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28"/>
  </p:notesMasterIdLst>
  <p:sldIdLst>
    <p:sldId id="773" r:id="rId2"/>
    <p:sldId id="963" r:id="rId3"/>
    <p:sldId id="964" r:id="rId4"/>
    <p:sldId id="958" r:id="rId5"/>
    <p:sldId id="960" r:id="rId6"/>
    <p:sldId id="959" r:id="rId7"/>
    <p:sldId id="932" r:id="rId8"/>
    <p:sldId id="934" r:id="rId9"/>
    <p:sldId id="947" r:id="rId10"/>
    <p:sldId id="949" r:id="rId11"/>
    <p:sldId id="951" r:id="rId12"/>
    <p:sldId id="952" r:id="rId13"/>
    <p:sldId id="941" r:id="rId14"/>
    <p:sldId id="953" r:id="rId15"/>
    <p:sldId id="945" r:id="rId16"/>
    <p:sldId id="946" r:id="rId17"/>
    <p:sldId id="943" r:id="rId18"/>
    <p:sldId id="955" r:id="rId19"/>
    <p:sldId id="956" r:id="rId20"/>
    <p:sldId id="961" r:id="rId21"/>
    <p:sldId id="968" r:id="rId22"/>
    <p:sldId id="967" r:id="rId23"/>
    <p:sldId id="965" r:id="rId24"/>
    <p:sldId id="966" r:id="rId25"/>
    <p:sldId id="962" r:id="rId26"/>
    <p:sldId id="957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A5E9330-C006-457D-ADD2-BD6B65160E25}">
          <p14:sldIdLst>
            <p14:sldId id="773"/>
            <p14:sldId id="963"/>
            <p14:sldId id="964"/>
            <p14:sldId id="958"/>
            <p14:sldId id="960"/>
            <p14:sldId id="959"/>
            <p14:sldId id="932"/>
            <p14:sldId id="934"/>
            <p14:sldId id="947"/>
            <p14:sldId id="949"/>
            <p14:sldId id="951"/>
            <p14:sldId id="952"/>
            <p14:sldId id="941"/>
            <p14:sldId id="953"/>
            <p14:sldId id="945"/>
            <p14:sldId id="946"/>
            <p14:sldId id="943"/>
            <p14:sldId id="955"/>
            <p14:sldId id="956"/>
            <p14:sldId id="961"/>
            <p14:sldId id="968"/>
            <p14:sldId id="967"/>
            <p14:sldId id="965"/>
            <p14:sldId id="966"/>
            <p14:sldId id="962"/>
            <p14:sldId id="9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ny" initials="B" lastIdx="1" clrIdx="0"/>
  <p:cmAuthor id="2" name="Benny Applebaum" initials="B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33"/>
    <a:srgbClr val="FE0000"/>
    <a:srgbClr val="EEECE1"/>
    <a:srgbClr val="81BB59"/>
    <a:srgbClr val="E8C0C0"/>
    <a:srgbClr val="FD3939"/>
    <a:srgbClr val="E60000"/>
    <a:srgbClr val="EAB200"/>
    <a:srgbClr val="D20000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2" autoAdjust="0"/>
    <p:restoredTop sz="92155" autoAdjust="0"/>
  </p:normalViewPr>
  <p:slideViewPr>
    <p:cSldViewPr snapToGrid="0">
      <p:cViewPr varScale="1">
        <p:scale>
          <a:sx n="98" d="100"/>
          <a:sy n="98" d="100"/>
        </p:scale>
        <p:origin x="224" y="4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D77B5-B11A-46AD-B01C-C968A196E91E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23E6-59CF-4D8F-8627-ED8206CE0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1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disclaimer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D3B32-9DDF-1673-87B9-55D73F5D5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6439330-9F8D-D2BF-C77A-6CF91C131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46F4952-5E21-E485-4096-34023EE2E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F71C708-F082-C248-5883-05D845A14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229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B874C-AD26-58C6-54BA-2BD92AE8F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FF605F9-AC0F-2C8E-DCD2-73008A1B3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CCAD5FA-423A-DD06-0814-11DCAD5E3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18E2049-4EDF-E87D-E457-6AF24BD78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98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FEFEE-95B8-65C0-372A-7141BB392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822653C-2057-5F10-1CB7-328B52247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0AA80DE-3862-D8F5-9777-30127F484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CF5FEA8-00E1-07D0-975B-5F5E113A0D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4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9C2E9-BAC7-49D4-16E0-074B96188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A305B0F-4A0F-7DAC-0631-BCC54D1CA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EE8D499-6692-FC9F-F4BB-892E684BA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0718528-F7A2-1A97-417F-862A4CB0E9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207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136E6-76AB-82EF-6001-23A1EB2D0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EBCB253-CB16-F817-CB5F-A3EE185DD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534D339-6AF6-112E-98B3-6CDBD2904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Direct access, non-anonymous</a:t>
            </a:r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DEE26D4-C992-B96D-DC95-1268AAF7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606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D1863-0CEA-5E0E-4813-E2912AAFE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23CC7F9-F3DB-8A68-6017-AE3ABA42C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DA2DA50-5932-754C-2F24-E3E20F667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Large: super-polynomial</a:t>
            </a:r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64744DB-E748-3378-1394-93619F13D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711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4F55B-6995-465B-36EB-F14BF6F7B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F994703-9347-B284-AA3B-A99AEA6D9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386CD72-B010-8F26-205E-182DCFDD4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Large: super-polynomial</a:t>
            </a:r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C73A547-4994-F8A9-DBA8-42356C8C6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264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Shares must lie on low-degree polynomial or more generally over low-dimensional linear subspace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3E6-59CF-4D8F-8627-ED8206CE070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12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8D287-698D-7A06-C1D4-84293FAE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3BC426F-D1C5-A446-4B9A-E57E978BC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76DBC17-C90A-6FE5-F3E3-4F51822EB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6C7942-63F3-4768-9F97-E2BCF5129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8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8D287-698D-7A06-C1D4-84293FAE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3BC426F-D1C5-A446-4B9A-E57E978BC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76DBC17-C90A-6FE5-F3E3-4F51822EB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6C7942-63F3-4768-9F97-E2BCF5129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26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8D287-698D-7A06-C1D4-84293FAE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3BC426F-D1C5-A446-4B9A-E57E978BC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76DBC17-C90A-6FE5-F3E3-4F51822EB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6C7942-63F3-4768-9F97-E2BCF5129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2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8D287-698D-7A06-C1D4-84293FAE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3BC426F-D1C5-A446-4B9A-E57E978BC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76DBC17-C90A-6FE5-F3E3-4F51822EB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6C7942-63F3-4768-9F97-E2BCF5129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44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8D287-698D-7A06-C1D4-84293FAE9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3BC426F-D1C5-A446-4B9A-E57E978BC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76DBC17-C90A-6FE5-F3E3-4F51822EB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6C7942-63F3-4768-9F97-E2BCF5129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2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91772-B688-0D2D-34F4-40281548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24561D8-9F28-BE3E-6B3F-D750D5050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90B4F6D-16A1-E00A-2299-CEBFA65B8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DD97D69-984F-2298-33AF-ACE45ED04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70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563EC-2E86-4ACB-107A-3BAF4A00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4C9D79BA-7F1A-BB6C-7D27-4F69104BD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8E26294-BE45-1B4B-11D5-966735C48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93606C1-AC26-DD29-4A34-7DF3CCF43D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604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1D80F-A7BD-2903-5AFC-917A24CD2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DDE3B4A-F414-C824-2EF8-24D93A275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96CB68A-549C-E344-1F84-052D7E932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="0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A780BBA-C944-536A-A56C-208B1BFA52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67710-28D8-4840-BC78-7BDAA16AE0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13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8B67-27D7-4F68-93D6-CB5EF2BE3E2B}" type="datetimeFigureOut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2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3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1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3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1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9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F251-8BCE-47BE-9C80-ED95AFF9B562}" type="datetime1">
              <a:rPr lang="en-US" smtClean="0"/>
              <a:pPr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Tel Aviv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2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8B67-27D7-4F68-93D6-CB5EF2BE3E2B}" type="datetimeFigureOut">
              <a:rPr lang="en-US" smtClean="0"/>
              <a:pPr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80A9A-094A-4E13-8151-F50B44A9D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0.png"/><Relationship Id="rId4" Type="http://schemas.openxmlformats.org/officeDocument/2006/relationships/image" Target="../media/image10.jpe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42" y="1487393"/>
            <a:ext cx="12143758" cy="160690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Distributing Keys and Random Secrets</a:t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>with Constant Complexity</a:t>
            </a:r>
            <a:endParaRPr lang="en-GB" sz="48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8D316-978C-491E-9EDA-17A319D3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BCA90-6538-45C0-9B0C-DFADAF2A7075}" type="slidenum">
              <a:rPr lang="en-GB" smtClean="0"/>
              <a:t>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B52C3-FF80-622E-5AE6-35BCA77496E5}"/>
              </a:ext>
            </a:extLst>
          </p:cNvPr>
          <p:cNvSpPr txBox="1"/>
          <p:nvPr/>
        </p:nvSpPr>
        <p:spPr>
          <a:xfrm>
            <a:off x="652182" y="3746213"/>
            <a:ext cx="4090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Benny Applebaum</a:t>
            </a:r>
          </a:p>
          <a:p>
            <a:pPr algn="ctr"/>
            <a:r>
              <a:rPr lang="en-GB" sz="2800" dirty="0">
                <a:solidFill>
                  <a:srgbClr val="C00000"/>
                </a:solidFill>
                <a:latin typeface="Calibri"/>
              </a:rPr>
              <a:t>Tel Aviv University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E28F8-35BA-BE0C-F421-380F57F6D538}"/>
              </a:ext>
            </a:extLst>
          </p:cNvPr>
          <p:cNvSpPr txBox="1"/>
          <p:nvPr/>
        </p:nvSpPr>
        <p:spPr>
          <a:xfrm>
            <a:off x="6667499" y="3746213"/>
            <a:ext cx="52376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Benny Pinkas</a:t>
            </a:r>
          </a:p>
          <a:p>
            <a:pPr algn="ctr"/>
            <a:r>
              <a:rPr lang="en-US" sz="2800" dirty="0"/>
              <a:t>Aptos Labs and Bar Ilan University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EB3D0-82F1-8D92-B9E2-86D5D3CC8521}"/>
              </a:ext>
            </a:extLst>
          </p:cNvPr>
          <p:cNvSpPr txBox="1"/>
          <p:nvPr/>
        </p:nvSpPr>
        <p:spPr>
          <a:xfrm>
            <a:off x="1226526" y="4848958"/>
            <a:ext cx="3068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Available postdoc positions</a:t>
            </a:r>
            <a:endParaRPr lang="en-IL" sz="2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4C495C-B64D-2A55-EBBC-C0A0AE19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21" y="5163115"/>
            <a:ext cx="1369402" cy="9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5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BE539-D170-F02B-1273-5AD36A69D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3D652BA8-974E-E478-0609-74B97716BC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A2AAA553-AFEA-60FD-E4C1-0BF3CDC03D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4B4B54-B7A5-7ACF-99D4-8AD6FB6699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8866B9-2DBF-E359-E88A-4C1FA2CAA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D4831C-5198-BC81-A22D-AF37552A516E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0E14D5-1AA4-4E5F-838F-EC26775AD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F4D3BE-E9F0-BF41-15C0-8FB9D2C7951B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69E2AE-9E0E-345C-EEA3-D2210C940155}"/>
              </a:ext>
            </a:extLst>
          </p:cNvPr>
          <p:cNvSpPr txBox="1"/>
          <p:nvPr/>
        </p:nvSpPr>
        <p:spPr>
          <a:xfrm>
            <a:off x="4258335" y="1569360"/>
            <a:ext cx="460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Bulletin Board (Ledger)  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B1FC59BB-09D1-DAA5-2309-6A938CE71E52}"/>
              </a:ext>
            </a:extLst>
          </p:cNvPr>
          <p:cNvSpPr/>
          <p:nvPr/>
        </p:nvSpPr>
        <p:spPr>
          <a:xfrm>
            <a:off x="457835" y="3315933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Distributed </a:t>
            </a:r>
            <a:r>
              <a:rPr lang="en-US" sz="2400" b="1" u="sng" dirty="0">
                <a:solidFill>
                  <a:schemeClr val="tx1"/>
                </a:solidFill>
              </a:rPr>
              <a:t>Secret</a:t>
            </a:r>
            <a:r>
              <a:rPr lang="en-US" sz="2400" b="1" dirty="0">
                <a:solidFill>
                  <a:schemeClr val="tx1"/>
                </a:solidFill>
              </a:rPr>
              <a:t> Generation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190CF93F-AE3C-C464-D53A-2B4AAF40EAC9}"/>
              </a:ext>
            </a:extLst>
          </p:cNvPr>
          <p:cNvSpPr/>
          <p:nvPr/>
        </p:nvSpPr>
        <p:spPr>
          <a:xfrm>
            <a:off x="2206741" y="4910113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EA9525-00E0-69F6-E867-647A95092B2D}"/>
                  </a:ext>
                </a:extLst>
              </p:cNvPr>
              <p:cNvSpPr txBox="1"/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EA9525-00E0-69F6-E867-647A95092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DA5A157-3356-DF5D-6960-7D8CC4174D0F}"/>
              </a:ext>
            </a:extLst>
          </p:cNvPr>
          <p:cNvSpPr txBox="1"/>
          <p:nvPr/>
        </p:nvSpPr>
        <p:spPr>
          <a:xfrm>
            <a:off x="4189" y="4813625"/>
            <a:ext cx="229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Linear Secret Sharing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307F6E-16CE-36D9-52F9-ED753932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104" y="2874337"/>
            <a:ext cx="5988154" cy="3830333"/>
          </a:xfrm>
        </p:spPr>
        <p:txBody>
          <a:bodyPr>
            <a:normAutofit/>
          </a:bodyPr>
          <a:lstStyle/>
          <a:p>
            <a:r>
              <a:rPr lang="en-US" dirty="0"/>
              <a:t>Useful primitive in MPC</a:t>
            </a:r>
          </a:p>
          <a:p>
            <a:r>
              <a:rPr lang="en-US" dirty="0"/>
              <a:t>Distributed committed coin-tossing</a:t>
            </a:r>
          </a:p>
          <a:p>
            <a:r>
              <a:rPr lang="en-US" dirty="0"/>
              <a:t>Information-theoretic core of threshold crypto (lattice/DLOG )</a:t>
            </a:r>
          </a:p>
          <a:p>
            <a:r>
              <a:rPr lang="en-US" dirty="0"/>
              <a:t>Can be easily upgraded to DKG</a:t>
            </a:r>
          </a:p>
          <a:p>
            <a:r>
              <a:rPr lang="en-US" dirty="0"/>
              <a:t>Closely related to VSS (but no dealer)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820E7688-F3DD-5B20-E4C2-22DEE9F8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9582"/>
            <a:ext cx="12039599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Distributed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Secret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 Generation</a:t>
            </a:r>
            <a:endParaRPr lang="en-GB" strike="sngStrike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9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BD658-7C66-9D11-7DC7-FBB5223AD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B3106A48-4C15-096D-C84B-BC5CD3C33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FC81608D-B071-36B2-E163-71FD3F57A4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62791E-480D-A4EB-D61B-D3BD8A5DF0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596187-E34D-8E97-ADF3-3C52E1678C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1C6902-32ED-098A-B38D-E9DD8DEA06B8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6DA583-C067-0A98-7433-444CA4108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2F60C4-252D-F650-591B-631E172605E7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D1848D-7DA7-3D7A-E32D-77539C61A465}"/>
              </a:ext>
            </a:extLst>
          </p:cNvPr>
          <p:cNvSpPr txBox="1"/>
          <p:nvPr/>
        </p:nvSpPr>
        <p:spPr>
          <a:xfrm>
            <a:off x="4258335" y="1569360"/>
            <a:ext cx="460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Bulletin Board (Ledger)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79CF37B-C13E-3883-C552-0A790AA29E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96104" y="2874337"/>
                <a:ext cx="5988154" cy="383033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Standard Sol: Reduction to </a:t>
                </a:r>
                <a:r>
                  <a:rPr lang="en-US" b="1" dirty="0"/>
                  <a:t>VSS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Communication per party: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Can be amortized over many secrets </a:t>
                </a:r>
              </a:p>
              <a:p>
                <a:pPr lvl="1"/>
                <a:r>
                  <a:rPr lang="en-US" dirty="0"/>
                  <a:t>e.g., </a:t>
                </a:r>
                <a:r>
                  <a:rPr lang="en-US" dirty="0">
                    <a:solidFill>
                      <a:srgbClr val="7030A0"/>
                    </a:solidFill>
                  </a:rPr>
                  <a:t>[</a:t>
                </a:r>
                <a:r>
                  <a:rPr lang="en-US" b="0" i="0" dirty="0">
                    <a:solidFill>
                      <a:srgbClr val="7030A0"/>
                    </a:solidFill>
                    <a:effectLst/>
                    <a:latin typeface="Calibri"/>
                  </a:rPr>
                  <a:t>BT</a:t>
                </a:r>
                <a:r>
                  <a:rPr lang="en-US" dirty="0">
                    <a:solidFill>
                      <a:srgbClr val="7030A0"/>
                    </a:solidFill>
                    <a:latin typeface="Calibri"/>
                  </a:rPr>
                  <a:t>-</a:t>
                </a:r>
                <a:r>
                  <a:rPr lang="en-US" b="0" i="0" dirty="0">
                    <a:solidFill>
                      <a:srgbClr val="7030A0"/>
                    </a:solidFill>
                    <a:effectLst/>
                    <a:latin typeface="Calibri"/>
                  </a:rPr>
                  <a:t>H’08]</a:t>
                </a:r>
                <a:endParaRPr lang="en-US" sz="2800" dirty="0"/>
              </a:p>
              <a:p>
                <a:pPr lvl="1"/>
                <a:r>
                  <a:rPr lang="en-US" dirty="0"/>
                  <a:t>But less relevant for DKG applications</a:t>
                </a:r>
              </a:p>
              <a:p>
                <a:r>
                  <a:rPr lang="en-US" dirty="0"/>
                  <a:t>Can use small committee</a:t>
                </a:r>
              </a:p>
              <a:p>
                <a:pPr lvl="1"/>
                <a:r>
                  <a:rPr lang="en-US" dirty="0"/>
                  <a:t>Unbalanced communication</a:t>
                </a:r>
              </a:p>
              <a:p>
                <a:pPr lvl="1"/>
                <a:r>
                  <a:rPr lang="en-US" dirty="0"/>
                  <a:t>Committee selection is expensive </a:t>
                </a:r>
              </a:p>
              <a:p>
                <a:pPr lvl="1"/>
                <a:r>
                  <a:rPr lang="en-US" dirty="0"/>
                  <a:t>Non-Adaptive Security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79CF37B-C13E-3883-C552-0A790AA29E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6104" y="2874337"/>
                <a:ext cx="5988154" cy="3830333"/>
              </a:xfrm>
              <a:blipFill>
                <a:blip r:embed="rId5"/>
                <a:stretch>
                  <a:fillRect l="-2119" t="-36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4">
            <a:extLst>
              <a:ext uri="{FF2B5EF4-FFF2-40B4-BE49-F238E27FC236}">
                <a16:creationId xmlns:a16="http://schemas.microsoft.com/office/drawing/2014/main" id="{820E7688-F3DD-5B20-E4C2-22DEE9F8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9582"/>
            <a:ext cx="12039599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Distributed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Secret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 Generation with O(1) Communication?</a:t>
            </a:r>
            <a:endParaRPr lang="en-GB" strike="sngStrike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6946CC-F4F1-0729-829B-10CFC36C4127}"/>
              </a:ext>
            </a:extLst>
          </p:cNvPr>
          <p:cNvGrpSpPr/>
          <p:nvPr/>
        </p:nvGrpSpPr>
        <p:grpSpPr>
          <a:xfrm>
            <a:off x="634360" y="4658723"/>
            <a:ext cx="1568493" cy="913835"/>
            <a:chOff x="634360" y="4658723"/>
            <a:chExt cx="1568493" cy="91383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F00B79-05EE-E04C-57D6-5693D93EA583}"/>
                </a:ext>
              </a:extLst>
            </p:cNvPr>
            <p:cNvSpPr txBox="1"/>
            <p:nvPr/>
          </p:nvSpPr>
          <p:spPr>
            <a:xfrm>
              <a:off x="634360" y="4658723"/>
              <a:ext cx="873812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VSS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4340E23-E447-83C6-ACD9-E47291BBFD7E}"/>
                </a:ext>
              </a:extLst>
            </p:cNvPr>
            <p:cNvCxnSpPr/>
            <p:nvPr/>
          </p:nvCxnSpPr>
          <p:spPr>
            <a:xfrm flipV="1">
              <a:off x="824753" y="5028055"/>
              <a:ext cx="0" cy="4616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EFFB2B1-D0D1-B545-F084-020216EA70B0}"/>
                </a:ext>
              </a:extLst>
            </p:cNvPr>
            <p:cNvGrpSpPr/>
            <p:nvPr/>
          </p:nvGrpSpPr>
          <p:grpSpPr>
            <a:xfrm>
              <a:off x="1149590" y="5021701"/>
              <a:ext cx="1053263" cy="550857"/>
              <a:chOff x="1185450" y="5066526"/>
              <a:chExt cx="1053263" cy="550857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C9274C6-2DBC-0324-526A-1335731D2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5450" y="5095651"/>
                <a:ext cx="0" cy="5217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49BD6269-550A-F919-C71E-108168D2D7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5450" y="5066526"/>
                <a:ext cx="367148" cy="5140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E952441-AD50-7C7B-3030-9556B9F86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3473" y="5080390"/>
                <a:ext cx="995240" cy="40933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1610BFCF-CB48-4B8D-6830-48F43B481F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4232" y="5100931"/>
                <a:ext cx="578803" cy="4231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9499A2-B7EF-9E85-2D2B-D1EF6EC69CA3}"/>
              </a:ext>
            </a:extLst>
          </p:cNvPr>
          <p:cNvGrpSpPr/>
          <p:nvPr/>
        </p:nvGrpSpPr>
        <p:grpSpPr>
          <a:xfrm flipH="1">
            <a:off x="3458237" y="4649757"/>
            <a:ext cx="1568493" cy="913835"/>
            <a:chOff x="634360" y="4658723"/>
            <a:chExt cx="1568493" cy="91383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364251-0D41-AB11-07D6-F97A93EA267D}"/>
                </a:ext>
              </a:extLst>
            </p:cNvPr>
            <p:cNvSpPr txBox="1"/>
            <p:nvPr/>
          </p:nvSpPr>
          <p:spPr>
            <a:xfrm>
              <a:off x="634360" y="4658723"/>
              <a:ext cx="873812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VSS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F2CAF49-529F-6E0F-20CB-B58513283B2D}"/>
                </a:ext>
              </a:extLst>
            </p:cNvPr>
            <p:cNvCxnSpPr/>
            <p:nvPr/>
          </p:nvCxnSpPr>
          <p:spPr>
            <a:xfrm flipV="1">
              <a:off x="824753" y="5028055"/>
              <a:ext cx="0" cy="4616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23F281F-6079-763B-C655-853BD95107AA}"/>
                </a:ext>
              </a:extLst>
            </p:cNvPr>
            <p:cNvGrpSpPr/>
            <p:nvPr/>
          </p:nvGrpSpPr>
          <p:grpSpPr>
            <a:xfrm>
              <a:off x="1149590" y="5021701"/>
              <a:ext cx="1053263" cy="550857"/>
              <a:chOff x="1185450" y="5066526"/>
              <a:chExt cx="1053263" cy="550857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68AC9E0F-E4C8-FB97-840D-AE616DB35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5450" y="5095651"/>
                <a:ext cx="0" cy="5217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1338E117-B7AF-B6A9-A6C2-5D7604EA53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5450" y="5066526"/>
                <a:ext cx="367148" cy="5140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B99CAB1-741F-1F52-AE46-12ADA4E7E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3473" y="5080390"/>
                <a:ext cx="995240" cy="40933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8CF0B00-F0A1-CE34-BC28-F08EA5C252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4232" y="5100931"/>
                <a:ext cx="578803" cy="4231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08B7DFF-5D18-5E8C-7985-5B93BF379944}"/>
              </a:ext>
            </a:extLst>
          </p:cNvPr>
          <p:cNvSpPr txBox="1"/>
          <p:nvPr/>
        </p:nvSpPr>
        <p:spPr>
          <a:xfrm>
            <a:off x="2798993" y="4534280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1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7148C-E064-781F-7EBE-A3C67BF12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2E9BE1FF-386F-F3C4-6CF2-21B9B6F8A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05DD44FD-8DBF-B7BB-608C-D1EECA77C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5CA0CA-EC38-E52D-13E3-7FA047C20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7A0080-9F36-7FB3-5764-9DC0670D6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276ED0-8F0F-37AF-426E-ECBCD378CA12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D4495E-38AD-B105-9E34-8889D81E9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C5A6C9E-40A4-776A-4F52-34988E232166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5DF50D-A713-D9F4-17CB-930836DB0288}"/>
              </a:ext>
            </a:extLst>
          </p:cNvPr>
          <p:cNvSpPr txBox="1"/>
          <p:nvPr/>
        </p:nvSpPr>
        <p:spPr>
          <a:xfrm>
            <a:off x="4258335" y="1569360"/>
            <a:ext cx="460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Bulletin Board (Ledger)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87D3CC7-3372-C0EC-5925-708CDA1AC6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3923" y="2874337"/>
                <a:ext cx="6942546" cy="38303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Existing solutions </a:t>
                </a:r>
                <a:r>
                  <a:rPr lang="en-US" b="1" dirty="0">
                    <a:solidFill>
                      <a:srgbClr val="C00000"/>
                    </a:solidFill>
                  </a:rPr>
                  <a:t>Information Bottleneck</a:t>
                </a:r>
                <a:r>
                  <a:rPr lang="en-US" dirty="0"/>
                  <a:t>: Some parties influence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other parties</a:t>
                </a:r>
              </a:p>
              <a:p>
                <a:pPr>
                  <a:buFont typeface="Symbol" panose="05050102010706020507" pitchFamily="18" charset="2"/>
                  <a:buChar char="Þ"/>
                </a:pP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>
                    <a:sym typeface="Symbol" panose="05050102010706020507" pitchFamily="18" charset="2"/>
                  </a:rPr>
                  <a:t>No</a:t>
                </a:r>
                <a:r>
                  <a:rPr lang="en-US" dirty="0">
                    <a:sym typeface="Symbol" panose="05050102010706020507" pitchFamily="18" charset="2"/>
                  </a:rPr>
                  <a:t> constant-communication protocol with constant rounds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Our results</a:t>
                </a:r>
                <a:r>
                  <a:rPr lang="en-US" dirty="0">
                    <a:solidFill>
                      <a:schemeClr val="accent1"/>
                    </a:solidFill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bypass the barrier by exploiting the BB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87D3CC7-3372-C0EC-5925-708CDA1AC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3923" y="2874337"/>
                <a:ext cx="6942546" cy="3830333"/>
              </a:xfrm>
              <a:blipFill>
                <a:blip r:embed="rId5"/>
                <a:stretch>
                  <a:fillRect l="-1844" t="-2707" r="-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4">
            <a:extLst>
              <a:ext uri="{FF2B5EF4-FFF2-40B4-BE49-F238E27FC236}">
                <a16:creationId xmlns:a16="http://schemas.microsoft.com/office/drawing/2014/main" id="{19B04E2F-6079-CDFF-37E3-7BDB8893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9582"/>
            <a:ext cx="12039599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Distributed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Secret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 Generation with O(1) Communication?</a:t>
            </a:r>
            <a:endParaRPr lang="en-GB" strike="sngStrike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B50A-D3CC-8E12-A4F7-6E2F438C0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B14102BF-2472-76B1-C068-2F2922292E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074E5FA0-C26D-CC86-AA3A-6969B6824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82250-E8AD-2063-C471-59FD2316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71717"/>
            <a:ext cx="11143129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Distributed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Secret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 Generation with public BB</a:t>
            </a:r>
            <a:endParaRPr lang="en-GB" strike="sngStrik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BC43E1-28A4-2878-A7B8-A3024051D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50525B-5C44-6678-DAAE-9936A9BDE8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364D8A-0FC3-4348-5E6D-8FB9BD1BF594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F8CFC0-0378-B8F2-8BCC-9AB0A1F95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03E2EB-C584-D57C-FF83-3A7741BCFEA3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A52A56-EFE7-186F-C219-744BBC237170}"/>
              </a:ext>
            </a:extLst>
          </p:cNvPr>
          <p:cNvSpPr txBox="1"/>
          <p:nvPr/>
        </p:nvSpPr>
        <p:spPr>
          <a:xfrm>
            <a:off x="5449099" y="2779059"/>
            <a:ext cx="68594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The model: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Each party has </a:t>
            </a:r>
            <a:r>
              <a:rPr lang="en-US" sz="2400" dirty="0">
                <a:solidFill>
                  <a:srgbClr val="C00000"/>
                </a:solidFill>
              </a:rPr>
              <a:t>write access</a:t>
            </a:r>
            <a:r>
              <a:rPr lang="en-US" sz="2400" dirty="0">
                <a:solidFill>
                  <a:prstClr val="black"/>
                </a:solidFill>
              </a:rPr>
              <a:t> to her sector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63F444-5134-C775-CC41-F236BD4EF9C0}"/>
              </a:ext>
            </a:extLst>
          </p:cNvPr>
          <p:cNvCxnSpPr>
            <a:cxnSpLocks/>
          </p:cNvCxnSpPr>
          <p:nvPr/>
        </p:nvCxnSpPr>
        <p:spPr>
          <a:xfrm>
            <a:off x="1454561" y="5595109"/>
            <a:ext cx="387439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50CB26-BD1A-FD44-036D-57CB4C70EF2B}"/>
              </a:ext>
            </a:extLst>
          </p:cNvPr>
          <p:cNvCxnSpPr>
            <a:cxnSpLocks/>
          </p:cNvCxnSpPr>
          <p:nvPr/>
        </p:nvCxnSpPr>
        <p:spPr>
          <a:xfrm>
            <a:off x="3012281" y="5652261"/>
            <a:ext cx="387439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0C00499-7D38-09AC-69E3-4580C5D5DA69}"/>
              </a:ext>
            </a:extLst>
          </p:cNvPr>
          <p:cNvCxnSpPr>
            <a:cxnSpLocks/>
          </p:cNvCxnSpPr>
          <p:nvPr/>
        </p:nvCxnSpPr>
        <p:spPr>
          <a:xfrm>
            <a:off x="1837225" y="1634422"/>
            <a:ext cx="0" cy="900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4FEA49A-8C4E-A0CD-7AA2-67EBA143339B}"/>
              </a:ext>
            </a:extLst>
          </p:cNvPr>
          <p:cNvCxnSpPr>
            <a:cxnSpLocks/>
          </p:cNvCxnSpPr>
          <p:nvPr/>
        </p:nvCxnSpPr>
        <p:spPr>
          <a:xfrm flipV="1">
            <a:off x="328351" y="2758435"/>
            <a:ext cx="762000" cy="250958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9CE53BC4-DCBE-41D0-02A1-03C112BFB321}"/>
              </a:ext>
            </a:extLst>
          </p:cNvPr>
          <p:cNvSpPr/>
          <p:nvPr/>
        </p:nvSpPr>
        <p:spPr>
          <a:xfrm>
            <a:off x="618835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C1DA690-AD61-4256-4029-C3F25F165086}"/>
              </a:ext>
            </a:extLst>
          </p:cNvPr>
          <p:cNvSpPr/>
          <p:nvPr/>
        </p:nvSpPr>
        <p:spPr>
          <a:xfrm>
            <a:off x="1021355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E7F97FB-2634-CB00-FBB6-1CE3D0420555}"/>
              </a:ext>
            </a:extLst>
          </p:cNvPr>
          <p:cNvSpPr/>
          <p:nvPr/>
        </p:nvSpPr>
        <p:spPr>
          <a:xfrm>
            <a:off x="1439072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1A7BB58-E045-79DD-F755-37AAD657415D}"/>
              </a:ext>
            </a:extLst>
          </p:cNvPr>
          <p:cNvSpPr/>
          <p:nvPr/>
        </p:nvSpPr>
        <p:spPr>
          <a:xfrm>
            <a:off x="618836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A387D3C-F30C-070E-B4BB-A48AECDF3520}"/>
              </a:ext>
            </a:extLst>
          </p:cNvPr>
          <p:cNvSpPr/>
          <p:nvPr/>
        </p:nvSpPr>
        <p:spPr>
          <a:xfrm>
            <a:off x="1021356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C09503C-1256-08E2-EB04-4684FFBB5753}"/>
              </a:ext>
            </a:extLst>
          </p:cNvPr>
          <p:cNvSpPr/>
          <p:nvPr/>
        </p:nvSpPr>
        <p:spPr>
          <a:xfrm>
            <a:off x="1439073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438D087-F0E7-62DB-CA42-8AD7EDED12F5}"/>
              </a:ext>
            </a:extLst>
          </p:cNvPr>
          <p:cNvSpPr/>
          <p:nvPr/>
        </p:nvSpPr>
        <p:spPr>
          <a:xfrm>
            <a:off x="618833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997B94-874E-AE33-1852-5E28C7C652D7}"/>
              </a:ext>
            </a:extLst>
          </p:cNvPr>
          <p:cNvSpPr/>
          <p:nvPr/>
        </p:nvSpPr>
        <p:spPr>
          <a:xfrm>
            <a:off x="1021353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05D70A7-ADEB-B403-8D9D-7EE2230576ED}"/>
              </a:ext>
            </a:extLst>
          </p:cNvPr>
          <p:cNvSpPr/>
          <p:nvPr/>
        </p:nvSpPr>
        <p:spPr>
          <a:xfrm>
            <a:off x="1439070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B07AAC0-62E7-A829-B356-62E98800DB9B}"/>
              </a:ext>
            </a:extLst>
          </p:cNvPr>
          <p:cNvSpPr/>
          <p:nvPr/>
        </p:nvSpPr>
        <p:spPr>
          <a:xfrm>
            <a:off x="618834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C4698C2-FDD4-8370-9390-2605524A7350}"/>
              </a:ext>
            </a:extLst>
          </p:cNvPr>
          <p:cNvSpPr/>
          <p:nvPr/>
        </p:nvSpPr>
        <p:spPr>
          <a:xfrm>
            <a:off x="1021354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456B13D-007F-9AAC-16A3-E0B6067305C2}"/>
              </a:ext>
            </a:extLst>
          </p:cNvPr>
          <p:cNvSpPr/>
          <p:nvPr/>
        </p:nvSpPr>
        <p:spPr>
          <a:xfrm>
            <a:off x="1439071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A49DEA9-F519-AB14-C293-9E3B5A47D47C}"/>
              </a:ext>
            </a:extLst>
          </p:cNvPr>
          <p:cNvCxnSpPr>
            <a:cxnSpLocks/>
          </p:cNvCxnSpPr>
          <p:nvPr/>
        </p:nvCxnSpPr>
        <p:spPr>
          <a:xfrm>
            <a:off x="3083319" y="1652351"/>
            <a:ext cx="0" cy="900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7A2D2F46-5FE9-D89E-A8AD-96D294732A44}"/>
              </a:ext>
            </a:extLst>
          </p:cNvPr>
          <p:cNvSpPr/>
          <p:nvPr/>
        </p:nvSpPr>
        <p:spPr>
          <a:xfrm>
            <a:off x="1864929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B707178-56D7-478E-EB06-27A5D32616E1}"/>
              </a:ext>
            </a:extLst>
          </p:cNvPr>
          <p:cNvSpPr/>
          <p:nvPr/>
        </p:nvSpPr>
        <p:spPr>
          <a:xfrm>
            <a:off x="2267449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ED7AC41-A886-111C-FF99-58A353FCB172}"/>
              </a:ext>
            </a:extLst>
          </p:cNvPr>
          <p:cNvSpPr/>
          <p:nvPr/>
        </p:nvSpPr>
        <p:spPr>
          <a:xfrm>
            <a:off x="2685166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131F2E8-C042-FCBB-6845-672EF36D79A7}"/>
              </a:ext>
            </a:extLst>
          </p:cNvPr>
          <p:cNvSpPr/>
          <p:nvPr/>
        </p:nvSpPr>
        <p:spPr>
          <a:xfrm>
            <a:off x="1864930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30F7066-3A61-99B0-EFAA-EF8236F936B4}"/>
              </a:ext>
            </a:extLst>
          </p:cNvPr>
          <p:cNvSpPr/>
          <p:nvPr/>
        </p:nvSpPr>
        <p:spPr>
          <a:xfrm>
            <a:off x="2267450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20A36DA-EA02-F99E-1219-B78C7C3904BF}"/>
              </a:ext>
            </a:extLst>
          </p:cNvPr>
          <p:cNvSpPr/>
          <p:nvPr/>
        </p:nvSpPr>
        <p:spPr>
          <a:xfrm>
            <a:off x="2685167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5DD5AC5-0A32-FCA4-E129-6670C476ED29}"/>
              </a:ext>
            </a:extLst>
          </p:cNvPr>
          <p:cNvSpPr/>
          <p:nvPr/>
        </p:nvSpPr>
        <p:spPr>
          <a:xfrm>
            <a:off x="1864927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5923AEB-4153-E71E-BFDC-EA0B3C56159A}"/>
              </a:ext>
            </a:extLst>
          </p:cNvPr>
          <p:cNvSpPr/>
          <p:nvPr/>
        </p:nvSpPr>
        <p:spPr>
          <a:xfrm>
            <a:off x="2267447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B76DE69-1C96-F97F-E2CE-EC38F88DD046}"/>
              </a:ext>
            </a:extLst>
          </p:cNvPr>
          <p:cNvSpPr/>
          <p:nvPr/>
        </p:nvSpPr>
        <p:spPr>
          <a:xfrm>
            <a:off x="2685164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AC03D40-0571-94A5-9F7C-123D919A7074}"/>
              </a:ext>
            </a:extLst>
          </p:cNvPr>
          <p:cNvSpPr/>
          <p:nvPr/>
        </p:nvSpPr>
        <p:spPr>
          <a:xfrm>
            <a:off x="1864928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7D392DF-36BF-D141-DC51-EAD6A2011B2F}"/>
              </a:ext>
            </a:extLst>
          </p:cNvPr>
          <p:cNvSpPr/>
          <p:nvPr/>
        </p:nvSpPr>
        <p:spPr>
          <a:xfrm>
            <a:off x="2267448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5CF882C-AAFC-97AE-EF82-15EBC9C3356A}"/>
              </a:ext>
            </a:extLst>
          </p:cNvPr>
          <p:cNvSpPr/>
          <p:nvPr/>
        </p:nvSpPr>
        <p:spPr>
          <a:xfrm>
            <a:off x="2685165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19F33F3-441C-E44D-0AC9-D4294F78137F}"/>
              </a:ext>
            </a:extLst>
          </p:cNvPr>
          <p:cNvCxnSpPr>
            <a:cxnSpLocks/>
          </p:cNvCxnSpPr>
          <p:nvPr/>
        </p:nvCxnSpPr>
        <p:spPr>
          <a:xfrm>
            <a:off x="4338380" y="1634422"/>
            <a:ext cx="0" cy="900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DD728F6-87A5-4B0B-EFE7-2BF7C186E16B}"/>
              </a:ext>
            </a:extLst>
          </p:cNvPr>
          <p:cNvSpPr/>
          <p:nvPr/>
        </p:nvSpPr>
        <p:spPr>
          <a:xfrm>
            <a:off x="3119990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F68B70C-3542-D945-4C97-E4CADCF36E33}"/>
              </a:ext>
            </a:extLst>
          </p:cNvPr>
          <p:cNvSpPr/>
          <p:nvPr/>
        </p:nvSpPr>
        <p:spPr>
          <a:xfrm>
            <a:off x="3522510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F289A66-D473-FD51-68ED-C13E48493D6B}"/>
              </a:ext>
            </a:extLst>
          </p:cNvPr>
          <p:cNvSpPr/>
          <p:nvPr/>
        </p:nvSpPr>
        <p:spPr>
          <a:xfrm>
            <a:off x="3940227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17F8F2F-CAF1-FB4F-7CD6-97EDDEDCEDD0}"/>
              </a:ext>
            </a:extLst>
          </p:cNvPr>
          <p:cNvSpPr/>
          <p:nvPr/>
        </p:nvSpPr>
        <p:spPr>
          <a:xfrm>
            <a:off x="3119991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4DC5F78-81CD-3715-FF65-E79D84B50738}"/>
              </a:ext>
            </a:extLst>
          </p:cNvPr>
          <p:cNvSpPr/>
          <p:nvPr/>
        </p:nvSpPr>
        <p:spPr>
          <a:xfrm>
            <a:off x="3522511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A505D3F-BD14-F98C-87EF-3AB1DE1734F3}"/>
              </a:ext>
            </a:extLst>
          </p:cNvPr>
          <p:cNvSpPr/>
          <p:nvPr/>
        </p:nvSpPr>
        <p:spPr>
          <a:xfrm>
            <a:off x="3940228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EEB3791-28B9-C0AB-21D0-2EFECFFEC751}"/>
              </a:ext>
            </a:extLst>
          </p:cNvPr>
          <p:cNvSpPr/>
          <p:nvPr/>
        </p:nvSpPr>
        <p:spPr>
          <a:xfrm>
            <a:off x="3119988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63D7EA5-098C-5DA6-3094-35D57F1F96D9}"/>
              </a:ext>
            </a:extLst>
          </p:cNvPr>
          <p:cNvSpPr/>
          <p:nvPr/>
        </p:nvSpPr>
        <p:spPr>
          <a:xfrm>
            <a:off x="3522508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52D7D22-0349-5A7A-8C6F-CCA598966131}"/>
              </a:ext>
            </a:extLst>
          </p:cNvPr>
          <p:cNvSpPr/>
          <p:nvPr/>
        </p:nvSpPr>
        <p:spPr>
          <a:xfrm>
            <a:off x="3940225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F1BAEAC-7A83-509A-3264-3F9678B1D00C}"/>
              </a:ext>
            </a:extLst>
          </p:cNvPr>
          <p:cNvSpPr/>
          <p:nvPr/>
        </p:nvSpPr>
        <p:spPr>
          <a:xfrm>
            <a:off x="3119989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3825E18-3498-A0FD-F046-54098D96E4E1}"/>
              </a:ext>
            </a:extLst>
          </p:cNvPr>
          <p:cNvSpPr/>
          <p:nvPr/>
        </p:nvSpPr>
        <p:spPr>
          <a:xfrm>
            <a:off x="3522509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538DF08-BADA-078E-E429-1CBEBBA4CA70}"/>
              </a:ext>
            </a:extLst>
          </p:cNvPr>
          <p:cNvSpPr/>
          <p:nvPr/>
        </p:nvSpPr>
        <p:spPr>
          <a:xfrm>
            <a:off x="3940226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8B63BB7-3C5C-2FD1-B262-45C5E16A95B8}"/>
              </a:ext>
            </a:extLst>
          </p:cNvPr>
          <p:cNvSpPr/>
          <p:nvPr/>
        </p:nvSpPr>
        <p:spPr>
          <a:xfrm>
            <a:off x="95455" y="4322778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7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04336 -0.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2FCB8-7691-B962-595D-016A04A8E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DF2F46F7-0426-5C27-057A-8FC642953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43335DD6-7B89-49BC-453B-766BB9762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94ADB5-A78E-8288-5A1A-DCF1964D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71717"/>
            <a:ext cx="11143129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Distributed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Secret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 Generation with public BB</a:t>
            </a:r>
            <a:endParaRPr lang="en-GB" strike="sngStrik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FAD983-929C-9223-1E83-B6EF41BAE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8A7ACD-D198-313E-BD06-A29A5F764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65C73B-06B2-7AF1-A3FF-154B6EE32E7A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C4FE9A-CA62-5572-183C-FECFBD807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A5A2C0-C2EF-3E37-4140-E3BDD4C1F2C7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BF2612-DBCA-839B-9BED-9FBF1BA2D2BF}"/>
              </a:ext>
            </a:extLst>
          </p:cNvPr>
          <p:cNvCxnSpPr>
            <a:cxnSpLocks/>
          </p:cNvCxnSpPr>
          <p:nvPr/>
        </p:nvCxnSpPr>
        <p:spPr>
          <a:xfrm flipV="1">
            <a:off x="726141" y="2779059"/>
            <a:ext cx="762000" cy="2509581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A21161F-024B-F217-FA08-DA1AB50674C2}"/>
              </a:ext>
            </a:extLst>
          </p:cNvPr>
          <p:cNvSpPr txBox="1"/>
          <p:nvPr/>
        </p:nvSpPr>
        <p:spPr>
          <a:xfrm>
            <a:off x="5449099" y="2779059"/>
            <a:ext cx="68594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party has </a:t>
            </a:r>
            <a:r>
              <a:rPr lang="en-US" sz="2400" dirty="0">
                <a:solidFill>
                  <a:srgbClr val="C00000"/>
                </a:solidFill>
              </a:rPr>
              <a:t>write access</a:t>
            </a:r>
            <a:r>
              <a:rPr lang="en-US" sz="2400" dirty="0"/>
              <a:t> to her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Everyone can read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Protocol specifies which addresses to read/write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adversary can read everything</a:t>
            </a:r>
          </a:p>
          <a:p>
            <a:endParaRPr lang="en-US" sz="2400" dirty="0"/>
          </a:p>
          <a:p>
            <a:r>
              <a:rPr lang="en-US" sz="2400" dirty="0"/>
              <a:t>Can be abstracted by </a:t>
            </a:r>
            <a:r>
              <a:rPr lang="en-US" sz="2400" b="1" dirty="0"/>
              <a:t>Broadcast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Refined communication measures 	</a:t>
            </a:r>
            <a:r>
              <a:rPr lang="en-US" sz="2400" dirty="0">
                <a:solidFill>
                  <a:srgbClr val="C00000"/>
                </a:solidFill>
              </a:rPr>
              <a:t>upstream/downstream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55D429-4CBB-8049-85D9-23C4DBA059BD}"/>
              </a:ext>
            </a:extLst>
          </p:cNvPr>
          <p:cNvCxnSpPr>
            <a:cxnSpLocks/>
          </p:cNvCxnSpPr>
          <p:nvPr/>
        </p:nvCxnSpPr>
        <p:spPr>
          <a:xfrm>
            <a:off x="1454561" y="5595109"/>
            <a:ext cx="387439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5F58048-A528-EF73-453B-C8DE47D3AF49}"/>
              </a:ext>
            </a:extLst>
          </p:cNvPr>
          <p:cNvCxnSpPr>
            <a:cxnSpLocks/>
          </p:cNvCxnSpPr>
          <p:nvPr/>
        </p:nvCxnSpPr>
        <p:spPr>
          <a:xfrm>
            <a:off x="3012281" y="5652261"/>
            <a:ext cx="387439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5529BAF-BEC0-C121-45B0-E606E3697FC0}"/>
              </a:ext>
            </a:extLst>
          </p:cNvPr>
          <p:cNvCxnSpPr>
            <a:cxnSpLocks/>
          </p:cNvCxnSpPr>
          <p:nvPr/>
        </p:nvCxnSpPr>
        <p:spPr>
          <a:xfrm>
            <a:off x="1837225" y="1634422"/>
            <a:ext cx="0" cy="900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9BA665-8E07-AECA-21DA-F6E6E7A4CEEF}"/>
              </a:ext>
            </a:extLst>
          </p:cNvPr>
          <p:cNvCxnSpPr>
            <a:cxnSpLocks/>
          </p:cNvCxnSpPr>
          <p:nvPr/>
        </p:nvCxnSpPr>
        <p:spPr>
          <a:xfrm flipV="1">
            <a:off x="860612" y="2758435"/>
            <a:ext cx="1488141" cy="2509581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0E45B91-D28C-F0A6-9399-4E9407B7B317}"/>
              </a:ext>
            </a:extLst>
          </p:cNvPr>
          <p:cNvCxnSpPr>
            <a:cxnSpLocks/>
          </p:cNvCxnSpPr>
          <p:nvPr/>
        </p:nvCxnSpPr>
        <p:spPr>
          <a:xfrm flipV="1">
            <a:off x="977153" y="2913529"/>
            <a:ext cx="2422567" cy="2375111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1093813-6D8B-8130-C1FE-DFC15AD613A1}"/>
              </a:ext>
            </a:extLst>
          </p:cNvPr>
          <p:cNvCxnSpPr>
            <a:cxnSpLocks/>
          </p:cNvCxnSpPr>
          <p:nvPr/>
        </p:nvCxnSpPr>
        <p:spPr>
          <a:xfrm flipV="1">
            <a:off x="328351" y="2758435"/>
            <a:ext cx="762000" cy="250958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5DFC6619-C6B0-06F0-F952-6E575EF7FF55}"/>
              </a:ext>
            </a:extLst>
          </p:cNvPr>
          <p:cNvSpPr/>
          <p:nvPr/>
        </p:nvSpPr>
        <p:spPr>
          <a:xfrm>
            <a:off x="618835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A34923F-4A70-BE09-BC05-8E03BD13D44B}"/>
              </a:ext>
            </a:extLst>
          </p:cNvPr>
          <p:cNvSpPr/>
          <p:nvPr/>
        </p:nvSpPr>
        <p:spPr>
          <a:xfrm>
            <a:off x="1021355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8B8BB05-38A4-603D-45B3-08D641C6657C}"/>
              </a:ext>
            </a:extLst>
          </p:cNvPr>
          <p:cNvSpPr/>
          <p:nvPr/>
        </p:nvSpPr>
        <p:spPr>
          <a:xfrm>
            <a:off x="1439072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E2FB98-B692-211C-4FF8-5A5E1F75C664}"/>
              </a:ext>
            </a:extLst>
          </p:cNvPr>
          <p:cNvSpPr/>
          <p:nvPr/>
        </p:nvSpPr>
        <p:spPr>
          <a:xfrm>
            <a:off x="618836" y="1884378"/>
            <a:ext cx="364205" cy="170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8EC6259-7579-4FD2-789F-F3075E8727A0}"/>
              </a:ext>
            </a:extLst>
          </p:cNvPr>
          <p:cNvSpPr/>
          <p:nvPr/>
        </p:nvSpPr>
        <p:spPr>
          <a:xfrm>
            <a:off x="1021356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5D5FA3-B1ED-CF1C-7909-FB4C22DE31DA}"/>
              </a:ext>
            </a:extLst>
          </p:cNvPr>
          <p:cNvSpPr/>
          <p:nvPr/>
        </p:nvSpPr>
        <p:spPr>
          <a:xfrm>
            <a:off x="1439073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181A794-B665-F13C-F666-0B7E786C6A17}"/>
              </a:ext>
            </a:extLst>
          </p:cNvPr>
          <p:cNvSpPr/>
          <p:nvPr/>
        </p:nvSpPr>
        <p:spPr>
          <a:xfrm>
            <a:off x="618833" y="2090568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83DBCA0-8D57-53A2-5DFC-4415AF15CC09}"/>
              </a:ext>
            </a:extLst>
          </p:cNvPr>
          <p:cNvSpPr/>
          <p:nvPr/>
        </p:nvSpPr>
        <p:spPr>
          <a:xfrm>
            <a:off x="1021353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F576620-384D-FC50-2E5E-AE17201A3202}"/>
              </a:ext>
            </a:extLst>
          </p:cNvPr>
          <p:cNvSpPr/>
          <p:nvPr/>
        </p:nvSpPr>
        <p:spPr>
          <a:xfrm>
            <a:off x="1439070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F120CCB-D56E-BF42-EEE7-F3114A6571FF}"/>
              </a:ext>
            </a:extLst>
          </p:cNvPr>
          <p:cNvSpPr/>
          <p:nvPr/>
        </p:nvSpPr>
        <p:spPr>
          <a:xfrm>
            <a:off x="618834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30BAF22-116D-A7E0-B077-B6D4DF7A89BB}"/>
              </a:ext>
            </a:extLst>
          </p:cNvPr>
          <p:cNvSpPr/>
          <p:nvPr/>
        </p:nvSpPr>
        <p:spPr>
          <a:xfrm>
            <a:off x="1021354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FEA4341-85C3-70C1-E77B-E22CECA03049}"/>
              </a:ext>
            </a:extLst>
          </p:cNvPr>
          <p:cNvSpPr/>
          <p:nvPr/>
        </p:nvSpPr>
        <p:spPr>
          <a:xfrm>
            <a:off x="1439071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48A0DD3-2761-1655-643A-65FEE8FA7E7C}"/>
              </a:ext>
            </a:extLst>
          </p:cNvPr>
          <p:cNvCxnSpPr>
            <a:cxnSpLocks/>
          </p:cNvCxnSpPr>
          <p:nvPr/>
        </p:nvCxnSpPr>
        <p:spPr>
          <a:xfrm>
            <a:off x="3083319" y="1652351"/>
            <a:ext cx="0" cy="900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4D653EEC-5737-D498-94C1-A4BEB3110779}"/>
              </a:ext>
            </a:extLst>
          </p:cNvPr>
          <p:cNvSpPr/>
          <p:nvPr/>
        </p:nvSpPr>
        <p:spPr>
          <a:xfrm>
            <a:off x="1864929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967121C-D6E8-090A-FAAA-B6A85BC2C0D4}"/>
              </a:ext>
            </a:extLst>
          </p:cNvPr>
          <p:cNvSpPr/>
          <p:nvPr/>
        </p:nvSpPr>
        <p:spPr>
          <a:xfrm>
            <a:off x="2267449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FF5D6F6-2B74-7FAD-4311-2C5316F49616}"/>
              </a:ext>
            </a:extLst>
          </p:cNvPr>
          <p:cNvSpPr/>
          <p:nvPr/>
        </p:nvSpPr>
        <p:spPr>
          <a:xfrm>
            <a:off x="2685166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9768FBE-C675-C4FD-58E1-8D67D02BE361}"/>
              </a:ext>
            </a:extLst>
          </p:cNvPr>
          <p:cNvSpPr/>
          <p:nvPr/>
        </p:nvSpPr>
        <p:spPr>
          <a:xfrm>
            <a:off x="1864930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3E81FCB-8A26-5561-119A-BA69D744F340}"/>
              </a:ext>
            </a:extLst>
          </p:cNvPr>
          <p:cNvSpPr/>
          <p:nvPr/>
        </p:nvSpPr>
        <p:spPr>
          <a:xfrm>
            <a:off x="2267450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5832CA2-677D-61C0-F4CF-8E16D2403667}"/>
              </a:ext>
            </a:extLst>
          </p:cNvPr>
          <p:cNvSpPr/>
          <p:nvPr/>
        </p:nvSpPr>
        <p:spPr>
          <a:xfrm>
            <a:off x="2685167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38B54CD-32BC-08A8-AB45-C1A99FDFE409}"/>
              </a:ext>
            </a:extLst>
          </p:cNvPr>
          <p:cNvSpPr/>
          <p:nvPr/>
        </p:nvSpPr>
        <p:spPr>
          <a:xfrm>
            <a:off x="1864927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8DF3BA3-1A48-A9DB-5454-48F40635659E}"/>
              </a:ext>
            </a:extLst>
          </p:cNvPr>
          <p:cNvSpPr/>
          <p:nvPr/>
        </p:nvSpPr>
        <p:spPr>
          <a:xfrm>
            <a:off x="2267447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37462B1-9455-4198-DE14-9953D580C1BF}"/>
              </a:ext>
            </a:extLst>
          </p:cNvPr>
          <p:cNvSpPr/>
          <p:nvPr/>
        </p:nvSpPr>
        <p:spPr>
          <a:xfrm>
            <a:off x="2685164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7545625-FEB8-9D8D-275F-F021AE718513}"/>
              </a:ext>
            </a:extLst>
          </p:cNvPr>
          <p:cNvSpPr/>
          <p:nvPr/>
        </p:nvSpPr>
        <p:spPr>
          <a:xfrm>
            <a:off x="1864928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C8A494B-45A3-5C34-7364-753620FA96A4}"/>
              </a:ext>
            </a:extLst>
          </p:cNvPr>
          <p:cNvSpPr/>
          <p:nvPr/>
        </p:nvSpPr>
        <p:spPr>
          <a:xfrm>
            <a:off x="2267448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E0EC78A-2894-68F6-D760-668D3CBF8698}"/>
              </a:ext>
            </a:extLst>
          </p:cNvPr>
          <p:cNvSpPr/>
          <p:nvPr/>
        </p:nvSpPr>
        <p:spPr>
          <a:xfrm>
            <a:off x="2685165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D32F766-0231-4726-E2E5-0EF001CC6489}"/>
              </a:ext>
            </a:extLst>
          </p:cNvPr>
          <p:cNvCxnSpPr>
            <a:cxnSpLocks/>
          </p:cNvCxnSpPr>
          <p:nvPr/>
        </p:nvCxnSpPr>
        <p:spPr>
          <a:xfrm>
            <a:off x="4338380" y="1634422"/>
            <a:ext cx="0" cy="900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789BCA6-8D38-4B3E-0D57-515CDB1E5A08}"/>
              </a:ext>
            </a:extLst>
          </p:cNvPr>
          <p:cNvSpPr/>
          <p:nvPr/>
        </p:nvSpPr>
        <p:spPr>
          <a:xfrm>
            <a:off x="3119990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D1CCE1D-88CB-3BE9-1A04-9EC693A62B5B}"/>
              </a:ext>
            </a:extLst>
          </p:cNvPr>
          <p:cNvSpPr/>
          <p:nvPr/>
        </p:nvSpPr>
        <p:spPr>
          <a:xfrm>
            <a:off x="3522510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83882F8-72CD-0A9F-8718-02A50F746493}"/>
              </a:ext>
            </a:extLst>
          </p:cNvPr>
          <p:cNvSpPr/>
          <p:nvPr/>
        </p:nvSpPr>
        <p:spPr>
          <a:xfrm>
            <a:off x="3940227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1C66094-D3FE-1001-50EF-45761B4223DF}"/>
              </a:ext>
            </a:extLst>
          </p:cNvPr>
          <p:cNvSpPr/>
          <p:nvPr/>
        </p:nvSpPr>
        <p:spPr>
          <a:xfrm>
            <a:off x="3119991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22B1C18-3CC6-9632-F513-90F8608143F7}"/>
              </a:ext>
            </a:extLst>
          </p:cNvPr>
          <p:cNvSpPr/>
          <p:nvPr/>
        </p:nvSpPr>
        <p:spPr>
          <a:xfrm>
            <a:off x="3522511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33037F4-3877-8A47-7310-1441AE708377}"/>
              </a:ext>
            </a:extLst>
          </p:cNvPr>
          <p:cNvSpPr/>
          <p:nvPr/>
        </p:nvSpPr>
        <p:spPr>
          <a:xfrm>
            <a:off x="3940228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AB9ABFB-F452-0915-7142-93E2BBB265B4}"/>
              </a:ext>
            </a:extLst>
          </p:cNvPr>
          <p:cNvSpPr/>
          <p:nvPr/>
        </p:nvSpPr>
        <p:spPr>
          <a:xfrm>
            <a:off x="3119988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0D710A7-EDC0-FF05-6C0B-6770019CAE6C}"/>
              </a:ext>
            </a:extLst>
          </p:cNvPr>
          <p:cNvSpPr/>
          <p:nvPr/>
        </p:nvSpPr>
        <p:spPr>
          <a:xfrm>
            <a:off x="3522508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F795215-1630-B8D3-2118-32B7B69E8E0B}"/>
              </a:ext>
            </a:extLst>
          </p:cNvPr>
          <p:cNvSpPr/>
          <p:nvPr/>
        </p:nvSpPr>
        <p:spPr>
          <a:xfrm>
            <a:off x="3940225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5584075-E4D2-69A1-C83A-4ACC3108AD56}"/>
              </a:ext>
            </a:extLst>
          </p:cNvPr>
          <p:cNvSpPr/>
          <p:nvPr/>
        </p:nvSpPr>
        <p:spPr>
          <a:xfrm>
            <a:off x="3119989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7F1BD3E-B46E-41D2-2B84-16B6225D3BDB}"/>
              </a:ext>
            </a:extLst>
          </p:cNvPr>
          <p:cNvSpPr/>
          <p:nvPr/>
        </p:nvSpPr>
        <p:spPr>
          <a:xfrm>
            <a:off x="3522509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16E7686-EC2D-60C9-D68E-411D462BA405}"/>
              </a:ext>
            </a:extLst>
          </p:cNvPr>
          <p:cNvSpPr/>
          <p:nvPr/>
        </p:nvSpPr>
        <p:spPr>
          <a:xfrm>
            <a:off x="3940226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BEEB3-FEA1-68F9-AA20-B769B06033D2}"/>
              </a:ext>
            </a:extLst>
          </p:cNvPr>
          <p:cNvSpPr/>
          <p:nvPr/>
        </p:nvSpPr>
        <p:spPr>
          <a:xfrm>
            <a:off x="2267452" y="1893342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8A2AA6-0EC0-A0D1-DDC2-FE0245E26F6B}"/>
              </a:ext>
            </a:extLst>
          </p:cNvPr>
          <p:cNvSpPr/>
          <p:nvPr/>
        </p:nvSpPr>
        <p:spPr>
          <a:xfrm>
            <a:off x="1439073" y="1893340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001B1-0D6C-7486-CE26-707E8FF46C3D}"/>
              </a:ext>
            </a:extLst>
          </p:cNvPr>
          <p:cNvSpPr/>
          <p:nvPr/>
        </p:nvSpPr>
        <p:spPr>
          <a:xfrm>
            <a:off x="3940225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5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09844 0.4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20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0582 0.381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90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19739 0.39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A13FF-F6DE-FB6C-DB86-775507EB4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0239E81F-0DA4-5F4E-E3E1-A80BBEFE1B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A92D9953-1C14-8CE4-68FA-440E5D68F9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45522D-D939-2754-3765-86CA9FEE8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71717"/>
            <a:ext cx="11143129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Distributed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Secret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 Generation with Public BB</a:t>
            </a:r>
            <a:endParaRPr lang="en-GB" strike="sngStrik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D19C0C-F6B2-1BEA-0207-06586367F0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4C23CC-A04C-CF30-B3A4-298071D2C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691006-02A9-18C5-6783-82662740E41D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8808B4-AEDD-E89B-6633-C95D6BAA8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60E4F8-ABAA-A56B-50D1-BC9A5711CFAF}"/>
              </a:ext>
            </a:extLst>
          </p:cNvPr>
          <p:cNvCxnSpPr>
            <a:cxnSpLocks/>
          </p:cNvCxnSpPr>
          <p:nvPr/>
        </p:nvCxnSpPr>
        <p:spPr>
          <a:xfrm flipV="1">
            <a:off x="726141" y="2779059"/>
            <a:ext cx="762000" cy="2509581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9827DC0-CF23-2B27-5D00-FA1B69954406}"/>
                  </a:ext>
                </a:extLst>
              </p:cNvPr>
              <p:cNvSpPr txBox="1"/>
              <p:nvPr/>
            </p:nvSpPr>
            <p:spPr>
              <a:xfrm>
                <a:off x="4733361" y="2758435"/>
                <a:ext cx="7458639" cy="2744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Thm: DSG/DKG with O(1) upstream/downstream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O(1) arithmetic/cryptographic op’s per party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O(1) rounds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large fields: every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binary field, some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Assuming Commitments, NIZKs (light-weight)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9827DC0-CF23-2B27-5D00-FA1B69954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361" y="2758435"/>
                <a:ext cx="7458639" cy="2744085"/>
              </a:xfrm>
              <a:prstGeom prst="rect">
                <a:avLst/>
              </a:prstGeom>
              <a:blipFill>
                <a:blip r:embed="rId5"/>
                <a:stretch>
                  <a:fillRect l="-1634" t="-1996" r="-490" b="-5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0046090-7851-EE0F-2469-36DC579CE739}"/>
              </a:ext>
            </a:extLst>
          </p:cNvPr>
          <p:cNvCxnSpPr>
            <a:cxnSpLocks/>
          </p:cNvCxnSpPr>
          <p:nvPr/>
        </p:nvCxnSpPr>
        <p:spPr>
          <a:xfrm flipV="1">
            <a:off x="1135226" y="2875815"/>
            <a:ext cx="1267315" cy="2412825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61C35FF-A336-2B6A-BCD6-F61D142BB6D2}"/>
              </a:ext>
            </a:extLst>
          </p:cNvPr>
          <p:cNvCxnSpPr>
            <a:cxnSpLocks/>
          </p:cNvCxnSpPr>
          <p:nvPr/>
        </p:nvCxnSpPr>
        <p:spPr>
          <a:xfrm flipV="1">
            <a:off x="1454561" y="2961692"/>
            <a:ext cx="2929180" cy="2425883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BCF7FD1-6B65-AB0C-8F77-37B5A7850FF9}"/>
              </a:ext>
            </a:extLst>
          </p:cNvPr>
          <p:cNvCxnSpPr>
            <a:cxnSpLocks/>
          </p:cNvCxnSpPr>
          <p:nvPr/>
        </p:nvCxnSpPr>
        <p:spPr>
          <a:xfrm flipV="1">
            <a:off x="328351" y="2758435"/>
            <a:ext cx="762000" cy="250958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8DAB83D-FC00-961D-CD2E-E610F4C70CC8}"/>
              </a:ext>
            </a:extLst>
          </p:cNvPr>
          <p:cNvSpPr/>
          <p:nvPr/>
        </p:nvSpPr>
        <p:spPr>
          <a:xfrm>
            <a:off x="232789" y="3234550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Distributed Secret Generation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A6FFF-789E-F9F5-BF8E-825F013D5572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A0C25E-DD33-EFF6-A695-D73781E8474D}"/>
              </a:ext>
            </a:extLst>
          </p:cNvPr>
          <p:cNvCxnSpPr>
            <a:cxnSpLocks/>
          </p:cNvCxnSpPr>
          <p:nvPr/>
        </p:nvCxnSpPr>
        <p:spPr>
          <a:xfrm>
            <a:off x="1837225" y="1634422"/>
            <a:ext cx="0" cy="900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92295-FB7E-63C6-5195-C43CF1F14756}"/>
              </a:ext>
            </a:extLst>
          </p:cNvPr>
          <p:cNvSpPr/>
          <p:nvPr/>
        </p:nvSpPr>
        <p:spPr>
          <a:xfrm>
            <a:off x="618835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9DC9CF-00A2-18FC-AD67-4E2358C0A05A}"/>
              </a:ext>
            </a:extLst>
          </p:cNvPr>
          <p:cNvSpPr/>
          <p:nvPr/>
        </p:nvSpPr>
        <p:spPr>
          <a:xfrm>
            <a:off x="1021355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892054-B9F7-1FB0-86E6-D86226F7FF92}"/>
              </a:ext>
            </a:extLst>
          </p:cNvPr>
          <p:cNvSpPr/>
          <p:nvPr/>
        </p:nvSpPr>
        <p:spPr>
          <a:xfrm>
            <a:off x="1439072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6448FA-D1BC-66E3-464A-D177E78D5AE3}"/>
              </a:ext>
            </a:extLst>
          </p:cNvPr>
          <p:cNvSpPr/>
          <p:nvPr/>
        </p:nvSpPr>
        <p:spPr>
          <a:xfrm>
            <a:off x="618836" y="1884378"/>
            <a:ext cx="364205" cy="170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6A2DE2-D279-E045-5EE7-E591D375CE39}"/>
              </a:ext>
            </a:extLst>
          </p:cNvPr>
          <p:cNvSpPr/>
          <p:nvPr/>
        </p:nvSpPr>
        <p:spPr>
          <a:xfrm>
            <a:off x="1021356" y="1884378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674A3C-DFF8-4B31-1571-D3BB82A4147A}"/>
              </a:ext>
            </a:extLst>
          </p:cNvPr>
          <p:cNvSpPr/>
          <p:nvPr/>
        </p:nvSpPr>
        <p:spPr>
          <a:xfrm>
            <a:off x="1439073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662B23-853A-192B-B695-2D670F1671B6}"/>
              </a:ext>
            </a:extLst>
          </p:cNvPr>
          <p:cNvSpPr/>
          <p:nvPr/>
        </p:nvSpPr>
        <p:spPr>
          <a:xfrm>
            <a:off x="618833" y="2090568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E3BB61-B0E1-7201-E06E-107E1A0B5A86}"/>
              </a:ext>
            </a:extLst>
          </p:cNvPr>
          <p:cNvSpPr/>
          <p:nvPr/>
        </p:nvSpPr>
        <p:spPr>
          <a:xfrm>
            <a:off x="1021353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F97F18-5659-A345-FC78-86DE3B8CD611}"/>
              </a:ext>
            </a:extLst>
          </p:cNvPr>
          <p:cNvSpPr/>
          <p:nvPr/>
        </p:nvSpPr>
        <p:spPr>
          <a:xfrm>
            <a:off x="1439070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3E8C54-C3F7-2D7D-BCEF-DF156B228528}"/>
              </a:ext>
            </a:extLst>
          </p:cNvPr>
          <p:cNvSpPr/>
          <p:nvPr/>
        </p:nvSpPr>
        <p:spPr>
          <a:xfrm>
            <a:off x="618834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AD8DC9-6DE4-EE91-93BE-BAEEDAF3882B}"/>
              </a:ext>
            </a:extLst>
          </p:cNvPr>
          <p:cNvSpPr/>
          <p:nvPr/>
        </p:nvSpPr>
        <p:spPr>
          <a:xfrm>
            <a:off x="1021354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91C5AD-9352-D96A-2BB6-C509DAD00F0E}"/>
              </a:ext>
            </a:extLst>
          </p:cNvPr>
          <p:cNvSpPr/>
          <p:nvPr/>
        </p:nvSpPr>
        <p:spPr>
          <a:xfrm>
            <a:off x="1439071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93282E-5FB4-03BF-D93F-10B877B5445E}"/>
              </a:ext>
            </a:extLst>
          </p:cNvPr>
          <p:cNvCxnSpPr>
            <a:cxnSpLocks/>
          </p:cNvCxnSpPr>
          <p:nvPr/>
        </p:nvCxnSpPr>
        <p:spPr>
          <a:xfrm>
            <a:off x="3083319" y="1652351"/>
            <a:ext cx="0" cy="900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9B8B86C-9FAB-F7AE-9F50-606226B20533}"/>
              </a:ext>
            </a:extLst>
          </p:cNvPr>
          <p:cNvSpPr/>
          <p:nvPr/>
        </p:nvSpPr>
        <p:spPr>
          <a:xfrm>
            <a:off x="1864929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D048CD-BDEE-067F-2526-86C8E17AE4E8}"/>
              </a:ext>
            </a:extLst>
          </p:cNvPr>
          <p:cNvSpPr/>
          <p:nvPr/>
        </p:nvSpPr>
        <p:spPr>
          <a:xfrm>
            <a:off x="2267449" y="1669223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8F39F4-FB8E-0861-CFB8-36D31C3766F9}"/>
              </a:ext>
            </a:extLst>
          </p:cNvPr>
          <p:cNvSpPr/>
          <p:nvPr/>
        </p:nvSpPr>
        <p:spPr>
          <a:xfrm>
            <a:off x="2685166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865FD6-70E3-A0D2-F171-C6BC8282F47B}"/>
              </a:ext>
            </a:extLst>
          </p:cNvPr>
          <p:cNvSpPr/>
          <p:nvPr/>
        </p:nvSpPr>
        <p:spPr>
          <a:xfrm>
            <a:off x="1864930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50F580-7EB8-B4AD-897A-201DA86381AD}"/>
              </a:ext>
            </a:extLst>
          </p:cNvPr>
          <p:cNvSpPr/>
          <p:nvPr/>
        </p:nvSpPr>
        <p:spPr>
          <a:xfrm>
            <a:off x="2267450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E2529B-0B33-65B1-887E-801AC0BEA03B}"/>
              </a:ext>
            </a:extLst>
          </p:cNvPr>
          <p:cNvSpPr/>
          <p:nvPr/>
        </p:nvSpPr>
        <p:spPr>
          <a:xfrm>
            <a:off x="2685167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D70110-0E4B-59D2-FE31-CA65D725D854}"/>
              </a:ext>
            </a:extLst>
          </p:cNvPr>
          <p:cNvSpPr/>
          <p:nvPr/>
        </p:nvSpPr>
        <p:spPr>
          <a:xfrm>
            <a:off x="1864927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017AF2-609A-B5C1-90D9-1F683D0AFC2F}"/>
              </a:ext>
            </a:extLst>
          </p:cNvPr>
          <p:cNvSpPr/>
          <p:nvPr/>
        </p:nvSpPr>
        <p:spPr>
          <a:xfrm>
            <a:off x="2267447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B99774-B324-746C-F123-72814D7379E0}"/>
              </a:ext>
            </a:extLst>
          </p:cNvPr>
          <p:cNvSpPr/>
          <p:nvPr/>
        </p:nvSpPr>
        <p:spPr>
          <a:xfrm>
            <a:off x="2685164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DF2249-0825-C173-6210-3E704E67B2B1}"/>
              </a:ext>
            </a:extLst>
          </p:cNvPr>
          <p:cNvSpPr/>
          <p:nvPr/>
        </p:nvSpPr>
        <p:spPr>
          <a:xfrm>
            <a:off x="1864928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B92118-FE56-6465-5E4A-65ACE2A07582}"/>
              </a:ext>
            </a:extLst>
          </p:cNvPr>
          <p:cNvSpPr/>
          <p:nvPr/>
        </p:nvSpPr>
        <p:spPr>
          <a:xfrm>
            <a:off x="2267448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C58D84-4204-005B-786B-BD687189B09A}"/>
              </a:ext>
            </a:extLst>
          </p:cNvPr>
          <p:cNvSpPr/>
          <p:nvPr/>
        </p:nvSpPr>
        <p:spPr>
          <a:xfrm>
            <a:off x="2685165" y="2314683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DC359E6-0B1F-13E8-863A-E5B9BC665DB5}"/>
              </a:ext>
            </a:extLst>
          </p:cNvPr>
          <p:cNvCxnSpPr>
            <a:cxnSpLocks/>
          </p:cNvCxnSpPr>
          <p:nvPr/>
        </p:nvCxnSpPr>
        <p:spPr>
          <a:xfrm>
            <a:off x="4338380" y="1634422"/>
            <a:ext cx="0" cy="900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6D1E0DFA-88BD-B0C2-D74A-DD4D63F0C526}"/>
              </a:ext>
            </a:extLst>
          </p:cNvPr>
          <p:cNvSpPr/>
          <p:nvPr/>
        </p:nvSpPr>
        <p:spPr>
          <a:xfrm>
            <a:off x="3119990" y="1669223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C426F6B-9AE3-4EBA-11E5-DC790F88DF20}"/>
              </a:ext>
            </a:extLst>
          </p:cNvPr>
          <p:cNvSpPr/>
          <p:nvPr/>
        </p:nvSpPr>
        <p:spPr>
          <a:xfrm>
            <a:off x="3522510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00CF1CD-5680-BE54-CBB8-AC614C6B94F9}"/>
              </a:ext>
            </a:extLst>
          </p:cNvPr>
          <p:cNvSpPr/>
          <p:nvPr/>
        </p:nvSpPr>
        <p:spPr>
          <a:xfrm>
            <a:off x="3940227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15CCE1B-C7CB-5931-85B5-286E9791DB3C}"/>
              </a:ext>
            </a:extLst>
          </p:cNvPr>
          <p:cNvSpPr/>
          <p:nvPr/>
        </p:nvSpPr>
        <p:spPr>
          <a:xfrm>
            <a:off x="3119991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5F2523B-C117-5840-AEF4-34C5D3D499EB}"/>
              </a:ext>
            </a:extLst>
          </p:cNvPr>
          <p:cNvSpPr/>
          <p:nvPr/>
        </p:nvSpPr>
        <p:spPr>
          <a:xfrm>
            <a:off x="3522511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50DD76-F9C7-A994-D0F9-2C124478C0D0}"/>
              </a:ext>
            </a:extLst>
          </p:cNvPr>
          <p:cNvSpPr/>
          <p:nvPr/>
        </p:nvSpPr>
        <p:spPr>
          <a:xfrm>
            <a:off x="3940228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38D092-F215-A23D-A70E-890731356CB5}"/>
              </a:ext>
            </a:extLst>
          </p:cNvPr>
          <p:cNvSpPr/>
          <p:nvPr/>
        </p:nvSpPr>
        <p:spPr>
          <a:xfrm>
            <a:off x="3119988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9D233D-FA14-B2D3-90D1-AD57257BD090}"/>
              </a:ext>
            </a:extLst>
          </p:cNvPr>
          <p:cNvSpPr/>
          <p:nvPr/>
        </p:nvSpPr>
        <p:spPr>
          <a:xfrm>
            <a:off x="3522508" y="2090568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F9D809-153A-C785-CDB6-0E40F1AFECC1}"/>
              </a:ext>
            </a:extLst>
          </p:cNvPr>
          <p:cNvSpPr/>
          <p:nvPr/>
        </p:nvSpPr>
        <p:spPr>
          <a:xfrm>
            <a:off x="3940225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A93B830-B8F0-91FE-23D6-BE2E1D2F07EE}"/>
              </a:ext>
            </a:extLst>
          </p:cNvPr>
          <p:cNvSpPr/>
          <p:nvPr/>
        </p:nvSpPr>
        <p:spPr>
          <a:xfrm>
            <a:off x="3119989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F87A33-58EA-1EBF-1CE2-0B47F3A1F1BA}"/>
              </a:ext>
            </a:extLst>
          </p:cNvPr>
          <p:cNvSpPr/>
          <p:nvPr/>
        </p:nvSpPr>
        <p:spPr>
          <a:xfrm>
            <a:off x="3522509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1AB9CF-AA7A-6375-157B-CB959B9B7621}"/>
              </a:ext>
            </a:extLst>
          </p:cNvPr>
          <p:cNvSpPr/>
          <p:nvPr/>
        </p:nvSpPr>
        <p:spPr>
          <a:xfrm>
            <a:off x="3940226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37E0221-B819-62C7-7611-2772922ACDCC}"/>
              </a:ext>
            </a:extLst>
          </p:cNvPr>
          <p:cNvSpPr/>
          <p:nvPr/>
        </p:nvSpPr>
        <p:spPr>
          <a:xfrm>
            <a:off x="2267452" y="1893342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5B2CE2A-6B07-89AC-5463-F08449BCE729}"/>
              </a:ext>
            </a:extLst>
          </p:cNvPr>
          <p:cNvSpPr/>
          <p:nvPr/>
        </p:nvSpPr>
        <p:spPr>
          <a:xfrm>
            <a:off x="1439073" y="1893340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2117427-D218-8C31-0B88-721B499DADAF}"/>
              </a:ext>
            </a:extLst>
          </p:cNvPr>
          <p:cNvSpPr/>
          <p:nvPr/>
        </p:nvSpPr>
        <p:spPr>
          <a:xfrm>
            <a:off x="3940225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4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326E1-6171-D5CA-325F-CC8E66608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094E47C2-EE9E-4E8E-820C-A068E4961C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AB576D33-D228-932C-BA6C-35DDB92A9E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DA1533-C985-2601-07E8-DD580D28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2" y="71717"/>
            <a:ext cx="11143129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Distributed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Secret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 Generation with Public BB</a:t>
            </a:r>
            <a:endParaRPr lang="en-GB" strike="sngStrik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7BFB80-3595-C702-F84A-83E1A7D31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9B5390-515F-8DC5-1AE5-E72A93C8E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96ED5A-9E7A-D8DF-B317-BE4D7E624DED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FF2419-140F-1813-86F5-3870E02E1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8BA0E1-FE11-038B-F1F6-916880164B8A}"/>
              </a:ext>
            </a:extLst>
          </p:cNvPr>
          <p:cNvCxnSpPr>
            <a:cxnSpLocks/>
          </p:cNvCxnSpPr>
          <p:nvPr/>
        </p:nvCxnSpPr>
        <p:spPr>
          <a:xfrm flipH="1" flipV="1">
            <a:off x="1559858" y="2720105"/>
            <a:ext cx="3012142" cy="2416671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9FA639-3072-4B7C-F3E3-75FEF001A37B}"/>
              </a:ext>
            </a:extLst>
          </p:cNvPr>
          <p:cNvSpPr txBox="1"/>
          <p:nvPr/>
        </p:nvSpPr>
        <p:spPr>
          <a:xfrm>
            <a:off x="6746007" y="3997718"/>
            <a:ext cx="6212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Provably necessary to bypass the information barrier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Compatible with DKG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Amortized over many signatures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29B0BB2-F833-E8BC-C509-D775CEE64ABB}"/>
              </a:ext>
            </a:extLst>
          </p:cNvPr>
          <p:cNvCxnSpPr>
            <a:cxnSpLocks/>
          </p:cNvCxnSpPr>
          <p:nvPr/>
        </p:nvCxnSpPr>
        <p:spPr>
          <a:xfrm flipH="1" flipV="1">
            <a:off x="3012281" y="2720105"/>
            <a:ext cx="2232072" cy="2273236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0147969-87E8-3136-37E7-57CC084C6674}"/>
              </a:ext>
            </a:extLst>
          </p:cNvPr>
          <p:cNvCxnSpPr>
            <a:cxnSpLocks/>
          </p:cNvCxnSpPr>
          <p:nvPr/>
        </p:nvCxnSpPr>
        <p:spPr>
          <a:xfrm flipH="1" flipV="1">
            <a:off x="4491318" y="2779059"/>
            <a:ext cx="1228160" cy="213519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958B1F-BAD6-4347-2B46-462DDDBABF47}"/>
              </a:ext>
            </a:extLst>
          </p:cNvPr>
          <p:cNvCxnSpPr>
            <a:cxnSpLocks/>
          </p:cNvCxnSpPr>
          <p:nvPr/>
        </p:nvCxnSpPr>
        <p:spPr>
          <a:xfrm flipH="1">
            <a:off x="1301326" y="5465152"/>
            <a:ext cx="3621887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B39274-91CA-AAA9-8CF5-1BFCB6324CC9}"/>
              </a:ext>
            </a:extLst>
          </p:cNvPr>
          <p:cNvCxnSpPr>
            <a:cxnSpLocks/>
          </p:cNvCxnSpPr>
          <p:nvPr/>
        </p:nvCxnSpPr>
        <p:spPr>
          <a:xfrm flipH="1">
            <a:off x="2744623" y="5607439"/>
            <a:ext cx="2705776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FE3458-714D-0624-F668-FF780FB0C4E5}"/>
              </a:ext>
            </a:extLst>
          </p:cNvPr>
          <p:cNvCxnSpPr>
            <a:cxnSpLocks/>
          </p:cNvCxnSpPr>
          <p:nvPr/>
        </p:nvCxnSpPr>
        <p:spPr>
          <a:xfrm flipH="1">
            <a:off x="4844175" y="6007650"/>
            <a:ext cx="1251825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E9B1B8-0B97-3FA4-2C61-A3AA88050593}"/>
              </a:ext>
            </a:extLst>
          </p:cNvPr>
          <p:cNvSpPr/>
          <p:nvPr/>
        </p:nvSpPr>
        <p:spPr>
          <a:xfrm>
            <a:off x="5540029" y="5270689"/>
            <a:ext cx="1278782" cy="53236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ED7362-6E6F-09F2-1AA3-74AE81580EDA}"/>
                  </a:ext>
                </a:extLst>
              </p:cNvPr>
              <p:cNvSpPr txBox="1"/>
              <p:nvPr/>
            </p:nvSpPr>
            <p:spPr>
              <a:xfrm>
                <a:off x="5719479" y="2677119"/>
                <a:ext cx="621226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Decoding</a:t>
                </a:r>
                <a:r>
                  <a:rPr lang="en-US" sz="2800" dirty="0"/>
                  <a:t>: O(1) elements from each party 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	+ reading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elements from the BB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ED7362-6E6F-09F2-1AA3-74AE81580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479" y="2677119"/>
                <a:ext cx="6212262" cy="954107"/>
              </a:xfrm>
              <a:prstGeom prst="rect">
                <a:avLst/>
              </a:prstGeom>
              <a:blipFill>
                <a:blip r:embed="rId5"/>
                <a:stretch>
                  <a:fillRect l="-1963" t="-5732" r="-274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B2D65077-9BCE-A490-C845-82988A2487D6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8EF6AF5-0781-5AE4-8621-01BE1558060B}"/>
              </a:ext>
            </a:extLst>
          </p:cNvPr>
          <p:cNvCxnSpPr>
            <a:cxnSpLocks/>
          </p:cNvCxnSpPr>
          <p:nvPr/>
        </p:nvCxnSpPr>
        <p:spPr>
          <a:xfrm>
            <a:off x="1837225" y="1634422"/>
            <a:ext cx="0" cy="900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6E8DD466-C58A-AD40-C168-E76456A7BF80}"/>
              </a:ext>
            </a:extLst>
          </p:cNvPr>
          <p:cNvSpPr/>
          <p:nvPr/>
        </p:nvSpPr>
        <p:spPr>
          <a:xfrm>
            <a:off x="618835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5BD0687-01A8-E20C-B617-B00C73F552E1}"/>
              </a:ext>
            </a:extLst>
          </p:cNvPr>
          <p:cNvSpPr/>
          <p:nvPr/>
        </p:nvSpPr>
        <p:spPr>
          <a:xfrm>
            <a:off x="1021355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3F0C6D1-9EE0-5089-81E1-A01F67D3100F}"/>
              </a:ext>
            </a:extLst>
          </p:cNvPr>
          <p:cNvSpPr/>
          <p:nvPr/>
        </p:nvSpPr>
        <p:spPr>
          <a:xfrm>
            <a:off x="1439072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A937FE8-81C1-7684-1E6D-EFD8D0F2A1C1}"/>
              </a:ext>
            </a:extLst>
          </p:cNvPr>
          <p:cNvSpPr/>
          <p:nvPr/>
        </p:nvSpPr>
        <p:spPr>
          <a:xfrm>
            <a:off x="618836" y="1884378"/>
            <a:ext cx="364205" cy="170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ABE952C-CCC9-1469-358F-428B941C8684}"/>
              </a:ext>
            </a:extLst>
          </p:cNvPr>
          <p:cNvSpPr/>
          <p:nvPr/>
        </p:nvSpPr>
        <p:spPr>
          <a:xfrm>
            <a:off x="1021356" y="1884378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977FA14-6E14-6AF8-6576-BD8B705A2B93}"/>
              </a:ext>
            </a:extLst>
          </p:cNvPr>
          <p:cNvSpPr/>
          <p:nvPr/>
        </p:nvSpPr>
        <p:spPr>
          <a:xfrm>
            <a:off x="1439073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913E9A-150B-EF7F-0461-DB17AEC0C702}"/>
              </a:ext>
            </a:extLst>
          </p:cNvPr>
          <p:cNvSpPr/>
          <p:nvPr/>
        </p:nvSpPr>
        <p:spPr>
          <a:xfrm>
            <a:off x="618833" y="2090568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C75381E-0997-3C9F-A9C1-372CD0AF3388}"/>
              </a:ext>
            </a:extLst>
          </p:cNvPr>
          <p:cNvSpPr/>
          <p:nvPr/>
        </p:nvSpPr>
        <p:spPr>
          <a:xfrm>
            <a:off x="1021353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C90A3A9-D315-FBB3-F6A7-1094821C706F}"/>
              </a:ext>
            </a:extLst>
          </p:cNvPr>
          <p:cNvSpPr/>
          <p:nvPr/>
        </p:nvSpPr>
        <p:spPr>
          <a:xfrm>
            <a:off x="1439070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D9827F2-1CC0-554D-6BBA-147C6AD32E1D}"/>
              </a:ext>
            </a:extLst>
          </p:cNvPr>
          <p:cNvSpPr/>
          <p:nvPr/>
        </p:nvSpPr>
        <p:spPr>
          <a:xfrm>
            <a:off x="618834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D691A73-6F80-63E2-8444-DB7005563BB5}"/>
              </a:ext>
            </a:extLst>
          </p:cNvPr>
          <p:cNvSpPr/>
          <p:nvPr/>
        </p:nvSpPr>
        <p:spPr>
          <a:xfrm>
            <a:off x="1021354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7C52DD4-64CE-6750-79EC-439FB66B1472}"/>
              </a:ext>
            </a:extLst>
          </p:cNvPr>
          <p:cNvSpPr/>
          <p:nvPr/>
        </p:nvSpPr>
        <p:spPr>
          <a:xfrm>
            <a:off x="1439071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5C73EEA-0B6B-A28E-86FA-6A5364787986}"/>
              </a:ext>
            </a:extLst>
          </p:cNvPr>
          <p:cNvCxnSpPr>
            <a:cxnSpLocks/>
          </p:cNvCxnSpPr>
          <p:nvPr/>
        </p:nvCxnSpPr>
        <p:spPr>
          <a:xfrm>
            <a:off x="3083319" y="1652351"/>
            <a:ext cx="0" cy="900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C9A20800-17C6-B584-882E-8FFC4F330DAB}"/>
              </a:ext>
            </a:extLst>
          </p:cNvPr>
          <p:cNvSpPr/>
          <p:nvPr/>
        </p:nvSpPr>
        <p:spPr>
          <a:xfrm>
            <a:off x="1864929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FDCBF65-6C40-2A53-783C-65DEF6B658AB}"/>
              </a:ext>
            </a:extLst>
          </p:cNvPr>
          <p:cNvSpPr/>
          <p:nvPr/>
        </p:nvSpPr>
        <p:spPr>
          <a:xfrm>
            <a:off x="2267449" y="1669223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B493E37-5B8F-812D-6AA6-7E1EAD3B1448}"/>
              </a:ext>
            </a:extLst>
          </p:cNvPr>
          <p:cNvSpPr/>
          <p:nvPr/>
        </p:nvSpPr>
        <p:spPr>
          <a:xfrm>
            <a:off x="2685166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C876C20-3864-6974-731F-EC36D662C84C}"/>
              </a:ext>
            </a:extLst>
          </p:cNvPr>
          <p:cNvSpPr/>
          <p:nvPr/>
        </p:nvSpPr>
        <p:spPr>
          <a:xfrm>
            <a:off x="1864930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2207314-9C9E-8E73-7A5E-C12B0A54A160}"/>
              </a:ext>
            </a:extLst>
          </p:cNvPr>
          <p:cNvSpPr/>
          <p:nvPr/>
        </p:nvSpPr>
        <p:spPr>
          <a:xfrm>
            <a:off x="2267450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37143F3-078D-462C-6315-455B15749388}"/>
              </a:ext>
            </a:extLst>
          </p:cNvPr>
          <p:cNvSpPr/>
          <p:nvPr/>
        </p:nvSpPr>
        <p:spPr>
          <a:xfrm>
            <a:off x="2685167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619DA72-7BEC-8B05-A2E3-DB37E89D19FC}"/>
              </a:ext>
            </a:extLst>
          </p:cNvPr>
          <p:cNvSpPr/>
          <p:nvPr/>
        </p:nvSpPr>
        <p:spPr>
          <a:xfrm>
            <a:off x="1864927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4C13684-563A-A0BF-1B07-40789E84785B}"/>
              </a:ext>
            </a:extLst>
          </p:cNvPr>
          <p:cNvSpPr/>
          <p:nvPr/>
        </p:nvSpPr>
        <p:spPr>
          <a:xfrm>
            <a:off x="2267447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37BF88E-890D-9F05-6FF6-EEBC0DC2C3DA}"/>
              </a:ext>
            </a:extLst>
          </p:cNvPr>
          <p:cNvSpPr/>
          <p:nvPr/>
        </p:nvSpPr>
        <p:spPr>
          <a:xfrm>
            <a:off x="2685164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DDD52C6-7EB0-CD27-5F6E-7D37C0005318}"/>
              </a:ext>
            </a:extLst>
          </p:cNvPr>
          <p:cNvSpPr/>
          <p:nvPr/>
        </p:nvSpPr>
        <p:spPr>
          <a:xfrm>
            <a:off x="1864928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34A53A8-0955-0599-FCC8-59E009618F20}"/>
              </a:ext>
            </a:extLst>
          </p:cNvPr>
          <p:cNvSpPr/>
          <p:nvPr/>
        </p:nvSpPr>
        <p:spPr>
          <a:xfrm>
            <a:off x="2267448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6995C1C-121E-8B46-B1B5-FD2781DDCEFC}"/>
              </a:ext>
            </a:extLst>
          </p:cNvPr>
          <p:cNvSpPr/>
          <p:nvPr/>
        </p:nvSpPr>
        <p:spPr>
          <a:xfrm>
            <a:off x="2685165" y="2314683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C204B4C-B122-664D-CDB5-BEC1A5183EE9}"/>
              </a:ext>
            </a:extLst>
          </p:cNvPr>
          <p:cNvCxnSpPr>
            <a:cxnSpLocks/>
          </p:cNvCxnSpPr>
          <p:nvPr/>
        </p:nvCxnSpPr>
        <p:spPr>
          <a:xfrm>
            <a:off x="4338380" y="1634422"/>
            <a:ext cx="0" cy="9008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478001B-B298-BCB3-3B37-479A44D6E2EB}"/>
              </a:ext>
            </a:extLst>
          </p:cNvPr>
          <p:cNvSpPr/>
          <p:nvPr/>
        </p:nvSpPr>
        <p:spPr>
          <a:xfrm>
            <a:off x="3119990" y="1669223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CDD1141-92AE-2066-79B0-F49CD7D1E37A}"/>
              </a:ext>
            </a:extLst>
          </p:cNvPr>
          <p:cNvSpPr/>
          <p:nvPr/>
        </p:nvSpPr>
        <p:spPr>
          <a:xfrm>
            <a:off x="3522510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C29388-695A-8D11-2ABB-0A3ADDC91642}"/>
              </a:ext>
            </a:extLst>
          </p:cNvPr>
          <p:cNvSpPr/>
          <p:nvPr/>
        </p:nvSpPr>
        <p:spPr>
          <a:xfrm>
            <a:off x="3940227" y="166922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E03DFB1-DEC1-F355-DDE2-129B9CDA50F2}"/>
              </a:ext>
            </a:extLst>
          </p:cNvPr>
          <p:cNvSpPr/>
          <p:nvPr/>
        </p:nvSpPr>
        <p:spPr>
          <a:xfrm>
            <a:off x="3119991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8160D0B-8DEB-A53F-C04B-CF8930C89BB9}"/>
              </a:ext>
            </a:extLst>
          </p:cNvPr>
          <p:cNvSpPr/>
          <p:nvPr/>
        </p:nvSpPr>
        <p:spPr>
          <a:xfrm>
            <a:off x="3522511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EE65B85-F81F-34A2-202F-C4DB6AA87E70}"/>
              </a:ext>
            </a:extLst>
          </p:cNvPr>
          <p:cNvSpPr/>
          <p:nvPr/>
        </p:nvSpPr>
        <p:spPr>
          <a:xfrm>
            <a:off x="3940228" y="188437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A2C7F5B-E643-9C6E-202D-FA0C66523267}"/>
              </a:ext>
            </a:extLst>
          </p:cNvPr>
          <p:cNvSpPr/>
          <p:nvPr/>
        </p:nvSpPr>
        <p:spPr>
          <a:xfrm>
            <a:off x="3119988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1F7B15C-C36B-EE92-5D0E-06ACC780FE8C}"/>
              </a:ext>
            </a:extLst>
          </p:cNvPr>
          <p:cNvSpPr/>
          <p:nvPr/>
        </p:nvSpPr>
        <p:spPr>
          <a:xfrm>
            <a:off x="3522508" y="2090568"/>
            <a:ext cx="364205" cy="170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E73907B-499A-106E-4B58-440191E71482}"/>
              </a:ext>
            </a:extLst>
          </p:cNvPr>
          <p:cNvSpPr/>
          <p:nvPr/>
        </p:nvSpPr>
        <p:spPr>
          <a:xfrm>
            <a:off x="3940225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71CA785-59A4-D208-C55A-1DE4122FFD73}"/>
              </a:ext>
            </a:extLst>
          </p:cNvPr>
          <p:cNvSpPr/>
          <p:nvPr/>
        </p:nvSpPr>
        <p:spPr>
          <a:xfrm>
            <a:off x="3119989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722E5A0-E28C-8B15-444D-148334DED78B}"/>
              </a:ext>
            </a:extLst>
          </p:cNvPr>
          <p:cNvSpPr/>
          <p:nvPr/>
        </p:nvSpPr>
        <p:spPr>
          <a:xfrm>
            <a:off x="3522509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3A7D5A2-3C6E-D81B-F4BE-0AD6914C65EE}"/>
              </a:ext>
            </a:extLst>
          </p:cNvPr>
          <p:cNvSpPr/>
          <p:nvPr/>
        </p:nvSpPr>
        <p:spPr>
          <a:xfrm>
            <a:off x="3940226" y="231468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423816B-AF94-CA3E-EDBA-DAFFCF3D288E}"/>
              </a:ext>
            </a:extLst>
          </p:cNvPr>
          <p:cNvSpPr/>
          <p:nvPr/>
        </p:nvSpPr>
        <p:spPr>
          <a:xfrm>
            <a:off x="2267452" y="1893342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B536602-E30D-86E0-D044-05E1DF5B598E}"/>
              </a:ext>
            </a:extLst>
          </p:cNvPr>
          <p:cNvSpPr/>
          <p:nvPr/>
        </p:nvSpPr>
        <p:spPr>
          <a:xfrm>
            <a:off x="1439073" y="1893340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6427BFA-AB74-2855-2987-6603EC4B39C0}"/>
              </a:ext>
            </a:extLst>
          </p:cNvPr>
          <p:cNvSpPr/>
          <p:nvPr/>
        </p:nvSpPr>
        <p:spPr>
          <a:xfrm>
            <a:off x="3940225" y="2090568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7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B9269-A3E7-326F-3802-0CCBD522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00000"/>
                </a:solidFill>
                <a:latin typeface="+mn-lt"/>
              </a:rPr>
              <a:t>Technical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FD3AF-6312-A33D-9476-B09B9788C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Design special-purpose secret-sharing scheme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Supports distributed sampling</a:t>
            </a:r>
          </a:p>
          <a:p>
            <a:endParaRPr lang="en-US" dirty="0"/>
          </a:p>
          <a:p>
            <a:r>
              <a:rPr lang="en-US" dirty="0"/>
              <a:t>New special “robustness” property to get constant-round protocol</a:t>
            </a:r>
          </a:p>
        </p:txBody>
      </p:sp>
    </p:spTree>
    <p:extLst>
      <p:ext uri="{BB962C8B-B14F-4D97-AF65-F5344CB8AC3E}">
        <p14:creationId xmlns:p14="http://schemas.microsoft.com/office/powerpoint/2010/main" val="312377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20DDC-56EB-3A85-9753-FF9118B05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DD95-893D-B518-028C-CA46C04F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00000"/>
                </a:solidFill>
                <a:latin typeface="+mn-lt"/>
              </a:rPr>
              <a:t>Locally-</a:t>
            </a:r>
            <a:r>
              <a:rPr lang="en-US" dirty="0" err="1">
                <a:solidFill>
                  <a:srgbClr val="800000"/>
                </a:solidFill>
                <a:latin typeface="+mn-lt"/>
              </a:rPr>
              <a:t>Samplable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 Secret-Sharing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1A35C-9960-4741-4B0C-06E2E3234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9" y="5715016"/>
            <a:ext cx="914309" cy="97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84B76-78FE-4E2F-BA13-E33AB81C9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01" y="5715016"/>
            <a:ext cx="914309" cy="97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8A9F2A-5F00-ECD4-7EFF-01DD293DAE8E}"/>
              </a:ext>
            </a:extLst>
          </p:cNvPr>
          <p:cNvSpPr txBox="1"/>
          <p:nvPr/>
        </p:nvSpPr>
        <p:spPr>
          <a:xfrm>
            <a:off x="2807372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95FEC-70AA-2F1B-6D3F-A803F2DC7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49" y="5715016"/>
            <a:ext cx="914309" cy="975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C075A8-C979-D0EB-9DE6-9A625B6DFB13}"/>
                  </a:ext>
                </a:extLst>
              </p:cNvPr>
              <p:cNvSpPr txBox="1"/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C075A8-C979-D0EB-9DE6-9A625B6DF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42AA905-6405-CDFE-F737-0D1FCFFDD464}"/>
              </a:ext>
            </a:extLst>
          </p:cNvPr>
          <p:cNvSpPr txBox="1"/>
          <p:nvPr/>
        </p:nvSpPr>
        <p:spPr>
          <a:xfrm>
            <a:off x="5047365" y="1538179"/>
            <a:ext cx="73864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Want</a:t>
            </a:r>
            <a:r>
              <a:rPr lang="en-US" sz="2800" dirty="0"/>
              <a:t>: random sharing can be </a:t>
            </a:r>
            <a:r>
              <a:rPr lang="en-US" sz="2800" dirty="0">
                <a:solidFill>
                  <a:schemeClr val="accent1"/>
                </a:solidFill>
              </a:rPr>
              <a:t>sampled locally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But</a:t>
            </a:r>
            <a:r>
              <a:rPr lang="en-US" sz="2800" dirty="0"/>
              <a:t> correctness requires </a:t>
            </a:r>
            <a:r>
              <a:rPr lang="en-US" sz="2800" dirty="0">
                <a:solidFill>
                  <a:srgbClr val="C00000"/>
                </a:solidFill>
              </a:rPr>
              <a:t>correlation</a:t>
            </a:r>
            <a:r>
              <a:rPr lang="en-US" sz="2800" dirty="0"/>
              <a:t> 					(e.g., shares lie on low-degree polynomial)</a:t>
            </a:r>
          </a:p>
          <a:p>
            <a:endParaRPr lang="en-US" sz="2800" b="1" dirty="0"/>
          </a:p>
          <a:p>
            <a:r>
              <a:rPr lang="en-US" sz="2800" b="1" dirty="0"/>
              <a:t>Sol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accent1"/>
                </a:solidFill>
              </a:rPr>
              <a:t>Sample independent shares </a:t>
            </a:r>
            <a:r>
              <a:rPr lang="en-US" sz="2800" dirty="0"/>
              <a:t>&amp; 					</a:t>
            </a:r>
            <a:r>
              <a:rPr lang="en-US" sz="2800" dirty="0">
                <a:solidFill>
                  <a:srgbClr val="C00000"/>
                </a:solidFill>
              </a:rPr>
              <a:t>publish some public header (syndrome)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Move to </a:t>
            </a:r>
            <a:r>
              <a:rPr lang="en-US" sz="2800" b="1" dirty="0"/>
              <a:t>Affine Secret Sharing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Bypasses the information bottleneck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259E0B-7F24-1F1D-46C6-046348B3BA75}"/>
              </a:ext>
            </a:extLst>
          </p:cNvPr>
          <p:cNvSpPr/>
          <p:nvPr/>
        </p:nvSpPr>
        <p:spPr>
          <a:xfrm>
            <a:off x="341132" y="2638499"/>
            <a:ext cx="412329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0998B-F680-0BDB-9D29-A9C661CB4E15}"/>
              </a:ext>
            </a:extLst>
          </p:cNvPr>
          <p:cNvSpPr txBox="1"/>
          <p:nvPr/>
        </p:nvSpPr>
        <p:spPr>
          <a:xfrm>
            <a:off x="1537076" y="2196430"/>
            <a:ext cx="22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17EA5-DBB8-A8B1-E55A-50ADE4FF306C}"/>
              </a:ext>
            </a:extLst>
          </p:cNvPr>
          <p:cNvSpPr txBox="1"/>
          <p:nvPr/>
        </p:nvSpPr>
        <p:spPr>
          <a:xfrm>
            <a:off x="1421142" y="2692630"/>
            <a:ext cx="196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Public header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5FF1DAD0-680F-911C-54FB-7DC3D7820EF8}"/>
              </a:ext>
            </a:extLst>
          </p:cNvPr>
          <p:cNvSpPr/>
          <p:nvPr/>
        </p:nvSpPr>
        <p:spPr>
          <a:xfrm>
            <a:off x="206226" y="3790960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Securely computing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89B9D9-4BD7-2D4A-3773-D4B9BACB71F6}"/>
              </a:ext>
            </a:extLst>
          </p:cNvPr>
          <p:cNvSpPr/>
          <p:nvPr/>
        </p:nvSpPr>
        <p:spPr>
          <a:xfrm>
            <a:off x="96845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051823-4CDD-7E6F-D29C-48427ACE9EC8}"/>
              </a:ext>
            </a:extLst>
          </p:cNvPr>
          <p:cNvSpPr/>
          <p:nvPr/>
        </p:nvSpPr>
        <p:spPr>
          <a:xfrm>
            <a:off x="137097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F45D2C-5C12-7F84-A699-8402422394BC}"/>
              </a:ext>
            </a:extLst>
          </p:cNvPr>
          <p:cNvSpPr/>
          <p:nvPr/>
        </p:nvSpPr>
        <p:spPr>
          <a:xfrm>
            <a:off x="1788692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02739-CF3A-009D-D79A-17E5034D2B34}"/>
              </a:ext>
            </a:extLst>
          </p:cNvPr>
          <p:cNvSpPr/>
          <p:nvPr/>
        </p:nvSpPr>
        <p:spPr>
          <a:xfrm>
            <a:off x="221454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9AD830-5D70-3E42-9149-163EEFD68876}"/>
              </a:ext>
            </a:extLst>
          </p:cNvPr>
          <p:cNvSpPr/>
          <p:nvPr/>
        </p:nvSpPr>
        <p:spPr>
          <a:xfrm>
            <a:off x="261706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30EF0F-7260-683E-E33A-09CF9755163D}"/>
              </a:ext>
            </a:extLst>
          </p:cNvPr>
          <p:cNvSpPr/>
          <p:nvPr/>
        </p:nvSpPr>
        <p:spPr>
          <a:xfrm>
            <a:off x="3034786" y="3264943"/>
            <a:ext cx="364205" cy="170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F8D4-4D27-6837-D7BC-FFBF3AE1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CB5F-C7DC-FCE0-8016-0330B90E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10"/>
            <a:ext cx="1232647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800000"/>
                </a:solidFill>
                <a:latin typeface="+mn-lt"/>
              </a:rPr>
              <a:t>Secure Computation of Header with Low Communication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FE218-3B72-5461-AB1B-148008C69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9" y="5715016"/>
            <a:ext cx="914309" cy="97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CAD6C-7353-2E7A-12B6-1902CCEFE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01" y="5715016"/>
            <a:ext cx="914309" cy="97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B41F6-F59E-6C8D-FA8C-9366CB37B912}"/>
              </a:ext>
            </a:extLst>
          </p:cNvPr>
          <p:cNvSpPr txBox="1"/>
          <p:nvPr/>
        </p:nvSpPr>
        <p:spPr>
          <a:xfrm>
            <a:off x="2807372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C55B82-108D-1886-2E1A-E64AFDB74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49" y="5715016"/>
            <a:ext cx="914309" cy="975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/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0C4AE90-9D2B-E254-1AB5-66CC2BC8FC12}"/>
              </a:ext>
            </a:extLst>
          </p:cNvPr>
          <p:cNvSpPr txBox="1"/>
          <p:nvPr/>
        </p:nvSpPr>
        <p:spPr>
          <a:xfrm>
            <a:off x="5229870" y="996413"/>
            <a:ext cx="658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Need constant locality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F1945-1E6E-2422-6B55-1D03303C6623}"/>
              </a:ext>
            </a:extLst>
          </p:cNvPr>
          <p:cNvSpPr/>
          <p:nvPr/>
        </p:nvSpPr>
        <p:spPr>
          <a:xfrm>
            <a:off x="341132" y="2638499"/>
            <a:ext cx="412329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871C3-73B7-8924-7004-C60FE26E2AEE}"/>
              </a:ext>
            </a:extLst>
          </p:cNvPr>
          <p:cNvSpPr txBox="1"/>
          <p:nvPr/>
        </p:nvSpPr>
        <p:spPr>
          <a:xfrm>
            <a:off x="1537076" y="2196430"/>
            <a:ext cx="22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2AC1C-A863-935D-C29C-2AD16553326C}"/>
              </a:ext>
            </a:extLst>
          </p:cNvPr>
          <p:cNvSpPr txBox="1"/>
          <p:nvPr/>
        </p:nvSpPr>
        <p:spPr>
          <a:xfrm>
            <a:off x="1421142" y="2692630"/>
            <a:ext cx="196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Public header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DEEB29-85A0-39E8-2835-A7F4E564EBD5}"/>
              </a:ext>
            </a:extLst>
          </p:cNvPr>
          <p:cNvSpPr/>
          <p:nvPr/>
        </p:nvSpPr>
        <p:spPr>
          <a:xfrm>
            <a:off x="96845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13793B-AD67-1499-C576-B26D54DE4183}"/>
              </a:ext>
            </a:extLst>
          </p:cNvPr>
          <p:cNvSpPr/>
          <p:nvPr/>
        </p:nvSpPr>
        <p:spPr>
          <a:xfrm>
            <a:off x="137097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E5FFC8-554C-F62D-D4EF-F0F9D0CA69D0}"/>
              </a:ext>
            </a:extLst>
          </p:cNvPr>
          <p:cNvSpPr/>
          <p:nvPr/>
        </p:nvSpPr>
        <p:spPr>
          <a:xfrm>
            <a:off x="1788692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A1113-407B-FF63-A145-EFCAF14C5390}"/>
              </a:ext>
            </a:extLst>
          </p:cNvPr>
          <p:cNvSpPr/>
          <p:nvPr/>
        </p:nvSpPr>
        <p:spPr>
          <a:xfrm>
            <a:off x="221454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D01064-F69E-CF7B-B2AF-4CE30781A4E5}"/>
              </a:ext>
            </a:extLst>
          </p:cNvPr>
          <p:cNvSpPr/>
          <p:nvPr/>
        </p:nvSpPr>
        <p:spPr>
          <a:xfrm>
            <a:off x="261706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39C0E3-A308-4AC2-DDEA-69F09266B719}"/>
              </a:ext>
            </a:extLst>
          </p:cNvPr>
          <p:cNvSpPr/>
          <p:nvPr/>
        </p:nvSpPr>
        <p:spPr>
          <a:xfrm>
            <a:off x="3034786" y="3264943"/>
            <a:ext cx="364205" cy="170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0CC3B063-BDA6-0361-433D-4383E3817C73}"/>
              </a:ext>
            </a:extLst>
          </p:cNvPr>
          <p:cNvSpPr/>
          <p:nvPr/>
        </p:nvSpPr>
        <p:spPr>
          <a:xfrm>
            <a:off x="206226" y="3790960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Securely computing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683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C53D-78D4-B210-85BA-B423591B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144908" y="6359622"/>
            <a:ext cx="3665298" cy="370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4A0ACE40-E3E3-EB58-ECF7-2ECF29ED8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E2892D9C-D99E-F160-AB10-472D01DD37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E817A1-A199-A7F4-5493-8D18FB7F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035245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+mn-lt"/>
              </a:rPr>
              <a:t>Motivating Example: </a:t>
            </a:r>
            <a:br>
              <a:rPr lang="en-US" dirty="0">
                <a:solidFill>
                  <a:srgbClr val="800000"/>
                </a:solidFill>
                <a:latin typeface="+mn-lt"/>
              </a:rPr>
            </a:br>
            <a:r>
              <a:rPr lang="en-US" dirty="0">
                <a:solidFill>
                  <a:srgbClr val="800000"/>
                </a:solidFill>
                <a:latin typeface="+mn-lt"/>
              </a:rPr>
              <a:t>Threshold </a:t>
            </a:r>
            <a:r>
              <a:rPr lang="en-GB" dirty="0">
                <a:solidFill>
                  <a:srgbClr val="800000"/>
                </a:solidFill>
                <a:latin typeface="+mn-lt"/>
              </a:rPr>
              <a:t>Signatures in the Blockchain Era</a:t>
            </a:r>
          </a:p>
        </p:txBody>
      </p:sp>
      <p:sp>
        <p:nvSpPr>
          <p:cNvPr id="84" name="Left Arrow 83">
            <a:extLst>
              <a:ext uri="{FF2B5EF4-FFF2-40B4-BE49-F238E27FC236}">
                <a16:creationId xmlns:a16="http://schemas.microsoft.com/office/drawing/2014/main" id="{371D1868-A25B-73CD-0135-3A7DC5307B8B}"/>
              </a:ext>
            </a:extLst>
          </p:cNvPr>
          <p:cNvSpPr/>
          <p:nvPr/>
        </p:nvSpPr>
        <p:spPr>
          <a:xfrm>
            <a:off x="5284229" y="5897718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A477E-53D3-F036-686D-559A63CA7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9E1766-DE22-63FD-8EB9-61A40DB9D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1EC723-7B72-2EB6-B7A8-CCB5944D9585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6E6373-9F16-43F8-F9C1-9B7431DD9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5CF5C-3E62-3C66-9FD2-ABE2139C61AE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EA363510-7F24-FC32-86FE-0A553A080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CF5420-F75E-B529-B09A-11B67C79570C}"/>
              </a:ext>
            </a:extLst>
          </p:cNvPr>
          <p:cNvSpPr txBox="1"/>
          <p:nvPr/>
        </p:nvSpPr>
        <p:spPr>
          <a:xfrm>
            <a:off x="4258335" y="1569360"/>
            <a:ext cx="460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Bulletin Board (Ledger)  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4D793A-FAF4-C837-3806-D63643747B12}"/>
              </a:ext>
            </a:extLst>
          </p:cNvPr>
          <p:cNvSpPr/>
          <p:nvPr/>
        </p:nvSpPr>
        <p:spPr>
          <a:xfrm>
            <a:off x="457835" y="3315933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Distributed Key Generation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5C8B0AC5-46E3-FC77-94CF-1967C1394024}"/>
              </a:ext>
            </a:extLst>
          </p:cNvPr>
          <p:cNvSpPr/>
          <p:nvPr/>
        </p:nvSpPr>
        <p:spPr>
          <a:xfrm>
            <a:off x="2206741" y="4910113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28BEED-93EF-DAEA-306B-7811C933B065}"/>
                  </a:ext>
                </a:extLst>
              </p:cNvPr>
              <p:cNvSpPr txBox="1"/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28BEED-93EF-DAEA-306B-7811C933B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Down 28">
            <a:extLst>
              <a:ext uri="{FF2B5EF4-FFF2-40B4-BE49-F238E27FC236}">
                <a16:creationId xmlns:a16="http://schemas.microsoft.com/office/drawing/2014/main" id="{7BDF8729-9C61-4928-D56F-4B668490B906}"/>
              </a:ext>
            </a:extLst>
          </p:cNvPr>
          <p:cNvSpPr/>
          <p:nvPr/>
        </p:nvSpPr>
        <p:spPr>
          <a:xfrm rot="10800000">
            <a:off x="2245799" y="2969017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BEB796-AF33-DFA1-7F43-6B6143222B8A}"/>
              </a:ext>
            </a:extLst>
          </p:cNvPr>
          <p:cNvSpPr txBox="1"/>
          <p:nvPr/>
        </p:nvSpPr>
        <p:spPr>
          <a:xfrm>
            <a:off x="757745" y="2045853"/>
            <a:ext cx="129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Public-key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24CD9D-7049-7026-3B62-CEAEFFCFF1BE}"/>
                  </a:ext>
                </a:extLst>
              </p:cNvPr>
              <p:cNvSpPr txBox="1"/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24CD9D-7049-7026-3B62-CEAEFFCF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FEC67894-996C-4B4E-1CF8-BD101C4F3130}"/>
              </a:ext>
            </a:extLst>
          </p:cNvPr>
          <p:cNvSpPr txBox="1"/>
          <p:nvPr/>
        </p:nvSpPr>
        <p:spPr>
          <a:xfrm>
            <a:off x="2690833" y="2065064"/>
            <a:ext cx="345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+ Commitments to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6573E4-2DD8-0AFC-2E3F-E10EC409D84A}"/>
                  </a:ext>
                </a:extLst>
              </p:cNvPr>
              <p:cNvSpPr txBox="1"/>
              <p:nvPr/>
            </p:nvSpPr>
            <p:spPr>
              <a:xfrm>
                <a:off x="5937578" y="5029099"/>
                <a:ext cx="1398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6573E4-2DD8-0AFC-2E3F-E10EC409D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578" y="5029099"/>
                <a:ext cx="1398494" cy="369332"/>
              </a:xfrm>
              <a:prstGeom prst="rect">
                <a:avLst/>
              </a:prstGeom>
              <a:blipFill>
                <a:blip r:embed="rId8"/>
                <a:stretch>
                  <a:fillRect l="-3604" t="-6667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40BDF-4745-9A29-6012-C6E3B97AFF4C}"/>
                  </a:ext>
                </a:extLst>
              </p:cNvPr>
              <p:cNvSpPr txBox="1"/>
              <p:nvPr/>
            </p:nvSpPr>
            <p:spPr>
              <a:xfrm>
                <a:off x="6144908" y="6359622"/>
                <a:ext cx="415498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…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40BDF-4745-9A29-6012-C6E3B97AF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08" y="6359622"/>
                <a:ext cx="4154981" cy="370230"/>
              </a:xfrm>
              <a:prstGeom prst="rect">
                <a:avLst/>
              </a:prstGeom>
              <a:blipFill>
                <a:blip r:embed="rId9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76D7A5E0-E584-B381-E09D-9FA6E86B9568}"/>
              </a:ext>
            </a:extLst>
          </p:cNvPr>
          <p:cNvSpPr/>
          <p:nvPr/>
        </p:nvSpPr>
        <p:spPr>
          <a:xfrm>
            <a:off x="7610573" y="6304006"/>
            <a:ext cx="785898" cy="53236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9367F7-272D-473D-F9CA-CFE0CE0E7CC8}"/>
              </a:ext>
            </a:extLst>
          </p:cNvPr>
          <p:cNvCxnSpPr>
            <a:cxnSpLocks/>
          </p:cNvCxnSpPr>
          <p:nvPr/>
        </p:nvCxnSpPr>
        <p:spPr>
          <a:xfrm>
            <a:off x="4831976" y="2779059"/>
            <a:ext cx="963102" cy="73713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F7634D-9AB5-F808-402C-533B531A6B4A}"/>
              </a:ext>
            </a:extLst>
          </p:cNvPr>
          <p:cNvSpPr txBox="1"/>
          <p:nvPr/>
        </p:nvSpPr>
        <p:spPr>
          <a:xfrm>
            <a:off x="4230486" y="4266545"/>
            <a:ext cx="222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Signature </a:t>
            </a:r>
          </a:p>
          <a:p>
            <a:pPr algn="ctr"/>
            <a:r>
              <a:rPr lang="en-US" b="1" dirty="0"/>
              <a:t>request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E190D0-00A8-12F3-F060-7E84BE731C22}"/>
              </a:ext>
            </a:extLst>
          </p:cNvPr>
          <p:cNvSpPr txBox="1"/>
          <p:nvPr/>
        </p:nvSpPr>
        <p:spPr>
          <a:xfrm>
            <a:off x="5190181" y="3532727"/>
            <a:ext cx="278737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 Commitments to shares</a:t>
            </a:r>
          </a:p>
        </p:txBody>
      </p:sp>
      <p:sp>
        <p:nvSpPr>
          <p:cNvPr id="33" name="Left Arrow 83">
            <a:extLst>
              <a:ext uri="{FF2B5EF4-FFF2-40B4-BE49-F238E27FC236}">
                <a16:creationId xmlns:a16="http://schemas.microsoft.com/office/drawing/2014/main" id="{3E11B99F-05A8-3A87-2618-B84FDF68A562}"/>
              </a:ext>
            </a:extLst>
          </p:cNvPr>
          <p:cNvSpPr/>
          <p:nvPr/>
        </p:nvSpPr>
        <p:spPr>
          <a:xfrm rot="10800000">
            <a:off x="5284230" y="6361488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616869-44F8-5AFB-A21C-635695B51894}"/>
              </a:ext>
            </a:extLst>
          </p:cNvPr>
          <p:cNvSpPr/>
          <p:nvPr/>
        </p:nvSpPr>
        <p:spPr>
          <a:xfrm>
            <a:off x="6689004" y="5626346"/>
            <a:ext cx="2412725" cy="46283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Linear Decoding</a:t>
            </a:r>
          </a:p>
        </p:txBody>
      </p:sp>
      <p:sp>
        <p:nvSpPr>
          <p:cNvPr id="36" name="Left Arrow 83">
            <a:extLst>
              <a:ext uri="{FF2B5EF4-FFF2-40B4-BE49-F238E27FC236}">
                <a16:creationId xmlns:a16="http://schemas.microsoft.com/office/drawing/2014/main" id="{C773A707-80B3-E9C0-7079-2D7F85049599}"/>
              </a:ext>
            </a:extLst>
          </p:cNvPr>
          <p:cNvSpPr/>
          <p:nvPr/>
        </p:nvSpPr>
        <p:spPr>
          <a:xfrm rot="5400000">
            <a:off x="7823020" y="6086130"/>
            <a:ext cx="125357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C6F3E1-290B-91F6-69DF-AA2D99F3D2AB}"/>
                  </a:ext>
                </a:extLst>
              </p:cNvPr>
              <p:cNvSpPr txBox="1"/>
              <p:nvPr/>
            </p:nvSpPr>
            <p:spPr>
              <a:xfrm>
                <a:off x="7434665" y="5026604"/>
                <a:ext cx="116039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C6F3E1-290B-91F6-69DF-AA2D99F3D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65" y="5026604"/>
                <a:ext cx="1160391" cy="3702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Left Arrow 83">
            <a:extLst>
              <a:ext uri="{FF2B5EF4-FFF2-40B4-BE49-F238E27FC236}">
                <a16:creationId xmlns:a16="http://schemas.microsoft.com/office/drawing/2014/main" id="{432AE693-6A35-ECC5-23E1-01A9553C88DE}"/>
              </a:ext>
            </a:extLst>
          </p:cNvPr>
          <p:cNvSpPr/>
          <p:nvPr/>
        </p:nvSpPr>
        <p:spPr>
          <a:xfrm rot="5400000">
            <a:off x="7828160" y="5418098"/>
            <a:ext cx="115078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3600" b="26491"/>
          <a:stretch/>
        </p:blipFill>
        <p:spPr>
          <a:xfrm>
            <a:off x="5981695" y="3949374"/>
            <a:ext cx="1160391" cy="1149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93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4" grpId="0" animBg="1"/>
      <p:bldP spid="25" grpId="0" animBg="1"/>
      <p:bldP spid="26" grpId="0" animBg="1"/>
      <p:bldP spid="27" grpId="0"/>
      <p:bldP spid="29" grpId="0" animBg="1"/>
      <p:bldP spid="30" grpId="0"/>
      <p:bldP spid="31" grpId="0"/>
      <p:bldP spid="32" grpId="0"/>
      <p:bldP spid="3" grpId="0"/>
      <p:bldP spid="6" grpId="0"/>
      <p:bldP spid="9" grpId="0" animBg="1"/>
      <p:bldP spid="17" grpId="0"/>
      <p:bldP spid="28" grpId="0" animBg="1"/>
      <p:bldP spid="33" grpId="0" animBg="1"/>
      <p:bldP spid="34" grpId="0" animBg="1"/>
      <p:bldP spid="36" grpId="0" animBg="1"/>
      <p:bldP spid="42" grpId="0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1CDF8D4-4D27-6837-D7BC-FFBF3AE1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CB5F-C7DC-FCE0-8016-0330B90E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10"/>
            <a:ext cx="1232647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800000"/>
                </a:solidFill>
                <a:latin typeface="+mn-lt"/>
              </a:rPr>
              <a:t>Secure Computation of Header with low communication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FE218-3B72-5461-AB1B-148008C69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9" y="5715016"/>
            <a:ext cx="914309" cy="97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CAD6C-7353-2E7A-12B6-1902CCEFE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01" y="5715016"/>
            <a:ext cx="914309" cy="97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B41F6-F59E-6C8D-FA8C-9366CB37B912}"/>
              </a:ext>
            </a:extLst>
          </p:cNvPr>
          <p:cNvSpPr txBox="1"/>
          <p:nvPr/>
        </p:nvSpPr>
        <p:spPr>
          <a:xfrm>
            <a:off x="2807372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C55B82-108D-1886-2E1A-E64AFDB74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49" y="5715016"/>
            <a:ext cx="914309" cy="975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/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0C4AE90-9D2B-E254-1AB5-66CC2BC8FC12}"/>
              </a:ext>
            </a:extLst>
          </p:cNvPr>
          <p:cNvSpPr txBox="1"/>
          <p:nvPr/>
        </p:nvSpPr>
        <p:spPr>
          <a:xfrm>
            <a:off x="5229870" y="996413"/>
            <a:ext cx="65888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Need constant locality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LDPC-based secret sharing [ANP’23]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Great param’s over large fields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New results for LDPC over large fields</a:t>
            </a:r>
          </a:p>
          <a:p>
            <a:endParaRPr lang="en-US" sz="2800" dirty="0"/>
          </a:p>
          <a:p>
            <a:r>
              <a:rPr lang="en-US" sz="2800" b="1" dirty="0"/>
              <a:t>Easy</a:t>
            </a:r>
            <a:r>
              <a:rPr lang="en-US" sz="2800" dirty="0"/>
              <a:t>: Active protocol with </a:t>
            </a:r>
            <a:r>
              <a:rPr lang="en-US" sz="2800" dirty="0">
                <a:solidFill>
                  <a:srgbClr val="C00000"/>
                </a:solidFill>
              </a:rPr>
              <a:t>abort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Based on commitments + ZK</a:t>
            </a:r>
          </a:p>
          <a:p>
            <a:endParaRPr lang="en-US" sz="2800" dirty="0"/>
          </a:p>
          <a:p>
            <a:r>
              <a:rPr lang="en-US" sz="2800" dirty="0"/>
              <a:t>Handling aborts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Recomputing=&gt; large round complexity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Header-robust AFS=&gt; constant-round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Rely on expansion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complicated protocol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F1945-1E6E-2422-6B55-1D03303C6623}"/>
              </a:ext>
            </a:extLst>
          </p:cNvPr>
          <p:cNvSpPr/>
          <p:nvPr/>
        </p:nvSpPr>
        <p:spPr>
          <a:xfrm>
            <a:off x="341132" y="2638499"/>
            <a:ext cx="412329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871C3-73B7-8924-7004-C60FE26E2AEE}"/>
              </a:ext>
            </a:extLst>
          </p:cNvPr>
          <p:cNvSpPr txBox="1"/>
          <p:nvPr/>
        </p:nvSpPr>
        <p:spPr>
          <a:xfrm>
            <a:off x="1537076" y="2196430"/>
            <a:ext cx="22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2AC1C-A863-935D-C29C-2AD16553326C}"/>
              </a:ext>
            </a:extLst>
          </p:cNvPr>
          <p:cNvSpPr txBox="1"/>
          <p:nvPr/>
        </p:nvSpPr>
        <p:spPr>
          <a:xfrm>
            <a:off x="1421142" y="2692630"/>
            <a:ext cx="196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Public header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DEEB29-85A0-39E8-2835-A7F4E564EBD5}"/>
              </a:ext>
            </a:extLst>
          </p:cNvPr>
          <p:cNvSpPr/>
          <p:nvPr/>
        </p:nvSpPr>
        <p:spPr>
          <a:xfrm>
            <a:off x="96845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13793B-AD67-1499-C576-B26D54DE4183}"/>
              </a:ext>
            </a:extLst>
          </p:cNvPr>
          <p:cNvSpPr/>
          <p:nvPr/>
        </p:nvSpPr>
        <p:spPr>
          <a:xfrm>
            <a:off x="137097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E5FFC8-554C-F62D-D4EF-F0F9D0CA69D0}"/>
              </a:ext>
            </a:extLst>
          </p:cNvPr>
          <p:cNvSpPr/>
          <p:nvPr/>
        </p:nvSpPr>
        <p:spPr>
          <a:xfrm>
            <a:off x="1788692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A1113-407B-FF63-A145-EFCAF14C5390}"/>
              </a:ext>
            </a:extLst>
          </p:cNvPr>
          <p:cNvSpPr/>
          <p:nvPr/>
        </p:nvSpPr>
        <p:spPr>
          <a:xfrm>
            <a:off x="221454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D01064-F69E-CF7B-B2AF-4CE30781A4E5}"/>
              </a:ext>
            </a:extLst>
          </p:cNvPr>
          <p:cNvSpPr/>
          <p:nvPr/>
        </p:nvSpPr>
        <p:spPr>
          <a:xfrm>
            <a:off x="261706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39C0E3-A308-4AC2-DDEA-69F09266B719}"/>
              </a:ext>
            </a:extLst>
          </p:cNvPr>
          <p:cNvSpPr/>
          <p:nvPr/>
        </p:nvSpPr>
        <p:spPr>
          <a:xfrm>
            <a:off x="3034786" y="3264943"/>
            <a:ext cx="364205" cy="170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3ADD4F-B02A-6B27-9A04-2AE681993C17}"/>
              </a:ext>
            </a:extLst>
          </p:cNvPr>
          <p:cNvCxnSpPr/>
          <p:nvPr/>
        </p:nvCxnSpPr>
        <p:spPr>
          <a:xfrm flipV="1">
            <a:off x="1066800" y="3702424"/>
            <a:ext cx="170329" cy="14971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1DEEF7-EC60-8A75-6F0B-A3F234F56FCB}"/>
              </a:ext>
            </a:extLst>
          </p:cNvPr>
          <p:cNvCxnSpPr>
            <a:cxnSpLocks/>
          </p:cNvCxnSpPr>
          <p:nvPr/>
        </p:nvCxnSpPr>
        <p:spPr>
          <a:xfrm flipH="1" flipV="1">
            <a:off x="1370975" y="3702424"/>
            <a:ext cx="533774" cy="15991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05209B-92AE-C39C-D88D-26A88DC313A9}"/>
              </a:ext>
            </a:extLst>
          </p:cNvPr>
          <p:cNvCxnSpPr>
            <a:cxnSpLocks/>
          </p:cNvCxnSpPr>
          <p:nvPr/>
        </p:nvCxnSpPr>
        <p:spPr>
          <a:xfrm flipV="1">
            <a:off x="1332660" y="3702424"/>
            <a:ext cx="1078846" cy="15991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59CA4D-DFC1-4064-E494-82C962435B74}"/>
              </a:ext>
            </a:extLst>
          </p:cNvPr>
          <p:cNvCxnSpPr>
            <a:cxnSpLocks/>
          </p:cNvCxnSpPr>
          <p:nvPr/>
        </p:nvCxnSpPr>
        <p:spPr>
          <a:xfrm flipH="1" flipV="1">
            <a:off x="2536466" y="3750629"/>
            <a:ext cx="1185215" cy="15509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6D1900-FAE7-C105-B4DA-552CBEE55F9C}"/>
              </a:ext>
            </a:extLst>
          </p:cNvPr>
          <p:cNvCxnSpPr>
            <a:cxnSpLocks/>
          </p:cNvCxnSpPr>
          <p:nvPr/>
        </p:nvCxnSpPr>
        <p:spPr>
          <a:xfrm flipH="1" flipV="1">
            <a:off x="1470118" y="3724478"/>
            <a:ext cx="1485673" cy="1740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FC5358-5244-919D-2E1E-7438B7065A21}"/>
              </a:ext>
            </a:extLst>
          </p:cNvPr>
          <p:cNvCxnSpPr>
            <a:cxnSpLocks/>
          </p:cNvCxnSpPr>
          <p:nvPr/>
        </p:nvCxnSpPr>
        <p:spPr>
          <a:xfrm flipH="1" flipV="1">
            <a:off x="2421677" y="3729025"/>
            <a:ext cx="696617" cy="17355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D861EA49-5789-B428-97A3-62F5DD839C26}"/>
              </a:ext>
            </a:extLst>
          </p:cNvPr>
          <p:cNvSpPr/>
          <p:nvPr/>
        </p:nvSpPr>
        <p:spPr>
          <a:xfrm>
            <a:off x="703393" y="3201111"/>
            <a:ext cx="766725" cy="28639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us 2"/>
          <p:cNvSpPr/>
          <p:nvPr/>
        </p:nvSpPr>
        <p:spPr>
          <a:xfrm>
            <a:off x="1138089" y="3485908"/>
            <a:ext cx="312871" cy="253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311125" y="3480940"/>
            <a:ext cx="312871" cy="253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35">
            <a:extLst>
              <a:ext uri="{FF2B5EF4-FFF2-40B4-BE49-F238E27FC236}">
                <a16:creationId xmlns:a16="http://schemas.microsoft.com/office/drawing/2014/main" id="{D861EA49-5789-B428-97A3-62F5DD839C26}"/>
              </a:ext>
            </a:extLst>
          </p:cNvPr>
          <p:cNvSpPr/>
          <p:nvPr/>
        </p:nvSpPr>
        <p:spPr>
          <a:xfrm>
            <a:off x="758242" y="4274160"/>
            <a:ext cx="766725" cy="28639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F8D4-4D27-6837-D7BC-FFBF3AE1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CB5F-C7DC-FCE0-8016-0330B90E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10"/>
            <a:ext cx="1232647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800000"/>
                </a:solidFill>
                <a:latin typeface="+mn-lt"/>
              </a:rPr>
              <a:t>Secure Computation of Header with Low Communication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FE218-3B72-5461-AB1B-148008C69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9" y="5715016"/>
            <a:ext cx="914309" cy="97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CAD6C-7353-2E7A-12B6-1902CCEFE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01" y="5715016"/>
            <a:ext cx="914309" cy="97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B41F6-F59E-6C8D-FA8C-9366CB37B912}"/>
              </a:ext>
            </a:extLst>
          </p:cNvPr>
          <p:cNvSpPr txBox="1"/>
          <p:nvPr/>
        </p:nvSpPr>
        <p:spPr>
          <a:xfrm>
            <a:off x="2807372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C55B82-108D-1886-2E1A-E64AFDB74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49" y="5715016"/>
            <a:ext cx="914309" cy="975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/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0C4AE90-9D2B-E254-1AB5-66CC2BC8FC12}"/>
              </a:ext>
            </a:extLst>
          </p:cNvPr>
          <p:cNvSpPr txBox="1"/>
          <p:nvPr/>
        </p:nvSpPr>
        <p:spPr>
          <a:xfrm>
            <a:off x="5091746" y="996413"/>
            <a:ext cx="67269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Need constant locality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LDPC-based secret sharing </a:t>
            </a:r>
            <a:r>
              <a:rPr lang="en-US" sz="2800" dirty="0">
                <a:solidFill>
                  <a:srgbClr val="7030A0"/>
                </a:solidFill>
              </a:rPr>
              <a:t>[ANP’23]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Great param’s over large fields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New results for LDPC over large fields</a:t>
            </a:r>
          </a:p>
          <a:p>
            <a:endParaRPr lang="en-US" sz="2800" dirty="0"/>
          </a:p>
          <a:p>
            <a:r>
              <a:rPr lang="en-US" sz="2800" b="1" dirty="0"/>
              <a:t>Easy</a:t>
            </a:r>
            <a:r>
              <a:rPr lang="en-US" sz="2800" dirty="0"/>
              <a:t>: Active protocol with </a:t>
            </a:r>
            <a:r>
              <a:rPr lang="en-US" sz="2800" dirty="0">
                <a:solidFill>
                  <a:srgbClr val="C00000"/>
                </a:solidFill>
              </a:rPr>
              <a:t>abort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Based on commitments + ZK</a:t>
            </a:r>
          </a:p>
          <a:p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F1945-1E6E-2422-6B55-1D03303C6623}"/>
              </a:ext>
            </a:extLst>
          </p:cNvPr>
          <p:cNvSpPr/>
          <p:nvPr/>
        </p:nvSpPr>
        <p:spPr>
          <a:xfrm>
            <a:off x="341132" y="2638499"/>
            <a:ext cx="412329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871C3-73B7-8924-7004-C60FE26E2AEE}"/>
              </a:ext>
            </a:extLst>
          </p:cNvPr>
          <p:cNvSpPr txBox="1"/>
          <p:nvPr/>
        </p:nvSpPr>
        <p:spPr>
          <a:xfrm>
            <a:off x="1537076" y="2196430"/>
            <a:ext cx="22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2AC1C-A863-935D-C29C-2AD16553326C}"/>
              </a:ext>
            </a:extLst>
          </p:cNvPr>
          <p:cNvSpPr txBox="1"/>
          <p:nvPr/>
        </p:nvSpPr>
        <p:spPr>
          <a:xfrm>
            <a:off x="1421142" y="2692630"/>
            <a:ext cx="196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Public header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DEEB29-85A0-39E8-2835-A7F4E564EBD5}"/>
              </a:ext>
            </a:extLst>
          </p:cNvPr>
          <p:cNvSpPr/>
          <p:nvPr/>
        </p:nvSpPr>
        <p:spPr>
          <a:xfrm>
            <a:off x="96845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13793B-AD67-1499-C576-B26D54DE4183}"/>
              </a:ext>
            </a:extLst>
          </p:cNvPr>
          <p:cNvSpPr/>
          <p:nvPr/>
        </p:nvSpPr>
        <p:spPr>
          <a:xfrm>
            <a:off x="137097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E5FFC8-554C-F62D-D4EF-F0F9D0CA69D0}"/>
              </a:ext>
            </a:extLst>
          </p:cNvPr>
          <p:cNvSpPr/>
          <p:nvPr/>
        </p:nvSpPr>
        <p:spPr>
          <a:xfrm>
            <a:off x="1788692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A1113-407B-FF63-A145-EFCAF14C5390}"/>
              </a:ext>
            </a:extLst>
          </p:cNvPr>
          <p:cNvSpPr/>
          <p:nvPr/>
        </p:nvSpPr>
        <p:spPr>
          <a:xfrm>
            <a:off x="221454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D01064-F69E-CF7B-B2AF-4CE30781A4E5}"/>
              </a:ext>
            </a:extLst>
          </p:cNvPr>
          <p:cNvSpPr/>
          <p:nvPr/>
        </p:nvSpPr>
        <p:spPr>
          <a:xfrm>
            <a:off x="261706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39C0E3-A308-4AC2-DDEA-69F09266B719}"/>
              </a:ext>
            </a:extLst>
          </p:cNvPr>
          <p:cNvSpPr/>
          <p:nvPr/>
        </p:nvSpPr>
        <p:spPr>
          <a:xfrm>
            <a:off x="3034786" y="3264943"/>
            <a:ext cx="364205" cy="170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3ADD4F-B02A-6B27-9A04-2AE681993C17}"/>
              </a:ext>
            </a:extLst>
          </p:cNvPr>
          <p:cNvCxnSpPr/>
          <p:nvPr/>
        </p:nvCxnSpPr>
        <p:spPr>
          <a:xfrm flipV="1">
            <a:off x="1066800" y="3702424"/>
            <a:ext cx="170329" cy="14971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1DEEF7-EC60-8A75-6F0B-A3F234F56FCB}"/>
              </a:ext>
            </a:extLst>
          </p:cNvPr>
          <p:cNvCxnSpPr>
            <a:cxnSpLocks/>
          </p:cNvCxnSpPr>
          <p:nvPr/>
        </p:nvCxnSpPr>
        <p:spPr>
          <a:xfrm flipH="1" flipV="1">
            <a:off x="1370975" y="3702424"/>
            <a:ext cx="533774" cy="15991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05209B-92AE-C39C-D88D-26A88DC313A9}"/>
              </a:ext>
            </a:extLst>
          </p:cNvPr>
          <p:cNvCxnSpPr>
            <a:cxnSpLocks/>
          </p:cNvCxnSpPr>
          <p:nvPr/>
        </p:nvCxnSpPr>
        <p:spPr>
          <a:xfrm flipV="1">
            <a:off x="1332660" y="3702424"/>
            <a:ext cx="1078846" cy="15991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59CA4D-DFC1-4064-E494-82C962435B74}"/>
              </a:ext>
            </a:extLst>
          </p:cNvPr>
          <p:cNvCxnSpPr>
            <a:cxnSpLocks/>
          </p:cNvCxnSpPr>
          <p:nvPr/>
        </p:nvCxnSpPr>
        <p:spPr>
          <a:xfrm flipH="1" flipV="1">
            <a:off x="2536466" y="3750629"/>
            <a:ext cx="1185215" cy="15509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6D1900-FAE7-C105-B4DA-552CBEE55F9C}"/>
              </a:ext>
            </a:extLst>
          </p:cNvPr>
          <p:cNvCxnSpPr>
            <a:cxnSpLocks/>
          </p:cNvCxnSpPr>
          <p:nvPr/>
        </p:nvCxnSpPr>
        <p:spPr>
          <a:xfrm flipH="1" flipV="1">
            <a:off x="1470118" y="3724478"/>
            <a:ext cx="1485673" cy="1740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FC5358-5244-919D-2E1E-7438B7065A21}"/>
              </a:ext>
            </a:extLst>
          </p:cNvPr>
          <p:cNvCxnSpPr>
            <a:cxnSpLocks/>
          </p:cNvCxnSpPr>
          <p:nvPr/>
        </p:nvCxnSpPr>
        <p:spPr>
          <a:xfrm flipH="1" flipV="1">
            <a:off x="2421677" y="3729025"/>
            <a:ext cx="696617" cy="17355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lus 2"/>
          <p:cNvSpPr/>
          <p:nvPr/>
        </p:nvSpPr>
        <p:spPr>
          <a:xfrm>
            <a:off x="1138089" y="3485908"/>
            <a:ext cx="312871" cy="253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311125" y="3480940"/>
            <a:ext cx="312871" cy="253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40F7AA1-C139-B66A-F59A-1A9A31007466}"/>
              </a:ext>
            </a:extLst>
          </p:cNvPr>
          <p:cNvSpPr/>
          <p:nvPr/>
        </p:nvSpPr>
        <p:spPr>
          <a:xfrm>
            <a:off x="4784424" y="5224632"/>
            <a:ext cx="1184031" cy="5232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>
                <a:solidFill>
                  <a:schemeClr val="tx1"/>
                </a:solidFill>
              </a:rPr>
              <a:t>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03613E-3725-3F57-35F3-44360FD1DFF1}"/>
                  </a:ext>
                </a:extLst>
              </p:cNvPr>
              <p:cNvSpPr txBox="1"/>
              <p:nvPr/>
            </p:nvSpPr>
            <p:spPr>
              <a:xfrm>
                <a:off x="6086769" y="5301576"/>
                <a:ext cx="691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03613E-3725-3F57-35F3-44360FD1D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769" y="5301576"/>
                <a:ext cx="69166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95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F8D4-4D27-6837-D7BC-FFBF3AE1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CB5F-C7DC-FCE0-8016-0330B90E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3" y="-4410"/>
            <a:ext cx="12326471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00000"/>
                </a:solidFill>
                <a:latin typeface="+mn-lt"/>
              </a:rPr>
              <a:t>How to Handle Aborts?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FE218-3B72-5461-AB1B-148008C69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9" y="5715016"/>
            <a:ext cx="914309" cy="97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CAD6C-7353-2E7A-12B6-1902CCEFE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01" y="5715016"/>
            <a:ext cx="914309" cy="97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B41F6-F59E-6C8D-FA8C-9366CB37B912}"/>
              </a:ext>
            </a:extLst>
          </p:cNvPr>
          <p:cNvSpPr txBox="1"/>
          <p:nvPr/>
        </p:nvSpPr>
        <p:spPr>
          <a:xfrm>
            <a:off x="2807372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C55B82-108D-1886-2E1A-E64AFDB74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49" y="5715016"/>
            <a:ext cx="914309" cy="975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/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0C4AE90-9D2B-E254-1AB5-66CC2BC8FC12}"/>
              </a:ext>
            </a:extLst>
          </p:cNvPr>
          <p:cNvSpPr txBox="1"/>
          <p:nvPr/>
        </p:nvSpPr>
        <p:spPr>
          <a:xfrm>
            <a:off x="5068389" y="996413"/>
            <a:ext cx="675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Recomputing=&gt; large round complexity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F1945-1E6E-2422-6B55-1D03303C6623}"/>
              </a:ext>
            </a:extLst>
          </p:cNvPr>
          <p:cNvSpPr/>
          <p:nvPr/>
        </p:nvSpPr>
        <p:spPr>
          <a:xfrm>
            <a:off x="341132" y="2638499"/>
            <a:ext cx="412329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871C3-73B7-8924-7004-C60FE26E2AEE}"/>
              </a:ext>
            </a:extLst>
          </p:cNvPr>
          <p:cNvSpPr txBox="1"/>
          <p:nvPr/>
        </p:nvSpPr>
        <p:spPr>
          <a:xfrm>
            <a:off x="1537076" y="2196430"/>
            <a:ext cx="22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2AC1C-A863-935D-C29C-2AD16553326C}"/>
              </a:ext>
            </a:extLst>
          </p:cNvPr>
          <p:cNvSpPr txBox="1"/>
          <p:nvPr/>
        </p:nvSpPr>
        <p:spPr>
          <a:xfrm>
            <a:off x="1421142" y="2692630"/>
            <a:ext cx="196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Public header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DEEB29-85A0-39E8-2835-A7F4E564EBD5}"/>
              </a:ext>
            </a:extLst>
          </p:cNvPr>
          <p:cNvSpPr/>
          <p:nvPr/>
        </p:nvSpPr>
        <p:spPr>
          <a:xfrm>
            <a:off x="96845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13793B-AD67-1499-C576-B26D54DE4183}"/>
              </a:ext>
            </a:extLst>
          </p:cNvPr>
          <p:cNvSpPr/>
          <p:nvPr/>
        </p:nvSpPr>
        <p:spPr>
          <a:xfrm>
            <a:off x="137097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E5FFC8-554C-F62D-D4EF-F0F9D0CA69D0}"/>
              </a:ext>
            </a:extLst>
          </p:cNvPr>
          <p:cNvSpPr/>
          <p:nvPr/>
        </p:nvSpPr>
        <p:spPr>
          <a:xfrm>
            <a:off x="1788692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A1113-407B-FF63-A145-EFCAF14C5390}"/>
              </a:ext>
            </a:extLst>
          </p:cNvPr>
          <p:cNvSpPr/>
          <p:nvPr/>
        </p:nvSpPr>
        <p:spPr>
          <a:xfrm>
            <a:off x="221454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D01064-F69E-CF7B-B2AF-4CE30781A4E5}"/>
              </a:ext>
            </a:extLst>
          </p:cNvPr>
          <p:cNvSpPr/>
          <p:nvPr/>
        </p:nvSpPr>
        <p:spPr>
          <a:xfrm>
            <a:off x="261706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39C0E3-A308-4AC2-DDEA-69F09266B719}"/>
              </a:ext>
            </a:extLst>
          </p:cNvPr>
          <p:cNvSpPr/>
          <p:nvPr/>
        </p:nvSpPr>
        <p:spPr>
          <a:xfrm>
            <a:off x="3034786" y="3264943"/>
            <a:ext cx="364205" cy="170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3ADD4F-B02A-6B27-9A04-2AE681993C17}"/>
              </a:ext>
            </a:extLst>
          </p:cNvPr>
          <p:cNvCxnSpPr/>
          <p:nvPr/>
        </p:nvCxnSpPr>
        <p:spPr>
          <a:xfrm flipV="1">
            <a:off x="1066800" y="3702424"/>
            <a:ext cx="170329" cy="14971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1DEEF7-EC60-8A75-6F0B-A3F234F56FCB}"/>
              </a:ext>
            </a:extLst>
          </p:cNvPr>
          <p:cNvCxnSpPr>
            <a:cxnSpLocks/>
          </p:cNvCxnSpPr>
          <p:nvPr/>
        </p:nvCxnSpPr>
        <p:spPr>
          <a:xfrm flipH="1" flipV="1">
            <a:off x="1370975" y="3702424"/>
            <a:ext cx="533774" cy="15991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05209B-92AE-C39C-D88D-26A88DC313A9}"/>
              </a:ext>
            </a:extLst>
          </p:cNvPr>
          <p:cNvCxnSpPr>
            <a:cxnSpLocks/>
          </p:cNvCxnSpPr>
          <p:nvPr/>
        </p:nvCxnSpPr>
        <p:spPr>
          <a:xfrm flipV="1">
            <a:off x="1332660" y="3702424"/>
            <a:ext cx="1078846" cy="15991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59CA4D-DFC1-4064-E494-82C962435B74}"/>
              </a:ext>
            </a:extLst>
          </p:cNvPr>
          <p:cNvCxnSpPr>
            <a:cxnSpLocks/>
          </p:cNvCxnSpPr>
          <p:nvPr/>
        </p:nvCxnSpPr>
        <p:spPr>
          <a:xfrm flipH="1" flipV="1">
            <a:off x="2536466" y="3750629"/>
            <a:ext cx="1185215" cy="15509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6D1900-FAE7-C105-B4DA-552CBEE55F9C}"/>
              </a:ext>
            </a:extLst>
          </p:cNvPr>
          <p:cNvCxnSpPr>
            <a:cxnSpLocks/>
          </p:cNvCxnSpPr>
          <p:nvPr/>
        </p:nvCxnSpPr>
        <p:spPr>
          <a:xfrm flipH="1" flipV="1">
            <a:off x="1470118" y="3724478"/>
            <a:ext cx="1485673" cy="1740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FC5358-5244-919D-2E1E-7438B7065A21}"/>
              </a:ext>
            </a:extLst>
          </p:cNvPr>
          <p:cNvCxnSpPr>
            <a:cxnSpLocks/>
          </p:cNvCxnSpPr>
          <p:nvPr/>
        </p:nvCxnSpPr>
        <p:spPr>
          <a:xfrm flipH="1" flipV="1">
            <a:off x="2421677" y="3729025"/>
            <a:ext cx="696617" cy="17355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lus 2"/>
          <p:cNvSpPr/>
          <p:nvPr/>
        </p:nvSpPr>
        <p:spPr>
          <a:xfrm>
            <a:off x="1138089" y="3485908"/>
            <a:ext cx="312871" cy="253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311125" y="3480940"/>
            <a:ext cx="312871" cy="253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35">
            <a:extLst>
              <a:ext uri="{FF2B5EF4-FFF2-40B4-BE49-F238E27FC236}">
                <a16:creationId xmlns:a16="http://schemas.microsoft.com/office/drawing/2014/main" id="{D861EA49-5789-B428-97A3-62F5DD839C26}"/>
              </a:ext>
            </a:extLst>
          </p:cNvPr>
          <p:cNvSpPr/>
          <p:nvPr/>
        </p:nvSpPr>
        <p:spPr>
          <a:xfrm>
            <a:off x="758242" y="4274160"/>
            <a:ext cx="766725" cy="28639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7FEE376-C158-CF20-64F4-470423EF2D77}"/>
              </a:ext>
            </a:extLst>
          </p:cNvPr>
          <p:cNvSpPr/>
          <p:nvPr/>
        </p:nvSpPr>
        <p:spPr>
          <a:xfrm>
            <a:off x="4784424" y="5224632"/>
            <a:ext cx="1184031" cy="5232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>
                <a:solidFill>
                  <a:schemeClr val="tx1"/>
                </a:solidFill>
              </a:rPr>
              <a:t>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18E248-F558-FE6C-C55A-1CDA28EFD429}"/>
                  </a:ext>
                </a:extLst>
              </p:cNvPr>
              <p:cNvSpPr txBox="1"/>
              <p:nvPr/>
            </p:nvSpPr>
            <p:spPr>
              <a:xfrm>
                <a:off x="6086769" y="5301576"/>
                <a:ext cx="691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18E248-F558-FE6C-C55A-1CDA28EFD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769" y="5301576"/>
                <a:ext cx="69166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0EBCC0E3-B1BC-D021-BF55-E97E1BE42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0" y="6132821"/>
            <a:ext cx="769938" cy="7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F8D4-4D27-6837-D7BC-FFBF3AE1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1FE218-3B72-5461-AB1B-148008C69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9" y="5715016"/>
            <a:ext cx="914309" cy="97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CAD6C-7353-2E7A-12B6-1902CCEFE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01" y="5715016"/>
            <a:ext cx="914309" cy="97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B41F6-F59E-6C8D-FA8C-9366CB37B912}"/>
              </a:ext>
            </a:extLst>
          </p:cNvPr>
          <p:cNvSpPr txBox="1"/>
          <p:nvPr/>
        </p:nvSpPr>
        <p:spPr>
          <a:xfrm>
            <a:off x="2807372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C55B82-108D-1886-2E1A-E64AFDB74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49" y="5715016"/>
            <a:ext cx="914309" cy="975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/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blipFill>
                <a:blip r:embed="rId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0C4AE90-9D2B-E254-1AB5-66CC2BC8FC12}"/>
              </a:ext>
            </a:extLst>
          </p:cNvPr>
          <p:cNvSpPr txBox="1"/>
          <p:nvPr/>
        </p:nvSpPr>
        <p:spPr>
          <a:xfrm>
            <a:off x="5068390" y="996413"/>
            <a:ext cx="6750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Recomputing=&gt; large round complexity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F1945-1E6E-2422-6B55-1D03303C6623}"/>
              </a:ext>
            </a:extLst>
          </p:cNvPr>
          <p:cNvSpPr/>
          <p:nvPr/>
        </p:nvSpPr>
        <p:spPr>
          <a:xfrm>
            <a:off x="341132" y="2638499"/>
            <a:ext cx="412329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871C3-73B7-8924-7004-C60FE26E2AEE}"/>
              </a:ext>
            </a:extLst>
          </p:cNvPr>
          <p:cNvSpPr txBox="1"/>
          <p:nvPr/>
        </p:nvSpPr>
        <p:spPr>
          <a:xfrm>
            <a:off x="1537076" y="2196430"/>
            <a:ext cx="22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2AC1C-A863-935D-C29C-2AD16553326C}"/>
              </a:ext>
            </a:extLst>
          </p:cNvPr>
          <p:cNvSpPr txBox="1"/>
          <p:nvPr/>
        </p:nvSpPr>
        <p:spPr>
          <a:xfrm>
            <a:off x="1421142" y="2692630"/>
            <a:ext cx="196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Public header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DEEB29-85A0-39E8-2835-A7F4E564EBD5}"/>
              </a:ext>
            </a:extLst>
          </p:cNvPr>
          <p:cNvSpPr/>
          <p:nvPr/>
        </p:nvSpPr>
        <p:spPr>
          <a:xfrm>
            <a:off x="96845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13793B-AD67-1499-C576-B26D54DE4183}"/>
              </a:ext>
            </a:extLst>
          </p:cNvPr>
          <p:cNvSpPr/>
          <p:nvPr/>
        </p:nvSpPr>
        <p:spPr>
          <a:xfrm>
            <a:off x="137097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E5FFC8-554C-F62D-D4EF-F0F9D0CA69D0}"/>
              </a:ext>
            </a:extLst>
          </p:cNvPr>
          <p:cNvSpPr/>
          <p:nvPr/>
        </p:nvSpPr>
        <p:spPr>
          <a:xfrm>
            <a:off x="1788692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A1113-407B-FF63-A145-EFCAF14C5390}"/>
              </a:ext>
            </a:extLst>
          </p:cNvPr>
          <p:cNvSpPr/>
          <p:nvPr/>
        </p:nvSpPr>
        <p:spPr>
          <a:xfrm>
            <a:off x="221454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D01064-F69E-CF7B-B2AF-4CE30781A4E5}"/>
              </a:ext>
            </a:extLst>
          </p:cNvPr>
          <p:cNvSpPr/>
          <p:nvPr/>
        </p:nvSpPr>
        <p:spPr>
          <a:xfrm>
            <a:off x="261706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39C0E3-A308-4AC2-DDEA-69F09266B719}"/>
              </a:ext>
            </a:extLst>
          </p:cNvPr>
          <p:cNvSpPr/>
          <p:nvPr/>
        </p:nvSpPr>
        <p:spPr>
          <a:xfrm>
            <a:off x="3034786" y="3264943"/>
            <a:ext cx="364205" cy="170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3ADD4F-B02A-6B27-9A04-2AE681993C17}"/>
              </a:ext>
            </a:extLst>
          </p:cNvPr>
          <p:cNvCxnSpPr/>
          <p:nvPr/>
        </p:nvCxnSpPr>
        <p:spPr>
          <a:xfrm flipV="1">
            <a:off x="1066800" y="3702424"/>
            <a:ext cx="170329" cy="149710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1DEEF7-EC60-8A75-6F0B-A3F234F56FCB}"/>
              </a:ext>
            </a:extLst>
          </p:cNvPr>
          <p:cNvCxnSpPr>
            <a:cxnSpLocks/>
          </p:cNvCxnSpPr>
          <p:nvPr/>
        </p:nvCxnSpPr>
        <p:spPr>
          <a:xfrm flipH="1" flipV="1">
            <a:off x="1370975" y="3702424"/>
            <a:ext cx="533774" cy="15991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05209B-92AE-C39C-D88D-26A88DC313A9}"/>
              </a:ext>
            </a:extLst>
          </p:cNvPr>
          <p:cNvCxnSpPr>
            <a:cxnSpLocks/>
          </p:cNvCxnSpPr>
          <p:nvPr/>
        </p:nvCxnSpPr>
        <p:spPr>
          <a:xfrm flipV="1">
            <a:off x="1332660" y="3702424"/>
            <a:ext cx="1078846" cy="159915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59CA4D-DFC1-4064-E494-82C962435B74}"/>
              </a:ext>
            </a:extLst>
          </p:cNvPr>
          <p:cNvCxnSpPr>
            <a:cxnSpLocks/>
          </p:cNvCxnSpPr>
          <p:nvPr/>
        </p:nvCxnSpPr>
        <p:spPr>
          <a:xfrm flipH="1" flipV="1">
            <a:off x="2536466" y="3750629"/>
            <a:ext cx="1185215" cy="15509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6D1900-FAE7-C105-B4DA-552CBEE55F9C}"/>
              </a:ext>
            </a:extLst>
          </p:cNvPr>
          <p:cNvCxnSpPr>
            <a:cxnSpLocks/>
          </p:cNvCxnSpPr>
          <p:nvPr/>
        </p:nvCxnSpPr>
        <p:spPr>
          <a:xfrm flipH="1" flipV="1">
            <a:off x="1470118" y="3724478"/>
            <a:ext cx="1485673" cy="1740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FC5358-5244-919D-2E1E-7438B7065A21}"/>
              </a:ext>
            </a:extLst>
          </p:cNvPr>
          <p:cNvCxnSpPr>
            <a:cxnSpLocks/>
          </p:cNvCxnSpPr>
          <p:nvPr/>
        </p:nvCxnSpPr>
        <p:spPr>
          <a:xfrm flipH="1" flipV="1">
            <a:off x="2421677" y="3729025"/>
            <a:ext cx="696617" cy="17355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Plus 2"/>
          <p:cNvSpPr/>
          <p:nvPr/>
        </p:nvSpPr>
        <p:spPr>
          <a:xfrm>
            <a:off x="1138089" y="3485908"/>
            <a:ext cx="312871" cy="253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311125" y="3480940"/>
            <a:ext cx="312871" cy="253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35">
            <a:extLst>
              <a:ext uri="{FF2B5EF4-FFF2-40B4-BE49-F238E27FC236}">
                <a16:creationId xmlns:a16="http://schemas.microsoft.com/office/drawing/2014/main" id="{BD9479DD-E4E2-0614-C122-18B433B17DB6}"/>
              </a:ext>
            </a:extLst>
          </p:cNvPr>
          <p:cNvSpPr/>
          <p:nvPr/>
        </p:nvSpPr>
        <p:spPr>
          <a:xfrm>
            <a:off x="2311125" y="4500491"/>
            <a:ext cx="766725" cy="28639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EDAE676-7A86-4A79-1B1C-352BB55215AD}"/>
              </a:ext>
            </a:extLst>
          </p:cNvPr>
          <p:cNvSpPr/>
          <p:nvPr/>
        </p:nvSpPr>
        <p:spPr>
          <a:xfrm>
            <a:off x="4784424" y="5224632"/>
            <a:ext cx="1184031" cy="5232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>
                <a:solidFill>
                  <a:schemeClr val="tx1"/>
                </a:solidFill>
              </a:rPr>
              <a:t>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20DC7C-92DB-0009-1F3B-81E2D93162F0}"/>
                  </a:ext>
                </a:extLst>
              </p:cNvPr>
              <p:cNvSpPr txBox="1"/>
              <p:nvPr/>
            </p:nvSpPr>
            <p:spPr>
              <a:xfrm>
                <a:off x="6086769" y="5301576"/>
                <a:ext cx="691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20DC7C-92DB-0009-1F3B-81E2D9316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769" y="5301576"/>
                <a:ext cx="69166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14862DEA-3D9F-536C-801A-072BA450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3" y="-4410"/>
            <a:ext cx="12326471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00000"/>
                </a:solidFill>
                <a:latin typeface="+mn-lt"/>
              </a:rPr>
              <a:t>How to Handle Aborts?</a:t>
            </a:r>
            <a:endParaRPr lang="en-US" sz="4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4BD17BE-355F-4CEF-17BD-20E586C8C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229" y="5362883"/>
            <a:ext cx="769938" cy="7699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FFFCE7-5919-F47B-C302-C7328316E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" y="6132821"/>
            <a:ext cx="769938" cy="7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F8D4-4D27-6837-D7BC-FFBF3AE1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1FE218-3B72-5461-AB1B-148008C69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9" y="5715016"/>
            <a:ext cx="914309" cy="97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CAD6C-7353-2E7A-12B6-1902CCEFE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01" y="5715016"/>
            <a:ext cx="914309" cy="97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B41F6-F59E-6C8D-FA8C-9366CB37B912}"/>
              </a:ext>
            </a:extLst>
          </p:cNvPr>
          <p:cNvSpPr txBox="1"/>
          <p:nvPr/>
        </p:nvSpPr>
        <p:spPr>
          <a:xfrm>
            <a:off x="2807372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C55B82-108D-1886-2E1A-E64AFDB74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49" y="5715016"/>
            <a:ext cx="914309" cy="975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/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0C4AE90-9D2B-E254-1AB5-66CC2BC8FC12}"/>
              </a:ext>
            </a:extLst>
          </p:cNvPr>
          <p:cNvSpPr txBox="1"/>
          <p:nvPr/>
        </p:nvSpPr>
        <p:spPr>
          <a:xfrm>
            <a:off x="5067202" y="996413"/>
            <a:ext cx="72975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Recomputing=&gt; large round complexity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Header-robust AFS=&gt; constant-round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Effectively give up on some honest parties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Poor threshold</a:t>
            </a:r>
          </a:p>
          <a:p>
            <a:endParaRPr lang="en-US" sz="2800" dirty="0"/>
          </a:p>
          <a:p>
            <a:r>
              <a:rPr lang="en-US" sz="2800" dirty="0"/>
              <a:t>1+2=&gt;Near-threshold &amp; const. 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Recompute + Limited robustness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O(1) com’s requires careful implementation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F1945-1E6E-2422-6B55-1D03303C6623}"/>
              </a:ext>
            </a:extLst>
          </p:cNvPr>
          <p:cNvSpPr/>
          <p:nvPr/>
        </p:nvSpPr>
        <p:spPr>
          <a:xfrm>
            <a:off x="341132" y="2638499"/>
            <a:ext cx="412329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871C3-73B7-8924-7004-C60FE26E2AEE}"/>
              </a:ext>
            </a:extLst>
          </p:cNvPr>
          <p:cNvSpPr txBox="1"/>
          <p:nvPr/>
        </p:nvSpPr>
        <p:spPr>
          <a:xfrm>
            <a:off x="1537076" y="2196430"/>
            <a:ext cx="22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2AC1C-A863-935D-C29C-2AD16553326C}"/>
              </a:ext>
            </a:extLst>
          </p:cNvPr>
          <p:cNvSpPr txBox="1"/>
          <p:nvPr/>
        </p:nvSpPr>
        <p:spPr>
          <a:xfrm>
            <a:off x="1421142" y="2692630"/>
            <a:ext cx="196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Public header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DEEB29-85A0-39E8-2835-A7F4E564EBD5}"/>
              </a:ext>
            </a:extLst>
          </p:cNvPr>
          <p:cNvSpPr/>
          <p:nvPr/>
        </p:nvSpPr>
        <p:spPr>
          <a:xfrm>
            <a:off x="96845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13793B-AD67-1499-C576-B26D54DE4183}"/>
              </a:ext>
            </a:extLst>
          </p:cNvPr>
          <p:cNvSpPr/>
          <p:nvPr/>
        </p:nvSpPr>
        <p:spPr>
          <a:xfrm>
            <a:off x="137097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E5FFC8-554C-F62D-D4EF-F0F9D0CA69D0}"/>
              </a:ext>
            </a:extLst>
          </p:cNvPr>
          <p:cNvSpPr/>
          <p:nvPr/>
        </p:nvSpPr>
        <p:spPr>
          <a:xfrm>
            <a:off x="1788692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A1113-407B-FF63-A145-EFCAF14C5390}"/>
              </a:ext>
            </a:extLst>
          </p:cNvPr>
          <p:cNvSpPr/>
          <p:nvPr/>
        </p:nvSpPr>
        <p:spPr>
          <a:xfrm>
            <a:off x="221454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D01064-F69E-CF7B-B2AF-4CE30781A4E5}"/>
              </a:ext>
            </a:extLst>
          </p:cNvPr>
          <p:cNvSpPr/>
          <p:nvPr/>
        </p:nvSpPr>
        <p:spPr>
          <a:xfrm>
            <a:off x="261706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39C0E3-A308-4AC2-DDEA-69F09266B719}"/>
              </a:ext>
            </a:extLst>
          </p:cNvPr>
          <p:cNvSpPr/>
          <p:nvPr/>
        </p:nvSpPr>
        <p:spPr>
          <a:xfrm>
            <a:off x="3034786" y="3264943"/>
            <a:ext cx="364205" cy="170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3ADD4F-B02A-6B27-9A04-2AE681993C17}"/>
              </a:ext>
            </a:extLst>
          </p:cNvPr>
          <p:cNvCxnSpPr/>
          <p:nvPr/>
        </p:nvCxnSpPr>
        <p:spPr>
          <a:xfrm flipV="1">
            <a:off x="1066800" y="3702424"/>
            <a:ext cx="170329" cy="14971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1DEEF7-EC60-8A75-6F0B-A3F234F56FCB}"/>
              </a:ext>
            </a:extLst>
          </p:cNvPr>
          <p:cNvCxnSpPr>
            <a:cxnSpLocks/>
          </p:cNvCxnSpPr>
          <p:nvPr/>
        </p:nvCxnSpPr>
        <p:spPr>
          <a:xfrm flipH="1" flipV="1">
            <a:off x="1370975" y="3702424"/>
            <a:ext cx="533774" cy="15991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05209B-92AE-C39C-D88D-26A88DC313A9}"/>
              </a:ext>
            </a:extLst>
          </p:cNvPr>
          <p:cNvCxnSpPr>
            <a:cxnSpLocks/>
          </p:cNvCxnSpPr>
          <p:nvPr/>
        </p:nvCxnSpPr>
        <p:spPr>
          <a:xfrm flipV="1">
            <a:off x="1332660" y="3702424"/>
            <a:ext cx="1078846" cy="15991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59CA4D-DFC1-4064-E494-82C962435B74}"/>
              </a:ext>
            </a:extLst>
          </p:cNvPr>
          <p:cNvCxnSpPr>
            <a:cxnSpLocks/>
          </p:cNvCxnSpPr>
          <p:nvPr/>
        </p:nvCxnSpPr>
        <p:spPr>
          <a:xfrm flipH="1" flipV="1">
            <a:off x="2536466" y="3750629"/>
            <a:ext cx="1185215" cy="15509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6D1900-FAE7-C105-B4DA-552CBEE55F9C}"/>
              </a:ext>
            </a:extLst>
          </p:cNvPr>
          <p:cNvCxnSpPr>
            <a:cxnSpLocks/>
          </p:cNvCxnSpPr>
          <p:nvPr/>
        </p:nvCxnSpPr>
        <p:spPr>
          <a:xfrm flipH="1" flipV="1">
            <a:off x="1470118" y="3724478"/>
            <a:ext cx="1485673" cy="1740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FC5358-5244-919D-2E1E-7438B7065A21}"/>
              </a:ext>
            </a:extLst>
          </p:cNvPr>
          <p:cNvCxnSpPr>
            <a:cxnSpLocks/>
          </p:cNvCxnSpPr>
          <p:nvPr/>
        </p:nvCxnSpPr>
        <p:spPr>
          <a:xfrm flipH="1" flipV="1">
            <a:off x="2421677" y="3729025"/>
            <a:ext cx="696617" cy="17355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D861EA49-5789-B428-97A3-62F5DD839C26}"/>
              </a:ext>
            </a:extLst>
          </p:cNvPr>
          <p:cNvSpPr/>
          <p:nvPr/>
        </p:nvSpPr>
        <p:spPr>
          <a:xfrm>
            <a:off x="703393" y="3201111"/>
            <a:ext cx="766725" cy="28639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us 2"/>
          <p:cNvSpPr/>
          <p:nvPr/>
        </p:nvSpPr>
        <p:spPr>
          <a:xfrm>
            <a:off x="1138089" y="3485908"/>
            <a:ext cx="312871" cy="253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311125" y="3480940"/>
            <a:ext cx="312871" cy="253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ication Sign 35">
            <a:extLst>
              <a:ext uri="{FF2B5EF4-FFF2-40B4-BE49-F238E27FC236}">
                <a16:creationId xmlns:a16="http://schemas.microsoft.com/office/drawing/2014/main" id="{D861EA49-5789-B428-97A3-62F5DD839C26}"/>
              </a:ext>
            </a:extLst>
          </p:cNvPr>
          <p:cNvSpPr/>
          <p:nvPr/>
        </p:nvSpPr>
        <p:spPr>
          <a:xfrm>
            <a:off x="758242" y="4274160"/>
            <a:ext cx="766725" cy="28639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7BE12B5-660B-5E1C-E681-DB086D44D337}"/>
              </a:ext>
            </a:extLst>
          </p:cNvPr>
          <p:cNvSpPr/>
          <p:nvPr/>
        </p:nvSpPr>
        <p:spPr>
          <a:xfrm>
            <a:off x="4784424" y="5224632"/>
            <a:ext cx="1184031" cy="52322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>
                <a:solidFill>
                  <a:schemeClr val="tx1"/>
                </a:solidFill>
              </a:rPr>
              <a:t>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20D330-E475-6DD5-FC27-FD9559FB6629}"/>
                  </a:ext>
                </a:extLst>
              </p:cNvPr>
              <p:cNvSpPr txBox="1"/>
              <p:nvPr/>
            </p:nvSpPr>
            <p:spPr>
              <a:xfrm>
                <a:off x="6086769" y="5301576"/>
                <a:ext cx="691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20D330-E475-6DD5-FC27-FD9559FB6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769" y="5301576"/>
                <a:ext cx="69166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803369EC-5863-842D-4D96-0368E75C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3" y="-4410"/>
            <a:ext cx="12326471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00000"/>
                </a:solidFill>
                <a:latin typeface="+mn-lt"/>
              </a:rPr>
              <a:t>How to Handle Aborts?</a:t>
            </a:r>
            <a:endParaRPr lang="en-US" sz="4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45D19EA-0A99-6219-4A36-8CEF9BD16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0" y="6132821"/>
            <a:ext cx="769938" cy="7699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0EDED65-A341-C157-950A-069D4EAD1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591" y="6150661"/>
            <a:ext cx="713953" cy="7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1CDF8D4-4D27-6837-D7BC-FFBF3AE1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CB5F-C7DC-FCE0-8016-0330B90E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10"/>
            <a:ext cx="1232647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800000"/>
                </a:solidFill>
                <a:latin typeface="+mn-lt"/>
              </a:rPr>
              <a:t>Secure Computation of Header with low communication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FE218-3B72-5461-AB1B-148008C69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9" y="5715016"/>
            <a:ext cx="914309" cy="97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CAD6C-7353-2E7A-12B6-1902CCEFE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01" y="5715016"/>
            <a:ext cx="914309" cy="97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B41F6-F59E-6C8D-FA8C-9366CB37B912}"/>
              </a:ext>
            </a:extLst>
          </p:cNvPr>
          <p:cNvSpPr txBox="1"/>
          <p:nvPr/>
        </p:nvSpPr>
        <p:spPr>
          <a:xfrm>
            <a:off x="2807372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C55B82-108D-1886-2E1A-E64AFDB74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49" y="5715016"/>
            <a:ext cx="914309" cy="975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/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8A91D-33D8-3B6B-A854-89383FEE2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1" y="5301576"/>
                <a:ext cx="4154981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0C4AE90-9D2B-E254-1AB5-66CC2BC8FC12}"/>
              </a:ext>
            </a:extLst>
          </p:cNvPr>
          <p:cNvSpPr txBox="1"/>
          <p:nvPr/>
        </p:nvSpPr>
        <p:spPr>
          <a:xfrm>
            <a:off x="5229870" y="996413"/>
            <a:ext cx="65888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Need constant locality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LDPC-based secret sharing [ANP’23]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Great param’s over large fields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New results for LDPC over large fields</a:t>
            </a:r>
          </a:p>
          <a:p>
            <a:endParaRPr lang="en-US" sz="2800" dirty="0"/>
          </a:p>
          <a:p>
            <a:r>
              <a:rPr lang="en-US" sz="2800" b="1" dirty="0"/>
              <a:t>Easy</a:t>
            </a:r>
            <a:r>
              <a:rPr lang="en-US" sz="2800" dirty="0"/>
              <a:t>: Active protocol with </a:t>
            </a:r>
            <a:r>
              <a:rPr lang="en-US" sz="2800" dirty="0">
                <a:solidFill>
                  <a:srgbClr val="C00000"/>
                </a:solidFill>
              </a:rPr>
              <a:t>abort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Based on commitments + ZK</a:t>
            </a:r>
          </a:p>
          <a:p>
            <a:endParaRPr lang="en-US" sz="2800" dirty="0"/>
          </a:p>
          <a:p>
            <a:r>
              <a:rPr lang="en-US" sz="2800" dirty="0"/>
              <a:t>Handling aborts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Recomputing=&gt; large round complexity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Header-robust AFS=&gt; constant-round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Rely on expansion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complicated protocol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F1945-1E6E-2422-6B55-1D03303C6623}"/>
              </a:ext>
            </a:extLst>
          </p:cNvPr>
          <p:cNvSpPr/>
          <p:nvPr/>
        </p:nvSpPr>
        <p:spPr>
          <a:xfrm>
            <a:off x="341132" y="2638499"/>
            <a:ext cx="412329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871C3-73B7-8924-7004-C60FE26E2AEE}"/>
              </a:ext>
            </a:extLst>
          </p:cNvPr>
          <p:cNvSpPr txBox="1"/>
          <p:nvPr/>
        </p:nvSpPr>
        <p:spPr>
          <a:xfrm>
            <a:off x="1537076" y="2196430"/>
            <a:ext cx="22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2AC1C-A863-935D-C29C-2AD16553326C}"/>
              </a:ext>
            </a:extLst>
          </p:cNvPr>
          <p:cNvSpPr txBox="1"/>
          <p:nvPr/>
        </p:nvSpPr>
        <p:spPr>
          <a:xfrm>
            <a:off x="1421142" y="2692630"/>
            <a:ext cx="196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Public header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DEEB29-85A0-39E8-2835-A7F4E564EBD5}"/>
              </a:ext>
            </a:extLst>
          </p:cNvPr>
          <p:cNvSpPr/>
          <p:nvPr/>
        </p:nvSpPr>
        <p:spPr>
          <a:xfrm>
            <a:off x="96845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13793B-AD67-1499-C576-B26D54DE4183}"/>
              </a:ext>
            </a:extLst>
          </p:cNvPr>
          <p:cNvSpPr/>
          <p:nvPr/>
        </p:nvSpPr>
        <p:spPr>
          <a:xfrm>
            <a:off x="1370975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E5FFC8-554C-F62D-D4EF-F0F9D0CA69D0}"/>
              </a:ext>
            </a:extLst>
          </p:cNvPr>
          <p:cNvSpPr/>
          <p:nvPr/>
        </p:nvSpPr>
        <p:spPr>
          <a:xfrm>
            <a:off x="1788692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A1113-407B-FF63-A145-EFCAF14C5390}"/>
              </a:ext>
            </a:extLst>
          </p:cNvPr>
          <p:cNvSpPr/>
          <p:nvPr/>
        </p:nvSpPr>
        <p:spPr>
          <a:xfrm>
            <a:off x="221454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D01064-F69E-CF7B-B2AF-4CE30781A4E5}"/>
              </a:ext>
            </a:extLst>
          </p:cNvPr>
          <p:cNvSpPr/>
          <p:nvPr/>
        </p:nvSpPr>
        <p:spPr>
          <a:xfrm>
            <a:off x="2617069" y="3264943"/>
            <a:ext cx="364205" cy="170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39C0E3-A308-4AC2-DDEA-69F09266B719}"/>
              </a:ext>
            </a:extLst>
          </p:cNvPr>
          <p:cNvSpPr/>
          <p:nvPr/>
        </p:nvSpPr>
        <p:spPr>
          <a:xfrm>
            <a:off x="3034786" y="3264943"/>
            <a:ext cx="364205" cy="170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3ADD4F-B02A-6B27-9A04-2AE681993C17}"/>
              </a:ext>
            </a:extLst>
          </p:cNvPr>
          <p:cNvCxnSpPr/>
          <p:nvPr/>
        </p:nvCxnSpPr>
        <p:spPr>
          <a:xfrm flipV="1">
            <a:off x="1066800" y="3702424"/>
            <a:ext cx="170329" cy="14971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1DEEF7-EC60-8A75-6F0B-A3F234F56FCB}"/>
              </a:ext>
            </a:extLst>
          </p:cNvPr>
          <p:cNvCxnSpPr>
            <a:cxnSpLocks/>
          </p:cNvCxnSpPr>
          <p:nvPr/>
        </p:nvCxnSpPr>
        <p:spPr>
          <a:xfrm flipH="1" flipV="1">
            <a:off x="1370975" y="3702424"/>
            <a:ext cx="533774" cy="15991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05209B-92AE-C39C-D88D-26A88DC313A9}"/>
              </a:ext>
            </a:extLst>
          </p:cNvPr>
          <p:cNvCxnSpPr>
            <a:cxnSpLocks/>
          </p:cNvCxnSpPr>
          <p:nvPr/>
        </p:nvCxnSpPr>
        <p:spPr>
          <a:xfrm flipV="1">
            <a:off x="1332660" y="3702424"/>
            <a:ext cx="1078846" cy="15991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59CA4D-DFC1-4064-E494-82C962435B74}"/>
              </a:ext>
            </a:extLst>
          </p:cNvPr>
          <p:cNvCxnSpPr>
            <a:cxnSpLocks/>
          </p:cNvCxnSpPr>
          <p:nvPr/>
        </p:nvCxnSpPr>
        <p:spPr>
          <a:xfrm flipH="1" flipV="1">
            <a:off x="2536466" y="3750629"/>
            <a:ext cx="1185215" cy="15509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6D1900-FAE7-C105-B4DA-552CBEE55F9C}"/>
              </a:ext>
            </a:extLst>
          </p:cNvPr>
          <p:cNvCxnSpPr>
            <a:cxnSpLocks/>
          </p:cNvCxnSpPr>
          <p:nvPr/>
        </p:nvCxnSpPr>
        <p:spPr>
          <a:xfrm flipH="1" flipV="1">
            <a:off x="1470118" y="3724478"/>
            <a:ext cx="1485673" cy="17401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FC5358-5244-919D-2E1E-7438B7065A21}"/>
              </a:ext>
            </a:extLst>
          </p:cNvPr>
          <p:cNvCxnSpPr>
            <a:cxnSpLocks/>
          </p:cNvCxnSpPr>
          <p:nvPr/>
        </p:nvCxnSpPr>
        <p:spPr>
          <a:xfrm flipH="1" flipV="1">
            <a:off x="2421677" y="3729025"/>
            <a:ext cx="696617" cy="17355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0CC3B063-BDA6-0361-433D-4383E3817C73}"/>
              </a:ext>
            </a:extLst>
          </p:cNvPr>
          <p:cNvSpPr/>
          <p:nvPr/>
        </p:nvSpPr>
        <p:spPr>
          <a:xfrm>
            <a:off x="206226" y="3790960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Securely computing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D861EA49-5789-B428-97A3-62F5DD839C26}"/>
              </a:ext>
            </a:extLst>
          </p:cNvPr>
          <p:cNvSpPr/>
          <p:nvPr/>
        </p:nvSpPr>
        <p:spPr>
          <a:xfrm>
            <a:off x="703393" y="3201111"/>
            <a:ext cx="766725" cy="28639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BA681F1B-CD6B-89EA-CF5E-2A96EEDDEC52}"/>
              </a:ext>
            </a:extLst>
          </p:cNvPr>
          <p:cNvSpPr/>
          <p:nvPr/>
        </p:nvSpPr>
        <p:spPr>
          <a:xfrm>
            <a:off x="2863226" y="3211326"/>
            <a:ext cx="766725" cy="28639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us 2"/>
          <p:cNvSpPr/>
          <p:nvPr/>
        </p:nvSpPr>
        <p:spPr>
          <a:xfrm>
            <a:off x="1138089" y="3485908"/>
            <a:ext cx="312871" cy="253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2311125" y="3480940"/>
            <a:ext cx="312871" cy="253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458B8-1506-35FE-9C36-6DB06BF48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26BF-8951-6E28-B2D3-5658ADEA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800000"/>
                </a:solidFill>
                <a:latin typeface="+mn-lt"/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EBA8C-9A80-303E-FEEE-2852E71C0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05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DKG/DSG with </a:t>
            </a:r>
            <a:r>
              <a:rPr lang="en-US" dirty="0">
                <a:solidFill>
                  <a:schemeClr val="accent1"/>
                </a:solidFill>
              </a:rPr>
              <a:t>constant communication and computation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New secret sharing schemes </a:t>
            </a:r>
          </a:p>
          <a:p>
            <a:pPr lvl="1"/>
            <a:r>
              <a:rPr lang="en-US" dirty="0"/>
              <a:t>Affine Secret Sharing may be better than Linear SS</a:t>
            </a:r>
          </a:p>
          <a:p>
            <a:endParaRPr lang="en-US" dirty="0"/>
          </a:p>
          <a:p>
            <a:r>
              <a:rPr lang="en-US" dirty="0"/>
              <a:t>More general MPC-based </a:t>
            </a:r>
            <a:r>
              <a:rPr lang="en-US" dirty="0">
                <a:solidFill>
                  <a:schemeClr val="accent1"/>
                </a:solidFill>
              </a:rPr>
              <a:t>formalization of DKG/DSG</a:t>
            </a:r>
          </a:p>
          <a:p>
            <a:pPr lvl="1"/>
            <a:r>
              <a:rPr lang="en-US" dirty="0"/>
              <a:t>Subtle: Security holds even if the adversary aborts after knowing the header</a:t>
            </a:r>
          </a:p>
          <a:p>
            <a:endParaRPr lang="en-US" dirty="0"/>
          </a:p>
          <a:p>
            <a:r>
              <a:rPr lang="en-US" dirty="0"/>
              <a:t>Future: Practical efficiency?</a:t>
            </a:r>
          </a:p>
          <a:p>
            <a:pPr lvl="1"/>
            <a:r>
              <a:rPr lang="en-US" dirty="0"/>
              <a:t>Identifiable abort may be good enough</a:t>
            </a:r>
          </a:p>
        </p:txBody>
      </p:sp>
    </p:spTree>
    <p:extLst>
      <p:ext uri="{BB962C8B-B14F-4D97-AF65-F5344CB8AC3E}">
        <p14:creationId xmlns:p14="http://schemas.microsoft.com/office/powerpoint/2010/main" val="34727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C53D-78D4-B210-85BA-B423591B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144908" y="6359622"/>
            <a:ext cx="3665298" cy="370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4A0ACE40-E3E3-EB58-ECF7-2ECF29ED8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E2892D9C-D99E-F160-AB10-472D01DD37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E817A1-A199-A7F4-5493-8D18FB7F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035245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+mn-lt"/>
              </a:rPr>
              <a:t>Motivating Example: </a:t>
            </a:r>
            <a:br>
              <a:rPr lang="en-US" dirty="0">
                <a:solidFill>
                  <a:srgbClr val="800000"/>
                </a:solidFill>
                <a:latin typeface="+mn-lt"/>
              </a:rPr>
            </a:br>
            <a:r>
              <a:rPr lang="en-US" dirty="0">
                <a:solidFill>
                  <a:srgbClr val="800000"/>
                </a:solidFill>
                <a:latin typeface="+mn-lt"/>
              </a:rPr>
              <a:t>Threshold </a:t>
            </a:r>
            <a:r>
              <a:rPr lang="en-GB" dirty="0">
                <a:solidFill>
                  <a:srgbClr val="800000"/>
                </a:solidFill>
                <a:latin typeface="+mn-lt"/>
              </a:rPr>
              <a:t>Signatures in the Blockchain Era</a:t>
            </a:r>
          </a:p>
        </p:txBody>
      </p:sp>
      <p:sp>
        <p:nvSpPr>
          <p:cNvPr id="84" name="Left Arrow 83">
            <a:extLst>
              <a:ext uri="{FF2B5EF4-FFF2-40B4-BE49-F238E27FC236}">
                <a16:creationId xmlns:a16="http://schemas.microsoft.com/office/drawing/2014/main" id="{371D1868-A25B-73CD-0135-3A7DC5307B8B}"/>
              </a:ext>
            </a:extLst>
          </p:cNvPr>
          <p:cNvSpPr/>
          <p:nvPr/>
        </p:nvSpPr>
        <p:spPr>
          <a:xfrm>
            <a:off x="5284229" y="5897718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A477E-53D3-F036-686D-559A63CA7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9E1766-DE22-63FD-8EB9-61A40DB9D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1EC723-7B72-2EB6-B7A8-CCB5944D9585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6E6373-9F16-43F8-F9C1-9B7431DD9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5CF5C-3E62-3C66-9FD2-ABE2139C61AE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EA363510-7F24-FC32-86FE-0A553A080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CF5420-F75E-B529-B09A-11B67C79570C}"/>
              </a:ext>
            </a:extLst>
          </p:cNvPr>
          <p:cNvSpPr txBox="1"/>
          <p:nvPr/>
        </p:nvSpPr>
        <p:spPr>
          <a:xfrm>
            <a:off x="4258335" y="1569360"/>
            <a:ext cx="460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Bulletin Board (Ledger)  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4D793A-FAF4-C837-3806-D63643747B12}"/>
              </a:ext>
            </a:extLst>
          </p:cNvPr>
          <p:cNvSpPr/>
          <p:nvPr/>
        </p:nvSpPr>
        <p:spPr>
          <a:xfrm>
            <a:off x="457835" y="3315933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Distributed Key Generation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5C8B0AC5-46E3-FC77-94CF-1967C1394024}"/>
              </a:ext>
            </a:extLst>
          </p:cNvPr>
          <p:cNvSpPr/>
          <p:nvPr/>
        </p:nvSpPr>
        <p:spPr>
          <a:xfrm>
            <a:off x="2206741" y="4910113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28BEED-93EF-DAEA-306B-7811C933B065}"/>
                  </a:ext>
                </a:extLst>
              </p:cNvPr>
              <p:cNvSpPr txBox="1"/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28BEED-93EF-DAEA-306B-7811C933B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Down 28">
            <a:extLst>
              <a:ext uri="{FF2B5EF4-FFF2-40B4-BE49-F238E27FC236}">
                <a16:creationId xmlns:a16="http://schemas.microsoft.com/office/drawing/2014/main" id="{7BDF8729-9C61-4928-D56F-4B668490B906}"/>
              </a:ext>
            </a:extLst>
          </p:cNvPr>
          <p:cNvSpPr/>
          <p:nvPr/>
        </p:nvSpPr>
        <p:spPr>
          <a:xfrm rot="10800000">
            <a:off x="2245799" y="2969017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BEB796-AF33-DFA1-7F43-6B6143222B8A}"/>
              </a:ext>
            </a:extLst>
          </p:cNvPr>
          <p:cNvSpPr txBox="1"/>
          <p:nvPr/>
        </p:nvSpPr>
        <p:spPr>
          <a:xfrm>
            <a:off x="757745" y="2045853"/>
            <a:ext cx="129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Public-key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24CD9D-7049-7026-3B62-CEAEFFCFF1BE}"/>
                  </a:ext>
                </a:extLst>
              </p:cNvPr>
              <p:cNvSpPr txBox="1"/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24CD9D-7049-7026-3B62-CEAEFFCF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FEC67894-996C-4B4E-1CF8-BD101C4F3130}"/>
              </a:ext>
            </a:extLst>
          </p:cNvPr>
          <p:cNvSpPr txBox="1"/>
          <p:nvPr/>
        </p:nvSpPr>
        <p:spPr>
          <a:xfrm>
            <a:off x="2690833" y="2065064"/>
            <a:ext cx="345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+ Commitments to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6573E4-2DD8-0AFC-2E3F-E10EC409D84A}"/>
                  </a:ext>
                </a:extLst>
              </p:cNvPr>
              <p:cNvSpPr txBox="1"/>
              <p:nvPr/>
            </p:nvSpPr>
            <p:spPr>
              <a:xfrm>
                <a:off x="5795078" y="5081351"/>
                <a:ext cx="1398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6573E4-2DD8-0AFC-2E3F-E10EC409D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078" y="5081351"/>
                <a:ext cx="1398494" cy="369332"/>
              </a:xfrm>
              <a:prstGeom prst="rect">
                <a:avLst/>
              </a:prstGeom>
              <a:blipFill>
                <a:blip r:embed="rId8"/>
                <a:stretch>
                  <a:fillRect l="-3604" t="-10000" b="-2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40BDF-4745-9A29-6012-C6E3B97AFF4C}"/>
                  </a:ext>
                </a:extLst>
              </p:cNvPr>
              <p:cNvSpPr txBox="1"/>
              <p:nvPr/>
            </p:nvSpPr>
            <p:spPr>
              <a:xfrm>
                <a:off x="6144908" y="6359622"/>
                <a:ext cx="415498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…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40BDF-4745-9A29-6012-C6E3B97AF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08" y="6359622"/>
                <a:ext cx="4154981" cy="370230"/>
              </a:xfrm>
              <a:prstGeom prst="rect">
                <a:avLst/>
              </a:prstGeom>
              <a:blipFill>
                <a:blip r:embed="rId9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76D7A5E0-E584-B381-E09D-9FA6E86B9568}"/>
              </a:ext>
            </a:extLst>
          </p:cNvPr>
          <p:cNvSpPr/>
          <p:nvPr/>
        </p:nvSpPr>
        <p:spPr>
          <a:xfrm>
            <a:off x="7610573" y="6304006"/>
            <a:ext cx="785898" cy="53236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9367F7-272D-473D-F9CA-CFE0CE0E7CC8}"/>
              </a:ext>
            </a:extLst>
          </p:cNvPr>
          <p:cNvCxnSpPr>
            <a:cxnSpLocks/>
          </p:cNvCxnSpPr>
          <p:nvPr/>
        </p:nvCxnSpPr>
        <p:spPr>
          <a:xfrm>
            <a:off x="2299153" y="2675449"/>
            <a:ext cx="3495925" cy="84074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F7634D-9AB5-F808-402C-533B531A6B4A}"/>
              </a:ext>
            </a:extLst>
          </p:cNvPr>
          <p:cNvSpPr txBox="1"/>
          <p:nvPr/>
        </p:nvSpPr>
        <p:spPr>
          <a:xfrm>
            <a:off x="4230486" y="4266545"/>
            <a:ext cx="222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Signature </a:t>
            </a:r>
          </a:p>
          <a:p>
            <a:pPr algn="ctr"/>
            <a:r>
              <a:rPr lang="en-US" b="1" dirty="0"/>
              <a:t>verification</a:t>
            </a:r>
          </a:p>
        </p:txBody>
      </p:sp>
      <p:sp>
        <p:nvSpPr>
          <p:cNvPr id="33" name="Left Arrow 83">
            <a:extLst>
              <a:ext uri="{FF2B5EF4-FFF2-40B4-BE49-F238E27FC236}">
                <a16:creationId xmlns:a16="http://schemas.microsoft.com/office/drawing/2014/main" id="{3E11B99F-05A8-3A87-2618-B84FDF68A562}"/>
              </a:ext>
            </a:extLst>
          </p:cNvPr>
          <p:cNvSpPr/>
          <p:nvPr/>
        </p:nvSpPr>
        <p:spPr>
          <a:xfrm rot="10800000">
            <a:off x="5284230" y="6361488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616869-44F8-5AFB-A21C-635695B51894}"/>
              </a:ext>
            </a:extLst>
          </p:cNvPr>
          <p:cNvSpPr/>
          <p:nvPr/>
        </p:nvSpPr>
        <p:spPr>
          <a:xfrm>
            <a:off x="6689004" y="5626346"/>
            <a:ext cx="2412725" cy="46283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Linear Decoding</a:t>
            </a:r>
          </a:p>
        </p:txBody>
      </p:sp>
      <p:sp>
        <p:nvSpPr>
          <p:cNvPr id="36" name="Left Arrow 83">
            <a:extLst>
              <a:ext uri="{FF2B5EF4-FFF2-40B4-BE49-F238E27FC236}">
                <a16:creationId xmlns:a16="http://schemas.microsoft.com/office/drawing/2014/main" id="{C773A707-80B3-E9C0-7079-2D7F85049599}"/>
              </a:ext>
            </a:extLst>
          </p:cNvPr>
          <p:cNvSpPr/>
          <p:nvPr/>
        </p:nvSpPr>
        <p:spPr>
          <a:xfrm rot="5400000">
            <a:off x="7823020" y="6086130"/>
            <a:ext cx="125357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C6F3E1-290B-91F6-69DF-AA2D99F3D2AB}"/>
                  </a:ext>
                </a:extLst>
              </p:cNvPr>
              <p:cNvSpPr txBox="1"/>
              <p:nvPr/>
            </p:nvSpPr>
            <p:spPr>
              <a:xfrm>
                <a:off x="7434665" y="5026604"/>
                <a:ext cx="116039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C6F3E1-290B-91F6-69DF-AA2D99F3D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65" y="5026604"/>
                <a:ext cx="1160391" cy="3702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Left Arrow 83">
            <a:extLst>
              <a:ext uri="{FF2B5EF4-FFF2-40B4-BE49-F238E27FC236}">
                <a16:creationId xmlns:a16="http://schemas.microsoft.com/office/drawing/2014/main" id="{432AE693-6A35-ECC5-23E1-01A9553C88DE}"/>
              </a:ext>
            </a:extLst>
          </p:cNvPr>
          <p:cNvSpPr/>
          <p:nvPr/>
        </p:nvSpPr>
        <p:spPr>
          <a:xfrm rot="5400000">
            <a:off x="7828160" y="5418098"/>
            <a:ext cx="115078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6F1D2C-75C5-27CB-4A09-E07A6C448B08}"/>
                  </a:ext>
                </a:extLst>
              </p:cNvPr>
              <p:cNvSpPr txBox="1"/>
              <p:nvPr/>
            </p:nvSpPr>
            <p:spPr>
              <a:xfrm>
                <a:off x="5878830" y="3366367"/>
                <a:ext cx="129924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76F1D2C-75C5-27CB-4A09-E07A6C44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830" y="3366367"/>
                <a:ext cx="1299247" cy="461665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610573" y="4286126"/>
            <a:ext cx="86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accept/reject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BD61B19F-7577-CCE0-2109-554C58BC7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" t="15383"/>
          <a:stretch/>
        </p:blipFill>
        <p:spPr bwMode="auto">
          <a:xfrm>
            <a:off x="5930033" y="3895131"/>
            <a:ext cx="980218" cy="12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42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/>
      <p:bldP spid="9" grpId="0" animBg="1"/>
      <p:bldP spid="34" grpId="0" animBg="1"/>
      <p:bldP spid="36" grpId="0" animBg="1"/>
      <p:bldP spid="55" grpId="0" animBg="1"/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BEDC53D-78D4-B210-85BA-B423591B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144908" y="6359622"/>
            <a:ext cx="3665298" cy="370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4A0ACE40-E3E3-EB58-ECF7-2ECF29ED8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E2892D9C-D99E-F160-AB10-472D01DD37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E817A1-A199-A7F4-5493-8D18FB7F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035245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+mn-lt"/>
              </a:rPr>
              <a:t>Motivating Example: </a:t>
            </a:r>
            <a:br>
              <a:rPr lang="en-US" dirty="0">
                <a:solidFill>
                  <a:srgbClr val="800000"/>
                </a:solidFill>
                <a:latin typeface="+mn-lt"/>
              </a:rPr>
            </a:br>
            <a:r>
              <a:rPr lang="en-US" dirty="0">
                <a:solidFill>
                  <a:srgbClr val="800000"/>
                </a:solidFill>
                <a:latin typeface="+mn-lt"/>
              </a:rPr>
              <a:t>Threshold </a:t>
            </a:r>
            <a:r>
              <a:rPr lang="en-GB" dirty="0">
                <a:solidFill>
                  <a:srgbClr val="800000"/>
                </a:solidFill>
                <a:latin typeface="+mn-lt"/>
              </a:rPr>
              <a:t>Signatures in the Blockchain Era</a:t>
            </a:r>
          </a:p>
        </p:txBody>
      </p:sp>
      <p:sp>
        <p:nvSpPr>
          <p:cNvPr id="84" name="Left Arrow 83">
            <a:extLst>
              <a:ext uri="{FF2B5EF4-FFF2-40B4-BE49-F238E27FC236}">
                <a16:creationId xmlns:a16="http://schemas.microsoft.com/office/drawing/2014/main" id="{371D1868-A25B-73CD-0135-3A7DC5307B8B}"/>
              </a:ext>
            </a:extLst>
          </p:cNvPr>
          <p:cNvSpPr/>
          <p:nvPr/>
        </p:nvSpPr>
        <p:spPr>
          <a:xfrm>
            <a:off x="5284229" y="5897718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A477E-53D3-F036-686D-559A63CA7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9E1766-DE22-63FD-8EB9-61A40DB9D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1EC723-7B72-2EB6-B7A8-CCB5944D9585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6E6373-9F16-43F8-F9C1-9B7431DD9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5CF5C-3E62-3C66-9FD2-ABE2139C61AE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EA363510-7F24-FC32-86FE-0A553A080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CF5420-F75E-B529-B09A-11B67C79570C}"/>
              </a:ext>
            </a:extLst>
          </p:cNvPr>
          <p:cNvSpPr txBox="1"/>
          <p:nvPr/>
        </p:nvSpPr>
        <p:spPr>
          <a:xfrm>
            <a:off x="4258335" y="1569360"/>
            <a:ext cx="460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Bulletin Board (Ledger)  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4D793A-FAF4-C837-3806-D63643747B12}"/>
              </a:ext>
            </a:extLst>
          </p:cNvPr>
          <p:cNvSpPr/>
          <p:nvPr/>
        </p:nvSpPr>
        <p:spPr>
          <a:xfrm>
            <a:off x="457835" y="3315933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Distributed Key Generation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5C8B0AC5-46E3-FC77-94CF-1967C1394024}"/>
              </a:ext>
            </a:extLst>
          </p:cNvPr>
          <p:cNvSpPr/>
          <p:nvPr/>
        </p:nvSpPr>
        <p:spPr>
          <a:xfrm>
            <a:off x="2206741" y="4910113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28BEED-93EF-DAEA-306B-7811C933B065}"/>
                  </a:ext>
                </a:extLst>
              </p:cNvPr>
              <p:cNvSpPr txBox="1"/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28BEED-93EF-DAEA-306B-7811C933B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Down 28">
            <a:extLst>
              <a:ext uri="{FF2B5EF4-FFF2-40B4-BE49-F238E27FC236}">
                <a16:creationId xmlns:a16="http://schemas.microsoft.com/office/drawing/2014/main" id="{7BDF8729-9C61-4928-D56F-4B668490B906}"/>
              </a:ext>
            </a:extLst>
          </p:cNvPr>
          <p:cNvSpPr/>
          <p:nvPr/>
        </p:nvSpPr>
        <p:spPr>
          <a:xfrm rot="10800000">
            <a:off x="2245799" y="2969017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BEB796-AF33-DFA1-7F43-6B6143222B8A}"/>
              </a:ext>
            </a:extLst>
          </p:cNvPr>
          <p:cNvSpPr txBox="1"/>
          <p:nvPr/>
        </p:nvSpPr>
        <p:spPr>
          <a:xfrm>
            <a:off x="757745" y="2045853"/>
            <a:ext cx="129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Public-key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24CD9D-7049-7026-3B62-CEAEFFCFF1BE}"/>
                  </a:ext>
                </a:extLst>
              </p:cNvPr>
              <p:cNvSpPr txBox="1"/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24CD9D-7049-7026-3B62-CEAEFFCF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FEC67894-996C-4B4E-1CF8-BD101C4F3130}"/>
              </a:ext>
            </a:extLst>
          </p:cNvPr>
          <p:cNvSpPr txBox="1"/>
          <p:nvPr/>
        </p:nvSpPr>
        <p:spPr>
          <a:xfrm>
            <a:off x="2690833" y="2065064"/>
            <a:ext cx="345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+ Commitments to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6573E4-2DD8-0AFC-2E3F-E10EC409D84A}"/>
                  </a:ext>
                </a:extLst>
              </p:cNvPr>
              <p:cNvSpPr txBox="1"/>
              <p:nvPr/>
            </p:nvSpPr>
            <p:spPr>
              <a:xfrm>
                <a:off x="5795078" y="5029099"/>
                <a:ext cx="1398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6573E4-2DD8-0AFC-2E3F-E10EC409D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078" y="5029099"/>
                <a:ext cx="1398494" cy="369332"/>
              </a:xfrm>
              <a:prstGeom prst="rect">
                <a:avLst/>
              </a:prstGeom>
              <a:blipFill>
                <a:blip r:embed="rId8"/>
                <a:stretch>
                  <a:fillRect l="-393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40BDF-4745-9A29-6012-C6E3B97AFF4C}"/>
                  </a:ext>
                </a:extLst>
              </p:cNvPr>
              <p:cNvSpPr txBox="1"/>
              <p:nvPr/>
            </p:nvSpPr>
            <p:spPr>
              <a:xfrm>
                <a:off x="6144908" y="6359622"/>
                <a:ext cx="415498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…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40BDF-4745-9A29-6012-C6E3B97AF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08" y="6359622"/>
                <a:ext cx="4154981" cy="370230"/>
              </a:xfrm>
              <a:prstGeom prst="rect">
                <a:avLst/>
              </a:prstGeom>
              <a:blipFill>
                <a:blip r:embed="rId9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76D7A5E0-E584-B381-E09D-9FA6E86B9568}"/>
              </a:ext>
            </a:extLst>
          </p:cNvPr>
          <p:cNvSpPr/>
          <p:nvPr/>
        </p:nvSpPr>
        <p:spPr>
          <a:xfrm>
            <a:off x="7610573" y="6304006"/>
            <a:ext cx="785898" cy="53236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9367F7-272D-473D-F9CA-CFE0CE0E7CC8}"/>
              </a:ext>
            </a:extLst>
          </p:cNvPr>
          <p:cNvCxnSpPr>
            <a:cxnSpLocks/>
          </p:cNvCxnSpPr>
          <p:nvPr/>
        </p:nvCxnSpPr>
        <p:spPr>
          <a:xfrm>
            <a:off x="4831976" y="2779059"/>
            <a:ext cx="963102" cy="73713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F7634D-9AB5-F808-402C-533B531A6B4A}"/>
              </a:ext>
            </a:extLst>
          </p:cNvPr>
          <p:cNvSpPr txBox="1"/>
          <p:nvPr/>
        </p:nvSpPr>
        <p:spPr>
          <a:xfrm>
            <a:off x="4230486" y="4266545"/>
            <a:ext cx="222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Signature </a:t>
            </a:r>
          </a:p>
          <a:p>
            <a:pPr algn="ctr"/>
            <a:r>
              <a:rPr lang="en-US" b="1" dirty="0"/>
              <a:t>request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E190D0-00A8-12F3-F060-7E84BE731C22}"/>
              </a:ext>
            </a:extLst>
          </p:cNvPr>
          <p:cNvSpPr txBox="1"/>
          <p:nvPr/>
        </p:nvSpPr>
        <p:spPr>
          <a:xfrm>
            <a:off x="5164055" y="3713223"/>
            <a:ext cx="278737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 Commitments to shares</a:t>
            </a:r>
          </a:p>
        </p:txBody>
      </p:sp>
      <p:sp>
        <p:nvSpPr>
          <p:cNvPr id="33" name="Left Arrow 83">
            <a:extLst>
              <a:ext uri="{FF2B5EF4-FFF2-40B4-BE49-F238E27FC236}">
                <a16:creationId xmlns:a16="http://schemas.microsoft.com/office/drawing/2014/main" id="{3E11B99F-05A8-3A87-2618-B84FDF68A562}"/>
              </a:ext>
            </a:extLst>
          </p:cNvPr>
          <p:cNvSpPr/>
          <p:nvPr/>
        </p:nvSpPr>
        <p:spPr>
          <a:xfrm rot="10800000">
            <a:off x="5284230" y="6361488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616869-44F8-5AFB-A21C-635695B51894}"/>
              </a:ext>
            </a:extLst>
          </p:cNvPr>
          <p:cNvSpPr/>
          <p:nvPr/>
        </p:nvSpPr>
        <p:spPr>
          <a:xfrm>
            <a:off x="6689004" y="5626346"/>
            <a:ext cx="2412725" cy="46283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Linear Decoding</a:t>
            </a:r>
          </a:p>
        </p:txBody>
      </p:sp>
      <p:sp>
        <p:nvSpPr>
          <p:cNvPr id="36" name="Left Arrow 83">
            <a:extLst>
              <a:ext uri="{FF2B5EF4-FFF2-40B4-BE49-F238E27FC236}">
                <a16:creationId xmlns:a16="http://schemas.microsoft.com/office/drawing/2014/main" id="{C773A707-80B3-E9C0-7079-2D7F85049599}"/>
              </a:ext>
            </a:extLst>
          </p:cNvPr>
          <p:cNvSpPr/>
          <p:nvPr/>
        </p:nvSpPr>
        <p:spPr>
          <a:xfrm rot="5400000">
            <a:off x="7823020" y="6086130"/>
            <a:ext cx="125357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C6F3E1-290B-91F6-69DF-AA2D99F3D2AB}"/>
                  </a:ext>
                </a:extLst>
              </p:cNvPr>
              <p:cNvSpPr txBox="1"/>
              <p:nvPr/>
            </p:nvSpPr>
            <p:spPr>
              <a:xfrm>
                <a:off x="7434665" y="5026604"/>
                <a:ext cx="116039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C6F3E1-290B-91F6-69DF-AA2D99F3D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65" y="5026604"/>
                <a:ext cx="1160391" cy="3702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A300FA2D-DEBB-11A3-E794-3EB1FD983D01}"/>
              </a:ext>
            </a:extLst>
          </p:cNvPr>
          <p:cNvSpPr txBox="1"/>
          <p:nvPr/>
        </p:nvSpPr>
        <p:spPr>
          <a:xfrm>
            <a:off x="9591671" y="3640021"/>
            <a:ext cx="161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Signature verification</a:t>
            </a:r>
          </a:p>
        </p:txBody>
      </p:sp>
      <p:sp>
        <p:nvSpPr>
          <p:cNvPr id="55" name="Left Arrow 83">
            <a:extLst>
              <a:ext uri="{FF2B5EF4-FFF2-40B4-BE49-F238E27FC236}">
                <a16:creationId xmlns:a16="http://schemas.microsoft.com/office/drawing/2014/main" id="{432AE693-6A35-ECC5-23E1-01A9553C88DE}"/>
              </a:ext>
            </a:extLst>
          </p:cNvPr>
          <p:cNvSpPr/>
          <p:nvPr/>
        </p:nvSpPr>
        <p:spPr>
          <a:xfrm rot="5400000">
            <a:off x="7828160" y="5418098"/>
            <a:ext cx="115078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Arrow 83">
            <a:extLst>
              <a:ext uri="{FF2B5EF4-FFF2-40B4-BE49-F238E27FC236}">
                <a16:creationId xmlns:a16="http://schemas.microsoft.com/office/drawing/2014/main" id="{0DFA857F-4CBE-8BA2-1587-AEE88D3E0490}"/>
              </a:ext>
            </a:extLst>
          </p:cNvPr>
          <p:cNvSpPr/>
          <p:nvPr/>
        </p:nvSpPr>
        <p:spPr>
          <a:xfrm rot="10800000">
            <a:off x="9015198" y="5097588"/>
            <a:ext cx="41339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3600" b="26491"/>
          <a:stretch/>
        </p:blipFill>
        <p:spPr>
          <a:xfrm>
            <a:off x="6194716" y="4421571"/>
            <a:ext cx="645115" cy="639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54" y="4421571"/>
            <a:ext cx="591768" cy="84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4" grpId="0" animBg="1"/>
      <p:bldP spid="25" grpId="0" animBg="1"/>
      <p:bldP spid="26" grpId="0" animBg="1"/>
      <p:bldP spid="27" grpId="0"/>
      <p:bldP spid="29" grpId="0" animBg="1"/>
      <p:bldP spid="30" grpId="0"/>
      <p:bldP spid="31" grpId="0"/>
      <p:bldP spid="32" grpId="0"/>
      <p:bldP spid="3" grpId="0"/>
      <p:bldP spid="6" grpId="0"/>
      <p:bldP spid="9" grpId="0" animBg="1"/>
      <p:bldP spid="17" grpId="0"/>
      <p:bldP spid="28" grpId="0" animBg="1"/>
      <p:bldP spid="33" grpId="0" animBg="1"/>
      <p:bldP spid="34" grpId="0" animBg="1"/>
      <p:bldP spid="36" grpId="0" animBg="1"/>
      <p:bldP spid="42" grpId="0"/>
      <p:bldP spid="53" grpId="0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BEDC53D-78D4-B210-85BA-B423591B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6144908" y="6359622"/>
            <a:ext cx="3665298" cy="370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4A0ACE40-E3E3-EB58-ECF7-2ECF29ED8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E2892D9C-D99E-F160-AB10-472D01DD37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E817A1-A199-A7F4-5493-8D18FB7F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035245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+mn-lt"/>
              </a:rPr>
              <a:t>Motivating Example: </a:t>
            </a:r>
            <a:br>
              <a:rPr lang="en-US" dirty="0">
                <a:solidFill>
                  <a:srgbClr val="800000"/>
                </a:solidFill>
                <a:latin typeface="+mn-lt"/>
              </a:rPr>
            </a:br>
            <a:r>
              <a:rPr lang="en-US" dirty="0">
                <a:solidFill>
                  <a:srgbClr val="800000"/>
                </a:solidFill>
                <a:latin typeface="+mn-lt"/>
              </a:rPr>
              <a:t>Threshold </a:t>
            </a:r>
            <a:r>
              <a:rPr lang="en-GB" dirty="0">
                <a:solidFill>
                  <a:srgbClr val="800000"/>
                </a:solidFill>
                <a:latin typeface="+mn-lt"/>
              </a:rPr>
              <a:t>Signatures in the Blockchain Era</a:t>
            </a:r>
          </a:p>
        </p:txBody>
      </p:sp>
      <p:sp>
        <p:nvSpPr>
          <p:cNvPr id="84" name="Left Arrow 83">
            <a:extLst>
              <a:ext uri="{FF2B5EF4-FFF2-40B4-BE49-F238E27FC236}">
                <a16:creationId xmlns:a16="http://schemas.microsoft.com/office/drawing/2014/main" id="{371D1868-A25B-73CD-0135-3A7DC5307B8B}"/>
              </a:ext>
            </a:extLst>
          </p:cNvPr>
          <p:cNvSpPr/>
          <p:nvPr/>
        </p:nvSpPr>
        <p:spPr>
          <a:xfrm>
            <a:off x="5284229" y="5897718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A477E-53D3-F036-686D-559A63CA7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9E1766-DE22-63FD-8EB9-61A40DB9D8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1EC723-7B72-2EB6-B7A8-CCB5944D9585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6E6373-9F16-43F8-F9C1-9B7431DD9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5CF5C-3E62-3C66-9FD2-ABE2139C61AE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EA363510-7F24-FC32-86FE-0A553A080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CF5420-F75E-B529-B09A-11B67C79570C}"/>
              </a:ext>
            </a:extLst>
          </p:cNvPr>
          <p:cNvSpPr txBox="1"/>
          <p:nvPr/>
        </p:nvSpPr>
        <p:spPr>
          <a:xfrm>
            <a:off x="4258335" y="1569360"/>
            <a:ext cx="460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Bulletin Board (Ledger)  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4D793A-FAF4-C837-3806-D63643747B12}"/>
              </a:ext>
            </a:extLst>
          </p:cNvPr>
          <p:cNvSpPr/>
          <p:nvPr/>
        </p:nvSpPr>
        <p:spPr>
          <a:xfrm>
            <a:off x="457835" y="3315933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Distributed Key Generation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5C8B0AC5-46E3-FC77-94CF-1967C1394024}"/>
              </a:ext>
            </a:extLst>
          </p:cNvPr>
          <p:cNvSpPr/>
          <p:nvPr/>
        </p:nvSpPr>
        <p:spPr>
          <a:xfrm>
            <a:off x="2206741" y="4910113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28BEED-93EF-DAEA-306B-7811C933B065}"/>
                  </a:ext>
                </a:extLst>
              </p:cNvPr>
              <p:cNvSpPr txBox="1"/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28BEED-93EF-DAEA-306B-7811C933B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Down 28">
            <a:extLst>
              <a:ext uri="{FF2B5EF4-FFF2-40B4-BE49-F238E27FC236}">
                <a16:creationId xmlns:a16="http://schemas.microsoft.com/office/drawing/2014/main" id="{7BDF8729-9C61-4928-D56F-4B668490B906}"/>
              </a:ext>
            </a:extLst>
          </p:cNvPr>
          <p:cNvSpPr/>
          <p:nvPr/>
        </p:nvSpPr>
        <p:spPr>
          <a:xfrm rot="10800000">
            <a:off x="2245799" y="2969017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BEB796-AF33-DFA1-7F43-6B6143222B8A}"/>
              </a:ext>
            </a:extLst>
          </p:cNvPr>
          <p:cNvSpPr txBox="1"/>
          <p:nvPr/>
        </p:nvSpPr>
        <p:spPr>
          <a:xfrm>
            <a:off x="757745" y="2045853"/>
            <a:ext cx="129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Public-key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24CD9D-7049-7026-3B62-CEAEFFCFF1BE}"/>
                  </a:ext>
                </a:extLst>
              </p:cNvPr>
              <p:cNvSpPr txBox="1"/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24CD9D-7049-7026-3B62-CEAEFFCF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FEC67894-996C-4B4E-1CF8-BD101C4F3130}"/>
              </a:ext>
            </a:extLst>
          </p:cNvPr>
          <p:cNvSpPr txBox="1"/>
          <p:nvPr/>
        </p:nvSpPr>
        <p:spPr>
          <a:xfrm>
            <a:off x="2690833" y="2065064"/>
            <a:ext cx="345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+ Commitments to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6573E4-2DD8-0AFC-2E3F-E10EC409D84A}"/>
                  </a:ext>
                </a:extLst>
              </p:cNvPr>
              <p:cNvSpPr txBox="1"/>
              <p:nvPr/>
            </p:nvSpPr>
            <p:spPr>
              <a:xfrm>
                <a:off x="5795078" y="5029099"/>
                <a:ext cx="1398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6573E4-2DD8-0AFC-2E3F-E10EC409D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078" y="5029099"/>
                <a:ext cx="1398494" cy="369332"/>
              </a:xfrm>
              <a:prstGeom prst="rect">
                <a:avLst/>
              </a:prstGeom>
              <a:blipFill>
                <a:blip r:embed="rId8"/>
                <a:stretch>
                  <a:fillRect l="-393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40BDF-4745-9A29-6012-C6E3B97AFF4C}"/>
                  </a:ext>
                </a:extLst>
              </p:cNvPr>
              <p:cNvSpPr txBox="1"/>
              <p:nvPr/>
            </p:nvSpPr>
            <p:spPr>
              <a:xfrm>
                <a:off x="6144908" y="6359622"/>
                <a:ext cx="415498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…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40BDF-4745-9A29-6012-C6E3B97AF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08" y="6359622"/>
                <a:ext cx="4154981" cy="370230"/>
              </a:xfrm>
              <a:prstGeom prst="rect">
                <a:avLst/>
              </a:prstGeom>
              <a:blipFill>
                <a:blip r:embed="rId9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76D7A5E0-E584-B381-E09D-9FA6E86B9568}"/>
              </a:ext>
            </a:extLst>
          </p:cNvPr>
          <p:cNvSpPr/>
          <p:nvPr/>
        </p:nvSpPr>
        <p:spPr>
          <a:xfrm>
            <a:off x="7610573" y="6304006"/>
            <a:ext cx="785898" cy="53236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7634D-9AB5-F808-402C-533B531A6B4A}"/>
              </a:ext>
            </a:extLst>
          </p:cNvPr>
          <p:cNvSpPr txBox="1"/>
          <p:nvPr/>
        </p:nvSpPr>
        <p:spPr>
          <a:xfrm>
            <a:off x="4230486" y="4266545"/>
            <a:ext cx="222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Signature </a:t>
            </a:r>
          </a:p>
          <a:p>
            <a:pPr algn="ctr"/>
            <a:r>
              <a:rPr lang="en-US" b="1" dirty="0"/>
              <a:t>request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E190D0-00A8-12F3-F060-7E84BE731C22}"/>
              </a:ext>
            </a:extLst>
          </p:cNvPr>
          <p:cNvSpPr txBox="1"/>
          <p:nvPr/>
        </p:nvSpPr>
        <p:spPr>
          <a:xfrm>
            <a:off x="5164055" y="3713223"/>
            <a:ext cx="278737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 Commitments to shares</a:t>
            </a:r>
          </a:p>
        </p:txBody>
      </p:sp>
      <p:sp>
        <p:nvSpPr>
          <p:cNvPr id="33" name="Left Arrow 83">
            <a:extLst>
              <a:ext uri="{FF2B5EF4-FFF2-40B4-BE49-F238E27FC236}">
                <a16:creationId xmlns:a16="http://schemas.microsoft.com/office/drawing/2014/main" id="{3E11B99F-05A8-3A87-2618-B84FDF68A562}"/>
              </a:ext>
            </a:extLst>
          </p:cNvPr>
          <p:cNvSpPr/>
          <p:nvPr/>
        </p:nvSpPr>
        <p:spPr>
          <a:xfrm rot="10800000">
            <a:off x="5284230" y="6361488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616869-44F8-5AFB-A21C-635695B51894}"/>
              </a:ext>
            </a:extLst>
          </p:cNvPr>
          <p:cNvSpPr/>
          <p:nvPr/>
        </p:nvSpPr>
        <p:spPr>
          <a:xfrm>
            <a:off x="6689004" y="5626346"/>
            <a:ext cx="2412725" cy="46283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Linear Decoding</a:t>
            </a:r>
          </a:p>
        </p:txBody>
      </p:sp>
      <p:sp>
        <p:nvSpPr>
          <p:cNvPr id="36" name="Left Arrow 83">
            <a:extLst>
              <a:ext uri="{FF2B5EF4-FFF2-40B4-BE49-F238E27FC236}">
                <a16:creationId xmlns:a16="http://schemas.microsoft.com/office/drawing/2014/main" id="{C773A707-80B3-E9C0-7079-2D7F85049599}"/>
              </a:ext>
            </a:extLst>
          </p:cNvPr>
          <p:cNvSpPr/>
          <p:nvPr/>
        </p:nvSpPr>
        <p:spPr>
          <a:xfrm rot="5400000">
            <a:off x="7823020" y="6086130"/>
            <a:ext cx="125357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C6F3E1-290B-91F6-69DF-AA2D99F3D2AB}"/>
                  </a:ext>
                </a:extLst>
              </p:cNvPr>
              <p:cNvSpPr txBox="1"/>
              <p:nvPr/>
            </p:nvSpPr>
            <p:spPr>
              <a:xfrm>
                <a:off x="7434665" y="5026604"/>
                <a:ext cx="116039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C6F3E1-290B-91F6-69DF-AA2D99F3D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65" y="5026604"/>
                <a:ext cx="1160391" cy="3702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A300FA2D-DEBB-11A3-E794-3EB1FD983D01}"/>
              </a:ext>
            </a:extLst>
          </p:cNvPr>
          <p:cNvSpPr txBox="1"/>
          <p:nvPr/>
        </p:nvSpPr>
        <p:spPr>
          <a:xfrm>
            <a:off x="9591671" y="3640021"/>
            <a:ext cx="161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Signature verification</a:t>
            </a:r>
          </a:p>
        </p:txBody>
      </p:sp>
      <p:sp>
        <p:nvSpPr>
          <p:cNvPr id="55" name="Left Arrow 83">
            <a:extLst>
              <a:ext uri="{FF2B5EF4-FFF2-40B4-BE49-F238E27FC236}">
                <a16:creationId xmlns:a16="http://schemas.microsoft.com/office/drawing/2014/main" id="{432AE693-6A35-ECC5-23E1-01A9553C88DE}"/>
              </a:ext>
            </a:extLst>
          </p:cNvPr>
          <p:cNvSpPr/>
          <p:nvPr/>
        </p:nvSpPr>
        <p:spPr>
          <a:xfrm rot="5400000">
            <a:off x="7828160" y="5418098"/>
            <a:ext cx="115078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Arrow 83">
            <a:extLst>
              <a:ext uri="{FF2B5EF4-FFF2-40B4-BE49-F238E27FC236}">
                <a16:creationId xmlns:a16="http://schemas.microsoft.com/office/drawing/2014/main" id="{0DFA857F-4CBE-8BA2-1587-AEE88D3E0490}"/>
              </a:ext>
            </a:extLst>
          </p:cNvPr>
          <p:cNvSpPr/>
          <p:nvPr/>
        </p:nvSpPr>
        <p:spPr>
          <a:xfrm rot="10800000">
            <a:off x="9015198" y="5097588"/>
            <a:ext cx="41339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3600" b="26491"/>
          <a:stretch/>
        </p:blipFill>
        <p:spPr>
          <a:xfrm>
            <a:off x="6194716" y="4421571"/>
            <a:ext cx="645115" cy="639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54" y="4421571"/>
            <a:ext cx="591768" cy="847906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5020244-E5E6-C14D-E44C-C7AE180FED23}"/>
              </a:ext>
            </a:extLst>
          </p:cNvPr>
          <p:cNvCxnSpPr>
            <a:cxnSpLocks/>
          </p:cNvCxnSpPr>
          <p:nvPr/>
        </p:nvCxnSpPr>
        <p:spPr>
          <a:xfrm>
            <a:off x="2245798" y="2671482"/>
            <a:ext cx="7602460" cy="75751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6F1D2C-75C5-27CB-4A09-E07A6C448B08}"/>
                  </a:ext>
                </a:extLst>
              </p:cNvPr>
              <p:cNvSpPr txBox="1"/>
              <p:nvPr/>
            </p:nvSpPr>
            <p:spPr>
              <a:xfrm>
                <a:off x="7177812" y="2999618"/>
                <a:ext cx="129924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6F1D2C-75C5-27CB-4A09-E07A6C44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812" y="2999618"/>
                <a:ext cx="1299247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018520" y="4663440"/>
            <a:ext cx="86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accept/reject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6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BEDC53D-78D4-B210-85BA-B423591B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4A0ACE40-E3E3-EB58-ECF7-2ECF29ED8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E2892D9C-D99E-F160-AB10-472D01DD37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E817A1-A199-A7F4-5493-8D18FB7F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035245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+mn-lt"/>
              </a:rPr>
              <a:t>Motivating Example: </a:t>
            </a:r>
            <a:br>
              <a:rPr lang="en-US" dirty="0">
                <a:solidFill>
                  <a:srgbClr val="800000"/>
                </a:solidFill>
                <a:latin typeface="+mn-lt"/>
              </a:rPr>
            </a:br>
            <a:r>
              <a:rPr lang="en-US" dirty="0">
                <a:solidFill>
                  <a:srgbClr val="800000"/>
                </a:solidFill>
                <a:latin typeface="+mn-lt"/>
              </a:rPr>
              <a:t>Threshold </a:t>
            </a:r>
            <a:r>
              <a:rPr lang="en-GB" dirty="0">
                <a:solidFill>
                  <a:srgbClr val="800000"/>
                </a:solidFill>
                <a:latin typeface="+mn-lt"/>
              </a:rPr>
              <a:t>BLS signatures in the Blockchain Era</a:t>
            </a:r>
          </a:p>
        </p:txBody>
      </p:sp>
      <p:pic>
        <p:nvPicPr>
          <p:cNvPr id="2" name="Picture 10" descr="http://www.compx2.com/wp-content/uploads/2014/07/desktop-computer_0.jpg">
            <a:extLst>
              <a:ext uri="{FF2B5EF4-FFF2-40B4-BE49-F238E27FC236}">
                <a16:creationId xmlns:a16="http://schemas.microsoft.com/office/drawing/2014/main" id="{CD6C88A0-75B0-3100-0C3E-4BA41877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63" y="5507385"/>
            <a:ext cx="1034258" cy="64468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Left Arrow 83">
            <a:extLst>
              <a:ext uri="{FF2B5EF4-FFF2-40B4-BE49-F238E27FC236}">
                <a16:creationId xmlns:a16="http://schemas.microsoft.com/office/drawing/2014/main" id="{371D1868-A25B-73CD-0135-3A7DC5307B8B}"/>
              </a:ext>
            </a:extLst>
          </p:cNvPr>
          <p:cNvSpPr/>
          <p:nvPr/>
        </p:nvSpPr>
        <p:spPr>
          <a:xfrm>
            <a:off x="5284229" y="5897718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A477E-53D3-F036-686D-559A63CA7C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9E1766-DE22-63FD-8EB9-61A40DB9D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1EC723-7B72-2EB6-B7A8-CCB5944D9585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6E6373-9F16-43F8-F9C1-9B7431DD9D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5CF5C-3E62-3C66-9FD2-ABE2139C61AE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EA363510-7F24-FC32-86FE-0A553A080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CF5420-F75E-B529-B09A-11B67C79570C}"/>
              </a:ext>
            </a:extLst>
          </p:cNvPr>
          <p:cNvSpPr txBox="1"/>
          <p:nvPr/>
        </p:nvSpPr>
        <p:spPr>
          <a:xfrm>
            <a:off x="4258335" y="1569360"/>
            <a:ext cx="460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Bulletin Board (Ledger)  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4D793A-FAF4-C837-3806-D63643747B12}"/>
              </a:ext>
            </a:extLst>
          </p:cNvPr>
          <p:cNvSpPr/>
          <p:nvPr/>
        </p:nvSpPr>
        <p:spPr>
          <a:xfrm>
            <a:off x="457835" y="3315933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Distributed Key Generation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5C8B0AC5-46E3-FC77-94CF-1967C1394024}"/>
              </a:ext>
            </a:extLst>
          </p:cNvPr>
          <p:cNvSpPr/>
          <p:nvPr/>
        </p:nvSpPr>
        <p:spPr>
          <a:xfrm>
            <a:off x="2206741" y="4910113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28BEED-93EF-DAEA-306B-7811C933B065}"/>
                  </a:ext>
                </a:extLst>
              </p:cNvPr>
              <p:cNvSpPr txBox="1"/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28BEED-93EF-DAEA-306B-7811C933B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Down 28">
            <a:extLst>
              <a:ext uri="{FF2B5EF4-FFF2-40B4-BE49-F238E27FC236}">
                <a16:creationId xmlns:a16="http://schemas.microsoft.com/office/drawing/2014/main" id="{7BDF8729-9C61-4928-D56F-4B668490B906}"/>
              </a:ext>
            </a:extLst>
          </p:cNvPr>
          <p:cNvSpPr/>
          <p:nvPr/>
        </p:nvSpPr>
        <p:spPr>
          <a:xfrm rot="10800000">
            <a:off x="2245799" y="2969017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BEB796-AF33-DFA1-7F43-6B6143222B8A}"/>
              </a:ext>
            </a:extLst>
          </p:cNvPr>
          <p:cNvSpPr txBox="1"/>
          <p:nvPr/>
        </p:nvSpPr>
        <p:spPr>
          <a:xfrm>
            <a:off x="757745" y="2045853"/>
            <a:ext cx="129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Public-key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24CD9D-7049-7026-3B62-CEAEFFCFF1BE}"/>
                  </a:ext>
                </a:extLst>
              </p:cNvPr>
              <p:cNvSpPr txBox="1"/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124CD9D-7049-7026-3B62-CEAEFFCF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FEC67894-996C-4B4E-1CF8-BD101C4F3130}"/>
              </a:ext>
            </a:extLst>
          </p:cNvPr>
          <p:cNvSpPr txBox="1"/>
          <p:nvPr/>
        </p:nvSpPr>
        <p:spPr>
          <a:xfrm>
            <a:off x="2690833" y="2065064"/>
            <a:ext cx="345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+ Commitments to the shares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573E4-2DD8-0AFC-2E3F-E10EC409D84A}"/>
              </a:ext>
            </a:extLst>
          </p:cNvPr>
          <p:cNvSpPr txBox="1"/>
          <p:nvPr/>
        </p:nvSpPr>
        <p:spPr>
          <a:xfrm>
            <a:off x="5096857" y="5434028"/>
            <a:ext cx="13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Message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40BDF-4745-9A29-6012-C6E3B97AFF4C}"/>
                  </a:ext>
                </a:extLst>
              </p:cNvPr>
              <p:cNvSpPr txBox="1"/>
              <p:nvPr/>
            </p:nvSpPr>
            <p:spPr>
              <a:xfrm>
                <a:off x="6144908" y="6359622"/>
                <a:ext cx="415498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…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540BDF-4745-9A29-6012-C6E3B97AF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08" y="6359622"/>
                <a:ext cx="4154981" cy="370230"/>
              </a:xfrm>
              <a:prstGeom prst="rect">
                <a:avLst/>
              </a:prstGeom>
              <a:blipFill>
                <a:blip r:embed="rId8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76D7A5E0-E584-B381-E09D-9FA6E86B9568}"/>
              </a:ext>
            </a:extLst>
          </p:cNvPr>
          <p:cNvSpPr/>
          <p:nvPr/>
        </p:nvSpPr>
        <p:spPr>
          <a:xfrm>
            <a:off x="7610573" y="6304006"/>
            <a:ext cx="785898" cy="53236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9367F7-272D-473D-F9CA-CFE0CE0E7CC8}"/>
              </a:ext>
            </a:extLst>
          </p:cNvPr>
          <p:cNvCxnSpPr>
            <a:cxnSpLocks/>
          </p:cNvCxnSpPr>
          <p:nvPr/>
        </p:nvCxnSpPr>
        <p:spPr>
          <a:xfrm>
            <a:off x="4831976" y="2779059"/>
            <a:ext cx="1828800" cy="154362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F7634D-9AB5-F808-402C-533B531A6B4A}"/>
              </a:ext>
            </a:extLst>
          </p:cNvPr>
          <p:cNvSpPr txBox="1"/>
          <p:nvPr/>
        </p:nvSpPr>
        <p:spPr>
          <a:xfrm>
            <a:off x="6495351" y="5041814"/>
            <a:ext cx="222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Signature request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E190D0-00A8-12F3-F060-7E84BE731C22}"/>
              </a:ext>
            </a:extLst>
          </p:cNvPr>
          <p:cNvSpPr txBox="1"/>
          <p:nvPr/>
        </p:nvSpPr>
        <p:spPr>
          <a:xfrm>
            <a:off x="6078070" y="4413722"/>
            <a:ext cx="345407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 Commitments to the shares</a:t>
            </a:r>
          </a:p>
        </p:txBody>
      </p:sp>
      <p:sp>
        <p:nvSpPr>
          <p:cNvPr id="33" name="Left Arrow 83">
            <a:extLst>
              <a:ext uri="{FF2B5EF4-FFF2-40B4-BE49-F238E27FC236}">
                <a16:creationId xmlns:a16="http://schemas.microsoft.com/office/drawing/2014/main" id="{3E11B99F-05A8-3A87-2618-B84FDF68A562}"/>
              </a:ext>
            </a:extLst>
          </p:cNvPr>
          <p:cNvSpPr/>
          <p:nvPr/>
        </p:nvSpPr>
        <p:spPr>
          <a:xfrm rot="10800000">
            <a:off x="5284230" y="6361488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D616869-44F8-5AFB-A21C-635695B51894}"/>
              </a:ext>
            </a:extLst>
          </p:cNvPr>
          <p:cNvSpPr/>
          <p:nvPr/>
        </p:nvSpPr>
        <p:spPr>
          <a:xfrm>
            <a:off x="10618943" y="6260625"/>
            <a:ext cx="1415554" cy="53236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Decoding</a:t>
            </a:r>
          </a:p>
        </p:txBody>
      </p:sp>
      <p:sp>
        <p:nvSpPr>
          <p:cNvPr id="36" name="Left Arrow 83">
            <a:extLst>
              <a:ext uri="{FF2B5EF4-FFF2-40B4-BE49-F238E27FC236}">
                <a16:creationId xmlns:a16="http://schemas.microsoft.com/office/drawing/2014/main" id="{C773A707-80B3-E9C0-7079-2D7F85049599}"/>
              </a:ext>
            </a:extLst>
          </p:cNvPr>
          <p:cNvSpPr/>
          <p:nvPr/>
        </p:nvSpPr>
        <p:spPr>
          <a:xfrm rot="10800000">
            <a:off x="9848258" y="6447279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C6F3E1-290B-91F6-69DF-AA2D99F3D2AB}"/>
                  </a:ext>
                </a:extLst>
              </p:cNvPr>
              <p:cNvSpPr txBox="1"/>
              <p:nvPr/>
            </p:nvSpPr>
            <p:spPr>
              <a:xfrm>
                <a:off x="10874106" y="5012002"/>
                <a:ext cx="116039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4C6F3E1-290B-91F6-69DF-AA2D99F3D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106" y="5012002"/>
                <a:ext cx="1160391" cy="370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EB5230D7-7D89-AAAC-EB28-884E6EEB4ED1}"/>
              </a:ext>
            </a:extLst>
          </p:cNvPr>
          <p:cNvSpPr txBox="1"/>
          <p:nvPr/>
        </p:nvSpPr>
        <p:spPr>
          <a:xfrm>
            <a:off x="10581824" y="4558319"/>
            <a:ext cx="13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Message M</a:t>
            </a:r>
          </a:p>
        </p:txBody>
      </p:sp>
      <p:pic>
        <p:nvPicPr>
          <p:cNvPr id="52" name="Picture 10" descr="http://www.compx2.com/wp-content/uploads/2014/07/desktop-computer_0.jpg">
            <a:extLst>
              <a:ext uri="{FF2B5EF4-FFF2-40B4-BE49-F238E27FC236}">
                <a16:creationId xmlns:a16="http://schemas.microsoft.com/office/drawing/2014/main" id="{FDC9DE8D-8CB2-9106-9E0D-86001A44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720" y="3306751"/>
            <a:ext cx="1034258" cy="64468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300FA2D-DEBB-11A3-E794-3EB1FD983D01}"/>
              </a:ext>
            </a:extLst>
          </p:cNvPr>
          <p:cNvSpPr txBox="1"/>
          <p:nvPr/>
        </p:nvSpPr>
        <p:spPr>
          <a:xfrm>
            <a:off x="9915849" y="2829229"/>
            <a:ext cx="222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Signature verification</a:t>
            </a:r>
          </a:p>
        </p:txBody>
      </p:sp>
      <p:sp>
        <p:nvSpPr>
          <p:cNvPr id="55" name="Left Arrow 83">
            <a:extLst>
              <a:ext uri="{FF2B5EF4-FFF2-40B4-BE49-F238E27FC236}">
                <a16:creationId xmlns:a16="http://schemas.microsoft.com/office/drawing/2014/main" id="{432AE693-6A35-ECC5-23E1-01A9553C88DE}"/>
              </a:ext>
            </a:extLst>
          </p:cNvPr>
          <p:cNvSpPr/>
          <p:nvPr/>
        </p:nvSpPr>
        <p:spPr>
          <a:xfrm rot="5400000">
            <a:off x="11074374" y="5696230"/>
            <a:ext cx="41339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Arrow 83">
            <a:extLst>
              <a:ext uri="{FF2B5EF4-FFF2-40B4-BE49-F238E27FC236}">
                <a16:creationId xmlns:a16="http://schemas.microsoft.com/office/drawing/2014/main" id="{0DFA857F-4CBE-8BA2-1587-AEE88D3E0490}"/>
              </a:ext>
            </a:extLst>
          </p:cNvPr>
          <p:cNvSpPr/>
          <p:nvPr/>
        </p:nvSpPr>
        <p:spPr>
          <a:xfrm rot="5400000">
            <a:off x="11074374" y="4200620"/>
            <a:ext cx="41339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7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25" grpId="0" animBg="1"/>
      <p:bldP spid="26" grpId="0" animBg="1"/>
      <p:bldP spid="27" grpId="0"/>
      <p:bldP spid="29" grpId="0" animBg="1"/>
      <p:bldP spid="30" grpId="0"/>
      <p:bldP spid="31" grpId="0"/>
      <p:bldP spid="32" grpId="0"/>
      <p:bldP spid="3" grpId="0"/>
      <p:bldP spid="6" grpId="0"/>
      <p:bldP spid="9" grpId="0" animBg="1"/>
      <p:bldP spid="17" grpId="0"/>
      <p:bldP spid="28" grpId="0" animBg="1"/>
      <p:bldP spid="33" grpId="0" animBg="1"/>
      <p:bldP spid="34" grpId="0" animBg="1"/>
      <p:bldP spid="36" grpId="0" animBg="1"/>
      <p:bldP spid="42" grpId="0"/>
      <p:bldP spid="51" grpId="0"/>
      <p:bldP spid="53" grpId="0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B3FB412-B7D6-1D9F-762A-E121D25C5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D49F5C72-C90D-D899-9B48-FF32BFF2F3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F122ED8B-9953-4129-0A20-4A9E688616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60B8B4-629B-1593-E05F-5163577D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035245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+mn-lt"/>
              </a:rPr>
              <a:t>Motivating Example: </a:t>
            </a:r>
            <a:br>
              <a:rPr lang="en-US" dirty="0">
                <a:solidFill>
                  <a:srgbClr val="800000"/>
                </a:solidFill>
                <a:latin typeface="+mn-lt"/>
              </a:rPr>
            </a:br>
            <a:r>
              <a:rPr lang="en-US" dirty="0">
                <a:solidFill>
                  <a:srgbClr val="800000"/>
                </a:solidFill>
                <a:latin typeface="+mn-lt"/>
              </a:rPr>
              <a:t>Threshold </a:t>
            </a:r>
            <a:r>
              <a:rPr lang="en-GB" dirty="0">
                <a:solidFill>
                  <a:srgbClr val="800000"/>
                </a:solidFill>
                <a:latin typeface="+mn-lt"/>
              </a:rPr>
              <a:t>BLS signatures in the Blockchain Era</a:t>
            </a:r>
          </a:p>
        </p:txBody>
      </p:sp>
      <p:pic>
        <p:nvPicPr>
          <p:cNvPr id="2" name="Picture 10" descr="http://www.compx2.com/wp-content/uploads/2014/07/desktop-computer_0.jpg">
            <a:extLst>
              <a:ext uri="{FF2B5EF4-FFF2-40B4-BE49-F238E27FC236}">
                <a16:creationId xmlns:a16="http://schemas.microsoft.com/office/drawing/2014/main" id="{732A7886-BB27-A66F-1361-EE4D0C39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63" y="5507385"/>
            <a:ext cx="1034258" cy="64468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Left Arrow 83">
            <a:extLst>
              <a:ext uri="{FF2B5EF4-FFF2-40B4-BE49-F238E27FC236}">
                <a16:creationId xmlns:a16="http://schemas.microsoft.com/office/drawing/2014/main" id="{98E24E75-E549-F5CB-BE99-9C180AFD2756}"/>
              </a:ext>
            </a:extLst>
          </p:cNvPr>
          <p:cNvSpPr/>
          <p:nvPr/>
        </p:nvSpPr>
        <p:spPr>
          <a:xfrm>
            <a:off x="5284229" y="5897718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6629F3-2914-7A78-B6F7-14C6B847F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CA017-4657-C035-162D-D2C7CDB213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129618-4D75-612A-7CCB-94881B7FA198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21B294-3B94-2BF9-53D7-C5B000E269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A10CAC-BC31-6262-9B2B-2D843D6FC799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B0F95E-BAA2-DB5F-0978-C9F36A34D109}"/>
              </a:ext>
            </a:extLst>
          </p:cNvPr>
          <p:cNvSpPr txBox="1"/>
          <p:nvPr/>
        </p:nvSpPr>
        <p:spPr>
          <a:xfrm>
            <a:off x="4258335" y="1569360"/>
            <a:ext cx="460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Bulletin Board (Ledger)  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569FFD96-7E98-D229-7E3C-33BD9C576AB1}"/>
              </a:ext>
            </a:extLst>
          </p:cNvPr>
          <p:cNvSpPr/>
          <p:nvPr/>
        </p:nvSpPr>
        <p:spPr>
          <a:xfrm>
            <a:off x="457835" y="3315933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Distributed Key Generation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7ADB90D8-43AD-FF32-D3F5-EFFBD8F1735D}"/>
              </a:ext>
            </a:extLst>
          </p:cNvPr>
          <p:cNvSpPr/>
          <p:nvPr/>
        </p:nvSpPr>
        <p:spPr>
          <a:xfrm>
            <a:off x="2206741" y="4910113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5CEAF9-9C81-A845-07D2-D37384C186F1}"/>
                  </a:ext>
                </a:extLst>
              </p:cNvPr>
              <p:cNvSpPr txBox="1"/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5CEAF9-9C81-A845-07D2-D37384C18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Down 28">
            <a:extLst>
              <a:ext uri="{FF2B5EF4-FFF2-40B4-BE49-F238E27FC236}">
                <a16:creationId xmlns:a16="http://schemas.microsoft.com/office/drawing/2014/main" id="{3A278D1F-310B-9A41-1DAD-EEE63AA666BC}"/>
              </a:ext>
            </a:extLst>
          </p:cNvPr>
          <p:cNvSpPr/>
          <p:nvPr/>
        </p:nvSpPr>
        <p:spPr>
          <a:xfrm rot="10800000">
            <a:off x="2245799" y="2969017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7DB6FF-DE4F-2E42-690F-276144E7315F}"/>
              </a:ext>
            </a:extLst>
          </p:cNvPr>
          <p:cNvSpPr txBox="1"/>
          <p:nvPr/>
        </p:nvSpPr>
        <p:spPr>
          <a:xfrm>
            <a:off x="757745" y="2045853"/>
            <a:ext cx="129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Public-key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3BA802-B6C6-32BA-09F8-44442FC43710}"/>
                  </a:ext>
                </a:extLst>
              </p:cNvPr>
              <p:cNvSpPr txBox="1"/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3BA802-B6C6-32BA-09F8-44442FC43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blipFill>
                <a:blip r:embed="rId7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04FF1116-ADCA-A12C-86A3-E5C9CE7632D5}"/>
              </a:ext>
            </a:extLst>
          </p:cNvPr>
          <p:cNvSpPr txBox="1"/>
          <p:nvPr/>
        </p:nvSpPr>
        <p:spPr>
          <a:xfrm>
            <a:off x="2690833" y="2065064"/>
            <a:ext cx="345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+ Commitments to the shares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924ABF-FD00-1DDC-D3A8-80434AD1E9FA}"/>
              </a:ext>
            </a:extLst>
          </p:cNvPr>
          <p:cNvSpPr txBox="1"/>
          <p:nvPr/>
        </p:nvSpPr>
        <p:spPr>
          <a:xfrm>
            <a:off x="5096857" y="5434028"/>
            <a:ext cx="13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Message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8C111E-98B9-4701-3369-43A0CBF06AA8}"/>
                  </a:ext>
                </a:extLst>
              </p:cNvPr>
              <p:cNvSpPr txBox="1"/>
              <p:nvPr/>
            </p:nvSpPr>
            <p:spPr>
              <a:xfrm>
                <a:off x="6144908" y="6359622"/>
                <a:ext cx="415498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…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8C111E-98B9-4701-3369-43A0CBF06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08" y="6359622"/>
                <a:ext cx="4154981" cy="370230"/>
              </a:xfrm>
              <a:prstGeom prst="rect">
                <a:avLst/>
              </a:prstGeom>
              <a:blipFill>
                <a:blip r:embed="rId8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020244-E5E6-C14D-E44C-C7AE180FED23}"/>
              </a:ext>
            </a:extLst>
          </p:cNvPr>
          <p:cNvCxnSpPr>
            <a:cxnSpLocks/>
          </p:cNvCxnSpPr>
          <p:nvPr/>
        </p:nvCxnSpPr>
        <p:spPr>
          <a:xfrm>
            <a:off x="2245798" y="2671482"/>
            <a:ext cx="7602460" cy="75751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1919200-EB44-4D72-2C55-9CD6C8BA330F}"/>
              </a:ext>
            </a:extLst>
          </p:cNvPr>
          <p:cNvSpPr txBox="1"/>
          <p:nvPr/>
        </p:nvSpPr>
        <p:spPr>
          <a:xfrm>
            <a:off x="6495351" y="5041814"/>
            <a:ext cx="222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Signature request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B21022-38DB-807F-39BA-8F6D248C029C}"/>
              </a:ext>
            </a:extLst>
          </p:cNvPr>
          <p:cNvSpPr txBox="1"/>
          <p:nvPr/>
        </p:nvSpPr>
        <p:spPr>
          <a:xfrm>
            <a:off x="6078070" y="4413722"/>
            <a:ext cx="3454075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 Commitments to the shares</a:t>
            </a:r>
          </a:p>
        </p:txBody>
      </p:sp>
      <p:sp>
        <p:nvSpPr>
          <p:cNvPr id="33" name="Left Arrow 83">
            <a:extLst>
              <a:ext uri="{FF2B5EF4-FFF2-40B4-BE49-F238E27FC236}">
                <a16:creationId xmlns:a16="http://schemas.microsoft.com/office/drawing/2014/main" id="{FAB52159-2A03-B57A-EDDE-E695491710C0}"/>
              </a:ext>
            </a:extLst>
          </p:cNvPr>
          <p:cNvSpPr/>
          <p:nvPr/>
        </p:nvSpPr>
        <p:spPr>
          <a:xfrm rot="10800000">
            <a:off x="5284230" y="6361488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4E041F6-9487-AD50-AE30-78B8F772D8DC}"/>
              </a:ext>
            </a:extLst>
          </p:cNvPr>
          <p:cNvSpPr/>
          <p:nvPr/>
        </p:nvSpPr>
        <p:spPr>
          <a:xfrm>
            <a:off x="10618943" y="6260625"/>
            <a:ext cx="1415554" cy="53236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Decoding</a:t>
            </a:r>
          </a:p>
        </p:txBody>
      </p:sp>
      <p:sp>
        <p:nvSpPr>
          <p:cNvPr id="36" name="Left Arrow 83">
            <a:extLst>
              <a:ext uri="{FF2B5EF4-FFF2-40B4-BE49-F238E27FC236}">
                <a16:creationId xmlns:a16="http://schemas.microsoft.com/office/drawing/2014/main" id="{AD40194B-B31A-21A6-BF5A-8B41C7BE28DD}"/>
              </a:ext>
            </a:extLst>
          </p:cNvPr>
          <p:cNvSpPr/>
          <p:nvPr/>
        </p:nvSpPr>
        <p:spPr>
          <a:xfrm rot="10800000">
            <a:off x="9848258" y="6447279"/>
            <a:ext cx="71546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83">
            <a:extLst>
              <a:ext uri="{FF2B5EF4-FFF2-40B4-BE49-F238E27FC236}">
                <a16:creationId xmlns:a16="http://schemas.microsoft.com/office/drawing/2014/main" id="{04857C25-161D-AE65-D0A0-9A38C137EE86}"/>
              </a:ext>
            </a:extLst>
          </p:cNvPr>
          <p:cNvSpPr/>
          <p:nvPr/>
        </p:nvSpPr>
        <p:spPr>
          <a:xfrm rot="5400000">
            <a:off x="11074374" y="5696230"/>
            <a:ext cx="41339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380AC5-8195-5879-FA94-E9B78908568A}"/>
                  </a:ext>
                </a:extLst>
              </p:cNvPr>
              <p:cNvSpPr txBox="1"/>
              <p:nvPr/>
            </p:nvSpPr>
            <p:spPr>
              <a:xfrm>
                <a:off x="10874106" y="5012002"/>
                <a:ext cx="1160391" cy="37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380AC5-8195-5879-FA94-E9B789085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106" y="5012002"/>
                <a:ext cx="1160391" cy="370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AE133C0C-04E6-B388-5073-ACFF614D6892}"/>
              </a:ext>
            </a:extLst>
          </p:cNvPr>
          <p:cNvSpPr txBox="1"/>
          <p:nvPr/>
        </p:nvSpPr>
        <p:spPr>
          <a:xfrm>
            <a:off x="10581824" y="4558319"/>
            <a:ext cx="13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Message M</a:t>
            </a:r>
          </a:p>
        </p:txBody>
      </p:sp>
      <p:pic>
        <p:nvPicPr>
          <p:cNvPr id="52" name="Picture 10" descr="http://www.compx2.com/wp-content/uploads/2014/07/desktop-computer_0.jpg">
            <a:extLst>
              <a:ext uri="{FF2B5EF4-FFF2-40B4-BE49-F238E27FC236}">
                <a16:creationId xmlns:a16="http://schemas.microsoft.com/office/drawing/2014/main" id="{1D3A6E90-CA98-556C-5D52-B78A244F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720" y="3306751"/>
            <a:ext cx="1034258" cy="644689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41CA089-5558-2EBA-BAE8-8E8CE97BD1D6}"/>
              </a:ext>
            </a:extLst>
          </p:cNvPr>
          <p:cNvSpPr txBox="1"/>
          <p:nvPr/>
        </p:nvSpPr>
        <p:spPr>
          <a:xfrm>
            <a:off x="9915849" y="2829229"/>
            <a:ext cx="222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Signature verification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6F1D2C-75C5-27CB-4A09-E07A6C448B08}"/>
                  </a:ext>
                </a:extLst>
              </p:cNvPr>
              <p:cNvSpPr txBox="1"/>
              <p:nvPr/>
            </p:nvSpPr>
            <p:spPr>
              <a:xfrm>
                <a:off x="7177812" y="2999618"/>
                <a:ext cx="129924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6F1D2C-75C5-27CB-4A09-E07A6C44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812" y="2999618"/>
                <a:ext cx="1299247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Arrow 83">
            <a:extLst>
              <a:ext uri="{FF2B5EF4-FFF2-40B4-BE49-F238E27FC236}">
                <a16:creationId xmlns:a16="http://schemas.microsoft.com/office/drawing/2014/main" id="{2F1EB151-018B-20F1-351B-44EA8A4ED677}"/>
              </a:ext>
            </a:extLst>
          </p:cNvPr>
          <p:cNvSpPr/>
          <p:nvPr/>
        </p:nvSpPr>
        <p:spPr>
          <a:xfrm rot="5400000">
            <a:off x="11074374" y="4200620"/>
            <a:ext cx="413393" cy="25832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6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0BC14-BADF-1C1B-B475-4B14C9DCA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744C3636-9571-D0FD-92BF-802B52CA4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CABBF9F6-9D4D-AD70-021B-D3BEC14489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36D295-8BBC-2E99-17DC-5025602F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519" y="36052"/>
            <a:ext cx="1203524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+mn-lt"/>
              </a:rPr>
              <a:t>Distributed Key Generation in the DLOG setting</a:t>
            </a:r>
            <a:endParaRPr lang="en-GB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9040E0-6F69-9ED6-22FA-0B824D7FD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FD11A-2E5C-3E9E-6B19-996FF4B4A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0BEE44-6ABC-ED3C-9F8F-1CA5E41FF935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0D1B7A-DBEF-63CE-8ACE-211E2E366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39241D-AB2B-420E-0036-12FE196F4D99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27EB80-1CE4-FB30-FED1-43C41913C523}"/>
              </a:ext>
            </a:extLst>
          </p:cNvPr>
          <p:cNvSpPr txBox="1"/>
          <p:nvPr/>
        </p:nvSpPr>
        <p:spPr>
          <a:xfrm>
            <a:off x="4258335" y="1569360"/>
            <a:ext cx="460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Bulletin Board (Ledger)  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1370E5C2-F932-1ABB-E2AA-78EACB98DB49}"/>
              </a:ext>
            </a:extLst>
          </p:cNvPr>
          <p:cNvSpPr/>
          <p:nvPr/>
        </p:nvSpPr>
        <p:spPr>
          <a:xfrm>
            <a:off x="457835" y="3315933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Distributed Key Generation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53E13017-4A33-792C-C2E8-85DDABA8286C}"/>
              </a:ext>
            </a:extLst>
          </p:cNvPr>
          <p:cNvSpPr/>
          <p:nvPr/>
        </p:nvSpPr>
        <p:spPr>
          <a:xfrm>
            <a:off x="2206741" y="4910113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3C7C0C-D038-6625-DD3E-6B8EA2628136}"/>
                  </a:ext>
                </a:extLst>
              </p:cNvPr>
              <p:cNvSpPr txBox="1"/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3C7C0C-D038-6625-DD3E-6B8EA2628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Down 28">
            <a:extLst>
              <a:ext uri="{FF2B5EF4-FFF2-40B4-BE49-F238E27FC236}">
                <a16:creationId xmlns:a16="http://schemas.microsoft.com/office/drawing/2014/main" id="{FAD43B3A-893E-32B8-A17A-F7C0F035C93C}"/>
              </a:ext>
            </a:extLst>
          </p:cNvPr>
          <p:cNvSpPr/>
          <p:nvPr/>
        </p:nvSpPr>
        <p:spPr>
          <a:xfrm rot="10800000">
            <a:off x="2245799" y="2969017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B6BFEB-AD73-0FFB-2863-9BEF2912141F}"/>
              </a:ext>
            </a:extLst>
          </p:cNvPr>
          <p:cNvSpPr txBox="1"/>
          <p:nvPr/>
        </p:nvSpPr>
        <p:spPr>
          <a:xfrm>
            <a:off x="757745" y="2045853"/>
            <a:ext cx="1299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Public-key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9640BB-BC5D-CBCA-1347-F1FDDBFA2178}"/>
                  </a:ext>
                </a:extLst>
              </p:cNvPr>
              <p:cNvSpPr txBox="1"/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sz="2400" b="1" i="1" dirty="0" err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9640BB-BC5D-CBCA-1347-F1FDDBFA2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530" y="1996986"/>
                <a:ext cx="1299247" cy="461665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F9A4F75-FB4D-911D-F152-3D569CC2CE0A}"/>
              </a:ext>
            </a:extLst>
          </p:cNvPr>
          <p:cNvSpPr txBox="1"/>
          <p:nvPr/>
        </p:nvSpPr>
        <p:spPr>
          <a:xfrm>
            <a:off x="2690833" y="2065064"/>
            <a:ext cx="345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+ Commitments to the shares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80D31C-EAF4-D4DE-8798-650F9E895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104" y="2874337"/>
            <a:ext cx="5988154" cy="3830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DKG:</a:t>
            </a:r>
            <a:r>
              <a:rPr lang="en-US" b="1" dirty="0"/>
              <a:t> </a:t>
            </a:r>
            <a:r>
              <a:rPr lang="en-US" sz="2800" dirty="0"/>
              <a:t>Typically most expensive part</a:t>
            </a:r>
          </a:p>
          <a:p>
            <a:r>
              <a:rPr lang="en-US" sz="2800" dirty="0"/>
              <a:t>Recent applications n~10K</a:t>
            </a:r>
          </a:p>
          <a:p>
            <a:r>
              <a:rPr lang="en-US" sz="2800" dirty="0"/>
              <a:t>Requires coordination </a:t>
            </a:r>
            <a:endParaRPr lang="en-US" dirty="0"/>
          </a:p>
          <a:p>
            <a:r>
              <a:rPr lang="en-US" sz="2800" dirty="0"/>
              <a:t>Need actively-secure protocol</a:t>
            </a:r>
          </a:p>
          <a:p>
            <a:r>
              <a:rPr lang="en-US" dirty="0"/>
              <a:t>Invoked for key-refreshing</a:t>
            </a:r>
          </a:p>
          <a:p>
            <a:r>
              <a:rPr lang="en-US" sz="2800" dirty="0">
                <a:solidFill>
                  <a:srgbClr val="C00000"/>
                </a:solidFill>
              </a:rPr>
              <a:t>Large communication (quadratic in n)	</a:t>
            </a:r>
            <a:r>
              <a:rPr lang="en-US" sz="2800" dirty="0"/>
              <a:t>and large computation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5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642CB-C455-05E2-353C-FCD8DD9FE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xAQDxAPEBAQFQ8VDw8QDg8PDw8UFA8QFBEWFhYVFxUYHCkgGBolHRUWLTEhJSkrLi4uFx8zODMsNygtLisBCgoKDg0OGhAQGS0hHiQsLCwsLDcsLy8sLCwsKywsLCwsLywtKywsLCwsLSwsLCwvLCwsLCwsLCwtLi8wLywrLP/AABEIALkBEQMBIgACEQEDEQH/xAAcAAEAAQUBAQAAAAAAAAAAAAAABAIDBQYIBwH/xABUEAABAwIBBQYPCwsDBAMAAAABAAIDBBEFBhIhMUEHE1FxkbIUIiNSVGFyc4GSk7Gz0dMkMjVCU3R1gqG00hUWMzRDYmOUo8HwoqThF0SDwiXDxP/EABkBAQADAQEAAAAAAAAAAAAAAAACAwQBBf/EADERAQACAAQCCAQGAwAAAAAAAAABAgMEETESQRQhMjNRcYGhE0LB4SJSYZGx8AUj0f/aAAwDAQACEQMRAD8A9xREQEREBERAREQEREBERAREQEREBEWj5b7ptLhc4pnwzyzmNshbGGBjWuJAu5x16DqBQbwi8Nrd3GpdfeKKFnAZZHynkaGrBVm6fi037cMHBExjbeG2d9qDo5zgBckAcJWOqcepI/f1EV9oDw4jwNuVzRU4/WTG8k8jjwve53OJUc1Ux1yO5bIOhsSy/oYWOfnOfa3vQANJsNfHwLVK7dVfIz3LDnPdM2CJrHi5cWueSXlpAsANGaSS4arafGcSzjE67nHVrJPxgstkGbGm7WJf/mVmFWLXis+KGJaa0mY8HpI3QMXYenw+UjhMsZ+zeG+dXBuo1g9/QyD/AMUbv/vb5lJqZ7rF1Mi9CMrhTyn9/sxzj4kc4/b7shHuuEe/o6ntkQMA+ydxUqPddpzrp5W93HVDmwuWoVL1jZSp9Awp2mfb/iPS8SPD++r0mPdbw/4+cPqVA/1SRMaPCQt5w6ujqImTwuDo3jOY4bdh8IIPIucZHbNmm44QvY9x74Fo+4KyZrLRg6TE666+2jRl8acTWJjbRuiIixtIiIgIiICIiAiIgIsflDiBpaKrqmtDnQ0s87Wk2DjHE54B7RsucavKKrc5009bU3c7SRNMBc7GsabNHaAAQdPIuY4sp+GsqPK1Slx5UN7Ln8eqUuGXOKHSKLnNuVDOy5/GqvUr0eVMe2qn5ar1LvBLnFDoZF4FHlVBtqZuSq9Skx5WUu2pl8Wq/CnBJxQ90ReKR5W0e2of4lV+FQ8eyxg3oMp5pS9x6Z7WVILGjgObrPrXOCTijxe7ouaW5SO7JqvGq1W3KbhqqnxqpOCTih0mudN3Ft8ad80pvPIrYyoHZVRy1XqVp2NUrn769+dLbN3x8czn5vBnFt7LsU8SbeDUY41JjiWzS4xQvFnuYRe4zoZDY+FqpbiWG/wv5d/4F2adfU5FvFg2RK82JbRQRUlQwviZG5mcWFzYywhwaCQDYHU4cqw8lPmuc3Xmuc2/CASFGa6JasTiUfUX/V5wUvJHRvH0hf8A2xX3FI+ov+rzwvmT+hsNrX6NJ0m3/blW5fva+cK8bu7eT0OWdQZ5lGfUu4G+OfUsRidbVNPUoGSN1fpWtI0dtezpwxrLztdepPnkUGVyxrsRq9tGfBNGVKBeR0zA13W75GbeG6nW8W2/iUZpMbqJHf3XtW5CP/hKLvZ5xXiMgOk6NR+PGdnACvctygWwWh72/wBK9YP8jtT1+jVk97en1baiIvLbhERAREQEREBERBg8u/gnE/o6t+7vXNGLt6i3vjPMV0xlx8FYl9H1n3d65sxodRb31nmKlTeEbbITApDArbApEYW+kMd5XGNV9jVSxqkMatVKs1rDWK61qqY1XWsWitWe1lsMUKpN3doaAsjN0re3qCgFi7arlbIpYrbmKYWq05qrmqyLIbmqy9qmParD2qm1V1ZRHtUd4Ux4Ud4VFoXVlueQX6pJ87l9DArk0d5JO+Sc4q3kJ+qyfO5fQwKaWXc/vknPKxW3bK7MVi0XUH/U57VCwvQyL5277uVmcXi6g/6nPasTAM1kXzlx/oOUsv31fOEcbureUsy6VWnyKOZVbdIveeXouySKNI9UvkUeSRcdfXv18TuaV7/uXttg9EP4b/SvXPJOh3cv5pXRW5w22E0Y/hu9I5eZ/kJ14fX6NmU3t6fVsqIi81tEREBERAREQEREGEy3+CsR+j6z0D1zdjP6FvfWeYrpHLn4KxL6Prfu71zZi56k3vrPMVOnahG20rMYUmMKPGpUa9KkPPvK/GFIYFZjCkxha6Qy3ldY1SGtVEYV17s1pO3UONaqwzWlEqTc22DR4VZLFcXxd4HIusuarL2qW4Kw8Kq0LayiPao7wpbwo7ws9oX1lEeFHkClPUeRZ7Qvq23If9Vk+dy+hgWVjbpd3cnPKxORZ9zSfO5fQwLNUw193JzyvPtvLfXaEfFo+oP42ekasDOLMi7+8/0XLZ8UZ1B/HH6Rq1nFRaOPvj/QuVmD3tfOEcXu7eSyZVbdMol0/wA1hezxPO0XXSqi6p/zYi51j646HdxJzCuk8gW2wykH8L/2K5pkPSv73JzCumsihbDqUfwv/Yrzs/8AL6/RryvP0+rNoiLzmwREQEREBERAREQYLLv4JxP6Orfu71zVibupt763zFdK5d/BOJ/R1b93euY65/SN743zFSp2oRt2ZX41JjUWNSYyvTo8+6XGpMaiRlSYytlGS6ZGrdQ+5tsHnXwyWF/8urDXLTFmeYVovl0ureONFXD1hViRXXFWHlUWlfWFl6jSKQ8qM8rNZoqsPUeRX3lR5Fns0VbTkcfcz/ncvoYFnaQ6D3T+eVr+SJ9zP+dS+hgWbpX6PrP55XnTvLfXaEjEj1B3HH6Rq1nGveRd8f6Fy2Cvf1J3GzntWv44eki7t/onKzB7yvnCOL2J8mGzl8JVN1TKdFwbWIuetF9J8H9l6lp0jVhiOtJfTyNbnuYQ3TpzmE6NegG/q2q1dZLFG1D4wHucGs6YNDXZrGMBDSDqseltbXnWWLtbQde1ciLR2nItS8a0Jz1OTvUvMK6gyQFqCmH8Mecrl2Y9Tk71JzCupslxaipu9NWHPb1a8rzZRERYGoREQEREBERAREQYLLv4JxP6Orfu71y5VP6VvdjzFdR5d/BOJ/R1b93euVJX3De7HmKlXtQ5baWTjKkxlQ2FSGFejSWC8JsZUhjlCY5Xt8sLrVSzNaq7NLptwedfGuURr1cDldFlU1Sw9C9Rw9M9S4kOFcc5WnuVJcrbnKE2Tir49yjvKre5WHuVNpXVhQ8qPIVceVYeVRaV9YbRkofcz/nUvoYFlYH6D3T+eVhslne5nfOpvQwKfHJr7p/OK8+28t1doTKuTqZ42c8LC42ekj7t/onKdVS9IeNnOCxmLOvHH3x/onKeDP8Asr5wji9ifJibr6HW0qi6XXrMCY6pG9saC64LrsLnmNgFs0sYTZp16hyKLdU3S6EQTHpJO9Sc0rqvJ0Wo6fvMfNXKM56nJ3t/mXWOBi1LB3lnNC8/O71astzTkRFhahERAREQEREBERBgsu/gnE/o6t+7vXJRk973Q8xXY2MUDammqKZ5IZNBLA5zdYbIwsJHbsVzhVbkeNwykRQNka0nMniqIWZw4QHODmmy7E6TqS1llUzr2+MFfZWR9ezxgtibucZQ7aeX+dg9opUW55jw108v83T+0V0Y8xyUzgxLWmVsfyjPGCTVrDYB7bd0Ft7MgsbA/VpCeDoqn0/1FE/6e4/e5p5f5un9orIzcxyQnLRPNrTapnXt8YKsVbOvZ4zVsrdz7Hux5f5un9osTSYdVGQMlM8bLkPf0z82wPxQ7Tci3hupxnZ8EOiR4oXRbOvZ47U6LZ17PHatibg4ufddTawt7mm17b9N/l0GEjNHuqoz7i/ueawB1/G1jjXenT+VzoceLWzVs69njNVDqpnXs8Zq2DEKKRjhvL6iRpuTdj2FvANJ6ZZaLInGHAOFNJYgEe6INRFx+0XOmz4O9EjxaI6pZ17fGCtOqWde3xgvRRkPjHY0n8xT+0Wv446Whm6Hqg+ObMa/Mzg7pXXsbtJGwqM5uZ5JRlojm1N9Qzrm+MFZdO3rm8oWzxYw1xsHvvs16VIFceF/L/yoTmJnknGDEI2S7vcpI7Km9FApIk0nun84pJXG2kSHXYaxc9u9tgUIS8Oskk+E3VEzquiNEuql6Q8becFCrn3iZ3x/onJUy9Ifq84KxK68Te+v9CVZgT/sr5oYvYlDX1ttrgOMH+yourkLjpsXDuBdeuwPtm9fyMPrVCkXd/HP2KLddkVFtw4cLSOUgLrLB/1aDvMfNC5QphdwHCWjle1dX4P+rU/eIuYF52d7UeTVl9pTERFiaRERAREQEREBERAREQEREBFDxaqMULntAL9AYDqzibaVrX5erOCHxT+JBuK8+kxChudBvc31cKyBx+s4IfFPrWtHB76SBfbpC6Mn+UKHgP2J+UKHgP2LGfkbtDlCfkbtDlCDJnEKHgP2Lf6YgsYRqzW24rLy38jdocoWxQY1WMY1g3ohrQ0EtNyALabFBui8t3TdzObEavo2CqiY7eY4nRTtcASwuNw9t7XztWbsWw/l+s4IfFP4lPpaozx9UbaQEh+YbC2wgaf8C4OcsocmKvDpGxziMktL2PhkzmkNNjrAII0bNoVidlTD+ljmZ25Y3AeM4LoybCI3abuvszgDZR5MIfsc09o6POg58jxE/unt8KkNxAai3R2jf7F7FX5KQyaZaSJx67e238YaVr9Zuf0br5rZoj+5IT9jwUHnVXUMMbrCx6W2j94KPndRHfX+hK3Ku3OHkHeakHgbLGRt65p/stYosHmeGxdKHmQlgdvhzrMc17TmNLgRa+rYVZhWit4mfFC8TNZiGKurkIJvYOPcuty6FsseQ9UdtOBtuK8nkMIB5VLZkBNtkHG2lYR/rqAfsXo9Kw45snwb+DUywbWj60zVHut/i3PdV55O3aOnj9olVkQIy3NFTLcOLsyqhaGkWsCOhwdN9h2KM5zD/X2SjAv+jScOF5Y+3LCOWVgXVuD/AKtT94i5gXmuS25/Qg09RM8CUCOV0DpJ3mKWwNs90mY4tO3M2XFtBXqkZbYZtrAWFrWAWPHxYxJiYX4VJpHWqREVC0REQEREBERAREQERYvFMcjp3BhbI91gSI8zpQb2vnOGux1cHEgyiLBx5SMdqp6j/b+0VwY8Ox5+Wm9ogyFcxro3Nexr2kWcx4BaR2wtfGA0nYsXgz/xLJHGgdHQ8/LTe0VIxFvYs3LT+1QQ24RTjVAwcTpfxKsYdCNUY8Ek341MFaOxZvGp/aq3v7ux5vGpvaILPQMXWf1Z/wAadAxdZ/Vn/Gr2/P7Hm8am9om/P7Hm8am9ogsGgi+T/qT/AI1QcKgOuFp43y/iUrf39jzeNTe0VfRoH/bTeNT+1QY52B0p100R498/EslQ0cbGZscTGNB1MFgTwnhKoOIt7Fm5af2q+jGQBboae3HTe0QSDCqDCrBxxvY8/LTe0VmTKBg109R/tvaIJRiVDor6wDxgFRaXKWB8rIiyWMvcGsdII80vOpt2vNidl9thrIWaMKDDyUEZ1sHg0KN+b8I6oAAbkaGjOJ41njCqZItA43f2QYQYVH+8rgwuLrXeMsqIVUIUGLbhsXyfKSrjaCL5Nvhv61khCqhCggMpWDVGwfVWSpT0uoDiXwRK6xtkFSIiAiIgIiICIiAiIgj19U2GN0jtQGgC13OJs1ovtJIHhXkOVWPShzRG4b/I8vLw0uDY2kZ7gM0/uNbcara7LaMuMazpBAw6Gkg22u0tefBpbxmTgC8hmxNj55pJDZ2eYmMc112RRkgaN7NiSXH6w4EGVqcqMRje205ZCAXSyPhhIsLaAd50HXptsKqqcsMRa9p6ILIAM6SSSGGzh1rTvOg8Y2LDT18OY7U7Qelaw3OjZ1JWaeSMCxcN7LT0jo3lwc43N3mLTrQbDUZZYk2QXqSyIWznyQQdUJJAa07zoOrWNqqly0xNsgBqTHGC0EyQQEylxsAwiHRptrG1axBM1rzEdMG93aSx5OcX3N3GMk6/s4kgnaHmI/oBGCxxY8nOz9rjGSTq5Cg2p+XGKCRoNSY2Z4ZaSngLpSdWYRDo0kDSF9dl3iu+MBqTG3OLMySnpy+U5txmEQ2HhGwrWYjGOkLwYg0Bjd7kzgQb3LzFc7F9jMYGYXgxBrQwb3JnAgnSX71c6LfbwoNlOXeLZ7AaksBL271JT05kkIBsWEQ2A0beAocvMVMjB0VmXz7wvp6ffJM0GxaRDYDRfi4FrTMyxY54Mea1rBvcge219JfvVzot9vCjWsILHPaY81rWAMkD22BBu/erk2tp40Gyfn3ipewdElt2vLoH09PvrraLgiGwGo7dBXx2XGKl7LVJHSFz6d1PT774DvNhYkX1rXc1hDmPe0x5oayzHte3QQbv3q50W09pWaqVoa4O6ozpWsbExzXsBuCS7e9Oi3Ig2V+W2Jl4zagnqee+m3in37VsO820EgeHWvk2WWJ5/SVBcAzOkgEEG+i4NiCYQNYWt1MrbODunYc1rRGxzHsBNiS7e9OsHRwFXXOjdnCR7S3RmFjHsc0dtwi0oNiblViLpSG1YLGjqke8RZ4JvY33jQLg7NisV+U+IskYXVBMDjmO6jFnMcdRvvOq/aWIjr43F1xmkWALmXzgRe4tFq06u0rDKtkkb2SloN3NvmEBzTpadEXAbHTrBQbPR4tM6beah5cyRvUX5ua5krdNrtY0adh2EDhXsOSGNdFQWeR0RGQycdcfiyAcDgL9o5w2LnWOrY6ENe8NkadDrWOc03a8Wi16jr18S3fJLKR8L4KwggOBZUsANnx51nFo22Izm9rRtKD3BUlq+Qyte1r2kFrmhzXA3DmkXBB4LKtBHrJmxRvlcHFrWlxDGlziBwAa15jVbqtPI/NZNvbL2BbDM6/HJmW5OVequbcWWiZW7nsNSXTRdTnOlz2tFpD++3bxix49Stwfh66YmuiGJxafh3VYTVMqWiWOYStJ0PbJni+0Xvr7Sz0VM5ou1zhxEheHe6sDrI5pGOZGXhtQG3MVRHtINvfAXIvZ2jVYm/uQrhm2voVmPhcE/hnWJ2lHDvxR1xpK/RYic4RybdDXdvgKyi06tm2jXsW2U0mexj+uY13KLqiYWQuoiKLoiIgIiICIiAvhK+r44XQcv1eMYgysmpqmRjJ43727Oi99mgAOGnURY323vtWQixiubqmi8gPWvWcvsgqfE2hzup1TW2iqWDSBrDXj47b7NY02Iub+MYzk7imHEiaF0kI1TwgvYRwmwu36wC9TK3yto0xK9bFmK4+uuHb0ZmPKfEW6povID1q9+eeJD9tD/Lt9a0qPGbq5+UgV6HwMpO1WGcTNRvLcvz5xEftYvIN9a+/n/iI/aReRatM6NuqXVXCQOMrk4GX/ACwRi5jnZuo3RcRH7SLyLVcbujYj8pF5Fq06ip5p/wBDFLJfUY2Et8f3o8JWx4fkPXy2JEUY/ecZHD6rBm/6lRacnTeI/lbEZm20yyQ3RsR+Ui8i1P8AqNiPykXkWqbS7l8xHTzvv/DhYznFymM3KOGaqP1qcD0SpnMZOPk9vusjAzU/P7/Zg3bouI/KReRarT90XEflIvItWxu3KB8rVeCSD2SjyblJGqWp8O8HzMC50jKT8nt90vg5mPn/AL+zXn7ouI9fF5Fqsv3RsR6+LyLVmajculHvZpB3UAd5nBY6bc0qhqmYe6hkb5iVz4uUnl7OxTMRzRW7oGJH9pD5FvrVL8r8Sf8AtYfIj1q3Jue4g33pgP8A5JR541aORmKt1MYeKVv97KdbZPnDk1zPKXyXHsQdrkh8kPWsfWYrWgFzpIrd7/5WQGSGNHVTjy0H41NoNyzFapwFQ+GGL4xL98dbtMZoJ43BL3ycR1Q7Sua1/FMaN+3CMoZquinhm09DzBsbwLAxyAuDfAQfARwL01YLI/JqDDaZtNTtObfOe91s+WQgAvceHQOIABZ1eTaYmdYbxERcEHFMJhqGOjlY1zXCzmuaC1w7YOtazFkBHHohqa2NuxjauVzWjgAfnWC3RF2LTGzkxq092QUEmiearlbtY6rmaDxiMtutsghbGxsbAAxrWsY0amtaLADwBXEXbWm28kREbCIii6IiICIiAiIgIiIPhCsSUjSpCINaxPIyjqDeWmp3u650TM7xrXWDn3KcNcb9DAdxPUNHI14C9BRdi0xs5pDz2Hcqw9uqnH15Z3855WVocgKKI3ZBC08LYmX5bXW2okzM7kREMdBgsDfi341OZE1uoAcQVaLjoiIgIiIC+EBfUQUGFp+KOQKg0sfWN5FeRBZFLH1oVbY2jUAq0QEREBERAREQEREBERAREQEREH//2Q==">
            <a:extLst>
              <a:ext uri="{FF2B5EF4-FFF2-40B4-BE49-F238E27FC236}">
                <a16:creationId xmlns:a16="http://schemas.microsoft.com/office/drawing/2014/main" id="{1318B34A-3139-4A64-B0F7-6714E72411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8" descr="http://www.compx2.com/wp-content/uploads/2014/07/desktop-computer_0.jpg">
            <a:extLst>
              <a:ext uri="{FF2B5EF4-FFF2-40B4-BE49-F238E27FC236}">
                <a16:creationId xmlns:a16="http://schemas.microsoft.com/office/drawing/2014/main" id="{98B4DC48-70F7-DCE9-2B8C-C1634E7601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7981" y="8632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362A4D-DFD0-4452-0991-A0453D1CE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5715016"/>
            <a:ext cx="914309" cy="975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884B10-2103-8B21-2B57-299B5A4F9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52" y="5715016"/>
            <a:ext cx="914309" cy="975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43310B-FC06-0133-5779-880A9393D358}"/>
              </a:ext>
            </a:extLst>
          </p:cNvPr>
          <p:cNvSpPr txBox="1"/>
          <p:nvPr/>
        </p:nvSpPr>
        <p:spPr>
          <a:xfrm>
            <a:off x="2744623" y="5882144"/>
            <a:ext cx="9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4409DF-F14C-00C7-AE84-97A5C6470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0" y="5715016"/>
            <a:ext cx="914309" cy="975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3EB66D8-9EEE-6575-DBC6-8C9666EB8383}"/>
              </a:ext>
            </a:extLst>
          </p:cNvPr>
          <p:cNvSpPr/>
          <p:nvPr/>
        </p:nvSpPr>
        <p:spPr>
          <a:xfrm>
            <a:off x="600635" y="1634422"/>
            <a:ext cx="10954871" cy="9008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A19998-30F6-6418-AA85-BFC718ABE6EA}"/>
              </a:ext>
            </a:extLst>
          </p:cNvPr>
          <p:cNvSpPr txBox="1"/>
          <p:nvPr/>
        </p:nvSpPr>
        <p:spPr>
          <a:xfrm>
            <a:off x="4258335" y="1569360"/>
            <a:ext cx="460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Public Bulletin Board (Ledger)  </a:t>
            </a: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340B5A95-E98C-EA77-09A9-BFFC8D6B1142}"/>
              </a:ext>
            </a:extLst>
          </p:cNvPr>
          <p:cNvSpPr/>
          <p:nvPr/>
        </p:nvSpPr>
        <p:spPr>
          <a:xfrm>
            <a:off x="457835" y="3315933"/>
            <a:ext cx="4132729" cy="1427052"/>
          </a:xfrm>
          <a:prstGeom prst="cloudCallout">
            <a:avLst>
              <a:gd name="adj1" fmla="val -17362"/>
              <a:gd name="adj2" fmla="val 43654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Distributed </a:t>
            </a:r>
            <a:r>
              <a:rPr lang="en-US" sz="2400" b="1" u="sng" dirty="0">
                <a:solidFill>
                  <a:schemeClr val="tx1"/>
                </a:solidFill>
              </a:rPr>
              <a:t>Secret</a:t>
            </a:r>
            <a:r>
              <a:rPr lang="en-US" sz="2400" b="1" dirty="0">
                <a:solidFill>
                  <a:schemeClr val="tx1"/>
                </a:solidFill>
              </a:rPr>
              <a:t> Generation 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172517C-0021-4140-7F9E-9017E77637BC}"/>
              </a:ext>
            </a:extLst>
          </p:cNvPr>
          <p:cNvSpPr/>
          <p:nvPr/>
        </p:nvSpPr>
        <p:spPr>
          <a:xfrm>
            <a:off x="2206741" y="4910113"/>
            <a:ext cx="537882" cy="301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C1067B-CC46-9879-1FFC-BD0E6A0DFE59}"/>
                  </a:ext>
                </a:extLst>
              </p:cNvPr>
              <p:cNvSpPr txBox="1"/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			…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C1067B-CC46-9879-1FFC-BD0E6A0DF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4" y="5120388"/>
                <a:ext cx="4154981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2F1778-B342-360E-BD2E-DFE77D44D4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3481" y="2874337"/>
                <a:ext cx="7298519" cy="28406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Ramp setting</a:t>
                </a:r>
                <a:r>
                  <a:rPr lang="en-US" dirty="0"/>
                  <a:t>: for constants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342900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</a:t>
                </a: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privacy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corrupted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servers can’t learn/bias secret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42900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-correctness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honest</a:t>
                </a:r>
                <a:r>
                  <a:rPr lang="en-US" dirty="0"/>
                  <a:t> servers can recover secret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2F1778-B342-360E-BD2E-DFE77D44D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3481" y="2874337"/>
                <a:ext cx="7298519" cy="2840679"/>
              </a:xfrm>
              <a:blipFill>
                <a:blip r:embed="rId6"/>
                <a:stretch>
                  <a:fillRect l="-1754" t="-3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245BBE7-AD37-AE55-26A3-1D8AD2A2F2C8}"/>
              </a:ext>
            </a:extLst>
          </p:cNvPr>
          <p:cNvSpPr txBox="1"/>
          <p:nvPr/>
        </p:nvSpPr>
        <p:spPr>
          <a:xfrm>
            <a:off x="4189" y="4813625"/>
            <a:ext cx="229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Linear Secret Sharing 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820E7688-F3DD-5B20-E4C2-22DEE9F8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9582"/>
            <a:ext cx="12039599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Distributed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Secret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 Generation</a:t>
            </a:r>
            <a:endParaRPr lang="en-GB" strike="sngStrike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1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spd="slow" advTm="23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39666</TotalTime>
  <Words>1454</Words>
  <Application>Microsoft Macintosh PowerPoint</Application>
  <PresentationFormat>Widescreen</PresentationFormat>
  <Paragraphs>348</Paragraphs>
  <Slides>26</Slides>
  <Notes>17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Symbol</vt:lpstr>
      <vt:lpstr>Calibri Light</vt:lpstr>
      <vt:lpstr>Arial</vt:lpstr>
      <vt:lpstr>Calibri</vt:lpstr>
      <vt:lpstr>Cambria Math</vt:lpstr>
      <vt:lpstr>Office Theme</vt:lpstr>
      <vt:lpstr>Distributing Keys and Random Secrets with Constant Complexity</vt:lpstr>
      <vt:lpstr>Motivating Example:  Threshold Signatures in the Blockchain Era</vt:lpstr>
      <vt:lpstr>Motivating Example:  Threshold Signatures in the Blockchain Era</vt:lpstr>
      <vt:lpstr>Motivating Example:  Threshold Signatures in the Blockchain Era</vt:lpstr>
      <vt:lpstr>Motivating Example:  Threshold Signatures in the Blockchain Era</vt:lpstr>
      <vt:lpstr>Motivating Example:  Threshold BLS signatures in the Blockchain Era</vt:lpstr>
      <vt:lpstr>Motivating Example:  Threshold BLS signatures in the Blockchain Era</vt:lpstr>
      <vt:lpstr>Distributed Key Generation in the DLOG setting</vt:lpstr>
      <vt:lpstr>Distributed Secret Generation</vt:lpstr>
      <vt:lpstr>Distributed Secret Generation</vt:lpstr>
      <vt:lpstr>Distributed Secret Generation with O(1) Communication?</vt:lpstr>
      <vt:lpstr>Distributed Secret Generation with O(1) Communication?</vt:lpstr>
      <vt:lpstr>Distributed Secret Generation with public BB</vt:lpstr>
      <vt:lpstr>Distributed Secret Generation with public BB</vt:lpstr>
      <vt:lpstr>Distributed Secret Generation with Public BB</vt:lpstr>
      <vt:lpstr>Distributed Secret Generation with Public BB</vt:lpstr>
      <vt:lpstr>Technical Overview</vt:lpstr>
      <vt:lpstr>Locally-Samplable Secret-Sharing</vt:lpstr>
      <vt:lpstr>Secure Computation of Header with Low Communication</vt:lpstr>
      <vt:lpstr>Secure Computation of Header with low communication</vt:lpstr>
      <vt:lpstr>Secure Computation of Header with Low Communication</vt:lpstr>
      <vt:lpstr>How to Handle Aborts?</vt:lpstr>
      <vt:lpstr>How to Handle Aborts?</vt:lpstr>
      <vt:lpstr>How to Handle Aborts?</vt:lpstr>
      <vt:lpstr>Secure Computation of Header with low communication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Benny Applebaum</dc:creator>
  <cp:keywords/>
  <dc:description/>
  <cp:lastModifiedBy>Binyamin Applebaum</cp:lastModifiedBy>
  <cp:revision>1112</cp:revision>
  <dcterms:created xsi:type="dcterms:W3CDTF">2017-08-17T05:53:43Z</dcterms:created>
  <dcterms:modified xsi:type="dcterms:W3CDTF">2024-12-05T21:38:55Z</dcterms:modified>
  <cp:category/>
</cp:coreProperties>
</file>