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334" r:id="rId2"/>
    <p:sldId id="257" r:id="rId3"/>
    <p:sldId id="289" r:id="rId4"/>
    <p:sldId id="290" r:id="rId5"/>
    <p:sldId id="323" r:id="rId6"/>
    <p:sldId id="315" r:id="rId7"/>
    <p:sldId id="319" r:id="rId8"/>
    <p:sldId id="314" r:id="rId9"/>
    <p:sldId id="273" r:id="rId10"/>
    <p:sldId id="295" r:id="rId11"/>
    <p:sldId id="324" r:id="rId12"/>
    <p:sldId id="320" r:id="rId13"/>
    <p:sldId id="321" r:id="rId14"/>
    <p:sldId id="325" r:id="rId15"/>
    <p:sldId id="326" r:id="rId16"/>
    <p:sldId id="327" r:id="rId17"/>
    <p:sldId id="322" r:id="rId18"/>
    <p:sldId id="332" r:id="rId19"/>
    <p:sldId id="330" r:id="rId20"/>
    <p:sldId id="331" r:id="rId21"/>
    <p:sldId id="333" r:id="rId22"/>
    <p:sldId id="328" r:id="rId23"/>
    <p:sldId id="329" r:id="rId24"/>
    <p:sldId id="26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67"/>
    <p:restoredTop sz="90321"/>
  </p:normalViewPr>
  <p:slideViewPr>
    <p:cSldViewPr snapToGrid="0">
      <p:cViewPr varScale="1">
        <p:scale>
          <a:sx n="143" d="100"/>
          <a:sy n="143" d="100"/>
        </p:scale>
        <p:origin x="76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69448F-0076-1B49-BD91-25B8907B0CBA}" type="datetimeFigureOut">
              <a:rPr lang="en-US" smtClean="0"/>
              <a:t>12/5/24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80E20-6A52-524A-A9ED-41A26C278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850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80E20-6A52-524A-A9ED-41A26C2787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72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80E20-6A52-524A-A9ED-41A26C2787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917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6BAEFB-8643-AE54-E867-71F54B5CF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37BA98-7F42-D017-93CD-E89418FCA7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A70D5A-5103-68E7-47E1-4476D42AFC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simplicity only PKE case for now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29D2D4-534B-8A4F-9B1A-3874E45113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80E20-6A52-524A-A9ED-41A26C2787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00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simplicity only PKE case for now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80E20-6A52-524A-A9ED-41A26C2787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939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62A9C0-1540-256B-95F6-F3ADF0AB6D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F52D84-19B2-9681-ED1F-C6838F0587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CFCE48-4034-4CAA-3186-7DFFC80AEC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simplicity only PKE case for now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27EF5A-3923-5EB9-C061-AB8118D693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80E20-6A52-524A-A9ED-41A26C2787C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82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80E20-6A52-524A-A9ED-41A26C2787C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15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0B386-20B7-8920-F8D5-9CCED2FC3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CFA6F7-15D1-FBF6-B6D8-C2433B1E7F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6992E5-26A6-9D4D-90ED-F03AE6D07C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simplicity only PKE case for now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92FD56-DD5B-2A21-672D-CCAF6D7718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80E20-6A52-524A-A9ED-41A26C2787C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147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C7C5A-BD00-3936-7DDC-DEBAF0E077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92659C-F1B7-CCD8-57F8-796CF698EC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F4927D-1BE9-671B-DA65-6FEE9BB6D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C512-2E92-7A4D-9002-BA1264A9953C}" type="datetimeFigureOut">
              <a:rPr lang="en-US" smtClean="0"/>
              <a:t>12/5/24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81248-03C6-D05F-92F0-98483D843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E4E1C6-8B6D-8B23-F96F-458EC25D8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0A48F-A021-6945-ACCF-CE30A6A0D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888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29F75-A4CE-AFFC-1D3C-423C0B739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FD211E-8734-921E-030A-57958B46B4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46785-3232-4DA1-D768-56C6A2E65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C512-2E92-7A4D-9002-BA1264A9953C}" type="datetimeFigureOut">
              <a:rPr lang="en-US" smtClean="0"/>
              <a:t>12/5/24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DD8BC-3EC2-2CD3-E599-ADBBB6F98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E34829-6630-5438-55D6-FCF0F7704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0A48F-A021-6945-ACCF-CE30A6A0D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27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8873FE-B370-CE13-2FC3-EE9E173968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00DCD7-CCA0-56F6-7ABC-0CCB0D22A9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324123-6493-D9C6-39CD-5A7BA2A18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C512-2E92-7A4D-9002-BA1264A9953C}" type="datetimeFigureOut">
              <a:rPr lang="en-US" smtClean="0"/>
              <a:t>12/5/24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00FE4-B8B4-546A-7B93-3FE476792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8E4BE-132C-67B9-2BC6-F984764C3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0A48F-A021-6945-ACCF-CE30A6A0D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87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F6F50-87D8-83F3-D23B-5DB4CFFE9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7B1C9-CF7B-D6DC-3936-1BCAD0F1C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65BAD-8ADE-EA17-565A-0E58C9540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C512-2E92-7A4D-9002-BA1264A9953C}" type="datetimeFigureOut">
              <a:rPr lang="en-US" smtClean="0"/>
              <a:t>12/5/24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BC0FC-6899-9667-DB38-8DF98BA3A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AC9F6-5F76-9BD7-CB3C-88B1E8851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0A48F-A021-6945-ACCF-CE30A6A0D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94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84B47-343D-C2D0-D038-48A459955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BEC18-1CF9-A3AA-0B6D-538F52A8B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D90FF-3A27-D8F3-37DB-F5B366213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C512-2E92-7A4D-9002-BA1264A9953C}" type="datetimeFigureOut">
              <a:rPr lang="en-US" smtClean="0"/>
              <a:t>12/5/24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08254-728E-74F2-FF5F-B29BDE299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D6489-C2B9-5110-902B-C3ABD9A06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0A48F-A021-6945-ACCF-CE30A6A0D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04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BF052-780F-7B81-D245-6F12D6E48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D37A5-DC4F-D3FA-DBEA-079F10143C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B17A0B-A8BB-E0B6-F003-EBF1C04829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3E5E33-271C-EF3C-93D7-4F11278C4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C512-2E92-7A4D-9002-BA1264A9953C}" type="datetimeFigureOut">
              <a:rPr lang="en-US" smtClean="0"/>
              <a:t>12/5/24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4E7C59-3C0E-2DA0-8233-D6E140B4A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870D4F-E527-56EA-1876-742CEF70D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0A48F-A021-6945-ACCF-CE30A6A0D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947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F82BC-4638-448C-FCC3-230F0C843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3F428-077A-39E7-9AD4-7C486CF5F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3E624F-B345-B58A-7EE6-012635400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388278-C2A9-7F9A-D110-B8155C57DE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08BA3E-57DA-7A40-79F9-C8101EE9AE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6C5167-2C34-D86C-3479-0B5B85AE2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C512-2E92-7A4D-9002-BA1264A9953C}" type="datetimeFigureOut">
              <a:rPr lang="en-US" smtClean="0"/>
              <a:t>12/5/24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6710CE-BCCF-5A4F-9181-7CABA36DF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1C2686-6152-99BC-0A2A-5FD50F7DE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0A48F-A021-6945-ACCF-CE30A6A0D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84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4ED8F-4819-EAB4-CC6B-CFE50813B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977DBB-B9E2-01B1-0523-CAB8A3278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C512-2E92-7A4D-9002-BA1264A9953C}" type="datetimeFigureOut">
              <a:rPr lang="en-US" smtClean="0"/>
              <a:t>12/5/24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CA800A-2A31-E131-0A5B-E4A6C393A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A47451-878F-B6C1-CF63-8071DDFFF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0A48F-A021-6945-ACCF-CE30A6A0D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834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F321C4-CC38-77C6-0C3B-C6AAD34ED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C512-2E92-7A4D-9002-BA1264A9953C}" type="datetimeFigureOut">
              <a:rPr lang="en-US" smtClean="0"/>
              <a:t>12/5/24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C7D418-08CF-9370-D810-6F8DB1F9E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E46FCA-9F8D-AB1E-0989-B51F1642A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0A48F-A021-6945-ACCF-CE30A6A0D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51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EB753-5EF6-6C5B-CB6E-972993EA9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E2B06-21BA-9160-8A14-1385F2963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D71C9D-4CD7-9339-3640-AE6372A436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3F13D6-018C-B22B-A6B9-09EA824AF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C512-2E92-7A4D-9002-BA1264A9953C}" type="datetimeFigureOut">
              <a:rPr lang="en-US" smtClean="0"/>
              <a:t>12/5/24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3EB604-1E1D-60AE-944A-69AB7AA7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A8E99B-0E42-D5FD-EF58-536F7D323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0A48F-A021-6945-ACCF-CE30A6A0D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511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76FC4-7F8E-6640-104E-66AAA3EB3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DF7D48-4799-4F82-FE36-8B11895080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9680EC-640F-FBF9-AB58-34473FB171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217C85-6343-708C-549A-AF52A3D70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C512-2E92-7A4D-9002-BA1264A9953C}" type="datetimeFigureOut">
              <a:rPr lang="en-US" smtClean="0"/>
              <a:t>12/5/24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C2C08B-1694-4897-7953-30058E7CA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CD074F-3C55-B007-FC0F-FE08FD5A1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0A48F-A021-6945-ACCF-CE30A6A0D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836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812888-6545-E012-C9BF-5933E83AC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2BE865-B16D-B048-1730-E50D7BAFC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8281B-EDA5-2106-51E7-2881F8F5E3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F2C512-2E92-7A4D-9002-BA1264A9953C}" type="datetimeFigureOut">
              <a:rPr lang="en-US" smtClean="0"/>
              <a:t>12/5/24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3E9B6-9EDF-6B8E-43A3-EFDF45BD7B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1BD43-8839-A1DE-EDCD-0EB85ED247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30A48F-A021-6945-ACCF-CE30A6A0D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68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67.png"/><Relationship Id="rId18" Type="http://schemas.openxmlformats.org/officeDocument/2006/relationships/image" Target="../media/image72.png"/><Relationship Id="rId3" Type="http://schemas.openxmlformats.org/officeDocument/2006/relationships/image" Target="../media/image61.png"/><Relationship Id="rId7" Type="http://schemas.openxmlformats.org/officeDocument/2006/relationships/image" Target="../media/image4.pn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5.png"/><Relationship Id="rId5" Type="http://schemas.openxmlformats.org/officeDocument/2006/relationships/image" Target="../media/image12.svg"/><Relationship Id="rId15" Type="http://schemas.openxmlformats.org/officeDocument/2006/relationships/image" Target="../media/image69.png"/><Relationship Id="rId10" Type="http://schemas.openxmlformats.org/officeDocument/2006/relationships/image" Target="../media/image64.png"/><Relationship Id="rId4" Type="http://schemas.openxmlformats.org/officeDocument/2006/relationships/image" Target="../media/image11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92.png"/><Relationship Id="rId18" Type="http://schemas.openxmlformats.org/officeDocument/2006/relationships/image" Target="../media/image97.png"/><Relationship Id="rId26" Type="http://schemas.openxmlformats.org/officeDocument/2006/relationships/image" Target="../media/image105.png"/><Relationship Id="rId3" Type="http://schemas.openxmlformats.org/officeDocument/2006/relationships/image" Target="../media/image88.png"/><Relationship Id="rId21" Type="http://schemas.openxmlformats.org/officeDocument/2006/relationships/image" Target="../media/image100.png"/><Relationship Id="rId7" Type="http://schemas.openxmlformats.org/officeDocument/2006/relationships/image" Target="../media/image4.png"/><Relationship Id="rId12" Type="http://schemas.openxmlformats.org/officeDocument/2006/relationships/image" Target="../media/image91.png"/><Relationship Id="rId17" Type="http://schemas.openxmlformats.org/officeDocument/2006/relationships/image" Target="../media/image96.png"/><Relationship Id="rId25" Type="http://schemas.openxmlformats.org/officeDocument/2006/relationships/image" Target="../media/image10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95.png"/><Relationship Id="rId20" Type="http://schemas.openxmlformats.org/officeDocument/2006/relationships/image" Target="../media/image99.png"/><Relationship Id="rId29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90.png"/><Relationship Id="rId24" Type="http://schemas.openxmlformats.org/officeDocument/2006/relationships/image" Target="../media/image103.png"/><Relationship Id="rId5" Type="http://schemas.openxmlformats.org/officeDocument/2006/relationships/image" Target="../media/image12.svg"/><Relationship Id="rId15" Type="http://schemas.openxmlformats.org/officeDocument/2006/relationships/image" Target="../media/image94.png"/><Relationship Id="rId23" Type="http://schemas.openxmlformats.org/officeDocument/2006/relationships/image" Target="../media/image102.png"/><Relationship Id="rId28" Type="http://schemas.openxmlformats.org/officeDocument/2006/relationships/image" Target="../media/image107.png"/><Relationship Id="rId10" Type="http://schemas.openxmlformats.org/officeDocument/2006/relationships/image" Target="../media/image64.png"/><Relationship Id="rId19" Type="http://schemas.openxmlformats.org/officeDocument/2006/relationships/image" Target="../media/image98.png"/><Relationship Id="rId4" Type="http://schemas.openxmlformats.org/officeDocument/2006/relationships/image" Target="../media/image11.png"/><Relationship Id="rId9" Type="http://schemas.openxmlformats.org/officeDocument/2006/relationships/image" Target="../media/image63.png"/><Relationship Id="rId14" Type="http://schemas.openxmlformats.org/officeDocument/2006/relationships/image" Target="../media/image93.png"/><Relationship Id="rId22" Type="http://schemas.openxmlformats.org/officeDocument/2006/relationships/image" Target="../media/image101.png"/><Relationship Id="rId27" Type="http://schemas.openxmlformats.org/officeDocument/2006/relationships/image" Target="../media/image106.png"/><Relationship Id="rId30" Type="http://schemas.openxmlformats.org/officeDocument/2006/relationships/image" Target="../media/image10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77.png"/><Relationship Id="rId7" Type="http://schemas.openxmlformats.org/officeDocument/2006/relationships/image" Target="../media/image114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11" Type="http://schemas.openxmlformats.org/officeDocument/2006/relationships/image" Target="../media/image118.png"/><Relationship Id="rId5" Type="http://schemas.openxmlformats.org/officeDocument/2006/relationships/image" Target="../media/image112.png"/><Relationship Id="rId10" Type="http://schemas.openxmlformats.org/officeDocument/2006/relationships/image" Target="../media/image117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77.png"/><Relationship Id="rId7" Type="http://schemas.openxmlformats.org/officeDocument/2006/relationships/image" Target="../media/image114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11" Type="http://schemas.openxmlformats.org/officeDocument/2006/relationships/image" Target="../media/image118.png"/><Relationship Id="rId5" Type="http://schemas.openxmlformats.org/officeDocument/2006/relationships/image" Target="../media/image112.png"/><Relationship Id="rId10" Type="http://schemas.openxmlformats.org/officeDocument/2006/relationships/image" Target="../media/image117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2.sv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0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18" Type="http://schemas.openxmlformats.org/officeDocument/2006/relationships/image" Target="../media/image19.png"/><Relationship Id="rId7" Type="http://schemas.openxmlformats.org/officeDocument/2006/relationships/image" Target="../media/image16.png"/><Relationship Id="rId12" Type="http://schemas.openxmlformats.org/officeDocument/2006/relationships/image" Target="../media/image15.png"/><Relationship Id="rId17" Type="http://schemas.openxmlformats.org/officeDocument/2006/relationships/image" Target="../media/image5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7.png"/><Relationship Id="rId15" Type="http://schemas.openxmlformats.org/officeDocument/2006/relationships/image" Target="../media/image12.svg"/><Relationship Id="rId10" Type="http://schemas.openxmlformats.org/officeDocument/2006/relationships/image" Target="../media/image8.svg"/><Relationship Id="rId19" Type="http://schemas.openxmlformats.org/officeDocument/2006/relationships/image" Target="../media/image20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openxmlformats.org/officeDocument/2006/relationships/image" Target="../media/image5.sv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image" Target="../media/image4.png"/><Relationship Id="rId5" Type="http://schemas.openxmlformats.org/officeDocument/2006/relationships/image" Target="../media/image7.png"/><Relationship Id="rId15" Type="http://schemas.openxmlformats.org/officeDocument/2006/relationships/image" Target="../media/image28.png"/><Relationship Id="rId10" Type="http://schemas.openxmlformats.org/officeDocument/2006/relationships/image" Target="../media/image12.svg"/><Relationship Id="rId19" Type="http://schemas.openxmlformats.org/officeDocument/2006/relationships/image" Target="../media/image32.png"/><Relationship Id="rId4" Type="http://schemas.openxmlformats.org/officeDocument/2006/relationships/image" Target="../media/image23.png"/><Relationship Id="rId9" Type="http://schemas.openxmlformats.org/officeDocument/2006/relationships/image" Target="../media/image11.png"/><Relationship Id="rId1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1.png"/><Relationship Id="rId18" Type="http://schemas.openxmlformats.org/officeDocument/2006/relationships/image" Target="../media/image39.png"/><Relationship Id="rId26" Type="http://schemas.openxmlformats.org/officeDocument/2006/relationships/image" Target="../media/image47.png"/><Relationship Id="rId3" Type="http://schemas.openxmlformats.org/officeDocument/2006/relationships/image" Target="../media/image33.png"/><Relationship Id="rId21" Type="http://schemas.openxmlformats.org/officeDocument/2006/relationships/image" Target="../media/image42.png"/><Relationship Id="rId7" Type="http://schemas.openxmlformats.org/officeDocument/2006/relationships/image" Target="../media/image7.png"/><Relationship Id="rId12" Type="http://schemas.openxmlformats.org/officeDocument/2006/relationships/image" Target="../media/image38.png"/><Relationship Id="rId17" Type="http://schemas.openxmlformats.org/officeDocument/2006/relationships/image" Target="../media/image26.png"/><Relationship Id="rId25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.svg"/><Relationship Id="rId20" Type="http://schemas.openxmlformats.org/officeDocument/2006/relationships/image" Target="../media/image41.png"/><Relationship Id="rId29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37.png"/><Relationship Id="rId24" Type="http://schemas.openxmlformats.org/officeDocument/2006/relationships/image" Target="../media/image45.png"/><Relationship Id="rId5" Type="http://schemas.openxmlformats.org/officeDocument/2006/relationships/image" Target="../media/image35.png"/><Relationship Id="rId15" Type="http://schemas.openxmlformats.org/officeDocument/2006/relationships/image" Target="../media/image4.png"/><Relationship Id="rId23" Type="http://schemas.openxmlformats.org/officeDocument/2006/relationships/image" Target="../media/image44.png"/><Relationship Id="rId28" Type="http://schemas.openxmlformats.org/officeDocument/2006/relationships/image" Target="../media/image49.png"/><Relationship Id="rId10" Type="http://schemas.openxmlformats.org/officeDocument/2006/relationships/image" Target="../media/image25.png"/><Relationship Id="rId19" Type="http://schemas.openxmlformats.org/officeDocument/2006/relationships/image" Target="../media/image40.png"/><Relationship Id="rId31" Type="http://schemas.openxmlformats.org/officeDocument/2006/relationships/image" Target="../media/image52.png"/><Relationship Id="rId4" Type="http://schemas.openxmlformats.org/officeDocument/2006/relationships/image" Target="../media/image34.png"/><Relationship Id="rId9" Type="http://schemas.openxmlformats.org/officeDocument/2006/relationships/image" Target="../media/image12.png"/><Relationship Id="rId14" Type="http://schemas.openxmlformats.org/officeDocument/2006/relationships/image" Target="../media/image12.svg"/><Relationship Id="rId22" Type="http://schemas.openxmlformats.org/officeDocument/2006/relationships/image" Target="../media/image43.png"/><Relationship Id="rId27" Type="http://schemas.openxmlformats.org/officeDocument/2006/relationships/image" Target="../media/image48.png"/><Relationship Id="rId30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C1D17-0146-0722-8215-044CDDFA36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"/>
            <a:ext cx="12191999" cy="3049914"/>
          </a:xfrm>
          <a:solidFill>
            <a:schemeClr val="tx2">
              <a:lumMod val="75000"/>
              <a:lumOff val="2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Unclonable Cryptography with Unbounded Collusion &amp; Impossibility of </a:t>
            </a:r>
            <a:r>
              <a:rPr lang="en-US" dirty="0" err="1">
                <a:solidFill>
                  <a:schemeClr val="bg1"/>
                </a:solidFill>
              </a:rPr>
              <a:t>Hyperefficient</a:t>
            </a:r>
            <a:r>
              <a:rPr lang="en-US" dirty="0">
                <a:solidFill>
                  <a:schemeClr val="bg1"/>
                </a:solidFill>
              </a:rPr>
              <a:t> Shadow Tomography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3800" dirty="0">
                <a:solidFill>
                  <a:schemeClr val="bg1"/>
                </a:solidFill>
              </a:rPr>
              <a:t>(</a:t>
            </a:r>
            <a:r>
              <a:rPr lang="en-US" sz="3800" dirty="0" err="1">
                <a:solidFill>
                  <a:schemeClr val="bg1"/>
                </a:solidFill>
              </a:rPr>
              <a:t>eprint.iacr.org</a:t>
            </a:r>
            <a:r>
              <a:rPr lang="en-US" sz="3800" dirty="0">
                <a:solidFill>
                  <a:schemeClr val="bg1"/>
                </a:solidFill>
              </a:rPr>
              <a:t>/2023/1841)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0D11AF-5893-4E31-C52B-BCAE95CDCE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007225"/>
            <a:ext cx="12191999" cy="271696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Alper Çakan</a:t>
            </a:r>
            <a:r>
              <a:rPr lang="en-US" baseline="30000" dirty="0"/>
              <a:t>1</a:t>
            </a:r>
            <a:r>
              <a:rPr lang="en-US" dirty="0"/>
              <a:t>, Vipul Goyal</a:t>
            </a:r>
            <a:r>
              <a:rPr lang="en-US" baseline="30000" dirty="0"/>
              <a:t>2,1</a:t>
            </a:r>
          </a:p>
          <a:p>
            <a:endParaRPr lang="en-US" baseline="30000" dirty="0"/>
          </a:p>
          <a:p>
            <a:r>
              <a:rPr lang="en-US" sz="1800" baseline="30000" dirty="0"/>
              <a:t>1</a:t>
            </a:r>
            <a:r>
              <a:rPr lang="en-US" sz="1800" dirty="0"/>
              <a:t>Carnegie Mellon University, USA</a:t>
            </a:r>
          </a:p>
          <a:p>
            <a:r>
              <a:rPr lang="en-US" sz="1800" baseline="30000" dirty="0"/>
              <a:t>2</a:t>
            </a:r>
            <a:r>
              <a:rPr lang="en-US" sz="1800" dirty="0"/>
              <a:t>NTT Research, USA</a:t>
            </a:r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22593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857003-9D1E-8827-B9FF-A9484AD46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7CEAF36-1D3E-6325-F5EA-8575B18BFFF9}"/>
                  </a:ext>
                </a:extLst>
              </p:cNvPr>
              <p:cNvSpPr txBox="1"/>
              <p:nvPr/>
            </p:nvSpPr>
            <p:spPr>
              <a:xfrm>
                <a:off x="287956" y="1640813"/>
                <a:ext cx="5418883" cy="8960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⟩=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sup>
                              </m:sSup>
                            </m:den>
                          </m:f>
                        </m:e>
                      </m:nary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′⟩</m:t>
                          </m:r>
                        </m:sup>
                      </m:sSup>
                      <m:r>
                        <m:rPr>
                          <m:lit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⟩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7CEAF36-1D3E-6325-F5EA-8575B18BFF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956" y="1640813"/>
                <a:ext cx="5418883" cy="896079"/>
              </a:xfrm>
              <a:prstGeom prst="rect">
                <a:avLst/>
              </a:prstGeom>
              <a:blipFill>
                <a:blip r:embed="rId2"/>
                <a:stretch>
                  <a:fillRect t="-149296" b="-205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F3F87D2-B7F6-46C0-4D88-DB879D708BFA}"/>
                  </a:ext>
                </a:extLst>
              </p:cNvPr>
              <p:cNvSpPr txBox="1"/>
              <p:nvPr/>
            </p:nvSpPr>
            <p:spPr>
              <a:xfrm>
                <a:off x="-744474" y="3377354"/>
                <a:ext cx="663808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iff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F3F87D2-B7F6-46C0-4D88-DB879D708B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44474" y="3377354"/>
                <a:ext cx="6638080" cy="461665"/>
              </a:xfrm>
              <a:prstGeom prst="rect">
                <a:avLst/>
              </a:prstGeom>
              <a:blipFill>
                <a:blip r:embed="rId3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5FEC37E2-DB99-F808-70EA-A134A70DC755}"/>
              </a:ext>
            </a:extLst>
          </p:cNvPr>
          <p:cNvGrpSpPr/>
          <p:nvPr/>
        </p:nvGrpSpPr>
        <p:grpSpPr>
          <a:xfrm>
            <a:off x="5064386" y="1862360"/>
            <a:ext cx="6839658" cy="1388067"/>
            <a:chOff x="3701170" y="1964307"/>
            <a:chExt cx="6839658" cy="1388067"/>
          </a:xfrm>
        </p:grpSpPr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F1E89DC8-A5FB-E6B9-CD19-7F2715F5E537}"/>
                </a:ext>
              </a:extLst>
            </p:cNvPr>
            <p:cNvSpPr txBox="1">
              <a:spLocks/>
            </p:cNvSpPr>
            <p:nvPr/>
          </p:nvSpPr>
          <p:spPr>
            <a:xfrm>
              <a:off x="3701170" y="1974581"/>
              <a:ext cx="2410066" cy="137779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 dirty="0"/>
                <a:t>where random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0152B4F-188C-E320-4161-F5C129154F16}"/>
                    </a:ext>
                  </a:extLst>
                </p:cNvPr>
                <p:cNvSpPr txBox="1"/>
                <p:nvPr/>
              </p:nvSpPr>
              <p:spPr>
                <a:xfrm>
                  <a:off x="5009561" y="1964307"/>
                  <a:ext cx="4641449" cy="39472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⊆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𝔽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dim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e>
                        </m:fun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0152B4F-188C-E320-4161-F5C129154F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9561" y="1964307"/>
                  <a:ext cx="4641449" cy="394723"/>
                </a:xfrm>
                <a:prstGeom prst="rect">
                  <a:avLst/>
                </a:prstGeom>
                <a:blipFill>
                  <a:blip r:embed="rId4"/>
                  <a:stretch>
                    <a:fillRect t="-3125" b="-28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47212FB2-212C-F6C6-F73E-28AC22D10181}"/>
                    </a:ext>
                  </a:extLst>
                </p:cNvPr>
                <p:cNvSpPr txBox="1"/>
                <p:nvPr/>
              </p:nvSpPr>
              <p:spPr>
                <a:xfrm>
                  <a:off x="5899379" y="2413396"/>
                  <a:ext cx="4641449" cy="39472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←</m:t>
                      </m:r>
                    </m:oMath>
                  </a14:m>
                  <a:r>
                    <a:rPr lang="en-US" sz="2400" dirty="0"/>
                    <a:t>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bSup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47212FB2-212C-F6C6-F73E-28AC22D101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9379" y="2413396"/>
                  <a:ext cx="4641449" cy="394723"/>
                </a:xfrm>
                <a:prstGeom prst="rect">
                  <a:avLst/>
                </a:prstGeom>
                <a:blipFill>
                  <a:blip r:embed="rId5"/>
                  <a:stretch>
                    <a:fillRect l="-1635" b="-121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1244F80-5E7B-4BF0-4333-FB0A3034FB3B}"/>
                  </a:ext>
                </a:extLst>
              </p:cNvPr>
              <p:cNvSpPr txBox="1"/>
              <p:nvPr/>
            </p:nvSpPr>
            <p:spPr>
              <a:xfrm>
                <a:off x="3789449" y="3324627"/>
                <a:ext cx="663808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iff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⊥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1244F80-5E7B-4BF0-4333-FB0A3034F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9449" y="3324627"/>
                <a:ext cx="6638080" cy="461665"/>
              </a:xfrm>
              <a:prstGeom prst="rect">
                <a:avLst/>
              </a:prstGeom>
              <a:blipFill>
                <a:blip r:embed="rId6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734B9260-7921-A825-8A6C-A23B5EEACDDB}"/>
              </a:ext>
            </a:extLst>
          </p:cNvPr>
          <p:cNvSpPr txBox="1">
            <a:spLocks/>
          </p:cNvSpPr>
          <p:nvPr/>
        </p:nvSpPr>
        <p:spPr>
          <a:xfrm>
            <a:off x="778932" y="3891746"/>
            <a:ext cx="2910745" cy="1192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+mn-lt"/>
              </a:rPr>
              <a:t>Properties: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C3A2C1C-B819-518B-C682-6429F293F8DA}"/>
                  </a:ext>
                </a:extLst>
              </p:cNvPr>
              <p:cNvSpPr txBox="1"/>
              <p:nvPr/>
            </p:nvSpPr>
            <p:spPr>
              <a:xfrm>
                <a:off x="-821966" y="5217187"/>
                <a:ext cx="6638080" cy="4932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r>
                        <m:rPr>
                          <m:lit/>
                        </m:rPr>
                        <a:rPr lang="en-US" sz="2400" i="1">
                          <a:latin typeface="Cambria Math" panose="02040503050406030204" pitchFamily="18" charset="0"/>
                        </a:rPr>
                        <m:t>|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⟩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US" sz="2400" i="1">
                          <a:latin typeface="Cambria Math" panose="02040503050406030204" pitchFamily="18" charset="0"/>
                        </a:rPr>
                        <m:t>|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C3A2C1C-B819-518B-C682-6429F293F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21966" y="5217187"/>
                <a:ext cx="6638080" cy="493277"/>
              </a:xfrm>
              <a:prstGeom prst="rect">
                <a:avLst/>
              </a:prstGeom>
              <a:blipFill>
                <a:blip r:embed="rId7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E1BAB0A-E3A9-E4B0-5020-C682048E7F1D}"/>
              </a:ext>
            </a:extLst>
          </p:cNvPr>
          <p:cNvSpPr txBox="1">
            <a:spLocks/>
          </p:cNvSpPr>
          <p:nvPr/>
        </p:nvSpPr>
        <p:spPr>
          <a:xfrm>
            <a:off x="838199" y="4782677"/>
            <a:ext cx="6424396" cy="2075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Can efficiently generate the states</a:t>
            </a:r>
          </a:p>
          <a:p>
            <a:r>
              <a:rPr lang="en-US" sz="2400" dirty="0"/>
              <a:t> </a:t>
            </a:r>
          </a:p>
          <a:p>
            <a:r>
              <a:rPr lang="en-US" sz="2400" dirty="0"/>
              <a:t> Canonical element of </a:t>
            </a:r>
          </a:p>
          <a:p>
            <a:pPr marL="0" indent="0">
              <a:buNone/>
            </a:pPr>
            <a:r>
              <a:rPr lang="en-US" sz="2400" dirty="0"/>
              <a:t>     Can be computed efficiently using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732A1BA-1698-ABB7-ECC4-13F98061A004}"/>
                  </a:ext>
                </a:extLst>
              </p:cNvPr>
              <p:cNvSpPr txBox="1"/>
              <p:nvPr/>
            </p:nvSpPr>
            <p:spPr>
              <a:xfrm>
                <a:off x="1800951" y="5645411"/>
                <a:ext cx="663808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𝐶𝑎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732A1BA-1698-ABB7-ECC4-13F98061A0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951" y="5645411"/>
                <a:ext cx="6638080" cy="461665"/>
              </a:xfrm>
              <a:prstGeom prst="rect">
                <a:avLst/>
              </a:prstGeom>
              <a:blipFill>
                <a:blip r:embed="rId8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D4492FD-962C-F264-BB77-807C09107D5C}"/>
                  </a:ext>
                </a:extLst>
              </p:cNvPr>
              <p:cNvSpPr txBox="1"/>
              <p:nvPr/>
            </p:nvSpPr>
            <p:spPr>
              <a:xfrm>
                <a:off x="2627190" y="6111533"/>
                <a:ext cx="663808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D4492FD-962C-F264-BB77-807C09107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190" y="6111533"/>
                <a:ext cx="663808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C3086004-4708-3B05-DC71-BF0A92A8FDD8}"/>
              </a:ext>
            </a:extLst>
          </p:cNvPr>
          <p:cNvSpPr/>
          <p:nvPr/>
        </p:nvSpPr>
        <p:spPr>
          <a:xfrm>
            <a:off x="0" y="0"/>
            <a:ext cx="12192000" cy="977462"/>
          </a:xfrm>
          <a:prstGeom prst="rect">
            <a:avLst/>
          </a:prstGeom>
          <a:solidFill>
            <a:srgbClr val="002060"/>
          </a:solidFill>
          <a:ln w="571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bg1"/>
                </a:solidFill>
              </a:rPr>
              <a:t>Coset State [CLLZ’21, VZ’21]</a:t>
            </a:r>
          </a:p>
        </p:txBody>
      </p:sp>
    </p:spTree>
    <p:extLst>
      <p:ext uri="{BB962C8B-B14F-4D97-AF65-F5344CB8AC3E}">
        <p14:creationId xmlns:p14="http://schemas.microsoft.com/office/powerpoint/2010/main" val="3260156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C82D21-DA62-6CD5-75A4-E70F2000F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6AB15F9-9257-8514-7723-79B6516A4BD1}"/>
              </a:ext>
            </a:extLst>
          </p:cNvPr>
          <p:cNvCxnSpPr>
            <a:cxnSpLocks/>
          </p:cNvCxnSpPr>
          <p:nvPr/>
        </p:nvCxnSpPr>
        <p:spPr>
          <a:xfrm>
            <a:off x="1574082" y="3261932"/>
            <a:ext cx="913167" cy="57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62449FE7-5713-037D-31BF-F8E849892988}"/>
              </a:ext>
            </a:extLst>
          </p:cNvPr>
          <p:cNvSpPr txBox="1">
            <a:spLocks/>
          </p:cNvSpPr>
          <p:nvPr/>
        </p:nvSpPr>
        <p:spPr>
          <a:xfrm>
            <a:off x="0" y="-238652"/>
            <a:ext cx="10388600" cy="1192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latin typeface="+mn-lt"/>
            </a:endParaRPr>
          </a:p>
        </p:txBody>
      </p:sp>
      <p:sp>
        <p:nvSpPr>
          <p:cNvPr id="44" name="Right Arrow 43">
            <a:extLst>
              <a:ext uri="{FF2B5EF4-FFF2-40B4-BE49-F238E27FC236}">
                <a16:creationId xmlns:a16="http://schemas.microsoft.com/office/drawing/2014/main" id="{050E90C4-922E-C68F-8499-85397363C002}"/>
              </a:ext>
            </a:extLst>
          </p:cNvPr>
          <p:cNvSpPr/>
          <p:nvPr/>
        </p:nvSpPr>
        <p:spPr>
          <a:xfrm>
            <a:off x="3748968" y="3111595"/>
            <a:ext cx="829663" cy="33129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B5DA062F-E970-AFDF-814E-2524C0AC06EB}"/>
              </a:ext>
            </a:extLst>
          </p:cNvPr>
          <p:cNvSpPr/>
          <p:nvPr/>
        </p:nvSpPr>
        <p:spPr>
          <a:xfrm>
            <a:off x="6100591" y="3143246"/>
            <a:ext cx="803597" cy="33129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1617D93-5B53-E366-D43D-4EA76E266DC3}"/>
                  </a:ext>
                </a:extLst>
              </p:cNvPr>
              <p:cNvSpPr txBox="1"/>
              <p:nvPr/>
            </p:nvSpPr>
            <p:spPr>
              <a:xfrm>
                <a:off x="921264" y="3736209"/>
                <a:ext cx="6465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1617D93-5B53-E366-D43D-4EA76E266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264" y="3736209"/>
                <a:ext cx="646587" cy="276999"/>
              </a:xfrm>
              <a:prstGeom prst="rect">
                <a:avLst/>
              </a:prstGeom>
              <a:blipFill>
                <a:blip r:embed="rId3"/>
                <a:stretch>
                  <a:fillRect l="-7692" t="-4545" r="-9615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Graphic 45" descr="Angel face with solid fill with solid fill">
            <a:extLst>
              <a:ext uri="{FF2B5EF4-FFF2-40B4-BE49-F238E27FC236}">
                <a16:creationId xmlns:a16="http://schemas.microsoft.com/office/drawing/2014/main" id="{3268B7CE-F0DA-1DAB-4EB0-5BADFBA4F3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049" y="2780736"/>
            <a:ext cx="914400" cy="9144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397881B-489A-1D26-74DC-17CB592BE909}"/>
              </a:ext>
            </a:extLst>
          </p:cNvPr>
          <p:cNvGrpSpPr/>
          <p:nvPr/>
        </p:nvGrpSpPr>
        <p:grpSpPr>
          <a:xfrm>
            <a:off x="4715138" y="1655929"/>
            <a:ext cx="1248946" cy="3525479"/>
            <a:chOff x="4989137" y="1550368"/>
            <a:chExt cx="1248946" cy="3525479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45BFA5F1-398D-7D2A-1C38-419ED1E464CA}"/>
                </a:ext>
              </a:extLst>
            </p:cNvPr>
            <p:cNvGrpSpPr/>
            <p:nvPr/>
          </p:nvGrpSpPr>
          <p:grpSpPr>
            <a:xfrm>
              <a:off x="4989137" y="1550368"/>
              <a:ext cx="1248946" cy="3525479"/>
              <a:chOff x="5471527" y="1673079"/>
              <a:chExt cx="1248946" cy="4183140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123F59B-D788-9527-F418-BD98798F15CE}"/>
                  </a:ext>
                </a:extLst>
              </p:cNvPr>
              <p:cNvSpPr/>
              <p:nvPr/>
            </p:nvSpPr>
            <p:spPr>
              <a:xfrm>
                <a:off x="5471527" y="1673079"/>
                <a:ext cx="1248946" cy="4183140"/>
              </a:xfrm>
              <a:prstGeom prst="rect">
                <a:avLst/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2">
                      <a:lumMod val="90000"/>
                      <a:lumOff val="10000"/>
                    </a:scheme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D550A8EC-B678-B084-6CF7-8161D5A18DF3}"/>
                      </a:ext>
                    </a:extLst>
                  </p:cNvPr>
                  <p:cNvSpPr txBox="1"/>
                  <p:nvPr/>
                </p:nvSpPr>
                <p:spPr>
                  <a:xfrm>
                    <a:off x="5869239" y="4215595"/>
                    <a:ext cx="438563" cy="73866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𝒜</m:t>
                          </m:r>
                        </m:oMath>
                      </m:oMathPara>
                    </a14:m>
                    <a:endParaRPr lang="en-US" sz="2400" b="0" dirty="0">
                      <a:latin typeface="Lucida Calligraphy" panose="03010101010101010101" pitchFamily="66" charset="77"/>
                    </a:endParaRPr>
                  </a:p>
                  <a:p>
                    <a:endParaRPr lang="en-US" sz="2400" b="0" dirty="0">
                      <a:latin typeface="Lucida Calligraphy" panose="03010101010101010101" pitchFamily="66" charset="77"/>
                    </a:endParaRPr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D550A8EC-B678-B084-6CF7-8161D5A18DF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69239" y="4215595"/>
                    <a:ext cx="438563" cy="73866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5556" r="-277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74" name="Graphic 73" descr="Devil face with solid fill with solid fill">
              <a:extLst>
                <a:ext uri="{FF2B5EF4-FFF2-40B4-BE49-F238E27FC236}">
                  <a16:creationId xmlns:a16="http://schemas.microsoft.com/office/drawing/2014/main" id="{FAFA137A-F466-8115-2EDE-DF9F2C0BE1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183920" y="2828281"/>
              <a:ext cx="914400" cy="914400"/>
            </a:xfrm>
            <a:prstGeom prst="rect">
              <a:avLst/>
            </a:prstGeom>
          </p:spPr>
        </p:pic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6F90A68-B308-A36A-690C-B5340942E4B5}"/>
              </a:ext>
            </a:extLst>
          </p:cNvPr>
          <p:cNvGrpSpPr/>
          <p:nvPr/>
        </p:nvGrpSpPr>
        <p:grpSpPr>
          <a:xfrm>
            <a:off x="6860649" y="2073301"/>
            <a:ext cx="839652" cy="784831"/>
            <a:chOff x="4078320" y="4317073"/>
            <a:chExt cx="839652" cy="7848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A0379DED-A6FB-51F9-5795-1810548DE1F7}"/>
                    </a:ext>
                  </a:extLst>
                </p:cNvPr>
                <p:cNvSpPr txBox="1"/>
                <p:nvPr/>
              </p:nvSpPr>
              <p:spPr>
                <a:xfrm>
                  <a:off x="4078320" y="4317073"/>
                  <a:ext cx="839652" cy="7848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indent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lit/>
                          </m:rPr>
                          <a:rPr lang="en-US" sz="4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4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4500" b="0" i="1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lit/>
                          </m:rPr>
                          <a:rPr lang="en-US" sz="4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lang="en-US" sz="45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A0379DED-A6FB-51F9-5795-1810548DE1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8320" y="4317073"/>
                  <a:ext cx="839652" cy="784831"/>
                </a:xfrm>
                <a:prstGeom prst="rect">
                  <a:avLst/>
                </a:prstGeom>
                <a:blipFill>
                  <a:blip r:embed="rId9"/>
                  <a:stretch>
                    <a:fillRect l="-19403" t="-1587" r="-58209" b="-253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7" name="Graphic 76" descr="Devil face with solid fill with solid fill">
              <a:extLst>
                <a:ext uri="{FF2B5EF4-FFF2-40B4-BE49-F238E27FC236}">
                  <a16:creationId xmlns:a16="http://schemas.microsoft.com/office/drawing/2014/main" id="{EE673C18-D751-F69B-927A-3AE003BF81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281837" y="4448150"/>
              <a:ext cx="547002" cy="547002"/>
            </a:xfrm>
            <a:prstGeom prst="rect">
              <a:avLst/>
            </a:prstGeom>
          </p:spPr>
        </p:pic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8C2F4360-6666-9730-4E45-ED77F69FC271}"/>
              </a:ext>
            </a:extLst>
          </p:cNvPr>
          <p:cNvGrpSpPr/>
          <p:nvPr/>
        </p:nvGrpSpPr>
        <p:grpSpPr>
          <a:xfrm>
            <a:off x="6885826" y="3589470"/>
            <a:ext cx="839652" cy="784831"/>
            <a:chOff x="4078320" y="4317073"/>
            <a:chExt cx="839652" cy="7848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5CCD95B3-AB4F-3928-F656-3E0211711B03}"/>
                    </a:ext>
                  </a:extLst>
                </p:cNvPr>
                <p:cNvSpPr txBox="1"/>
                <p:nvPr/>
              </p:nvSpPr>
              <p:spPr>
                <a:xfrm>
                  <a:off x="4078320" y="4317073"/>
                  <a:ext cx="839652" cy="7848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indent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lit/>
                          </m:rPr>
                          <a:rPr lang="en-US" sz="4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4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4500" b="0" i="1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lit/>
                          </m:rPr>
                          <a:rPr lang="en-US" sz="4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lang="en-US" sz="45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5CCD95B3-AB4F-3928-F656-3E0211711B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8320" y="4317073"/>
                  <a:ext cx="839652" cy="784831"/>
                </a:xfrm>
                <a:prstGeom prst="rect">
                  <a:avLst/>
                </a:prstGeom>
                <a:blipFill>
                  <a:blip r:embed="rId10"/>
                  <a:stretch>
                    <a:fillRect l="-20896" t="-1587" r="-58209" b="-253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0" name="Graphic 79" descr="Devil face with solid fill with solid fill">
              <a:extLst>
                <a:ext uri="{FF2B5EF4-FFF2-40B4-BE49-F238E27FC236}">
                  <a16:creationId xmlns:a16="http://schemas.microsoft.com/office/drawing/2014/main" id="{5230D9F3-627D-AEFE-EDCC-11846A642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281837" y="4448150"/>
              <a:ext cx="547002" cy="547002"/>
            </a:xfrm>
            <a:prstGeom prst="rect">
              <a:avLst/>
            </a:prstGeom>
          </p:spPr>
        </p:pic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2EA610FD-2AB3-8BAE-6285-DDDD8646BB44}"/>
              </a:ext>
            </a:extLst>
          </p:cNvPr>
          <p:cNvGrpSpPr/>
          <p:nvPr/>
        </p:nvGrpSpPr>
        <p:grpSpPr>
          <a:xfrm>
            <a:off x="7987626" y="1878647"/>
            <a:ext cx="1144314" cy="836069"/>
            <a:chOff x="8664609" y="714299"/>
            <a:chExt cx="1144314" cy="8360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91E59FC0-00B6-E6C0-FDA0-4A1344A22BA4}"/>
                    </a:ext>
                  </a:extLst>
                </p:cNvPr>
                <p:cNvSpPr txBox="1"/>
                <p:nvPr/>
              </p:nvSpPr>
              <p:spPr>
                <a:xfrm>
                  <a:off x="9041625" y="714299"/>
                  <a:ext cx="19460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91E59FC0-00B6-E6C0-FDA0-4A1344A22B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41625" y="714299"/>
                  <a:ext cx="194605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25000" r="-31250" b="-86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0" name="Curved Connector 89">
              <a:extLst>
                <a:ext uri="{FF2B5EF4-FFF2-40B4-BE49-F238E27FC236}">
                  <a16:creationId xmlns:a16="http://schemas.microsoft.com/office/drawing/2014/main" id="{DD3C4969-2314-D864-40B6-D7F91723838B}"/>
                </a:ext>
              </a:extLst>
            </p:cNvPr>
            <p:cNvCxnSpPr>
              <a:stCxn id="88" idx="1"/>
            </p:cNvCxnSpPr>
            <p:nvPr/>
          </p:nvCxnSpPr>
          <p:spPr>
            <a:xfrm rot="10800000" flipV="1">
              <a:off x="8664609" y="852799"/>
              <a:ext cx="377017" cy="338934"/>
            </a:xfrm>
            <a:prstGeom prst="curvedConnector3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F4AE2FDD-F0CE-9929-8557-D790AD99B8FD}"/>
                </a:ext>
              </a:extLst>
            </p:cNvPr>
            <p:cNvCxnSpPr/>
            <p:nvPr/>
          </p:nvCxnSpPr>
          <p:spPr>
            <a:xfrm>
              <a:off x="8735627" y="1419665"/>
              <a:ext cx="65609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C88093BB-1C12-EF93-1728-71B9A6975515}"/>
                    </a:ext>
                  </a:extLst>
                </p:cNvPr>
                <p:cNvSpPr txBox="1"/>
                <p:nvPr/>
              </p:nvSpPr>
              <p:spPr>
                <a:xfrm>
                  <a:off x="9289989" y="1273369"/>
                  <a:ext cx="518934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C88093BB-1C12-EF93-1728-71B9A69755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89989" y="1273369"/>
                  <a:ext cx="518934" cy="276999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67B79582-38B6-AC1A-F59C-C28F4C36A951}"/>
              </a:ext>
            </a:extLst>
          </p:cNvPr>
          <p:cNvGrpSpPr/>
          <p:nvPr/>
        </p:nvGrpSpPr>
        <p:grpSpPr>
          <a:xfrm>
            <a:off x="7987640" y="3535774"/>
            <a:ext cx="1144302" cy="836069"/>
            <a:chOff x="8664621" y="714299"/>
            <a:chExt cx="1144302" cy="8360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5A6317E0-6633-A4B6-0D4F-FCE7D467E72F}"/>
                    </a:ext>
                  </a:extLst>
                </p:cNvPr>
                <p:cNvSpPr txBox="1"/>
                <p:nvPr/>
              </p:nvSpPr>
              <p:spPr>
                <a:xfrm>
                  <a:off x="9041625" y="714299"/>
                  <a:ext cx="19460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5A6317E0-6633-A4B6-0D4F-FCE7D467E7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41625" y="714299"/>
                  <a:ext cx="194604" cy="276999"/>
                </a:xfrm>
                <a:prstGeom prst="rect">
                  <a:avLst/>
                </a:prstGeom>
                <a:blipFill>
                  <a:blip r:embed="rId13"/>
                  <a:stretch>
                    <a:fillRect l="-25000" r="-31250"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0" name="Curved Connector 99">
              <a:extLst>
                <a:ext uri="{FF2B5EF4-FFF2-40B4-BE49-F238E27FC236}">
                  <a16:creationId xmlns:a16="http://schemas.microsoft.com/office/drawing/2014/main" id="{8A26FB21-04E9-D6E2-CD95-849EB7F1FD5C}"/>
                </a:ext>
              </a:extLst>
            </p:cNvPr>
            <p:cNvCxnSpPr>
              <a:stCxn id="99" idx="1"/>
            </p:cNvCxnSpPr>
            <p:nvPr/>
          </p:nvCxnSpPr>
          <p:spPr>
            <a:xfrm rot="10800000" flipV="1">
              <a:off x="8664621" y="852799"/>
              <a:ext cx="377005" cy="338934"/>
            </a:xfrm>
            <a:prstGeom prst="curvedConnector3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E771B8A3-31B1-39C4-46E1-C7727B27A6C2}"/>
                </a:ext>
              </a:extLst>
            </p:cNvPr>
            <p:cNvCxnSpPr/>
            <p:nvPr/>
          </p:nvCxnSpPr>
          <p:spPr>
            <a:xfrm>
              <a:off x="8735627" y="1419665"/>
              <a:ext cx="65609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CA4175A4-0480-B8A8-F7DF-2F918C7861CB}"/>
                    </a:ext>
                  </a:extLst>
                </p:cNvPr>
                <p:cNvSpPr txBox="1"/>
                <p:nvPr/>
              </p:nvSpPr>
              <p:spPr>
                <a:xfrm>
                  <a:off x="9289989" y="1273369"/>
                  <a:ext cx="518934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CA4175A4-0480-B8A8-F7DF-2F918C7861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89989" y="1273369"/>
                  <a:ext cx="518934" cy="276999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B6ADF1C-F6EA-CC61-A158-081A5EC77834}"/>
              </a:ext>
            </a:extLst>
          </p:cNvPr>
          <p:cNvSpPr txBox="1"/>
          <p:nvPr/>
        </p:nvSpPr>
        <p:spPr>
          <a:xfrm>
            <a:off x="10763503" y="3800719"/>
            <a:ext cx="121648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174EA80-5D7E-0AF1-292E-355EB7C9A197}"/>
                  </a:ext>
                </a:extLst>
              </p:cNvPr>
              <p:cNvSpPr txBox="1"/>
              <p:nvPr/>
            </p:nvSpPr>
            <p:spPr>
              <a:xfrm>
                <a:off x="2594114" y="2714716"/>
                <a:ext cx="110978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174EA80-5D7E-0AF1-292E-355EB7C9A1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4114" y="2714716"/>
                <a:ext cx="1109781" cy="523220"/>
              </a:xfrm>
              <a:prstGeom prst="rect">
                <a:avLst/>
              </a:prstGeom>
              <a:blipFill>
                <a:blip r:embed="rId15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B2B187-8C62-17C3-36E3-F637D3096B5C}"/>
                  </a:ext>
                </a:extLst>
              </p:cNvPr>
              <p:cNvSpPr txBox="1"/>
              <p:nvPr/>
            </p:nvSpPr>
            <p:spPr>
              <a:xfrm>
                <a:off x="2740024" y="3277241"/>
                <a:ext cx="75103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B2B187-8C62-17C3-36E3-F637D3096B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024" y="3277241"/>
                <a:ext cx="751038" cy="553998"/>
              </a:xfrm>
              <a:prstGeom prst="rect">
                <a:avLst/>
              </a:prstGeom>
              <a:blipFill>
                <a:blip r:embed="rId16"/>
                <a:stretch>
                  <a:fillRect l="-6557" r="-6557" b="-15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82BED82E-8F3F-63CD-AA7C-F44FBA17FE6C}"/>
              </a:ext>
            </a:extLst>
          </p:cNvPr>
          <p:cNvGrpSpPr/>
          <p:nvPr/>
        </p:nvGrpSpPr>
        <p:grpSpPr>
          <a:xfrm>
            <a:off x="9446778" y="2356081"/>
            <a:ext cx="2870560" cy="2333638"/>
            <a:chOff x="9690177" y="2371081"/>
            <a:chExt cx="2870560" cy="2333638"/>
          </a:xfrm>
        </p:grpSpPr>
        <p:pic>
          <p:nvPicPr>
            <p:cNvPr id="113" name="Graphic 112" descr="Angel face with solid fill with solid fill">
              <a:extLst>
                <a:ext uri="{FF2B5EF4-FFF2-40B4-BE49-F238E27FC236}">
                  <a16:creationId xmlns:a16="http://schemas.microsoft.com/office/drawing/2014/main" id="{B158BE7E-3D89-944E-8751-F1B2E617EB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601158" y="2371081"/>
              <a:ext cx="914400" cy="9144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B1F5CE0C-0E7D-B5B0-FC06-F2303609934D}"/>
                    </a:ext>
                  </a:extLst>
                </p:cNvPr>
                <p:cNvSpPr txBox="1"/>
                <p:nvPr/>
              </p:nvSpPr>
              <p:spPr>
                <a:xfrm>
                  <a:off x="10450114" y="3429781"/>
                  <a:ext cx="1216487" cy="83721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?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b="0" dirty="0"/>
                </a:p>
                <a:p>
                  <a:endParaRPr lang="en-US" dirty="0"/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B1F5CE0C-0E7D-B5B0-FC06-F230360993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50114" y="3429781"/>
                  <a:ext cx="1216487" cy="837217"/>
                </a:xfrm>
                <a:prstGeom prst="rect">
                  <a:avLst/>
                </a:prstGeom>
                <a:blipFill>
                  <a:blip r:embed="rId17"/>
                  <a:stretch>
                    <a:fillRect t="-14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843D228-ACA8-2AE4-AEEF-B43FF4AD7DCE}"/>
                    </a:ext>
                  </a:extLst>
                </p:cNvPr>
                <p:cNvSpPr txBox="1"/>
                <p:nvPr/>
              </p:nvSpPr>
              <p:spPr>
                <a:xfrm>
                  <a:off x="9690177" y="3757728"/>
                  <a:ext cx="2870560" cy="94699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?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⊥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b="0" dirty="0"/>
                </a:p>
                <a:p>
                  <a:endParaRPr lang="en-US" dirty="0"/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843D228-ACA8-2AE4-AEEF-B43FF4AD7D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90177" y="3757728"/>
                  <a:ext cx="2870560" cy="946991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FF5038B-DBA1-BBF6-9DE3-74D19918FC26}"/>
              </a:ext>
            </a:extLst>
          </p:cNvPr>
          <p:cNvSpPr txBox="1">
            <a:spLocks/>
          </p:cNvSpPr>
          <p:nvPr/>
        </p:nvSpPr>
        <p:spPr>
          <a:xfrm>
            <a:off x="-67754" y="3713993"/>
            <a:ext cx="2410066" cy="1377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Sample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F1A89A2-BC54-EABE-70CA-839930DE34A4}"/>
              </a:ext>
            </a:extLst>
          </p:cNvPr>
          <p:cNvGrpSpPr/>
          <p:nvPr/>
        </p:nvGrpSpPr>
        <p:grpSpPr>
          <a:xfrm>
            <a:off x="6354717" y="850688"/>
            <a:ext cx="6560015" cy="5080708"/>
            <a:chOff x="3259838" y="775504"/>
            <a:chExt cx="5409599" cy="5717371"/>
          </a:xfrm>
        </p:grpSpPr>
        <p:sp>
          <p:nvSpPr>
            <p:cNvPr id="64" name="Multiply 63">
              <a:extLst>
                <a:ext uri="{FF2B5EF4-FFF2-40B4-BE49-F238E27FC236}">
                  <a16:creationId xmlns:a16="http://schemas.microsoft.com/office/drawing/2014/main" id="{39DD94AD-0647-5111-00FE-D983E92A86FC}"/>
                </a:ext>
              </a:extLst>
            </p:cNvPr>
            <p:cNvSpPr/>
            <p:nvPr/>
          </p:nvSpPr>
          <p:spPr>
            <a:xfrm>
              <a:off x="3259838" y="775504"/>
              <a:ext cx="5409599" cy="5717371"/>
            </a:xfrm>
            <a:prstGeom prst="mathMultiply">
              <a:avLst/>
            </a:prstGeom>
            <a:solidFill>
              <a:srgbClr val="FF0000">
                <a:alpha val="86396"/>
              </a:srgbClr>
            </a:solidFill>
            <a:ln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0800382-D12F-01C9-F025-B275290D24E2}"/>
                </a:ext>
              </a:extLst>
            </p:cNvPr>
            <p:cNvSpPr txBox="1"/>
            <p:nvPr/>
          </p:nvSpPr>
          <p:spPr>
            <a:xfrm>
              <a:off x="5185590" y="3381445"/>
              <a:ext cx="2011207" cy="415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50" dirty="0">
                  <a:solidFill>
                    <a:schemeClr val="bg1"/>
                  </a:solidFill>
                </a:rPr>
                <a:t>At most </a:t>
              </a:r>
              <a:r>
                <a:rPr lang="en-US" sz="1750" dirty="0" err="1">
                  <a:solidFill>
                    <a:schemeClr val="bg1"/>
                  </a:solidFill>
                </a:rPr>
                <a:t>negl</a:t>
              </a:r>
              <a:r>
                <a:rPr lang="en-US" sz="1750" dirty="0">
                  <a:solidFill>
                    <a:schemeClr val="bg1"/>
                  </a:solidFill>
                </a:rPr>
                <a:t>. prob.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0ACA8576-BC12-EB0D-5894-8C81464C8364}"/>
              </a:ext>
            </a:extLst>
          </p:cNvPr>
          <p:cNvSpPr/>
          <p:nvPr/>
        </p:nvSpPr>
        <p:spPr>
          <a:xfrm>
            <a:off x="-29228" y="-7206"/>
            <a:ext cx="12192000" cy="977462"/>
          </a:xfrm>
          <a:prstGeom prst="rect">
            <a:avLst/>
          </a:prstGeom>
          <a:solidFill>
            <a:srgbClr val="002060"/>
          </a:solidFill>
          <a:ln w="571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/>
              <a:t>Monogamy-of-Entanglement [CLLZ’21, CV’22]</a:t>
            </a:r>
            <a:endParaRPr lang="en-US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962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27" grpId="0"/>
      <p:bldP spid="4" grpId="0"/>
      <p:bldP spid="6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990B65A-4FD5-A4D5-5488-5B30811AA815}"/>
                  </a:ext>
                </a:extLst>
              </p:cNvPr>
              <p:cNvSpPr txBox="1"/>
              <p:nvPr/>
            </p:nvSpPr>
            <p:spPr>
              <a:xfrm>
                <a:off x="408371" y="1540711"/>
                <a:ext cx="2578142" cy="4055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∈[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990B65A-4FD5-A4D5-5488-5B30811AA8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71" y="1540711"/>
                <a:ext cx="2578142" cy="405560"/>
              </a:xfrm>
              <a:prstGeom prst="rect">
                <a:avLst/>
              </a:prstGeom>
              <a:blipFill>
                <a:blip r:embed="rId2"/>
                <a:stretch>
                  <a:fillRect l="-2941" r="-19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E3DC379F-9844-3B76-DD90-4535785CC36E}"/>
              </a:ext>
            </a:extLst>
          </p:cNvPr>
          <p:cNvGrpSpPr/>
          <p:nvPr/>
        </p:nvGrpSpPr>
        <p:grpSpPr>
          <a:xfrm>
            <a:off x="408371" y="2410128"/>
            <a:ext cx="3370540" cy="738023"/>
            <a:chOff x="408371" y="1540117"/>
            <a:chExt cx="3370540" cy="7380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F09B31D-44F8-D9D0-3800-A28309FA3144}"/>
                    </a:ext>
                  </a:extLst>
                </p:cNvPr>
                <p:cNvSpPr txBox="1"/>
                <p:nvPr/>
              </p:nvSpPr>
              <p:spPr>
                <a:xfrm>
                  <a:off x="408371" y="1590648"/>
                  <a:ext cx="168527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𝑃𝑟𝑜𝑡𝑒𝑐𝑡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F09B31D-44F8-D9D0-3800-A28309FA31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371" y="1590648"/>
                  <a:ext cx="1685270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4511" t="-3333" r="-6015" b="-3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BCDCBC7-3F44-E078-037F-B1A21D599A8D}"/>
                </a:ext>
              </a:extLst>
            </p:cNvPr>
            <p:cNvCxnSpPr>
              <a:cxnSpLocks/>
            </p:cNvCxnSpPr>
            <p:nvPr/>
          </p:nvCxnSpPr>
          <p:spPr>
            <a:xfrm>
              <a:off x="2093641" y="1801727"/>
              <a:ext cx="65843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A1BF9EBF-3D47-8B6C-BEB7-6F04CC092086}"/>
                    </a:ext>
                  </a:extLst>
                </p:cNvPr>
                <p:cNvSpPr txBox="1"/>
                <p:nvPr/>
              </p:nvSpPr>
              <p:spPr>
                <a:xfrm>
                  <a:off x="2669130" y="1540117"/>
                  <a:ext cx="1109781" cy="73802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lit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Sup>
                          <m:sSub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sub>
                          <m:sup/>
                        </m:sSub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A1BF9EBF-3D47-8B6C-BEB7-6F04CC0920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9130" y="1540117"/>
                  <a:ext cx="1109781" cy="738023"/>
                </a:xfrm>
                <a:prstGeom prst="rect">
                  <a:avLst/>
                </a:prstGeom>
                <a:blipFill>
                  <a:blip r:embed="rId4"/>
                  <a:stretch>
                    <a:fillRect l="-6818" r="-26136" b="-16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2A95F99-4426-7C72-0844-BC9CABF9AEF5}"/>
                  </a:ext>
                </a:extLst>
              </p:cNvPr>
              <p:cNvSpPr txBox="1"/>
              <p:nvPr/>
            </p:nvSpPr>
            <p:spPr>
              <a:xfrm>
                <a:off x="408371" y="3429000"/>
                <a:ext cx="2391809" cy="4491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=(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∈[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2A95F99-4426-7C72-0844-BC9CABF9A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71" y="3429000"/>
                <a:ext cx="2391809" cy="449162"/>
              </a:xfrm>
              <a:prstGeom prst="rect">
                <a:avLst/>
              </a:prstGeom>
              <a:blipFill>
                <a:blip r:embed="rId5"/>
                <a:stretch>
                  <a:fillRect l="-2646" r="-529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92E913E7-2A50-8287-4155-6BB2636E423A}"/>
              </a:ext>
            </a:extLst>
          </p:cNvPr>
          <p:cNvGrpSpPr/>
          <p:nvPr/>
        </p:nvGrpSpPr>
        <p:grpSpPr>
          <a:xfrm>
            <a:off x="6323215" y="1223771"/>
            <a:ext cx="3511443" cy="1924380"/>
            <a:chOff x="7700739" y="1027139"/>
            <a:chExt cx="3511443" cy="1924380"/>
          </a:xfrm>
        </p:grpSpPr>
        <p:sp>
          <p:nvSpPr>
            <p:cNvPr id="23" name="Content Placeholder 2">
              <a:extLst>
                <a:ext uri="{FF2B5EF4-FFF2-40B4-BE49-F238E27FC236}">
                  <a16:creationId xmlns:a16="http://schemas.microsoft.com/office/drawing/2014/main" id="{E8E184FE-2339-F12E-FF7F-63CA29C181ED}"/>
                </a:ext>
              </a:extLst>
            </p:cNvPr>
            <p:cNvSpPr txBox="1">
              <a:spLocks/>
            </p:cNvSpPr>
            <p:nvPr/>
          </p:nvSpPr>
          <p:spPr>
            <a:xfrm>
              <a:off x="7750668" y="1027139"/>
              <a:ext cx="1627817" cy="405560"/>
            </a:xfrm>
            <a:prstGeom prst="rect">
              <a:avLst/>
            </a:prstGeom>
            <a:ln w="38100">
              <a:solidFill>
                <a:srgbClr val="0070C0"/>
              </a:solidFill>
            </a:ln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 dirty="0"/>
                <a:t>Encryption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ontent Placeholder 2">
                  <a:extLst>
                    <a:ext uri="{FF2B5EF4-FFF2-40B4-BE49-F238E27FC236}">
                      <a16:creationId xmlns:a16="http://schemas.microsoft.com/office/drawing/2014/main" id="{7EA354FF-5796-817C-44EF-3AF6E7B2A7D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700739" y="1573726"/>
                  <a:ext cx="3511443" cy="137779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457200" indent="-457200">
                    <a:buAutoNum type="arabicParenR"/>
                  </a:pPr>
                  <a:r>
                    <a:rPr lang="en-US" sz="2400" dirty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Sample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a14:m>
                  <a:endParaRPr lang="en-US" sz="24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  <a:p>
                  <a:pPr marL="457200" indent="-457200">
                    <a:buAutoNum type="arabicParenR"/>
                  </a:pPr>
                  <a:r>
                    <a:rPr lang="en-US" sz="2400" dirty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Output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24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4" name="Content Placeholder 2">
                  <a:extLst>
                    <a:ext uri="{FF2B5EF4-FFF2-40B4-BE49-F238E27FC236}">
                      <a16:creationId xmlns:a16="http://schemas.microsoft.com/office/drawing/2014/main" id="{7EA354FF-5796-817C-44EF-3AF6E7B2A7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00739" y="1573726"/>
                  <a:ext cx="3511443" cy="1377793"/>
                </a:xfrm>
                <a:prstGeom prst="rect">
                  <a:avLst/>
                </a:prstGeom>
                <a:blipFill>
                  <a:blip r:embed="rId6"/>
                  <a:stretch>
                    <a:fillRect l="-2518" t="-64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5B6267D-A48A-D2CB-D073-846BEC31EEB1}"/>
              </a:ext>
            </a:extLst>
          </p:cNvPr>
          <p:cNvGrpSpPr/>
          <p:nvPr/>
        </p:nvGrpSpPr>
        <p:grpSpPr>
          <a:xfrm>
            <a:off x="6366446" y="3262358"/>
            <a:ext cx="5024581" cy="2725066"/>
            <a:chOff x="6723089" y="2912089"/>
            <a:chExt cx="5024581" cy="2725066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BC6372E-FC01-67E0-1F2E-62954520DBBB}"/>
                </a:ext>
              </a:extLst>
            </p:cNvPr>
            <p:cNvGrpSpPr/>
            <p:nvPr/>
          </p:nvGrpSpPr>
          <p:grpSpPr>
            <a:xfrm>
              <a:off x="6723089" y="3016640"/>
              <a:ext cx="5024580" cy="2620515"/>
              <a:chOff x="7707529" y="3120414"/>
              <a:chExt cx="4374561" cy="262051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607C6D1-73A0-787A-E1CC-D8C884E2B76A}"/>
                      </a:ext>
                    </a:extLst>
                  </p:cNvPr>
                  <p:cNvSpPr txBox="1"/>
                  <p:nvPr/>
                </p:nvSpPr>
                <p:spPr>
                  <a:xfrm>
                    <a:off x="7707529" y="3120414"/>
                    <a:ext cx="1886542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𝑐𝑡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607C6D1-73A0-787A-E1CC-D8C884E2B76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07529" y="3120414"/>
                    <a:ext cx="1886542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2903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580A8166-EB8F-C6EE-8F38-1BF4E08A33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45846" y="3631667"/>
                <a:ext cx="433624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C008F1E5-F310-6921-6EF3-DC8989591B94}"/>
                      </a:ext>
                    </a:extLst>
                  </p:cNvPr>
                  <p:cNvSpPr txBox="1"/>
                  <p:nvPr/>
                </p:nvSpPr>
                <p:spPr>
                  <a:xfrm>
                    <a:off x="7750668" y="3700989"/>
                    <a:ext cx="3150414" cy="41690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Hardcoded: </a:t>
                    </a:r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,(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∈[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sub>
                        </m:sSub>
                      </m:oMath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C008F1E5-F310-6921-6EF3-DC8989591B9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50668" y="3700989"/>
                    <a:ext cx="3150414" cy="41690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1045" t="-3030" b="-1818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Content Placeholder 2">
                    <a:extLst>
                      <a:ext uri="{FF2B5EF4-FFF2-40B4-BE49-F238E27FC236}">
                        <a16:creationId xmlns:a16="http://schemas.microsoft.com/office/drawing/2014/main" id="{07C252F9-0D74-0EDE-F14B-47EABFBC7BB5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7750668" y="4363136"/>
                    <a:ext cx="4251942" cy="1377793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rm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457200" indent="-457200">
                      <a:buAutoNum type="arabicParenR"/>
                    </a:pPr>
                    <a:r>
                      <a:rPr lang="en-US" sz="2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For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∈[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𝜆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]</m:t>
                        </m:r>
                      </m:oMath>
                    </a14:m>
                    <a:r>
                      <a:rPr lang="en-US" sz="2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 check if </a:t>
                    </a:r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𝑏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𝑖</m:t>
                            </m:r>
                          </m:sup>
                        </m:sSubSup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Verdana" panose="020B0604030504040204" pitchFamily="34" charset="0"/>
                                    <a:cs typeface="Verdana" panose="020B060403050404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Verdana" panose="020B0604030504040204" pitchFamily="34" charset="0"/>
                                    <a:cs typeface="Verdana" panose="020B0604030504040204" pitchFamily="34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Verdana" panose="020B0604030504040204" pitchFamily="34" charset="0"/>
                                    <a:cs typeface="Verdana" panose="020B0604030504040204" pitchFamily="34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=1</m:t>
                        </m:r>
                      </m:oMath>
                    </a14:m>
                    <a:r>
                      <a:rPr lang="en-US" sz="2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 </a:t>
                    </a:r>
                  </a:p>
                  <a:p>
                    <a:pPr marL="457200" indent="-457200">
                      <a:buFont typeface="Arial" panose="020B0604020202020204" pitchFamily="34" charset="0"/>
                      <a:buAutoNum type="arabicParenR"/>
                    </a:pPr>
                    <a:r>
                      <a:rPr lang="en-US" sz="2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Output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𝑚</m:t>
                        </m:r>
                      </m:oMath>
                    </a14:m>
                    <a:r>
                      <a:rPr lang="en-US" sz="2400" dirty="0"/>
                      <a:t> if checks pass</a:t>
                    </a:r>
                  </a:p>
                </p:txBody>
              </p:sp>
            </mc:Choice>
            <mc:Fallback xmlns="">
              <p:sp>
                <p:nvSpPr>
                  <p:cNvPr id="25" name="Content Placeholder 2">
                    <a:extLst>
                      <a:ext uri="{FF2B5EF4-FFF2-40B4-BE49-F238E27FC236}">
                        <a16:creationId xmlns:a16="http://schemas.microsoft.com/office/drawing/2014/main" id="{07C252F9-0D74-0EDE-F14B-47EABFBC7BB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50668" y="4363136"/>
                    <a:ext cx="4251942" cy="1377793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813" t="-454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1168EC0-0BBA-F96D-5715-7FA6B7E7D209}"/>
                </a:ext>
              </a:extLst>
            </p:cNvPr>
            <p:cNvSpPr/>
            <p:nvPr/>
          </p:nvSpPr>
          <p:spPr>
            <a:xfrm>
              <a:off x="6767099" y="2912089"/>
              <a:ext cx="4980571" cy="2441146"/>
            </a:xfrm>
            <a:prstGeom prst="rect">
              <a:avLst/>
            </a:prstGeom>
            <a:noFill/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x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6FD6553-4CC9-FDDC-69F9-F0786F5A6230}"/>
                  </a:ext>
                </a:extLst>
              </p:cNvPr>
              <p:cNvSpPr txBox="1"/>
              <p:nvPr/>
            </p:nvSpPr>
            <p:spPr>
              <a:xfrm>
                <a:off x="115411" y="4611177"/>
                <a:ext cx="5584054" cy="20585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FF0000"/>
                    </a:solidFill>
                  </a:rPr>
                  <a:t>Given 2 copy-protected keys, measure one for b=0 and one for b=1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0000"/>
                            </a:solidFill>
                          </a:rPr>
                          <m:t>and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</m:sSub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sufficient to decrypt anything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FF0000"/>
                    </a:solidFill>
                  </a:rPr>
                  <a:t>Similar attack for LLQZ’22: Given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keys, we will get one of the states twice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6FD6553-4CC9-FDDC-69F9-F0786F5A62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11" y="4611177"/>
                <a:ext cx="5584054" cy="2058512"/>
              </a:xfrm>
              <a:prstGeom prst="rect">
                <a:avLst/>
              </a:prstGeom>
              <a:blipFill>
                <a:blip r:embed="rId10"/>
                <a:stretch>
                  <a:fillRect l="-682" t="-1220" r="-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ED1C846A-6860-B828-1CE4-83623642E5E8}"/>
              </a:ext>
            </a:extLst>
          </p:cNvPr>
          <p:cNvSpPr/>
          <p:nvPr/>
        </p:nvSpPr>
        <p:spPr>
          <a:xfrm>
            <a:off x="-29228" y="-7206"/>
            <a:ext cx="12192000" cy="977462"/>
          </a:xfrm>
          <a:prstGeom prst="rect">
            <a:avLst/>
          </a:prstGeom>
          <a:solidFill>
            <a:srgbClr val="002060"/>
          </a:solidFill>
          <a:ln w="571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[CLLZ’21] Construction</a:t>
            </a:r>
            <a:endParaRPr lang="en-US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162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20812-AFEF-840F-91C5-A0FB7DC83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017" y="1192176"/>
            <a:ext cx="10515600" cy="4351338"/>
          </a:xfrm>
        </p:spPr>
        <p:txBody>
          <a:bodyPr/>
          <a:lstStyle/>
          <a:p>
            <a:r>
              <a:rPr lang="en-US" dirty="0"/>
              <a:t>Existing coll. res. states (</a:t>
            </a:r>
            <a:r>
              <a:rPr lang="en-US" dirty="0" err="1"/>
              <a:t>Haar</a:t>
            </a:r>
            <a:r>
              <a:rPr lang="en-US" dirty="0"/>
              <a:t> random/PRS) cannot be </a:t>
            </a:r>
            <a:r>
              <a:rPr lang="en-US" i="1" dirty="0"/>
              <a:t>classically verified </a:t>
            </a:r>
            <a:r>
              <a:rPr lang="en-US" dirty="0"/>
              <a:t>[Kre’21, LLQZ’22]</a:t>
            </a:r>
            <a:endParaRPr lang="en-US" i="1" dirty="0"/>
          </a:p>
          <a:p>
            <a:r>
              <a:rPr lang="en-US" dirty="0"/>
              <a:t>Poly. many different coset states will have collusion</a:t>
            </a:r>
          </a:p>
          <a:p>
            <a:r>
              <a:rPr lang="en-US" dirty="0"/>
              <a:t>A poly. size key can only have information about poly. many different random coset states</a:t>
            </a:r>
          </a:p>
          <a:p>
            <a:endParaRPr lang="en-US" dirty="0"/>
          </a:p>
          <a:p>
            <a:r>
              <a:rPr lang="en-US" dirty="0"/>
              <a:t>Use PRF to compress information about exponentially many coset states and fit it into poly. size public key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F3AC78-5F0C-48B7-BB1F-4274AE90C956}"/>
                  </a:ext>
                </a:extLst>
              </p:cNvPr>
              <p:cNvSpPr txBox="1"/>
              <p:nvPr/>
            </p:nvSpPr>
            <p:spPr>
              <a:xfrm>
                <a:off x="365202" y="5144202"/>
                <a:ext cx="100841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F3AC78-5F0C-48B7-BB1F-4274AE90C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202" y="5144202"/>
                <a:ext cx="1008418" cy="369332"/>
              </a:xfrm>
              <a:prstGeom prst="rect">
                <a:avLst/>
              </a:prstGeom>
              <a:blipFill>
                <a:blip r:embed="rId3"/>
                <a:stretch>
                  <a:fillRect l="-6173" r="-4938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F52505E9-6BDE-240F-9964-4B4B88EA30BB}"/>
              </a:ext>
            </a:extLst>
          </p:cNvPr>
          <p:cNvGrpSpPr/>
          <p:nvPr/>
        </p:nvGrpSpPr>
        <p:grpSpPr>
          <a:xfrm>
            <a:off x="365202" y="5483873"/>
            <a:ext cx="3574726" cy="730200"/>
            <a:chOff x="408371" y="1432715"/>
            <a:chExt cx="3574726" cy="730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E4BF0D9-D53C-345E-201E-F4502C4C87D0}"/>
                    </a:ext>
                  </a:extLst>
                </p:cNvPr>
                <p:cNvSpPr txBox="1"/>
                <p:nvPr/>
              </p:nvSpPr>
              <p:spPr>
                <a:xfrm>
                  <a:off x="408371" y="1590648"/>
                  <a:ext cx="168527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𝑃𝑟𝑜𝑡𝑒𝑐𝑡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E4BF0D9-D53C-345E-201E-F4502C4C87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371" y="1590648"/>
                  <a:ext cx="1685270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3731" t="-3333" r="-5970" b="-3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1EB5ECD-9BCB-D500-C23D-ED67101BABF3}"/>
                </a:ext>
              </a:extLst>
            </p:cNvPr>
            <p:cNvCxnSpPr>
              <a:cxnSpLocks/>
            </p:cNvCxnSpPr>
            <p:nvPr/>
          </p:nvCxnSpPr>
          <p:spPr>
            <a:xfrm>
              <a:off x="2093641" y="1801727"/>
              <a:ext cx="65843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16D9D8FA-337E-FE47-A2FE-3C8610AEF17F}"/>
                    </a:ext>
                  </a:extLst>
                </p:cNvPr>
                <p:cNvSpPr txBox="1"/>
                <p:nvPr/>
              </p:nvSpPr>
              <p:spPr>
                <a:xfrm>
                  <a:off x="2873316" y="1432715"/>
                  <a:ext cx="1109781" cy="73020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𝑖𝑑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lit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Sup>
                          <m:sSub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sSubSup>
                                  <m:sSub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𝑖𝑑</m:t>
                                    </m:r>
                                  </m:sup>
                                </m:sSub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𝑖𝑑</m:t>
                                </m:r>
                              </m:sup>
                            </m:sSubSup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𝑖𝑑</m:t>
                            </m:r>
                          </m:sup>
                        </m:sSubSup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⟩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∈[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16D9D8FA-337E-FE47-A2FE-3C8610AEF1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73316" y="1432715"/>
                  <a:ext cx="1109781" cy="730200"/>
                </a:xfrm>
                <a:prstGeom prst="rect">
                  <a:avLst/>
                </a:prstGeom>
                <a:blipFill>
                  <a:blip r:embed="rId5"/>
                  <a:stretch>
                    <a:fillRect l="-3371" r="-149438" b="-34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37A0B07-6EB4-BD9B-C5E4-8638D6DF36AA}"/>
              </a:ext>
            </a:extLst>
          </p:cNvPr>
          <p:cNvSpPr txBox="1">
            <a:spLocks/>
          </p:cNvSpPr>
          <p:nvPr/>
        </p:nvSpPr>
        <p:spPr>
          <a:xfrm>
            <a:off x="5671957" y="5665824"/>
            <a:ext cx="2410066" cy="1377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where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FA4D339-0BDE-C5DE-8D24-DB3475876981}"/>
                  </a:ext>
                </a:extLst>
              </p:cNvPr>
              <p:cNvSpPr txBox="1"/>
              <p:nvPr/>
            </p:nvSpPr>
            <p:spPr>
              <a:xfrm>
                <a:off x="6794115" y="5641806"/>
                <a:ext cx="3315844" cy="4043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𝑖𝑑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𝑖𝑑</m:t>
                        </m:r>
                      </m:sup>
                    </m:sSubSup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𝑖𝑑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FA4D339-0BDE-C5DE-8D24-DB34758769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4115" y="5641806"/>
                <a:ext cx="3315844" cy="404341"/>
              </a:xfrm>
              <a:prstGeom prst="rect">
                <a:avLst/>
              </a:prstGeom>
              <a:blipFill>
                <a:blip r:embed="rId6"/>
                <a:stretch>
                  <a:fillRect l="-4598" t="-15152" r="-3448" b="-4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D72A5B3-1E1A-F9B2-8303-288A752FF9E5}"/>
                  </a:ext>
                </a:extLst>
              </p:cNvPr>
              <p:cNvSpPr txBox="1"/>
              <p:nvPr/>
            </p:nvSpPr>
            <p:spPr>
              <a:xfrm>
                <a:off x="365202" y="6214073"/>
                <a:ext cx="17224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D72A5B3-1E1A-F9B2-8303-288A752FF9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202" y="6214073"/>
                <a:ext cx="1722459" cy="369332"/>
              </a:xfrm>
              <a:prstGeom prst="rect">
                <a:avLst/>
              </a:prstGeom>
              <a:blipFill>
                <a:blip r:embed="rId7"/>
                <a:stretch>
                  <a:fillRect l="-5839" t="-3333" r="-5839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119A5E63-CEB7-E64F-470F-012F22693A6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87661" y="6214073"/>
                <a:ext cx="7274192" cy="137779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dirty="0"/>
                  <a:t>emulates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𝑖𝑑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119A5E63-CEB7-E64F-470F-012F22693A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661" y="6214073"/>
                <a:ext cx="7274192" cy="1377793"/>
              </a:xfrm>
              <a:prstGeom prst="rect">
                <a:avLst/>
              </a:prstGeom>
              <a:blipFill>
                <a:blip r:embed="rId8"/>
                <a:stretch>
                  <a:fillRect l="-1394" t="-3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>
            <a:extLst>
              <a:ext uri="{FF2B5EF4-FFF2-40B4-BE49-F238E27FC236}">
                <a16:creationId xmlns:a16="http://schemas.microsoft.com/office/drawing/2014/main" id="{D9236E3E-FADB-22DC-C167-CE58B1698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6DCFDD-8173-0335-4769-703AA3CB4ED7}"/>
              </a:ext>
            </a:extLst>
          </p:cNvPr>
          <p:cNvSpPr/>
          <p:nvPr/>
        </p:nvSpPr>
        <p:spPr>
          <a:xfrm>
            <a:off x="-29228" y="-7206"/>
            <a:ext cx="12192000" cy="977462"/>
          </a:xfrm>
          <a:prstGeom prst="rect">
            <a:avLst/>
          </a:prstGeom>
          <a:solidFill>
            <a:srgbClr val="002060"/>
          </a:solidFill>
          <a:ln w="571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Solution Step 1: Pseudorandom Coset States</a:t>
            </a:r>
            <a:endParaRPr lang="en-US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9611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58A13A-3E46-C1ED-3E05-96E2E789B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8056315-E2A5-638D-4A4E-3FF4B0AA54C9}"/>
              </a:ext>
            </a:extLst>
          </p:cNvPr>
          <p:cNvCxnSpPr>
            <a:cxnSpLocks/>
          </p:cNvCxnSpPr>
          <p:nvPr/>
        </p:nvCxnSpPr>
        <p:spPr>
          <a:xfrm flipV="1">
            <a:off x="1270609" y="1971930"/>
            <a:ext cx="507126" cy="17370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ight Arrow 43">
            <a:extLst>
              <a:ext uri="{FF2B5EF4-FFF2-40B4-BE49-F238E27FC236}">
                <a16:creationId xmlns:a16="http://schemas.microsoft.com/office/drawing/2014/main" id="{861ED476-7BE4-D313-D572-700A45B0C944}"/>
              </a:ext>
            </a:extLst>
          </p:cNvPr>
          <p:cNvSpPr/>
          <p:nvPr/>
        </p:nvSpPr>
        <p:spPr>
          <a:xfrm>
            <a:off x="4735689" y="3698421"/>
            <a:ext cx="829663" cy="33129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E687ECE-E40F-6263-FD26-4E3DB547C3E1}"/>
                  </a:ext>
                </a:extLst>
              </p:cNvPr>
              <p:cNvSpPr txBox="1"/>
              <p:nvPr/>
            </p:nvSpPr>
            <p:spPr>
              <a:xfrm>
                <a:off x="959790" y="4384473"/>
                <a:ext cx="2153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E687ECE-E40F-6263-FD26-4E3DB547C3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790" y="4384473"/>
                <a:ext cx="215380" cy="276999"/>
              </a:xfrm>
              <a:prstGeom prst="rect">
                <a:avLst/>
              </a:prstGeom>
              <a:blipFill>
                <a:blip r:embed="rId3"/>
                <a:stretch>
                  <a:fillRect l="-22222" r="-22222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Graphic 45" descr="Angel face with solid fill with solid fill">
            <a:extLst>
              <a:ext uri="{FF2B5EF4-FFF2-40B4-BE49-F238E27FC236}">
                <a16:creationId xmlns:a16="http://schemas.microsoft.com/office/drawing/2014/main" id="{02C73833-FAA9-AD5B-73B5-223EC2718C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7575" y="3429000"/>
            <a:ext cx="914400" cy="9144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AC2D851-44D8-D075-E73C-46B58E2D9498}"/>
              </a:ext>
            </a:extLst>
          </p:cNvPr>
          <p:cNvGrpSpPr/>
          <p:nvPr/>
        </p:nvGrpSpPr>
        <p:grpSpPr>
          <a:xfrm>
            <a:off x="5660713" y="1602669"/>
            <a:ext cx="1248946" cy="4455644"/>
            <a:chOff x="4954088" y="1541557"/>
            <a:chExt cx="1248946" cy="3525479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6C6A71B5-BDB3-2FD0-A067-2A9D38FF6E3F}"/>
                </a:ext>
              </a:extLst>
            </p:cNvPr>
            <p:cNvGrpSpPr/>
            <p:nvPr/>
          </p:nvGrpSpPr>
          <p:grpSpPr>
            <a:xfrm>
              <a:off x="4954088" y="1541557"/>
              <a:ext cx="1248946" cy="3525479"/>
              <a:chOff x="5436478" y="1662624"/>
              <a:chExt cx="1248946" cy="4183140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C8926B7-C188-4C25-1754-FA0A0EC4ACAA}"/>
                  </a:ext>
                </a:extLst>
              </p:cNvPr>
              <p:cNvSpPr/>
              <p:nvPr/>
            </p:nvSpPr>
            <p:spPr>
              <a:xfrm>
                <a:off x="5436478" y="1662624"/>
                <a:ext cx="1248946" cy="4183140"/>
              </a:xfrm>
              <a:prstGeom prst="rect">
                <a:avLst/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2">
                      <a:lumMod val="90000"/>
                      <a:lumOff val="10000"/>
                    </a:scheme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1F21B8C1-D6B0-C28D-32DE-A85C893DD9E4}"/>
                      </a:ext>
                    </a:extLst>
                  </p:cNvPr>
                  <p:cNvSpPr txBox="1"/>
                  <p:nvPr/>
                </p:nvSpPr>
                <p:spPr>
                  <a:xfrm>
                    <a:off x="5778734" y="4132390"/>
                    <a:ext cx="438563" cy="73866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𝒜</m:t>
                          </m:r>
                        </m:oMath>
                      </m:oMathPara>
                    </a14:m>
                    <a:endParaRPr lang="en-US" sz="2400" b="0" dirty="0">
                      <a:latin typeface="Lucida Calligraphy" panose="03010101010101010101" pitchFamily="66" charset="77"/>
                    </a:endParaRPr>
                  </a:p>
                  <a:p>
                    <a:endParaRPr lang="en-US" sz="2400" b="0" dirty="0">
                      <a:latin typeface="Lucida Calligraphy" panose="03010101010101010101" pitchFamily="66" charset="77"/>
                    </a:endParaRPr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1F21B8C1-D6B0-C28D-32DE-A85C893DD9E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78734" y="4132390"/>
                    <a:ext cx="438563" cy="73866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5556" r="-277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74" name="Graphic 73" descr="Devil face with solid fill with solid fill">
              <a:extLst>
                <a:ext uri="{FF2B5EF4-FFF2-40B4-BE49-F238E27FC236}">
                  <a16:creationId xmlns:a16="http://schemas.microsoft.com/office/drawing/2014/main" id="{A0A3C8D8-7378-02F4-7A49-F1416A963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186321" y="3047860"/>
              <a:ext cx="746469" cy="559480"/>
            </a:xfrm>
            <a:prstGeom prst="rect">
              <a:avLst/>
            </a:prstGeom>
          </p:spPr>
        </p:pic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3E05A0B-5784-715A-FD83-A9285D1AC6F7}"/>
              </a:ext>
            </a:extLst>
          </p:cNvPr>
          <p:cNvGrpSpPr/>
          <p:nvPr/>
        </p:nvGrpSpPr>
        <p:grpSpPr>
          <a:xfrm>
            <a:off x="6899175" y="2721565"/>
            <a:ext cx="839652" cy="784831"/>
            <a:chOff x="4078320" y="4317073"/>
            <a:chExt cx="839652" cy="7848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4B97018A-854E-4885-CFE8-BFFF4D7F6B9F}"/>
                    </a:ext>
                  </a:extLst>
                </p:cNvPr>
                <p:cNvSpPr txBox="1"/>
                <p:nvPr/>
              </p:nvSpPr>
              <p:spPr>
                <a:xfrm>
                  <a:off x="4078320" y="4317073"/>
                  <a:ext cx="839652" cy="7848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indent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lit/>
                          </m:rPr>
                          <a:rPr lang="en-US" sz="4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4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4500" b="0" i="1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lit/>
                          </m:rPr>
                          <a:rPr lang="en-US" sz="4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lang="en-US" sz="45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4B97018A-854E-4885-CFE8-BFFF4D7F6B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8320" y="4317073"/>
                  <a:ext cx="839652" cy="784831"/>
                </a:xfrm>
                <a:prstGeom prst="rect">
                  <a:avLst/>
                </a:prstGeom>
                <a:blipFill>
                  <a:blip r:embed="rId9"/>
                  <a:stretch>
                    <a:fillRect l="-19403" t="-1587" r="-58209" b="-253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7" name="Graphic 76" descr="Devil face with solid fill with solid fill">
              <a:extLst>
                <a:ext uri="{FF2B5EF4-FFF2-40B4-BE49-F238E27FC236}">
                  <a16:creationId xmlns:a16="http://schemas.microsoft.com/office/drawing/2014/main" id="{09BB97DD-6A90-0A30-8A1B-11931ECA5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281837" y="4448150"/>
              <a:ext cx="547002" cy="547002"/>
            </a:xfrm>
            <a:prstGeom prst="rect">
              <a:avLst/>
            </a:prstGeom>
          </p:spPr>
        </p:pic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1E152CC1-1A57-F07D-137F-234E518CB6E9}"/>
              </a:ext>
            </a:extLst>
          </p:cNvPr>
          <p:cNvGrpSpPr/>
          <p:nvPr/>
        </p:nvGrpSpPr>
        <p:grpSpPr>
          <a:xfrm>
            <a:off x="6924352" y="4237734"/>
            <a:ext cx="839652" cy="784831"/>
            <a:chOff x="4078320" y="4317073"/>
            <a:chExt cx="839652" cy="7848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2F1D6D5A-020E-DB4E-022D-D5202DE85CDA}"/>
                    </a:ext>
                  </a:extLst>
                </p:cNvPr>
                <p:cNvSpPr txBox="1"/>
                <p:nvPr/>
              </p:nvSpPr>
              <p:spPr>
                <a:xfrm>
                  <a:off x="4078320" y="4317073"/>
                  <a:ext cx="839652" cy="7848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indent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lit/>
                          </m:rPr>
                          <a:rPr lang="en-US" sz="4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4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4500" b="0" i="1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lit/>
                          </m:rPr>
                          <a:rPr lang="en-US" sz="4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lang="en-US" sz="45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2F1D6D5A-020E-DB4E-022D-D5202DE85C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8320" y="4317073"/>
                  <a:ext cx="839652" cy="784831"/>
                </a:xfrm>
                <a:prstGeom prst="rect">
                  <a:avLst/>
                </a:prstGeom>
                <a:blipFill>
                  <a:blip r:embed="rId10"/>
                  <a:stretch>
                    <a:fillRect l="-20896" t="-1587" r="-58209" b="-253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0" name="Graphic 79" descr="Devil face with solid fill with solid fill">
              <a:extLst>
                <a:ext uri="{FF2B5EF4-FFF2-40B4-BE49-F238E27FC236}">
                  <a16:creationId xmlns:a16="http://schemas.microsoft.com/office/drawing/2014/main" id="{24BA57BB-DD45-692D-040E-0E3FC9C12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281837" y="4448150"/>
              <a:ext cx="547002" cy="547002"/>
            </a:xfrm>
            <a:prstGeom prst="rect">
              <a:avLst/>
            </a:prstGeom>
          </p:spPr>
        </p:pic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7AA02046-27D2-F201-69AF-20B6055D1D8C}"/>
              </a:ext>
            </a:extLst>
          </p:cNvPr>
          <p:cNvGrpSpPr/>
          <p:nvPr/>
        </p:nvGrpSpPr>
        <p:grpSpPr>
          <a:xfrm>
            <a:off x="8026254" y="2526911"/>
            <a:ext cx="1706381" cy="864166"/>
            <a:chOff x="8664711" y="714299"/>
            <a:chExt cx="1706381" cy="8641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7A04A0ED-3E01-3ADD-452E-700628D28ADE}"/>
                    </a:ext>
                  </a:extLst>
                </p:cNvPr>
                <p:cNvSpPr txBox="1"/>
                <p:nvPr/>
              </p:nvSpPr>
              <p:spPr>
                <a:xfrm>
                  <a:off x="9041625" y="714299"/>
                  <a:ext cx="1329467" cy="40229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sup>
                                </m:sSubSup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∈[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7A04A0ED-3E01-3ADD-452E-700628D28A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41625" y="714299"/>
                  <a:ext cx="1329467" cy="402290"/>
                </a:xfrm>
                <a:prstGeom prst="rect">
                  <a:avLst/>
                </a:prstGeom>
                <a:blipFill>
                  <a:blip r:embed="rId11"/>
                  <a:stretch>
                    <a:fillRect l="-1887" r="-2830" b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0" name="Curved Connector 89">
              <a:extLst>
                <a:ext uri="{FF2B5EF4-FFF2-40B4-BE49-F238E27FC236}">
                  <a16:creationId xmlns:a16="http://schemas.microsoft.com/office/drawing/2014/main" id="{22EB3811-9F2D-9BE2-904A-5E8CA73F90AB}"/>
                </a:ext>
              </a:extLst>
            </p:cNvPr>
            <p:cNvCxnSpPr>
              <a:stCxn id="88" idx="1"/>
            </p:cNvCxnSpPr>
            <p:nvPr/>
          </p:nvCxnSpPr>
          <p:spPr>
            <a:xfrm rot="10800000" flipV="1">
              <a:off x="8664711" y="915443"/>
              <a:ext cx="376915" cy="276255"/>
            </a:xfrm>
            <a:prstGeom prst="curvedConnector3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C2F044F6-5105-E8EE-258C-FD2969F3FE4F}"/>
                </a:ext>
              </a:extLst>
            </p:cNvPr>
            <p:cNvCxnSpPr/>
            <p:nvPr/>
          </p:nvCxnSpPr>
          <p:spPr>
            <a:xfrm>
              <a:off x="8735627" y="1419665"/>
              <a:ext cx="65609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8B6E38A0-A896-710E-6E5F-AA3EEE1011CA}"/>
                    </a:ext>
                  </a:extLst>
                </p:cNvPr>
                <p:cNvSpPr txBox="1"/>
                <p:nvPr/>
              </p:nvSpPr>
              <p:spPr>
                <a:xfrm>
                  <a:off x="9391725" y="1274279"/>
                  <a:ext cx="518934" cy="30418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∈[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8B6E38A0-A896-710E-6E5F-AA3EEE1011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91725" y="1274279"/>
                  <a:ext cx="518934" cy="304186"/>
                </a:xfrm>
                <a:prstGeom prst="rect">
                  <a:avLst/>
                </a:prstGeom>
                <a:blipFill>
                  <a:blip r:embed="rId12"/>
                  <a:stretch>
                    <a:fillRect r="-61905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C590CB0-7A2F-BE24-E50B-95EB17F63574}"/>
              </a:ext>
            </a:extLst>
          </p:cNvPr>
          <p:cNvSpPr txBox="1"/>
          <p:nvPr/>
        </p:nvSpPr>
        <p:spPr>
          <a:xfrm>
            <a:off x="10802029" y="4448983"/>
            <a:ext cx="121648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A4E157F-3A12-4369-8D5B-A902AEDB21C4}"/>
              </a:ext>
            </a:extLst>
          </p:cNvPr>
          <p:cNvSpPr txBox="1">
            <a:spLocks/>
          </p:cNvSpPr>
          <p:nvPr/>
        </p:nvSpPr>
        <p:spPr>
          <a:xfrm>
            <a:off x="-29228" y="4362257"/>
            <a:ext cx="2410066" cy="1377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Sample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FC59AB1-16B5-1103-2077-9A9FCF365F51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1162538" y="1688926"/>
            <a:ext cx="540372" cy="19428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74385F0-1AFC-8553-E53E-AE3B388DAE8B}"/>
                  </a:ext>
                </a:extLst>
              </p:cNvPr>
              <p:cNvSpPr txBox="1"/>
              <p:nvPr/>
            </p:nvSpPr>
            <p:spPr>
              <a:xfrm>
                <a:off x="1070124" y="2403718"/>
                <a:ext cx="3626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74385F0-1AFC-8553-E53E-AE3B388DAE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124" y="2403718"/>
                <a:ext cx="362600" cy="276999"/>
              </a:xfrm>
              <a:prstGeom prst="rect">
                <a:avLst/>
              </a:prstGeom>
              <a:blipFill>
                <a:blip r:embed="rId13"/>
                <a:stretch>
                  <a:fillRect l="-13793" r="-6897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895C0DD-568E-86A9-6923-85040619BF5A}"/>
                  </a:ext>
                </a:extLst>
              </p:cNvPr>
              <p:cNvSpPr txBox="1"/>
              <p:nvPr/>
            </p:nvSpPr>
            <p:spPr>
              <a:xfrm>
                <a:off x="1702910" y="1270221"/>
                <a:ext cx="1109781" cy="8374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Sup>
                                <m:sSub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p>
                              </m:sSub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bSup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⟩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∈[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895C0DD-568E-86A9-6923-85040619BF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2910" y="1270221"/>
                <a:ext cx="1109781" cy="837409"/>
              </a:xfrm>
              <a:prstGeom prst="rect">
                <a:avLst/>
              </a:prstGeom>
              <a:blipFill>
                <a:blip r:embed="rId14"/>
                <a:stretch>
                  <a:fillRect l="-5618" r="-132584" b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39A94E7-6685-CFCC-75B6-A44808CC9E63}"/>
              </a:ext>
            </a:extLst>
          </p:cNvPr>
          <p:cNvCxnSpPr>
            <a:cxnSpLocks/>
          </p:cNvCxnSpPr>
          <p:nvPr/>
        </p:nvCxnSpPr>
        <p:spPr>
          <a:xfrm flipV="1">
            <a:off x="1537531" y="2985798"/>
            <a:ext cx="711549" cy="9638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3E20CAC-A6FD-373D-CE6C-65B8F41C47EA}"/>
              </a:ext>
            </a:extLst>
          </p:cNvPr>
          <p:cNvCxnSpPr>
            <a:cxnSpLocks/>
          </p:cNvCxnSpPr>
          <p:nvPr/>
        </p:nvCxnSpPr>
        <p:spPr>
          <a:xfrm flipH="1">
            <a:off x="1416758" y="2812917"/>
            <a:ext cx="767914" cy="11181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2E0A742-F0B2-76C7-B468-2E4359CA7139}"/>
                  </a:ext>
                </a:extLst>
              </p:cNvPr>
              <p:cNvSpPr txBox="1"/>
              <p:nvPr/>
            </p:nvSpPr>
            <p:spPr>
              <a:xfrm>
                <a:off x="1779813" y="2731983"/>
                <a:ext cx="3679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2E0A742-F0B2-76C7-B468-2E4359CA71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9813" y="2731983"/>
                <a:ext cx="367921" cy="276999"/>
              </a:xfrm>
              <a:prstGeom prst="rect">
                <a:avLst/>
              </a:prstGeom>
              <a:blipFill>
                <a:blip r:embed="rId15"/>
                <a:stretch>
                  <a:fillRect l="-17241" r="-6897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7DD6FB-6E3C-987C-D5C0-ED13334FFFE5}"/>
                  </a:ext>
                </a:extLst>
              </p:cNvPr>
              <p:cNvSpPr txBox="1"/>
              <p:nvPr/>
            </p:nvSpPr>
            <p:spPr>
              <a:xfrm>
                <a:off x="2273805" y="2489720"/>
                <a:ext cx="1109781" cy="8374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Sup>
                                <m:sSub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p>
                              </m:sSub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bSup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bSup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⟩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∈[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7DD6FB-6E3C-987C-D5C0-ED13334FFF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805" y="2489720"/>
                <a:ext cx="1109781" cy="837409"/>
              </a:xfrm>
              <a:prstGeom prst="rect">
                <a:avLst/>
              </a:prstGeom>
              <a:blipFill>
                <a:blip r:embed="rId16"/>
                <a:stretch>
                  <a:fillRect l="-7955" r="-132955" b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168DB01-0CC4-CE3D-9757-A8FE1000999B}"/>
              </a:ext>
            </a:extLst>
          </p:cNvPr>
          <p:cNvSpPr txBox="1">
            <a:spLocks/>
          </p:cNvSpPr>
          <p:nvPr/>
        </p:nvSpPr>
        <p:spPr>
          <a:xfrm>
            <a:off x="2594405" y="3571643"/>
            <a:ext cx="347971" cy="1377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/>
              <a:t>.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60F84828-02B1-626D-7785-20147746098F}"/>
              </a:ext>
            </a:extLst>
          </p:cNvPr>
          <p:cNvSpPr txBox="1">
            <a:spLocks/>
          </p:cNvSpPr>
          <p:nvPr/>
        </p:nvSpPr>
        <p:spPr>
          <a:xfrm>
            <a:off x="1663001" y="3677447"/>
            <a:ext cx="347971" cy="83773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/>
              <a:t>.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4B02FE8-2F53-6CCB-2D12-3A999B77118A}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1175170" y="4522973"/>
            <a:ext cx="695154" cy="10994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2DE2F1F-C92D-5418-DBB9-F66790C67038}"/>
              </a:ext>
            </a:extLst>
          </p:cNvPr>
          <p:cNvCxnSpPr>
            <a:cxnSpLocks/>
          </p:cNvCxnSpPr>
          <p:nvPr/>
        </p:nvCxnSpPr>
        <p:spPr>
          <a:xfrm flipH="1" flipV="1">
            <a:off x="1254187" y="4456244"/>
            <a:ext cx="593151" cy="9532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73BE148-B0F6-56B1-A646-1774A54C156B}"/>
                  </a:ext>
                </a:extLst>
              </p:cNvPr>
              <p:cNvSpPr txBox="1"/>
              <p:nvPr/>
            </p:nvSpPr>
            <p:spPr>
              <a:xfrm>
                <a:off x="1860282" y="5194338"/>
                <a:ext cx="1109781" cy="8751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Sup>
                                <m:sSub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sup>
                              </m:sSub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p>
                          </m:sSubSup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p>
                      </m:sSubSup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⟩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∈[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73BE148-B0F6-56B1-A646-1774A54C15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282" y="5194338"/>
                <a:ext cx="1109781" cy="875111"/>
              </a:xfrm>
              <a:prstGeom prst="rect">
                <a:avLst/>
              </a:prstGeom>
              <a:blipFill>
                <a:blip r:embed="rId17"/>
                <a:stretch>
                  <a:fillRect l="-6818" r="-136364" b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Graphic 32" descr="Devil face with solid fill with solid fill">
            <a:extLst>
              <a:ext uri="{FF2B5EF4-FFF2-40B4-BE49-F238E27FC236}">
                <a16:creationId xmlns:a16="http://schemas.microsoft.com/office/drawing/2014/main" id="{D2716403-7F73-4A71-1BA1-C6D5928758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41703" y="2021254"/>
            <a:ext cx="379036" cy="379036"/>
          </a:xfrm>
          <a:prstGeom prst="rect">
            <a:avLst/>
          </a:prstGeom>
        </p:spPr>
      </p:pic>
      <p:pic>
        <p:nvPicPr>
          <p:cNvPr id="34" name="Graphic 33" descr="Devil face with solid fill with solid fill">
            <a:extLst>
              <a:ext uri="{FF2B5EF4-FFF2-40B4-BE49-F238E27FC236}">
                <a16:creationId xmlns:a16="http://schemas.microsoft.com/office/drawing/2014/main" id="{B5C34768-244F-52B8-8754-72259628B8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58571" y="2404744"/>
            <a:ext cx="385354" cy="385354"/>
          </a:xfrm>
          <a:prstGeom prst="rect">
            <a:avLst/>
          </a:prstGeom>
        </p:spPr>
      </p:pic>
      <p:pic>
        <p:nvPicPr>
          <p:cNvPr id="39" name="Graphic 38" descr="Devil face with solid fill with solid fill">
            <a:extLst>
              <a:ext uri="{FF2B5EF4-FFF2-40B4-BE49-F238E27FC236}">
                <a16:creationId xmlns:a16="http://schemas.microsoft.com/office/drawing/2014/main" id="{1EED63ED-B277-33CF-5042-51D8DDC666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50185" y="4592362"/>
            <a:ext cx="335436" cy="33543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6CC7982-1A18-DB16-1B88-102649EA67E5}"/>
                  </a:ext>
                </a:extLst>
              </p:cNvPr>
              <p:cNvSpPr txBox="1"/>
              <p:nvPr/>
            </p:nvSpPr>
            <p:spPr>
              <a:xfrm>
                <a:off x="1604184" y="4844652"/>
                <a:ext cx="3776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6CC7982-1A18-DB16-1B88-102649EA67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184" y="4844652"/>
                <a:ext cx="377667" cy="276999"/>
              </a:xfrm>
              <a:prstGeom prst="rect">
                <a:avLst/>
              </a:prstGeom>
              <a:blipFill>
                <a:blip r:embed="rId18"/>
                <a:stretch>
                  <a:fillRect l="-16667" r="-3333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Content Placeholder 2">
                <a:extLst>
                  <a:ext uri="{FF2B5EF4-FFF2-40B4-BE49-F238E27FC236}">
                    <a16:creationId xmlns:a16="http://schemas.microsoft.com/office/drawing/2014/main" id="{EBED53CA-F199-7360-32E5-FCC46CBA0B8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54187" y="6492154"/>
                <a:ext cx="2410066" cy="137779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000" dirty="0"/>
                  <a:t>(All different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𝑖𝑑</m:t>
                    </m:r>
                  </m:oMath>
                </a14:m>
                <a:r>
                  <a:rPr lang="en-US" sz="2000" dirty="0"/>
                  <a:t>)</a:t>
                </a:r>
              </a:p>
            </p:txBody>
          </p:sp>
        </mc:Choice>
        <mc:Fallback>
          <p:sp>
            <p:nvSpPr>
              <p:cNvPr id="43" name="Content Placeholder 2">
                <a:extLst>
                  <a:ext uri="{FF2B5EF4-FFF2-40B4-BE49-F238E27FC236}">
                    <a16:creationId xmlns:a16="http://schemas.microsoft.com/office/drawing/2014/main" id="{EBED53CA-F199-7360-32E5-FCC46CBA0B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187" y="6492154"/>
                <a:ext cx="2410066" cy="1377793"/>
              </a:xfrm>
              <a:prstGeom prst="rect">
                <a:avLst/>
              </a:prstGeom>
              <a:blipFill>
                <a:blip r:embed="rId19"/>
                <a:stretch>
                  <a:fillRect l="-2618" t="-4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EBDD0F7-702E-3D14-5824-96784E7F7A2F}"/>
              </a:ext>
            </a:extLst>
          </p:cNvPr>
          <p:cNvCxnSpPr>
            <a:cxnSpLocks/>
          </p:cNvCxnSpPr>
          <p:nvPr/>
        </p:nvCxnSpPr>
        <p:spPr>
          <a:xfrm flipV="1">
            <a:off x="7040414" y="3957156"/>
            <a:ext cx="381357" cy="75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AFABFA7-DE2D-9525-7F47-268AF8CF7B21}"/>
                  </a:ext>
                </a:extLst>
              </p:cNvPr>
              <p:cNvSpPr txBox="1"/>
              <p:nvPr/>
            </p:nvSpPr>
            <p:spPr>
              <a:xfrm>
                <a:off x="7065301" y="3649601"/>
                <a:ext cx="3592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AFABFA7-DE2D-9525-7F47-268AF8CF7B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301" y="3649601"/>
                <a:ext cx="359201" cy="276999"/>
              </a:xfrm>
              <a:prstGeom prst="rect">
                <a:avLst/>
              </a:prstGeom>
              <a:blipFill>
                <a:blip r:embed="rId20"/>
                <a:stretch>
                  <a:fillRect l="-13793" r="-3448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445C5C91-D5C6-E2C1-7686-9295DDE64A68}"/>
              </a:ext>
            </a:extLst>
          </p:cNvPr>
          <p:cNvGrpSpPr/>
          <p:nvPr/>
        </p:nvGrpSpPr>
        <p:grpSpPr>
          <a:xfrm>
            <a:off x="7982072" y="4096312"/>
            <a:ext cx="1706381" cy="864166"/>
            <a:chOff x="8664711" y="714299"/>
            <a:chExt cx="1706381" cy="8641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35CD2F26-6874-55AD-CB45-4F10D94DDABA}"/>
                    </a:ext>
                  </a:extLst>
                </p:cNvPr>
                <p:cNvSpPr txBox="1"/>
                <p:nvPr/>
              </p:nvSpPr>
              <p:spPr>
                <a:xfrm>
                  <a:off x="9041625" y="714299"/>
                  <a:ext cx="1329467" cy="40229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sup>
                                </m:sSubSup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∈[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35CD2F26-6874-55AD-CB45-4F10D94DDA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41625" y="714299"/>
                  <a:ext cx="1329467" cy="402290"/>
                </a:xfrm>
                <a:prstGeom prst="rect">
                  <a:avLst/>
                </a:prstGeom>
                <a:blipFill>
                  <a:blip r:embed="rId21"/>
                  <a:stretch>
                    <a:fillRect l="-2857" r="-3810" b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" name="Curved Connector 52">
              <a:extLst>
                <a:ext uri="{FF2B5EF4-FFF2-40B4-BE49-F238E27FC236}">
                  <a16:creationId xmlns:a16="http://schemas.microsoft.com/office/drawing/2014/main" id="{EBD86387-B0A8-4193-879F-8C5E255FF0F9}"/>
                </a:ext>
              </a:extLst>
            </p:cNvPr>
            <p:cNvCxnSpPr>
              <a:stCxn id="52" idx="1"/>
            </p:cNvCxnSpPr>
            <p:nvPr/>
          </p:nvCxnSpPr>
          <p:spPr>
            <a:xfrm rot="10800000" flipV="1">
              <a:off x="8664711" y="915443"/>
              <a:ext cx="376915" cy="276255"/>
            </a:xfrm>
            <a:prstGeom prst="curvedConnector3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A7B026D6-A335-26AC-2997-E69F9C41A553}"/>
                </a:ext>
              </a:extLst>
            </p:cNvPr>
            <p:cNvCxnSpPr/>
            <p:nvPr/>
          </p:nvCxnSpPr>
          <p:spPr>
            <a:xfrm>
              <a:off x="8735627" y="1419665"/>
              <a:ext cx="65609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2DDAD877-9792-E626-89BA-30CD1892E2A3}"/>
                    </a:ext>
                  </a:extLst>
                </p:cNvPr>
                <p:cNvSpPr txBox="1"/>
                <p:nvPr/>
              </p:nvSpPr>
              <p:spPr>
                <a:xfrm>
                  <a:off x="9391725" y="1274279"/>
                  <a:ext cx="518934" cy="30418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∈[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2DDAD877-9792-E626-89BA-30CD1892E2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91725" y="1274279"/>
                  <a:ext cx="518934" cy="304186"/>
                </a:xfrm>
                <a:prstGeom prst="rect">
                  <a:avLst/>
                </a:prstGeom>
                <a:blipFill>
                  <a:blip r:embed="rId22"/>
                  <a:stretch>
                    <a:fillRect r="-69048" b="-2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5E772594-BA61-BC90-F173-7A2239B84B7D}"/>
              </a:ext>
            </a:extLst>
          </p:cNvPr>
          <p:cNvGrpSpPr/>
          <p:nvPr/>
        </p:nvGrpSpPr>
        <p:grpSpPr>
          <a:xfrm>
            <a:off x="9490184" y="1835906"/>
            <a:ext cx="3125121" cy="5697291"/>
            <a:chOff x="8367740" y="799924"/>
            <a:chExt cx="3125121" cy="56972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Content Placeholder 2">
                  <a:extLst>
                    <a:ext uri="{FF2B5EF4-FFF2-40B4-BE49-F238E27FC236}">
                      <a16:creationId xmlns:a16="http://schemas.microsoft.com/office/drawing/2014/main" id="{808E0328-1ADA-FFAC-768A-DF75958C139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082795" y="2954622"/>
                  <a:ext cx="2410066" cy="137779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sz="2000" dirty="0"/>
                    <a:t>if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1" name="Content Placeholder 2">
                  <a:extLst>
                    <a:ext uri="{FF2B5EF4-FFF2-40B4-BE49-F238E27FC236}">
                      <a16:creationId xmlns:a16="http://schemas.microsoft.com/office/drawing/2014/main" id="{808E0328-1ADA-FFAC-768A-DF75958C13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82795" y="2954622"/>
                  <a:ext cx="2410066" cy="1377793"/>
                </a:xfrm>
                <a:prstGeom prst="rect">
                  <a:avLst/>
                </a:prstGeom>
                <a:blipFill>
                  <a:blip r:embed="rId23"/>
                  <a:stretch>
                    <a:fillRect l="-2618" t="-45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11938641-29DE-5EA5-56A6-43AC4450F1BB}"/>
                </a:ext>
              </a:extLst>
            </p:cNvPr>
            <p:cNvGrpSpPr/>
            <p:nvPr/>
          </p:nvGrpSpPr>
          <p:grpSpPr>
            <a:xfrm>
              <a:off x="8367740" y="799924"/>
              <a:ext cx="3015410" cy="4876024"/>
              <a:chOff x="9744102" y="1732856"/>
              <a:chExt cx="3015410" cy="4876024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C8F05C2F-04E3-4DCA-7260-966F72F8D085}"/>
                  </a:ext>
                </a:extLst>
              </p:cNvPr>
              <p:cNvGrpSpPr/>
              <p:nvPr/>
            </p:nvGrpSpPr>
            <p:grpSpPr>
              <a:xfrm>
                <a:off x="10042384" y="1732856"/>
                <a:ext cx="2092877" cy="1926310"/>
                <a:chOff x="10027535" y="2371081"/>
                <a:chExt cx="2092877" cy="1926310"/>
              </a:xfrm>
            </p:grpSpPr>
            <p:pic>
              <p:nvPicPr>
                <p:cNvPr id="113" name="Graphic 112" descr="Angel face with solid fill with solid fill">
                  <a:extLst>
                    <a:ext uri="{FF2B5EF4-FFF2-40B4-BE49-F238E27FC236}">
                      <a16:creationId xmlns:a16="http://schemas.microsoft.com/office/drawing/2014/main" id="{5C9B7096-2102-A3F1-B151-0E9DC9D5B3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01158" y="2371081"/>
                  <a:ext cx="914400" cy="914400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4" name="TextBox 113">
                      <a:extLst>
                        <a:ext uri="{FF2B5EF4-FFF2-40B4-BE49-F238E27FC236}">
                          <a16:creationId xmlns:a16="http://schemas.microsoft.com/office/drawing/2014/main" id="{C4DC45DD-3C16-E7B8-3AF0-81EFD2285A7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027535" y="3429781"/>
                      <a:ext cx="2092877" cy="8676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sup>
                            </m:sSup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sup>
                            </m:sSub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sup>
                            </m:sSubSup>
                          </m:oMath>
                        </m:oMathPara>
                      </a14:m>
                      <a:endParaRPr lang="en-US" b="0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14" name="TextBox 113">
                      <a:extLst>
                        <a:ext uri="{FF2B5EF4-FFF2-40B4-BE49-F238E27FC236}">
                          <a16:creationId xmlns:a16="http://schemas.microsoft.com/office/drawing/2014/main" id="{C4DC45DD-3C16-E7B8-3AF0-81EFD2285A7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027535" y="3429781"/>
                      <a:ext cx="2092877" cy="867610"/>
                    </a:xfrm>
                    <a:prstGeom prst="rect">
                      <a:avLst/>
                    </a:prstGeom>
                    <a:blipFill>
                      <a:blip r:embed="rId2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Content Placeholder 2">
                    <a:extLst>
                      <a:ext uri="{FF2B5EF4-FFF2-40B4-BE49-F238E27FC236}">
                        <a16:creationId xmlns:a16="http://schemas.microsoft.com/office/drawing/2014/main" id="{C0897B70-D25D-DF3C-C92F-A7E73E6EC44B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10349446" y="3142071"/>
                    <a:ext cx="2410066" cy="1377793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rm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>
                      <a:buNone/>
                    </a:pPr>
                    <a:r>
                      <a:rPr lang="en-US" sz="2000" dirty="0"/>
                      <a:t>if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9" name="Content Placeholder 2">
                    <a:extLst>
                      <a:ext uri="{FF2B5EF4-FFF2-40B4-BE49-F238E27FC236}">
                        <a16:creationId xmlns:a16="http://schemas.microsoft.com/office/drawing/2014/main" id="{C0897B70-D25D-DF3C-C92F-A7E73E6EC44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49446" y="3142071"/>
                    <a:ext cx="2410066" cy="1377793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l="-3158" t="-458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DB3D47E7-AE68-CE78-D063-B7218D36EF19}"/>
                      </a:ext>
                    </a:extLst>
                  </p:cNvPr>
                  <p:cNvSpPr txBox="1"/>
                  <p:nvPr/>
                </p:nvSpPr>
                <p:spPr>
                  <a:xfrm>
                    <a:off x="9812865" y="3471063"/>
                    <a:ext cx="2870560" cy="99751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?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sup>
                          </m:sSub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+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sup>
                          </m:sSubSup>
                        </m:oMath>
                      </m:oMathPara>
                    </a14:m>
                    <a:endParaRPr lang="en-US" b="0" dirty="0"/>
                  </a:p>
                  <a:p>
                    <a:endParaRPr lang="en-US" dirty="0"/>
                  </a:p>
                  <a:p>
                    <a:endParaRPr lang="en-US" dirty="0"/>
                  </a:p>
                </p:txBody>
              </p:sp>
            </mc:Choice>
            <mc:Fallback xmlns="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DB3D47E7-AE68-CE78-D063-B7218D36EF1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12865" y="3471063"/>
                    <a:ext cx="2870560" cy="997517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TextBox 70">
                    <a:extLst>
                      <a:ext uri="{FF2B5EF4-FFF2-40B4-BE49-F238E27FC236}">
                        <a16:creationId xmlns:a16="http://schemas.microsoft.com/office/drawing/2014/main" id="{CF132CC0-A83C-9CDA-9F13-26DCF0056A60}"/>
                      </a:ext>
                    </a:extLst>
                  </p:cNvPr>
                  <p:cNvSpPr txBox="1"/>
                  <p:nvPr/>
                </p:nvSpPr>
                <p:spPr>
                  <a:xfrm>
                    <a:off x="10050553" y="4852304"/>
                    <a:ext cx="2092877" cy="86761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?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sup>
                          </m:sSubSup>
                        </m:oMath>
                      </m:oMathPara>
                    </a14:m>
                    <a:endParaRPr lang="en-US" b="0" dirty="0"/>
                  </a:p>
                  <a:p>
                    <a:endParaRPr lang="en-US" dirty="0"/>
                  </a:p>
                  <a:p>
                    <a:endParaRPr lang="en-US" dirty="0"/>
                  </a:p>
                </p:txBody>
              </p:sp>
            </mc:Choice>
            <mc:Fallback xmlns="">
              <p:sp>
                <p:nvSpPr>
                  <p:cNvPr id="71" name="TextBox 70">
                    <a:extLst>
                      <a:ext uri="{FF2B5EF4-FFF2-40B4-BE49-F238E27FC236}">
                        <a16:creationId xmlns:a16="http://schemas.microsoft.com/office/drawing/2014/main" id="{CF132CC0-A83C-9CDA-9F13-26DCF0056A6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50553" y="4852304"/>
                    <a:ext cx="2092877" cy="867610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TextBox 71">
                    <a:extLst>
                      <a:ext uri="{FF2B5EF4-FFF2-40B4-BE49-F238E27FC236}">
                        <a16:creationId xmlns:a16="http://schemas.microsoft.com/office/drawing/2014/main" id="{DD269719-F075-BD6A-9EFC-E82F2E8A55F4}"/>
                      </a:ext>
                    </a:extLst>
                  </p:cNvPr>
                  <p:cNvSpPr txBox="1"/>
                  <p:nvPr/>
                </p:nvSpPr>
                <p:spPr>
                  <a:xfrm>
                    <a:off x="9744102" y="5611363"/>
                    <a:ext cx="2870560" cy="99751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?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sup>
                          </m:sSub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+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sup>
                          </m:sSubSup>
                        </m:oMath>
                      </m:oMathPara>
                    </a14:m>
                    <a:endParaRPr lang="en-US" b="0" dirty="0"/>
                  </a:p>
                  <a:p>
                    <a:endParaRPr lang="en-US" dirty="0"/>
                  </a:p>
                  <a:p>
                    <a:endParaRPr lang="en-US" dirty="0"/>
                  </a:p>
                </p:txBody>
              </p:sp>
            </mc:Choice>
            <mc:Fallback xmlns="">
              <p:sp>
                <p:nvSpPr>
                  <p:cNvPr id="72" name="TextBox 71">
                    <a:extLst>
                      <a:ext uri="{FF2B5EF4-FFF2-40B4-BE49-F238E27FC236}">
                        <a16:creationId xmlns:a16="http://schemas.microsoft.com/office/drawing/2014/main" id="{DD269719-F075-BD6A-9EFC-E82F2E8A55F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44102" y="5611363"/>
                    <a:ext cx="2870560" cy="997517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Content Placeholder 2">
                  <a:extLst>
                    <a:ext uri="{FF2B5EF4-FFF2-40B4-BE49-F238E27FC236}">
                      <a16:creationId xmlns:a16="http://schemas.microsoft.com/office/drawing/2014/main" id="{B865D4DC-B7F2-3A27-2CF6-5713F6873EE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973468" y="4335341"/>
                  <a:ext cx="2410066" cy="137779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sz="2000" dirty="0"/>
                    <a:t>if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3" name="Content Placeholder 2">
                  <a:extLst>
                    <a:ext uri="{FF2B5EF4-FFF2-40B4-BE49-F238E27FC236}">
                      <a16:creationId xmlns:a16="http://schemas.microsoft.com/office/drawing/2014/main" id="{B865D4DC-B7F2-3A27-2CF6-5713F6873E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73468" y="4335341"/>
                  <a:ext cx="2410066" cy="1377793"/>
                </a:xfrm>
                <a:prstGeom prst="rect">
                  <a:avLst/>
                </a:prstGeom>
                <a:blipFill>
                  <a:blip r:embed="rId29"/>
                  <a:stretch>
                    <a:fillRect l="-3158" t="-45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Content Placeholder 2">
                  <a:extLst>
                    <a:ext uri="{FF2B5EF4-FFF2-40B4-BE49-F238E27FC236}">
                      <a16:creationId xmlns:a16="http://schemas.microsoft.com/office/drawing/2014/main" id="{8DC756CC-6A08-1E5B-0BF9-D14ADBEF174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082795" y="5119422"/>
                  <a:ext cx="2410066" cy="137779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sz="2000" dirty="0"/>
                    <a:t>if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1" name="Content Placeholder 2">
                  <a:extLst>
                    <a:ext uri="{FF2B5EF4-FFF2-40B4-BE49-F238E27FC236}">
                      <a16:creationId xmlns:a16="http://schemas.microsoft.com/office/drawing/2014/main" id="{8DC756CC-6A08-1E5B-0BF9-D14ADBEF17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82795" y="5119422"/>
                  <a:ext cx="2410066" cy="1377793"/>
                </a:xfrm>
                <a:prstGeom prst="rect">
                  <a:avLst/>
                </a:prstGeom>
                <a:blipFill>
                  <a:blip r:embed="rId30"/>
                  <a:stretch>
                    <a:fillRect l="-2618" t="-36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3047CB5-DE81-A663-0908-19EEF283B5E4}"/>
              </a:ext>
            </a:extLst>
          </p:cNvPr>
          <p:cNvGrpSpPr/>
          <p:nvPr/>
        </p:nvGrpSpPr>
        <p:grpSpPr>
          <a:xfrm>
            <a:off x="6220413" y="1555958"/>
            <a:ext cx="6560015" cy="5080708"/>
            <a:chOff x="3259838" y="775504"/>
            <a:chExt cx="5409599" cy="5717371"/>
          </a:xfrm>
        </p:grpSpPr>
        <p:sp>
          <p:nvSpPr>
            <p:cNvPr id="64" name="Multiply 63">
              <a:extLst>
                <a:ext uri="{FF2B5EF4-FFF2-40B4-BE49-F238E27FC236}">
                  <a16:creationId xmlns:a16="http://schemas.microsoft.com/office/drawing/2014/main" id="{279AC860-C26F-324D-95DF-CE65265036D8}"/>
                </a:ext>
              </a:extLst>
            </p:cNvPr>
            <p:cNvSpPr/>
            <p:nvPr/>
          </p:nvSpPr>
          <p:spPr>
            <a:xfrm>
              <a:off x="3259838" y="775504"/>
              <a:ext cx="5409599" cy="5717371"/>
            </a:xfrm>
            <a:prstGeom prst="mathMultiply">
              <a:avLst/>
            </a:prstGeom>
            <a:solidFill>
              <a:srgbClr val="FF0000">
                <a:alpha val="86396"/>
              </a:srgbClr>
            </a:solidFill>
            <a:ln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C0CD8E1-3129-A04E-A86B-69173BE83DA7}"/>
                </a:ext>
              </a:extLst>
            </p:cNvPr>
            <p:cNvSpPr txBox="1"/>
            <p:nvPr/>
          </p:nvSpPr>
          <p:spPr>
            <a:xfrm>
              <a:off x="5185590" y="3381445"/>
              <a:ext cx="2011207" cy="415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50" dirty="0">
                  <a:solidFill>
                    <a:schemeClr val="bg1"/>
                  </a:solidFill>
                </a:rPr>
                <a:t>At most </a:t>
              </a:r>
              <a:r>
                <a:rPr lang="en-US" sz="1750" dirty="0" err="1">
                  <a:solidFill>
                    <a:schemeClr val="bg1"/>
                  </a:solidFill>
                </a:rPr>
                <a:t>negl</a:t>
              </a:r>
              <a:r>
                <a:rPr lang="en-US" sz="1750" dirty="0">
                  <a:solidFill>
                    <a:schemeClr val="bg1"/>
                  </a:solidFill>
                </a:rPr>
                <a:t>. prob.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EA10AB5-75DD-7CCE-5C17-5A61C6DCA7AD}"/>
              </a:ext>
            </a:extLst>
          </p:cNvPr>
          <p:cNvSpPr/>
          <p:nvPr/>
        </p:nvSpPr>
        <p:spPr>
          <a:xfrm>
            <a:off x="-29228" y="-7206"/>
            <a:ext cx="12192000" cy="977462"/>
          </a:xfrm>
          <a:prstGeom prst="rect">
            <a:avLst/>
          </a:prstGeom>
          <a:solidFill>
            <a:srgbClr val="002060"/>
          </a:solidFill>
          <a:ln w="571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Collusion-Resistant Monogamy-of-Entanglement</a:t>
            </a:r>
            <a:endParaRPr lang="en-US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947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15" grpId="0"/>
      <p:bldP spid="19" grpId="0"/>
      <p:bldP spid="20" grpId="0"/>
      <p:bldP spid="25" grpId="0"/>
      <p:bldP spid="26" grpId="0"/>
      <p:bldP spid="31" grpId="0"/>
      <p:bldP spid="42" grpId="0"/>
      <p:bldP spid="43" grpId="0"/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2FC92C-5CB5-C9CA-0B99-B766451A7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24B29FF-3AA9-6F62-5D6E-D794941DA08C}"/>
                  </a:ext>
                </a:extLst>
              </p:cNvPr>
              <p:cNvSpPr txBox="1"/>
              <p:nvPr/>
            </p:nvSpPr>
            <p:spPr>
              <a:xfrm>
                <a:off x="408371" y="983161"/>
                <a:ext cx="100841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24B29FF-3AA9-6F62-5D6E-D794941DA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71" y="983161"/>
                <a:ext cx="1008418" cy="369332"/>
              </a:xfrm>
              <a:prstGeom prst="rect">
                <a:avLst/>
              </a:prstGeom>
              <a:blipFill>
                <a:blip r:embed="rId2"/>
                <a:stretch>
                  <a:fillRect l="-7500" r="-625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B0053D08-D31A-92AB-E229-63176411ED5C}"/>
              </a:ext>
            </a:extLst>
          </p:cNvPr>
          <p:cNvGrpSpPr/>
          <p:nvPr/>
        </p:nvGrpSpPr>
        <p:grpSpPr>
          <a:xfrm>
            <a:off x="6323215" y="1223771"/>
            <a:ext cx="3511443" cy="1924380"/>
            <a:chOff x="7700739" y="1027139"/>
            <a:chExt cx="3511443" cy="1924380"/>
          </a:xfrm>
        </p:grpSpPr>
        <p:sp>
          <p:nvSpPr>
            <p:cNvPr id="23" name="Content Placeholder 2">
              <a:extLst>
                <a:ext uri="{FF2B5EF4-FFF2-40B4-BE49-F238E27FC236}">
                  <a16:creationId xmlns:a16="http://schemas.microsoft.com/office/drawing/2014/main" id="{49A0405E-7079-4D93-A345-C435425DE663}"/>
                </a:ext>
              </a:extLst>
            </p:cNvPr>
            <p:cNvSpPr txBox="1">
              <a:spLocks/>
            </p:cNvSpPr>
            <p:nvPr/>
          </p:nvSpPr>
          <p:spPr>
            <a:xfrm>
              <a:off x="7750668" y="1027139"/>
              <a:ext cx="1627817" cy="405560"/>
            </a:xfrm>
            <a:prstGeom prst="rect">
              <a:avLst/>
            </a:prstGeom>
            <a:ln w="38100">
              <a:solidFill>
                <a:srgbClr val="0070C0"/>
              </a:solidFill>
            </a:ln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 dirty="0"/>
                <a:t>Encryption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ontent Placeholder 2">
                  <a:extLst>
                    <a:ext uri="{FF2B5EF4-FFF2-40B4-BE49-F238E27FC236}">
                      <a16:creationId xmlns:a16="http://schemas.microsoft.com/office/drawing/2014/main" id="{2EC07466-FFBD-1125-C523-8AD91BD9D52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700739" y="1573726"/>
                  <a:ext cx="3511443" cy="137779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457200" indent="-457200">
                    <a:buAutoNum type="arabicParenR"/>
                  </a:pPr>
                  <a:r>
                    <a:rPr lang="en-US" sz="2400" dirty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Sample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a14:m>
                  <a:endParaRPr lang="en-US" sz="24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  <a:p>
                  <a:pPr marL="457200" indent="-457200">
                    <a:buAutoNum type="arabicParenR"/>
                  </a:pPr>
                  <a:r>
                    <a:rPr lang="en-US" sz="2400" dirty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Output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24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4" name="Content Placeholder 2">
                  <a:extLst>
                    <a:ext uri="{FF2B5EF4-FFF2-40B4-BE49-F238E27FC236}">
                      <a16:creationId xmlns:a16="http://schemas.microsoft.com/office/drawing/2014/main" id="{2EC07466-FFBD-1125-C523-8AD91BD9D5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00739" y="1573726"/>
                  <a:ext cx="3511443" cy="1377793"/>
                </a:xfrm>
                <a:prstGeom prst="rect">
                  <a:avLst/>
                </a:prstGeom>
                <a:blipFill>
                  <a:blip r:embed="rId3"/>
                  <a:stretch>
                    <a:fillRect l="-2518" t="-64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EFA3D9B-6822-ADB5-33FC-79BF3F2CF4E2}"/>
              </a:ext>
            </a:extLst>
          </p:cNvPr>
          <p:cNvGrpSpPr/>
          <p:nvPr/>
        </p:nvGrpSpPr>
        <p:grpSpPr>
          <a:xfrm>
            <a:off x="6410456" y="3262358"/>
            <a:ext cx="5439532" cy="2441146"/>
            <a:chOff x="6767099" y="2912089"/>
            <a:chExt cx="4980571" cy="2441146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01999FD-52DA-B4AE-8DC1-DC662CBCD69B}"/>
                </a:ext>
              </a:extLst>
            </p:cNvPr>
            <p:cNvGrpSpPr/>
            <p:nvPr/>
          </p:nvGrpSpPr>
          <p:grpSpPr>
            <a:xfrm>
              <a:off x="6767099" y="3024354"/>
              <a:ext cx="4980569" cy="2319986"/>
              <a:chOff x="7745846" y="3128128"/>
              <a:chExt cx="4336244" cy="231998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2843A5F-0B13-6D20-F2CE-EC141F8020E2}"/>
                      </a:ext>
                    </a:extLst>
                  </p:cNvPr>
                  <p:cNvSpPr txBox="1"/>
                  <p:nvPr/>
                </p:nvSpPr>
                <p:spPr>
                  <a:xfrm>
                    <a:off x="7829862" y="3128128"/>
                    <a:ext cx="1931491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𝑐𝑡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2843A5F-0B13-6D20-F2CE-EC141F8020E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29862" y="3128128"/>
                    <a:ext cx="1931491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3333" b="-3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C3E2DE64-1862-B114-D79D-4EEDA08210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45846" y="3631667"/>
                <a:ext cx="433624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A5A5F24C-0D86-0FFA-6FC5-58FAB61373C6}"/>
                      </a:ext>
                    </a:extLst>
                  </p:cNvPr>
                  <p:cNvSpPr txBox="1"/>
                  <p:nvPr/>
                </p:nvSpPr>
                <p:spPr>
                  <a:xfrm>
                    <a:off x="7750668" y="3700989"/>
                    <a:ext cx="191948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Hardcoded: </a:t>
                    </a:r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A5A5F24C-0D86-0FFA-6FC5-58FAB61373C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50668" y="3700989"/>
                    <a:ext cx="1919488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2094" t="-10345" b="-2758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Content Placeholder 2">
                    <a:extLst>
                      <a:ext uri="{FF2B5EF4-FFF2-40B4-BE49-F238E27FC236}">
                        <a16:creationId xmlns:a16="http://schemas.microsoft.com/office/drawing/2014/main" id="{A12166D5-EAA6-42BA-A630-FF304A6B8A59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7745846" y="4070321"/>
                    <a:ext cx="4251942" cy="1377793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rm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457200" indent="-457200">
                      <a:buAutoNum type="arabicParenR"/>
                    </a:pPr>
                    <a:r>
                      <a:rPr lang="en-US" sz="2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Check if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𝐾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,…, 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𝑖𝑑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=1</m:t>
                        </m:r>
                      </m:oMath>
                    </a14:m>
                    <a:r>
                      <a:rPr lang="en-US" sz="2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 </a:t>
                    </a:r>
                  </a:p>
                  <a:p>
                    <a:pPr marL="457200" indent="-457200">
                      <a:buFont typeface="Arial" panose="020B0604020202020204" pitchFamily="34" charset="0"/>
                      <a:buAutoNum type="arabicParenR"/>
                    </a:pPr>
                    <a:r>
                      <a:rPr lang="en-US" sz="2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Output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𝑚</m:t>
                        </m:r>
                      </m:oMath>
                    </a14:m>
                    <a:r>
                      <a:rPr lang="en-US" sz="2400" dirty="0"/>
                      <a:t> if check passes</a:t>
                    </a:r>
                  </a:p>
                </p:txBody>
              </p:sp>
            </mc:Choice>
            <mc:Fallback xmlns="">
              <p:sp>
                <p:nvSpPr>
                  <p:cNvPr id="25" name="Content Placeholder 2">
                    <a:extLst>
                      <a:ext uri="{FF2B5EF4-FFF2-40B4-BE49-F238E27FC236}">
                        <a16:creationId xmlns:a16="http://schemas.microsoft.com/office/drawing/2014/main" id="{A12166D5-EAA6-42BA-A630-FF304A6B8A5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45846" y="4070321"/>
                    <a:ext cx="4251942" cy="1377793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663" t="-54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C5D7554-76BC-6BDD-AF50-1BD60DB1A777}"/>
                </a:ext>
              </a:extLst>
            </p:cNvPr>
            <p:cNvSpPr/>
            <p:nvPr/>
          </p:nvSpPr>
          <p:spPr>
            <a:xfrm>
              <a:off x="6767099" y="2912089"/>
              <a:ext cx="4980571" cy="2441146"/>
            </a:xfrm>
            <a:prstGeom prst="rect">
              <a:avLst/>
            </a:prstGeom>
            <a:noFill/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x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2B84218-64FD-61E1-E603-5060775CFA8D}"/>
              </a:ext>
            </a:extLst>
          </p:cNvPr>
          <p:cNvGrpSpPr/>
          <p:nvPr/>
        </p:nvGrpSpPr>
        <p:grpSpPr>
          <a:xfrm>
            <a:off x="408371" y="1516623"/>
            <a:ext cx="3574726" cy="730200"/>
            <a:chOff x="408371" y="1432715"/>
            <a:chExt cx="3574726" cy="730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B6CB75DA-8A22-FD74-2B3E-0D2FEE811915}"/>
                    </a:ext>
                  </a:extLst>
                </p:cNvPr>
                <p:cNvSpPr txBox="1"/>
                <p:nvPr/>
              </p:nvSpPr>
              <p:spPr>
                <a:xfrm>
                  <a:off x="408371" y="1590648"/>
                  <a:ext cx="168527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𝑃𝑟𝑜𝑡𝑒𝑐𝑡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B6CB75DA-8A22-FD74-2B3E-0D2FEE8119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371" y="1590648"/>
                  <a:ext cx="1685270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4511" t="-3448" r="-6015" b="-310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4D53618B-B51D-DB3F-CF65-A094C66C39A4}"/>
                </a:ext>
              </a:extLst>
            </p:cNvPr>
            <p:cNvCxnSpPr>
              <a:cxnSpLocks/>
            </p:cNvCxnSpPr>
            <p:nvPr/>
          </p:nvCxnSpPr>
          <p:spPr>
            <a:xfrm>
              <a:off x="2093641" y="1801727"/>
              <a:ext cx="65843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539D4087-294B-CD7A-1C08-7E349010EA0B}"/>
                    </a:ext>
                  </a:extLst>
                </p:cNvPr>
                <p:cNvSpPr txBox="1"/>
                <p:nvPr/>
              </p:nvSpPr>
              <p:spPr>
                <a:xfrm>
                  <a:off x="2873316" y="1432715"/>
                  <a:ext cx="1109781" cy="73020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𝑖𝑑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lit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Sup>
                          <m:sSub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sSubSup>
                                  <m:sSub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𝑖𝑑</m:t>
                                    </m:r>
                                  </m:sup>
                                </m:sSub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𝑖𝑑</m:t>
                                </m:r>
                              </m:sup>
                            </m:sSubSup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𝑖𝑑</m:t>
                            </m:r>
                          </m:sup>
                        </m:sSubSup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⟩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∈[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539D4087-294B-CD7A-1C08-7E349010EA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73316" y="1432715"/>
                  <a:ext cx="1109781" cy="730200"/>
                </a:xfrm>
                <a:prstGeom prst="rect">
                  <a:avLst/>
                </a:prstGeom>
                <a:blipFill>
                  <a:blip r:embed="rId8"/>
                  <a:stretch>
                    <a:fillRect l="-3409" r="-151136" b="-33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3AF8796-E10C-6EDA-E67D-0922FD05F584}"/>
              </a:ext>
            </a:extLst>
          </p:cNvPr>
          <p:cNvSpPr txBox="1">
            <a:spLocks/>
          </p:cNvSpPr>
          <p:nvPr/>
        </p:nvSpPr>
        <p:spPr>
          <a:xfrm>
            <a:off x="342012" y="2351798"/>
            <a:ext cx="2410066" cy="1377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where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3603C7-9938-B584-9DA6-78B536D5DE23}"/>
                  </a:ext>
                </a:extLst>
              </p:cNvPr>
              <p:cNvSpPr txBox="1"/>
              <p:nvPr/>
            </p:nvSpPr>
            <p:spPr>
              <a:xfrm>
                <a:off x="1416789" y="2301544"/>
                <a:ext cx="3315844" cy="4043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𝑖𝑑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𝑖𝑑</m:t>
                        </m:r>
                      </m:sup>
                    </m:sSubSup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𝑖𝑑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3603C7-9938-B584-9DA6-78B536D5DE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789" y="2301544"/>
                <a:ext cx="3315844" cy="404341"/>
              </a:xfrm>
              <a:prstGeom prst="rect">
                <a:avLst/>
              </a:prstGeom>
              <a:blipFill>
                <a:blip r:embed="rId9"/>
                <a:stretch>
                  <a:fillRect l="-4198" t="-15152" r="-3435" b="-4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6705E71-D773-CC73-DAEF-37C345148798}"/>
                  </a:ext>
                </a:extLst>
              </p:cNvPr>
              <p:cNvSpPr txBox="1"/>
              <p:nvPr/>
            </p:nvSpPr>
            <p:spPr>
              <a:xfrm>
                <a:off x="408371" y="3316053"/>
                <a:ext cx="17224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6705E71-D773-CC73-DAEF-37C3451487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71" y="3316053"/>
                <a:ext cx="1722459" cy="369332"/>
              </a:xfrm>
              <a:prstGeom prst="rect">
                <a:avLst/>
              </a:prstGeom>
              <a:blipFill>
                <a:blip r:embed="rId10"/>
                <a:stretch>
                  <a:fillRect l="-5882" t="-3333" r="-6618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937F260A-F051-BF57-09E0-3547CDC71C0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2012" y="3758319"/>
                <a:ext cx="7274192" cy="137779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dirty="0"/>
                  <a:t>checks for </a:t>
                </a:r>
              </a:p>
              <a:p>
                <a:pPr marL="0" indent="0">
                  <a:buNone/>
                </a:pPr>
                <a:r>
                  <a:rPr lang="en-US" sz="2400" dirty="0"/>
                  <a:t>membership in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𝑖𝑑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(if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) </a:t>
                </a:r>
              </a:p>
              <a:p>
                <a:pPr marL="0" indent="0">
                  <a:buNone/>
                </a:pPr>
                <a:r>
                  <a:rPr lang="en-US" sz="2400" dirty="0"/>
                  <a:t>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𝑖𝑑</m:t>
                        </m:r>
                      </m:sup>
                    </m:sSubSup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⊥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𝑖𝑑</m:t>
                        </m:r>
                      </m:sup>
                    </m:sSubSup>
                  </m:oMath>
                </a14:m>
                <a:r>
                  <a:rPr lang="en-US" sz="2400" dirty="0"/>
                  <a:t> (if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/>
                  <a:t>) 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937F260A-F051-BF57-09E0-3547CDC71C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12" y="3758319"/>
                <a:ext cx="7274192" cy="1377793"/>
              </a:xfrm>
              <a:prstGeom prst="rect">
                <a:avLst/>
              </a:prstGeom>
              <a:blipFill>
                <a:blip r:embed="rId11"/>
                <a:stretch>
                  <a:fillRect l="-1220" t="-7339" b="-5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5F5A610D-76DC-2A64-5FF5-277ECC5EEC3C}"/>
              </a:ext>
            </a:extLst>
          </p:cNvPr>
          <p:cNvSpPr/>
          <p:nvPr/>
        </p:nvSpPr>
        <p:spPr>
          <a:xfrm>
            <a:off x="-29228" y="-7206"/>
            <a:ext cx="12192000" cy="977462"/>
          </a:xfrm>
          <a:prstGeom prst="rect">
            <a:avLst/>
          </a:prstGeom>
          <a:solidFill>
            <a:srgbClr val="002060"/>
          </a:solidFill>
          <a:ln w="571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Construction So Far</a:t>
            </a:r>
            <a:endParaRPr lang="en-US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6153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2B2BAA-C2EF-8B08-5367-999D2111D8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2173" y="1142044"/>
                <a:ext cx="11643064" cy="5525085"/>
              </a:xfrm>
            </p:spPr>
            <p:txBody>
              <a:bodyPr/>
              <a:lstStyle/>
              <a:p>
                <a:r>
                  <a:rPr lang="en-US" dirty="0"/>
                  <a:t>To reduce to coll. res. </a:t>
                </a:r>
                <a:r>
                  <a:rPr lang="en-US" dirty="0" err="1"/>
                  <a:t>MoE</a:t>
                </a:r>
                <a:r>
                  <a:rPr lang="en-US" dirty="0"/>
                  <a:t>: 	</a:t>
                </a:r>
              </a:p>
              <a:p>
                <a:pPr lvl="1">
                  <a:buFont typeface="Wingdings" pitchFamily="2" charset="2"/>
                  <a:buChar char="Ø"/>
                </a:pPr>
                <a:r>
                  <a:rPr lang="en-US" dirty="0"/>
                  <a:t>  </a:t>
                </a:r>
                <a:r>
                  <a:rPr lang="en-US" sz="2600" dirty="0"/>
                  <a:t>Enforce them to copy one of the keys: All pirates could be using different id, but we need to 2 pirates with same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𝑖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600" dirty="0"/>
                  <a:t> </a:t>
                </a:r>
              </a:p>
              <a:p>
                <a:pPr lvl="1">
                  <a:buFont typeface="Wingdings" pitchFamily="2" charset="2"/>
                  <a:buChar char="Ø"/>
                </a:pPr>
                <a:r>
                  <a:rPr lang="en-US" sz="2600" dirty="0"/>
                  <a:t> Even then, need to identify which coset state tuple the pirates are using to find that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𝑖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2600" dirty="0"/>
              </a:p>
              <a:p>
                <a:pPr lvl="1">
                  <a:buFont typeface="Wingdings" pitchFamily="2" charset="2"/>
                  <a:buChar char="Ø"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dirty="0"/>
                  <a:t>Also: Adversaries not necessarily running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𝑐𝑡</m:t>
                        </m:r>
                      </m:sub>
                    </m:sSub>
                  </m:oMath>
                </a14:m>
                <a:r>
                  <a:rPr lang="en-US" dirty="0"/>
                  <a:t> to decrypt since we are using </a:t>
                </a:r>
                <a:r>
                  <a:rPr lang="en-US" dirty="0" err="1"/>
                  <a:t>iO</a:t>
                </a:r>
                <a:r>
                  <a:rPr lang="en-US" dirty="0"/>
                  <a:t>: They could be learning m through other ways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2B2BAA-C2EF-8B08-5367-999D2111D8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2173" y="1142044"/>
                <a:ext cx="11643064" cy="5525085"/>
              </a:xfrm>
              <a:blipFill>
                <a:blip r:embed="rId2"/>
                <a:stretch>
                  <a:fillRect l="-871" t="-1831" r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2D2FB347-90EE-28DD-D3BC-6EC148D3A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BBAE2F-29DF-6C8E-B23C-F24EA658B7C1}"/>
              </a:ext>
            </a:extLst>
          </p:cNvPr>
          <p:cNvSpPr/>
          <p:nvPr/>
        </p:nvSpPr>
        <p:spPr>
          <a:xfrm>
            <a:off x="-29228" y="-7206"/>
            <a:ext cx="12192000" cy="977462"/>
          </a:xfrm>
          <a:prstGeom prst="rect">
            <a:avLst/>
          </a:prstGeom>
          <a:solidFill>
            <a:srgbClr val="002060"/>
          </a:solidFill>
          <a:ln w="571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Challenges</a:t>
            </a:r>
            <a:endParaRPr lang="en-US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7447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381185-DA3D-8382-62CC-C10DF61A18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5539" y="1142044"/>
                <a:ext cx="11395229" cy="5143345"/>
              </a:xfrm>
            </p:spPr>
            <p:txBody>
              <a:bodyPr/>
              <a:lstStyle/>
              <a:p>
                <a:r>
                  <a:rPr lang="en-US" dirty="0"/>
                  <a:t>With each key also give IBE key for id</a:t>
                </a:r>
              </a:p>
              <a:p>
                <a:r>
                  <a:rPr lang="en-US" dirty="0"/>
                  <a:t>Ciphertext program (after verification for id) also encrypt message under id</a:t>
                </a:r>
              </a:p>
              <a:p>
                <a:endParaRPr lang="en-US" dirty="0"/>
              </a:p>
              <a:p>
                <a:r>
                  <a:rPr lang="en-US" dirty="0"/>
                  <a:t>Now adversary will have k IBE keys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Pirates must decrypt IBE ciphertext: Must use one of these ids by IBE security</a:t>
                </a:r>
              </a:p>
              <a:p>
                <a:r>
                  <a:rPr lang="en-US" dirty="0"/>
                  <a:t>k id values and k+1 pirates: Two pirates will use the same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/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Finding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also easier: Only k choices, can guess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381185-DA3D-8382-62CC-C10DF61A18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5539" y="1142044"/>
                <a:ext cx="11395229" cy="5143345"/>
              </a:xfrm>
              <a:blipFill>
                <a:blip r:embed="rId2"/>
                <a:stretch>
                  <a:fillRect l="-1002" t="-1970" r="-1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B526A7EB-49CE-745D-C07B-0B81AB658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ADBF55-F06D-B1CA-3AA6-FEDA50B83441}"/>
              </a:ext>
            </a:extLst>
          </p:cNvPr>
          <p:cNvSpPr/>
          <p:nvPr/>
        </p:nvSpPr>
        <p:spPr>
          <a:xfrm>
            <a:off x="-29228" y="-7206"/>
            <a:ext cx="12192000" cy="977462"/>
          </a:xfrm>
          <a:prstGeom prst="rect">
            <a:avLst/>
          </a:prstGeom>
          <a:solidFill>
            <a:srgbClr val="002060"/>
          </a:solidFill>
          <a:ln w="571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Solution Step 2: Identity-Based Encryption</a:t>
            </a:r>
            <a:endParaRPr lang="en-US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5846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37D4F0-1597-EDA8-3937-F857892A1D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6996B43-3CCC-9489-FFA1-D3565DEB2665}"/>
                  </a:ext>
                </a:extLst>
              </p:cNvPr>
              <p:cNvSpPr txBox="1"/>
              <p:nvPr/>
            </p:nvSpPr>
            <p:spPr>
              <a:xfrm>
                <a:off x="408371" y="983161"/>
                <a:ext cx="100841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6996B43-3CCC-9489-FFA1-D3565DEB26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71" y="983161"/>
                <a:ext cx="1008418" cy="369332"/>
              </a:xfrm>
              <a:prstGeom prst="rect">
                <a:avLst/>
              </a:prstGeom>
              <a:blipFill>
                <a:blip r:embed="rId2"/>
                <a:stretch>
                  <a:fillRect l="-7500" r="-625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E0717C97-F69B-5C05-8915-4F7D4597A755}"/>
              </a:ext>
            </a:extLst>
          </p:cNvPr>
          <p:cNvGrpSpPr/>
          <p:nvPr/>
        </p:nvGrpSpPr>
        <p:grpSpPr>
          <a:xfrm>
            <a:off x="6323215" y="1223771"/>
            <a:ext cx="3511443" cy="1924380"/>
            <a:chOff x="7700739" y="1027139"/>
            <a:chExt cx="3511443" cy="1924380"/>
          </a:xfrm>
        </p:grpSpPr>
        <p:sp>
          <p:nvSpPr>
            <p:cNvPr id="23" name="Content Placeholder 2">
              <a:extLst>
                <a:ext uri="{FF2B5EF4-FFF2-40B4-BE49-F238E27FC236}">
                  <a16:creationId xmlns:a16="http://schemas.microsoft.com/office/drawing/2014/main" id="{B2844B90-CE33-48FF-607D-0129FD2F4756}"/>
                </a:ext>
              </a:extLst>
            </p:cNvPr>
            <p:cNvSpPr txBox="1">
              <a:spLocks/>
            </p:cNvSpPr>
            <p:nvPr/>
          </p:nvSpPr>
          <p:spPr>
            <a:xfrm>
              <a:off x="7750668" y="1027139"/>
              <a:ext cx="1627817" cy="405560"/>
            </a:xfrm>
            <a:prstGeom prst="rect">
              <a:avLst/>
            </a:prstGeom>
            <a:ln w="38100">
              <a:solidFill>
                <a:srgbClr val="0070C0"/>
              </a:solidFill>
            </a:ln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 dirty="0"/>
                <a:t>Encryption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ontent Placeholder 2">
                  <a:extLst>
                    <a:ext uri="{FF2B5EF4-FFF2-40B4-BE49-F238E27FC236}">
                      <a16:creationId xmlns:a16="http://schemas.microsoft.com/office/drawing/2014/main" id="{C3B3523B-CB7C-042D-15D2-CDC85A4CC40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700739" y="1573726"/>
                  <a:ext cx="3511443" cy="137779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457200" indent="-457200">
                    <a:buAutoNum type="arabicParenR"/>
                  </a:pPr>
                  <a:r>
                    <a:rPr lang="en-US" sz="2400" dirty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Sample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a14:m>
                  <a:endParaRPr lang="en-US" sz="24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  <a:p>
                  <a:pPr marL="457200" indent="-457200">
                    <a:buAutoNum type="arabicParenR"/>
                  </a:pPr>
                  <a:r>
                    <a:rPr lang="en-US" sz="2400" dirty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Output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24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4" name="Content Placeholder 2">
                  <a:extLst>
                    <a:ext uri="{FF2B5EF4-FFF2-40B4-BE49-F238E27FC236}">
                      <a16:creationId xmlns:a16="http://schemas.microsoft.com/office/drawing/2014/main" id="{C3B3523B-CB7C-042D-15D2-CDC85A4CC4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00739" y="1573726"/>
                  <a:ext cx="3511443" cy="1377793"/>
                </a:xfrm>
                <a:prstGeom prst="rect">
                  <a:avLst/>
                </a:prstGeom>
                <a:blipFill>
                  <a:blip r:embed="rId3"/>
                  <a:stretch>
                    <a:fillRect l="-2518" t="-64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B459E0B-3939-78D9-BD97-821354AC5DE2}"/>
              </a:ext>
            </a:extLst>
          </p:cNvPr>
          <p:cNvGrpSpPr/>
          <p:nvPr/>
        </p:nvGrpSpPr>
        <p:grpSpPr>
          <a:xfrm>
            <a:off x="6410456" y="3262358"/>
            <a:ext cx="5439532" cy="2441146"/>
            <a:chOff x="6767099" y="2912089"/>
            <a:chExt cx="4980571" cy="2441146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5D88615-10EF-ED4B-9F20-EEA54C787270}"/>
                </a:ext>
              </a:extLst>
            </p:cNvPr>
            <p:cNvGrpSpPr/>
            <p:nvPr/>
          </p:nvGrpSpPr>
          <p:grpSpPr>
            <a:xfrm>
              <a:off x="6767099" y="3024354"/>
              <a:ext cx="4980569" cy="2319986"/>
              <a:chOff x="7745846" y="3128128"/>
              <a:chExt cx="4336244" cy="231998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E447B56B-DA36-0255-2B18-EAACFB761A72}"/>
                      </a:ext>
                    </a:extLst>
                  </p:cNvPr>
                  <p:cNvSpPr txBox="1"/>
                  <p:nvPr/>
                </p:nvSpPr>
                <p:spPr>
                  <a:xfrm>
                    <a:off x="7829862" y="3128128"/>
                    <a:ext cx="1931491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𝑐𝑡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E447B56B-DA36-0255-2B18-EAACFB761A7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29862" y="3128128"/>
                    <a:ext cx="1931491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3333" b="-3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1BDB900-14CE-D870-2536-C195207B73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45846" y="3631667"/>
                <a:ext cx="433624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4A52FC63-B1FE-6ABF-3C3C-D90B87192096}"/>
                      </a:ext>
                    </a:extLst>
                  </p:cNvPr>
                  <p:cNvSpPr txBox="1"/>
                  <p:nvPr/>
                </p:nvSpPr>
                <p:spPr>
                  <a:xfrm>
                    <a:off x="7750668" y="3700989"/>
                    <a:ext cx="191948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Hardcoded: </a:t>
                    </a:r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4A52FC63-B1FE-6ABF-3C3C-D90B8719209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50668" y="3700989"/>
                    <a:ext cx="1919488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2094" t="-10345" b="-2758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Content Placeholder 2">
                    <a:extLst>
                      <a:ext uri="{FF2B5EF4-FFF2-40B4-BE49-F238E27FC236}">
                        <a16:creationId xmlns:a16="http://schemas.microsoft.com/office/drawing/2014/main" id="{50AD4785-8605-B8F6-71C2-2A0D2878EBDA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7745846" y="4070321"/>
                    <a:ext cx="4251942" cy="1377793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rm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457200" indent="-457200">
                      <a:buAutoNum type="arabicParenR"/>
                    </a:pPr>
                    <a:r>
                      <a:rPr lang="en-US" sz="2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Check if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𝐾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,…, 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𝑖𝑑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=1</m:t>
                        </m:r>
                      </m:oMath>
                    </a14:m>
                    <a:r>
                      <a:rPr lang="en-US" sz="2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 </a:t>
                    </a:r>
                  </a:p>
                  <a:p>
                    <a:pPr marL="457200" indent="-457200">
                      <a:buFont typeface="Arial" panose="020B0604020202020204" pitchFamily="34" charset="0"/>
                      <a:buAutoNum type="arabicParenR"/>
                    </a:pPr>
                    <a:r>
                      <a:rPr lang="en-US" sz="2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Output </a:t>
                    </a:r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IBE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E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𝑛𝑐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𝑖𝑑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/>
                      <a:t> if check passes</a:t>
                    </a:r>
                  </a:p>
                </p:txBody>
              </p:sp>
            </mc:Choice>
            <mc:Fallback xmlns="">
              <p:sp>
                <p:nvSpPr>
                  <p:cNvPr id="25" name="Content Placeholder 2">
                    <a:extLst>
                      <a:ext uri="{FF2B5EF4-FFF2-40B4-BE49-F238E27FC236}">
                        <a16:creationId xmlns:a16="http://schemas.microsoft.com/office/drawing/2014/main" id="{50AD4785-8605-B8F6-71C2-2A0D2878EBD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45846" y="4070321"/>
                    <a:ext cx="4251942" cy="1377793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663" t="-54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DDB57D8-7D6B-67BD-9863-E939D81C9C39}"/>
                </a:ext>
              </a:extLst>
            </p:cNvPr>
            <p:cNvSpPr/>
            <p:nvPr/>
          </p:nvSpPr>
          <p:spPr>
            <a:xfrm>
              <a:off x="6767099" y="2912089"/>
              <a:ext cx="4980571" cy="2441146"/>
            </a:xfrm>
            <a:prstGeom prst="rect">
              <a:avLst/>
            </a:prstGeom>
            <a:noFill/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x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B11A14A-2D93-BC86-D180-78A7F9B7A7DC}"/>
              </a:ext>
            </a:extLst>
          </p:cNvPr>
          <p:cNvGrpSpPr/>
          <p:nvPr/>
        </p:nvGrpSpPr>
        <p:grpSpPr>
          <a:xfrm>
            <a:off x="408371" y="1516623"/>
            <a:ext cx="3574726" cy="730200"/>
            <a:chOff x="408371" y="1432715"/>
            <a:chExt cx="3574726" cy="730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1AB949A8-B211-EE6E-885C-E66EF618FAED}"/>
                    </a:ext>
                  </a:extLst>
                </p:cNvPr>
                <p:cNvSpPr txBox="1"/>
                <p:nvPr/>
              </p:nvSpPr>
              <p:spPr>
                <a:xfrm>
                  <a:off x="408371" y="1590648"/>
                  <a:ext cx="168527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𝑃𝑟𝑜𝑡𝑒𝑐𝑡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1AB949A8-B211-EE6E-885C-E66EF618FA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371" y="1590648"/>
                  <a:ext cx="1685270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4511" t="-3448" r="-6015" b="-310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166CCBAE-1479-971A-66F0-CBA801DBDC61}"/>
                </a:ext>
              </a:extLst>
            </p:cNvPr>
            <p:cNvCxnSpPr>
              <a:cxnSpLocks/>
            </p:cNvCxnSpPr>
            <p:nvPr/>
          </p:nvCxnSpPr>
          <p:spPr>
            <a:xfrm>
              <a:off x="2093641" y="1801727"/>
              <a:ext cx="65843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FACF9126-9B77-A26F-6003-1B120A092E75}"/>
                    </a:ext>
                  </a:extLst>
                </p:cNvPr>
                <p:cNvSpPr txBox="1"/>
                <p:nvPr/>
              </p:nvSpPr>
              <p:spPr>
                <a:xfrm>
                  <a:off x="2873316" y="1432715"/>
                  <a:ext cx="1109781" cy="73020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𝑖𝑑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lit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Sup>
                          <m:sSub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sSubSup>
                                  <m:sSub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𝑖𝑑</m:t>
                                    </m:r>
                                  </m:sup>
                                </m:sSub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𝑖𝑑</m:t>
                                </m:r>
                              </m:sup>
                            </m:sSubSup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𝑖𝑑</m:t>
                            </m:r>
                          </m:sup>
                        </m:sSubSup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⟩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∈[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FACF9126-9B77-A26F-6003-1B120A092E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73316" y="1432715"/>
                  <a:ext cx="1109781" cy="730200"/>
                </a:xfrm>
                <a:prstGeom prst="rect">
                  <a:avLst/>
                </a:prstGeom>
                <a:blipFill>
                  <a:blip r:embed="rId8"/>
                  <a:stretch>
                    <a:fillRect l="-3409" r="-151136" b="-33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4805FF4-7AEB-23B4-1D21-B95D359031D4}"/>
              </a:ext>
            </a:extLst>
          </p:cNvPr>
          <p:cNvSpPr txBox="1">
            <a:spLocks/>
          </p:cNvSpPr>
          <p:nvPr/>
        </p:nvSpPr>
        <p:spPr>
          <a:xfrm>
            <a:off x="342012" y="2351798"/>
            <a:ext cx="2410066" cy="1377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where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9FE4EBF-B85B-895D-CBD7-BE381C5598C4}"/>
                  </a:ext>
                </a:extLst>
              </p:cNvPr>
              <p:cNvSpPr txBox="1"/>
              <p:nvPr/>
            </p:nvSpPr>
            <p:spPr>
              <a:xfrm>
                <a:off x="1416789" y="2301544"/>
                <a:ext cx="3315844" cy="4043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𝑖𝑑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𝑖𝑑</m:t>
                        </m:r>
                      </m:sup>
                    </m:sSubSup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𝑖𝑑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9FE4EBF-B85B-895D-CBD7-BE381C5598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789" y="2301544"/>
                <a:ext cx="3315844" cy="404341"/>
              </a:xfrm>
              <a:prstGeom prst="rect">
                <a:avLst/>
              </a:prstGeom>
              <a:blipFill>
                <a:blip r:embed="rId9"/>
                <a:stretch>
                  <a:fillRect l="-4198" t="-15152" r="-3435" b="-4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EF720C3-485F-6FF4-4D77-BF175C0B16D5}"/>
                  </a:ext>
                </a:extLst>
              </p:cNvPr>
              <p:cNvSpPr txBox="1"/>
              <p:nvPr/>
            </p:nvSpPr>
            <p:spPr>
              <a:xfrm>
                <a:off x="408371" y="3316053"/>
                <a:ext cx="17224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EF720C3-485F-6FF4-4D77-BF175C0B16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71" y="3316053"/>
                <a:ext cx="1722459" cy="369332"/>
              </a:xfrm>
              <a:prstGeom prst="rect">
                <a:avLst/>
              </a:prstGeom>
              <a:blipFill>
                <a:blip r:embed="rId10"/>
                <a:stretch>
                  <a:fillRect l="-5882" t="-3333" r="-6618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B3F702D7-4934-0603-D16E-560424C626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2012" y="3758319"/>
                <a:ext cx="7274192" cy="137779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dirty="0"/>
                  <a:t>checks for </a:t>
                </a:r>
              </a:p>
              <a:p>
                <a:pPr marL="0" indent="0">
                  <a:buNone/>
                </a:pPr>
                <a:r>
                  <a:rPr lang="en-US" sz="2400" dirty="0"/>
                  <a:t>membership in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𝑖𝑑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(if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) </a:t>
                </a:r>
              </a:p>
              <a:p>
                <a:pPr marL="0" indent="0">
                  <a:buNone/>
                </a:pPr>
                <a:r>
                  <a:rPr lang="en-US" sz="2400" dirty="0"/>
                  <a:t>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𝑖𝑑</m:t>
                        </m:r>
                      </m:sup>
                    </m:sSubSup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⊥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𝑖𝑑</m:t>
                        </m:r>
                      </m:sup>
                    </m:sSubSup>
                  </m:oMath>
                </a14:m>
                <a:r>
                  <a:rPr lang="en-US" sz="2400" dirty="0"/>
                  <a:t> (if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/>
                  <a:t>) 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B3F702D7-4934-0603-D16E-560424C626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12" y="3758319"/>
                <a:ext cx="7274192" cy="1377793"/>
              </a:xfrm>
              <a:prstGeom prst="rect">
                <a:avLst/>
              </a:prstGeom>
              <a:blipFill>
                <a:blip r:embed="rId11"/>
                <a:stretch>
                  <a:fillRect l="-1220" t="-7339" b="-5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B935E067-8D72-901A-FD5C-7622109861F3}"/>
              </a:ext>
            </a:extLst>
          </p:cNvPr>
          <p:cNvSpPr/>
          <p:nvPr/>
        </p:nvSpPr>
        <p:spPr>
          <a:xfrm>
            <a:off x="-29228" y="-7206"/>
            <a:ext cx="12192000" cy="977462"/>
          </a:xfrm>
          <a:prstGeom prst="rect">
            <a:avLst/>
          </a:prstGeom>
          <a:solidFill>
            <a:srgbClr val="002060"/>
          </a:solidFill>
          <a:ln w="571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Construction</a:t>
            </a:r>
            <a:endParaRPr lang="en-US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9478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1E552F-6C92-6167-978B-5BBAE5844E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6560" y="1253331"/>
                <a:ext cx="11288697" cy="5218490"/>
              </a:xfrm>
            </p:spPr>
            <p:txBody>
              <a:bodyPr/>
              <a:lstStyle/>
              <a:p>
                <a:r>
                  <a:rPr lang="en-US" dirty="0"/>
                  <a:t>Assume adversary succeeds</a:t>
                </a:r>
              </a:p>
              <a:p>
                <a:r>
                  <a:rPr lang="en-US" dirty="0">
                    <a:sym typeface="Wingdings" pitchFamily="2" charset="2"/>
                  </a:rPr>
                  <a:t></a:t>
                </a:r>
                <a:r>
                  <a:rPr lang="en-US" dirty="0"/>
                  <a:t> Each pirate succeeds with honest ciphertext distributions</a:t>
                </a:r>
              </a:p>
              <a:p>
                <a:r>
                  <a:rPr lang="en-US" dirty="0"/>
                  <a:t>They necessarily fail with ciphertext programs that terminate if input id &gt; id’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dirty="0"/>
                  <a:t>  (since this can never be satisfied)</a:t>
                </a:r>
              </a:p>
              <a:p>
                <a:r>
                  <a:rPr lang="en-US" dirty="0"/>
                  <a:t>There is a “success jump” point between 0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In fact, they will fail for the case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since they do not have the IBE key!</a:t>
                </a:r>
              </a:p>
              <a:p>
                <a:r>
                  <a:rPr lang="en-US" dirty="0"/>
                  <a:t>There is a success jump point between 0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Jump points can only be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: Otherwise the program output only changes between two secure IBE ciphertexts (i.e. adv. has no key) – indistinguishable!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1E552F-6C92-6167-978B-5BBAE5844E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6560" y="1253331"/>
                <a:ext cx="11288697" cy="5218490"/>
              </a:xfrm>
              <a:blipFill>
                <a:blip r:embed="rId2"/>
                <a:stretch>
                  <a:fillRect l="-899" t="-1942" r="-1011" b="-1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E0E7F29C-DFA7-3EDD-984C-227A4B963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EC6E4E-671C-0E22-CEA4-5C95BD0DBF71}"/>
              </a:ext>
            </a:extLst>
          </p:cNvPr>
          <p:cNvSpPr/>
          <p:nvPr/>
        </p:nvSpPr>
        <p:spPr>
          <a:xfrm>
            <a:off x="-29228" y="-7206"/>
            <a:ext cx="12192000" cy="977462"/>
          </a:xfrm>
          <a:prstGeom prst="rect">
            <a:avLst/>
          </a:prstGeom>
          <a:solidFill>
            <a:srgbClr val="002060"/>
          </a:solidFill>
          <a:ln w="571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latin typeface="+mn-lt"/>
              </a:rPr>
              <a:t>(Very) High Level Security Sketch</a:t>
            </a:r>
          </a:p>
        </p:txBody>
      </p:sp>
    </p:spTree>
    <p:extLst>
      <p:ext uri="{BB962C8B-B14F-4D97-AF65-F5344CB8AC3E}">
        <p14:creationId xmlns:p14="http://schemas.microsoft.com/office/powerpoint/2010/main" val="2415281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8ECE0CF-6B60-1776-0305-DCF3B02C28EC}"/>
                  </a:ext>
                </a:extLst>
              </p:cNvPr>
              <p:cNvSpPr txBox="1"/>
              <p:nvPr/>
            </p:nvSpPr>
            <p:spPr>
              <a:xfrm>
                <a:off x="3382947" y="3041068"/>
                <a:ext cx="86764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sz="4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m:rPr>
                          <m:lit/>
                        </m:rPr>
                        <a:rPr lang="en-US" sz="44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8ECE0CF-6B60-1776-0305-DCF3B02C28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2947" y="3041068"/>
                <a:ext cx="867640" cy="769441"/>
              </a:xfrm>
              <a:prstGeom prst="rect">
                <a:avLst/>
              </a:prstGeom>
              <a:blipFill>
                <a:blip r:embed="rId2"/>
                <a:stretch>
                  <a:fillRect l="-18841" r="-30435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32A90C-9794-5A5A-9EAE-2CA13B1C7C80}"/>
              </a:ext>
            </a:extLst>
          </p:cNvPr>
          <p:cNvCxnSpPr/>
          <p:nvPr/>
        </p:nvCxnSpPr>
        <p:spPr>
          <a:xfrm flipV="1">
            <a:off x="6181214" y="2368285"/>
            <a:ext cx="2327564" cy="8728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F758688-139A-43AE-BCE0-40A59A202FE5}"/>
              </a:ext>
            </a:extLst>
          </p:cNvPr>
          <p:cNvCxnSpPr>
            <a:cxnSpLocks/>
          </p:cNvCxnSpPr>
          <p:nvPr/>
        </p:nvCxnSpPr>
        <p:spPr>
          <a:xfrm>
            <a:off x="6181214" y="3591463"/>
            <a:ext cx="2327564" cy="10628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AFB6E23-01AA-2D7E-7FE8-3ACF7298C5EA}"/>
                  </a:ext>
                </a:extLst>
              </p:cNvPr>
              <p:cNvSpPr txBox="1"/>
              <p:nvPr/>
            </p:nvSpPr>
            <p:spPr>
              <a:xfrm>
                <a:off x="8560732" y="1983564"/>
                <a:ext cx="86764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sz="4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m:rPr>
                          <m:lit/>
                        </m:rPr>
                        <a:rPr lang="en-US" sz="44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AFB6E23-01AA-2D7E-7FE8-3ACF7298C5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0732" y="1983564"/>
                <a:ext cx="867640" cy="769441"/>
              </a:xfrm>
              <a:prstGeom prst="rect">
                <a:avLst/>
              </a:prstGeom>
              <a:blipFill>
                <a:blip r:embed="rId3"/>
                <a:stretch>
                  <a:fillRect l="-18571" r="-28571" b="-2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9A03726-858B-A294-3256-B6628A3A133A}"/>
                  </a:ext>
                </a:extLst>
              </p:cNvPr>
              <p:cNvSpPr txBox="1"/>
              <p:nvPr/>
            </p:nvSpPr>
            <p:spPr>
              <a:xfrm>
                <a:off x="8560732" y="4373476"/>
                <a:ext cx="86764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sz="4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m:rPr>
                          <m:lit/>
                        </m:rPr>
                        <a:rPr lang="en-US" sz="44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9A03726-858B-A294-3256-B6628A3A13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0732" y="4373476"/>
                <a:ext cx="867640" cy="769441"/>
              </a:xfrm>
              <a:prstGeom prst="rect">
                <a:avLst/>
              </a:prstGeom>
              <a:blipFill>
                <a:blip r:embed="rId4"/>
                <a:stretch>
                  <a:fillRect l="-18571" r="-28571" b="-20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D1E378BE-5650-ECE2-16DD-1939506C33C6}"/>
              </a:ext>
            </a:extLst>
          </p:cNvPr>
          <p:cNvSpPr/>
          <p:nvPr/>
        </p:nvSpPr>
        <p:spPr>
          <a:xfrm>
            <a:off x="5564684" y="3160820"/>
            <a:ext cx="436419" cy="529937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82AD4A4-AC82-7FF4-5A64-DD1938EB7004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4250587" y="3425789"/>
            <a:ext cx="114229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D185FB2-54E5-C7ED-6457-8C41114F77C3}"/>
              </a:ext>
            </a:extLst>
          </p:cNvPr>
          <p:cNvSpPr txBox="1"/>
          <p:nvPr/>
        </p:nvSpPr>
        <p:spPr>
          <a:xfrm>
            <a:off x="3054926" y="3825898"/>
            <a:ext cx="167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Unknown state</a:t>
            </a:r>
          </a:p>
        </p:txBody>
      </p:sp>
      <p:pic>
        <p:nvPicPr>
          <p:cNvPr id="6" name="Graphic 5" descr="Devil face with solid fill with solid fill">
            <a:extLst>
              <a:ext uri="{FF2B5EF4-FFF2-40B4-BE49-F238E27FC236}">
                <a16:creationId xmlns:a16="http://schemas.microsoft.com/office/drawing/2014/main" id="{E4F14730-6B12-6713-225D-9D823F094C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85974" y="3226729"/>
            <a:ext cx="398116" cy="39811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82C8619-473F-7A8B-6919-221A2F1C565C}"/>
              </a:ext>
            </a:extLst>
          </p:cNvPr>
          <p:cNvGrpSpPr/>
          <p:nvPr/>
        </p:nvGrpSpPr>
        <p:grpSpPr>
          <a:xfrm>
            <a:off x="3296303" y="567102"/>
            <a:ext cx="5409599" cy="5717371"/>
            <a:chOff x="3259838" y="775504"/>
            <a:chExt cx="5409599" cy="5717371"/>
          </a:xfrm>
        </p:grpSpPr>
        <p:sp>
          <p:nvSpPr>
            <p:cNvPr id="28" name="Multiply 27">
              <a:extLst>
                <a:ext uri="{FF2B5EF4-FFF2-40B4-BE49-F238E27FC236}">
                  <a16:creationId xmlns:a16="http://schemas.microsoft.com/office/drawing/2014/main" id="{B9B1CF22-0F13-61B3-C066-418131F8A60E}"/>
                </a:ext>
              </a:extLst>
            </p:cNvPr>
            <p:cNvSpPr/>
            <p:nvPr/>
          </p:nvSpPr>
          <p:spPr>
            <a:xfrm>
              <a:off x="3259838" y="775504"/>
              <a:ext cx="5409599" cy="5717371"/>
            </a:xfrm>
            <a:prstGeom prst="mathMultiply">
              <a:avLst/>
            </a:prstGeom>
            <a:solidFill>
              <a:srgbClr val="FF0000">
                <a:alpha val="86396"/>
              </a:srgbClr>
            </a:solidFill>
            <a:ln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A13272D-43E0-3675-8E53-125C086D717E}"/>
                </a:ext>
              </a:extLst>
            </p:cNvPr>
            <p:cNvSpPr txBox="1"/>
            <p:nvPr/>
          </p:nvSpPr>
          <p:spPr>
            <a:xfrm>
              <a:off x="4983545" y="3160820"/>
              <a:ext cx="21729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[</a:t>
              </a:r>
              <a:r>
                <a:rPr lang="en-US" dirty="0" err="1">
                  <a:solidFill>
                    <a:schemeClr val="bg1"/>
                  </a:solidFill>
                </a:rPr>
                <a:t>Wooters</a:t>
              </a:r>
              <a:r>
                <a:rPr lang="en-US" dirty="0">
                  <a:solidFill>
                    <a:schemeClr val="bg1"/>
                  </a:solidFill>
                </a:rPr>
                <a:t>, Zurek ’82]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[</a:t>
              </a:r>
              <a:r>
                <a:rPr lang="en-US" dirty="0" err="1">
                  <a:solidFill>
                    <a:schemeClr val="bg1"/>
                  </a:solidFill>
                </a:rPr>
                <a:t>Dieks</a:t>
              </a:r>
              <a:r>
                <a:rPr lang="en-US" dirty="0">
                  <a:solidFill>
                    <a:schemeClr val="bg1"/>
                  </a:solidFill>
                </a:rPr>
                <a:t> ’82]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B43E70AF-7A4B-118C-61DE-5B6A6D269A8B}"/>
              </a:ext>
            </a:extLst>
          </p:cNvPr>
          <p:cNvSpPr/>
          <p:nvPr/>
        </p:nvSpPr>
        <p:spPr>
          <a:xfrm>
            <a:off x="0" y="0"/>
            <a:ext cx="12192000" cy="977462"/>
          </a:xfrm>
          <a:prstGeom prst="rect">
            <a:avLst/>
          </a:prstGeom>
          <a:solidFill>
            <a:srgbClr val="002060"/>
          </a:solidFill>
          <a:ln w="571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bg1"/>
                </a:solidFill>
              </a:rPr>
              <a:t>No-Cloning Principle</a:t>
            </a:r>
          </a:p>
        </p:txBody>
      </p:sp>
    </p:spTree>
    <p:extLst>
      <p:ext uri="{BB962C8B-B14F-4D97-AF65-F5344CB8AC3E}">
        <p14:creationId xmlns:p14="http://schemas.microsoft.com/office/powerpoint/2010/main" val="20753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03AD51-4CF4-8DE4-206E-C5233CC90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2862" y="541538"/>
                <a:ext cx="10980938" cy="5635425"/>
              </a:xfrm>
            </p:spPr>
            <p:txBody>
              <a:bodyPr/>
              <a:lstStyle/>
              <a:p>
                <a:r>
                  <a:rPr lang="en-US" dirty="0"/>
                  <a:t>By pigeonhole, 2 out of k+1 pirates will have the same jump point since there are k possible jump points</a:t>
                </a:r>
              </a:p>
              <a:p>
                <a:endParaRPr lang="en-US" dirty="0"/>
              </a:p>
              <a:p>
                <a:r>
                  <a:rPr lang="en-US" dirty="0"/>
                  <a:t>Predict two pirates randomly: Only 1/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loss</a:t>
                </a:r>
              </a:p>
              <a:p>
                <a:r>
                  <a:rPr lang="en-US" dirty="0"/>
                  <a:t>Predict jump point randomly: Only 1/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/>
                    </m:sSup>
                  </m:oMath>
                </a14:m>
                <a:r>
                  <a:rPr lang="en-US" dirty="0"/>
                  <a:t> loss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Test the two pirates around the jump point</a:t>
                </a:r>
              </a:p>
              <a:p>
                <a:r>
                  <a:rPr lang="en-US" dirty="0"/>
                  <a:t>If guesses are correct, there is indeed a jump</a:t>
                </a:r>
              </a:p>
              <a:p>
                <a:r>
                  <a:rPr lang="en-US" dirty="0"/>
                  <a:t>Use </a:t>
                </a:r>
                <a:r>
                  <a:rPr lang="en-US" i="1" dirty="0"/>
                  <a:t>compute-and-compare </a:t>
                </a:r>
                <a:r>
                  <a:rPr lang="en-US" dirty="0"/>
                  <a:t>obfuscation to extract vectors</a:t>
                </a:r>
              </a:p>
              <a:p>
                <a:r>
                  <a:rPr lang="en-US" dirty="0"/>
                  <a:t>Gives an adversary for coll. res </a:t>
                </a:r>
                <a:r>
                  <a:rPr lang="en-US" dirty="0" err="1"/>
                  <a:t>MoE</a:t>
                </a:r>
                <a:r>
                  <a:rPr lang="en-US" dirty="0"/>
                  <a:t> game!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03AD51-4CF4-8DE4-206E-C5233CC90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2862" y="541538"/>
                <a:ext cx="10980938" cy="5635425"/>
              </a:xfrm>
              <a:blipFill>
                <a:blip r:embed="rId2"/>
                <a:stretch>
                  <a:fillRect l="-1039" t="-1798" b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4493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FCDC5-2DDD-F07C-7F81-44F5A4EC9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575" y="1447060"/>
            <a:ext cx="11629747" cy="4989251"/>
          </a:xfrm>
        </p:spPr>
        <p:txBody>
          <a:bodyPr/>
          <a:lstStyle/>
          <a:p>
            <a:r>
              <a:rPr lang="en-US" dirty="0"/>
              <a:t>FE:</a:t>
            </a:r>
          </a:p>
          <a:p>
            <a:r>
              <a:rPr lang="en-US" dirty="0"/>
              <a:t>Associate functional key for f with f || id</a:t>
            </a:r>
          </a:p>
          <a:p>
            <a:r>
              <a:rPr lang="en-US" dirty="0"/>
              <a:t>IBE-Encrypt f(m) under identity f || id inside ciphertext program</a:t>
            </a:r>
          </a:p>
          <a:p>
            <a:endParaRPr lang="en-US" dirty="0"/>
          </a:p>
          <a:p>
            <a:r>
              <a:rPr lang="en-US" dirty="0"/>
              <a:t>PRF, Signature: Hidden trigger technique and a new prefix puncturing argument - technical</a:t>
            </a:r>
          </a:p>
          <a:p>
            <a:endParaRPr lang="en-US" dirty="0"/>
          </a:p>
          <a:p>
            <a:r>
              <a:rPr lang="en-US" dirty="0"/>
              <a:t>All unlearnable programs:</a:t>
            </a:r>
          </a:p>
          <a:p>
            <a:pPr marL="0" indent="0">
              <a:buNone/>
            </a:pPr>
            <a:r>
              <a:rPr lang="en-US" dirty="0"/>
              <a:t>   Use pseudorandom coset states, but no need for IBE due to ideal oracle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2839795-07EE-522A-6A69-31FBAFE15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BD89B0-53ED-ADDA-82FD-D9A4D8D56670}"/>
              </a:ext>
            </a:extLst>
          </p:cNvPr>
          <p:cNvSpPr/>
          <p:nvPr/>
        </p:nvSpPr>
        <p:spPr>
          <a:xfrm>
            <a:off x="-29228" y="-7206"/>
            <a:ext cx="12192000" cy="977462"/>
          </a:xfrm>
          <a:prstGeom prst="rect">
            <a:avLst/>
          </a:prstGeom>
          <a:solidFill>
            <a:srgbClr val="002060"/>
          </a:solidFill>
          <a:ln w="571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latin typeface="+mn-lt"/>
              </a:rPr>
              <a:t>Other Primitives</a:t>
            </a:r>
          </a:p>
        </p:txBody>
      </p:sp>
    </p:spTree>
    <p:extLst>
      <p:ext uri="{BB962C8B-B14F-4D97-AF65-F5344CB8AC3E}">
        <p14:creationId xmlns:p14="http://schemas.microsoft.com/office/powerpoint/2010/main" val="15484214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4B7249-1140-F4FF-4DD7-78527936FA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5640" y="1150921"/>
                <a:ext cx="11873884" cy="564049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Introduced by Given quantum distribution (i.e. mixed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), impossible to learn with poly. many copies </a:t>
                </a:r>
              </a:p>
              <a:p>
                <a:r>
                  <a:rPr lang="en-US" dirty="0"/>
                  <a:t>Shadow tomography (Aaronson [STOC’18]): Can learn a circuit C such that it predicts </a:t>
                </a:r>
                <a:r>
                  <a:rPr lang="en-US" dirty="0" err="1"/>
                  <a:t>behaviour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wrt to fixed exponentially large set of measurements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using poly. copies!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Can we learn it in poly. time?</a:t>
                </a:r>
              </a:p>
              <a:p>
                <a:r>
                  <a:rPr lang="en-US" dirty="0"/>
                  <a:t>Previous ([AK’07, Aar’18]): Impossible relative to a quantum oracle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4B7249-1140-F4FF-4DD7-78527936FA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5640" y="1150921"/>
                <a:ext cx="11873884" cy="5640495"/>
              </a:xfrm>
              <a:blipFill>
                <a:blip r:embed="rId2"/>
                <a:stretch>
                  <a:fillRect l="-855" t="-1798" r="-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0EEFDDA1-3C4B-FD4D-6A31-09694F5B2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4A0DB8-2E99-F188-5FA3-B757E9483ED9}"/>
              </a:ext>
            </a:extLst>
          </p:cNvPr>
          <p:cNvSpPr/>
          <p:nvPr/>
        </p:nvSpPr>
        <p:spPr>
          <a:xfrm>
            <a:off x="-29228" y="-7206"/>
            <a:ext cx="12192000" cy="977462"/>
          </a:xfrm>
          <a:prstGeom prst="rect">
            <a:avLst/>
          </a:prstGeom>
          <a:solidFill>
            <a:srgbClr val="002060"/>
          </a:solidFill>
          <a:ln w="571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latin typeface="+mn-lt"/>
              </a:rPr>
              <a:t>Shadow Tomography</a:t>
            </a:r>
          </a:p>
        </p:txBody>
      </p:sp>
    </p:spTree>
    <p:extLst>
      <p:ext uri="{BB962C8B-B14F-4D97-AF65-F5344CB8AC3E}">
        <p14:creationId xmlns:p14="http://schemas.microsoft.com/office/powerpoint/2010/main" val="28744643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C1E90-CD5A-7548-4560-43FF9DFFC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725" y="365125"/>
            <a:ext cx="10986857" cy="61277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Suppose possible:</a:t>
            </a:r>
          </a:p>
          <a:p>
            <a:r>
              <a:rPr lang="en-US" dirty="0"/>
              <a:t>Query for some number of keys</a:t>
            </a:r>
          </a:p>
          <a:p>
            <a:r>
              <a:rPr lang="en-US" dirty="0"/>
              <a:t>Learn </a:t>
            </a:r>
            <a:r>
              <a:rPr lang="en-US" dirty="0" err="1"/>
              <a:t>wrt</a:t>
            </a:r>
            <a:r>
              <a:rPr lang="en-US" dirty="0"/>
              <a:t> to set of measurements induced by honest decryption procedure on all possible ciphertext strings</a:t>
            </a:r>
          </a:p>
          <a:p>
            <a:r>
              <a:rPr lang="en-US" dirty="0"/>
              <a:t>Output C to each pirate!</a:t>
            </a:r>
          </a:p>
          <a:p>
            <a:r>
              <a:rPr lang="en-US" dirty="0"/>
              <a:t>By shadow tomography guarantee, using C, can predict </a:t>
            </a:r>
            <a:r>
              <a:rPr lang="en-US" dirty="0" err="1"/>
              <a:t>behaviour</a:t>
            </a:r>
            <a:r>
              <a:rPr lang="en-US" dirty="0"/>
              <a:t> of an honest key on honest decryption procedure</a:t>
            </a:r>
          </a:p>
          <a:p>
            <a:r>
              <a:rPr lang="en-US" dirty="0"/>
              <a:t>i.e., can decrypt!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This work: </a:t>
            </a:r>
            <a:r>
              <a:rPr lang="en-US" dirty="0" err="1"/>
              <a:t>Hyperefficient</a:t>
            </a:r>
            <a:r>
              <a:rPr lang="en-US" dirty="0"/>
              <a:t> shadow tomography impossible assuming </a:t>
            </a:r>
            <a:r>
              <a:rPr lang="en-US" dirty="0" err="1"/>
              <a:t>iO</a:t>
            </a:r>
            <a:r>
              <a:rPr lang="en-US" dirty="0"/>
              <a:t> + LWE</a:t>
            </a:r>
          </a:p>
          <a:p>
            <a:pPr lvl="1"/>
            <a:r>
              <a:rPr lang="en-US" dirty="0"/>
              <a:t>Implication: Any </a:t>
            </a:r>
            <a:r>
              <a:rPr lang="en-US" dirty="0" err="1"/>
              <a:t>hyperefficient</a:t>
            </a:r>
            <a:r>
              <a:rPr lang="en-US" dirty="0"/>
              <a:t> shadow tomography algorithm (quantumly) breaks </a:t>
            </a:r>
            <a:r>
              <a:rPr lang="en-US" dirty="0" err="1"/>
              <a:t>iO</a:t>
            </a:r>
            <a:r>
              <a:rPr lang="en-US" dirty="0"/>
              <a:t> or LWE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5025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1F84D-498D-6DAE-EC0C-4B4E2C6A0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4252" y="3340678"/>
            <a:ext cx="4143496" cy="662782"/>
          </a:xfrm>
        </p:spPr>
        <p:txBody>
          <a:bodyPr>
            <a:normAutofit fontScale="90000"/>
          </a:bodyPr>
          <a:lstStyle/>
          <a:p>
            <a:r>
              <a:rPr lang="en-US" sz="6600" dirty="0"/>
              <a:t>Questions?</a:t>
            </a:r>
            <a:br>
              <a:rPr lang="en-US" sz="6600" dirty="0"/>
            </a:br>
            <a:endParaRPr lang="en-US" sz="66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B4F199-BBE2-FDB3-5FFB-866EFE768B2A}"/>
              </a:ext>
            </a:extLst>
          </p:cNvPr>
          <p:cNvSpPr txBox="1">
            <a:spLocks/>
          </p:cNvSpPr>
          <p:nvPr/>
        </p:nvSpPr>
        <p:spPr>
          <a:xfrm>
            <a:off x="407043" y="268015"/>
            <a:ext cx="506874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 err="1"/>
              <a:t>Eprint</a:t>
            </a:r>
            <a:r>
              <a:rPr lang="en-US" sz="6600" dirty="0"/>
              <a:t> 2023/1841</a:t>
            </a:r>
          </a:p>
        </p:txBody>
      </p:sp>
    </p:spTree>
    <p:extLst>
      <p:ext uri="{BB962C8B-B14F-4D97-AF65-F5344CB8AC3E}">
        <p14:creationId xmlns:p14="http://schemas.microsoft.com/office/powerpoint/2010/main" val="3136211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3CBF8F-4AC9-F408-0A63-6173B47DC6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7248573-D599-D7AF-BE47-090B3B0CAFAB}"/>
                  </a:ext>
                </a:extLst>
              </p:cNvPr>
              <p:cNvSpPr txBox="1"/>
              <p:nvPr/>
            </p:nvSpPr>
            <p:spPr>
              <a:xfrm>
                <a:off x="681396" y="2583411"/>
                <a:ext cx="15619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𝑃𝑟𝑜𝑡𝑒𝑐𝑡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7248573-D599-D7AF-BE47-090B3B0CAF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396" y="2583411"/>
                <a:ext cx="1561901" cy="369332"/>
              </a:xfrm>
              <a:prstGeom prst="rect">
                <a:avLst/>
              </a:prstGeom>
              <a:blipFill>
                <a:blip r:embed="rId3"/>
                <a:stretch>
                  <a:fillRect l="-4032" t="-3333" r="-6452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73CB594-8B8F-8E77-BCBD-E82C0709251B}"/>
              </a:ext>
            </a:extLst>
          </p:cNvPr>
          <p:cNvCxnSpPr/>
          <p:nvPr/>
        </p:nvCxnSpPr>
        <p:spPr>
          <a:xfrm>
            <a:off x="2083323" y="2083742"/>
            <a:ext cx="72572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F70CBF4-74A7-8235-C3CA-D0EE6064F480}"/>
                  </a:ext>
                </a:extLst>
              </p:cNvPr>
              <p:cNvSpPr txBox="1"/>
              <p:nvPr/>
            </p:nvSpPr>
            <p:spPr>
              <a:xfrm>
                <a:off x="3626987" y="4237340"/>
                <a:ext cx="205165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𝐸𝑣𝑎𝑙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            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F70CBF4-74A7-8235-C3CA-D0EE6064F4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987" y="4237340"/>
                <a:ext cx="2051652" cy="369332"/>
              </a:xfrm>
              <a:prstGeom prst="rect">
                <a:avLst/>
              </a:prstGeom>
              <a:blipFill>
                <a:blip r:embed="rId5"/>
                <a:stretch>
                  <a:fillRect l="-3681" t="-10000" r="-4908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itle 1">
            <a:extLst>
              <a:ext uri="{FF2B5EF4-FFF2-40B4-BE49-F238E27FC236}">
                <a16:creationId xmlns:a16="http://schemas.microsoft.com/office/drawing/2014/main" id="{EF0604E9-3A97-60FC-718C-D00DE87D6621}"/>
              </a:ext>
            </a:extLst>
          </p:cNvPr>
          <p:cNvSpPr txBox="1">
            <a:spLocks/>
          </p:cNvSpPr>
          <p:nvPr/>
        </p:nvSpPr>
        <p:spPr>
          <a:xfrm>
            <a:off x="450546" y="3825886"/>
            <a:ext cx="2910745" cy="1192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n-lt"/>
              </a:rPr>
              <a:t>Correctness: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1C54AE2-6C62-E906-976F-A851EDA63851}"/>
              </a:ext>
            </a:extLst>
          </p:cNvPr>
          <p:cNvCxnSpPr>
            <a:cxnSpLocks/>
          </p:cNvCxnSpPr>
          <p:nvPr/>
        </p:nvCxnSpPr>
        <p:spPr>
          <a:xfrm>
            <a:off x="5854112" y="4452107"/>
            <a:ext cx="157474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09E8998-A3BA-EDFF-614C-91DDD2F88CF3}"/>
                  </a:ext>
                </a:extLst>
              </p:cNvPr>
              <p:cNvSpPr txBox="1"/>
              <p:nvPr/>
            </p:nvSpPr>
            <p:spPr>
              <a:xfrm>
                <a:off x="7604325" y="4229893"/>
                <a:ext cx="126701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09E8998-A3BA-EDFF-614C-91DDD2F88C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4325" y="4229893"/>
                <a:ext cx="1267014" cy="369332"/>
              </a:xfrm>
              <a:prstGeom prst="rect">
                <a:avLst/>
              </a:prstGeom>
              <a:blipFill>
                <a:blip r:embed="rId6"/>
                <a:stretch>
                  <a:fillRect l="-4950" t="-3448" r="-8911" b="-34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9AA730FC-B2E2-A33B-3B5C-04EA0B47D35D}"/>
              </a:ext>
            </a:extLst>
          </p:cNvPr>
          <p:cNvSpPr txBox="1">
            <a:spLocks/>
          </p:cNvSpPr>
          <p:nvPr/>
        </p:nvSpPr>
        <p:spPr>
          <a:xfrm>
            <a:off x="9050774" y="3906728"/>
            <a:ext cx="4774939" cy="922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with overwhelming</a:t>
            </a:r>
          </a:p>
          <a:p>
            <a:pPr marL="0" indent="0">
              <a:buNone/>
            </a:pPr>
            <a:r>
              <a:rPr lang="en-US" sz="2400" dirty="0"/>
              <a:t>probability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846F6AA-AFAB-74AB-B8AF-7BC0BA73F48D}"/>
              </a:ext>
            </a:extLst>
          </p:cNvPr>
          <p:cNvGrpSpPr/>
          <p:nvPr/>
        </p:nvGrpSpPr>
        <p:grpSpPr>
          <a:xfrm>
            <a:off x="2834452" y="1573496"/>
            <a:ext cx="1053678" cy="1015663"/>
            <a:chOff x="4098983" y="4109008"/>
            <a:chExt cx="1053678" cy="1015663"/>
          </a:xfrm>
        </p:grpSpPr>
        <p:pic>
          <p:nvPicPr>
            <p:cNvPr id="4" name="Graphic 3" descr="Atom with solid fill">
              <a:extLst>
                <a:ext uri="{FF2B5EF4-FFF2-40B4-BE49-F238E27FC236}">
                  <a16:creationId xmlns:a16="http://schemas.microsoft.com/office/drawing/2014/main" id="{3F863EED-9422-F8B2-7B0A-DE07A105B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316387" y="4307405"/>
              <a:ext cx="618871" cy="61887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0AC69D19-3899-05BC-4493-F3854566ED07}"/>
                    </a:ext>
                  </a:extLst>
                </p:cNvPr>
                <p:cNvSpPr txBox="1"/>
                <p:nvPr/>
              </p:nvSpPr>
              <p:spPr>
                <a:xfrm>
                  <a:off x="4098983" y="4109008"/>
                  <a:ext cx="1053678" cy="10156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indent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lit/>
                          </m:rPr>
                          <a:rPr lang="en-US" sz="6000" b="0" i="1" smtClean="0">
                            <a:solidFill>
                              <a:schemeClr val="tx2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6000" b="0" i="1" smtClean="0">
                            <a:solidFill>
                              <a:schemeClr val="tx2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lit/>
                          </m:rPr>
                          <a:rPr lang="en-US" sz="6000" b="0" i="1" smtClean="0">
                            <a:solidFill>
                              <a:schemeClr val="tx2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lang="en-US" sz="6000" dirty="0">
                    <a:solidFill>
                      <a:schemeClr val="tx2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0AC69D19-3899-05BC-4493-F3854566ED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8983" y="4109008"/>
                  <a:ext cx="1053678" cy="1015663"/>
                </a:xfrm>
                <a:prstGeom prst="rect">
                  <a:avLst/>
                </a:prstGeom>
                <a:blipFill>
                  <a:blip r:embed="rId9"/>
                  <a:stretch>
                    <a:fillRect l="-23810" t="-3704" r="-23810" b="-28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2456C55-D381-9372-1C3A-BC43B839009A}"/>
              </a:ext>
            </a:extLst>
          </p:cNvPr>
          <p:cNvGrpSpPr/>
          <p:nvPr/>
        </p:nvGrpSpPr>
        <p:grpSpPr>
          <a:xfrm>
            <a:off x="4269732" y="3906728"/>
            <a:ext cx="1053678" cy="1015663"/>
            <a:chOff x="4098983" y="4109008"/>
            <a:chExt cx="1053678" cy="1015663"/>
          </a:xfrm>
        </p:grpSpPr>
        <p:pic>
          <p:nvPicPr>
            <p:cNvPr id="23" name="Graphic 22" descr="Atom with solid fill">
              <a:extLst>
                <a:ext uri="{FF2B5EF4-FFF2-40B4-BE49-F238E27FC236}">
                  <a16:creationId xmlns:a16="http://schemas.microsoft.com/office/drawing/2014/main" id="{83B5764C-B04A-CBAC-EE0E-85A3103E34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316387" y="4307405"/>
              <a:ext cx="618871" cy="61887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8135CA82-1A98-2ED1-E586-913B9F81D410}"/>
                    </a:ext>
                  </a:extLst>
                </p:cNvPr>
                <p:cNvSpPr txBox="1"/>
                <p:nvPr/>
              </p:nvSpPr>
              <p:spPr>
                <a:xfrm>
                  <a:off x="4098983" y="4109008"/>
                  <a:ext cx="1053678" cy="10156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indent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lit/>
                          </m:rPr>
                          <a:rPr lang="en-US" sz="6000" b="0" i="1" smtClean="0">
                            <a:solidFill>
                              <a:schemeClr val="tx2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6000" b="0" i="1" smtClean="0">
                            <a:solidFill>
                              <a:schemeClr val="tx2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lit/>
                          </m:rPr>
                          <a:rPr lang="en-US" sz="6000" b="0" i="1" smtClean="0">
                            <a:solidFill>
                              <a:schemeClr val="tx2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lang="en-US" sz="6000" dirty="0">
                    <a:solidFill>
                      <a:schemeClr val="tx2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8135CA82-1A98-2ED1-E586-913B9F81D4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8983" y="4109008"/>
                  <a:ext cx="1053678" cy="1015663"/>
                </a:xfrm>
                <a:prstGeom prst="rect">
                  <a:avLst/>
                </a:prstGeom>
                <a:blipFill>
                  <a:blip r:embed="rId10"/>
                  <a:stretch>
                    <a:fillRect l="-23810" t="-2469" r="-22619" b="-28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A58FB47-F772-07AB-8AFA-8DAF2A0A285E}"/>
              </a:ext>
            </a:extLst>
          </p:cNvPr>
          <p:cNvGrpSpPr/>
          <p:nvPr/>
        </p:nvGrpSpPr>
        <p:grpSpPr>
          <a:xfrm>
            <a:off x="3626987" y="3577664"/>
            <a:ext cx="4774939" cy="922561"/>
            <a:chOff x="3540726" y="3229582"/>
            <a:chExt cx="4774939" cy="922561"/>
          </a:xfrm>
        </p:grpSpPr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D1BEEBE8-217D-FF19-21FC-E1AE7189BE5D}"/>
                </a:ext>
              </a:extLst>
            </p:cNvPr>
            <p:cNvSpPr txBox="1">
              <a:spLocks/>
            </p:cNvSpPr>
            <p:nvPr/>
          </p:nvSpPr>
          <p:spPr>
            <a:xfrm>
              <a:off x="3540726" y="3229582"/>
              <a:ext cx="4774939" cy="9225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 dirty="0"/>
                <a:t>For all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26DFDAF-FD2F-6145-4A0E-40AA06258B00}"/>
                    </a:ext>
                  </a:extLst>
                </p:cNvPr>
                <p:cNvSpPr txBox="1"/>
                <p:nvPr/>
              </p:nvSpPr>
              <p:spPr>
                <a:xfrm>
                  <a:off x="4516974" y="3244334"/>
                  <a:ext cx="23532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26DFDAF-FD2F-6145-4A0E-40AA06258B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6974" y="3244334"/>
                  <a:ext cx="235321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15000" r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6" name="Graphic 15" descr="Angel face with solid fill with solid fill">
            <a:extLst>
              <a:ext uri="{FF2B5EF4-FFF2-40B4-BE49-F238E27FC236}">
                <a16:creationId xmlns:a16="http://schemas.microsoft.com/office/drawing/2014/main" id="{79A4A8DA-BECE-0AAF-5F32-76648DB980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09568" y="1624127"/>
            <a:ext cx="914400" cy="914400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9C40552-54E4-2955-1DE9-A388C589F5F5}"/>
              </a:ext>
            </a:extLst>
          </p:cNvPr>
          <p:cNvSpPr txBox="1">
            <a:spLocks/>
          </p:cNvSpPr>
          <p:nvPr/>
        </p:nvSpPr>
        <p:spPr>
          <a:xfrm>
            <a:off x="450546" y="5891269"/>
            <a:ext cx="7951380" cy="922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Implication: Can repeatedly use the state for various inputs (Gentle Measurement [Aar’16])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42C94A-CB9F-C8E2-EAA6-E0B5DD8FDCFC}"/>
              </a:ext>
            </a:extLst>
          </p:cNvPr>
          <p:cNvSpPr/>
          <p:nvPr/>
        </p:nvSpPr>
        <p:spPr>
          <a:xfrm>
            <a:off x="0" y="0"/>
            <a:ext cx="12192000" cy="977462"/>
          </a:xfrm>
          <a:prstGeom prst="rect">
            <a:avLst/>
          </a:prstGeom>
          <a:solidFill>
            <a:srgbClr val="002060"/>
          </a:solidFill>
          <a:ln w="571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bg1"/>
                </a:solidFill>
              </a:rPr>
              <a:t>Copy-Protection</a:t>
            </a:r>
          </a:p>
        </p:txBody>
      </p:sp>
    </p:spTree>
    <p:extLst>
      <p:ext uri="{BB962C8B-B14F-4D97-AF65-F5344CB8AC3E}">
        <p14:creationId xmlns:p14="http://schemas.microsoft.com/office/powerpoint/2010/main" val="248176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B53FB9B6-BF1B-F6C4-3FF7-B5E34644B4C7}"/>
              </a:ext>
            </a:extLst>
          </p:cNvPr>
          <p:cNvGrpSpPr/>
          <p:nvPr/>
        </p:nvGrpSpPr>
        <p:grpSpPr>
          <a:xfrm>
            <a:off x="1840473" y="2920092"/>
            <a:ext cx="1097871" cy="758884"/>
            <a:chOff x="1752232" y="1262447"/>
            <a:chExt cx="1097871" cy="7588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CADE7D93-499A-ECF4-4AB8-DF966D88C178}"/>
                    </a:ext>
                  </a:extLst>
                </p:cNvPr>
                <p:cNvSpPr txBox="1"/>
                <p:nvPr/>
              </p:nvSpPr>
              <p:spPr>
                <a:xfrm>
                  <a:off x="1752232" y="1262447"/>
                  <a:ext cx="64440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←</m:t>
                        </m:r>
                      </m:oMath>
                    </m:oMathPara>
                  </a14:m>
                  <a:endParaRPr lang="en-US" sz="2400" dirty="0">
                    <a:latin typeface="Lucida Calligraphy" panose="03010101010101010101" pitchFamily="66" charset="77"/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CADE7D93-499A-ECF4-4AB8-DF966D88C1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2232" y="1262447"/>
                  <a:ext cx="644407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7843" r="-3922" b="-32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EE6B6C8-6BBE-609D-B82A-9DAD87C3A56C}"/>
                </a:ext>
              </a:extLst>
            </p:cNvPr>
            <p:cNvSpPr txBox="1"/>
            <p:nvPr/>
          </p:nvSpPr>
          <p:spPr>
            <a:xfrm>
              <a:off x="2411540" y="1282667"/>
              <a:ext cx="438563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400" b="0" dirty="0">
                  <a:latin typeface="Lucida Calligraphy" panose="03010101010101010101" pitchFamily="66" charset="77"/>
                </a:rPr>
                <a:t>P</a:t>
              </a:r>
            </a:p>
            <a:p>
              <a:endParaRPr lang="en-US" sz="2400" b="0" dirty="0">
                <a:latin typeface="Lucida Calligraphy" panose="03010101010101010101" pitchFamily="66" charset="77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0DF71D5-0F76-7186-8CB1-4DD59C977261}"/>
              </a:ext>
            </a:extLst>
          </p:cNvPr>
          <p:cNvGrpSpPr/>
          <p:nvPr/>
        </p:nvGrpSpPr>
        <p:grpSpPr>
          <a:xfrm>
            <a:off x="1692669" y="3338155"/>
            <a:ext cx="4195532" cy="1061838"/>
            <a:chOff x="521837" y="2523428"/>
            <a:chExt cx="4195532" cy="10618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F7868D8-1C93-67CA-7E1B-CEE81DBD89C2}"/>
                    </a:ext>
                  </a:extLst>
                </p:cNvPr>
                <p:cNvSpPr txBox="1"/>
                <p:nvPr/>
              </p:nvSpPr>
              <p:spPr>
                <a:xfrm>
                  <a:off x="521837" y="3215934"/>
                  <a:ext cx="156190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𝑃𝑟𝑜𝑡𝑒𝑐𝑡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F7868D8-1C93-67CA-7E1B-CEE81DBD89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837" y="3215934"/>
                  <a:ext cx="1561902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4839" t="-3333" r="-6452" b="-3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5EC9CB7-0E22-D80B-6F65-5F9D4285B8C3}"/>
                </a:ext>
              </a:extLst>
            </p:cNvPr>
            <p:cNvGrpSpPr/>
            <p:nvPr/>
          </p:nvGrpSpPr>
          <p:grpSpPr>
            <a:xfrm>
              <a:off x="2480049" y="2523428"/>
              <a:ext cx="2237320" cy="1056421"/>
              <a:chOff x="2412977" y="2435169"/>
              <a:chExt cx="2237320" cy="1056421"/>
            </a:xfrm>
          </p:grpSpPr>
          <p:sp>
            <p:nvSpPr>
              <p:cNvPr id="44" name="Right Arrow 43">
                <a:extLst>
                  <a:ext uri="{FF2B5EF4-FFF2-40B4-BE49-F238E27FC236}">
                    <a16:creationId xmlns:a16="http://schemas.microsoft.com/office/drawing/2014/main" id="{C51208C5-781F-7309-2A24-C19D8EE9F138}"/>
                  </a:ext>
                </a:extLst>
              </p:cNvPr>
              <p:cNvSpPr/>
              <p:nvPr/>
            </p:nvSpPr>
            <p:spPr>
              <a:xfrm>
                <a:off x="2412977" y="3160297"/>
                <a:ext cx="2237320" cy="331293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62198D94-CAF1-D062-C727-E8501FE48890}"/>
                  </a:ext>
                </a:extLst>
              </p:cNvPr>
              <p:cNvGrpSpPr/>
              <p:nvPr/>
            </p:nvGrpSpPr>
            <p:grpSpPr>
              <a:xfrm>
                <a:off x="3074689" y="2435169"/>
                <a:ext cx="839652" cy="784830"/>
                <a:chOff x="4098983" y="4109007"/>
                <a:chExt cx="1037882" cy="926227"/>
              </a:xfrm>
            </p:grpSpPr>
            <p:pic>
              <p:nvPicPr>
                <p:cNvPr id="31" name="Graphic 30" descr="Atom with solid fill">
                  <a:extLst>
                    <a:ext uri="{FF2B5EF4-FFF2-40B4-BE49-F238E27FC236}">
                      <a16:creationId xmlns:a16="http://schemas.microsoft.com/office/drawing/2014/main" id="{138F2EBE-28CC-3980-9CAF-8F1FDAF1B8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16387" y="4307405"/>
                  <a:ext cx="618871" cy="618871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3" name="TextBox 32">
                      <a:extLst>
                        <a:ext uri="{FF2B5EF4-FFF2-40B4-BE49-F238E27FC236}">
                          <a16:creationId xmlns:a16="http://schemas.microsoft.com/office/drawing/2014/main" id="{6D8B7C70-ECD2-F155-57D5-380159969E9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098983" y="4109007"/>
                      <a:ext cx="1037882" cy="926227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marL="0" indent="0">
                        <a:buNone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lit/>
                              </m:rPr>
                              <a:rPr lang="en-US" sz="4500" b="0" i="1" smtClean="0">
                                <a:solidFill>
                                  <a:schemeClr val="tx2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4500" b="0" i="1" smtClean="0">
                                <a:solidFill>
                                  <a:schemeClr val="tx2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lit/>
                              </m:rPr>
                              <a:rPr lang="en-US" sz="4500" b="0" i="1" smtClean="0">
                                <a:solidFill>
                                  <a:schemeClr val="tx2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⟩</m:t>
                            </m:r>
                          </m:oMath>
                        </m:oMathPara>
                      </a14:m>
                      <a:endParaRPr lang="en-US" sz="4500" dirty="0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3" name="TextBox 32">
                      <a:extLst>
                        <a:ext uri="{FF2B5EF4-FFF2-40B4-BE49-F238E27FC236}">
                          <a16:creationId xmlns:a16="http://schemas.microsoft.com/office/drawing/2014/main" id="{6D8B7C70-ECD2-F155-57D5-380159969E9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098983" y="4109007"/>
                      <a:ext cx="1037882" cy="926227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l="-17910" t="-1587" r="-20896" b="-2698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39B8C8D-CB77-580E-C02C-7C0C3FC590C2}"/>
              </a:ext>
            </a:extLst>
          </p:cNvPr>
          <p:cNvSpPr txBox="1">
            <a:spLocks/>
          </p:cNvSpPr>
          <p:nvPr/>
        </p:nvSpPr>
        <p:spPr>
          <a:xfrm>
            <a:off x="1676938" y="6138033"/>
            <a:ext cx="4774939" cy="922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Output 1 if both pass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F6501BC-1032-4914-0D04-136F55F84BB6}"/>
                  </a:ext>
                </a:extLst>
              </p:cNvPr>
              <p:cNvSpPr txBox="1"/>
              <p:nvPr/>
            </p:nvSpPr>
            <p:spPr>
              <a:xfrm>
                <a:off x="8600689" y="6327631"/>
                <a:ext cx="398233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𝑛𝑒𝑔𝑙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b="0" dirty="0"/>
                  <a:t>)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F6501BC-1032-4914-0D04-136F55F84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0689" y="6327631"/>
                <a:ext cx="3982330" cy="369332"/>
              </a:xfrm>
              <a:prstGeom prst="rect">
                <a:avLst/>
              </a:prstGeom>
              <a:blipFill>
                <a:blip r:embed="rId12"/>
                <a:stretch>
                  <a:fillRect l="-2548" t="-26667" b="-4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B6535D5C-0248-DFB9-27AC-3D13CD6D10D3}"/>
              </a:ext>
            </a:extLst>
          </p:cNvPr>
          <p:cNvGrpSpPr/>
          <p:nvPr/>
        </p:nvGrpSpPr>
        <p:grpSpPr>
          <a:xfrm>
            <a:off x="1840473" y="1045749"/>
            <a:ext cx="5542180" cy="497254"/>
            <a:chOff x="4169664" y="750125"/>
            <a:chExt cx="1375627" cy="4972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7BAA211-B3D1-6D52-5C4E-77E10D17F783}"/>
                    </a:ext>
                  </a:extLst>
                </p:cNvPr>
                <p:cNvSpPr txBox="1"/>
                <p:nvPr/>
              </p:nvSpPr>
              <p:spPr>
                <a:xfrm>
                  <a:off x="4172415" y="750125"/>
                  <a:ext cx="1372876" cy="3866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𝐸𝑥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latin typeface="Lucida Calligraphy" panose="03010101010101010101" pitchFamily="66" charset="77"/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7BAA211-B3D1-6D52-5C4E-77E10D17F7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2415" y="750125"/>
                  <a:ext cx="1372876" cy="386644"/>
                </a:xfrm>
                <a:prstGeom prst="rect">
                  <a:avLst/>
                </a:prstGeom>
                <a:blipFill>
                  <a:blip r:embed="rId13"/>
                  <a:stretch>
                    <a:fillRect t="-6452" b="-290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63B867F-8635-17FA-0AEE-6FF51D6E2E0D}"/>
                </a:ext>
              </a:extLst>
            </p:cNvPr>
            <p:cNvCxnSpPr/>
            <p:nvPr/>
          </p:nvCxnSpPr>
          <p:spPr>
            <a:xfrm>
              <a:off x="4169664" y="1247379"/>
              <a:ext cx="1371600" cy="0"/>
            </a:xfrm>
            <a:prstGeom prst="line">
              <a:avLst/>
            </a:prstGeom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4" name="Graphic 23" descr="Angel face with solid fill with solid fill">
            <a:extLst>
              <a:ext uri="{FF2B5EF4-FFF2-40B4-BE49-F238E27FC236}">
                <a16:creationId xmlns:a16="http://schemas.microsoft.com/office/drawing/2014/main" id="{CAE3AB95-E4B1-4B5E-CE12-22A2722B5FB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945388" y="1700249"/>
            <a:ext cx="914400" cy="914400"/>
          </a:xfrm>
          <a:prstGeom prst="rect">
            <a:avLst/>
          </a:prstGeom>
        </p:spPr>
      </p:pic>
      <p:pic>
        <p:nvPicPr>
          <p:cNvPr id="32" name="Graphic 31" descr="Devil face with solid fill with solid fill">
            <a:extLst>
              <a:ext uri="{FF2B5EF4-FFF2-40B4-BE49-F238E27FC236}">
                <a16:creationId xmlns:a16="http://schemas.microsoft.com/office/drawing/2014/main" id="{0262091B-C6B7-0AD4-3F18-77D24E76ADB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318712" y="1663737"/>
            <a:ext cx="914400" cy="914400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947109F5-9782-D3F0-E9D8-428D395B72D7}"/>
              </a:ext>
            </a:extLst>
          </p:cNvPr>
          <p:cNvGrpSpPr/>
          <p:nvPr/>
        </p:nvGrpSpPr>
        <p:grpSpPr>
          <a:xfrm>
            <a:off x="1692669" y="4651414"/>
            <a:ext cx="4774939" cy="1560575"/>
            <a:chOff x="2060222" y="4310755"/>
            <a:chExt cx="4774939" cy="156057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09C2C99-7B11-4391-C2E3-4EB773CE2438}"/>
                </a:ext>
              </a:extLst>
            </p:cNvPr>
            <p:cNvGrpSpPr/>
            <p:nvPr/>
          </p:nvGrpSpPr>
          <p:grpSpPr>
            <a:xfrm>
              <a:off x="2060222" y="4948769"/>
              <a:ext cx="4774939" cy="922561"/>
              <a:chOff x="604962" y="4512161"/>
              <a:chExt cx="4774939" cy="922561"/>
            </a:xfrm>
          </p:grpSpPr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076B0AE2-0604-0A42-EEDB-AFE643F69F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4962" y="4512161"/>
                <a:ext cx="4774939" cy="92256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/>
                  <a:t>Test </a:t>
                </a:r>
                <a:r>
                  <a:rPr lang="en-US" sz="2400" dirty="0" err="1"/>
                  <a:t>wrt</a:t>
                </a:r>
                <a:r>
                  <a:rPr lang="en-US" sz="2400" dirty="0"/>
                  <a:t> 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C228A5E3-50FD-28D1-2417-D16D16FBEDC6}"/>
                      </a:ext>
                    </a:extLst>
                  </p:cNvPr>
                  <p:cNvSpPr txBox="1"/>
                  <p:nvPr/>
                </p:nvSpPr>
                <p:spPr>
                  <a:xfrm>
                    <a:off x="1772081" y="4527921"/>
                    <a:ext cx="300852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en-US" sz="2400" dirty="0">
                      <a:latin typeface="Lucida Calligraphy" panose="03010101010101010101" pitchFamily="66" charset="77"/>
                    </a:endParaRPr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C228A5E3-50FD-28D1-2417-D16D16FBEDC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72081" y="4527921"/>
                    <a:ext cx="300852" cy="369332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l="-12000" r="-16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7EB54500-8A78-CAE3-42BF-29BE503D685D}"/>
                </a:ext>
              </a:extLst>
            </p:cNvPr>
            <p:cNvGrpSpPr/>
            <p:nvPr/>
          </p:nvGrpSpPr>
          <p:grpSpPr>
            <a:xfrm>
              <a:off x="4021641" y="4310755"/>
              <a:ext cx="2247201" cy="1078844"/>
              <a:chOff x="4021641" y="4310755"/>
              <a:chExt cx="2247201" cy="1078844"/>
            </a:xfrm>
          </p:grpSpPr>
          <p:sp>
            <p:nvSpPr>
              <p:cNvPr id="35" name="Right Arrow 34">
                <a:extLst>
                  <a:ext uri="{FF2B5EF4-FFF2-40B4-BE49-F238E27FC236}">
                    <a16:creationId xmlns:a16="http://schemas.microsoft.com/office/drawing/2014/main" id="{D7228832-E3BE-D932-CD89-D2CD7118411D}"/>
                  </a:ext>
                </a:extLst>
              </p:cNvPr>
              <p:cNvSpPr/>
              <p:nvPr/>
            </p:nvSpPr>
            <p:spPr>
              <a:xfrm flipH="1">
                <a:off x="4021641" y="5058306"/>
                <a:ext cx="2247201" cy="331293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70718385-ED65-B00C-BC83-D0219216262E}"/>
                  </a:ext>
                </a:extLst>
              </p:cNvPr>
              <p:cNvGrpSpPr/>
              <p:nvPr/>
            </p:nvGrpSpPr>
            <p:grpSpPr>
              <a:xfrm>
                <a:off x="4078320" y="4317073"/>
                <a:ext cx="839652" cy="784831"/>
                <a:chOff x="4078320" y="4317073"/>
                <a:chExt cx="839652" cy="784831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1" name="TextBox 70">
                      <a:extLst>
                        <a:ext uri="{FF2B5EF4-FFF2-40B4-BE49-F238E27FC236}">
                          <a16:creationId xmlns:a16="http://schemas.microsoft.com/office/drawing/2014/main" id="{48E52EB3-5C7D-3420-B1BA-65DE770BD83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078320" y="4317073"/>
                      <a:ext cx="839652" cy="7848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marL="0" indent="0">
                        <a:buNone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lit/>
                              </m:rPr>
                              <a:rPr lang="en-US" sz="45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45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sz="4500" b="0" i="1" baseline="-2500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m:rPr>
                                <m:lit/>
                              </m:rPr>
                              <a:rPr lang="en-US" sz="45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⟩</m:t>
                            </m:r>
                          </m:oMath>
                        </m:oMathPara>
                      </a14:m>
                      <a:endParaRPr lang="en-US" sz="4500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71" name="TextBox 70">
                      <a:extLst>
                        <a:ext uri="{FF2B5EF4-FFF2-40B4-BE49-F238E27FC236}">
                          <a16:creationId xmlns:a16="http://schemas.microsoft.com/office/drawing/2014/main" id="{48E52EB3-5C7D-3420-B1BA-65DE770BD83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078320" y="4317073"/>
                      <a:ext cx="839652" cy="784831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 l="-19403" t="-1587" r="-58209" b="-2698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pic>
              <p:nvPicPr>
                <p:cNvPr id="34" name="Graphic 33" descr="Devil face with solid fill with solid fill">
                  <a:extLst>
                    <a:ext uri="{FF2B5EF4-FFF2-40B4-BE49-F238E27FC236}">
                      <a16:creationId xmlns:a16="http://schemas.microsoft.com/office/drawing/2014/main" id="{59FDCCFD-09C5-60CB-F00F-9260F27BBD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81837" y="4448150"/>
                  <a:ext cx="547002" cy="547002"/>
                </a:xfrm>
                <a:prstGeom prst="rect">
                  <a:avLst/>
                </a:prstGeom>
              </p:spPr>
            </p:pic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B8DB7453-063F-575C-0AEE-DCEAA4101797}"/>
                  </a:ext>
                </a:extLst>
              </p:cNvPr>
              <p:cNvGrpSpPr/>
              <p:nvPr/>
            </p:nvGrpSpPr>
            <p:grpSpPr>
              <a:xfrm>
                <a:off x="5145241" y="4310755"/>
                <a:ext cx="839652" cy="784831"/>
                <a:chOff x="4078320" y="4317073"/>
                <a:chExt cx="839652" cy="784831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9" name="TextBox 38">
                      <a:extLst>
                        <a:ext uri="{FF2B5EF4-FFF2-40B4-BE49-F238E27FC236}">
                          <a16:creationId xmlns:a16="http://schemas.microsoft.com/office/drawing/2014/main" id="{45A8D529-57BA-85BB-237F-6D99CAC1810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078320" y="4317073"/>
                      <a:ext cx="839652" cy="7848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marL="0" indent="0">
                        <a:buNone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lit/>
                              </m:rPr>
                              <a:rPr lang="en-US" sz="45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45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sz="4500" b="0" i="1" baseline="-2500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lit/>
                              </m:rPr>
                              <a:rPr lang="en-US" sz="45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⟩</m:t>
                            </m:r>
                          </m:oMath>
                        </m:oMathPara>
                      </a14:m>
                      <a:endParaRPr lang="en-US" sz="4500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9" name="TextBox 38">
                      <a:extLst>
                        <a:ext uri="{FF2B5EF4-FFF2-40B4-BE49-F238E27FC236}">
                          <a16:creationId xmlns:a16="http://schemas.microsoft.com/office/drawing/2014/main" id="{45A8D529-57BA-85BB-237F-6D99CAC1810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078320" y="4317073"/>
                      <a:ext cx="839652" cy="784831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 l="-19403" t="-1587" r="-58209" b="-2539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pic>
              <p:nvPicPr>
                <p:cNvPr id="40" name="Graphic 39" descr="Devil face with solid fill with solid fill">
                  <a:extLst>
                    <a:ext uri="{FF2B5EF4-FFF2-40B4-BE49-F238E27FC236}">
                      <a16:creationId xmlns:a16="http://schemas.microsoft.com/office/drawing/2014/main" id="{2BD51BF2-2FCA-4281-F6A8-AB2341D2A34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81837" y="4448150"/>
                  <a:ext cx="547002" cy="547002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6AA92A64-4412-E6EC-5349-6A2BF331BB86}"/>
              </a:ext>
            </a:extLst>
          </p:cNvPr>
          <p:cNvSpPr/>
          <p:nvPr/>
        </p:nvSpPr>
        <p:spPr>
          <a:xfrm>
            <a:off x="0" y="0"/>
            <a:ext cx="12192000" cy="977462"/>
          </a:xfrm>
          <a:prstGeom prst="rect">
            <a:avLst/>
          </a:prstGeom>
          <a:solidFill>
            <a:srgbClr val="002060"/>
          </a:solidFill>
          <a:ln w="571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bg1"/>
                </a:solidFill>
              </a:rPr>
              <a:t>Copy-Protection Security (Simplified)</a:t>
            </a:r>
          </a:p>
        </p:txBody>
      </p:sp>
    </p:spTree>
    <p:extLst>
      <p:ext uri="{BB962C8B-B14F-4D97-AF65-F5344CB8AC3E}">
        <p14:creationId xmlns:p14="http://schemas.microsoft.com/office/powerpoint/2010/main" val="427444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5C771-CE28-0D17-6190-8CFFE5119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9341647-8500-E89C-E300-E6FAC3A8912A}"/>
                  </a:ext>
                </a:extLst>
              </p:cNvPr>
              <p:cNvSpPr txBox="1"/>
              <p:nvPr/>
            </p:nvSpPr>
            <p:spPr>
              <a:xfrm>
                <a:off x="1889528" y="2936072"/>
                <a:ext cx="11219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𝑃𝑟𝑜𝑡𝑒𝑐𝑡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𝑠𝑘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9341647-8500-E89C-E300-E6FAC3A891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9528" y="2936072"/>
                <a:ext cx="1121910" cy="246221"/>
              </a:xfrm>
              <a:prstGeom prst="rect">
                <a:avLst/>
              </a:prstGeom>
              <a:blipFill>
                <a:blip r:embed="rId3"/>
                <a:stretch>
                  <a:fillRect l="-4444" r="-5556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B18DBE0-BBC5-4E26-7249-A9D8263E1191}"/>
              </a:ext>
            </a:extLst>
          </p:cNvPr>
          <p:cNvCxnSpPr>
            <a:cxnSpLocks/>
          </p:cNvCxnSpPr>
          <p:nvPr/>
        </p:nvCxnSpPr>
        <p:spPr>
          <a:xfrm>
            <a:off x="1803400" y="3287935"/>
            <a:ext cx="130555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9601551-7FA1-2D8E-EAAD-0E762B1253B0}"/>
              </a:ext>
            </a:extLst>
          </p:cNvPr>
          <p:cNvGrpSpPr/>
          <p:nvPr/>
        </p:nvGrpSpPr>
        <p:grpSpPr>
          <a:xfrm>
            <a:off x="4989137" y="1550368"/>
            <a:ext cx="1248946" cy="3525479"/>
            <a:chOff x="5471527" y="1673079"/>
            <a:chExt cx="1248946" cy="418314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ADEE5D3-F8EF-E919-C229-9A4F4737F537}"/>
                </a:ext>
              </a:extLst>
            </p:cNvPr>
            <p:cNvSpPr/>
            <p:nvPr/>
          </p:nvSpPr>
          <p:spPr>
            <a:xfrm>
              <a:off x="5471527" y="1673079"/>
              <a:ext cx="1248946" cy="4183140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5A65164F-AD8C-FB40-83DE-5554D10520A6}"/>
                    </a:ext>
                  </a:extLst>
                </p:cNvPr>
                <p:cNvSpPr txBox="1"/>
                <p:nvPr/>
              </p:nvSpPr>
              <p:spPr>
                <a:xfrm>
                  <a:off x="5869239" y="4215595"/>
                  <a:ext cx="438563" cy="73866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𝒜</m:t>
                        </m:r>
                      </m:oMath>
                    </m:oMathPara>
                  </a14:m>
                  <a:endParaRPr lang="en-US" sz="2400" b="0" dirty="0">
                    <a:latin typeface="Lucida Calligraphy" panose="03010101010101010101" pitchFamily="66" charset="77"/>
                  </a:endParaRPr>
                </a:p>
                <a:p>
                  <a:endParaRPr lang="en-US" sz="2400" b="0" dirty="0">
                    <a:latin typeface="Lucida Calligraphy" panose="03010101010101010101" pitchFamily="66" charset="77"/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5A65164F-AD8C-FB40-83DE-5554D10520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9239" y="4215595"/>
                  <a:ext cx="438563" cy="738664"/>
                </a:xfrm>
                <a:prstGeom prst="rect">
                  <a:avLst/>
                </a:prstGeom>
                <a:blipFill>
                  <a:blip r:embed="rId4"/>
                  <a:stretch>
                    <a:fillRect l="-8571" r="-2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" name="Right Arrow 43">
            <a:extLst>
              <a:ext uri="{FF2B5EF4-FFF2-40B4-BE49-F238E27FC236}">
                <a16:creationId xmlns:a16="http://schemas.microsoft.com/office/drawing/2014/main" id="{92ECD15D-C8C8-6585-DAA9-1E51314FBD45}"/>
              </a:ext>
            </a:extLst>
          </p:cNvPr>
          <p:cNvSpPr/>
          <p:nvPr/>
        </p:nvSpPr>
        <p:spPr>
          <a:xfrm>
            <a:off x="4114050" y="3114079"/>
            <a:ext cx="829663" cy="33129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DB411AC1-33EF-509E-0C4D-BE230C9105A4}"/>
              </a:ext>
            </a:extLst>
          </p:cNvPr>
          <p:cNvSpPr/>
          <p:nvPr/>
        </p:nvSpPr>
        <p:spPr>
          <a:xfrm>
            <a:off x="6465619" y="3114078"/>
            <a:ext cx="803597" cy="33129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FB8D06E-56D2-BB72-10B0-A9592A5D6022}"/>
              </a:ext>
            </a:extLst>
          </p:cNvPr>
          <p:cNvGrpSpPr/>
          <p:nvPr/>
        </p:nvGrpSpPr>
        <p:grpSpPr>
          <a:xfrm>
            <a:off x="2973196" y="2680345"/>
            <a:ext cx="1053678" cy="1015663"/>
            <a:chOff x="4098983" y="4109008"/>
            <a:chExt cx="1053678" cy="1015663"/>
          </a:xfrm>
        </p:grpSpPr>
        <p:pic>
          <p:nvPicPr>
            <p:cNvPr id="22" name="Graphic 21" descr="Atom with solid fill">
              <a:extLst>
                <a:ext uri="{FF2B5EF4-FFF2-40B4-BE49-F238E27FC236}">
                  <a16:creationId xmlns:a16="http://schemas.microsoft.com/office/drawing/2014/main" id="{28EFCD38-73E0-E1F3-0AE3-E450A4D82A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316387" y="4307405"/>
              <a:ext cx="618871" cy="61887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04B89796-3E11-A4BE-5CD2-306F2CEB598B}"/>
                    </a:ext>
                  </a:extLst>
                </p:cNvPr>
                <p:cNvSpPr txBox="1"/>
                <p:nvPr/>
              </p:nvSpPr>
              <p:spPr>
                <a:xfrm>
                  <a:off x="4098983" y="4109008"/>
                  <a:ext cx="1053678" cy="10156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indent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lit/>
                          </m:rPr>
                          <a:rPr lang="en-US" sz="6000" b="0" i="1" smtClean="0">
                            <a:solidFill>
                              <a:schemeClr val="tx2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6000" b="0" i="1" smtClean="0">
                            <a:solidFill>
                              <a:schemeClr val="tx2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lit/>
                          </m:rPr>
                          <a:rPr lang="en-US" sz="6000" b="0" i="1" smtClean="0">
                            <a:solidFill>
                              <a:schemeClr val="tx2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lang="en-US" sz="6000" dirty="0">
                    <a:solidFill>
                      <a:schemeClr val="tx2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04B89796-3E11-A4BE-5CD2-306F2CEB59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8983" y="4109008"/>
                  <a:ext cx="1053678" cy="1015663"/>
                </a:xfrm>
                <a:prstGeom prst="rect">
                  <a:avLst/>
                </a:prstGeom>
                <a:blipFill>
                  <a:blip r:embed="rId7"/>
                  <a:stretch>
                    <a:fillRect l="-23810" t="-3750" r="-22619" b="-3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791615D-5F28-3B61-6D98-9E0A87DA8BEF}"/>
                  </a:ext>
                </a:extLst>
              </p:cNvPr>
              <p:cNvSpPr txBox="1"/>
              <p:nvPr/>
            </p:nvSpPr>
            <p:spPr>
              <a:xfrm>
                <a:off x="-34422" y="3736925"/>
                <a:ext cx="1984902" cy="2899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𝑆𝑒𝑡𝑢𝑝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791615D-5F28-3B61-6D98-9E0A87DA8B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422" y="3736925"/>
                <a:ext cx="1984902" cy="289951"/>
              </a:xfrm>
              <a:prstGeom prst="rect">
                <a:avLst/>
              </a:prstGeom>
              <a:blipFill>
                <a:blip r:embed="rId8"/>
                <a:stretch>
                  <a:fillRect l="-4459" t="-8333" r="-3822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Graphic 45" descr="Angel face with solid fill with solid fill">
            <a:extLst>
              <a:ext uri="{FF2B5EF4-FFF2-40B4-BE49-F238E27FC236}">
                <a16:creationId xmlns:a16="http://schemas.microsoft.com/office/drawing/2014/main" id="{8C367640-4A6A-4E34-6588-0E333D39A9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02956" y="2781333"/>
            <a:ext cx="914400" cy="914400"/>
          </a:xfrm>
          <a:prstGeom prst="rect">
            <a:avLst/>
          </a:prstGeom>
        </p:spPr>
      </p:pic>
      <p:pic>
        <p:nvPicPr>
          <p:cNvPr id="74" name="Graphic 73" descr="Devil face with solid fill with solid fill">
            <a:extLst>
              <a:ext uri="{FF2B5EF4-FFF2-40B4-BE49-F238E27FC236}">
                <a16:creationId xmlns:a16="http://schemas.microsoft.com/office/drawing/2014/main" id="{6AF76960-3EB0-A8DD-32D4-909E78A2995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183920" y="2828281"/>
            <a:ext cx="914400" cy="914400"/>
          </a:xfrm>
          <a:prstGeom prst="rect">
            <a:avLst/>
          </a:prstGeom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5DC96111-F4E9-FCE7-F76E-7D8674F6D18F}"/>
              </a:ext>
            </a:extLst>
          </p:cNvPr>
          <p:cNvGrpSpPr/>
          <p:nvPr/>
        </p:nvGrpSpPr>
        <p:grpSpPr>
          <a:xfrm>
            <a:off x="7337726" y="2236413"/>
            <a:ext cx="839652" cy="784831"/>
            <a:chOff x="4078320" y="4317073"/>
            <a:chExt cx="839652" cy="7848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114BA44F-061A-F8F4-D660-72DBA8617955}"/>
                    </a:ext>
                  </a:extLst>
                </p:cNvPr>
                <p:cNvSpPr txBox="1"/>
                <p:nvPr/>
              </p:nvSpPr>
              <p:spPr>
                <a:xfrm>
                  <a:off x="4078320" y="4317073"/>
                  <a:ext cx="839652" cy="7848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indent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lit/>
                          </m:rPr>
                          <a:rPr lang="en-US" sz="4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4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4500" b="0" i="1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lit/>
                          </m:rPr>
                          <a:rPr lang="en-US" sz="4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lang="en-US" sz="45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114BA44F-061A-F8F4-D660-72DBA86179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8320" y="4317073"/>
                  <a:ext cx="839652" cy="784831"/>
                </a:xfrm>
                <a:prstGeom prst="rect">
                  <a:avLst/>
                </a:prstGeom>
                <a:blipFill>
                  <a:blip r:embed="rId13"/>
                  <a:stretch>
                    <a:fillRect l="-19403" t="-1587" r="-59701" b="-253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7" name="Graphic 76" descr="Devil face with solid fill with solid fill">
              <a:extLst>
                <a:ext uri="{FF2B5EF4-FFF2-40B4-BE49-F238E27FC236}">
                  <a16:creationId xmlns:a16="http://schemas.microsoft.com/office/drawing/2014/main" id="{38EB20AE-6E51-5A66-AE7D-F01C2305FB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281837" y="4448150"/>
              <a:ext cx="547002" cy="547002"/>
            </a:xfrm>
            <a:prstGeom prst="rect">
              <a:avLst/>
            </a:prstGeom>
          </p:spPr>
        </p:pic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77A6265-0876-5A10-3E4D-5B970254ABC8}"/>
              </a:ext>
            </a:extLst>
          </p:cNvPr>
          <p:cNvGrpSpPr/>
          <p:nvPr/>
        </p:nvGrpSpPr>
        <p:grpSpPr>
          <a:xfrm>
            <a:off x="7337726" y="3612007"/>
            <a:ext cx="839652" cy="784831"/>
            <a:chOff x="4078320" y="4317073"/>
            <a:chExt cx="839652" cy="7848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63F35449-D993-3D7C-D5E2-A358DE9FC7C0}"/>
                    </a:ext>
                  </a:extLst>
                </p:cNvPr>
                <p:cNvSpPr txBox="1"/>
                <p:nvPr/>
              </p:nvSpPr>
              <p:spPr>
                <a:xfrm>
                  <a:off x="4078320" y="4317073"/>
                  <a:ext cx="839652" cy="7848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indent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lit/>
                          </m:rPr>
                          <a:rPr lang="en-US" sz="4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4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4500" b="0" i="1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lit/>
                          </m:rPr>
                          <a:rPr lang="en-US" sz="4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lang="en-US" sz="45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63F35449-D993-3D7C-D5E2-A358DE9FC7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8320" y="4317073"/>
                  <a:ext cx="839652" cy="784831"/>
                </a:xfrm>
                <a:prstGeom prst="rect">
                  <a:avLst/>
                </a:prstGeom>
                <a:blipFill>
                  <a:blip r:embed="rId14"/>
                  <a:stretch>
                    <a:fillRect l="-19403" t="-1587" r="-59701" b="-253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0" name="Graphic 79" descr="Devil face with solid fill with solid fill">
              <a:extLst>
                <a:ext uri="{FF2B5EF4-FFF2-40B4-BE49-F238E27FC236}">
                  <a16:creationId xmlns:a16="http://schemas.microsoft.com/office/drawing/2014/main" id="{AFCCE3F4-E450-BDB1-F065-A4709F719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281837" y="4448150"/>
              <a:ext cx="547002" cy="547002"/>
            </a:xfrm>
            <a:prstGeom prst="rect">
              <a:avLst/>
            </a:prstGeom>
          </p:spPr>
        </p:pic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20B6455D-DA40-D2B6-5B57-D02C049EFA61}"/>
              </a:ext>
            </a:extLst>
          </p:cNvPr>
          <p:cNvGrpSpPr/>
          <p:nvPr/>
        </p:nvGrpSpPr>
        <p:grpSpPr>
          <a:xfrm>
            <a:off x="8417337" y="2100003"/>
            <a:ext cx="1392681" cy="836069"/>
            <a:chOff x="8664607" y="714299"/>
            <a:chExt cx="1392681" cy="8360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E323C0F-83CC-838A-1E39-523A55F7EB3B}"/>
                    </a:ext>
                  </a:extLst>
                </p:cNvPr>
                <p:cNvSpPr txBox="1"/>
                <p:nvPr/>
              </p:nvSpPr>
              <p:spPr>
                <a:xfrm>
                  <a:off x="9041625" y="714299"/>
                  <a:ext cx="1015663" cy="3007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𝐸𝑛𝑐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E323C0F-83CC-838A-1E39-523A55F7EB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41625" y="714299"/>
                  <a:ext cx="1015663" cy="300788"/>
                </a:xfrm>
                <a:prstGeom prst="rect">
                  <a:avLst/>
                </a:prstGeom>
                <a:blipFill>
                  <a:blip r:embed="rId15"/>
                  <a:stretch>
                    <a:fillRect l="-4938" t="-4000" r="-8642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0" name="Curved Connector 89">
              <a:extLst>
                <a:ext uri="{FF2B5EF4-FFF2-40B4-BE49-F238E27FC236}">
                  <a16:creationId xmlns:a16="http://schemas.microsoft.com/office/drawing/2014/main" id="{35D87694-81C5-A878-6CEA-19A9DE33F8E6}"/>
                </a:ext>
              </a:extLst>
            </p:cNvPr>
            <p:cNvCxnSpPr>
              <a:stCxn id="88" idx="1"/>
            </p:cNvCxnSpPr>
            <p:nvPr/>
          </p:nvCxnSpPr>
          <p:spPr>
            <a:xfrm rot="10800000" flipV="1">
              <a:off x="8664607" y="864693"/>
              <a:ext cx="377019" cy="327040"/>
            </a:xfrm>
            <a:prstGeom prst="curvedConnector3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F363ABD0-8FD4-4EA9-D869-4C4B4C15E9D1}"/>
                </a:ext>
              </a:extLst>
            </p:cNvPr>
            <p:cNvCxnSpPr/>
            <p:nvPr/>
          </p:nvCxnSpPr>
          <p:spPr>
            <a:xfrm>
              <a:off x="8735627" y="1419665"/>
              <a:ext cx="65609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A0A5CDA2-9475-200B-187A-54EB2DEACAEC}"/>
                    </a:ext>
                  </a:extLst>
                </p:cNvPr>
                <p:cNvSpPr txBox="1"/>
                <p:nvPr/>
              </p:nvSpPr>
              <p:spPr>
                <a:xfrm>
                  <a:off x="9289989" y="1273369"/>
                  <a:ext cx="518934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A0A5CDA2-9475-200B-187A-54EB2DEACA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89989" y="1273369"/>
                  <a:ext cx="518934" cy="276999"/>
                </a:xfrm>
                <a:prstGeom prst="rect">
                  <a:avLst/>
                </a:prstGeom>
                <a:blipFill>
                  <a:blip r:embed="rId16"/>
                  <a:stretch>
                    <a:fillRect b="-13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0E2C1740-2E3F-708B-A6D1-20EFAB1B546D}"/>
              </a:ext>
            </a:extLst>
          </p:cNvPr>
          <p:cNvGrpSpPr/>
          <p:nvPr/>
        </p:nvGrpSpPr>
        <p:grpSpPr>
          <a:xfrm>
            <a:off x="8425628" y="3564934"/>
            <a:ext cx="1392681" cy="836069"/>
            <a:chOff x="8664607" y="714299"/>
            <a:chExt cx="1392681" cy="8360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F5B8DBFD-2B25-D41A-F956-CD7A5C240C5E}"/>
                    </a:ext>
                  </a:extLst>
                </p:cNvPr>
                <p:cNvSpPr txBox="1"/>
                <p:nvPr/>
              </p:nvSpPr>
              <p:spPr>
                <a:xfrm>
                  <a:off x="9041625" y="714299"/>
                  <a:ext cx="1015663" cy="3007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𝐸𝑛𝑐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F5B8DBFD-2B25-D41A-F956-CD7A5C240C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41625" y="714299"/>
                  <a:ext cx="1015663" cy="300788"/>
                </a:xfrm>
                <a:prstGeom prst="rect">
                  <a:avLst/>
                </a:prstGeom>
                <a:blipFill>
                  <a:blip r:embed="rId17"/>
                  <a:stretch>
                    <a:fillRect l="-6173" r="-7407" b="-2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0" name="Curved Connector 99">
              <a:extLst>
                <a:ext uri="{FF2B5EF4-FFF2-40B4-BE49-F238E27FC236}">
                  <a16:creationId xmlns:a16="http://schemas.microsoft.com/office/drawing/2014/main" id="{E17E24D9-E7CA-E0F7-E24A-2993548FC18A}"/>
                </a:ext>
              </a:extLst>
            </p:cNvPr>
            <p:cNvCxnSpPr>
              <a:stCxn id="99" idx="1"/>
            </p:cNvCxnSpPr>
            <p:nvPr/>
          </p:nvCxnSpPr>
          <p:spPr>
            <a:xfrm rot="10800000" flipV="1">
              <a:off x="8664607" y="864693"/>
              <a:ext cx="377019" cy="327040"/>
            </a:xfrm>
            <a:prstGeom prst="curvedConnector3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820C8EAE-B266-14E1-BC20-C4CB96DEBD30}"/>
                </a:ext>
              </a:extLst>
            </p:cNvPr>
            <p:cNvCxnSpPr/>
            <p:nvPr/>
          </p:nvCxnSpPr>
          <p:spPr>
            <a:xfrm>
              <a:off x="8735627" y="1419665"/>
              <a:ext cx="65609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A6575BBC-CD52-2071-3F90-C0C6EB7A69BB}"/>
                    </a:ext>
                  </a:extLst>
                </p:cNvPr>
                <p:cNvSpPr txBox="1"/>
                <p:nvPr/>
              </p:nvSpPr>
              <p:spPr>
                <a:xfrm>
                  <a:off x="9289989" y="1273369"/>
                  <a:ext cx="518934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A6575BBC-CD52-2071-3F90-C0C6EB7A69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89989" y="1273369"/>
                  <a:ext cx="518934" cy="276999"/>
                </a:xfrm>
                <a:prstGeom prst="rect">
                  <a:avLst/>
                </a:prstGeom>
                <a:blipFill>
                  <a:blip r:embed="rId18"/>
                  <a:stretch>
                    <a:fillRect b="-13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13" name="Graphic 112" descr="Angel face with solid fill with solid fill">
            <a:extLst>
              <a:ext uri="{FF2B5EF4-FFF2-40B4-BE49-F238E27FC236}">
                <a16:creationId xmlns:a16="http://schemas.microsoft.com/office/drawing/2014/main" id="{7541E014-13A9-7911-55EF-F1B5207D0F7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601158" y="2371081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AFF0490E-03A4-4413-DFE5-E68B22EFD3A1}"/>
                  </a:ext>
                </a:extLst>
              </p:cNvPr>
              <p:cNvSpPr txBox="1"/>
              <p:nvPr/>
            </p:nvSpPr>
            <p:spPr>
              <a:xfrm>
                <a:off x="10450114" y="3429781"/>
                <a:ext cx="1216487" cy="8436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?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?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AFF0490E-03A4-4413-DFE5-E68B22EFD3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0114" y="3429781"/>
                <a:ext cx="1216487" cy="843629"/>
              </a:xfrm>
              <a:prstGeom prst="rect">
                <a:avLst/>
              </a:prstGeom>
              <a:blipFill>
                <a:blip r:embed="rId19"/>
                <a:stretch>
                  <a:fillRect t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9FF9EC1D-BE26-2722-99C1-583425829E81}"/>
              </a:ext>
            </a:extLst>
          </p:cNvPr>
          <p:cNvGrpSpPr/>
          <p:nvPr/>
        </p:nvGrpSpPr>
        <p:grpSpPr>
          <a:xfrm>
            <a:off x="6238083" y="953588"/>
            <a:ext cx="6560015" cy="5080708"/>
            <a:chOff x="3259838" y="775504"/>
            <a:chExt cx="5409599" cy="5717371"/>
          </a:xfrm>
        </p:grpSpPr>
        <p:sp>
          <p:nvSpPr>
            <p:cNvPr id="64" name="Multiply 63">
              <a:extLst>
                <a:ext uri="{FF2B5EF4-FFF2-40B4-BE49-F238E27FC236}">
                  <a16:creationId xmlns:a16="http://schemas.microsoft.com/office/drawing/2014/main" id="{D76668C2-2000-CF4C-331B-5A169054A754}"/>
                </a:ext>
              </a:extLst>
            </p:cNvPr>
            <p:cNvSpPr/>
            <p:nvPr/>
          </p:nvSpPr>
          <p:spPr>
            <a:xfrm>
              <a:off x="3259838" y="775504"/>
              <a:ext cx="5409599" cy="5717371"/>
            </a:xfrm>
            <a:prstGeom prst="mathMultiply">
              <a:avLst/>
            </a:prstGeom>
            <a:solidFill>
              <a:srgbClr val="FF0000">
                <a:alpha val="86396"/>
              </a:srgbClr>
            </a:solidFill>
            <a:ln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2F77A50-0B6B-B618-5B03-67C7CC9DAF24}"/>
                </a:ext>
              </a:extLst>
            </p:cNvPr>
            <p:cNvSpPr txBox="1"/>
            <p:nvPr/>
          </p:nvSpPr>
          <p:spPr>
            <a:xfrm>
              <a:off x="5065181" y="3431462"/>
              <a:ext cx="2011207" cy="415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50" dirty="0">
                  <a:solidFill>
                    <a:schemeClr val="bg1"/>
                  </a:solidFill>
                </a:rPr>
                <a:t>At most ½ +</a:t>
              </a:r>
              <a:r>
                <a:rPr lang="en-US" sz="1750" dirty="0" err="1">
                  <a:solidFill>
                    <a:schemeClr val="bg1"/>
                  </a:solidFill>
                </a:rPr>
                <a:t>negl</a:t>
              </a:r>
              <a:r>
                <a:rPr lang="en-US" sz="1750" dirty="0">
                  <a:solidFill>
                    <a:schemeClr val="bg1"/>
                  </a:solidFill>
                </a:rPr>
                <a:t> prob.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A7EE0BA-9796-557D-F782-7756D6AB0248}"/>
              </a:ext>
            </a:extLst>
          </p:cNvPr>
          <p:cNvSpPr txBox="1"/>
          <p:nvPr/>
        </p:nvSpPr>
        <p:spPr>
          <a:xfrm>
            <a:off x="10434208" y="3827421"/>
            <a:ext cx="121648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264CAF-5EEE-A179-D739-478F6C7EF36D}"/>
              </a:ext>
            </a:extLst>
          </p:cNvPr>
          <p:cNvSpPr/>
          <p:nvPr/>
        </p:nvSpPr>
        <p:spPr>
          <a:xfrm>
            <a:off x="0" y="0"/>
            <a:ext cx="12192000" cy="977462"/>
          </a:xfrm>
          <a:prstGeom prst="rect">
            <a:avLst/>
          </a:prstGeom>
          <a:solidFill>
            <a:srgbClr val="002060"/>
          </a:solidFill>
          <a:ln w="571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bg1"/>
                </a:solidFill>
              </a:rPr>
              <a:t>Unclonable Decryption Keys (Simplified)</a:t>
            </a:r>
          </a:p>
        </p:txBody>
      </p:sp>
    </p:spTree>
    <p:extLst>
      <p:ext uri="{BB962C8B-B14F-4D97-AF65-F5344CB8AC3E}">
        <p14:creationId xmlns:p14="http://schemas.microsoft.com/office/powerpoint/2010/main" val="287954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4" grpId="0" animBg="1"/>
      <p:bldP spid="45" grpId="0" animBg="1"/>
      <p:bldP spid="27" grpId="0"/>
      <p:bldP spid="1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02C929-4080-5209-0658-75389A445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7EFD5F8-AFDA-E18B-304F-AE590DC0566C}"/>
                  </a:ext>
                </a:extLst>
              </p:cNvPr>
              <p:cNvSpPr txBox="1"/>
              <p:nvPr/>
            </p:nvSpPr>
            <p:spPr>
              <a:xfrm>
                <a:off x="1840531" y="2110767"/>
                <a:ext cx="11219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𝑃𝑟𝑜𝑡𝑒𝑐𝑡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𝑠𝑘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7EFD5F8-AFDA-E18B-304F-AE590DC056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531" y="2110767"/>
                <a:ext cx="1121910" cy="246221"/>
              </a:xfrm>
              <a:prstGeom prst="rect">
                <a:avLst/>
              </a:prstGeom>
              <a:blipFill>
                <a:blip r:embed="rId3"/>
                <a:stretch>
                  <a:fillRect l="-3333" r="-6667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8DE437C-2D62-7B2B-424A-706A631FEAF5}"/>
              </a:ext>
            </a:extLst>
          </p:cNvPr>
          <p:cNvCxnSpPr>
            <a:cxnSpLocks/>
            <a:endCxn id="25" idx="1"/>
          </p:cNvCxnSpPr>
          <p:nvPr/>
        </p:nvCxnSpPr>
        <p:spPr>
          <a:xfrm flipV="1">
            <a:off x="1749863" y="1547514"/>
            <a:ext cx="1354988" cy="13967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8AB3DD1B-2826-5F49-C50D-A0CFBC009327}"/>
              </a:ext>
            </a:extLst>
          </p:cNvPr>
          <p:cNvSpPr txBox="1">
            <a:spLocks/>
          </p:cNvSpPr>
          <p:nvPr/>
        </p:nvSpPr>
        <p:spPr>
          <a:xfrm>
            <a:off x="0" y="-238652"/>
            <a:ext cx="10388600" cy="1192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n-lt"/>
              </a:rPr>
              <a:t>Copy-Protection Security (Multiple-Copy Setting)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605F8B1A-6FFB-598E-E206-75733ABE2A75}"/>
              </a:ext>
            </a:extLst>
          </p:cNvPr>
          <p:cNvGrpSpPr/>
          <p:nvPr/>
        </p:nvGrpSpPr>
        <p:grpSpPr>
          <a:xfrm>
            <a:off x="3141492" y="6360837"/>
            <a:ext cx="1925136" cy="436874"/>
            <a:chOff x="3357575" y="6205101"/>
            <a:chExt cx="1925136" cy="4368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67DEE7E-2D33-8A78-D678-F651929814AB}"/>
                    </a:ext>
                  </a:extLst>
                </p:cNvPr>
                <p:cNvSpPr txBox="1"/>
                <p:nvPr/>
              </p:nvSpPr>
              <p:spPr>
                <a:xfrm>
                  <a:off x="3357575" y="6205101"/>
                  <a:ext cx="24147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67DEE7E-2D33-8A78-D678-F651929814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7575" y="6205101"/>
                  <a:ext cx="241476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35000" r="-25000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Content Placeholder 2">
              <a:extLst>
                <a:ext uri="{FF2B5EF4-FFF2-40B4-BE49-F238E27FC236}">
                  <a16:creationId xmlns:a16="http://schemas.microsoft.com/office/drawing/2014/main" id="{76808E43-05A0-7910-CBD1-7D4F2B2387A0}"/>
                </a:ext>
              </a:extLst>
            </p:cNvPr>
            <p:cNvSpPr txBox="1">
              <a:spLocks/>
            </p:cNvSpPr>
            <p:nvPr/>
          </p:nvSpPr>
          <p:spPr>
            <a:xfrm>
              <a:off x="3592179" y="6272643"/>
              <a:ext cx="1690532" cy="36933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 dirty="0"/>
                <a:t>keys</a:t>
              </a:r>
            </a:p>
          </p:txBody>
        </p:sp>
      </p:grp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990EC5E2-2C8A-5028-549D-6176F40798AE}"/>
              </a:ext>
            </a:extLst>
          </p:cNvPr>
          <p:cNvSpPr txBox="1">
            <a:spLocks/>
          </p:cNvSpPr>
          <p:nvPr/>
        </p:nvSpPr>
        <p:spPr>
          <a:xfrm>
            <a:off x="3470279" y="3269608"/>
            <a:ext cx="347971" cy="1377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/>
              <a:t>.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125EC80-525B-D546-F7FB-776821CBB727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1792133" y="2641704"/>
            <a:ext cx="1311579" cy="4973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6505C25-DB60-0D50-FC7A-B4D580B3E03C}"/>
              </a:ext>
            </a:extLst>
          </p:cNvPr>
          <p:cNvCxnSpPr>
            <a:cxnSpLocks/>
            <a:endCxn id="34" idx="1"/>
          </p:cNvCxnSpPr>
          <p:nvPr/>
        </p:nvCxnSpPr>
        <p:spPr>
          <a:xfrm>
            <a:off x="1760620" y="3465357"/>
            <a:ext cx="1361338" cy="18099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E61BE86C-1CA5-1E8F-C41E-CF4871D19FD5}"/>
              </a:ext>
            </a:extLst>
          </p:cNvPr>
          <p:cNvSpPr txBox="1">
            <a:spLocks/>
          </p:cNvSpPr>
          <p:nvPr/>
        </p:nvSpPr>
        <p:spPr>
          <a:xfrm>
            <a:off x="2334989" y="3195453"/>
            <a:ext cx="347971" cy="83773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/>
              <a:t>.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621C14B-E755-33E5-6044-5DDD69E71B22}"/>
              </a:ext>
            </a:extLst>
          </p:cNvPr>
          <p:cNvGrpSpPr/>
          <p:nvPr/>
        </p:nvGrpSpPr>
        <p:grpSpPr>
          <a:xfrm>
            <a:off x="4989137" y="1235082"/>
            <a:ext cx="1248946" cy="4855388"/>
            <a:chOff x="5471527" y="1673079"/>
            <a:chExt cx="1248946" cy="418314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45EEDA2-8C26-9673-3AAE-4A1AEEAC56A4}"/>
                </a:ext>
              </a:extLst>
            </p:cNvPr>
            <p:cNvSpPr/>
            <p:nvPr/>
          </p:nvSpPr>
          <p:spPr>
            <a:xfrm>
              <a:off x="5471527" y="1673079"/>
              <a:ext cx="1248946" cy="4183140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5132E5C-85B9-A04B-1F45-40EF6EA81C00}"/>
                    </a:ext>
                  </a:extLst>
                </p:cNvPr>
                <p:cNvSpPr txBox="1"/>
                <p:nvPr/>
              </p:nvSpPr>
              <p:spPr>
                <a:xfrm>
                  <a:off x="5876718" y="3801310"/>
                  <a:ext cx="438563" cy="73866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𝒜</m:t>
                        </m:r>
                      </m:oMath>
                    </m:oMathPara>
                  </a14:m>
                  <a:endParaRPr lang="en-US" sz="2400" b="0" dirty="0">
                    <a:latin typeface="Lucida Calligraphy" panose="03010101010101010101" pitchFamily="66" charset="77"/>
                  </a:endParaRPr>
                </a:p>
                <a:p>
                  <a:endParaRPr lang="en-US" sz="2400" b="0" dirty="0">
                    <a:latin typeface="Lucida Calligraphy" panose="03010101010101010101" pitchFamily="66" charset="77"/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5132E5C-85B9-A04B-1F45-40EF6EA81C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6718" y="3801310"/>
                  <a:ext cx="438563" cy="738664"/>
                </a:xfrm>
                <a:prstGeom prst="rect">
                  <a:avLst/>
                </a:prstGeom>
                <a:blipFill>
                  <a:blip r:embed="rId5"/>
                  <a:stretch>
                    <a:fillRect l="-5556" r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" name="Right Arrow 43">
            <a:extLst>
              <a:ext uri="{FF2B5EF4-FFF2-40B4-BE49-F238E27FC236}">
                <a16:creationId xmlns:a16="http://schemas.microsoft.com/office/drawing/2014/main" id="{2DA6CB62-EDE6-34A9-ACC3-2907B59AACFE}"/>
              </a:ext>
            </a:extLst>
          </p:cNvPr>
          <p:cNvSpPr/>
          <p:nvPr/>
        </p:nvSpPr>
        <p:spPr>
          <a:xfrm>
            <a:off x="4114050" y="3114079"/>
            <a:ext cx="829663" cy="33129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9D49C9B0-499D-C1E5-70CD-5DEA27ABFA24}"/>
              </a:ext>
            </a:extLst>
          </p:cNvPr>
          <p:cNvSpPr/>
          <p:nvPr/>
        </p:nvSpPr>
        <p:spPr>
          <a:xfrm>
            <a:off x="6465619" y="3114078"/>
            <a:ext cx="1076446" cy="33129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6EE52FA3-F02A-FC6E-83DA-81481F512F5A}"/>
              </a:ext>
            </a:extLst>
          </p:cNvPr>
          <p:cNvSpPr txBox="1">
            <a:spLocks/>
          </p:cNvSpPr>
          <p:nvPr/>
        </p:nvSpPr>
        <p:spPr>
          <a:xfrm>
            <a:off x="7900300" y="2714868"/>
            <a:ext cx="347971" cy="1377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A430E23-4E92-9978-AE31-F7AB07467600}"/>
                  </a:ext>
                </a:extLst>
              </p:cNvPr>
              <p:cNvSpPr txBox="1"/>
              <p:nvPr/>
            </p:nvSpPr>
            <p:spPr>
              <a:xfrm>
                <a:off x="7605386" y="6425936"/>
                <a:ext cx="7774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A430E23-4E92-9978-AE31-F7AB074676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5386" y="6425936"/>
                <a:ext cx="777457" cy="369332"/>
              </a:xfrm>
              <a:prstGeom prst="rect">
                <a:avLst/>
              </a:prstGeom>
              <a:blipFill>
                <a:blip r:embed="rId6"/>
                <a:stretch>
                  <a:fillRect l="-11475" r="-9836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05FA6DBC-D0AB-303B-1721-46FFF260A6F9}"/>
              </a:ext>
            </a:extLst>
          </p:cNvPr>
          <p:cNvSpPr txBox="1">
            <a:spLocks/>
          </p:cNvSpPr>
          <p:nvPr/>
        </p:nvSpPr>
        <p:spPr>
          <a:xfrm>
            <a:off x="8394194" y="6494894"/>
            <a:ext cx="1690532" cy="3693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pirates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659422-96AA-269D-5E6A-81350781AC3D}"/>
              </a:ext>
            </a:extLst>
          </p:cNvPr>
          <p:cNvSpPr txBox="1"/>
          <p:nvPr/>
        </p:nvSpPr>
        <p:spPr>
          <a:xfrm>
            <a:off x="651353" y="817972"/>
            <a:ext cx="6006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Models users who collide or user who buys multiple copies</a:t>
            </a:r>
          </a:p>
        </p:txBody>
      </p:sp>
      <p:cxnSp>
        <p:nvCxnSpPr>
          <p:cNvPr id="4" name="Curved Connector 3">
            <a:extLst>
              <a:ext uri="{FF2B5EF4-FFF2-40B4-BE49-F238E27FC236}">
                <a16:creationId xmlns:a16="http://schemas.microsoft.com/office/drawing/2014/main" id="{54C3E2C4-5719-F9DA-22A0-80C9826A90CF}"/>
              </a:ext>
            </a:extLst>
          </p:cNvPr>
          <p:cNvCxnSpPr>
            <a:endCxn id="2" idx="1"/>
          </p:cNvCxnSpPr>
          <p:nvPr/>
        </p:nvCxnSpPr>
        <p:spPr>
          <a:xfrm>
            <a:off x="242817" y="701230"/>
            <a:ext cx="408536" cy="301408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6F63688-8784-A281-EF3A-3BEA01E45143}"/>
              </a:ext>
            </a:extLst>
          </p:cNvPr>
          <p:cNvGrpSpPr/>
          <p:nvPr/>
        </p:nvGrpSpPr>
        <p:grpSpPr>
          <a:xfrm>
            <a:off x="3104851" y="1039682"/>
            <a:ext cx="1053678" cy="1015663"/>
            <a:chOff x="4098983" y="4109008"/>
            <a:chExt cx="1053678" cy="1015663"/>
          </a:xfrm>
        </p:grpSpPr>
        <p:pic>
          <p:nvPicPr>
            <p:cNvPr id="22" name="Graphic 21" descr="Atom with solid fill">
              <a:extLst>
                <a:ext uri="{FF2B5EF4-FFF2-40B4-BE49-F238E27FC236}">
                  <a16:creationId xmlns:a16="http://schemas.microsoft.com/office/drawing/2014/main" id="{73EAAFC8-1C7D-AB19-B87E-7C11107D4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316387" y="4307405"/>
              <a:ext cx="618871" cy="61887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2F4307A-3F52-BFF5-0276-C8B07F05A69D}"/>
                    </a:ext>
                  </a:extLst>
                </p:cNvPr>
                <p:cNvSpPr txBox="1"/>
                <p:nvPr/>
              </p:nvSpPr>
              <p:spPr>
                <a:xfrm>
                  <a:off x="4098983" y="4109008"/>
                  <a:ext cx="1053678" cy="10156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indent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lit/>
                          </m:rPr>
                          <a:rPr lang="en-US" sz="6000" b="0" i="1" smtClean="0">
                            <a:solidFill>
                              <a:schemeClr val="tx2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6000" b="0" i="1" smtClean="0">
                            <a:solidFill>
                              <a:schemeClr val="tx2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lit/>
                          </m:rPr>
                          <a:rPr lang="en-US" sz="6000" b="0" i="1" smtClean="0">
                            <a:solidFill>
                              <a:schemeClr val="tx2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lang="en-US" sz="6000" dirty="0">
                    <a:solidFill>
                      <a:schemeClr val="tx2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0AC69D19-3899-05BC-4493-F3854566ED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8983" y="4109008"/>
                  <a:ext cx="1053678" cy="1015663"/>
                </a:xfrm>
                <a:prstGeom prst="rect">
                  <a:avLst/>
                </a:prstGeom>
                <a:blipFill>
                  <a:blip r:embed="rId9"/>
                  <a:stretch>
                    <a:fillRect l="-23810" t="-3704" r="-23810" b="-28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44935BF-3047-43A4-194F-7A41450635E9}"/>
                  </a:ext>
                </a:extLst>
              </p:cNvPr>
              <p:cNvSpPr txBox="1"/>
              <p:nvPr/>
            </p:nvSpPr>
            <p:spPr>
              <a:xfrm>
                <a:off x="-34422" y="3736925"/>
                <a:ext cx="1984902" cy="2899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𝑆𝑒𝑡𝑢𝑝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44935BF-3047-43A4-194F-7A41450635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422" y="3736925"/>
                <a:ext cx="1984902" cy="289951"/>
              </a:xfrm>
              <a:prstGeom prst="rect">
                <a:avLst/>
              </a:prstGeom>
              <a:blipFill>
                <a:blip r:embed="rId10"/>
                <a:stretch>
                  <a:fillRect l="-4459" t="-8333" r="-3822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193A85CC-63E9-8852-E609-EEA744EF8861}"/>
              </a:ext>
            </a:extLst>
          </p:cNvPr>
          <p:cNvGrpSpPr/>
          <p:nvPr/>
        </p:nvGrpSpPr>
        <p:grpSpPr>
          <a:xfrm>
            <a:off x="3103712" y="2133872"/>
            <a:ext cx="1053678" cy="1015663"/>
            <a:chOff x="4098983" y="4109008"/>
            <a:chExt cx="1053678" cy="1015663"/>
          </a:xfrm>
        </p:grpSpPr>
        <p:pic>
          <p:nvPicPr>
            <p:cNvPr id="29" name="Graphic 28" descr="Atom with solid fill">
              <a:extLst>
                <a:ext uri="{FF2B5EF4-FFF2-40B4-BE49-F238E27FC236}">
                  <a16:creationId xmlns:a16="http://schemas.microsoft.com/office/drawing/2014/main" id="{AB0D4FAC-4E39-4F10-FF1A-F85ED0EC4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316387" y="4307405"/>
              <a:ext cx="618871" cy="61887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5AC04AF9-0EFF-CB0F-BF05-DD68E623C721}"/>
                    </a:ext>
                  </a:extLst>
                </p:cNvPr>
                <p:cNvSpPr txBox="1"/>
                <p:nvPr/>
              </p:nvSpPr>
              <p:spPr>
                <a:xfrm>
                  <a:off x="4098983" y="4109008"/>
                  <a:ext cx="1053678" cy="10156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indent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lit/>
                          </m:rPr>
                          <a:rPr lang="en-US" sz="6000" b="0" i="1" smtClean="0">
                            <a:solidFill>
                              <a:schemeClr val="tx2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6000" b="0" i="1" smtClean="0">
                            <a:solidFill>
                              <a:schemeClr val="tx2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lit/>
                          </m:rPr>
                          <a:rPr lang="en-US" sz="6000" b="0" i="1" smtClean="0">
                            <a:solidFill>
                              <a:schemeClr val="tx2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lang="en-US" sz="6000" dirty="0">
                    <a:solidFill>
                      <a:schemeClr val="tx2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0AC69D19-3899-05BC-4493-F3854566ED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8983" y="4109008"/>
                  <a:ext cx="1053678" cy="1015663"/>
                </a:xfrm>
                <a:prstGeom prst="rect">
                  <a:avLst/>
                </a:prstGeom>
                <a:blipFill>
                  <a:blip r:embed="rId9"/>
                  <a:stretch>
                    <a:fillRect l="-23810" t="-3704" r="-23810" b="-28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0131F51-5A48-5EFC-D5B6-D99F9BD47FDA}"/>
              </a:ext>
            </a:extLst>
          </p:cNvPr>
          <p:cNvGrpSpPr/>
          <p:nvPr/>
        </p:nvGrpSpPr>
        <p:grpSpPr>
          <a:xfrm>
            <a:off x="3121958" y="4767475"/>
            <a:ext cx="1053678" cy="1015663"/>
            <a:chOff x="4098983" y="4109008"/>
            <a:chExt cx="1053678" cy="1015663"/>
          </a:xfrm>
        </p:grpSpPr>
        <p:pic>
          <p:nvPicPr>
            <p:cNvPr id="33" name="Graphic 32" descr="Atom with solid fill">
              <a:extLst>
                <a:ext uri="{FF2B5EF4-FFF2-40B4-BE49-F238E27FC236}">
                  <a16:creationId xmlns:a16="http://schemas.microsoft.com/office/drawing/2014/main" id="{57F8B7E2-B8A1-02A6-3E58-9D63E33EF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316387" y="4307405"/>
              <a:ext cx="618871" cy="61887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9EA53A9D-584C-22FA-2CA1-A0D5BEE049FD}"/>
                    </a:ext>
                  </a:extLst>
                </p:cNvPr>
                <p:cNvSpPr txBox="1"/>
                <p:nvPr/>
              </p:nvSpPr>
              <p:spPr>
                <a:xfrm>
                  <a:off x="4098983" y="4109008"/>
                  <a:ext cx="1053678" cy="10156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indent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lit/>
                          </m:rPr>
                          <a:rPr lang="en-US" sz="6000" b="0" i="1" smtClean="0">
                            <a:solidFill>
                              <a:schemeClr val="tx2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6000" b="0" i="1" smtClean="0">
                            <a:solidFill>
                              <a:schemeClr val="tx2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lit/>
                          </m:rPr>
                          <a:rPr lang="en-US" sz="6000" b="0" i="1" smtClean="0">
                            <a:solidFill>
                              <a:schemeClr val="tx2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lang="en-US" sz="6000" dirty="0">
                    <a:solidFill>
                      <a:schemeClr val="tx2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0AC69D19-3899-05BC-4493-F3854566ED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8983" y="4109008"/>
                  <a:ext cx="1053678" cy="1015663"/>
                </a:xfrm>
                <a:prstGeom prst="rect">
                  <a:avLst/>
                </a:prstGeom>
                <a:blipFill>
                  <a:blip r:embed="rId9"/>
                  <a:stretch>
                    <a:fillRect l="-23810" t="-3704" r="-23810" b="-28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4BA4D0D-C8BC-5758-1011-F0CA81DA5657}"/>
                  </a:ext>
                </a:extLst>
              </p:cNvPr>
              <p:cNvSpPr txBox="1"/>
              <p:nvPr/>
            </p:nvSpPr>
            <p:spPr>
              <a:xfrm>
                <a:off x="1849478" y="4369359"/>
                <a:ext cx="11219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𝑃𝑟𝑜𝑡𝑒𝑐𝑡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𝑠𝑘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4BA4D0D-C8BC-5758-1011-F0CA81DA56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478" y="4369359"/>
                <a:ext cx="1121909" cy="246221"/>
              </a:xfrm>
              <a:prstGeom prst="rect">
                <a:avLst/>
              </a:prstGeom>
              <a:blipFill>
                <a:blip r:embed="rId11"/>
                <a:stretch>
                  <a:fillRect l="-3371" r="-6742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9660CD8-FA21-8593-4515-9B4AFA77D6FC}"/>
                  </a:ext>
                </a:extLst>
              </p:cNvPr>
              <p:cNvSpPr txBox="1"/>
              <p:nvPr/>
            </p:nvSpPr>
            <p:spPr>
              <a:xfrm>
                <a:off x="2019582" y="2795468"/>
                <a:ext cx="11219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𝑃𝑟𝑜𝑡𝑒𝑐𝑡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𝑠𝑘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9660CD8-FA21-8593-4515-9B4AFA77D6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582" y="2795468"/>
                <a:ext cx="1121910" cy="246221"/>
              </a:xfrm>
              <a:prstGeom prst="rect">
                <a:avLst/>
              </a:prstGeom>
              <a:blipFill>
                <a:blip r:embed="rId12"/>
                <a:stretch>
                  <a:fillRect l="-3333" r="-5556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Graphic 45" descr="Angel face with solid fill with solid fill">
            <a:extLst>
              <a:ext uri="{FF2B5EF4-FFF2-40B4-BE49-F238E27FC236}">
                <a16:creationId xmlns:a16="http://schemas.microsoft.com/office/drawing/2014/main" id="{CC43D974-E46C-EADA-B3C1-5914BA5589A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02956" y="2781333"/>
            <a:ext cx="914400" cy="914400"/>
          </a:xfrm>
          <a:prstGeom prst="rect">
            <a:avLst/>
          </a:prstGeom>
        </p:spPr>
      </p:pic>
      <p:pic>
        <p:nvPicPr>
          <p:cNvPr id="74" name="Graphic 73" descr="Devil face with solid fill with solid fill">
            <a:extLst>
              <a:ext uri="{FF2B5EF4-FFF2-40B4-BE49-F238E27FC236}">
                <a16:creationId xmlns:a16="http://schemas.microsoft.com/office/drawing/2014/main" id="{E59162DC-C3BB-97B6-C767-E399EA17C05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183920" y="2828281"/>
            <a:ext cx="914400" cy="914400"/>
          </a:xfrm>
          <a:prstGeom prst="rect">
            <a:avLst/>
          </a:prstGeom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457B35D0-8222-9725-CF0D-A55399E13112}"/>
              </a:ext>
            </a:extLst>
          </p:cNvPr>
          <p:cNvGrpSpPr/>
          <p:nvPr/>
        </p:nvGrpSpPr>
        <p:grpSpPr>
          <a:xfrm>
            <a:off x="7643675" y="1015087"/>
            <a:ext cx="839652" cy="784831"/>
            <a:chOff x="4078320" y="4317073"/>
            <a:chExt cx="839652" cy="7848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276F0F4D-EAAE-E6BD-EFDC-463FD0FD2F36}"/>
                    </a:ext>
                  </a:extLst>
                </p:cNvPr>
                <p:cNvSpPr txBox="1"/>
                <p:nvPr/>
              </p:nvSpPr>
              <p:spPr>
                <a:xfrm>
                  <a:off x="4078320" y="4317073"/>
                  <a:ext cx="839652" cy="7848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indent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lit/>
                          </m:rPr>
                          <a:rPr lang="en-US" sz="4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4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4500" b="0" i="1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lit/>
                          </m:rPr>
                          <a:rPr lang="en-US" sz="4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lang="en-US" sz="45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276F0F4D-EAAE-E6BD-EFDC-463FD0FD2F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8320" y="4317073"/>
                  <a:ext cx="839652" cy="784831"/>
                </a:xfrm>
                <a:prstGeom prst="rect">
                  <a:avLst/>
                </a:prstGeom>
                <a:blipFill>
                  <a:blip r:embed="rId17"/>
                  <a:stretch>
                    <a:fillRect l="-19118" t="-1613" r="-57353" b="-274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7" name="Graphic 76" descr="Devil face with solid fill with solid fill">
              <a:extLst>
                <a:ext uri="{FF2B5EF4-FFF2-40B4-BE49-F238E27FC236}">
                  <a16:creationId xmlns:a16="http://schemas.microsoft.com/office/drawing/2014/main" id="{7A7AB1D8-11CA-84B4-6B8A-8C119CDABD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4281837" y="4448150"/>
              <a:ext cx="547002" cy="547002"/>
            </a:xfrm>
            <a:prstGeom prst="rect">
              <a:avLst/>
            </a:prstGeom>
          </p:spPr>
        </p:pic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B358DE82-6B2E-E381-8F86-3D31332A239E}"/>
              </a:ext>
            </a:extLst>
          </p:cNvPr>
          <p:cNvGrpSpPr/>
          <p:nvPr/>
        </p:nvGrpSpPr>
        <p:grpSpPr>
          <a:xfrm>
            <a:off x="7643675" y="1878261"/>
            <a:ext cx="839652" cy="784831"/>
            <a:chOff x="4078320" y="4317073"/>
            <a:chExt cx="839652" cy="7848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70D2DDE0-5689-7320-985A-732769A73A1C}"/>
                    </a:ext>
                  </a:extLst>
                </p:cNvPr>
                <p:cNvSpPr txBox="1"/>
                <p:nvPr/>
              </p:nvSpPr>
              <p:spPr>
                <a:xfrm>
                  <a:off x="4078320" y="4317073"/>
                  <a:ext cx="839652" cy="7848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indent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lit/>
                          </m:rPr>
                          <a:rPr lang="en-US" sz="4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4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4500" b="0" i="1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lit/>
                          </m:rPr>
                          <a:rPr lang="en-US" sz="4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lang="en-US" sz="45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70D2DDE0-5689-7320-985A-732769A73A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8320" y="4317073"/>
                  <a:ext cx="839652" cy="784831"/>
                </a:xfrm>
                <a:prstGeom prst="rect">
                  <a:avLst/>
                </a:prstGeom>
                <a:blipFill>
                  <a:blip r:embed="rId18"/>
                  <a:stretch>
                    <a:fillRect l="-19118" t="-1587" r="-57353" b="-2698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0" name="Graphic 79" descr="Devil face with solid fill with solid fill">
              <a:extLst>
                <a:ext uri="{FF2B5EF4-FFF2-40B4-BE49-F238E27FC236}">
                  <a16:creationId xmlns:a16="http://schemas.microsoft.com/office/drawing/2014/main" id="{EA7F13A3-12FC-FD4B-FCA4-F0748B22E4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4281837" y="4448150"/>
              <a:ext cx="547002" cy="547002"/>
            </a:xfrm>
            <a:prstGeom prst="rect">
              <a:avLst/>
            </a:prstGeom>
          </p:spPr>
        </p:pic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A3B327E5-A85E-014A-3043-5408EB022F43}"/>
              </a:ext>
            </a:extLst>
          </p:cNvPr>
          <p:cNvGrpSpPr/>
          <p:nvPr/>
        </p:nvGrpSpPr>
        <p:grpSpPr>
          <a:xfrm>
            <a:off x="7643675" y="4651958"/>
            <a:ext cx="839652" cy="784831"/>
            <a:chOff x="4078320" y="4317073"/>
            <a:chExt cx="839652" cy="7848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65920701-EBF5-1E3E-DC9A-0D62815989FD}"/>
                    </a:ext>
                  </a:extLst>
                </p:cNvPr>
                <p:cNvSpPr txBox="1"/>
                <p:nvPr/>
              </p:nvSpPr>
              <p:spPr>
                <a:xfrm>
                  <a:off x="4078320" y="4317073"/>
                  <a:ext cx="839652" cy="7848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indent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lit/>
                          </m:rPr>
                          <a:rPr lang="en-US" sz="4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4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4500" b="0" i="1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m:rPr>
                            <m:lit/>
                          </m:rPr>
                          <a:rPr lang="en-US" sz="4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lang="en-US" sz="45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65920701-EBF5-1E3E-DC9A-0D62815989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8320" y="4317073"/>
                  <a:ext cx="839652" cy="784831"/>
                </a:xfrm>
                <a:prstGeom prst="rect">
                  <a:avLst/>
                </a:prstGeom>
                <a:blipFill>
                  <a:blip r:embed="rId19"/>
                  <a:stretch>
                    <a:fillRect l="-19118" t="-1587" r="-57353" b="-253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3" name="Graphic 82" descr="Devil face with solid fill with solid fill">
              <a:extLst>
                <a:ext uri="{FF2B5EF4-FFF2-40B4-BE49-F238E27FC236}">
                  <a16:creationId xmlns:a16="http://schemas.microsoft.com/office/drawing/2014/main" id="{EB5A04A7-3E6B-1610-9939-01ACFC0326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4281837" y="4448150"/>
              <a:ext cx="547002" cy="547002"/>
            </a:xfrm>
            <a:prstGeom prst="rect">
              <a:avLst/>
            </a:prstGeom>
          </p:spPr>
        </p:pic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C7A6124-B4EA-EB23-0012-34AC73316FCD}"/>
              </a:ext>
            </a:extLst>
          </p:cNvPr>
          <p:cNvGrpSpPr/>
          <p:nvPr/>
        </p:nvGrpSpPr>
        <p:grpSpPr>
          <a:xfrm>
            <a:off x="7051584" y="5471919"/>
            <a:ext cx="2634708" cy="784830"/>
            <a:chOff x="3528763" y="4253766"/>
            <a:chExt cx="2634708" cy="7848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066F2DCC-D77C-9117-D8CB-FC09896E16DD}"/>
                    </a:ext>
                  </a:extLst>
                </p:cNvPr>
                <p:cNvSpPr txBox="1"/>
                <p:nvPr/>
              </p:nvSpPr>
              <p:spPr>
                <a:xfrm>
                  <a:off x="3528763" y="4253766"/>
                  <a:ext cx="2634708" cy="78483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indent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lit/>
                          </m:rPr>
                          <a:rPr lang="en-US" sz="4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4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     </m:t>
                        </m:r>
                        <m:r>
                          <m:rPr>
                            <m:lit/>
                          </m:rPr>
                          <a:rPr lang="en-US" sz="4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lang="en-US" sz="45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066F2DCC-D77C-9117-D8CB-FC09896E16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8763" y="4253766"/>
                  <a:ext cx="2634708" cy="784830"/>
                </a:xfrm>
                <a:prstGeom prst="rect">
                  <a:avLst/>
                </a:prstGeom>
                <a:blipFill>
                  <a:blip r:embed="rId20"/>
                  <a:stretch>
                    <a:fillRect t="-1613" b="-274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6" name="Graphic 85" descr="Devil face with solid fill with solid fill">
              <a:extLst>
                <a:ext uri="{FF2B5EF4-FFF2-40B4-BE49-F238E27FC236}">
                  <a16:creationId xmlns:a16="http://schemas.microsoft.com/office/drawing/2014/main" id="{A102D928-C325-413B-9A26-2C319B35F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4281837" y="4448150"/>
              <a:ext cx="547002" cy="54700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0F4E0F0-4CC5-F5DF-774F-01A8BF07CDFE}"/>
                  </a:ext>
                </a:extLst>
              </p:cNvPr>
              <p:cNvSpPr txBox="1"/>
              <p:nvPr/>
            </p:nvSpPr>
            <p:spPr>
              <a:xfrm>
                <a:off x="8248271" y="6035495"/>
                <a:ext cx="65049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0F4E0F0-4CC5-F5DF-774F-01A8BF07CD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8271" y="6035495"/>
                <a:ext cx="650499" cy="307777"/>
              </a:xfrm>
              <a:prstGeom prst="rect">
                <a:avLst/>
              </a:prstGeom>
              <a:blipFill>
                <a:blip r:embed="rId21"/>
                <a:stretch>
                  <a:fillRect l="-9615" r="-9615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C885D050-AB6E-332F-7CC8-3D99AE6D56B5}"/>
              </a:ext>
            </a:extLst>
          </p:cNvPr>
          <p:cNvGrpSpPr/>
          <p:nvPr/>
        </p:nvGrpSpPr>
        <p:grpSpPr>
          <a:xfrm>
            <a:off x="8664607" y="714299"/>
            <a:ext cx="1392681" cy="836069"/>
            <a:chOff x="8664607" y="714299"/>
            <a:chExt cx="1392681" cy="8360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0A5E2EF2-D11A-0D7A-DF9B-41E8CBF63168}"/>
                    </a:ext>
                  </a:extLst>
                </p:cNvPr>
                <p:cNvSpPr txBox="1"/>
                <p:nvPr/>
              </p:nvSpPr>
              <p:spPr>
                <a:xfrm>
                  <a:off x="9041625" y="714299"/>
                  <a:ext cx="1015663" cy="3007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𝐸𝑛𝑐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0A5E2EF2-D11A-0D7A-DF9B-41E8CBF631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41625" y="714299"/>
                  <a:ext cx="1015663" cy="300788"/>
                </a:xfrm>
                <a:prstGeom prst="rect">
                  <a:avLst/>
                </a:prstGeom>
                <a:blipFill>
                  <a:blip r:embed="rId22"/>
                  <a:stretch>
                    <a:fillRect l="-3704" t="-4000" r="-8642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0" name="Curved Connector 89">
              <a:extLst>
                <a:ext uri="{FF2B5EF4-FFF2-40B4-BE49-F238E27FC236}">
                  <a16:creationId xmlns:a16="http://schemas.microsoft.com/office/drawing/2014/main" id="{0909F4AA-0329-B07D-B805-03F69C559EE6}"/>
                </a:ext>
              </a:extLst>
            </p:cNvPr>
            <p:cNvCxnSpPr>
              <a:stCxn id="88" idx="1"/>
            </p:cNvCxnSpPr>
            <p:nvPr/>
          </p:nvCxnSpPr>
          <p:spPr>
            <a:xfrm rot="10800000" flipV="1">
              <a:off x="8664607" y="864693"/>
              <a:ext cx="377019" cy="327040"/>
            </a:xfrm>
            <a:prstGeom prst="curvedConnector3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C44A2716-6491-AF4F-EFD4-4F47CC95F9AE}"/>
                </a:ext>
              </a:extLst>
            </p:cNvPr>
            <p:cNvCxnSpPr/>
            <p:nvPr/>
          </p:nvCxnSpPr>
          <p:spPr>
            <a:xfrm>
              <a:off x="8735627" y="1419665"/>
              <a:ext cx="65609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17F76DAE-11D0-E60A-D456-8E0D230F3CFB}"/>
                    </a:ext>
                  </a:extLst>
                </p:cNvPr>
                <p:cNvSpPr txBox="1"/>
                <p:nvPr/>
              </p:nvSpPr>
              <p:spPr>
                <a:xfrm>
                  <a:off x="9289989" y="1273369"/>
                  <a:ext cx="518934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17F76DAE-11D0-E60A-D456-8E0D230F3C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89989" y="1273369"/>
                  <a:ext cx="518934" cy="276999"/>
                </a:xfrm>
                <a:prstGeom prst="rect">
                  <a:avLst/>
                </a:prstGeom>
                <a:blipFill>
                  <a:blip r:embed="rId23"/>
                  <a:stretch>
                    <a:fillRect b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10A43DF0-0202-D272-B04F-1CD9BD76CC6E}"/>
              </a:ext>
            </a:extLst>
          </p:cNvPr>
          <p:cNvGrpSpPr/>
          <p:nvPr/>
        </p:nvGrpSpPr>
        <p:grpSpPr>
          <a:xfrm>
            <a:off x="8735627" y="1704788"/>
            <a:ext cx="1392681" cy="836069"/>
            <a:chOff x="8664607" y="714299"/>
            <a:chExt cx="1392681" cy="8360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FE8B97F4-9BEC-DBB2-C86D-0DD604F574B3}"/>
                    </a:ext>
                  </a:extLst>
                </p:cNvPr>
                <p:cNvSpPr txBox="1"/>
                <p:nvPr/>
              </p:nvSpPr>
              <p:spPr>
                <a:xfrm>
                  <a:off x="9041625" y="714299"/>
                  <a:ext cx="1015663" cy="3007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𝐸𝑛𝑐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FE8B97F4-9BEC-DBB2-C86D-0DD604F574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41625" y="714299"/>
                  <a:ext cx="1015663" cy="300788"/>
                </a:xfrm>
                <a:prstGeom prst="rect">
                  <a:avLst/>
                </a:prstGeom>
                <a:blipFill>
                  <a:blip r:embed="rId24"/>
                  <a:stretch>
                    <a:fillRect l="-4938" t="-4167" r="-8642" b="-291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0" name="Curved Connector 99">
              <a:extLst>
                <a:ext uri="{FF2B5EF4-FFF2-40B4-BE49-F238E27FC236}">
                  <a16:creationId xmlns:a16="http://schemas.microsoft.com/office/drawing/2014/main" id="{6E35635A-5BB0-538B-8E58-067E8B5BFA13}"/>
                </a:ext>
              </a:extLst>
            </p:cNvPr>
            <p:cNvCxnSpPr>
              <a:stCxn id="99" idx="1"/>
            </p:cNvCxnSpPr>
            <p:nvPr/>
          </p:nvCxnSpPr>
          <p:spPr>
            <a:xfrm rot="10800000" flipV="1">
              <a:off x="8664607" y="864693"/>
              <a:ext cx="377019" cy="327040"/>
            </a:xfrm>
            <a:prstGeom prst="curvedConnector3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22463A6A-B33E-E540-912D-93562474CCF8}"/>
                </a:ext>
              </a:extLst>
            </p:cNvPr>
            <p:cNvCxnSpPr/>
            <p:nvPr/>
          </p:nvCxnSpPr>
          <p:spPr>
            <a:xfrm>
              <a:off x="8735627" y="1419665"/>
              <a:ext cx="65609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5DBCBF17-2CE5-8F8A-3A98-3ABD729AE7F7}"/>
                    </a:ext>
                  </a:extLst>
                </p:cNvPr>
                <p:cNvSpPr txBox="1"/>
                <p:nvPr/>
              </p:nvSpPr>
              <p:spPr>
                <a:xfrm>
                  <a:off x="9289989" y="1273369"/>
                  <a:ext cx="518934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5DBCBF17-2CE5-8F8A-3A98-3ABD729AE7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89989" y="1273369"/>
                  <a:ext cx="518934" cy="276999"/>
                </a:xfrm>
                <a:prstGeom prst="rect">
                  <a:avLst/>
                </a:prstGeom>
                <a:blipFill>
                  <a:blip r:embed="rId25"/>
                  <a:stretch>
                    <a:fillRect b="-13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57D75068-1258-EAC2-BD81-FAC28E59D0F5}"/>
              </a:ext>
            </a:extLst>
          </p:cNvPr>
          <p:cNvGrpSpPr/>
          <p:nvPr/>
        </p:nvGrpSpPr>
        <p:grpSpPr>
          <a:xfrm>
            <a:off x="8766406" y="4516777"/>
            <a:ext cx="1407555" cy="836069"/>
            <a:chOff x="8664609" y="714299"/>
            <a:chExt cx="1407555" cy="8360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A2E2DC79-6A07-4796-5E37-E6D84D95CB0C}"/>
                    </a:ext>
                  </a:extLst>
                </p:cNvPr>
                <p:cNvSpPr txBox="1"/>
                <p:nvPr/>
              </p:nvSpPr>
              <p:spPr>
                <a:xfrm>
                  <a:off x="9041625" y="714299"/>
                  <a:ext cx="1030539" cy="30309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𝐸𝑛𝑐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A2E2DC79-6A07-4796-5E37-E6D84D95CB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41625" y="714299"/>
                  <a:ext cx="1030539" cy="303096"/>
                </a:xfrm>
                <a:prstGeom prst="rect">
                  <a:avLst/>
                </a:prstGeom>
                <a:blipFill>
                  <a:blip r:embed="rId26"/>
                  <a:stretch>
                    <a:fillRect l="-6098" r="-7317" b="-2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5" name="Curved Connector 104">
              <a:extLst>
                <a:ext uri="{FF2B5EF4-FFF2-40B4-BE49-F238E27FC236}">
                  <a16:creationId xmlns:a16="http://schemas.microsoft.com/office/drawing/2014/main" id="{F8049B58-7520-2A7C-F655-FA7A5545E812}"/>
                </a:ext>
              </a:extLst>
            </p:cNvPr>
            <p:cNvCxnSpPr>
              <a:stCxn id="104" idx="1"/>
            </p:cNvCxnSpPr>
            <p:nvPr/>
          </p:nvCxnSpPr>
          <p:spPr>
            <a:xfrm rot="10800000" flipV="1">
              <a:off x="8664609" y="865847"/>
              <a:ext cx="377017" cy="325886"/>
            </a:xfrm>
            <a:prstGeom prst="curvedConnector3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5D5750E5-2741-4EBF-647F-DD0D8DA34E5D}"/>
                </a:ext>
              </a:extLst>
            </p:cNvPr>
            <p:cNvCxnSpPr/>
            <p:nvPr/>
          </p:nvCxnSpPr>
          <p:spPr>
            <a:xfrm>
              <a:off x="8735627" y="1419665"/>
              <a:ext cx="65609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54721853-AF2F-3DCD-3A7F-4858EEFC6469}"/>
                    </a:ext>
                  </a:extLst>
                </p:cNvPr>
                <p:cNvSpPr txBox="1"/>
                <p:nvPr/>
              </p:nvSpPr>
              <p:spPr>
                <a:xfrm>
                  <a:off x="9289989" y="1273369"/>
                  <a:ext cx="518934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54721853-AF2F-3DCD-3A7F-4858EEFC64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89989" y="1273369"/>
                  <a:ext cx="518934" cy="276999"/>
                </a:xfrm>
                <a:prstGeom prst="rect">
                  <a:avLst/>
                </a:prstGeom>
                <a:blipFill>
                  <a:blip r:embed="rId27"/>
                  <a:stretch>
                    <a:fillRect b="-173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AE9C1A34-99B9-21E1-CFAB-E663C0ED33AE}"/>
              </a:ext>
            </a:extLst>
          </p:cNvPr>
          <p:cNvGrpSpPr/>
          <p:nvPr/>
        </p:nvGrpSpPr>
        <p:grpSpPr>
          <a:xfrm>
            <a:off x="9025438" y="5411953"/>
            <a:ext cx="1593499" cy="844796"/>
            <a:chOff x="8664613" y="714299"/>
            <a:chExt cx="1593499" cy="8447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92CE41F8-9356-AEA7-E5A6-360745EAE6B3}"/>
                    </a:ext>
                  </a:extLst>
                </p:cNvPr>
                <p:cNvSpPr txBox="1"/>
                <p:nvPr/>
              </p:nvSpPr>
              <p:spPr>
                <a:xfrm>
                  <a:off x="9041625" y="714299"/>
                  <a:ext cx="1216487" cy="30418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𝐸𝑛𝑐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92CE41F8-9356-AEA7-E5A6-360745EAE6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41625" y="714299"/>
                  <a:ext cx="1216487" cy="304186"/>
                </a:xfrm>
                <a:prstGeom prst="rect">
                  <a:avLst/>
                </a:prstGeom>
                <a:blipFill>
                  <a:blip r:embed="rId28"/>
                  <a:stretch>
                    <a:fillRect l="-4124" t="-4000" r="-6186" b="-2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0" name="Curved Connector 109">
              <a:extLst>
                <a:ext uri="{FF2B5EF4-FFF2-40B4-BE49-F238E27FC236}">
                  <a16:creationId xmlns:a16="http://schemas.microsoft.com/office/drawing/2014/main" id="{20A06EDF-86C4-3659-47BE-B2B778F5ADE6}"/>
                </a:ext>
              </a:extLst>
            </p:cNvPr>
            <p:cNvCxnSpPr>
              <a:stCxn id="109" idx="1"/>
            </p:cNvCxnSpPr>
            <p:nvPr/>
          </p:nvCxnSpPr>
          <p:spPr>
            <a:xfrm rot="10800000" flipV="1">
              <a:off x="8664613" y="866391"/>
              <a:ext cx="377013" cy="325339"/>
            </a:xfrm>
            <a:prstGeom prst="curvedConnector3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ED014B46-4C5A-2DC8-C1BD-A17DD02CC605}"/>
                </a:ext>
              </a:extLst>
            </p:cNvPr>
            <p:cNvCxnSpPr/>
            <p:nvPr/>
          </p:nvCxnSpPr>
          <p:spPr>
            <a:xfrm>
              <a:off x="8735627" y="1419665"/>
              <a:ext cx="65609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10781213-9A52-3C43-C785-BAF4D8966524}"/>
                    </a:ext>
                  </a:extLst>
                </p:cNvPr>
                <p:cNvSpPr txBox="1"/>
                <p:nvPr/>
              </p:nvSpPr>
              <p:spPr>
                <a:xfrm>
                  <a:off x="9392899" y="1282096"/>
                  <a:ext cx="518934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10781213-9A52-3C43-C785-BAF4D89665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92899" y="1282096"/>
                  <a:ext cx="518934" cy="276999"/>
                </a:xfrm>
                <a:prstGeom prst="rect">
                  <a:avLst/>
                </a:prstGeom>
                <a:blipFill>
                  <a:blip r:embed="rId29"/>
                  <a:stretch>
                    <a:fillRect l="-9756" r="-4878" b="-173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13" name="Graphic 112" descr="Angel face with solid fill with solid fill">
            <a:extLst>
              <a:ext uri="{FF2B5EF4-FFF2-40B4-BE49-F238E27FC236}">
                <a16:creationId xmlns:a16="http://schemas.microsoft.com/office/drawing/2014/main" id="{9A0C25BF-8F6D-745B-E45B-3252939DCC4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622501" y="1881068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59B5BB66-F25F-D201-6918-D0333713C325}"/>
                  </a:ext>
                </a:extLst>
              </p:cNvPr>
              <p:cNvSpPr txBox="1"/>
              <p:nvPr/>
            </p:nvSpPr>
            <p:spPr>
              <a:xfrm>
                <a:off x="10471457" y="2939768"/>
                <a:ext cx="1216487" cy="2898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?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59B5BB66-F25F-D201-6918-D0333713C3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1457" y="2939768"/>
                <a:ext cx="1216487" cy="289823"/>
              </a:xfrm>
              <a:prstGeom prst="rect">
                <a:avLst/>
              </a:prstGeom>
              <a:blipFill>
                <a:blip r:embed="rId30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Content Placeholder 2">
            <a:extLst>
              <a:ext uri="{FF2B5EF4-FFF2-40B4-BE49-F238E27FC236}">
                <a16:creationId xmlns:a16="http://schemas.microsoft.com/office/drawing/2014/main" id="{28A37FA5-730A-04C9-E50F-5A04DE001403}"/>
              </a:ext>
            </a:extLst>
          </p:cNvPr>
          <p:cNvSpPr txBox="1">
            <a:spLocks/>
          </p:cNvSpPr>
          <p:nvPr/>
        </p:nvSpPr>
        <p:spPr>
          <a:xfrm>
            <a:off x="10251512" y="3249636"/>
            <a:ext cx="1690532" cy="369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for all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DD62BAB5-3A19-D978-1F52-4FEC8BE1D3D2}"/>
                  </a:ext>
                </a:extLst>
              </p:cNvPr>
              <p:cNvSpPr txBox="1"/>
              <p:nvPr/>
            </p:nvSpPr>
            <p:spPr>
              <a:xfrm>
                <a:off x="10996856" y="3287935"/>
                <a:ext cx="121648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+1 ]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DD62BAB5-3A19-D978-1F52-4FEC8BE1D3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6856" y="3287935"/>
                <a:ext cx="1216487" cy="276999"/>
              </a:xfrm>
              <a:prstGeom prst="rect">
                <a:avLst/>
              </a:prstGeom>
              <a:blipFill>
                <a:blip r:embed="rId31"/>
                <a:stretch>
                  <a:fillRect l="-1031" t="-4348" r="-4124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AA1C665A-D15D-F321-F976-4399192A4F3D}"/>
              </a:ext>
            </a:extLst>
          </p:cNvPr>
          <p:cNvGrpSpPr/>
          <p:nvPr/>
        </p:nvGrpSpPr>
        <p:grpSpPr>
          <a:xfrm>
            <a:off x="6374803" y="740680"/>
            <a:ext cx="6446237" cy="5376638"/>
            <a:chOff x="3259838" y="775504"/>
            <a:chExt cx="5409599" cy="5717371"/>
          </a:xfrm>
        </p:grpSpPr>
        <p:sp>
          <p:nvSpPr>
            <p:cNvPr id="64" name="Multiply 63">
              <a:extLst>
                <a:ext uri="{FF2B5EF4-FFF2-40B4-BE49-F238E27FC236}">
                  <a16:creationId xmlns:a16="http://schemas.microsoft.com/office/drawing/2014/main" id="{32352FE2-4FD9-9FF2-0D4E-869C3131DA28}"/>
                </a:ext>
              </a:extLst>
            </p:cNvPr>
            <p:cNvSpPr/>
            <p:nvPr/>
          </p:nvSpPr>
          <p:spPr>
            <a:xfrm>
              <a:off x="3259838" y="775504"/>
              <a:ext cx="5409599" cy="5717371"/>
            </a:xfrm>
            <a:prstGeom prst="mathMultiply">
              <a:avLst/>
            </a:prstGeom>
            <a:solidFill>
              <a:srgbClr val="FF0000">
                <a:alpha val="86396"/>
              </a:srgbClr>
            </a:solidFill>
            <a:ln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CA0731E-33CD-AC37-F0E6-C8F44393CA9A}"/>
                </a:ext>
              </a:extLst>
            </p:cNvPr>
            <p:cNvSpPr txBox="1"/>
            <p:nvPr/>
          </p:nvSpPr>
          <p:spPr>
            <a:xfrm>
              <a:off x="4992947" y="3359902"/>
              <a:ext cx="2243045" cy="4649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chemeClr val="bg1"/>
                  </a:solidFill>
                </a:rPr>
                <a:t>At most ½ +</a:t>
              </a:r>
              <a:r>
                <a:rPr lang="en-US" sz="1800" dirty="0" err="1">
                  <a:solidFill>
                    <a:schemeClr val="bg1"/>
                  </a:solidFill>
                </a:rPr>
                <a:t>negl</a:t>
              </a:r>
              <a:r>
                <a:rPr lang="en-US" sz="1800" dirty="0">
                  <a:solidFill>
                    <a:schemeClr val="bg1"/>
                  </a:solidFill>
                </a:rPr>
                <a:t> prob.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CFF84914-4F4F-5337-04A9-820504D7B672}"/>
              </a:ext>
            </a:extLst>
          </p:cNvPr>
          <p:cNvSpPr/>
          <p:nvPr/>
        </p:nvSpPr>
        <p:spPr>
          <a:xfrm>
            <a:off x="0" y="0"/>
            <a:ext cx="12192000" cy="652180"/>
          </a:xfrm>
          <a:prstGeom prst="rect">
            <a:avLst/>
          </a:prstGeom>
          <a:solidFill>
            <a:srgbClr val="002060"/>
          </a:solidFill>
          <a:ln w="571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bg1"/>
                </a:solidFill>
              </a:rPr>
              <a:t>Copy-Protection Security (Full Security)</a:t>
            </a:r>
          </a:p>
        </p:txBody>
      </p:sp>
    </p:spTree>
    <p:extLst>
      <p:ext uri="{BB962C8B-B14F-4D97-AF65-F5344CB8AC3E}">
        <p14:creationId xmlns:p14="http://schemas.microsoft.com/office/powerpoint/2010/main" val="366633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4" grpId="0"/>
      <p:bldP spid="36" grpId="0"/>
      <p:bldP spid="44" grpId="0" animBg="1"/>
      <p:bldP spid="45" grpId="0" animBg="1"/>
      <p:bldP spid="56" grpId="0"/>
      <p:bldP spid="60" grpId="0"/>
      <p:bldP spid="61" grpId="0"/>
      <p:bldP spid="2" grpId="0"/>
      <p:bldP spid="27" grpId="0"/>
      <p:bldP spid="35" grpId="0"/>
      <p:bldP spid="37" grpId="0"/>
      <p:bldP spid="87" grpId="0"/>
      <p:bldP spid="114" grpId="0"/>
      <p:bldP spid="115" grpId="0"/>
      <p:bldP spid="1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3C8A1-C4C8-7006-7EDC-3823B6177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922" y="816746"/>
            <a:ext cx="5637319" cy="5965793"/>
          </a:xfrm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Folklore:</a:t>
            </a:r>
          </a:p>
          <a:p>
            <a:pPr marL="0" indent="0">
              <a:buNone/>
            </a:pPr>
            <a:r>
              <a:rPr lang="en-US" dirty="0"/>
              <a:t>    Only unlearnable programs can be copy-protected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Ananth-La </a:t>
            </a:r>
            <a:r>
              <a:rPr lang="en-US" dirty="0" err="1"/>
              <a:t>Placa</a:t>
            </a:r>
            <a:r>
              <a:rPr lang="en-US" dirty="0"/>
              <a:t> [AL’21]:</a:t>
            </a:r>
          </a:p>
          <a:p>
            <a:pPr marL="0" indent="0">
              <a:buNone/>
            </a:pPr>
            <a:r>
              <a:rPr lang="en-US" dirty="0"/>
              <a:t>    Even some unlearnable programs cannot be copy-protected in the plain model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908D72-E571-AED0-DA9A-9D4D7928D7ED}"/>
              </a:ext>
            </a:extLst>
          </p:cNvPr>
          <p:cNvSpPr txBox="1"/>
          <p:nvPr/>
        </p:nvSpPr>
        <p:spPr>
          <a:xfrm>
            <a:off x="6096001" y="816747"/>
            <a:ext cx="5945078" cy="5965792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Aaronson et al [ALLZ’21]: </a:t>
            </a:r>
          </a:p>
          <a:p>
            <a:r>
              <a:rPr lang="en-US" sz="2600" dirty="0"/>
              <a:t>   1</a:t>
            </a:r>
            <a:r>
              <a:rPr lang="en-US" sz="2600" dirty="0">
                <a:sym typeface="Wingdings" pitchFamily="2" charset="2"/>
              </a:rPr>
              <a:t></a:t>
            </a:r>
            <a:r>
              <a:rPr lang="en-US" sz="2600" dirty="0"/>
              <a:t>2 copy-protection for any unlearnable program using ideal classical oracles</a:t>
            </a:r>
          </a:p>
          <a:p>
            <a:endParaRPr lang="en-US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err="1"/>
              <a:t>Coladangelo</a:t>
            </a:r>
            <a:r>
              <a:rPr lang="en-US" sz="2600" dirty="0"/>
              <a:t> et al [CLLZ’21]:</a:t>
            </a:r>
          </a:p>
          <a:p>
            <a:r>
              <a:rPr lang="en-US" sz="2600" dirty="0"/>
              <a:t>   1</a:t>
            </a:r>
            <a:r>
              <a:rPr lang="en-US" sz="2600" dirty="0">
                <a:sym typeface="Wingdings" pitchFamily="2" charset="2"/>
              </a:rPr>
              <a:t></a:t>
            </a:r>
            <a:r>
              <a:rPr lang="en-US" sz="2600" dirty="0"/>
              <a:t>2 copy-protection for PKE and PRF keys, from </a:t>
            </a:r>
            <a:r>
              <a:rPr lang="en-US" sz="2600" dirty="0" err="1"/>
              <a:t>subexp</a:t>
            </a:r>
            <a:r>
              <a:rPr lang="en-US" sz="2600" dirty="0"/>
              <a:t> </a:t>
            </a:r>
            <a:r>
              <a:rPr lang="en-US" sz="2600" dirty="0" err="1"/>
              <a:t>iO</a:t>
            </a:r>
            <a:r>
              <a:rPr lang="en-US" sz="2600" dirty="0"/>
              <a:t> + LWE</a:t>
            </a:r>
          </a:p>
          <a:p>
            <a:endParaRPr lang="en-US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Liu et al [LLQZ’22]: </a:t>
            </a:r>
            <a:r>
              <a:rPr lang="en-US" sz="2600" dirty="0">
                <a:solidFill>
                  <a:srgbClr val="FF0000"/>
                </a:solidFill>
              </a:rPr>
              <a:t>Bounded collusion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600" dirty="0"/>
              <a:t>q-way repetition of CLLZ’21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600" dirty="0"/>
              <a:t> q </a:t>
            </a:r>
            <a:r>
              <a:rPr lang="en-US" sz="2600" dirty="0">
                <a:sym typeface="Wingdings" pitchFamily="2" charset="2"/>
              </a:rPr>
              <a:t> q+1 copy protection for </a:t>
            </a:r>
            <a:r>
              <a:rPr lang="en-US" sz="2600" dirty="0">
                <a:solidFill>
                  <a:srgbClr val="FF0000"/>
                </a:solidFill>
                <a:sym typeface="Wingdings" pitchFamily="2" charset="2"/>
              </a:rPr>
              <a:t>fixed q </a:t>
            </a:r>
            <a:r>
              <a:rPr lang="en-US" sz="2600" dirty="0">
                <a:sym typeface="Wingdings" pitchFamily="2" charset="2"/>
              </a:rPr>
              <a:t>for PKE, PRF, signature keys, from </a:t>
            </a:r>
            <a:r>
              <a:rPr lang="en-US" sz="2600" dirty="0" err="1">
                <a:sym typeface="Wingdings" pitchFamily="2" charset="2"/>
              </a:rPr>
              <a:t>subexp</a:t>
            </a:r>
            <a:r>
              <a:rPr lang="en-US" sz="2600" dirty="0">
                <a:sym typeface="Wingdings" pitchFamily="2" charset="2"/>
              </a:rPr>
              <a:t> </a:t>
            </a:r>
            <a:r>
              <a:rPr lang="en-US" sz="2600" dirty="0" err="1">
                <a:sym typeface="Wingdings" pitchFamily="2" charset="2"/>
              </a:rPr>
              <a:t>iO</a:t>
            </a:r>
            <a:r>
              <a:rPr lang="en-US" sz="2600" dirty="0">
                <a:sym typeface="Wingdings" pitchFamily="2" charset="2"/>
              </a:rPr>
              <a:t> + LWE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4DE6F0-F924-0E6B-15F3-81C83DCC8484}"/>
              </a:ext>
            </a:extLst>
          </p:cNvPr>
          <p:cNvSpPr/>
          <p:nvPr/>
        </p:nvSpPr>
        <p:spPr>
          <a:xfrm>
            <a:off x="0" y="0"/>
            <a:ext cx="12192000" cy="753035"/>
          </a:xfrm>
          <a:prstGeom prst="rect">
            <a:avLst/>
          </a:prstGeom>
          <a:solidFill>
            <a:srgbClr val="002060"/>
          </a:solidFill>
          <a:ln w="571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bg1"/>
                </a:solidFill>
              </a:rPr>
              <a:t>Previous Work</a:t>
            </a:r>
          </a:p>
        </p:txBody>
      </p:sp>
    </p:spTree>
    <p:extLst>
      <p:ext uri="{BB962C8B-B14F-4D97-AF65-F5344CB8AC3E}">
        <p14:creationId xmlns:p14="http://schemas.microsoft.com/office/powerpoint/2010/main" val="103949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1EBF9-69ED-3ED9-A210-E5B31C52B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316" y="1406603"/>
            <a:ext cx="11288698" cy="4967564"/>
          </a:xfrm>
        </p:spPr>
        <p:txBody>
          <a:bodyPr/>
          <a:lstStyle/>
          <a:p>
            <a:r>
              <a:rPr lang="en-US" dirty="0"/>
              <a:t>Users flip a coin, measure their program in computational basis or Hadamard basis.</a:t>
            </a:r>
          </a:p>
          <a:p>
            <a:r>
              <a:rPr lang="en-US" dirty="0"/>
              <a:t>Post measurement results (which are classical) online</a:t>
            </a:r>
          </a:p>
          <a:p>
            <a:r>
              <a:rPr lang="en-US" dirty="0"/>
              <a:t>Measurement results are anonymous, cannot get caught!</a:t>
            </a:r>
          </a:p>
          <a:p>
            <a:endParaRPr lang="en-US" dirty="0"/>
          </a:p>
          <a:p>
            <a:r>
              <a:rPr lang="en-US" dirty="0"/>
              <a:t>For CLLZ:  ~2 users </a:t>
            </a:r>
          </a:p>
          <a:p>
            <a:r>
              <a:rPr lang="en-US" dirty="0"/>
              <a:t>For LLQZ: ~q users (q fixed at setup, params grow linearly with q)</a:t>
            </a:r>
          </a:p>
          <a:p>
            <a:pPr marL="0" indent="0">
              <a:buNone/>
            </a:pPr>
            <a:r>
              <a:rPr lang="en-US" dirty="0"/>
              <a:t>    sufficient to obtain a classical pirate program that anyone can download!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E6D5E39-65BC-DBE7-53E4-C97BBCD3F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3B7AB3-F596-B8BC-48FE-D8370BA0ABBC}"/>
              </a:ext>
            </a:extLst>
          </p:cNvPr>
          <p:cNvSpPr/>
          <p:nvPr/>
        </p:nvSpPr>
        <p:spPr>
          <a:xfrm>
            <a:off x="0" y="0"/>
            <a:ext cx="12192000" cy="977462"/>
          </a:xfrm>
          <a:prstGeom prst="rect">
            <a:avLst/>
          </a:prstGeom>
          <a:solidFill>
            <a:srgbClr val="002060"/>
          </a:solidFill>
          <a:ln w="571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bg1"/>
                </a:solidFill>
              </a:rPr>
              <a:t>Attack on Previous Scheme</a:t>
            </a:r>
          </a:p>
        </p:txBody>
      </p:sp>
    </p:spTree>
    <p:extLst>
      <p:ext uri="{BB962C8B-B14F-4D97-AF65-F5344CB8AC3E}">
        <p14:creationId xmlns:p14="http://schemas.microsoft.com/office/powerpoint/2010/main" val="2757128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4C84D-D8E5-B34C-C500-922522D66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435" y="1365813"/>
            <a:ext cx="10821365" cy="481115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arenR"/>
            </a:pPr>
            <a:r>
              <a:rPr lang="en-US" dirty="0">
                <a:effectLst/>
                <a:latin typeface="Helvetica" pitchFamily="2" charset="0"/>
              </a:rPr>
              <a:t>There exists {</a:t>
            </a:r>
            <a:r>
              <a:rPr lang="en-US" dirty="0">
                <a:effectLst/>
                <a:highlight>
                  <a:srgbClr val="FFFF00"/>
                </a:highlight>
                <a:latin typeface="Helvetica" pitchFamily="2" charset="0"/>
              </a:rPr>
              <a:t>PKE, PRF, Signature, FE</a:t>
            </a:r>
            <a:r>
              <a:rPr lang="en-US" dirty="0">
                <a:effectLst/>
                <a:latin typeface="Helvetica" pitchFamily="2" charset="0"/>
              </a:rPr>
              <a:t>} with </a:t>
            </a:r>
            <a:r>
              <a:rPr lang="en-US" dirty="0">
                <a:effectLst/>
                <a:highlight>
                  <a:srgbClr val="FFFF00"/>
                </a:highlight>
                <a:latin typeface="Helvetica" pitchFamily="2" charset="0"/>
              </a:rPr>
              <a:t>unbounded </a:t>
            </a:r>
            <a:r>
              <a:rPr lang="en-US" dirty="0">
                <a:highlight>
                  <a:srgbClr val="FFFF00"/>
                </a:highlight>
                <a:latin typeface="Helvetica" pitchFamily="2" charset="0"/>
              </a:rPr>
              <a:t>c</a:t>
            </a:r>
            <a:r>
              <a:rPr lang="en-US" dirty="0">
                <a:effectLst/>
                <a:highlight>
                  <a:srgbClr val="FFFF00"/>
                </a:highlight>
                <a:latin typeface="Helvetica" pitchFamily="2" charset="0"/>
              </a:rPr>
              <a:t>ollusion-resistant copy-protected keys </a:t>
            </a:r>
            <a:r>
              <a:rPr lang="en-US" dirty="0">
                <a:effectLst/>
                <a:latin typeface="Helvetica" pitchFamily="2" charset="0"/>
              </a:rPr>
              <a:t>assuming </a:t>
            </a:r>
            <a:r>
              <a:rPr lang="en-US" dirty="0" err="1">
                <a:effectLst/>
                <a:latin typeface="Helvetica" pitchFamily="2" charset="0"/>
              </a:rPr>
              <a:t>subexp</a:t>
            </a:r>
            <a:r>
              <a:rPr lang="en-US" dirty="0">
                <a:effectLst/>
                <a:latin typeface="Helvetica" pitchFamily="2" charset="0"/>
              </a:rPr>
              <a:t> secure </a:t>
            </a:r>
            <a:r>
              <a:rPr lang="en-US" dirty="0" err="1">
                <a:effectLst/>
                <a:latin typeface="Helvetica" pitchFamily="2" charset="0"/>
              </a:rPr>
              <a:t>iO</a:t>
            </a:r>
            <a:r>
              <a:rPr lang="en-US" dirty="0">
                <a:effectLst/>
                <a:latin typeface="Helvetica" pitchFamily="2" charset="0"/>
              </a:rPr>
              <a:t> + LWE</a:t>
            </a:r>
          </a:p>
          <a:p>
            <a:pPr marL="0" indent="0">
              <a:buNone/>
            </a:pPr>
            <a:endParaRPr lang="en-US" dirty="0">
              <a:effectLst/>
              <a:latin typeface="Helvetica" pitchFamily="2" charset="0"/>
            </a:endParaRPr>
          </a:p>
          <a:p>
            <a:pPr marL="514350" indent="-514350">
              <a:buFont typeface="+mj-lt"/>
              <a:buAutoNum type="arabicParenR" startAt="2"/>
            </a:pPr>
            <a:r>
              <a:rPr lang="en-US" dirty="0">
                <a:effectLst/>
                <a:latin typeface="Helvetica" pitchFamily="2" charset="0"/>
              </a:rPr>
              <a:t>There exists </a:t>
            </a:r>
            <a:r>
              <a:rPr lang="en-US" dirty="0">
                <a:effectLst/>
                <a:highlight>
                  <a:srgbClr val="FFFF00"/>
                </a:highlight>
                <a:latin typeface="Helvetica" pitchFamily="2" charset="0"/>
              </a:rPr>
              <a:t>unbounded collusion-resistant copy-protection scheme for any unlearnable functionality</a:t>
            </a:r>
            <a:r>
              <a:rPr lang="en-US" dirty="0">
                <a:effectLst/>
                <a:latin typeface="Helvetica" pitchFamily="2" charset="0"/>
              </a:rPr>
              <a:t> in classical oracle model</a:t>
            </a:r>
          </a:p>
          <a:p>
            <a:pPr marL="0" indent="0">
              <a:buNone/>
            </a:pPr>
            <a:endParaRPr lang="en-US" dirty="0">
              <a:effectLst/>
              <a:latin typeface="Helvetica" pitchFamily="2" charset="0"/>
            </a:endParaRPr>
          </a:p>
          <a:p>
            <a:pPr marL="514350" indent="-514350">
              <a:buFont typeface="+mj-lt"/>
              <a:buAutoNum type="arabicParenR" startAt="3"/>
            </a:pPr>
            <a:r>
              <a:rPr lang="en-US" dirty="0">
                <a:effectLst/>
                <a:highlight>
                  <a:srgbClr val="FFFF00"/>
                </a:highlight>
                <a:latin typeface="Helvetica" pitchFamily="2" charset="0"/>
              </a:rPr>
              <a:t>Poly. </a:t>
            </a:r>
            <a:r>
              <a:rPr lang="en-US" dirty="0">
                <a:highlight>
                  <a:srgbClr val="FFFF00"/>
                </a:highlight>
                <a:latin typeface="Helvetica" pitchFamily="2" charset="0"/>
              </a:rPr>
              <a:t>time shadow tomography is impossible</a:t>
            </a:r>
            <a:r>
              <a:rPr lang="en-US" dirty="0">
                <a:latin typeface="Helvetica" pitchFamily="2" charset="0"/>
              </a:rPr>
              <a:t>,</a:t>
            </a:r>
          </a:p>
          <a:p>
            <a:pPr marL="457200" lvl="1" indent="0">
              <a:buNone/>
            </a:pPr>
            <a:r>
              <a:rPr lang="en-US" dirty="0">
                <a:latin typeface="Helvetica" pitchFamily="2" charset="0"/>
              </a:rPr>
              <a:t> - Assuming </a:t>
            </a:r>
            <a:r>
              <a:rPr lang="en-US" dirty="0" err="1">
                <a:latin typeface="Helvetica" pitchFamily="2" charset="0"/>
              </a:rPr>
              <a:t>subexp</a:t>
            </a:r>
            <a:r>
              <a:rPr lang="en-US" dirty="0">
                <a:latin typeface="Helvetica" pitchFamily="2" charset="0"/>
              </a:rPr>
              <a:t> secure </a:t>
            </a:r>
            <a:r>
              <a:rPr lang="en-US" dirty="0" err="1">
                <a:latin typeface="Helvetica" pitchFamily="2" charset="0"/>
              </a:rPr>
              <a:t>iO</a:t>
            </a:r>
            <a:r>
              <a:rPr lang="en-US" dirty="0">
                <a:latin typeface="Helvetica" pitchFamily="2" charset="0"/>
              </a:rPr>
              <a:t> + LWE, </a:t>
            </a:r>
          </a:p>
          <a:p>
            <a:pPr marL="457200" lvl="1" indent="0">
              <a:buNone/>
            </a:pPr>
            <a:r>
              <a:rPr lang="en-US" dirty="0">
                <a:latin typeface="Helvetica" pitchFamily="2" charset="0"/>
              </a:rPr>
              <a:t> 			   OR</a:t>
            </a:r>
          </a:p>
          <a:p>
            <a:pPr marL="457200" lvl="1" indent="0">
              <a:buNone/>
            </a:pPr>
            <a:r>
              <a:rPr lang="en-US" dirty="0">
                <a:latin typeface="Helvetica" pitchFamily="2" charset="0"/>
              </a:rPr>
              <a:t>- Unconditionally, relative to a quantumly accessible classical oracle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69F9CE-5CF5-4682-528D-F325B0DA966A}"/>
              </a:ext>
            </a:extLst>
          </p:cNvPr>
          <p:cNvSpPr/>
          <p:nvPr/>
        </p:nvSpPr>
        <p:spPr>
          <a:xfrm>
            <a:off x="0" y="0"/>
            <a:ext cx="12192000" cy="977462"/>
          </a:xfrm>
          <a:prstGeom prst="rect">
            <a:avLst/>
          </a:prstGeom>
          <a:solidFill>
            <a:srgbClr val="002060"/>
          </a:solidFill>
          <a:ln w="571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bg1"/>
                </a:solidFill>
              </a:rPr>
              <a:t>Our Results</a:t>
            </a:r>
          </a:p>
        </p:txBody>
      </p:sp>
    </p:spTree>
    <p:extLst>
      <p:ext uri="{BB962C8B-B14F-4D97-AF65-F5344CB8AC3E}">
        <p14:creationId xmlns:p14="http://schemas.microsoft.com/office/powerpoint/2010/main" val="1015972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4551</TotalTime>
  <Words>1875</Words>
  <Application>Microsoft Macintosh PowerPoint</Application>
  <PresentationFormat>Widescreen</PresentationFormat>
  <Paragraphs>328</Paragraphs>
  <Slides>24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Aptos</vt:lpstr>
      <vt:lpstr>Aptos Display</vt:lpstr>
      <vt:lpstr>Arial</vt:lpstr>
      <vt:lpstr>Cambria Math</vt:lpstr>
      <vt:lpstr>Helvetica</vt:lpstr>
      <vt:lpstr>Lucida Calligraphy</vt:lpstr>
      <vt:lpstr>Verdana</vt:lpstr>
      <vt:lpstr>Wingdings</vt:lpstr>
      <vt:lpstr>Office Theme</vt:lpstr>
      <vt:lpstr>Unclonable Cryptography with Unbounded Collusion &amp; Impossibility of Hyperefficient Shadow Tomography (eprint.iacr.org/2023/1841)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Alper Cakan</dc:creator>
  <cp:lastModifiedBy>Alper Cakan</cp:lastModifiedBy>
  <cp:revision>12</cp:revision>
  <cp:lastPrinted>2024-12-02T09:02:54Z</cp:lastPrinted>
  <dcterms:created xsi:type="dcterms:W3CDTF">2024-11-17T23:41:54Z</dcterms:created>
  <dcterms:modified xsi:type="dcterms:W3CDTF">2024-12-05T10:29:01Z</dcterms:modified>
</cp:coreProperties>
</file>