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93455" r:id="rId4"/>
  </p:sldMasterIdLst>
  <p:notesMasterIdLst>
    <p:notesMasterId r:id="rId33"/>
  </p:notesMasterIdLst>
  <p:sldIdLst>
    <p:sldId id="256" r:id="rId5"/>
    <p:sldId id="262" r:id="rId6"/>
    <p:sldId id="264" r:id="rId7"/>
    <p:sldId id="300" r:id="rId8"/>
    <p:sldId id="356" r:id="rId9"/>
    <p:sldId id="357" r:id="rId10"/>
    <p:sldId id="358" r:id="rId11"/>
    <p:sldId id="305" r:id="rId12"/>
    <p:sldId id="314" r:id="rId13"/>
    <p:sldId id="355" r:id="rId14"/>
    <p:sldId id="317" r:id="rId15"/>
    <p:sldId id="339" r:id="rId16"/>
    <p:sldId id="320" r:id="rId17"/>
    <p:sldId id="321" r:id="rId18"/>
    <p:sldId id="335" r:id="rId19"/>
    <p:sldId id="344" r:id="rId20"/>
    <p:sldId id="336" r:id="rId21"/>
    <p:sldId id="345" r:id="rId22"/>
    <p:sldId id="362" r:id="rId23"/>
    <p:sldId id="361" r:id="rId24"/>
    <p:sldId id="360" r:id="rId25"/>
    <p:sldId id="359" r:id="rId26"/>
    <p:sldId id="346" r:id="rId27"/>
    <p:sldId id="363" r:id="rId28"/>
    <p:sldId id="354" r:id="rId29"/>
    <p:sldId id="349" r:id="rId30"/>
    <p:sldId id="268" r:id="rId31"/>
    <p:sldId id="299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omic Sans MS" panose="030F0902030302020204" pitchFamily="66" charset="0"/>
      <p:regular r:id="rId39"/>
    </p:embeddedFont>
    <p:embeddedFont>
      <p:font typeface="Courier" panose="02070309020205020404" pitchFamily="49" charset="0"/>
      <p:regular r:id="rId40"/>
      <p:bold r:id="rId41"/>
      <p:italic r:id="rId42"/>
      <p:boldItalic r:id="rId43"/>
    </p:embeddedFont>
    <p:embeddedFont>
      <p:font typeface="Garamond" panose="02020404030301010803" pitchFamily="18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58" autoAdjust="0"/>
    <p:restoredTop sz="94541"/>
  </p:normalViewPr>
  <p:slideViewPr>
    <p:cSldViewPr snapToGrid="0" snapToObjects="1">
      <p:cViewPr varScale="1">
        <p:scale>
          <a:sx n="106" d="100"/>
          <a:sy n="106" d="100"/>
        </p:scale>
        <p:origin x="192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168EC-B4D0-A14D-875E-A465535F9EA8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67CA-D337-644A-96D8-DD9FD2C21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4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17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1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EF1A3B7F-EE4A-D94F-9DB6-6D3B10B3A12A}" type="slidenum">
              <a:rPr lang="en-US" altLang="x-none" sz="1200">
                <a:latin typeface="Arial" charset="0"/>
              </a:rPr>
              <a:pPr/>
              <a:t>18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6B12F9E-7187-A44D-AF0A-5C6767EF308D}" type="slidenum">
              <a:rPr lang="en-US" altLang="x-none" sz="1200">
                <a:latin typeface="Arial" charset="0"/>
              </a:rPr>
              <a:pPr/>
              <a:t>19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7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6B12F9E-7187-A44D-AF0A-5C6767EF308D}" type="slidenum">
              <a:rPr lang="en-US" altLang="x-none" sz="1200">
                <a:latin typeface="Arial" charset="0"/>
              </a:rPr>
              <a:pPr/>
              <a:t>20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3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6B12F9E-7187-A44D-AF0A-5C6767EF308D}" type="slidenum">
              <a:rPr lang="en-US" altLang="x-none" sz="1200">
                <a:latin typeface="Arial" charset="0"/>
              </a:rPr>
              <a:pPr/>
              <a:t>21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3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6B12F9E-7187-A44D-AF0A-5C6767EF308D}" type="slidenum">
              <a:rPr lang="en-US" altLang="x-none" sz="1200">
                <a:latin typeface="Arial" charset="0"/>
              </a:rPr>
              <a:pPr/>
              <a:t>22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46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6B12F9E-7187-A44D-AF0A-5C6767EF308D}" type="slidenum">
              <a:rPr lang="en-US" altLang="x-none" sz="1200">
                <a:latin typeface="Arial" charset="0"/>
              </a:rPr>
              <a:pPr/>
              <a:t>23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31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EF1A3B7F-EE4A-D94F-9DB6-6D3B10B3A12A}" type="slidenum">
              <a:rPr lang="en-US" altLang="x-none" sz="1200">
                <a:latin typeface="Arial" charset="0"/>
              </a:rPr>
              <a:pPr/>
              <a:t>24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7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5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3370F385-4E2D-744F-9E2E-506006C538E5}" type="slidenum">
              <a:rPr lang="en-US" altLang="x-none" sz="1200">
                <a:latin typeface="Arial" charset="0"/>
              </a:rPr>
              <a:pPr/>
              <a:t>7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3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EF1A3B7F-EE4A-D94F-9DB6-6D3B10B3A12A}" type="slidenum">
              <a:rPr lang="en-US" altLang="x-none" sz="1200">
                <a:latin typeface="Arial" charset="0"/>
              </a:rPr>
              <a:pPr/>
              <a:t>8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9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9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12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EF1A3B7F-EE4A-D94F-9DB6-6D3B10B3A12A}" type="slidenum">
              <a:rPr lang="en-US" altLang="x-none" sz="1200">
                <a:latin typeface="Arial" charset="0"/>
              </a:rPr>
              <a:pPr/>
              <a:t>14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8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1E01571C-D171-3240-AB53-5390E53BC179}" type="slidenum">
              <a:rPr lang="en-US" altLang="x-none" sz="1200">
                <a:latin typeface="Arial" charset="0"/>
              </a:rPr>
              <a:pPr/>
              <a:t>15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MS PGothic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EF1A3B7F-EE4A-D94F-9DB6-6D3B10B3A12A}" type="slidenum">
              <a:rPr lang="en-US" altLang="x-none" sz="1200">
                <a:latin typeface="Arial" charset="0"/>
              </a:rPr>
              <a:pPr/>
              <a:t>16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5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png"/><Relationship Id="rId4" Type="http://schemas.openxmlformats.org/officeDocument/2006/relationships/image" Target="../media/image41.emf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084" y="1539714"/>
            <a:ext cx="7769831" cy="1875881"/>
          </a:xfrm>
        </p:spPr>
        <p:txBody>
          <a:bodyPr>
            <a:normAutofit fontScale="90000"/>
          </a:bodyPr>
          <a:lstStyle/>
          <a:p>
            <a:r>
              <a:rPr lang="en-US" dirty="0"/>
              <a:t>A Pure Indistinguishability Obfuscation Approach to Adaptively Sound </a:t>
            </a:r>
            <a:r>
              <a:rPr lang="en-US"/>
              <a:t>SNARGs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553" y="3865652"/>
            <a:ext cx="6400800" cy="770278"/>
          </a:xfrm>
        </p:spPr>
        <p:txBody>
          <a:bodyPr/>
          <a:lstStyle/>
          <a:p>
            <a:r>
              <a:rPr lang="en-US" dirty="0"/>
              <a:t>Brent Waters			David Wu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227" y="4727395"/>
            <a:ext cx="1555636" cy="7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35126C-F302-463E-C342-52CA6B91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49" y="5436131"/>
            <a:ext cx="1555636" cy="7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ntact Us - NTT Research">
            <a:extLst>
              <a:ext uri="{FF2B5EF4-FFF2-40B4-BE49-F238E27FC236}">
                <a16:creationId xmlns:a16="http://schemas.microsoft.com/office/drawing/2014/main" id="{30D9D67E-EE11-8730-C61B-46E1B7EC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78" y="4107453"/>
            <a:ext cx="2054378" cy="15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1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Sub-exponential Hardness and Guessing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2E0D83-1CAF-42D6-A255-3BF680ACE1D5}"/>
              </a:ext>
            </a:extLst>
          </p:cNvPr>
          <p:cNvGrpSpPr/>
          <p:nvPr/>
        </p:nvGrpSpPr>
        <p:grpSpPr>
          <a:xfrm>
            <a:off x="155274" y="1417638"/>
            <a:ext cx="7097695" cy="430887"/>
            <a:chOff x="155274" y="1372594"/>
            <a:chExt cx="7097695" cy="430887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D3886E3A-E375-FCCE-E83D-81310E0A9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74" y="1372594"/>
              <a:ext cx="673625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200" dirty="0">
                  <a:solidFill>
                    <a:srgbClr val="0000FF"/>
                  </a:solidFill>
                  <a:latin typeface="+mn-lt"/>
                </a:rPr>
                <a:t>Poly hardness</a:t>
              </a:r>
              <a:r>
                <a:rPr lang="en-US" sz="2200" dirty="0">
                  <a:latin typeface="+mn-lt"/>
                </a:rPr>
                <a:t>: All polytime attackers advantage at most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61C40C-B3B7-7801-E1BF-77D3461CD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2069" y="1464509"/>
              <a:ext cx="850900" cy="292100"/>
            </a:xfrm>
            <a:prstGeom prst="rect">
              <a:avLst/>
            </a:prstGeom>
          </p:spPr>
        </p:pic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47604969-63F3-E74B-149C-251C893B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4" y="1994434"/>
            <a:ext cx="6694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FF"/>
                </a:solidFill>
                <a:latin typeface="+mn-lt"/>
              </a:rPr>
              <a:t>Sub-exp hardness</a:t>
            </a:r>
            <a:r>
              <a:rPr lang="en-US" sz="2200" dirty="0">
                <a:latin typeface="+mn-lt"/>
              </a:rPr>
              <a:t>: All polytime attackers advantage at most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D1A7E-126A-3E9E-1E36-C3C003A2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124" y="2038427"/>
            <a:ext cx="1602987" cy="342900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D1956846-F5FF-0067-E9F1-E948F73D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4" y="2901437"/>
            <a:ext cx="17466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FF"/>
                </a:solidFill>
                <a:latin typeface="+mn-lt"/>
              </a:rPr>
              <a:t>Inflating Step</a:t>
            </a:r>
            <a:r>
              <a:rPr lang="en-US" sz="2200" dirty="0">
                <a:latin typeface="+mn-lt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526D5E-2C13-6A2A-CA64-0B37546F6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53" y="2945430"/>
            <a:ext cx="2133600" cy="342900"/>
          </a:xfrm>
          <a:prstGeom prst="rect">
            <a:avLst/>
          </a:prstGeom>
        </p:spPr>
      </p:pic>
      <p:sp>
        <p:nvSpPr>
          <p:cNvPr id="21" name="Text Box 6">
            <a:extLst>
              <a:ext uri="{FF2B5EF4-FFF2-40B4-BE49-F238E27FC236}">
                <a16:creationId xmlns:a16="http://schemas.microsoft.com/office/drawing/2014/main" id="{56A91826-2006-19BE-E195-EA733454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2" y="3469686"/>
            <a:ext cx="74855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FF"/>
                </a:solidFill>
                <a:latin typeface="+mn-lt"/>
              </a:rPr>
              <a:t>Post-inflation hardness</a:t>
            </a:r>
            <a:r>
              <a:rPr lang="en-US" sz="2200" dirty="0">
                <a:latin typeface="+mn-lt"/>
              </a:rPr>
              <a:t>: All polytime attackers advantage at most</a:t>
            </a:r>
          </a:p>
        </p:txBody>
      </p: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49F14808-9116-63C5-524A-D890F93538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712" y="277672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BA3088-6923-B789-FC13-DD2A47829DAE}"/>
              </a:ext>
            </a:extLst>
          </p:cNvPr>
          <p:cNvSpPr txBox="1"/>
          <p:nvPr/>
        </p:nvSpPr>
        <p:spPr>
          <a:xfrm>
            <a:off x="155274" y="4454584"/>
            <a:ext cx="56692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u="sng" dirty="0">
                <a:latin typeface="+mn-lt"/>
              </a:rPr>
              <a:t>Allows </a:t>
            </a:r>
            <a:r>
              <a:rPr lang="en-US" sz="22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exponential</a:t>
            </a:r>
            <a:r>
              <a:rPr lang="en-US" sz="2200" u="sng" dirty="0">
                <a:latin typeface="+mn-lt"/>
              </a:rPr>
              <a:t> (in n) hybrids or guessing!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Verifiable random functions </a:t>
            </a:r>
            <a:r>
              <a:rPr lang="en-US" sz="1600" dirty="0"/>
              <a:t>[Micali-Rabin-Vadhan99]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Identity-Based Encryption </a:t>
            </a:r>
            <a:r>
              <a:rPr lang="en-US" sz="1600" dirty="0"/>
              <a:t>[Boneh-Boyen04]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78B1D-8BAB-A570-83AF-FC9CE6E3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60" y="3558882"/>
            <a:ext cx="1511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Blowup in SNARGs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89056-930B-B460-3322-D9FB8A9105D8}"/>
              </a:ext>
            </a:extLst>
          </p:cNvPr>
          <p:cNvSpPr/>
          <p:nvPr/>
        </p:nvSpPr>
        <p:spPr bwMode="auto">
          <a:xfrm>
            <a:off x="1082183" y="2216884"/>
            <a:ext cx="1155843" cy="30239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332338-6272-6C3A-0762-869025DA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83" y="3103224"/>
            <a:ext cx="2616200" cy="266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8C4389-333D-9372-7A83-F5E64D56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83" y="3429000"/>
            <a:ext cx="2400300" cy="304800"/>
          </a:xfrm>
          <a:prstGeom prst="rect">
            <a:avLst/>
          </a:prstGeom>
        </p:spPr>
      </p:pic>
      <p:pic>
        <p:nvPicPr>
          <p:cNvPr id="20" name="Picture 7" descr="sarah">
            <a:extLst>
              <a:ext uri="{FF2B5EF4-FFF2-40B4-BE49-F238E27FC236}">
                <a16:creationId xmlns:a16="http://schemas.microsoft.com/office/drawing/2014/main" id="{1401F19D-B9F2-47F0-B485-9E5402A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83" y="39050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Certificate Clip Art - Colaboratory">
            <a:extLst>
              <a:ext uri="{FF2B5EF4-FFF2-40B4-BE49-F238E27FC236}">
                <a16:creationId xmlns:a16="http://schemas.microsoft.com/office/drawing/2014/main" id="{F67B2E70-E5E9-878D-1E98-ECC9840F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844" y="3429000"/>
            <a:ext cx="1215562" cy="12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67EA07EF-51EC-B6DF-95A4-9E929CC8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83" y="5514329"/>
            <a:ext cx="5739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Proof size grows with n!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4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1D8B49A-230A-2997-6650-803E44D8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51" y="3136612"/>
            <a:ext cx="8114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Getting Adaptive Security</a:t>
            </a:r>
          </a:p>
        </p:txBody>
      </p:sp>
    </p:spTree>
    <p:extLst>
      <p:ext uri="{BB962C8B-B14F-4D97-AF65-F5344CB8AC3E}">
        <p14:creationId xmlns:p14="http://schemas.microsoft.com/office/powerpoint/2010/main" val="104562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Parameter Setting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7604969-63F3-E74B-149C-251C893B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4" y="1512589"/>
            <a:ext cx="6694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FF"/>
                </a:solidFill>
                <a:latin typeface="+mn-lt"/>
              </a:rPr>
              <a:t>Sub-exp hardness</a:t>
            </a:r>
            <a:r>
              <a:rPr lang="en-US" sz="2200" dirty="0">
                <a:latin typeface="+mn-lt"/>
              </a:rPr>
              <a:t>: All polytime attackers advantage at most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D1A7E-126A-3E9E-1E36-C3C003A2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769" y="1555000"/>
            <a:ext cx="1602987" cy="34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A1533-026A-DE8D-C437-430E1149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56" y="2528085"/>
            <a:ext cx="20701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AAD15-971F-2137-737B-362B3356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56" y="3099994"/>
            <a:ext cx="2044700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377C7-FE52-2060-1536-6F1ACEA11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56" y="3733016"/>
            <a:ext cx="1041400" cy="254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3A1567-88EA-24AA-9E26-6DBDE5E552C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781656" y="2743529"/>
            <a:ext cx="2114550" cy="81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A11D6F-C11A-44B6-FD0E-12970A6D1DC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781656" y="2743529"/>
            <a:ext cx="2114550" cy="650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6">
            <a:extLst>
              <a:ext uri="{FF2B5EF4-FFF2-40B4-BE49-F238E27FC236}">
                <a16:creationId xmlns:a16="http://schemas.microsoft.com/office/drawing/2014/main" id="{0404F51C-AEC0-A57D-444B-459C00E4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206" y="2528085"/>
            <a:ext cx="2203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+mn-lt"/>
              </a:rPr>
              <a:t>CRS grows with n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6FB67FA8-30F3-91E7-909C-C4281A22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206" y="3614167"/>
            <a:ext cx="36929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+mn-lt"/>
              </a:rPr>
              <a:t>Proof size independent of  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77BDEA-602D-1554-7EAD-DDA6CB1A7D26}"/>
              </a:ext>
            </a:extLst>
          </p:cNvPr>
          <p:cNvCxnSpPr>
            <a:cxnSpLocks/>
          </p:cNvCxnSpPr>
          <p:nvPr/>
        </p:nvCxnSpPr>
        <p:spPr>
          <a:xfrm>
            <a:off x="2681555" y="3860016"/>
            <a:ext cx="22146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D5E26E-21D1-BD27-2EBA-386E525E5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03" y="4613356"/>
            <a:ext cx="771605" cy="1157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1834A72-9781-11A3-4C47-95A4C0050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249" y="4914524"/>
                <a:ext cx="7485551" cy="79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2200" dirty="0">
                    <a:solidFill>
                      <a:srgbClr val="0000FF"/>
                    </a:solidFill>
                    <a:latin typeface="+mn-lt"/>
                  </a:rPr>
                  <a:t>Rules of Game</a:t>
                </a:r>
                <a:r>
                  <a:rPr lang="en-US" sz="2200" dirty="0">
                    <a:latin typeface="+mn-lt"/>
                  </a:rPr>
                  <a:t>: Obfuscation &amp; PPRFs can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size loop; external OWF challenges cannot</a:t>
                </a: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1834A72-9781-11A3-4C47-95A4C0050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249" y="4914524"/>
                <a:ext cx="7485551" cy="798424"/>
              </a:xfrm>
              <a:prstGeom prst="rect">
                <a:avLst/>
              </a:prstGeom>
              <a:blipFill>
                <a:blip r:embed="rId7"/>
                <a:stretch>
                  <a:fillRect l="-1017" t="-3125" b="-1093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2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744DF14E-CFC5-8440-BF0C-5756AC2E9E09}" type="slidenum">
              <a:rPr lang="en-US" altLang="x-none" sz="1200"/>
              <a:pPr algn="r" eaLnBrk="1" hangingPunct="1"/>
              <a:t>14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Construction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8737" y="1104475"/>
            <a:ext cx="22455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Setup: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6BF537-FF2B-D2F9-8A3E-FFA09984DD3F}"/>
              </a:ext>
            </a:extLst>
          </p:cNvPr>
          <p:cNvGrpSpPr/>
          <p:nvPr/>
        </p:nvGrpSpPr>
        <p:grpSpPr>
          <a:xfrm>
            <a:off x="58737" y="2099770"/>
            <a:ext cx="4229799" cy="1956001"/>
            <a:chOff x="58737" y="2099770"/>
            <a:chExt cx="4229799" cy="1956001"/>
          </a:xfrm>
        </p:grpSpPr>
        <p:sp>
          <p:nvSpPr>
            <p:cNvPr id="33801" name="Rounded Rectangle 8"/>
            <p:cNvSpPr>
              <a:spLocks noChangeArrowheads="1"/>
            </p:cNvSpPr>
            <p:nvPr/>
          </p:nvSpPr>
          <p:spPr bwMode="auto">
            <a:xfrm>
              <a:off x="58737" y="2099770"/>
              <a:ext cx="4229799" cy="19560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endParaRPr lang="x-none" altLang="x-none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85DC95-DD5F-1309-86F8-0E2CFB80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624" y="2570624"/>
              <a:ext cx="4038600" cy="330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3A2601-97B3-4828-E4E5-1D3D024D1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847" y="2227724"/>
              <a:ext cx="2857500" cy="342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BF7577-24C2-5CB3-DC28-657F83769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624" y="3161976"/>
              <a:ext cx="3289300" cy="292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63A21E-A9AB-487F-FCE8-3547D034E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50" y="3593914"/>
              <a:ext cx="3962400" cy="2921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C8F0C6-F280-8B70-B0B5-5C9969E5A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598755"/>
            <a:ext cx="7594600" cy="330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866955-2C63-9558-24B3-F2A7C8C3A12E}"/>
              </a:ext>
            </a:extLst>
          </p:cNvPr>
          <p:cNvGrpSpPr/>
          <p:nvPr/>
        </p:nvGrpSpPr>
        <p:grpSpPr>
          <a:xfrm>
            <a:off x="4635658" y="2094055"/>
            <a:ext cx="4229799" cy="1961717"/>
            <a:chOff x="4635658" y="2094055"/>
            <a:chExt cx="4229799" cy="1961717"/>
          </a:xfrm>
        </p:grpSpPr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188C62CA-2B22-634C-3821-CA114C47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658" y="2094055"/>
              <a:ext cx="4229799" cy="196171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endParaRPr lang="x-none" altLang="x-none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029E781-BBBD-96DD-6972-710D5FD3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1605" y="2237590"/>
              <a:ext cx="2222500" cy="342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2B7D17-B1B9-C654-B4DF-154C07223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1087" y="2724025"/>
              <a:ext cx="3708400" cy="292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CA8D8B-C2CC-25AA-6B99-D2667719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1087" y="3238500"/>
              <a:ext cx="26797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6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0" y="1552956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dirty="0">
                <a:latin typeface="+mn-lt"/>
              </a:rPr>
              <a:t>Part 1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dirty="0">
                <a:latin typeface="+mn-lt"/>
              </a:rPr>
              <a:t>Attacker wins off path (if at all)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B5963-B32B-9F67-9DD2-373666A1E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" y="3136900"/>
            <a:ext cx="7188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744DF14E-CFC5-8440-BF0C-5756AC2E9E09}" type="slidenum">
              <a:rPr lang="en-US" altLang="x-none" sz="1200"/>
              <a:pPr algn="r" eaLnBrk="1" hangingPunct="1"/>
              <a:t>16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sz="2000" dirty="0">
                <a:ea typeface="MS PGothic" charset="-128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75C9C-1D44-F960-EB97-4F8254F6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665" y="776177"/>
            <a:ext cx="3385288" cy="33852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2A3506-A14D-2E92-7FB9-2F0DE6C3F8F4}"/>
              </a:ext>
            </a:extLst>
          </p:cNvPr>
          <p:cNvCxnSpPr>
            <a:cxnSpLocks/>
          </p:cNvCxnSpPr>
          <p:nvPr/>
        </p:nvCxnSpPr>
        <p:spPr>
          <a:xfrm flipV="1">
            <a:off x="2137144" y="3191353"/>
            <a:ext cx="1759601" cy="485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6">
            <a:extLst>
              <a:ext uri="{FF2B5EF4-FFF2-40B4-BE49-F238E27FC236}">
                <a16:creationId xmlns:a16="http://schemas.microsoft.com/office/drawing/2014/main" id="{F8677A3E-5D1D-BFAD-6E4A-F0E6C16D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02" y="3815130"/>
            <a:ext cx="34088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+mn-lt"/>
              </a:rPr>
              <a:t>(1) All Attacker Advantage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0BEC7ED4-FF77-175C-20BD-B7094CDC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01" y="4354355"/>
            <a:ext cx="34088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+mn-lt"/>
              </a:rPr>
              <a:t>(2) Selector PRF bit hidden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C169B350-AF78-CCC0-38FE-949DD48F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85" y="5262667"/>
            <a:ext cx="82966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FF"/>
                </a:solidFill>
                <a:latin typeface="+mn-lt"/>
              </a:rPr>
              <a:t>Intuition</a:t>
            </a:r>
            <a:r>
              <a:rPr lang="en-US" sz="2200" dirty="0">
                <a:latin typeface="+mn-lt"/>
              </a:rPr>
              <a:t>: Difficult to always match proof selector bit for false statements</a:t>
            </a:r>
          </a:p>
        </p:txBody>
      </p:sp>
    </p:spTree>
    <p:extLst>
      <p:ext uri="{BB962C8B-B14F-4D97-AF65-F5344CB8AC3E}">
        <p14:creationId xmlns:p14="http://schemas.microsoft.com/office/powerpoint/2010/main" val="12989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0" y="1552956"/>
            <a:ext cx="9144000" cy="222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dirty="0">
                <a:latin typeface="+mn-lt"/>
              </a:rPr>
              <a:t>Part 2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dirty="0">
                <a:latin typeface="+mn-lt"/>
              </a:rPr>
              <a:t>Embedding Challenges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dirty="0">
                <a:latin typeface="+mn-lt"/>
              </a:rPr>
              <a:t>Everything, Everywhere, All at Once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lang="en-US" altLang="x-none" sz="300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lang="en-US" altLang="x-none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46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744DF14E-CFC5-8440-BF0C-5756AC2E9E09}" type="slidenum">
              <a:rPr lang="en-US" altLang="x-none" sz="1200"/>
              <a:pPr algn="r" eaLnBrk="1" hangingPunct="1"/>
              <a:t>18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Embedding Injective OWF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28575" y="1316282"/>
            <a:ext cx="148855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Challenge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188C62CA-2B22-634C-3821-CA114C47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46" y="2306706"/>
            <a:ext cx="7283440" cy="25098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pic>
        <p:nvPicPr>
          <p:cNvPr id="2" name="Picture 2" descr="Warning Sign Clipart for Free Download | FreeImages">
            <a:extLst>
              <a:ext uri="{FF2B5EF4-FFF2-40B4-BE49-F238E27FC236}">
                <a16:creationId xmlns:a16="http://schemas.microsoft.com/office/drawing/2014/main" id="{2D72C9BD-79A2-2BD2-A936-65CFB07A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32" y="5378687"/>
            <a:ext cx="804672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ABE8C7E8-97B6-BFC2-BB46-54AF43B0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880" y="5669124"/>
            <a:ext cx="6694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 err="1">
                <a:latin typeface="+mn-lt"/>
              </a:rPr>
              <a:t>GenProof</a:t>
            </a:r>
            <a:r>
              <a:rPr lang="en-US" sz="2200" dirty="0">
                <a:latin typeface="+mn-lt"/>
              </a:rPr>
              <a:t> unchanged; does not know r!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990B1-4A51-0209-6D81-0F152FEF5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32" y="2487951"/>
            <a:ext cx="27686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73FA3B-CFA6-A7BD-C4C9-2465C9071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5" y="2944286"/>
            <a:ext cx="37084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AB7859-492E-EAC7-E890-3457CACAA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5" y="3404207"/>
            <a:ext cx="26797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36C5A-B3F3-69DA-E2A9-C8257BAA0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586" y="3511550"/>
            <a:ext cx="1854200" cy="292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291E0F-19CC-5E83-8B80-6939C0823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766" y="4057423"/>
            <a:ext cx="2451100" cy="38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F4710-F559-2241-1385-AF669DA2AD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586" y="4146323"/>
            <a:ext cx="1854200" cy="29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587A6-77F1-FE67-33D9-A548174964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7133" y="1415850"/>
            <a:ext cx="3721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CA0BEA4D-7D2F-CE4C-8159-405446080B87}" type="slidenum">
              <a:rPr lang="en-US" altLang="x-none" sz="1200"/>
              <a:pPr algn="r" eaLnBrk="1" hangingPunct="1"/>
              <a:t>19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Moving a Single Statement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69847" y="2157334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0</a:t>
            </a:r>
            <a:r>
              <a:rPr lang="en-US" altLang="x-none" dirty="0">
                <a:latin typeface="+mn-lt"/>
              </a:rPr>
              <a:t>: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x-none" sz="2000" dirty="0">
              <a:latin typeface="+mn-lt"/>
            </a:endParaRPr>
          </a:p>
        </p:txBody>
      </p:sp>
      <p:cxnSp>
        <p:nvCxnSpPr>
          <p:cNvPr id="41989" name="Straight Connector 2"/>
          <p:cNvCxnSpPr>
            <a:cxnSpLocks noChangeShapeType="1"/>
          </p:cNvCxnSpPr>
          <p:nvPr/>
        </p:nvCxnSpPr>
        <p:spPr bwMode="auto">
          <a:xfrm>
            <a:off x="222567" y="1891674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FE0243D-1177-5466-BAD2-24815E02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21" y="1204313"/>
            <a:ext cx="378460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F9D1F-DDB0-1079-6FC2-ED46143E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28" y="2180493"/>
            <a:ext cx="1460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Succinct Arguments (SNARGs) for NP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89056-930B-B460-3322-D9FB8A9105D8}"/>
              </a:ext>
            </a:extLst>
          </p:cNvPr>
          <p:cNvSpPr/>
          <p:nvPr/>
        </p:nvSpPr>
        <p:spPr bwMode="auto">
          <a:xfrm>
            <a:off x="304943" y="1588046"/>
            <a:ext cx="1155843" cy="30239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332338-6272-6C3A-0762-869025DA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43" y="2076446"/>
            <a:ext cx="2616200" cy="266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8C4389-333D-9372-7A83-F5E64D56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43" y="2402222"/>
            <a:ext cx="2400300" cy="304800"/>
          </a:xfrm>
          <a:prstGeom prst="rect">
            <a:avLst/>
          </a:prstGeom>
        </p:spPr>
      </p:pic>
      <p:pic>
        <p:nvPicPr>
          <p:cNvPr id="20" name="Picture 7" descr="sarah">
            <a:extLst>
              <a:ext uri="{FF2B5EF4-FFF2-40B4-BE49-F238E27FC236}">
                <a16:creationId xmlns:a16="http://schemas.microsoft.com/office/drawing/2014/main" id="{1401F19D-B9F2-47F0-B485-9E5402A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43" y="287822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847BF2-09E0-C220-C42B-E309145A2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4" y="4266592"/>
            <a:ext cx="2489200" cy="2667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FAEAB0-C145-9DEF-5237-2915FF6BD61A}"/>
              </a:ext>
            </a:extLst>
          </p:cNvPr>
          <p:cNvSpPr/>
          <p:nvPr/>
        </p:nvSpPr>
        <p:spPr bwMode="auto">
          <a:xfrm>
            <a:off x="7315057" y="1588045"/>
            <a:ext cx="1155843" cy="30239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EC2179-A599-4F58-9CAB-5188AA19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600" y="2076446"/>
            <a:ext cx="2616200" cy="266700"/>
          </a:xfrm>
          <a:prstGeom prst="rect">
            <a:avLst/>
          </a:prstGeom>
        </p:spPr>
      </p:pic>
      <p:pic>
        <p:nvPicPr>
          <p:cNvPr id="28" name="Picture 5" descr="kevin">
            <a:extLst>
              <a:ext uri="{FF2B5EF4-FFF2-40B4-BE49-F238E27FC236}">
                <a16:creationId xmlns:a16="http://schemas.microsoft.com/office/drawing/2014/main" id="{CE8C4B46-D52E-B64F-9E3E-D507AF11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700" y="2813184"/>
            <a:ext cx="956638" cy="9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D42AC8-6271-F2BD-5F8C-B0D5790A2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00" y="4248155"/>
            <a:ext cx="1917700" cy="26670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2737C0-4074-60DB-4CB3-848D6CF331EB}"/>
              </a:ext>
            </a:extLst>
          </p:cNvPr>
          <p:cNvCxnSpPr>
            <a:cxnSpLocks/>
          </p:cNvCxnSpPr>
          <p:nvPr/>
        </p:nvCxnSpPr>
        <p:spPr>
          <a:xfrm>
            <a:off x="2078365" y="3617784"/>
            <a:ext cx="45176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Free Certificate Clip Art - Colaboratory">
            <a:extLst>
              <a:ext uri="{FF2B5EF4-FFF2-40B4-BE49-F238E27FC236}">
                <a16:creationId xmlns:a16="http://schemas.microsoft.com/office/drawing/2014/main" id="{F67B2E70-E5E9-878D-1E98-ECC9840F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420" y="2402222"/>
            <a:ext cx="1215562" cy="12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6">
            <a:extLst>
              <a:ext uri="{FF2B5EF4-FFF2-40B4-BE49-F238E27FC236}">
                <a16:creationId xmlns:a16="http://schemas.microsoft.com/office/drawing/2014/main" id="{B2A76DC6-912B-CA7A-EE5A-095298171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" y="5007261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Sound: </a:t>
            </a:r>
            <a:r>
              <a:rPr lang="en-US" altLang="x-none" dirty="0">
                <a:latin typeface="+mn-lt"/>
              </a:rPr>
              <a:t>Only accepts if exists w where R(</a:t>
            </a:r>
            <a:r>
              <a:rPr lang="en-US" altLang="x-none" dirty="0" err="1">
                <a:latin typeface="+mn-lt"/>
              </a:rPr>
              <a:t>x,w</a:t>
            </a:r>
            <a:r>
              <a:rPr lang="en-US" altLang="x-none" dirty="0">
                <a:latin typeface="+mn-lt"/>
              </a:rPr>
              <a:t>) =1</a:t>
            </a:r>
            <a:endParaRPr lang="en-US" altLang="x-none" sz="2000" dirty="0">
              <a:latin typeface="+mn-lt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83D23F8A-7C5B-418F-8F81-61CEE55D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" y="5634195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Succinct: </a:t>
            </a:r>
            <a:r>
              <a:rPr lang="en-US" altLang="x-none" dirty="0">
                <a:latin typeface="+mn-lt"/>
              </a:rPr>
              <a:t>Proof size polynomial in </a:t>
            </a:r>
            <a:r>
              <a:rPr lang="en-US" altLang="x-none" i="1" dirty="0">
                <a:latin typeface="+mn-lt"/>
              </a:rPr>
              <a:t>only</a:t>
            </a:r>
            <a:r>
              <a:rPr lang="en-US" altLang="x-none" dirty="0">
                <a:latin typeface="+mn-lt"/>
              </a:rPr>
              <a:t> the security parameter; independent of |x|,|w|</a:t>
            </a:r>
            <a:endParaRPr lang="en-US" altLang="x-non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1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CA0BEA4D-7D2F-CE4C-8159-405446080B87}" type="slidenum">
              <a:rPr lang="en-US" altLang="x-none" sz="1200"/>
              <a:pPr algn="r" eaLnBrk="1" hangingPunct="1"/>
              <a:t>20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Moving a Single Statement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69847" y="2157334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0</a:t>
            </a:r>
            <a:r>
              <a:rPr lang="en-US" altLang="x-none" dirty="0">
                <a:latin typeface="+mn-lt"/>
              </a:rPr>
              <a:t>: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x-none" sz="2000" dirty="0">
              <a:latin typeface="+mn-lt"/>
            </a:endParaRPr>
          </a:p>
        </p:txBody>
      </p:sp>
      <p:cxnSp>
        <p:nvCxnSpPr>
          <p:cNvPr id="41989" name="Straight Connector 2"/>
          <p:cNvCxnSpPr>
            <a:cxnSpLocks noChangeShapeType="1"/>
          </p:cNvCxnSpPr>
          <p:nvPr/>
        </p:nvCxnSpPr>
        <p:spPr bwMode="auto">
          <a:xfrm>
            <a:off x="222567" y="1891674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156487" y="2871419"/>
            <a:ext cx="104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1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20C8A8-45DD-40A5-144E-537394530AFA}"/>
              </a:ext>
            </a:extLst>
          </p:cNvPr>
          <p:cNvGrpSpPr/>
          <p:nvPr/>
        </p:nvGrpSpPr>
        <p:grpSpPr>
          <a:xfrm>
            <a:off x="3939126" y="2472090"/>
            <a:ext cx="4111730" cy="369332"/>
            <a:chOff x="3879408" y="4435778"/>
            <a:chExt cx="4111730" cy="369332"/>
          </a:xfrm>
        </p:grpSpPr>
        <p:sp>
          <p:nvSpPr>
            <p:cNvPr id="41999" name="Text Box 6"/>
            <p:cNvSpPr txBox="1">
              <a:spLocks noChangeArrowheads="1"/>
            </p:cNvSpPr>
            <p:nvPr/>
          </p:nvSpPr>
          <p:spPr bwMode="auto">
            <a:xfrm>
              <a:off x="5883882" y="4435778"/>
              <a:ext cx="210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PPRF</a:t>
              </a:r>
            </a:p>
          </p:txBody>
        </p:sp>
        <p:sp>
          <p:nvSpPr>
            <p:cNvPr id="42000" name="Line 20"/>
            <p:cNvSpPr>
              <a:spLocks noChangeShapeType="1"/>
            </p:cNvSpPr>
            <p:nvPr/>
          </p:nvSpPr>
          <p:spPr bwMode="auto">
            <a:xfrm flipH="1">
              <a:off x="3879408" y="4645885"/>
              <a:ext cx="2004474" cy="5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E0243D-1177-5466-BAD2-24815E02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21" y="1204313"/>
            <a:ext cx="378460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F9D1F-DDB0-1079-6FC2-ED46143E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28" y="2180493"/>
            <a:ext cx="14605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9B52-B9F1-639A-2DAB-24A591C0B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67" y="2866427"/>
            <a:ext cx="2336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3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CA0BEA4D-7D2F-CE4C-8159-405446080B87}" type="slidenum">
              <a:rPr lang="en-US" altLang="x-none" sz="1200"/>
              <a:pPr algn="r" eaLnBrk="1" hangingPunct="1"/>
              <a:t>21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Moving a Single Statement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69847" y="2157334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0</a:t>
            </a:r>
            <a:r>
              <a:rPr lang="en-US" altLang="x-none" dirty="0">
                <a:latin typeface="+mn-lt"/>
              </a:rPr>
              <a:t>: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x-none" sz="2000" dirty="0">
              <a:latin typeface="+mn-lt"/>
            </a:endParaRPr>
          </a:p>
        </p:txBody>
      </p:sp>
      <p:cxnSp>
        <p:nvCxnSpPr>
          <p:cNvPr id="41989" name="Straight Connector 2"/>
          <p:cNvCxnSpPr>
            <a:cxnSpLocks noChangeShapeType="1"/>
          </p:cNvCxnSpPr>
          <p:nvPr/>
        </p:nvCxnSpPr>
        <p:spPr bwMode="auto">
          <a:xfrm>
            <a:off x="222567" y="1891674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156487" y="2871419"/>
            <a:ext cx="104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1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20C8A8-45DD-40A5-144E-537394530AFA}"/>
              </a:ext>
            </a:extLst>
          </p:cNvPr>
          <p:cNvGrpSpPr/>
          <p:nvPr/>
        </p:nvGrpSpPr>
        <p:grpSpPr>
          <a:xfrm>
            <a:off x="3939126" y="2472090"/>
            <a:ext cx="4111730" cy="369332"/>
            <a:chOff x="3879408" y="4435778"/>
            <a:chExt cx="4111730" cy="369332"/>
          </a:xfrm>
        </p:grpSpPr>
        <p:sp>
          <p:nvSpPr>
            <p:cNvPr id="41999" name="Text Box 6"/>
            <p:cNvSpPr txBox="1">
              <a:spLocks noChangeArrowheads="1"/>
            </p:cNvSpPr>
            <p:nvPr/>
          </p:nvSpPr>
          <p:spPr bwMode="auto">
            <a:xfrm>
              <a:off x="5883882" y="4435778"/>
              <a:ext cx="210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PPRF</a:t>
              </a:r>
            </a:p>
          </p:txBody>
        </p:sp>
        <p:sp>
          <p:nvSpPr>
            <p:cNvPr id="42000" name="Line 20"/>
            <p:cNvSpPr>
              <a:spLocks noChangeShapeType="1"/>
            </p:cNvSpPr>
            <p:nvPr/>
          </p:nvSpPr>
          <p:spPr bwMode="auto">
            <a:xfrm flipH="1">
              <a:off x="3879408" y="4645885"/>
              <a:ext cx="2004474" cy="5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805F1A9E-6C47-6888-EC7C-01CFE18B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48" y="3668189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2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64EC1-BF58-236B-D59A-FEBAA2E3EAE2}"/>
              </a:ext>
            </a:extLst>
          </p:cNvPr>
          <p:cNvGrpSpPr/>
          <p:nvPr/>
        </p:nvGrpSpPr>
        <p:grpSpPr>
          <a:xfrm>
            <a:off x="3920077" y="3327124"/>
            <a:ext cx="4803683" cy="369332"/>
            <a:chOff x="3879408" y="4444370"/>
            <a:chExt cx="4803683" cy="369332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C0FCCE0-3794-BC8D-D85D-63092A8AB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567" y="4444370"/>
              <a:ext cx="2785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 , distribution</a:t>
              </a: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8BE3E059-3764-4642-A53A-460C23D69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9408" y="4651076"/>
              <a:ext cx="2004475" cy="68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E0243D-1177-5466-BAD2-24815E02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21" y="1204313"/>
            <a:ext cx="378460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F9D1F-DDB0-1079-6FC2-ED46143E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28" y="2180493"/>
            <a:ext cx="14605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9B52-B9F1-639A-2DAB-24A591C0B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67" y="2866427"/>
            <a:ext cx="2336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7052-165A-8547-FDCC-50BF3A01A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25" y="3683675"/>
            <a:ext cx="1155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CA0BEA4D-7D2F-CE4C-8159-405446080B87}" type="slidenum">
              <a:rPr lang="en-US" altLang="x-none" sz="1200"/>
              <a:pPr algn="r" eaLnBrk="1" hangingPunct="1"/>
              <a:t>22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Moving a Single Statement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69847" y="2157334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0</a:t>
            </a:r>
            <a:r>
              <a:rPr lang="en-US" altLang="x-none" dirty="0">
                <a:latin typeface="+mn-lt"/>
              </a:rPr>
              <a:t>: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x-none" sz="2000" dirty="0">
              <a:latin typeface="+mn-lt"/>
            </a:endParaRPr>
          </a:p>
        </p:txBody>
      </p:sp>
      <p:cxnSp>
        <p:nvCxnSpPr>
          <p:cNvPr id="41989" name="Straight Connector 2"/>
          <p:cNvCxnSpPr>
            <a:cxnSpLocks noChangeShapeType="1"/>
          </p:cNvCxnSpPr>
          <p:nvPr/>
        </p:nvCxnSpPr>
        <p:spPr bwMode="auto">
          <a:xfrm>
            <a:off x="222567" y="1891674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156487" y="2871419"/>
            <a:ext cx="104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1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20C8A8-45DD-40A5-144E-537394530AFA}"/>
              </a:ext>
            </a:extLst>
          </p:cNvPr>
          <p:cNvGrpSpPr/>
          <p:nvPr/>
        </p:nvGrpSpPr>
        <p:grpSpPr>
          <a:xfrm>
            <a:off x="3939126" y="2472090"/>
            <a:ext cx="4111730" cy="369332"/>
            <a:chOff x="3879408" y="4435778"/>
            <a:chExt cx="4111730" cy="369332"/>
          </a:xfrm>
        </p:grpSpPr>
        <p:sp>
          <p:nvSpPr>
            <p:cNvPr id="41999" name="Text Box 6"/>
            <p:cNvSpPr txBox="1">
              <a:spLocks noChangeArrowheads="1"/>
            </p:cNvSpPr>
            <p:nvPr/>
          </p:nvSpPr>
          <p:spPr bwMode="auto">
            <a:xfrm>
              <a:off x="5883882" y="4435778"/>
              <a:ext cx="210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PPRF</a:t>
              </a:r>
            </a:p>
          </p:txBody>
        </p:sp>
        <p:sp>
          <p:nvSpPr>
            <p:cNvPr id="42000" name="Line 20"/>
            <p:cNvSpPr>
              <a:spLocks noChangeShapeType="1"/>
            </p:cNvSpPr>
            <p:nvPr/>
          </p:nvSpPr>
          <p:spPr bwMode="auto">
            <a:xfrm flipH="1">
              <a:off x="3879408" y="4645885"/>
              <a:ext cx="2004474" cy="5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805F1A9E-6C47-6888-EC7C-01CFE18B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48" y="3668189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2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64EC1-BF58-236B-D59A-FEBAA2E3EAE2}"/>
              </a:ext>
            </a:extLst>
          </p:cNvPr>
          <p:cNvGrpSpPr/>
          <p:nvPr/>
        </p:nvGrpSpPr>
        <p:grpSpPr>
          <a:xfrm>
            <a:off x="3920077" y="3327124"/>
            <a:ext cx="4803683" cy="369332"/>
            <a:chOff x="3879408" y="4444370"/>
            <a:chExt cx="4803683" cy="369332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C0FCCE0-3794-BC8D-D85D-63092A8AB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567" y="4444370"/>
              <a:ext cx="2785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 , distribution</a:t>
              </a: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8BE3E059-3764-4642-A53A-460C23D69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9408" y="4651076"/>
              <a:ext cx="2004475" cy="68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Box 6">
            <a:extLst>
              <a:ext uri="{FF2B5EF4-FFF2-40B4-BE49-F238E27FC236}">
                <a16:creationId xmlns:a16="http://schemas.microsoft.com/office/drawing/2014/main" id="{D250AE60-DB92-6F11-3723-359AA4D7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0" y="4475504"/>
            <a:ext cx="146438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3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198E1-C10A-6412-C6CD-43DE98A5DE6B}"/>
              </a:ext>
            </a:extLst>
          </p:cNvPr>
          <p:cNvGrpSpPr/>
          <p:nvPr/>
        </p:nvGrpSpPr>
        <p:grpSpPr>
          <a:xfrm>
            <a:off x="3920077" y="4067882"/>
            <a:ext cx="4813763" cy="369332"/>
            <a:chOff x="2514600" y="5968892"/>
            <a:chExt cx="5187625" cy="369332"/>
          </a:xfrm>
        </p:grpSpPr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4F7A47F0-CEF8-C19C-BE5C-01AEA043C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225" y="5968892"/>
              <a:ext cx="3048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</a:t>
              </a:r>
              <a:r>
                <a:rPr lang="en-US" altLang="x-none" sz="1800" u="sng" dirty="0" err="1">
                  <a:solidFill>
                    <a:srgbClr val="FF0000"/>
                  </a:solidFill>
                  <a:latin typeface="Comic Sans MS" charset="0"/>
                </a:rPr>
                <a:t>injectiveness</a:t>
              </a:r>
              <a:endParaRPr lang="en-US" altLang="x-none" sz="1800" u="sng" dirty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F4F53A9-6B32-2E23-539E-42A6B05E0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4600" y="6172200"/>
              <a:ext cx="2139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E0243D-1177-5466-BAD2-24815E02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21" y="1204313"/>
            <a:ext cx="378460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F9D1F-DDB0-1079-6FC2-ED46143E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28" y="2180493"/>
            <a:ext cx="14605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9B52-B9F1-639A-2DAB-24A591C0B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67" y="2866427"/>
            <a:ext cx="2336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7052-165A-8547-FDCC-50BF3A01A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25" y="3683675"/>
            <a:ext cx="11557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1CF6C-2985-A5FB-CAB8-9F45E6C7D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725" y="4476963"/>
            <a:ext cx="166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CA0BEA4D-7D2F-CE4C-8159-405446080B87}" type="slidenum">
              <a:rPr lang="en-US" altLang="x-none" sz="1200"/>
              <a:pPr algn="r" eaLnBrk="1" hangingPunct="1"/>
              <a:t>23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Moving a Single Statement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69847" y="2157334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0</a:t>
            </a:r>
            <a:r>
              <a:rPr lang="en-US" altLang="x-none" dirty="0">
                <a:latin typeface="+mn-lt"/>
              </a:rPr>
              <a:t>: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</a:t>
            </a:r>
            <a:endParaRPr lang="en-US" altLang="x-none" sz="2000" dirty="0">
              <a:latin typeface="+mn-lt"/>
            </a:endParaRPr>
          </a:p>
        </p:txBody>
      </p:sp>
      <p:cxnSp>
        <p:nvCxnSpPr>
          <p:cNvPr id="41989" name="Straight Connector 2"/>
          <p:cNvCxnSpPr>
            <a:cxnSpLocks noChangeShapeType="1"/>
          </p:cNvCxnSpPr>
          <p:nvPr/>
        </p:nvCxnSpPr>
        <p:spPr bwMode="auto">
          <a:xfrm>
            <a:off x="222567" y="1891674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156487" y="2871419"/>
            <a:ext cx="104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1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20C8A8-45DD-40A5-144E-537394530AFA}"/>
              </a:ext>
            </a:extLst>
          </p:cNvPr>
          <p:cNvGrpSpPr/>
          <p:nvPr/>
        </p:nvGrpSpPr>
        <p:grpSpPr>
          <a:xfrm>
            <a:off x="3939126" y="2472090"/>
            <a:ext cx="4111730" cy="369332"/>
            <a:chOff x="3879408" y="4435778"/>
            <a:chExt cx="4111730" cy="369332"/>
          </a:xfrm>
        </p:grpSpPr>
        <p:sp>
          <p:nvSpPr>
            <p:cNvPr id="41999" name="Text Box 6"/>
            <p:cNvSpPr txBox="1">
              <a:spLocks noChangeArrowheads="1"/>
            </p:cNvSpPr>
            <p:nvPr/>
          </p:nvSpPr>
          <p:spPr bwMode="auto">
            <a:xfrm>
              <a:off x="5883882" y="4435778"/>
              <a:ext cx="210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PPRF</a:t>
              </a:r>
            </a:p>
          </p:txBody>
        </p:sp>
        <p:sp>
          <p:nvSpPr>
            <p:cNvPr id="42000" name="Line 20"/>
            <p:cNvSpPr>
              <a:spLocks noChangeShapeType="1"/>
            </p:cNvSpPr>
            <p:nvPr/>
          </p:nvSpPr>
          <p:spPr bwMode="auto">
            <a:xfrm flipH="1">
              <a:off x="3879408" y="4645885"/>
              <a:ext cx="2004474" cy="5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805F1A9E-6C47-6888-EC7C-01CFE18B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48" y="3668189"/>
            <a:ext cx="11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2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64EC1-BF58-236B-D59A-FEBAA2E3EAE2}"/>
              </a:ext>
            </a:extLst>
          </p:cNvPr>
          <p:cNvGrpSpPr/>
          <p:nvPr/>
        </p:nvGrpSpPr>
        <p:grpSpPr>
          <a:xfrm>
            <a:off x="3920077" y="3327124"/>
            <a:ext cx="4803683" cy="369332"/>
            <a:chOff x="3879408" y="4444370"/>
            <a:chExt cx="4803683" cy="369332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C0FCCE0-3794-BC8D-D85D-63092A8AB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7567" y="4444370"/>
              <a:ext cx="2785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 , distribution</a:t>
              </a: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8BE3E059-3764-4642-A53A-460C23D69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9408" y="4651076"/>
              <a:ext cx="2004475" cy="68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Box 6">
            <a:extLst>
              <a:ext uri="{FF2B5EF4-FFF2-40B4-BE49-F238E27FC236}">
                <a16:creationId xmlns:a16="http://schemas.microsoft.com/office/drawing/2014/main" id="{D250AE60-DB92-6F11-3723-359AA4D7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0" y="4475504"/>
            <a:ext cx="146438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3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198E1-C10A-6412-C6CD-43DE98A5DE6B}"/>
              </a:ext>
            </a:extLst>
          </p:cNvPr>
          <p:cNvGrpSpPr/>
          <p:nvPr/>
        </p:nvGrpSpPr>
        <p:grpSpPr>
          <a:xfrm>
            <a:off x="3920077" y="4067882"/>
            <a:ext cx="4813763" cy="369332"/>
            <a:chOff x="2514600" y="5968892"/>
            <a:chExt cx="5187625" cy="369332"/>
          </a:xfrm>
        </p:grpSpPr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4F7A47F0-CEF8-C19C-BE5C-01AEA043C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225" y="5968892"/>
              <a:ext cx="3048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</a:t>
              </a:r>
              <a:r>
                <a:rPr lang="en-US" altLang="x-none" sz="1800" u="sng" dirty="0" err="1">
                  <a:solidFill>
                    <a:srgbClr val="FF0000"/>
                  </a:solidFill>
                  <a:latin typeface="Comic Sans MS" charset="0"/>
                </a:rPr>
                <a:t>injectiveness</a:t>
              </a:r>
              <a:endParaRPr lang="en-US" altLang="x-none" sz="1800" u="sng" dirty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F4F53A9-6B32-2E23-539E-42A6B05E0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4600" y="6172200"/>
              <a:ext cx="2139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6">
            <a:extLst>
              <a:ext uri="{FF2B5EF4-FFF2-40B4-BE49-F238E27FC236}">
                <a16:creationId xmlns:a16="http://schemas.microsoft.com/office/drawing/2014/main" id="{58D322F0-DC8F-2D25-4045-49F9A2C0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6" y="5288158"/>
            <a:ext cx="111047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err="1">
                <a:solidFill>
                  <a:srgbClr val="0000FF"/>
                </a:solidFill>
                <a:latin typeface="+mn-lt"/>
              </a:rPr>
              <a:t>Hyb</a:t>
            </a:r>
            <a:r>
              <a:rPr lang="en-US" altLang="x-none" dirty="0">
                <a:solidFill>
                  <a:srgbClr val="0000FF"/>
                </a:solidFill>
                <a:latin typeface="+mn-lt"/>
              </a:rPr>
              <a:t> 4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D5687E-0B0F-2240-0EB6-F6E2E5895236}"/>
              </a:ext>
            </a:extLst>
          </p:cNvPr>
          <p:cNvGrpSpPr/>
          <p:nvPr/>
        </p:nvGrpSpPr>
        <p:grpSpPr>
          <a:xfrm>
            <a:off x="3939126" y="4918826"/>
            <a:ext cx="4111730" cy="369332"/>
            <a:chOff x="3879408" y="4435778"/>
            <a:chExt cx="4111730" cy="369332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EBE7C92E-D145-27A1-D632-E73816F22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882" y="4435778"/>
              <a:ext cx="210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sz="1800" dirty="0" err="1">
                  <a:solidFill>
                    <a:srgbClr val="FF0000"/>
                  </a:solidFill>
                  <a:latin typeface="Comic Sans MS" charset="0"/>
                </a:rPr>
                <a:t>iO</a:t>
              </a:r>
              <a:r>
                <a:rPr lang="en-US" altLang="x-none" sz="1800" dirty="0">
                  <a:solidFill>
                    <a:srgbClr val="FF0000"/>
                  </a:solidFill>
                  <a:latin typeface="Comic Sans MS" charset="0"/>
                </a:rPr>
                <a:t>, PPRF</a:t>
              </a:r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id="{4F6118E2-2D8A-C7A7-9A5E-C2787BBCA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9408" y="4645885"/>
              <a:ext cx="2004474" cy="5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E0243D-1177-5466-BAD2-24815E02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21" y="1204313"/>
            <a:ext cx="378460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F9D1F-DDB0-1079-6FC2-ED46143E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28" y="2180493"/>
            <a:ext cx="14605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9B52-B9F1-639A-2DAB-24A591C0B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67" y="2866427"/>
            <a:ext cx="2336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7052-165A-8547-FDCC-50BF3A01A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25" y="3683675"/>
            <a:ext cx="11557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1CF6C-2985-A5FB-CAB8-9F45E6C7D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725" y="4476963"/>
            <a:ext cx="16637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A15EE-259F-23D3-7DAE-837F70C7E5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875" y="5312236"/>
            <a:ext cx="2451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744DF14E-CFC5-8440-BF0C-5756AC2E9E09}" type="slidenum">
              <a:rPr lang="en-US" altLang="x-none" sz="1200"/>
              <a:pPr algn="r" eaLnBrk="1" hangingPunct="1"/>
              <a:t>24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Finishing the Proof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28575" y="1316282"/>
            <a:ext cx="148855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Challenge</a:t>
            </a:r>
            <a:r>
              <a:rPr lang="en-US" altLang="x-none" dirty="0">
                <a:latin typeface="+mn-lt"/>
              </a:rPr>
              <a:t>:</a:t>
            </a:r>
            <a:endParaRPr lang="en-US" altLang="x-none" sz="2000" dirty="0">
              <a:latin typeface="+mn-lt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188C62CA-2B22-634C-3821-CA114C47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46" y="2306706"/>
            <a:ext cx="7283440" cy="25098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990B1-4A51-0209-6D81-0F152FEF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32" y="2487951"/>
            <a:ext cx="27686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73FA3B-CFA6-A7BD-C4C9-2465C9071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5" y="2944286"/>
            <a:ext cx="37084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AB7859-492E-EAC7-E890-3457CACAA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5" y="3404207"/>
            <a:ext cx="26797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36C5A-B3F3-69DA-E2A9-C8257BAA0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586" y="3511550"/>
            <a:ext cx="1854200" cy="292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291E0F-19CC-5E83-8B80-6939C0823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766" y="4057423"/>
            <a:ext cx="2451100" cy="38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F4710-F559-2241-1385-AF669DA2A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586" y="4146323"/>
            <a:ext cx="1854200" cy="29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587A6-77F1-FE67-33D9-A54817496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133" y="1415850"/>
            <a:ext cx="3721100" cy="3175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C396745-03F9-27E8-08AE-3839E8C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6" y="5513567"/>
            <a:ext cx="8114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Finish</a:t>
            </a:r>
            <a:r>
              <a:rPr lang="en-US" dirty="0">
                <a:latin typeface="+mn-lt"/>
              </a:rPr>
              <a:t>: </a:t>
            </a:r>
            <a:r>
              <a:rPr lang="en-US" u="sng" dirty="0">
                <a:latin typeface="+mn-lt"/>
              </a:rPr>
              <a:t>Any</a:t>
            </a:r>
            <a:r>
              <a:rPr lang="en-US" dirty="0">
                <a:latin typeface="+mn-lt"/>
              </a:rPr>
              <a:t> off path solution immediately gives OWF solution!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8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Injective OWFs?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3886E3A-E375-FCCE-E83D-81310E0A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7" y="1807711"/>
            <a:ext cx="8808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Prior Work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iO</a:t>
            </a:r>
            <a:r>
              <a:rPr lang="en-US" dirty="0">
                <a:latin typeface="+mn-lt"/>
              </a:rPr>
              <a:t> + OWFs gives injective OWFs </a:t>
            </a:r>
            <a:r>
              <a:rPr lang="en-US" sz="1400" dirty="0" err="1">
                <a:latin typeface="+mn-lt"/>
              </a:rPr>
              <a:t>Bitansky</a:t>
            </a:r>
            <a:r>
              <a:rPr lang="en-US" sz="1400" dirty="0">
                <a:latin typeface="+mn-lt"/>
              </a:rPr>
              <a:t>, Paneth, </a:t>
            </a:r>
            <a:r>
              <a:rPr lang="en-US" sz="1400" dirty="0" err="1">
                <a:latin typeface="+mn-lt"/>
              </a:rPr>
              <a:t>Wichs</a:t>
            </a:r>
            <a:r>
              <a:rPr lang="en-US" sz="1400" dirty="0">
                <a:latin typeface="+mn-lt"/>
              </a:rPr>
              <a:t> 2015 </a:t>
            </a:r>
            <a:endParaRPr lang="en-US" sz="1800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70E91D5-4799-5A6C-255D-58464A2D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7" y="2890282"/>
            <a:ext cx="836573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Our Method</a:t>
            </a:r>
            <a:r>
              <a:rPr lang="en-US" dirty="0">
                <a:latin typeface="+mn-lt"/>
              </a:rPr>
              <a:t>: Injective OWF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with inefficient sampling </a:t>
            </a:r>
            <a:r>
              <a:rPr lang="en-US" dirty="0">
                <a:latin typeface="+mn-lt"/>
              </a:rPr>
              <a:t>from OWFs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	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40D8BEB-6E3D-D6D9-D101-88C9EE4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17" y="3654946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How? Injective OWF only needed in proof </a:t>
            </a:r>
            <a:endParaRPr lang="en-US" sz="1800" dirty="0">
              <a:latin typeface="+mn-lt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0A2D867-14E6-F63B-DCC9-A0F720A4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17" y="4388351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Future? Fully Homomorphic Encryption, </a:t>
            </a:r>
            <a:r>
              <a:rPr lang="en-US">
                <a:latin typeface="+mn-lt"/>
              </a:rPr>
              <a:t>Garbled Circuits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8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Recent Works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70E91D5-4799-5A6C-255D-58464A2D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7" y="1738568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SNARGs from LWE if propositional proofs 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err="1">
                <a:latin typeface="+mn-lt"/>
              </a:rPr>
              <a:t>Jin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Kalai</a:t>
            </a:r>
            <a:r>
              <a:rPr lang="en-US" sz="1400" dirty="0">
                <a:latin typeface="+mn-lt"/>
              </a:rPr>
              <a:t>, Lombardi,Vaikuntanathan24]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9B63754-2BC2-84FC-E109-5DB0C197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5" y="4394920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Universal SNARGs 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err="1">
                <a:latin typeface="+mn-lt"/>
              </a:rPr>
              <a:t>Jin,Kalai,Lombardi,Mathialagan</a:t>
            </a:r>
            <a:r>
              <a:rPr lang="en-US" sz="1400" dirty="0">
                <a:latin typeface="+mn-lt"/>
              </a:rPr>
              <a:t> 25]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B456A39-8E17-D8DD-729F-A3721AB3C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7" y="2626843"/>
            <a:ext cx="9430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SW14 is </a:t>
            </a:r>
            <a:r>
              <a:rPr lang="en-US" dirty="0" err="1">
                <a:latin typeface="+mn-lt"/>
              </a:rPr>
              <a:t>Designatured</a:t>
            </a:r>
            <a:r>
              <a:rPr lang="en-US" dirty="0">
                <a:latin typeface="+mn-lt"/>
              </a:rPr>
              <a:t> Verifier Adaptively Sound 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err="1">
                <a:latin typeface="+mn-lt"/>
              </a:rPr>
              <a:t>Mathialagan</a:t>
            </a:r>
            <a:r>
              <a:rPr lang="en-US" sz="1400" dirty="0">
                <a:latin typeface="+mn-lt"/>
              </a:rPr>
              <a:t>, Peters,Vaikuntanathan24]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E28B12D-036C-B4F4-5124-047EAD899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5" y="3515118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Adaptive Batching of SNARGs</a:t>
            </a:r>
            <a:r>
              <a:rPr lang="en-US" sz="1400" dirty="0">
                <a:latin typeface="+mn-lt"/>
              </a:rPr>
              <a:t>[Devadas,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400" dirty="0">
                <a:latin typeface="+mn-lt"/>
              </a:rPr>
              <a:t>, Wu 25]</a:t>
            </a:r>
          </a:p>
        </p:txBody>
      </p:sp>
    </p:spTree>
    <p:extLst>
      <p:ext uri="{BB962C8B-B14F-4D97-AF65-F5344CB8AC3E}">
        <p14:creationId xmlns:p14="http://schemas.microsoft.com/office/powerpoint/2010/main" val="13064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00" y="2159000"/>
            <a:ext cx="1841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9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SNARGs for NP?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3886E3A-E375-FCCE-E83D-81310E0A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7" y="1497258"/>
            <a:ext cx="8114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Path 1</a:t>
            </a:r>
            <a:r>
              <a:rPr lang="en-US" dirty="0">
                <a:latin typeface="+mn-lt"/>
              </a:rPr>
              <a:t>: Random oracle or knowledge assumption </a:t>
            </a:r>
            <a:r>
              <a:rPr lang="en-US" sz="1800" dirty="0">
                <a:latin typeface="+mn-lt"/>
              </a:rPr>
              <a:t>[Kilian92, Micali94,…]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837FEE-1792-D2C6-67C2-61F51D319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46099"/>
            <a:ext cx="762599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i="1" dirty="0">
                <a:latin typeface="Times New Roman" charset="0"/>
              </a:rPr>
              <a:t>Standard assumptions? 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i="1" dirty="0">
                <a:latin typeface="Times New Roman" charset="0"/>
              </a:rPr>
              <a:t>(Including </a:t>
            </a:r>
            <a:r>
              <a:rPr lang="en-US" altLang="x-none" i="1" dirty="0" err="1">
                <a:latin typeface="Times New Roman" charset="0"/>
              </a:rPr>
              <a:t>subexponential</a:t>
            </a:r>
            <a:r>
              <a:rPr lang="en-US" altLang="x-none" i="1" dirty="0">
                <a:latin typeface="Times New Roman" charset="0"/>
              </a:rPr>
              <a:t> hardness)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70E91D5-4799-5A6C-255D-58464A2D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7" y="3621301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Path 2</a:t>
            </a:r>
            <a:r>
              <a:rPr lang="en-US" dirty="0">
                <a:latin typeface="+mn-lt"/>
              </a:rPr>
              <a:t>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Non-adaptive</a:t>
            </a:r>
            <a:r>
              <a:rPr lang="en-US" dirty="0">
                <a:latin typeface="+mn-lt"/>
              </a:rPr>
              <a:t> SNARGs from </a:t>
            </a:r>
            <a:r>
              <a:rPr lang="en-US" dirty="0" err="1">
                <a:latin typeface="+mn-lt"/>
              </a:rPr>
              <a:t>indist</a:t>
            </a:r>
            <a:r>
              <a:rPr lang="en-US" dirty="0">
                <a:latin typeface="+mn-lt"/>
              </a:rPr>
              <a:t>. obfuscation </a:t>
            </a:r>
            <a:r>
              <a:rPr lang="en-US" sz="1800" dirty="0">
                <a:latin typeface="+mn-lt"/>
              </a:rPr>
              <a:t>[Sahai-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dirty="0">
                <a:latin typeface="+mn-lt"/>
              </a:rPr>
              <a:t>14]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F135B5D8-479C-C96E-7965-ACB054DF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7" y="4450124"/>
            <a:ext cx="8568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Obfuscation: sub exponentially hard LPN, PRG constant locality, bilinear maps </a:t>
            </a:r>
            <a:r>
              <a:rPr lang="en-US" sz="1400" dirty="0">
                <a:latin typeface="+mn-lt"/>
              </a:rPr>
              <a:t>[Jain-Lin-Sahai21]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40D8BEB-6E3D-D6D9-D101-88C9EE4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07" y="5440362"/>
            <a:ext cx="836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Non-adaptive</a:t>
            </a:r>
            <a:r>
              <a:rPr lang="en-US" dirty="0">
                <a:latin typeface="+mn-lt"/>
              </a:rPr>
              <a:t>: Statement x </a:t>
            </a:r>
            <a:r>
              <a:rPr lang="en-US" u="sng" dirty="0">
                <a:latin typeface="+mn-lt"/>
              </a:rPr>
              <a:t>independent</a:t>
            </a:r>
            <a:r>
              <a:rPr lang="en-US" dirty="0">
                <a:latin typeface="+mn-lt"/>
              </a:rPr>
              <a:t> of CRS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7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-457200" y="490652"/>
            <a:ext cx="9144000" cy="6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i="1" dirty="0">
                <a:latin typeface="Times New Roman" charset="0"/>
              </a:rPr>
              <a:t>Getting Adaptive Security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1D8B49A-230A-2997-6650-803E44D8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1" y="1748900"/>
            <a:ext cx="8328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(1)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dirty="0">
                <a:latin typeface="+mn-lt"/>
              </a:rPr>
              <a:t>-Wu24  </a:t>
            </a:r>
            <a:r>
              <a:rPr lang="en-US" dirty="0" err="1">
                <a:latin typeface="+mn-lt"/>
              </a:rPr>
              <a:t>iO</a:t>
            </a:r>
            <a:r>
              <a:rPr lang="en-US" dirty="0">
                <a:latin typeface="+mn-lt"/>
              </a:rPr>
              <a:t> + Perfectly </a:t>
            </a:r>
            <a:r>
              <a:rPr lang="en-US" dirty="0" err="1">
                <a:latin typeface="+mn-lt"/>
              </a:rPr>
              <a:t>Rerandomizable</a:t>
            </a:r>
            <a:r>
              <a:rPr lang="en-US" dirty="0">
                <a:latin typeface="+mn-lt"/>
              </a:rPr>
              <a:t> OWFs (DL, Factoring)</a:t>
            </a:r>
            <a:endParaRPr lang="en-US" sz="1800" dirty="0">
              <a:latin typeface="+mn-lt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34F046A-520C-A0ED-3C8C-FBB38272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2" y="2347348"/>
            <a:ext cx="676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(2)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dirty="0">
                <a:latin typeface="+mn-lt"/>
              </a:rPr>
              <a:t>-Zhandry24  </a:t>
            </a:r>
            <a:r>
              <a:rPr lang="en-US" dirty="0" err="1">
                <a:latin typeface="+mn-lt"/>
              </a:rPr>
              <a:t>iO</a:t>
            </a:r>
            <a:r>
              <a:rPr lang="en-US" dirty="0">
                <a:latin typeface="+mn-lt"/>
              </a:rPr>
              <a:t> + Very Lossy Functions (LWE)</a:t>
            </a:r>
            <a:endParaRPr lang="en-US" sz="1800" dirty="0">
              <a:latin typeface="+mn-lt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707AB07-AB73-08E8-BB92-15631CD1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1" y="3199539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Requires additional number theory</a:t>
            </a:r>
            <a:endParaRPr lang="en-US" sz="1800" dirty="0">
              <a:latin typeface="+mn-lt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E1FCBF-D228-8957-6778-75D32F70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1" y="4419345"/>
            <a:ext cx="450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This Result</a:t>
            </a:r>
            <a:r>
              <a:rPr lang="en-US" dirty="0">
                <a:latin typeface="+mn-lt"/>
              </a:rPr>
              <a:t>: Pure </a:t>
            </a:r>
            <a:r>
              <a:rPr lang="en-US" dirty="0" err="1">
                <a:latin typeface="+mn-lt"/>
              </a:rPr>
              <a:t>iO</a:t>
            </a:r>
            <a:r>
              <a:rPr lang="en-US" dirty="0">
                <a:latin typeface="+mn-lt"/>
              </a:rPr>
              <a:t>! (</a:t>
            </a:r>
            <a:r>
              <a:rPr lang="en-US" dirty="0" err="1">
                <a:latin typeface="+mn-lt"/>
              </a:rPr>
              <a:t>iO</a:t>
            </a:r>
            <a:r>
              <a:rPr lang="en-US" dirty="0">
                <a:latin typeface="+mn-lt"/>
              </a:rPr>
              <a:t> + OWF)</a:t>
            </a:r>
            <a:endParaRPr lang="en-US" sz="1800" dirty="0">
              <a:latin typeface="+mn-lt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BA7C3E3-34A8-E8B5-C2CD-EE5CDD061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0D598-57DD-DBF1-74D6-CE585F005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82" y="4141694"/>
            <a:ext cx="2311038" cy="23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1D8B49A-230A-2997-6650-803E44D8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51" y="3136612"/>
            <a:ext cx="8114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Let’s take a closer look at SW14</a:t>
            </a:r>
          </a:p>
        </p:txBody>
      </p:sp>
    </p:spTree>
    <p:extLst>
      <p:ext uri="{BB962C8B-B14F-4D97-AF65-F5344CB8AC3E}">
        <p14:creationId xmlns:p14="http://schemas.microsoft.com/office/powerpoint/2010/main" val="124319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Indistinguishability</a:t>
            </a:r>
            <a:r>
              <a:rPr lang="en-US" dirty="0"/>
              <a:t> Obfuscation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508" y="2884096"/>
            <a:ext cx="275553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f(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a,b,c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	return (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a+b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) * c;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8" y="4111939"/>
            <a:ext cx="275553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g(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a,b,c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	return a*c+ b*c;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08" y="1564951"/>
            <a:ext cx="894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Cannot distinguish between obfuscations of two </a:t>
            </a:r>
            <a:r>
              <a:rPr lang="en-US" sz="2000" dirty="0">
                <a:solidFill>
                  <a:schemeClr val="accent1"/>
                </a:solidFill>
              </a:rPr>
              <a:t>functionally equivalent </a:t>
            </a:r>
            <a:r>
              <a:rPr lang="en-US" sz="2000" dirty="0"/>
              <a:t>pro</a:t>
            </a:r>
            <a:r>
              <a:rPr lang="en-US" dirty="0"/>
              <a:t>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689" y="3073446"/>
            <a:ext cx="1452105" cy="14521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73042" y="3073446"/>
            <a:ext cx="657699" cy="669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67" y="3743099"/>
            <a:ext cx="6186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9944" y="1965061"/>
            <a:ext cx="754879" cy="7548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7762" y="3422705"/>
            <a:ext cx="1955930" cy="93871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L ,o ,P ,_=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dt,T,Z,D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=</a:t>
            </a:r>
          </a:p>
          <a:p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 s[999],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E,h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= 8,I,</a:t>
            </a:r>
          </a:p>
          <a:p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J,K,w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[999],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M,m,O</a:t>
            </a:r>
            <a:endParaRPr lang="de-DE" sz="11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,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n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[999],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j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=33e-3,i=1E3,r,t, </a:t>
            </a:r>
            <a:r>
              <a:rPr lang="de-DE" sz="1100" dirty="0" err="1">
                <a:solidFill>
                  <a:srgbClr val="008000"/>
                </a:solidFill>
                <a:latin typeface="Courier"/>
                <a:cs typeface="Courier"/>
              </a:rPr>
              <a:t>u,v</a:t>
            </a:r>
            <a:r>
              <a:rPr lang="de-DE" sz="1100" dirty="0">
                <a:solidFill>
                  <a:srgbClr val="008000"/>
                </a:solidFill>
                <a:latin typeface="Courier"/>
                <a:cs typeface="Courier"/>
              </a:rPr>
              <a:t> ,W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378" y="3238868"/>
            <a:ext cx="1206500" cy="1206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009" y="3238868"/>
            <a:ext cx="532991" cy="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FB6F9DBD-29BA-E045-B1A6-D1C5F2BCAC25}" type="slidenum">
              <a:rPr lang="en-US" altLang="x-none" sz="1200"/>
              <a:pPr algn="r" eaLnBrk="1" hangingPunct="1"/>
              <a:t>7</a:t>
            </a:fld>
            <a:endParaRPr lang="en-US" altLang="x-none" sz="12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ea typeface="MS PGothic" charset="-128"/>
              </a:rPr>
              <a:t>Puncturable PRFs 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sz="1400" dirty="0">
                <a:ea typeface="MS PGothic" charset="-128"/>
              </a:rPr>
              <a:t>[Boneh-</a:t>
            </a:r>
            <a:r>
              <a:rPr lang="en-US" altLang="x-none" sz="1400" dirty="0">
                <a:solidFill>
                  <a:srgbClr val="FF0000"/>
                </a:solidFill>
                <a:ea typeface="MS PGothic" charset="-128"/>
              </a:rPr>
              <a:t>W</a:t>
            </a:r>
            <a:r>
              <a:rPr lang="en-US" altLang="x-none" sz="1400" dirty="0">
                <a:ea typeface="MS PGothic" charset="-128"/>
              </a:rPr>
              <a:t>13, Kiayias-Papadopoulos-Triandopoulos-Zacharias13,  Boyle-Goldwasser-Ivan14]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04800" y="1136863"/>
            <a:ext cx="8274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Idea: </a:t>
            </a:r>
            <a:r>
              <a:rPr lang="en-US" altLang="x-none" dirty="0">
                <a:latin typeface="+mn-lt"/>
              </a:rPr>
              <a:t>Punctured PRF key K{x*} evaluate PRF on all points, but x* </a:t>
            </a:r>
            <a:endParaRPr lang="en-US" altLang="x-none" sz="2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422D4-B877-CD22-BC94-13063422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96219"/>
            <a:ext cx="35687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9B3C4-D271-6F44-121C-C67491EB8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2695575"/>
            <a:ext cx="31496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3C8C1-26C2-10A7-2D89-2094631C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3429000"/>
            <a:ext cx="3276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9AF4E-E175-9A69-EEAB-9310903B6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4645929"/>
            <a:ext cx="751840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6F1AD-452E-1BC4-77C9-4AB385283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464395"/>
            <a:ext cx="5664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r" eaLnBrk="1" hangingPunct="1"/>
            <a:fld id="{744DF14E-CFC5-8440-BF0C-5756AC2E9E09}" type="slidenum">
              <a:rPr lang="en-US" altLang="x-none" sz="1200"/>
              <a:pPr algn="r" eaLnBrk="1" hangingPunct="1"/>
              <a:t>8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835025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MS PGothic" charset="-128"/>
              </a:rPr>
              <a:t>SW14 SNARG</a:t>
            </a:r>
            <a:endParaRPr lang="en-US" altLang="x-none" sz="2000" dirty="0">
              <a:ea typeface="MS PGothic" charset="-128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8737" y="890978"/>
            <a:ext cx="22455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>
                <a:solidFill>
                  <a:srgbClr val="0000FF"/>
                </a:solidFill>
                <a:latin typeface="+mn-lt"/>
              </a:rPr>
              <a:t>Setup:</a:t>
            </a:r>
            <a:endParaRPr lang="en-US" altLang="x-none" sz="2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E1859-0EBF-8097-656D-77D8C804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4" y="1340797"/>
            <a:ext cx="2882900" cy="3302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A2A3D8E-133D-4371-AA62-6343265FA08B}"/>
              </a:ext>
            </a:extLst>
          </p:cNvPr>
          <p:cNvGrpSpPr/>
          <p:nvPr/>
        </p:nvGrpSpPr>
        <p:grpSpPr>
          <a:xfrm>
            <a:off x="58737" y="1886274"/>
            <a:ext cx="4229799" cy="1613536"/>
            <a:chOff x="58737" y="2158206"/>
            <a:chExt cx="4229799" cy="1613536"/>
          </a:xfrm>
        </p:grpSpPr>
        <p:sp>
          <p:nvSpPr>
            <p:cNvPr id="33801" name="Rounded Rectangle 8"/>
            <p:cNvSpPr>
              <a:spLocks noChangeArrowheads="1"/>
            </p:cNvSpPr>
            <p:nvPr/>
          </p:nvSpPr>
          <p:spPr bwMode="auto">
            <a:xfrm>
              <a:off x="58737" y="2158206"/>
              <a:ext cx="4229799" cy="16135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endParaRPr lang="x-none" altLang="x-none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85DC95-DD5F-1309-86F8-0E2CFB80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624" y="2629059"/>
              <a:ext cx="4038600" cy="3302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2BCAB83-A839-6A22-007C-480B1BD9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624" y="3219053"/>
              <a:ext cx="3695700" cy="2921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FDEE26-C43F-A0A4-80EC-7F0C28A6D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674" y="2274429"/>
              <a:ext cx="1828800" cy="342900"/>
            </a:xfrm>
            <a:prstGeom prst="rect">
              <a:avLst/>
            </a:prstGeom>
          </p:spPr>
        </p:pic>
      </p:grp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188C62CA-2B22-634C-3821-CA114C47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658" y="1880559"/>
            <a:ext cx="4229799" cy="16135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E016C-EAB2-B216-9A80-91D946289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833" y="2025325"/>
            <a:ext cx="17145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3C6D1-D3B0-5404-3584-D049C8CB9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833" y="2435491"/>
            <a:ext cx="40005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5DF7E-7A0A-DD42-4D79-6794E843F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2881750"/>
            <a:ext cx="3124200" cy="381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2AC8E7-4B27-F9EA-224F-5BAAA4E8726E}"/>
              </a:ext>
            </a:extLst>
          </p:cNvPr>
          <p:cNvGrpSpPr/>
          <p:nvPr/>
        </p:nvGrpSpPr>
        <p:grpSpPr>
          <a:xfrm>
            <a:off x="106884" y="3862328"/>
            <a:ext cx="5537200" cy="1204427"/>
            <a:chOff x="106884" y="3862328"/>
            <a:chExt cx="5537200" cy="120442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288D60-CB06-A408-01D2-57464AFC0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884" y="4289788"/>
              <a:ext cx="5537200" cy="330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95D37B-B8AE-9CE0-5EA0-D7D4BE87D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884" y="3862328"/>
              <a:ext cx="5067300" cy="330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663AE5-32D6-BCFA-3124-F3843B3B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884" y="4774655"/>
              <a:ext cx="4800600" cy="2921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637CA-E0B3-07B1-4FDC-D47A367D73FB}"/>
              </a:ext>
            </a:extLst>
          </p:cNvPr>
          <p:cNvGrpSpPr/>
          <p:nvPr/>
        </p:nvGrpSpPr>
        <p:grpSpPr>
          <a:xfrm>
            <a:off x="0" y="5286221"/>
            <a:ext cx="5060696" cy="1093920"/>
            <a:chOff x="0" y="5286221"/>
            <a:chExt cx="5060696" cy="1093920"/>
          </a:xfrm>
        </p:grpSpPr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0" y="5286221"/>
              <a:ext cx="2139696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x-none" dirty="0">
                  <a:solidFill>
                    <a:srgbClr val="0000FF"/>
                  </a:solidFill>
                  <a:latin typeface="+mn-lt"/>
                </a:rPr>
                <a:t>Prove(</a:t>
              </a:r>
              <a:r>
                <a:rPr lang="en-US" altLang="x-none" dirty="0" err="1">
                  <a:solidFill>
                    <a:srgbClr val="0000FF"/>
                  </a:solidFill>
                  <a:latin typeface="+mn-lt"/>
                </a:rPr>
                <a:t>CRS,x,w</a:t>
              </a:r>
              <a:r>
                <a:rPr lang="en-US" altLang="x-none" dirty="0">
                  <a:solidFill>
                    <a:srgbClr val="0000FF"/>
                  </a:solidFill>
                  <a:latin typeface="+mn-lt"/>
                </a:rPr>
                <a:t>):</a:t>
              </a:r>
              <a:endParaRPr lang="en-US" altLang="x-none" sz="2000" dirty="0">
                <a:latin typeface="+mn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A2C3B8-AE12-C06A-81D9-A65C51F84040}"/>
                </a:ext>
              </a:extLst>
            </p:cNvPr>
            <p:cNvGrpSpPr/>
            <p:nvPr/>
          </p:nvGrpSpPr>
          <p:grpSpPr>
            <a:xfrm>
              <a:off x="0" y="5410514"/>
              <a:ext cx="5060696" cy="969627"/>
              <a:chOff x="0" y="5410514"/>
              <a:chExt cx="5060696" cy="96962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 Box 6">
                    <a:extLst>
                      <a:ext uri="{FF2B5EF4-FFF2-40B4-BE49-F238E27FC236}">
                        <a16:creationId xmlns:a16="http://schemas.microsoft.com/office/drawing/2014/main" id="{BAED8EE0-1D44-4449-CD51-7A42CF45A1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918476"/>
                    <a:ext cx="217363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MS PGothic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dirty="0">
                        <a:solidFill>
                          <a:srgbClr val="0000FF"/>
                        </a:solidFill>
                        <a:latin typeface="+mn-lt"/>
                      </a:rPr>
                      <a:t>Verify(</a:t>
                    </a:r>
                    <a:r>
                      <a:rPr lang="en-US" altLang="x-none" dirty="0" err="1">
                        <a:solidFill>
                          <a:srgbClr val="0000FF"/>
                        </a:solidFill>
                        <a:latin typeface="+mn-lt"/>
                      </a:rPr>
                      <a:t>CRS,x</a:t>
                    </a:r>
                    <a:r>
                      <a:rPr lang="en-US" altLang="x-none" dirty="0">
                        <a:solidFill>
                          <a:srgbClr val="0000FF"/>
                        </a:solidFill>
                        <a:latin typeface="+mn-lt"/>
                      </a:rPr>
                      <a:t>,</a:t>
                    </a:r>
                    <a14:m>
                      <m:oMath xmlns:m="http://schemas.openxmlformats.org/officeDocument/2006/math">
                        <m:r>
                          <a:rPr lang="en-US" altLang="x-none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a14:m>
                    <a:r>
                      <a:rPr lang="en-US" altLang="x-none" dirty="0">
                        <a:solidFill>
                          <a:srgbClr val="0000FF"/>
                        </a:solidFill>
                        <a:latin typeface="+mn-lt"/>
                      </a:rPr>
                      <a:t>):</a:t>
                    </a:r>
                    <a:endParaRPr lang="en-US" altLang="x-none" sz="2000" dirty="0">
                      <a:latin typeface="+mn-lt"/>
                    </a:endParaRPr>
                  </a:p>
                </p:txBody>
              </p:sp>
            </mc:Choice>
            <mc:Fallback>
              <p:sp>
                <p:nvSpPr>
                  <p:cNvPr id="48" name="Text Box 6">
                    <a:extLst>
                      <a:ext uri="{FF2B5EF4-FFF2-40B4-BE49-F238E27FC236}">
                        <a16:creationId xmlns:a16="http://schemas.microsoft.com/office/drawing/2014/main" id="{BAED8EE0-1D44-4449-CD51-7A42CF45A1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918476"/>
                    <a:ext cx="2173636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651" t="-10811" r="-1163" b="-2973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CA7C092-FDA4-DEBB-90B4-21335B72F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9696" y="5410514"/>
                <a:ext cx="2921000" cy="2921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33C3986-043A-65FA-7582-C6EFD3D40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5396" y="6046373"/>
                <a:ext cx="2489200" cy="292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4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x-none" altLang="x-none"/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566928" y="2933700"/>
            <a:ext cx="75346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altLang="x-none" sz="3000" i="1" dirty="0">
                <a:latin typeface="Times New Roman" charset="0"/>
              </a:rPr>
              <a:t>Does sub-exponential hardness give adaptive security via guessing?</a:t>
            </a:r>
          </a:p>
        </p:txBody>
      </p:sp>
    </p:spTree>
    <p:extLst>
      <p:ext uri="{BB962C8B-B14F-4D97-AF65-F5344CB8AC3E}">
        <p14:creationId xmlns:p14="http://schemas.microsoft.com/office/powerpoint/2010/main" val="95668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2861</TotalTime>
  <Words>758</Words>
  <Application>Microsoft Macintosh PowerPoint</Application>
  <PresentationFormat>On-screen Show (4:3)</PresentationFormat>
  <Paragraphs>144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Cambria Math</vt:lpstr>
      <vt:lpstr>Calibri</vt:lpstr>
      <vt:lpstr>Wingdings</vt:lpstr>
      <vt:lpstr>Verdana</vt:lpstr>
      <vt:lpstr>Courier</vt:lpstr>
      <vt:lpstr>Garamond</vt:lpstr>
      <vt:lpstr>Comic Sans MS</vt:lpstr>
      <vt:lpstr>Arial</vt:lpstr>
      <vt:lpstr>Times New Roman</vt:lpstr>
      <vt:lpstr>Office Theme</vt:lpstr>
      <vt:lpstr>A Pure Indistinguishability Obfuscation Approach to Adaptively Sound SNARGs </vt:lpstr>
      <vt:lpstr>Succinct Arguments (SNARGs) for NP</vt:lpstr>
      <vt:lpstr>How do we get SNARGs for NP?</vt:lpstr>
      <vt:lpstr>PowerPoint Presentation</vt:lpstr>
      <vt:lpstr>PowerPoint Presentation</vt:lpstr>
      <vt:lpstr>Indistinguishability Obfuscation</vt:lpstr>
      <vt:lpstr>Puncturable PRFs  [Boneh-W13, Kiayias-Papadopoulos-Triandopoulos-Zacharias13,  Boyle-Goldwasser-Ivan14]</vt:lpstr>
      <vt:lpstr>SW14 SNARG</vt:lpstr>
      <vt:lpstr>PowerPoint Presentation</vt:lpstr>
      <vt:lpstr>Sub-exponential Hardness and Guessing </vt:lpstr>
      <vt:lpstr>Blowup in SNARGs</vt:lpstr>
      <vt:lpstr>PowerPoint Presentation</vt:lpstr>
      <vt:lpstr>Parameter Setting</vt:lpstr>
      <vt:lpstr>Construction</vt:lpstr>
      <vt:lpstr>PowerPoint Presentation</vt:lpstr>
      <vt:lpstr> </vt:lpstr>
      <vt:lpstr>PowerPoint Presentation</vt:lpstr>
      <vt:lpstr>Embedding Injective OWF</vt:lpstr>
      <vt:lpstr>Moving a Single Statement</vt:lpstr>
      <vt:lpstr>Moving a Single Statement</vt:lpstr>
      <vt:lpstr>Moving a Single Statement</vt:lpstr>
      <vt:lpstr>Moving a Single Statement</vt:lpstr>
      <vt:lpstr>Moving a Single Statement</vt:lpstr>
      <vt:lpstr>Finishing the Proof</vt:lpstr>
      <vt:lpstr>Injective OWFs?</vt:lpstr>
      <vt:lpstr>Some Other Recent Works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Brent Waters</cp:lastModifiedBy>
  <cp:revision>255</cp:revision>
  <dcterms:created xsi:type="dcterms:W3CDTF">2010-04-12T23:12:02Z</dcterms:created>
  <dcterms:modified xsi:type="dcterms:W3CDTF">2025-08-16T01:19:34Z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