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1481" r:id="rId5"/>
    <p:sldId id="1404" r:id="rId6"/>
    <p:sldId id="1573" r:id="rId7"/>
    <p:sldId id="1564" r:id="rId8"/>
    <p:sldId id="1565" r:id="rId9"/>
    <p:sldId id="1561" r:id="rId10"/>
    <p:sldId id="1577" r:id="rId11"/>
    <p:sldId id="1566" r:id="rId12"/>
    <p:sldId id="1580" r:id="rId13"/>
    <p:sldId id="1578" r:id="rId14"/>
    <p:sldId id="1569" r:id="rId15"/>
    <p:sldId id="1570" r:id="rId16"/>
    <p:sldId id="1575" r:id="rId17"/>
    <p:sldId id="15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481"/>
    <a:srgbClr val="F3E6F2"/>
    <a:srgbClr val="72938B"/>
    <a:srgbClr val="F6F6F6"/>
    <a:srgbClr val="F7F7F7"/>
    <a:srgbClr val="FFFFFF"/>
    <a:srgbClr val="FAFAFA"/>
    <a:srgbClr val="D00000"/>
    <a:srgbClr val="222222"/>
    <a:srgbClr val="18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81811" autoAdjust="0"/>
  </p:normalViewPr>
  <p:slideViewPr>
    <p:cSldViewPr snapToGrid="0">
      <p:cViewPr>
        <p:scale>
          <a:sx n="67" d="100"/>
          <a:sy n="67" d="100"/>
        </p:scale>
        <p:origin x="13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DB032-EC04-27FA-DFDC-93D10CDB8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37C2-9B02-4F62-BAB9-6316FF151499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94BB9-BE2B-7460-AF29-3DC3362333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82D0B-D53E-857F-C534-58057D611F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4A83-E04E-4D06-BAC2-BAA9F1F243B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753BAA1-9CF6-EF5D-6E54-842C20E08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03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6451-93F0-42A9-B4AB-31F428CDFCB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83270-395B-4DDA-94C1-3AA2C01DA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48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FF0000"/>
                </a:solidFill>
                <a:highlight>
                  <a:srgbClr val="000000"/>
                </a:highlight>
              </a:rPr>
              <a:t>Paint Story:</a:t>
            </a:r>
          </a:p>
          <a:p>
            <a:r>
              <a:rPr lang="en-GB" sz="1200" dirty="0">
                <a:solidFill>
                  <a:srgbClr val="FF0000"/>
                </a:solidFill>
                <a:highlight>
                  <a:srgbClr val="000000"/>
                </a:highlight>
              </a:rPr>
              <a:t>Imp-Exp </a:t>
            </a:r>
            <a:r>
              <a:rPr lang="en-GB" sz="1200" dirty="0" err="1">
                <a:solidFill>
                  <a:srgbClr val="FF0000"/>
                </a:solidFill>
                <a:highlight>
                  <a:srgbClr val="000000"/>
                </a:highlight>
              </a:rPr>
              <a:t>eq</a:t>
            </a:r>
            <a:r>
              <a:rPr lang="en-GB" sz="1200" dirty="0">
                <a:solidFill>
                  <a:srgbClr val="FF0000"/>
                </a:solidFill>
                <a:highlight>
                  <a:srgbClr val="000000"/>
                </a:highlight>
              </a:rPr>
              <a:t> establishes trust, even when using FO in bigger protocols.</a:t>
            </a:r>
          </a:p>
          <a:p>
            <a:r>
              <a:rPr lang="en-GB" sz="1200" dirty="0">
                <a:solidFill>
                  <a:srgbClr val="FF0000"/>
                </a:solidFill>
                <a:highlight>
                  <a:srgbClr val="000000"/>
                </a:highlight>
              </a:rPr>
              <a:t>Salted for new designs, Frodo, HQC. </a:t>
            </a:r>
          </a:p>
          <a:p>
            <a:r>
              <a:rPr lang="en-GB" sz="1200" dirty="0" err="1">
                <a:solidFill>
                  <a:srgbClr val="FF0000"/>
                </a:solidFill>
                <a:highlight>
                  <a:srgbClr val="000000"/>
                </a:highlight>
              </a:rPr>
              <a:t>Verif</a:t>
            </a:r>
            <a:r>
              <a:rPr lang="en-GB" sz="1200" dirty="0">
                <a:solidFill>
                  <a:srgbClr val="FF0000"/>
                </a:solidFill>
                <a:highlight>
                  <a:srgbClr val="000000"/>
                </a:highlight>
              </a:rPr>
              <a:t> to avoid footguns. (Standards done, but could still be deployed in bigger protocols)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4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949-267C-7F38-2F42-9D20140F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30C5C-2CFD-C39B-E912-3170BA13D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54AE6D-B2F8-8BE5-86B0-AEE61542A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FAB53-3733-5430-2C24-6B86DFD89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9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3324-E590-5C42-BF1B-010EA637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B993A-CF3C-0D54-BC7E-BE449C4DE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63F79-496B-1D7A-AB8B-0761C4A3D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87E1E-74BD-28EE-8C45-3E5159B10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4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FE456-1658-D7AB-0334-732F88DF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74537-EF6C-CBE6-3440-4EF94686F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965A0-6781-2465-0AE2-C331AFE0D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A1818-BBC7-9463-6397-3D20A14FA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4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42091-4737-320D-4548-22197C35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B2F13-F5D4-47BA-53A4-0A522CADD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C6EB6-A386-5E05-7CF3-1F28654E8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03C97-2CE2-FF24-C4DF-22E034164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7AB26-CB57-EE66-86E9-3EB70BBF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D5C70-EFCA-DA56-F6B8-C8FCFC58D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B90E1-DC6A-7155-2138-959041C5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2972D-D0FF-BCD5-645C-C0E81473A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7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F351-E89F-8672-15EA-7E95C9A4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FA23C-BB04-F6AC-7596-C704EB276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536AD-6456-70F8-BBA7-C66674A1D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C64E5-6C13-4892-0DD4-E50A3407D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6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3B2E-2085-0FC3-9226-464B9841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7FDC4-0C12-282A-F22D-3BC6E08F1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5C512-EF75-A9D5-0D4E-CE56D1108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7B35-8C18-3C0D-0F71-18A9FA72E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6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additionally alter how Bob reacts to the ciphertext: Because encryption is now deterministic, Bob can make a sanity check on the ciphertext by re-encrypting the decryption result and checking whether this results in the ciphertext he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5D95-47D0-778B-1AD8-30E3B3ABB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392AF-4BAF-2B5F-401E-03005FDCD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3D99D-8301-AF38-5CD0-A695C7193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EDD97-7CFB-25D4-0E42-ECA69E03C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9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C140-4D7F-B66F-1843-913C3293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6CF86-D1D9-6864-E2FC-E6DE7763C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D2A10-8BB5-4B35-2100-201A4E448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31A9-00E7-2235-6CA0-A74B2E9AE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22FB-7276-1339-7AA8-0DC70285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A902D-4412-B9BD-DC27-6899513BD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F7424-58E3-5079-AC4D-DFD221B6A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17BC-B27A-4FA1-E182-395584519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6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3897-AD38-A801-DFE0-4CDF1046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5D9D0-F3F0-F257-F2BE-292C2AEB7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F4D5B-57C5-29B2-1E7D-EEAEB66BA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B9FFC-EB5C-8E6B-D52C-17024374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8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F89B-B700-96DC-570E-86A2C901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F37DF-A14F-2BD6-26C3-8BE3A254F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E860AA-3F90-0605-4939-DEE1D355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D7BC-8674-BC78-EACF-D2058BFEC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9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3DE3-5960-E96D-5AA9-07270A27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436A8-D865-F064-E9C8-65B0B70CB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CB0BB-E4F8-AE4E-F804-DFB35A278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= message’s hash digest value. assuming that hash behaves unpredictably, result should look be unpredictable (unless you can break the ciphertext)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39663-186B-E63F-D600-846053784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83270-395B-4DDA-94C1-3AA2C01DA2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0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B5D9-0252-4172-8FDA-A95A13E2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8D7AD-8C9D-4AB7-9838-8A31F8E1D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2059-61D0-4DD9-BD81-972962A8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3BB9-8463-48C9-B93E-27E876DF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AE5F-EE7B-445B-8D0C-A1DA8558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6657"/>
            <a:ext cx="2743200" cy="365125"/>
          </a:xfrm>
        </p:spPr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2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D3E2-E68C-4F98-8D25-8A9085F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D7A49-924F-48A8-83A7-2F0C9EB3E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B846-D4D7-49AA-9CD8-2D61C8B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4114-2470-4EEC-BC01-4F3222A7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56329-1CD0-403C-A74C-CD3CD9D9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DE20B-7FEE-4E84-A1B8-D0D1CCFBC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6F17-3D4C-477D-A8B0-E460EF6A6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B4400A-E981-FF7B-7373-86AF0EBE5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D9CDB9-8C52-2EB4-3355-26AF63D7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AE96-032F-4454-8AF8-4FACD64D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9732-BE88-4C7A-A60B-913A2F5D9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1398-E257-45A1-9250-5646F9B3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EBFC3-4975-43DA-BEFE-C7A7D95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/>
          <a:p>
            <a:r>
              <a:rPr lang="pt-BR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BB80-5245-40DE-BC87-24AE88A3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953D3-3DC0-47F3-BB87-0ABFF48B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069E-2DD3-4241-A67C-045AB629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937A-B3A7-42F1-9BDF-5254B114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noProof="0"/>
              <a:t>1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CFA8-FA80-4D9A-8096-98E96FEC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1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D97A-F097-4D13-A7B0-2281FEA3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07D8-3412-4850-A950-F54A8D7A4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A41B6-4B25-4517-AF5E-2BC1D28DA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C1D8F-715D-4619-853D-F9B062DB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9787F-5D4D-4D31-8083-2AD61CAF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B8940-B262-46D2-A046-4D11C8C3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7B88-B850-4F5F-8DAC-2AF8E59B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E16F-2D4C-44CA-A92D-235D3F21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40059-E026-427E-8013-3AF1CE50A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21FF0-BA44-4473-9BF3-F187AD6F8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4C149-AFDB-4802-9789-889CDBEF9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8B602-AD06-41A8-A7F6-E6175381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04C93-A710-4BA4-A8B9-CE2490CA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47ED5-82E8-4581-B5F3-57F51F7F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BD61-640F-44B2-9148-B223FDB3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AF9FC-D74B-466B-B139-01EE0997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284AA-55B1-4815-B680-D2F6CCC4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A17D0-DF33-49C8-9619-1207416A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EB6C7-775A-4355-9E47-DB9E0C8B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noProof="0"/>
              <a:t>30/11/2022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D3447-6E69-4DDD-A93C-EA4F777A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noProof="0"/>
              <a:t>1</a:t>
            </a:r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7989D-2B01-4083-A083-CD26A0AF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1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C764-A00E-4F92-A713-2969894F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FC0B-22FF-4877-A042-852DDA719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9DC1E-D4CD-4E2D-99F0-EDB359696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8F5B0-38DD-4218-BCBA-E5556D5F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2C2B-636E-411D-ABD5-72070D12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D055E-FE17-41AE-B956-AA1D90AE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1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3733-F1D2-4A23-B9A9-C1F4BAE7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BADFD-441E-4C99-90A1-D98A86C2A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DE7D6-8FD1-4F7E-AA90-316B2B96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71EAE-2250-4A7F-86D9-F256071F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30/11/2022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EA713-EB2D-4CA4-937E-9885BEE3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A2037-DE35-485B-9D17-F72E7337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56D35-A676-4834-8049-1FE7325A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6A403-523E-4666-81D6-DDCAC0C7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8470-30A9-4817-BA7F-D6C8AD9CE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DBD50-4A9E-4192-A41B-AC2492AA8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2682-C525-4C11-A7DD-89396527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4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sv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12" Type="http://schemas.openxmlformats.org/officeDocument/2006/relationships/image" Target="../media/image352.png"/><Relationship Id="rId17" Type="http://schemas.openxmlformats.org/officeDocument/2006/relationships/image" Target="../media/image12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24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381.png"/><Relationship Id="rId23" Type="http://schemas.openxmlformats.org/officeDocument/2006/relationships/image" Target="../media/image18.svg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svg"/><Relationship Id="rId18" Type="http://schemas.openxmlformats.org/officeDocument/2006/relationships/image" Target="../media/image20.svg"/><Relationship Id="rId3" Type="http://schemas.openxmlformats.org/officeDocument/2006/relationships/image" Target="../media/image21.png"/><Relationship Id="rId21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352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1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12" Type="http://schemas.openxmlformats.org/officeDocument/2006/relationships/image" Target="../media/image17.pn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31.png"/><Relationship Id="rId1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A76B-A99B-435B-9ABB-8CE472DD6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7287"/>
            <a:ext cx="9144000" cy="25137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Verifiable Decapsulation:</a:t>
            </a:r>
            <a:br>
              <a:rPr lang="en-US" sz="44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</a:br>
            <a:r>
              <a:rPr lang="en-US" sz="44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Recognizing Faulty Implementations of Post-Quantum KEMs</a:t>
            </a:r>
            <a:br>
              <a:rPr lang="en-US" sz="44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</a:br>
            <a:r>
              <a:rPr lang="en-US" sz="2800" dirty="0" err="1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eprint.iacr.org</a:t>
            </a:r>
            <a:r>
              <a:rPr lang="en-US" sz="28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/2025/450</a:t>
            </a:r>
            <a:endParaRPr lang="en-GB" sz="4400" dirty="0">
              <a:solidFill>
                <a:srgbClr val="222222"/>
              </a:solidFill>
              <a:latin typeface=""/>
              <a:cs typeface="Didot" panose="020005030000000200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1D128-9F59-4D4B-8B73-51A0B66C5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581"/>
            <a:ext cx="9144000" cy="1791903"/>
          </a:xfrm>
        </p:spPr>
        <p:txBody>
          <a:bodyPr>
            <a:normAutofit/>
          </a:bodyPr>
          <a:lstStyle/>
          <a:p>
            <a:endParaRPr lang="en-GB" sz="1600" dirty="0">
              <a:latin typeface=""/>
            </a:endParaRPr>
          </a:p>
          <a:p>
            <a:r>
              <a:rPr lang="en-GB" sz="3200" b="1" dirty="0">
                <a:solidFill>
                  <a:srgbClr val="222222"/>
                </a:solidFill>
                <a:latin typeface=""/>
              </a:rPr>
              <a:t>Lewis Glabush</a:t>
            </a:r>
            <a:r>
              <a:rPr lang="en-GB" sz="3200" dirty="0">
                <a:solidFill>
                  <a:srgbClr val="222222"/>
                </a:solidFill>
                <a:latin typeface=""/>
              </a:rPr>
              <a:t>, Felix Günther, Kathrin </a:t>
            </a:r>
            <a:r>
              <a:rPr lang="en-GB" sz="3200" dirty="0" err="1">
                <a:solidFill>
                  <a:srgbClr val="222222"/>
                </a:solidFill>
                <a:latin typeface=""/>
              </a:rPr>
              <a:t>Hövelmanns</a:t>
            </a:r>
            <a:r>
              <a:rPr lang="en-GB" sz="3200" dirty="0">
                <a:solidFill>
                  <a:srgbClr val="222222"/>
                </a:solidFill>
                <a:latin typeface=""/>
              </a:rPr>
              <a:t>, Douglas </a:t>
            </a:r>
            <a:r>
              <a:rPr lang="en-GB" sz="3200" dirty="0" err="1">
                <a:solidFill>
                  <a:srgbClr val="222222"/>
                </a:solidFill>
                <a:latin typeface=""/>
              </a:rPr>
              <a:t>Stebila</a:t>
            </a:r>
            <a:endParaRPr lang="en-GB" sz="3200" dirty="0">
              <a:solidFill>
                <a:srgbClr val="222222"/>
              </a:solidFill>
              <a:latin typeface=""/>
            </a:endParaRPr>
          </a:p>
          <a:p>
            <a:endParaRPr lang="en-GB" sz="1800" dirty="0">
              <a:latin typeface=""/>
            </a:endParaRPr>
          </a:p>
        </p:txBody>
      </p:sp>
      <p:pic>
        <p:nvPicPr>
          <p:cNvPr id="7" name="Picture 6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71740484-6F35-BC3A-1536-96AABC6F7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31754" r="14993" b="32046"/>
          <a:stretch/>
        </p:blipFill>
        <p:spPr>
          <a:xfrm>
            <a:off x="974969" y="5356143"/>
            <a:ext cx="1943100" cy="5647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E9E0AA7-BA23-F5ED-F7C5-41079260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6656" y="5920844"/>
            <a:ext cx="1502238" cy="60239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C46676D-372E-73A1-831C-326AEEFDC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1884" r="2108" b="31943"/>
          <a:stretch/>
        </p:blipFill>
        <p:spPr>
          <a:xfrm>
            <a:off x="5356241" y="5374491"/>
            <a:ext cx="2864674" cy="601782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484DFD3A-D3BA-57B0-03BB-63D0B8F27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29281" r="13583" b="29426"/>
          <a:stretch/>
        </p:blipFill>
        <p:spPr>
          <a:xfrm>
            <a:off x="8598262" y="5870713"/>
            <a:ext cx="2618769" cy="598123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CCF4C7-B792-F609-4AC3-867142BE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7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3F3DD-A2C4-9262-EC24-5030382F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F9EA-1202-6755-A10A-D189C424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"/>
              </a:rPr>
              <a:t>Criteria For Confirmation Codes</a:t>
            </a:r>
            <a:endParaRPr lang="en-GB" dirty="0">
              <a:solidFill>
                <a:srgbClr val="222222"/>
              </a:solidFill>
              <a:latin typeface="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166F4-6435-6241-3D45-F200441E9F39}"/>
              </a:ext>
            </a:extLst>
          </p:cNvPr>
          <p:cNvSpPr/>
          <p:nvPr/>
        </p:nvSpPr>
        <p:spPr>
          <a:xfrm>
            <a:off x="6354825" y="4164680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352F1E4-4D52-325E-CFF9-89303C78734B}"/>
              </a:ext>
            </a:extLst>
          </p:cNvPr>
          <p:cNvSpPr/>
          <p:nvPr/>
        </p:nvSpPr>
        <p:spPr>
          <a:xfrm>
            <a:off x="1999367" y="3250517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AE666D-3309-902C-2FCF-4996137C0B7A}"/>
              </a:ext>
            </a:extLst>
          </p:cNvPr>
          <p:cNvSpPr/>
          <p:nvPr/>
        </p:nvSpPr>
        <p:spPr>
          <a:xfrm>
            <a:off x="4993821" y="4390632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789907-74B8-FEB6-6282-DEE7F23C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Confirmation codes should be short (low overhead cost).</a:t>
            </a:r>
          </a:p>
          <a:p>
            <a:r>
              <a:rPr lang="en-US" sz="2400" dirty="0"/>
              <a:t>Confirmation codes should be deterministic (correctness).</a:t>
            </a:r>
          </a:p>
          <a:p>
            <a:r>
              <a:rPr lang="en-US" sz="2400" dirty="0"/>
              <a:t>Confirmation codes should be </a:t>
            </a:r>
            <a:r>
              <a:rPr lang="en-US" sz="2400" i="1" dirty="0"/>
              <a:t>unpredictable </a:t>
            </a:r>
            <a:r>
              <a:rPr lang="en-US" sz="2400" dirty="0"/>
              <a:t>(security).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Idea: look for information computed during encryption, which cannot be derived from the ciphertext. </a:t>
            </a:r>
          </a:p>
          <a:p>
            <a:endParaRPr lang="en-US" sz="1400" dirty="0"/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D701ADF7-815D-76C8-11CB-13D08FCA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6358" y="3465024"/>
            <a:ext cx="858139" cy="8581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0B4B6-9549-A182-EB3E-3905969A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30209-BED0-66F0-29DB-8D8948673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8A26-0732-5783-A028-F73F9F20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Confirmation Code Unpredictability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783236-297D-ABD1-CE0C-6FF8C0C8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662"/>
            <a:ext cx="8880987" cy="4381232"/>
          </a:xfrm>
        </p:spPr>
        <p:txBody>
          <a:bodyPr>
            <a:normAutofit/>
          </a:bodyPr>
          <a:lstStyle/>
          <a:p>
            <a:r>
              <a:rPr lang="en-US" dirty="0"/>
              <a:t>Intuition: it should be hard to compute confirmation code without performing encryption.</a:t>
            </a:r>
          </a:p>
          <a:p>
            <a:r>
              <a:rPr lang="en-US" dirty="0"/>
              <a:t>Challenge: introducing the right formalism is tricky.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DE079-B84A-FAEB-78FB-681034564069}"/>
              </a:ext>
            </a:extLst>
          </p:cNvPr>
          <p:cNvSpPr txBox="1"/>
          <p:nvPr/>
        </p:nvSpPr>
        <p:spPr>
          <a:xfrm>
            <a:off x="6883810" y="3428999"/>
            <a:ext cx="3764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Goal: predict confirmation code.</a:t>
            </a:r>
          </a:p>
          <a:p>
            <a:endParaRPr lang="en-US" dirty="0"/>
          </a:p>
          <a:p>
            <a:r>
              <a:rPr lang="en-US" dirty="0"/>
              <a:t>Input:</a:t>
            </a:r>
          </a:p>
        </p:txBody>
      </p:sp>
      <p:pic>
        <p:nvPicPr>
          <p:cNvPr id="9" name="Picture 8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294F420E-AD92-5978-BFA7-4EAB459F5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79" y="3483173"/>
            <a:ext cx="2507069" cy="1738311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CD0DCE30-4C5B-4F7B-D6D4-1DC21C344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916" y="3970571"/>
            <a:ext cx="293413" cy="2934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4D3969-21EB-CBCE-644F-7E07265CACE6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24" name="Graphic 23" descr="School boy outline">
            <a:extLst>
              <a:ext uri="{FF2B5EF4-FFF2-40B4-BE49-F238E27FC236}">
                <a16:creationId xmlns:a16="http://schemas.microsoft.com/office/drawing/2014/main" id="{1813659F-F716-C90E-C096-F90BB6D453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7328" y="3859759"/>
            <a:ext cx="1361725" cy="13617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03575-3D47-AF80-9DC8-1FF8257455BA}"/>
              </a:ext>
            </a:extLst>
          </p:cNvPr>
          <p:cNvGrpSpPr/>
          <p:nvPr/>
        </p:nvGrpSpPr>
        <p:grpSpPr>
          <a:xfrm>
            <a:off x="6858980" y="5460085"/>
            <a:ext cx="4387825" cy="1319616"/>
            <a:chOff x="6858980" y="5460085"/>
            <a:chExt cx="4387825" cy="1319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CDA16D-9D9F-EEC9-29AD-0C0F76E2AD66}"/>
                </a:ext>
              </a:extLst>
            </p:cNvPr>
            <p:cNvSpPr txBox="1"/>
            <p:nvPr/>
          </p:nvSpPr>
          <p:spPr>
            <a:xfrm>
              <a:off x="6858980" y="5579372"/>
              <a:ext cx="43878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-If we do not  give          both </a:t>
              </a:r>
              <a:r>
                <a:rPr lang="en-US" dirty="0" err="1"/>
                <a:t>sk</a:t>
              </a:r>
              <a:r>
                <a:rPr lang="en-US" dirty="0"/>
                <a:t> and c, </a:t>
              </a:r>
            </a:p>
            <a:p>
              <a:endParaRPr lang="en-US" dirty="0"/>
            </a:p>
            <a:p>
              <a:r>
                <a:rPr lang="en-US" dirty="0"/>
                <a:t>certain “bad” codes, will be considered unpredictable.</a:t>
              </a:r>
            </a:p>
          </p:txBody>
        </p:sp>
        <p:pic>
          <p:nvPicPr>
            <p:cNvPr id="25" name="Graphic 24" descr="School boy outline">
              <a:extLst>
                <a:ext uri="{FF2B5EF4-FFF2-40B4-BE49-F238E27FC236}">
                  <a16:creationId xmlns:a16="http://schemas.microsoft.com/office/drawing/2014/main" id="{211B2025-D079-C5F6-1197-FA18F71B4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8000" y="5460085"/>
              <a:ext cx="579719" cy="57971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647FC2-2953-5129-3A2A-2457B1B2DDB3}"/>
              </a:ext>
            </a:extLst>
          </p:cNvPr>
          <p:cNvGrpSpPr/>
          <p:nvPr/>
        </p:nvGrpSpPr>
        <p:grpSpPr>
          <a:xfrm>
            <a:off x="6883809" y="4196515"/>
            <a:ext cx="4844365" cy="1062319"/>
            <a:chOff x="6883809" y="4196515"/>
            <a:chExt cx="4844365" cy="1062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D6B67B-851A-0624-2B74-C3C2A83DCAE4}"/>
                </a:ext>
              </a:extLst>
            </p:cNvPr>
            <p:cNvSpPr txBox="1"/>
            <p:nvPr/>
          </p:nvSpPr>
          <p:spPr>
            <a:xfrm>
              <a:off x="6883809" y="4335504"/>
              <a:ext cx="484436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- If we give          both </a:t>
              </a:r>
              <a:r>
                <a:rPr lang="en-US" dirty="0" err="1"/>
                <a:t>sk</a:t>
              </a:r>
              <a:r>
                <a:rPr lang="en-US" dirty="0"/>
                <a:t> and c, they can </a:t>
              </a:r>
            </a:p>
            <a:p>
              <a:endParaRPr lang="en-US" dirty="0"/>
            </a:p>
            <a:p>
              <a:r>
                <a:rPr lang="en-US" dirty="0"/>
                <a:t>easily compute the correct cd.                </a:t>
              </a:r>
            </a:p>
          </p:txBody>
        </p:sp>
        <p:pic>
          <p:nvPicPr>
            <p:cNvPr id="26" name="Graphic 25" descr="School boy outline">
              <a:extLst>
                <a:ext uri="{FF2B5EF4-FFF2-40B4-BE49-F238E27FC236}">
                  <a16:creationId xmlns:a16="http://schemas.microsoft.com/office/drawing/2014/main" id="{01AC55C4-E26E-C39A-1792-36FE5CDF4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6000" y="4196515"/>
              <a:ext cx="579719" cy="579719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F388D-02FC-3B6F-BE65-796BE30E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7B674-FF6B-98CB-74E2-638173A5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63FB-8372-4EF5-9C8C-1A2ED182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Confirmation Code Unpredictability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17627-1D67-3C63-A4B0-7C719790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662"/>
            <a:ext cx="8880987" cy="4381232"/>
          </a:xfrm>
        </p:spPr>
        <p:txBody>
          <a:bodyPr>
            <a:normAutofit/>
          </a:bodyPr>
          <a:lstStyle/>
          <a:p>
            <a:r>
              <a:rPr lang="en-US" dirty="0"/>
              <a:t>Intuition: it should be hard to compute confirmation code without performing encryption.</a:t>
            </a:r>
          </a:p>
          <a:p>
            <a:r>
              <a:rPr lang="en-US" dirty="0"/>
              <a:t>Challenge: introducing the right formalism is tricky.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77551-20C7-133A-5585-C654872D4636}"/>
              </a:ext>
            </a:extLst>
          </p:cNvPr>
          <p:cNvSpPr txBox="1"/>
          <p:nvPr/>
        </p:nvSpPr>
        <p:spPr>
          <a:xfrm>
            <a:off x="6883810" y="3428999"/>
            <a:ext cx="3764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Goal: predict confirmation code.</a:t>
            </a:r>
          </a:p>
          <a:p>
            <a:endParaRPr lang="en-US" dirty="0"/>
          </a:p>
          <a:p>
            <a:r>
              <a:rPr lang="en-US" dirty="0"/>
              <a:t>Input:</a:t>
            </a:r>
          </a:p>
        </p:txBody>
      </p:sp>
      <p:pic>
        <p:nvPicPr>
          <p:cNvPr id="9" name="Picture 8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840479EB-DC59-A139-D5B6-294694754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79" y="3483173"/>
            <a:ext cx="2507069" cy="1738311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3EBD4001-237F-BE21-CB77-D9B3DF85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0916" y="3970571"/>
            <a:ext cx="293413" cy="2934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996BFA-6C9F-65ED-30B4-FF483B367FF4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24" name="Graphic 23" descr="School boy outline">
            <a:extLst>
              <a:ext uri="{FF2B5EF4-FFF2-40B4-BE49-F238E27FC236}">
                <a16:creationId xmlns:a16="http://schemas.microsoft.com/office/drawing/2014/main" id="{62B31C78-AC94-BABE-553C-4072BEC91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7328" y="3859759"/>
            <a:ext cx="1361725" cy="13617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5517E-3EEC-195E-F6EA-A7EEC2C8EC7A}"/>
              </a:ext>
            </a:extLst>
          </p:cNvPr>
          <p:cNvGrpSpPr/>
          <p:nvPr/>
        </p:nvGrpSpPr>
        <p:grpSpPr>
          <a:xfrm>
            <a:off x="6858980" y="5460085"/>
            <a:ext cx="4387825" cy="1319616"/>
            <a:chOff x="6858980" y="5460085"/>
            <a:chExt cx="4387825" cy="1319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F1FAF2-1766-B769-399B-7D8D2E55D99D}"/>
                </a:ext>
              </a:extLst>
            </p:cNvPr>
            <p:cNvSpPr txBox="1"/>
            <p:nvPr/>
          </p:nvSpPr>
          <p:spPr>
            <a:xfrm>
              <a:off x="6858980" y="5579372"/>
              <a:ext cx="43878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-If we do not  give          both </a:t>
              </a:r>
              <a:r>
                <a:rPr lang="en-US" dirty="0" err="1"/>
                <a:t>sk</a:t>
              </a:r>
              <a:r>
                <a:rPr lang="en-US" dirty="0"/>
                <a:t> and c, </a:t>
              </a:r>
            </a:p>
            <a:p>
              <a:endParaRPr lang="en-US" dirty="0"/>
            </a:p>
            <a:p>
              <a:r>
                <a:rPr lang="en-US" dirty="0"/>
                <a:t>certain “bad” codes, will be considered unpredictable.</a:t>
              </a:r>
            </a:p>
          </p:txBody>
        </p:sp>
        <p:pic>
          <p:nvPicPr>
            <p:cNvPr id="25" name="Graphic 24" descr="School boy outline">
              <a:extLst>
                <a:ext uri="{FF2B5EF4-FFF2-40B4-BE49-F238E27FC236}">
                  <a16:creationId xmlns:a16="http://schemas.microsoft.com/office/drawing/2014/main" id="{1865635A-E993-0B9D-FEF3-D2D7EAD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8000" y="5460085"/>
              <a:ext cx="579719" cy="57971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EE7DB-59BD-D9EE-7AE1-88750DC89AC3}"/>
              </a:ext>
            </a:extLst>
          </p:cNvPr>
          <p:cNvGrpSpPr/>
          <p:nvPr/>
        </p:nvGrpSpPr>
        <p:grpSpPr>
          <a:xfrm>
            <a:off x="6883809" y="4196515"/>
            <a:ext cx="4844365" cy="1062319"/>
            <a:chOff x="6883809" y="4196515"/>
            <a:chExt cx="4844365" cy="1062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FF569-FE45-F1A0-322F-161592044E97}"/>
                </a:ext>
              </a:extLst>
            </p:cNvPr>
            <p:cNvSpPr txBox="1"/>
            <p:nvPr/>
          </p:nvSpPr>
          <p:spPr>
            <a:xfrm>
              <a:off x="6883809" y="4335504"/>
              <a:ext cx="484436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- If we give          both </a:t>
              </a:r>
              <a:r>
                <a:rPr lang="en-US" dirty="0" err="1"/>
                <a:t>sk</a:t>
              </a:r>
              <a:r>
                <a:rPr lang="en-US" dirty="0"/>
                <a:t> and c, they can </a:t>
              </a:r>
            </a:p>
            <a:p>
              <a:endParaRPr lang="en-US" dirty="0"/>
            </a:p>
            <a:p>
              <a:r>
                <a:rPr lang="en-US" dirty="0"/>
                <a:t>easily compute the correct cd.                </a:t>
              </a:r>
            </a:p>
          </p:txBody>
        </p:sp>
        <p:pic>
          <p:nvPicPr>
            <p:cNvPr id="26" name="Graphic 25" descr="School boy outline">
              <a:extLst>
                <a:ext uri="{FF2B5EF4-FFF2-40B4-BE49-F238E27FC236}">
                  <a16:creationId xmlns:a16="http://schemas.microsoft.com/office/drawing/2014/main" id="{6867A32A-A00A-7321-8E24-4C938AF75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6000" y="4196515"/>
              <a:ext cx="579719" cy="579719"/>
            </a:xfrm>
            <a:prstGeom prst="rect">
              <a:avLst/>
            </a:prstGeom>
          </p:spPr>
        </p:pic>
      </p:grpSp>
      <p:pic>
        <p:nvPicPr>
          <p:cNvPr id="3" name="Picture 2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8AAE8C1A-F050-A0FF-6ED0-AB1CFA37C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6" y="3399121"/>
            <a:ext cx="2890393" cy="2150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F87A84-1184-B4FE-FBC5-3FFE7794F06E}"/>
                  </a:ext>
                </a:extLst>
              </p:cNvPr>
              <p:cNvSpPr txBox="1"/>
              <p:nvPr/>
            </p:nvSpPr>
            <p:spPr>
              <a:xfrm>
                <a:off x="7338676" y="3945182"/>
                <a:ext cx="1519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F87A84-1184-B4FE-FBC5-3FFE7794F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676" y="3945182"/>
                <a:ext cx="1519183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3630F43-9224-4CDE-0704-FA8A6ECC3E0F}"/>
              </a:ext>
            </a:extLst>
          </p:cNvPr>
          <p:cNvSpPr txBox="1"/>
          <p:nvPr/>
        </p:nvSpPr>
        <p:spPr>
          <a:xfrm>
            <a:off x="838199" y="6039804"/>
            <a:ext cx="509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we do not require cryptographically small advantage in the above experiment.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11FF7B-C8BF-B4D5-37F8-5A73EED1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E3AED-F7C0-9F84-91CC-161B570D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089-6473-1036-DDE3-D5B42701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"/>
              </a:rPr>
              <a:t>Confirmation Augmented FO</a:t>
            </a:r>
            <a:endParaRPr lang="en-GB" dirty="0">
              <a:solidFill>
                <a:srgbClr val="222222"/>
              </a:solidFill>
              <a:latin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47B98-5EFA-79D2-D140-C9EC419EBBA7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white paper with black text and black letters&#10;&#10;AI-generated content may be incorrect.">
            <a:extLst>
              <a:ext uri="{FF2B5EF4-FFF2-40B4-BE49-F238E27FC236}">
                <a16:creationId xmlns:a16="http://schemas.microsoft.com/office/drawing/2014/main" id="{69CE6D76-1E07-2695-0E0C-93144948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1645134"/>
            <a:ext cx="9087320" cy="29344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1616269-7A5E-89A0-85CD-476AF745F590}"/>
              </a:ext>
            </a:extLst>
          </p:cNvPr>
          <p:cNvGrpSpPr/>
          <p:nvPr/>
        </p:nvGrpSpPr>
        <p:grpSpPr>
          <a:xfrm>
            <a:off x="6615952" y="2810374"/>
            <a:ext cx="2832847" cy="3325822"/>
            <a:chOff x="6615952" y="2810374"/>
            <a:chExt cx="2832847" cy="332582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01DA95-F44A-536C-1AD9-D8A3209B0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728" y="2810374"/>
              <a:ext cx="806823" cy="2402492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D8D704-ECD4-99E7-DD94-DFFA6435F3D9}"/>
                </a:ext>
              </a:extLst>
            </p:cNvPr>
            <p:cNvSpPr txBox="1"/>
            <p:nvPr/>
          </p:nvSpPr>
          <p:spPr>
            <a:xfrm>
              <a:off x="6615952" y="5212866"/>
              <a:ext cx="28328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Cannot derive the correct code without performing re-encryption.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61B2C-BA37-A0AB-4029-DD85DDA4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5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E7DEC-7BAD-59AB-9374-E36E928B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41BF-20CB-6DB1-3920-425BE65D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Faulty Implementation (In)correctness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15C84-2FCE-2ADD-0AE3-3F98D5C8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662"/>
            <a:ext cx="10174358" cy="4381232"/>
          </a:xfrm>
        </p:spPr>
        <p:txBody>
          <a:bodyPr>
            <a:normAutofit/>
          </a:bodyPr>
          <a:lstStyle/>
          <a:p>
            <a:r>
              <a:rPr lang="en-US" dirty="0">
                <a:latin typeface=""/>
              </a:rPr>
              <a:t>Intuition: faulty implementations should fail basic correctness tests.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BBC07-FCBB-A36A-561E-F3F919300898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71629-B071-2DE4-3B26-8DD377A8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dirty="0"/>
              <a:t>14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6EE920-307E-6DBE-6E01-29EE6417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70" y="5073838"/>
            <a:ext cx="8737905" cy="10105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92E982-8B57-7A6B-5694-2858ECE3676B}"/>
              </a:ext>
            </a:extLst>
          </p:cNvPr>
          <p:cNvGrpSpPr/>
          <p:nvPr/>
        </p:nvGrpSpPr>
        <p:grpSpPr>
          <a:xfrm>
            <a:off x="1179443" y="3250858"/>
            <a:ext cx="2269561" cy="1859204"/>
            <a:chOff x="886436" y="3817838"/>
            <a:chExt cx="2269561" cy="185920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091EEB-5941-B72F-AABB-0F5487E5F67C}"/>
                </a:ext>
              </a:extLst>
            </p:cNvPr>
            <p:cNvCxnSpPr>
              <a:cxnSpLocks/>
            </p:cNvCxnSpPr>
            <p:nvPr/>
          </p:nvCxnSpPr>
          <p:spPr>
            <a:xfrm>
              <a:off x="2441335" y="4753629"/>
              <a:ext cx="566051" cy="923413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46C451-9481-3ABA-0288-E2857962A3BC}"/>
                </a:ext>
              </a:extLst>
            </p:cNvPr>
            <p:cNvSpPr txBox="1"/>
            <p:nvPr/>
          </p:nvSpPr>
          <p:spPr>
            <a:xfrm>
              <a:off x="886436" y="3817838"/>
              <a:ext cx="22695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that a faulty implementation produces the correct output.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E7A477-A6BC-A14F-5327-B38D8ACC7170}"/>
              </a:ext>
            </a:extLst>
          </p:cNvPr>
          <p:cNvGrpSpPr/>
          <p:nvPr/>
        </p:nvGrpSpPr>
        <p:grpSpPr>
          <a:xfrm>
            <a:off x="7616899" y="2894756"/>
            <a:ext cx="2916542" cy="2215306"/>
            <a:chOff x="8437258" y="2789193"/>
            <a:chExt cx="2916542" cy="221530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30CB2C-521D-1F0B-9CC1-B5875F3DC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7258" y="3818741"/>
              <a:ext cx="1349713" cy="1185758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C585C3-66FC-3763-7145-D646FBBDB07A}"/>
                </a:ext>
              </a:extLst>
            </p:cNvPr>
            <p:cNvSpPr txBox="1"/>
            <p:nvPr/>
          </p:nvSpPr>
          <p:spPr>
            <a:xfrm>
              <a:off x="8437258" y="2789193"/>
              <a:ext cx="29165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that a code guessing adversary guesses cd without encrypting.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31EDC-08D1-42BB-842C-FC9DA9438651}"/>
              </a:ext>
            </a:extLst>
          </p:cNvPr>
          <p:cNvGrpSpPr/>
          <p:nvPr/>
        </p:nvGrpSpPr>
        <p:grpSpPr>
          <a:xfrm>
            <a:off x="4930053" y="3444819"/>
            <a:ext cx="2916542" cy="1580563"/>
            <a:chOff x="5209648" y="4738587"/>
            <a:chExt cx="2916542" cy="15805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5EDA37-DAA9-AC25-C035-F66C595665B9}"/>
                </a:ext>
              </a:extLst>
            </p:cNvPr>
            <p:cNvCxnSpPr>
              <a:cxnSpLocks/>
            </p:cNvCxnSpPr>
            <p:nvPr/>
          </p:nvCxnSpPr>
          <p:spPr>
            <a:xfrm>
              <a:off x="5955549" y="5490295"/>
              <a:ext cx="0" cy="828855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56DF6C-7645-2E74-AC60-0844EDD38E28}"/>
                </a:ext>
              </a:extLst>
            </p:cNvPr>
            <p:cNvSpPr txBox="1"/>
            <p:nvPr/>
          </p:nvSpPr>
          <p:spPr>
            <a:xfrm>
              <a:off x="5209648" y="4738587"/>
              <a:ext cx="2916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Correctness errors are a “trivial” win.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8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33ABC-C1CB-04F2-0E76-1B0F35A9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D10B-D960-3F9B-20C0-60084742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ML-KEM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64DB4-42C8-C4FE-5950-55397C9BD3BF}"/>
              </a:ext>
            </a:extLst>
          </p:cNvPr>
          <p:cNvSpPr txBox="1"/>
          <p:nvPr/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PRF is used to sample error terms.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ML-KEM utilizes ciphertext compression. Saving some bits lost to compression yields a viable confirmation code.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Incurs an overhead increase of at most 3.4% in experimental testing.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7DF355-6514-6E69-652F-2D5163223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72" y="933824"/>
            <a:ext cx="6389346" cy="499966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830EF3-EF11-951C-A2A2-3DCC1661F8C7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1422-CA50-7BD3-8DF8-8415A25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15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1EB20-8F4C-01DF-28BA-343873243EB8}"/>
              </a:ext>
            </a:extLst>
          </p:cNvPr>
          <p:cNvGrpSpPr/>
          <p:nvPr/>
        </p:nvGrpSpPr>
        <p:grpSpPr>
          <a:xfrm>
            <a:off x="2604603" y="2470656"/>
            <a:ext cx="5231136" cy="855890"/>
            <a:chOff x="2525628" y="2528507"/>
            <a:chExt cx="5231136" cy="8558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791514-DB60-0EC9-AC69-CF3B1DDF6E3E}"/>
                </a:ext>
              </a:extLst>
            </p:cNvPr>
            <p:cNvSpPr/>
            <p:nvPr/>
          </p:nvSpPr>
          <p:spPr>
            <a:xfrm>
              <a:off x="6986845" y="3107398"/>
              <a:ext cx="429491" cy="276999"/>
            </a:xfrm>
            <a:prstGeom prst="rect">
              <a:avLst/>
            </a:prstGeom>
            <a:solidFill>
              <a:schemeClr val="accent1">
                <a:alpha val="59909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6D169-9B7D-C944-77EF-840212228E49}"/>
                </a:ext>
              </a:extLst>
            </p:cNvPr>
            <p:cNvSpPr/>
            <p:nvPr/>
          </p:nvSpPr>
          <p:spPr>
            <a:xfrm>
              <a:off x="7327273" y="2528507"/>
              <a:ext cx="429491" cy="281691"/>
            </a:xfrm>
            <a:prstGeom prst="rect">
              <a:avLst/>
            </a:prstGeom>
            <a:solidFill>
              <a:schemeClr val="accent1">
                <a:alpha val="59909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74CE66A-2954-387E-37EC-15AF11809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5628" y="2669352"/>
              <a:ext cx="4801645" cy="43804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725459-B108-8ACC-6264-961020C4B73C}"/>
                </a:ext>
              </a:extLst>
            </p:cNvPr>
            <p:cNvCxnSpPr>
              <a:cxnSpLocks/>
            </p:cNvCxnSpPr>
            <p:nvPr/>
          </p:nvCxnSpPr>
          <p:spPr>
            <a:xfrm>
              <a:off x="2525628" y="3107398"/>
              <a:ext cx="4235390" cy="16694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D5794B-3433-60D6-686C-DAC12E2397E6}"/>
              </a:ext>
            </a:extLst>
          </p:cNvPr>
          <p:cNvGrpSpPr/>
          <p:nvPr/>
        </p:nvGrpSpPr>
        <p:grpSpPr>
          <a:xfrm>
            <a:off x="2321473" y="4297987"/>
            <a:ext cx="5658745" cy="1057062"/>
            <a:chOff x="2321473" y="4297987"/>
            <a:chExt cx="5658745" cy="105706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CC39C32-525F-116E-75FF-AB21DA9F1587}"/>
                </a:ext>
              </a:extLst>
            </p:cNvPr>
            <p:cNvCxnSpPr>
              <a:cxnSpLocks/>
            </p:cNvCxnSpPr>
            <p:nvPr/>
          </p:nvCxnSpPr>
          <p:spPr>
            <a:xfrm>
              <a:off x="2321474" y="4335304"/>
              <a:ext cx="4287144" cy="127995"/>
            </a:xfrm>
            <a:prstGeom prst="straightConnector1">
              <a:avLst/>
            </a:prstGeom>
            <a:ln w="28575">
              <a:solidFill>
                <a:srgbClr val="81048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5EF6E2-3730-1153-15D3-64F442D07623}"/>
                </a:ext>
              </a:extLst>
            </p:cNvPr>
            <p:cNvSpPr/>
            <p:nvPr/>
          </p:nvSpPr>
          <p:spPr>
            <a:xfrm>
              <a:off x="6636329" y="4297987"/>
              <a:ext cx="1343889" cy="551104"/>
            </a:xfrm>
            <a:prstGeom prst="rect">
              <a:avLst/>
            </a:prstGeom>
            <a:solidFill>
              <a:srgbClr val="F3E6F2">
                <a:alpha val="61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B7D7F26-A10F-230B-F5B0-9D49B39BF37C}"/>
                </a:ext>
              </a:extLst>
            </p:cNvPr>
            <p:cNvCxnSpPr>
              <a:cxnSpLocks/>
            </p:cNvCxnSpPr>
            <p:nvPr/>
          </p:nvCxnSpPr>
          <p:spPr>
            <a:xfrm>
              <a:off x="2321473" y="4335304"/>
              <a:ext cx="2887834" cy="1019745"/>
            </a:xfrm>
            <a:prstGeom prst="straightConnector1">
              <a:avLst/>
            </a:prstGeom>
            <a:ln w="28575">
              <a:solidFill>
                <a:srgbClr val="81048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1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FFF9E-EE38-A7EE-B5E6-1032CED6C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BDED-E213-B3B2-6A7D-CFA63239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HQC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F1A78-A828-FA56-F30D-0FDFCF131FA0}"/>
              </a:ext>
            </a:extLst>
          </p:cNvPr>
          <p:cNvSpPr txBox="1"/>
          <p:nvPr/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 PRF is used to derive random values.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HQC utilizes ciphertext truncation. Saving some bits lost to truncation yields a viable confirmation code.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Incurs an overhead increase of at most 0.25% in experimental testing.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 confirmed that this code surfaces bug in HQC reference implementation.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" name="Content Placeholder 3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19C0878B-DAAC-8B58-DE28-479C2E5C8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72" y="1444972"/>
            <a:ext cx="6389346" cy="397736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87C89F-7807-39CD-CC84-090D829712B0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CE94-5982-54B0-5AB2-46402413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16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3DFE3B-85BF-542E-C49F-4BE5F11345C1}"/>
              </a:ext>
            </a:extLst>
          </p:cNvPr>
          <p:cNvGrpSpPr/>
          <p:nvPr/>
        </p:nvGrpSpPr>
        <p:grpSpPr>
          <a:xfrm>
            <a:off x="4087091" y="1728706"/>
            <a:ext cx="3005916" cy="1028349"/>
            <a:chOff x="4087091" y="1728706"/>
            <a:chExt cx="3005916" cy="102834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60D567-FB1A-89D5-BC70-EC3B68177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7091" y="2039847"/>
              <a:ext cx="1551709" cy="71720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8D5961-95FC-B8BB-5732-646459C3A441}"/>
                </a:ext>
              </a:extLst>
            </p:cNvPr>
            <p:cNvSpPr/>
            <p:nvPr/>
          </p:nvSpPr>
          <p:spPr>
            <a:xfrm>
              <a:off x="5638800" y="1728706"/>
              <a:ext cx="1454207" cy="628888"/>
            </a:xfrm>
            <a:prstGeom prst="rect">
              <a:avLst/>
            </a:prstGeom>
            <a:solidFill>
              <a:schemeClr val="accent1">
                <a:alpha val="59909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81BE1A-2F7F-DCA6-4141-937D6EDFB761}"/>
              </a:ext>
            </a:extLst>
          </p:cNvPr>
          <p:cNvGrpSpPr/>
          <p:nvPr/>
        </p:nvGrpSpPr>
        <p:grpSpPr>
          <a:xfrm>
            <a:off x="3713018" y="2497763"/>
            <a:ext cx="4355492" cy="931237"/>
            <a:chOff x="3713018" y="2497763"/>
            <a:chExt cx="4355492" cy="93123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6A81D29-36F8-ED8B-342A-2C2962D54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3018" y="2668735"/>
              <a:ext cx="1520077" cy="760265"/>
            </a:xfrm>
            <a:prstGeom prst="straightConnector1">
              <a:avLst/>
            </a:prstGeom>
            <a:ln w="28575">
              <a:solidFill>
                <a:srgbClr val="81048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EE5B8-A648-C255-CB2E-395A81B022E6}"/>
                </a:ext>
              </a:extLst>
            </p:cNvPr>
            <p:cNvSpPr/>
            <p:nvPr/>
          </p:nvSpPr>
          <p:spPr>
            <a:xfrm>
              <a:off x="5252770" y="2497763"/>
              <a:ext cx="2815740" cy="551104"/>
            </a:xfrm>
            <a:prstGeom prst="rect">
              <a:avLst/>
            </a:prstGeom>
            <a:solidFill>
              <a:srgbClr val="F3E6F2">
                <a:alpha val="61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2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19CA-3316-EEE6-949E-14CA0950B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D7BA-FA10-2DDD-9752-BE1CF8A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"/>
              </a:rPr>
              <a:t>Conclusion</a:t>
            </a:r>
            <a:endParaRPr lang="en-GB" dirty="0">
              <a:solidFill>
                <a:srgbClr val="222222"/>
              </a:solidFill>
              <a:latin typeface="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37B02-4461-7917-41B4-D6EE7C89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662"/>
            <a:ext cx="10515600" cy="4381232"/>
          </a:xfrm>
        </p:spPr>
        <p:txBody>
          <a:bodyPr>
            <a:normAutofit/>
          </a:bodyPr>
          <a:lstStyle/>
          <a:p>
            <a:r>
              <a:rPr lang="en-US" dirty="0"/>
              <a:t>Confirmation can be used to surface bugs in security critical verification steps. </a:t>
            </a:r>
          </a:p>
          <a:p>
            <a:r>
              <a:rPr lang="en-US" dirty="0"/>
              <a:t>This can be applied to FO based KEMs to ensure that the decapsulation algorithm correctly performs re-encryption.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4A288-17EB-0CC6-7A24-D73CA0D16C51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6AE322B-8D84-CA4F-6552-11A2F1332C94}"/>
              </a:ext>
            </a:extLst>
          </p:cNvPr>
          <p:cNvSpPr txBox="1">
            <a:spLocks/>
          </p:cNvSpPr>
          <p:nvPr/>
        </p:nvSpPr>
        <p:spPr>
          <a:xfrm>
            <a:off x="1343120" y="3486832"/>
            <a:ext cx="8591360" cy="179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latin typeface="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222222"/>
                </a:solidFill>
                <a:latin typeface=""/>
              </a:rPr>
              <a:t>Lewis Glabush</a:t>
            </a:r>
            <a:r>
              <a:rPr lang="en-GB" sz="3200" dirty="0">
                <a:solidFill>
                  <a:srgbClr val="222222"/>
                </a:solidFill>
                <a:latin typeface=""/>
              </a:rPr>
              <a:t>, Felix Günther, Kathrin </a:t>
            </a:r>
            <a:r>
              <a:rPr lang="en-GB" sz="3200" dirty="0" err="1">
                <a:solidFill>
                  <a:srgbClr val="222222"/>
                </a:solidFill>
                <a:latin typeface=""/>
              </a:rPr>
              <a:t>Hövelmanns</a:t>
            </a:r>
            <a:r>
              <a:rPr lang="en-GB" sz="3200" dirty="0">
                <a:solidFill>
                  <a:srgbClr val="222222"/>
                </a:solidFill>
                <a:latin typeface=""/>
              </a:rPr>
              <a:t>, Douglas </a:t>
            </a:r>
            <a:r>
              <a:rPr lang="en-GB" sz="3200" dirty="0" err="1">
                <a:solidFill>
                  <a:srgbClr val="222222"/>
                </a:solidFill>
                <a:latin typeface=""/>
              </a:rPr>
              <a:t>Stebila</a:t>
            </a:r>
            <a:endParaRPr lang="en-GB" sz="3200" dirty="0">
              <a:solidFill>
                <a:srgbClr val="222222"/>
              </a:solidFill>
              <a:latin typeface=""/>
            </a:endParaRPr>
          </a:p>
          <a:p>
            <a:pPr marL="0" indent="0">
              <a:buNone/>
            </a:pPr>
            <a:endParaRPr lang="en-GB" sz="1800" dirty="0"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94601-6098-410D-ABB4-0284B8EDF8F0}"/>
              </a:ext>
            </a:extLst>
          </p:cNvPr>
          <p:cNvSpPr txBox="1"/>
          <p:nvPr/>
        </p:nvSpPr>
        <p:spPr>
          <a:xfrm>
            <a:off x="2912316" y="4955569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eprint.iacr.org</a:t>
            </a:r>
            <a:r>
              <a:rPr lang="en-US" sz="3600" dirty="0">
                <a:solidFill>
                  <a:srgbClr val="222222"/>
                </a:solidFill>
                <a:latin typeface=""/>
                <a:cs typeface="Didot" panose="02000503000000020003" pitchFamily="2" charset="-79"/>
              </a:rPr>
              <a:t>/2025/450</a:t>
            </a:r>
            <a:endParaRPr lang="en-US" sz="36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CFDF302-1693-4298-C753-F1F69944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2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D6C90-0BA5-7386-ABC6-BE9C8BAFE377}"/>
              </a:ext>
            </a:extLst>
          </p:cNvPr>
          <p:cNvSpPr txBox="1"/>
          <p:nvPr/>
        </p:nvSpPr>
        <p:spPr>
          <a:xfrm>
            <a:off x="838199" y="5114925"/>
            <a:ext cx="10863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"/>
              </a:rPr>
              <a:t>“Fragility under human error should be a cryptographic design consideration.” </a:t>
            </a:r>
          </a:p>
          <a:p>
            <a:r>
              <a:rPr lang="en-US" sz="2400" i="1" dirty="0">
                <a:latin typeface=""/>
              </a:rPr>
              <a:t>									– Heninger 2019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6EC49-DFA5-E297-A12E-B2FBA2FD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4FB4-1212-61EE-2CFE-D4530710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0650"/>
          </a:xfrm>
        </p:spPr>
        <p:txBody>
          <a:bodyPr/>
          <a:lstStyle/>
          <a:p>
            <a:r>
              <a:rPr lang="en-US" dirty="0"/>
              <a:t>Cryptographic protocols often include </a:t>
            </a:r>
            <a:r>
              <a:rPr lang="en-US" i="1" dirty="0"/>
              <a:t>verification steps</a:t>
            </a:r>
            <a:r>
              <a:rPr lang="en-US" dirty="0"/>
              <a:t> which are essential for security, but which may not impact basic functionality.</a:t>
            </a:r>
          </a:p>
          <a:p>
            <a:r>
              <a:rPr lang="en-US" dirty="0"/>
              <a:t>One such verification step is </a:t>
            </a:r>
            <a:r>
              <a:rPr lang="en-US" i="1" dirty="0"/>
              <a:t>re-encryption </a:t>
            </a:r>
            <a:r>
              <a:rPr lang="en-US" dirty="0"/>
              <a:t>in the Fujisaki-Okamoto transform.</a:t>
            </a:r>
          </a:p>
          <a:p>
            <a:r>
              <a:rPr lang="en-US" dirty="0"/>
              <a:t>A bug in the re-encryption step in the implementation of HQC took 19 months to surface.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03F62-628C-3695-6BB6-308B3288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D7B1C-5536-8D47-6E07-64113128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88A4-8D32-6A85-BBAB-CC5B48D7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1ABB-A745-3480-7742-7403B7C2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6488"/>
          </a:xfrm>
        </p:spPr>
        <p:txBody>
          <a:bodyPr>
            <a:normAutofit/>
          </a:bodyPr>
          <a:lstStyle/>
          <a:p>
            <a:r>
              <a:rPr lang="en-US" dirty="0"/>
              <a:t>We propose a new KEM security property called </a:t>
            </a:r>
            <a:r>
              <a:rPr lang="en-US" i="1" dirty="0"/>
              <a:t>verifiable decapsulation. </a:t>
            </a:r>
            <a:r>
              <a:rPr lang="en-US" dirty="0"/>
              <a:t>Intuitively a KEM with verifiable decapsulation will surface implementation bugs with basic correctness tests. </a:t>
            </a:r>
          </a:p>
          <a:p>
            <a:r>
              <a:rPr lang="en-US" dirty="0"/>
              <a:t>We construct a modified Fujisaki-Okamoto transform, which constructs a KEM with verifiable decapsulation.</a:t>
            </a:r>
          </a:p>
          <a:p>
            <a:r>
              <a:rPr lang="en-US" dirty="0"/>
              <a:t>We apply our construction to ML-KEM and HQC, with small overhead increase (0.25% for HQC, and 3.4% for ML-KEM).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11B5-23F8-23CD-3C10-10A26FFF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8CD3B-FA9E-F1C7-2561-C32F1DEC3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F1B3-A1BA-8C11-756F-3D8C0E10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Fujisaki-Okamoto KEMs: initial idea</a:t>
            </a:r>
            <a:endParaRPr lang="en-GB" dirty="0">
              <a:solidFill>
                <a:srgbClr val="358374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0A4A60-1162-AC1E-D76A-90BA77199DE9}"/>
              </a:ext>
            </a:extLst>
          </p:cNvPr>
          <p:cNvGrpSpPr/>
          <p:nvPr/>
        </p:nvGrpSpPr>
        <p:grpSpPr>
          <a:xfrm>
            <a:off x="1405564" y="3637165"/>
            <a:ext cx="2656442" cy="800022"/>
            <a:chOff x="1405564" y="3637165"/>
            <a:chExt cx="2656442" cy="800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FB685FB-6FB1-ACFA-903B-9AB142E65BC1}"/>
                    </a:ext>
                  </a:extLst>
                </p:cNvPr>
                <p:cNvSpPr txBox="1"/>
                <p:nvPr/>
              </p:nvSpPr>
              <p:spPr>
                <a:xfrm>
                  <a:off x="1405564" y="3801000"/>
                  <a:ext cx="23743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200" dirty="0"/>
                    <a:t>Encrypt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35837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2400" b="0" i="0" smtClean="0">
                          <a:solidFill>
                            <a:srgbClr val="358374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FB685FB-6FB1-ACFA-903B-9AB142E65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564" y="3801000"/>
                  <a:ext cx="2374333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2703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EC08EA-2D02-37EE-D7DF-2DF20348728B}"/>
                </a:ext>
              </a:extLst>
            </p:cNvPr>
            <p:cNvGrpSpPr/>
            <p:nvPr/>
          </p:nvGrpSpPr>
          <p:grpSpPr>
            <a:xfrm>
              <a:off x="3233679" y="3637165"/>
              <a:ext cx="828327" cy="800022"/>
              <a:chOff x="5220393" y="4325401"/>
              <a:chExt cx="1576894" cy="1267574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B4B3BEF-A273-4CAB-2E16-409E4AA0C2C2}"/>
                  </a:ext>
                </a:extLst>
              </p:cNvPr>
              <p:cNvGrpSpPr/>
              <p:nvPr/>
            </p:nvGrpSpPr>
            <p:grpSpPr>
              <a:xfrm>
                <a:off x="5220393" y="4325401"/>
                <a:ext cx="1576894" cy="1267574"/>
                <a:chOff x="1696266" y="1981349"/>
                <a:chExt cx="1243477" cy="1107251"/>
              </a:xfrm>
            </p:grpSpPr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9B13B84C-AC60-93BC-170F-E384E3273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266" y="1981349"/>
                  <a:ext cx="1107251" cy="1107251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AF252D29-49BD-0053-97AA-42893133F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582500">
                  <a:off x="2560309" y="2068780"/>
                  <a:ext cx="300684" cy="458185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01AA6B1-A9E9-2C75-2D48-F0FFBC8275FB}"/>
                      </a:ext>
                    </a:extLst>
                  </p:cNvPr>
                  <p:cNvSpPr txBox="1"/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01AA6B1-A9E9-2C75-2D48-F0FFBC8275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4A898F-7762-08D1-34D7-8DBBFC0D045C}"/>
                  </a:ext>
                </a:extLst>
              </p:cNvPr>
              <p:cNvSpPr txBox="1"/>
              <p:nvPr/>
            </p:nvSpPr>
            <p:spPr>
              <a:xfrm>
                <a:off x="1479530" y="4295138"/>
                <a:ext cx="32565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de-DE" sz="2000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ash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4A898F-7762-08D1-34D7-8DBBFC0D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30" y="4295138"/>
                <a:ext cx="3256563" cy="430887"/>
              </a:xfrm>
              <a:prstGeom prst="rect">
                <a:avLst/>
              </a:prstGeom>
              <a:blipFill>
                <a:blip r:embed="rId13"/>
                <a:stretch>
                  <a:fillRect t="-1176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EDFE61-0902-3B7C-DCB4-29FC08245356}"/>
                  </a:ext>
                </a:extLst>
              </p:cNvPr>
              <p:cNvSpPr txBox="1"/>
              <p:nvPr/>
            </p:nvSpPr>
            <p:spPr>
              <a:xfrm>
                <a:off x="7801972" y="4323660"/>
                <a:ext cx="32565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de-DE" sz="2000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ash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EDFE61-0902-3B7C-DCB4-29FC0824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72" y="4323660"/>
                <a:ext cx="3256563" cy="430887"/>
              </a:xfrm>
              <a:prstGeom prst="rect">
                <a:avLst/>
              </a:prstGeom>
              <a:blipFill>
                <a:blip r:embed="rId14"/>
                <a:stretch>
                  <a:fillRect t="-1142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6501B13-F4DA-D317-E8E5-2C1B9718CF41}"/>
              </a:ext>
            </a:extLst>
          </p:cNvPr>
          <p:cNvGrpSpPr/>
          <p:nvPr/>
        </p:nvGrpSpPr>
        <p:grpSpPr>
          <a:xfrm>
            <a:off x="3657109" y="4577823"/>
            <a:ext cx="4940654" cy="1267574"/>
            <a:chOff x="3657109" y="4577823"/>
            <a:chExt cx="4940654" cy="126757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51DBDAC-801F-0F96-137A-2E2723C2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109" y="5743490"/>
              <a:ext cx="4940654" cy="22273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6739C-1C67-D9D8-274D-AF745F756C1C}"/>
                </a:ext>
              </a:extLst>
            </p:cNvPr>
            <p:cNvGrpSpPr/>
            <p:nvPr/>
          </p:nvGrpSpPr>
          <p:grpSpPr>
            <a:xfrm>
              <a:off x="5566962" y="4577823"/>
              <a:ext cx="1576894" cy="1267574"/>
              <a:chOff x="5220393" y="4325401"/>
              <a:chExt cx="1576894" cy="126757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4244772-4BC9-4BCF-11C4-6BF5CF1FA8C3}"/>
                  </a:ext>
                </a:extLst>
              </p:cNvPr>
              <p:cNvGrpSpPr/>
              <p:nvPr/>
            </p:nvGrpSpPr>
            <p:grpSpPr>
              <a:xfrm>
                <a:off x="5220393" y="4325401"/>
                <a:ext cx="1576894" cy="1267574"/>
                <a:chOff x="1696266" y="1981349"/>
                <a:chExt cx="1243477" cy="1107251"/>
              </a:xfrm>
            </p:grpSpPr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D0BC2A84-68F0-9A64-9A84-64BDD59D5A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266" y="1981349"/>
                  <a:ext cx="1107251" cy="110725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7FCE62C-82CB-7A72-A0B5-60711D12CF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582500">
                  <a:off x="2560309" y="2068780"/>
                  <a:ext cx="300684" cy="458185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D56F102-29B6-D1A3-8912-2E11CE81223E}"/>
                      </a:ext>
                    </a:extLst>
                  </p:cNvPr>
                  <p:cNvSpPr txBox="1"/>
                  <p:nvPr/>
                </p:nvSpPr>
                <p:spPr>
                  <a:xfrm>
                    <a:off x="5660190" y="4975131"/>
                    <a:ext cx="9899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D56F102-29B6-D1A3-8912-2E11CE812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190" y="4975131"/>
                    <a:ext cx="98990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7BF309-FF8D-495C-4781-DE8851034E47}"/>
                  </a:ext>
                </a:extLst>
              </p:cNvPr>
              <p:cNvSpPr txBox="1"/>
              <p:nvPr/>
            </p:nvSpPr>
            <p:spPr>
              <a:xfrm>
                <a:off x="1233813" y="1628384"/>
                <a:ext cx="10046558" cy="98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/>
                  <a:t>Goal: Find a public-key method to securely establish symmetric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You may use a </a:t>
                </a:r>
                <a:r>
                  <a:rPr lang="en-US" sz="2400" dirty="0">
                    <a:solidFill>
                      <a:srgbClr val="358374"/>
                    </a:solidFill>
                  </a:rPr>
                  <a:t>public-key encryption scheme</a:t>
                </a:r>
                <a:r>
                  <a:rPr lang="en-US" sz="2400" dirty="0"/>
                  <a:t> and a</a:t>
                </a:r>
                <a:r>
                  <a:rPr lang="en-US" sz="2400" dirty="0">
                    <a:solidFill>
                      <a:srgbClr val="FF00FF"/>
                    </a:solidFill>
                  </a:rPr>
                  <a:t> hash function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7BF309-FF8D-495C-4781-DE885103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13" y="1628384"/>
                <a:ext cx="10046558" cy="984180"/>
              </a:xfrm>
              <a:prstGeom prst="rect">
                <a:avLst/>
              </a:prstGeom>
              <a:blipFill>
                <a:blip r:embed="rId16"/>
                <a:stretch>
                  <a:fillRect l="-883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Office worker male outline">
            <a:extLst>
              <a:ext uri="{FF2B5EF4-FFF2-40B4-BE49-F238E27FC236}">
                <a16:creationId xmlns:a16="http://schemas.microsoft.com/office/drawing/2014/main" id="{A0C8C9F6-AD04-B09F-E023-018462F5E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44467" y="5043414"/>
            <a:ext cx="1253653" cy="1253653"/>
          </a:xfrm>
          <a:prstGeom prst="rect">
            <a:avLst/>
          </a:prstGeom>
        </p:spPr>
      </p:pic>
      <p:pic>
        <p:nvPicPr>
          <p:cNvPr id="8" name="Graphic 7" descr="Office worker female outline">
            <a:extLst>
              <a:ext uri="{FF2B5EF4-FFF2-40B4-BE49-F238E27FC236}">
                <a16:creationId xmlns:a16="http://schemas.microsoft.com/office/drawing/2014/main" id="{99CC2C0A-F9C9-B553-6066-DBC15D6A5C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53351" y="5110439"/>
            <a:ext cx="1242700" cy="117805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F7EBD45-A282-9F77-19D2-6BA0FD0B6FA4}"/>
              </a:ext>
            </a:extLst>
          </p:cNvPr>
          <p:cNvGrpSpPr/>
          <p:nvPr/>
        </p:nvGrpSpPr>
        <p:grpSpPr>
          <a:xfrm>
            <a:off x="1111875" y="3154329"/>
            <a:ext cx="3381306" cy="1785230"/>
            <a:chOff x="1111875" y="3154329"/>
            <a:chExt cx="3381306" cy="1785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4474FCD-393E-1292-724B-FFB8B31FBF6F}"/>
                    </a:ext>
                  </a:extLst>
                </p:cNvPr>
                <p:cNvSpPr txBox="1"/>
                <p:nvPr/>
              </p:nvSpPr>
              <p:spPr>
                <a:xfrm>
                  <a:off x="1111875" y="3350022"/>
                  <a:ext cx="33813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200" dirty="0"/>
                    <a:t>Pick random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35837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GB" sz="2200" dirty="0">
                    <a:solidFill>
                      <a:srgbClr val="358374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4474FCD-393E-1292-724B-FFB8B31FB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875" y="3350022"/>
                  <a:ext cx="3381306" cy="461665"/>
                </a:xfrm>
                <a:prstGeom prst="rect">
                  <a:avLst/>
                </a:prstGeom>
                <a:blipFill>
                  <a:blip r:embed="rId21"/>
                  <a:stretch>
                    <a:fillRect t="-555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47C92B-70A8-A069-64B3-DD5377887193}"/>
                </a:ext>
              </a:extLst>
            </p:cNvPr>
            <p:cNvSpPr/>
            <p:nvPr/>
          </p:nvSpPr>
          <p:spPr>
            <a:xfrm>
              <a:off x="1757082" y="3154329"/>
              <a:ext cx="2665363" cy="17852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DC4904-8168-C21A-9050-E3D0CF34F7DB}"/>
              </a:ext>
            </a:extLst>
          </p:cNvPr>
          <p:cNvGrpSpPr/>
          <p:nvPr/>
        </p:nvGrpSpPr>
        <p:grpSpPr>
          <a:xfrm>
            <a:off x="7671087" y="3127735"/>
            <a:ext cx="3041383" cy="1785230"/>
            <a:chOff x="7671087" y="3127735"/>
            <a:chExt cx="3041383" cy="17852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3C24C-0E17-D6B6-2470-85F97A5D3688}"/>
                </a:ext>
              </a:extLst>
            </p:cNvPr>
            <p:cNvSpPr txBox="1"/>
            <p:nvPr/>
          </p:nvSpPr>
          <p:spPr>
            <a:xfrm>
              <a:off x="7671087" y="3666839"/>
              <a:ext cx="237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Decrypt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88B097-260D-7D6D-E7F5-F2494E902445}"/>
                </a:ext>
              </a:extLst>
            </p:cNvPr>
            <p:cNvSpPr/>
            <p:nvPr/>
          </p:nvSpPr>
          <p:spPr>
            <a:xfrm>
              <a:off x="8047107" y="3127735"/>
              <a:ext cx="2665363" cy="17852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2C238-0F1C-9A47-CF3C-C81EAC253885}"/>
                </a:ext>
              </a:extLst>
            </p:cNvPr>
            <p:cNvGrpSpPr/>
            <p:nvPr/>
          </p:nvGrpSpPr>
          <p:grpSpPr>
            <a:xfrm>
              <a:off x="9322562" y="3469042"/>
              <a:ext cx="828327" cy="800022"/>
              <a:chOff x="5220393" y="4325401"/>
              <a:chExt cx="1576894" cy="126757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F9535B5-E569-C954-2E0F-331484240B67}"/>
                  </a:ext>
                </a:extLst>
              </p:cNvPr>
              <p:cNvGrpSpPr/>
              <p:nvPr/>
            </p:nvGrpSpPr>
            <p:grpSpPr>
              <a:xfrm>
                <a:off x="5220393" y="4325401"/>
                <a:ext cx="1576894" cy="1267574"/>
                <a:chOff x="1696266" y="1981349"/>
                <a:chExt cx="1243477" cy="1107251"/>
              </a:xfrm>
            </p:grpSpPr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C0C8BAE5-0C27-C3EB-43AA-40FFD23A6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266" y="1981349"/>
                  <a:ext cx="1107251" cy="1107251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C95CCDEB-F4CB-ED02-213F-BDAF716E2B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582500">
                  <a:off x="2560309" y="2068780"/>
                  <a:ext cx="300684" cy="458185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A3E6F8C-5E3B-4393-0F97-3ED9EFC3365F}"/>
                      </a:ext>
                    </a:extLst>
                  </p:cNvPr>
                  <p:cNvSpPr txBox="1"/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01AA6B1-A9E9-2C75-2D48-F0FFBC8275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DDF621-CD66-F420-B19D-864A395F3070}"/>
              </a:ext>
            </a:extLst>
          </p:cNvPr>
          <p:cNvGrpSpPr/>
          <p:nvPr/>
        </p:nvGrpSpPr>
        <p:grpSpPr>
          <a:xfrm>
            <a:off x="1377893" y="5258190"/>
            <a:ext cx="914400" cy="1184785"/>
            <a:chOff x="1775438" y="5032120"/>
            <a:chExt cx="914400" cy="1184785"/>
          </a:xfrm>
        </p:grpSpPr>
        <p:pic>
          <p:nvPicPr>
            <p:cNvPr id="46" name="Graphic 45" descr="Lock with solid fill">
              <a:extLst>
                <a:ext uri="{FF2B5EF4-FFF2-40B4-BE49-F238E27FC236}">
                  <a16:creationId xmlns:a16="http://schemas.microsoft.com/office/drawing/2014/main" id="{0B0E2BCF-8CD2-ED34-3BB0-778ED234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775438" y="5032120"/>
              <a:ext cx="914400" cy="9144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BF091C-727D-A485-D7F3-82665B2A8773}"/>
                </a:ext>
              </a:extLst>
            </p:cNvPr>
            <p:cNvSpPr txBox="1"/>
            <p:nvPr/>
          </p:nvSpPr>
          <p:spPr>
            <a:xfrm>
              <a:off x="2023450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2938B"/>
                  </a:solidFill>
                </a:rPr>
                <a:t>pk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C99EBD-E5A9-45ED-140F-7D7B17233DBB}"/>
              </a:ext>
            </a:extLst>
          </p:cNvPr>
          <p:cNvGrpSpPr/>
          <p:nvPr/>
        </p:nvGrpSpPr>
        <p:grpSpPr>
          <a:xfrm>
            <a:off x="9854732" y="5173370"/>
            <a:ext cx="959375" cy="1184785"/>
            <a:chOff x="9947537" y="5032120"/>
            <a:chExt cx="959375" cy="1184785"/>
          </a:xfrm>
        </p:grpSpPr>
        <p:pic>
          <p:nvPicPr>
            <p:cNvPr id="49" name="Graphic 48" descr="Key with solid fill">
              <a:extLst>
                <a:ext uri="{FF2B5EF4-FFF2-40B4-BE49-F238E27FC236}">
                  <a16:creationId xmlns:a16="http://schemas.microsoft.com/office/drawing/2014/main" id="{70E5F7E5-9D26-F2A1-9825-D459D3EE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5400000">
              <a:off x="9947537" y="5032120"/>
              <a:ext cx="914400" cy="914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A49DE-5C9E-5779-35F1-12F4F67BC04B}"/>
                </a:ext>
              </a:extLst>
            </p:cNvPr>
            <p:cNvSpPr txBox="1"/>
            <p:nvPr/>
          </p:nvSpPr>
          <p:spPr>
            <a:xfrm>
              <a:off x="10240524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72938B"/>
                  </a:solidFill>
                </a:rPr>
                <a:t>sk</a:t>
              </a:r>
              <a:endParaRPr lang="en-US" dirty="0">
                <a:solidFill>
                  <a:srgbClr val="72938B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A0E8-9F8D-A278-B22D-8ABC8212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6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972F06-954F-C34D-B4D6-2BD369FD18D3}"/>
                  </a:ext>
                </a:extLst>
              </p:cNvPr>
              <p:cNvSpPr txBox="1"/>
              <p:nvPr/>
            </p:nvSpPr>
            <p:spPr>
              <a:xfrm>
                <a:off x="7277244" y="3255988"/>
                <a:ext cx="3256563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de-DE" sz="2000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ash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972F06-954F-C34D-B4D6-2BD369FD1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244" y="3255988"/>
                <a:ext cx="3256563" cy="424283"/>
              </a:xfrm>
              <a:prstGeom prst="rect">
                <a:avLst/>
              </a:prstGeom>
              <a:blipFill>
                <a:blip r:embed="rId3"/>
                <a:stretch>
                  <a:fillRect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170C89-5FA2-4B83-809B-CD796536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Fujisaki-Okamoto KEMs: </a:t>
            </a:r>
            <a:r>
              <a:rPr lang="en-GB" dirty="0" err="1">
                <a:solidFill>
                  <a:srgbClr val="222222"/>
                </a:solidFill>
                <a:latin typeface=""/>
              </a:rPr>
              <a:t>Derandomization</a:t>
            </a:r>
            <a:endParaRPr lang="en-GB" dirty="0">
              <a:solidFill>
                <a:srgbClr val="3583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3FA8C1-945B-5270-3BCC-A550AABB466C}"/>
                  </a:ext>
                </a:extLst>
              </p:cNvPr>
              <p:cNvSpPr txBox="1"/>
              <p:nvPr/>
            </p:nvSpPr>
            <p:spPr>
              <a:xfrm>
                <a:off x="1436369" y="3092657"/>
                <a:ext cx="4353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Encrypt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, </a:t>
                </a:r>
                <a:r>
                  <a:rPr lang="en-GB" sz="2000" u="sng" dirty="0"/>
                  <a:t>deterministically</a:t>
                </a:r>
                <a:r>
                  <a:rPr lang="en-GB" sz="2000" b="1" dirty="0"/>
                  <a:t> </a:t>
                </a:r>
                <a:r>
                  <a:rPr lang="en-GB" sz="20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de-DE" sz="2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ash</m:t>
                        </m:r>
                      </m:e>
                      <m:sup>
                        <m:r>
                          <a:rPr lang="de-DE" sz="20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35837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dirty="0" smtClean="0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𝑐𝑜𝑖𝑛𝑠</m:t>
                    </m:r>
                    <m:r>
                      <a:rPr lang="en-CA" sz="2000" b="0" i="1" dirty="0" smtClean="0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1" u="sng" dirty="0">
                  <a:solidFill>
                    <a:srgbClr val="D7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3FA8C1-945B-5270-3BCC-A550AABB4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69" y="3092657"/>
                <a:ext cx="4353923" cy="707886"/>
              </a:xfrm>
              <a:prstGeom prst="rect">
                <a:avLst/>
              </a:prstGeom>
              <a:blipFill>
                <a:blip r:embed="rId4"/>
                <a:stretch>
                  <a:fillRect t="-5263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6DCAD1-9F35-0699-3247-ECB954B6D5DA}"/>
                  </a:ext>
                </a:extLst>
              </p:cNvPr>
              <p:cNvSpPr txBox="1"/>
              <p:nvPr/>
            </p:nvSpPr>
            <p:spPr>
              <a:xfrm>
                <a:off x="1436370" y="3793188"/>
                <a:ext cx="32565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de-DE" sz="2000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ash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solidFill>
                          <a:srgbClr val="35837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6DCAD1-9F35-0699-3247-ECB954B6D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70" y="3793188"/>
                <a:ext cx="3256563" cy="430887"/>
              </a:xfrm>
              <a:prstGeom prst="rect">
                <a:avLst/>
              </a:prstGeom>
              <a:blipFill>
                <a:blip r:embed="rId5"/>
                <a:stretch>
                  <a:fillRect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414384D-AE00-A0C4-8C30-07CDE6731F78}"/>
              </a:ext>
            </a:extLst>
          </p:cNvPr>
          <p:cNvGrpSpPr/>
          <p:nvPr/>
        </p:nvGrpSpPr>
        <p:grpSpPr>
          <a:xfrm>
            <a:off x="3687957" y="4431576"/>
            <a:ext cx="4940654" cy="1267574"/>
            <a:chOff x="3687957" y="4431576"/>
            <a:chExt cx="4940654" cy="126757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060989A-FD75-8021-F4CD-64FEC301EE8C}"/>
                </a:ext>
              </a:extLst>
            </p:cNvPr>
            <p:cNvCxnSpPr>
              <a:cxnSpLocks/>
            </p:cNvCxnSpPr>
            <p:nvPr/>
          </p:nvCxnSpPr>
          <p:spPr>
            <a:xfrm>
              <a:off x="3687957" y="5581589"/>
              <a:ext cx="4940654" cy="22273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A1B7C3-3044-86FB-B357-B2F0FF3AF249}"/>
                </a:ext>
              </a:extLst>
            </p:cNvPr>
            <p:cNvGrpSpPr/>
            <p:nvPr/>
          </p:nvGrpSpPr>
          <p:grpSpPr>
            <a:xfrm>
              <a:off x="5687638" y="4431576"/>
              <a:ext cx="1576895" cy="1267574"/>
              <a:chOff x="5220392" y="4325401"/>
              <a:chExt cx="1576895" cy="126757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AD674F8-EB64-94EF-712E-B211BF12DE48}"/>
                  </a:ext>
                </a:extLst>
              </p:cNvPr>
              <p:cNvGrpSpPr/>
              <p:nvPr/>
            </p:nvGrpSpPr>
            <p:grpSpPr>
              <a:xfrm>
                <a:off x="5220392" y="4325401"/>
                <a:ext cx="1576895" cy="1267574"/>
                <a:chOff x="1696266" y="1981349"/>
                <a:chExt cx="1243478" cy="1107251"/>
              </a:xfrm>
            </p:grpSpPr>
            <p:pic>
              <p:nvPicPr>
                <p:cNvPr id="46" name="Picture 45" descr="Icon&#10;&#10;Description automatically generated">
                  <a:extLst>
                    <a:ext uri="{FF2B5EF4-FFF2-40B4-BE49-F238E27FC236}">
                      <a16:creationId xmlns:a16="http://schemas.microsoft.com/office/drawing/2014/main" id="{AEBC65CD-E204-02D9-7732-6EF23DFA5F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266" y="1981349"/>
                  <a:ext cx="1107251" cy="1107251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F047D603-44B3-FB3A-F845-B56A54386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582500">
                  <a:off x="2560309" y="2068780"/>
                  <a:ext cx="300684" cy="458185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CDEF2BB-E1A8-76BC-BB89-9962566A3FCE}"/>
                      </a:ext>
                    </a:extLst>
                  </p:cNvPr>
                  <p:cNvSpPr txBox="1"/>
                  <p:nvPr/>
                </p:nvSpPr>
                <p:spPr>
                  <a:xfrm>
                    <a:off x="5660190" y="4975131"/>
                    <a:ext cx="9899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CDEF2BB-E1A8-76BC-BB89-9962566A3F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190" y="4975131"/>
                    <a:ext cx="98990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" name="Graphic 6" descr="Office worker male outline">
            <a:extLst>
              <a:ext uri="{FF2B5EF4-FFF2-40B4-BE49-F238E27FC236}">
                <a16:creationId xmlns:a16="http://schemas.microsoft.com/office/drawing/2014/main" id="{9DBF4D5C-C564-6ED3-3EF2-8B53CB28BF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3884" y="4838419"/>
            <a:ext cx="1253653" cy="1253653"/>
          </a:xfrm>
          <a:prstGeom prst="rect">
            <a:avLst/>
          </a:prstGeom>
        </p:spPr>
      </p:pic>
      <p:pic>
        <p:nvPicPr>
          <p:cNvPr id="8" name="Graphic 7" descr="Office worker female outline">
            <a:extLst>
              <a:ext uri="{FF2B5EF4-FFF2-40B4-BE49-F238E27FC236}">
                <a16:creationId xmlns:a16="http://schemas.microsoft.com/office/drawing/2014/main" id="{507F48AC-1C71-B62C-5F21-C9EB3EAED3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32420" y="4998351"/>
            <a:ext cx="1242700" cy="1178054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767EFB28-BC31-23D0-639D-2A1211AC55FF}"/>
              </a:ext>
            </a:extLst>
          </p:cNvPr>
          <p:cNvGrpSpPr/>
          <p:nvPr/>
        </p:nvGrpSpPr>
        <p:grpSpPr>
          <a:xfrm>
            <a:off x="723923" y="2459776"/>
            <a:ext cx="4963716" cy="1785230"/>
            <a:chOff x="723923" y="2459776"/>
            <a:chExt cx="4963716" cy="1785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3376AAC-C52C-C11F-D188-AC015AA582BC}"/>
                    </a:ext>
                  </a:extLst>
                </p:cNvPr>
                <p:cNvSpPr txBox="1"/>
                <p:nvPr/>
              </p:nvSpPr>
              <p:spPr>
                <a:xfrm>
                  <a:off x="723923" y="2746487"/>
                  <a:ext cx="3865261" cy="400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/>
                    <a:t>Pick random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35837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GB" sz="2000" dirty="0">
                    <a:solidFill>
                      <a:srgbClr val="358374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3376AAC-C52C-C11F-D188-AC015AA58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23" y="2746487"/>
                  <a:ext cx="3865261" cy="400111"/>
                </a:xfrm>
                <a:prstGeom prst="rect">
                  <a:avLst/>
                </a:prstGeom>
                <a:blipFill>
                  <a:blip r:embed="rId14"/>
                  <a:stretch>
                    <a:fillRect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1BDC3-F996-C3C7-42DD-357A0C6EC470}"/>
                </a:ext>
              </a:extLst>
            </p:cNvPr>
            <p:cNvSpPr/>
            <p:nvPr/>
          </p:nvSpPr>
          <p:spPr>
            <a:xfrm>
              <a:off x="1715988" y="2459776"/>
              <a:ext cx="3971651" cy="17852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A03424-964C-AA6A-B295-F9BE0DE17628}"/>
              </a:ext>
            </a:extLst>
          </p:cNvPr>
          <p:cNvGrpSpPr/>
          <p:nvPr/>
        </p:nvGrpSpPr>
        <p:grpSpPr>
          <a:xfrm>
            <a:off x="1775438" y="5032120"/>
            <a:ext cx="914400" cy="1184785"/>
            <a:chOff x="1775438" y="5032120"/>
            <a:chExt cx="914400" cy="1184785"/>
          </a:xfrm>
        </p:grpSpPr>
        <p:pic>
          <p:nvPicPr>
            <p:cNvPr id="18" name="Graphic 17" descr="Lock with solid fill">
              <a:extLst>
                <a:ext uri="{FF2B5EF4-FFF2-40B4-BE49-F238E27FC236}">
                  <a16:creationId xmlns:a16="http://schemas.microsoft.com/office/drawing/2014/main" id="{1C3C426E-B664-3D0B-3841-CA09051E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75438" y="5032120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485E3C-FEBF-BC9B-579E-FD8D460EF9DF}"/>
                </a:ext>
              </a:extLst>
            </p:cNvPr>
            <p:cNvSpPr txBox="1"/>
            <p:nvPr/>
          </p:nvSpPr>
          <p:spPr>
            <a:xfrm>
              <a:off x="2023450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2938B"/>
                  </a:solidFill>
                </a:rPr>
                <a:t>pk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8B00A6-2F31-B2D9-BD75-A48721272BCE}"/>
              </a:ext>
            </a:extLst>
          </p:cNvPr>
          <p:cNvGrpSpPr/>
          <p:nvPr/>
        </p:nvGrpSpPr>
        <p:grpSpPr>
          <a:xfrm>
            <a:off x="9947537" y="5032120"/>
            <a:ext cx="959375" cy="1184785"/>
            <a:chOff x="9947537" y="5032120"/>
            <a:chExt cx="959375" cy="1184785"/>
          </a:xfrm>
        </p:grpSpPr>
        <p:pic>
          <p:nvPicPr>
            <p:cNvPr id="20" name="Graphic 19" descr="Key with solid fill">
              <a:extLst>
                <a:ext uri="{FF2B5EF4-FFF2-40B4-BE49-F238E27FC236}">
                  <a16:creationId xmlns:a16="http://schemas.microsoft.com/office/drawing/2014/main" id="{0000EAAF-0A3E-CAFB-BF92-BF9967559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5400000">
              <a:off x="9947537" y="5032120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21BFC8-9B5A-EC51-47C6-F4F7B26B501F}"/>
                </a:ext>
              </a:extLst>
            </p:cNvPr>
            <p:cNvSpPr txBox="1"/>
            <p:nvPr/>
          </p:nvSpPr>
          <p:spPr>
            <a:xfrm>
              <a:off x="10240524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72938B"/>
                  </a:solidFill>
                </a:rPr>
                <a:t>sk</a:t>
              </a:r>
              <a:endParaRPr lang="en-US" dirty="0">
                <a:solidFill>
                  <a:srgbClr val="72938B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9E0DD5-BDAD-921D-9FD8-878531DA4B38}"/>
              </a:ext>
            </a:extLst>
          </p:cNvPr>
          <p:cNvGrpSpPr/>
          <p:nvPr/>
        </p:nvGrpSpPr>
        <p:grpSpPr>
          <a:xfrm>
            <a:off x="7560202" y="1732818"/>
            <a:ext cx="4353923" cy="2484342"/>
            <a:chOff x="7560202" y="1732818"/>
            <a:chExt cx="4353923" cy="248434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FB57AF1-F2A3-81D6-BA92-E1F73CD0F0C2}"/>
                </a:ext>
              </a:extLst>
            </p:cNvPr>
            <p:cNvSpPr txBox="1"/>
            <p:nvPr/>
          </p:nvSpPr>
          <p:spPr>
            <a:xfrm>
              <a:off x="7662856" y="2117154"/>
              <a:ext cx="1160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Decrypt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207DBE-48E5-EC3B-56CF-28A680F1B349}"/>
                </a:ext>
              </a:extLst>
            </p:cNvPr>
            <p:cNvSpPr/>
            <p:nvPr/>
          </p:nvSpPr>
          <p:spPr>
            <a:xfrm>
              <a:off x="7560202" y="1732818"/>
              <a:ext cx="4353923" cy="2484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0D2880-A3AE-22E5-E469-70026D314BCD}"/>
                </a:ext>
              </a:extLst>
            </p:cNvPr>
            <p:cNvGrpSpPr/>
            <p:nvPr/>
          </p:nvGrpSpPr>
          <p:grpSpPr>
            <a:xfrm>
              <a:off x="8734242" y="1899837"/>
              <a:ext cx="828327" cy="800022"/>
              <a:chOff x="5220393" y="4325401"/>
              <a:chExt cx="1576894" cy="12675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E77887D-6901-3E60-09F5-5C472EDD8FFC}"/>
                  </a:ext>
                </a:extLst>
              </p:cNvPr>
              <p:cNvGrpSpPr/>
              <p:nvPr/>
            </p:nvGrpSpPr>
            <p:grpSpPr>
              <a:xfrm>
                <a:off x="5220393" y="4325401"/>
                <a:ext cx="1576894" cy="1267574"/>
                <a:chOff x="1696266" y="1981349"/>
                <a:chExt cx="1243477" cy="1107251"/>
              </a:xfrm>
            </p:grpSpPr>
            <p:pic>
              <p:nvPicPr>
                <p:cNvPr id="15" name="Picture 14" descr="Icon&#10;&#10;Description automatically generated">
                  <a:extLst>
                    <a:ext uri="{FF2B5EF4-FFF2-40B4-BE49-F238E27FC236}">
                      <a16:creationId xmlns:a16="http://schemas.microsoft.com/office/drawing/2014/main" id="{D6234924-86DD-5BFD-F356-6D70CBEA5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266" y="1981349"/>
                  <a:ext cx="1107251" cy="1107251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B509085A-319B-7BED-1A6B-F269B69F1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582500">
                  <a:off x="2560309" y="2068780"/>
                  <a:ext cx="300684" cy="458185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B209C28-6FA2-B688-B2C1-EE49FDC28F40}"/>
                      </a:ext>
                    </a:extLst>
                  </p:cNvPr>
                  <p:cNvSpPr txBox="1"/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01AA6B1-A9E9-2C75-2D48-F0FFBC8275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689" y="4823614"/>
                    <a:ext cx="989906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368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DECE2B-A231-C350-022A-9CD6DD0220B7}"/>
                </a:ext>
              </a:extLst>
            </p:cNvPr>
            <p:cNvGrpSpPr/>
            <p:nvPr/>
          </p:nvGrpSpPr>
          <p:grpSpPr>
            <a:xfrm>
              <a:off x="9683815" y="2120492"/>
              <a:ext cx="1113418" cy="430887"/>
              <a:chOff x="10108352" y="1997520"/>
              <a:chExt cx="1113418" cy="430887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B29B658-AE5D-2AAF-C786-CCD90F334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8352" y="2240999"/>
                <a:ext cx="449259" cy="0"/>
              </a:xfrm>
              <a:prstGeom prst="straightConnector1">
                <a:avLst/>
              </a:prstGeom>
              <a:ln w="28575">
                <a:solidFill>
                  <a:srgbClr val="6DA682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998A2B5-0F5B-6FE6-5EC2-BC62B5CF62A8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9309" y="1997520"/>
                    <a:ext cx="78246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200" b="0" i="1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998A2B5-0F5B-6FE6-5EC2-BC62B5CF62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9309" y="1997520"/>
                    <a:ext cx="782461" cy="43088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8041EF2-B6B3-9629-19C0-49043A7F52FB}"/>
              </a:ext>
            </a:extLst>
          </p:cNvPr>
          <p:cNvGrpSpPr/>
          <p:nvPr/>
        </p:nvGrpSpPr>
        <p:grpSpPr>
          <a:xfrm>
            <a:off x="7628633" y="2425697"/>
            <a:ext cx="3140667" cy="800022"/>
            <a:chOff x="7628633" y="2425697"/>
            <a:chExt cx="3140667" cy="800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F438726-9DCD-C60C-C039-0C0FB21F03BC}"/>
                    </a:ext>
                  </a:extLst>
                </p:cNvPr>
                <p:cNvSpPr txBox="1"/>
                <p:nvPr/>
              </p:nvSpPr>
              <p:spPr>
                <a:xfrm>
                  <a:off x="7628633" y="2634729"/>
                  <a:ext cx="24397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u="sng" dirty="0">
                      <a:solidFill>
                        <a:srgbClr val="D70000"/>
                      </a:solidFill>
                    </a:rPr>
                    <a:t>Only if</a:t>
                  </a:r>
                  <a:r>
                    <a:rPr lang="en-GB" sz="2000" u="sng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u="sng" smtClean="0">
                          <a:solidFill>
                            <a:srgbClr val="35837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GB" sz="2000" u="sng" dirty="0"/>
                    <a:t> </a:t>
                  </a:r>
                  <a:r>
                    <a:rPr lang="en-GB" sz="2000" u="sng" dirty="0">
                      <a:solidFill>
                        <a:srgbClr val="D70000"/>
                      </a:solidFill>
                    </a:rPr>
                    <a:t>encrypts to</a:t>
                  </a:r>
                  <a:r>
                    <a:rPr lang="en-GB" sz="2000" dirty="0"/>
                    <a:t>             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F438726-9DCD-C60C-C039-0C0FB21F0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8633" y="2634729"/>
                  <a:ext cx="2439725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2591" t="-909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769301F9-130F-BA33-FF45-3A04EBB0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972" y="2425697"/>
              <a:ext cx="737582" cy="80002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C6A08DE-6C07-62B9-9DD1-4CC08986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82500">
              <a:off x="10508066" y="2501788"/>
              <a:ext cx="217253" cy="3052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5007A86-F186-0B26-2B49-03FD1D94B9F6}"/>
                    </a:ext>
                  </a:extLst>
                </p:cNvPr>
                <p:cNvSpPr txBox="1"/>
                <p:nvPr/>
              </p:nvSpPr>
              <p:spPr>
                <a:xfrm>
                  <a:off x="10175932" y="2740141"/>
                  <a:ext cx="519988" cy="2331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solidFill>
                              <a:srgbClr val="35837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5007A86-F186-0B26-2B49-03FD1D94B9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5932" y="2740141"/>
                  <a:ext cx="519988" cy="233102"/>
                </a:xfrm>
                <a:prstGeom prst="rect">
                  <a:avLst/>
                </a:prstGeom>
                <a:blipFill>
                  <a:blip r:embed="rId2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7DAA7-2111-7EA8-A95E-38FA4188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1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AF5844-12DD-432F-6E25-31BC4734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C21700-1654-95DD-6094-8A7F07BE5FFB}"/>
                  </a:ext>
                </a:extLst>
              </p:cNvPr>
              <p:cNvSpPr txBox="1"/>
              <p:nvPr/>
            </p:nvSpPr>
            <p:spPr>
              <a:xfrm>
                <a:off x="1233813" y="1628384"/>
                <a:ext cx="7062617" cy="1463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200" dirty="0"/>
                  <a:t>Threat: Eve can perturb ciphertexts, such that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800" dirty="0"/>
              </a:p>
              <a:p>
                <a:pPr marL="342900" indent="-342900" fontAlgn="auto">
                  <a:lnSpc>
                    <a:spcPct val="120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en-US" sz="2200" dirty="0"/>
                  <a:t>they decrypt to the same plaintext (same 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sz="2200" dirty="0"/>
                  <a:t>). </a:t>
                </a:r>
              </a:p>
              <a:p>
                <a:pPr marL="342900" indent="-342900" fontAlgn="auto">
                  <a:lnSpc>
                    <a:spcPct val="120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en-US" sz="2200" dirty="0"/>
                  <a:t>decapsulations leak information about the secret key.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C21700-1654-95DD-6094-8A7F07BE5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13" y="1628384"/>
                <a:ext cx="7062617" cy="1463734"/>
              </a:xfrm>
              <a:prstGeom prst="rect">
                <a:avLst/>
              </a:prstGeom>
              <a:blipFill>
                <a:blip r:embed="rId3"/>
                <a:stretch>
                  <a:fillRect l="-107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34E23FE-A998-8DBC-9653-652780950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737" y="4598824"/>
            <a:ext cx="894173" cy="894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A4B06-4D83-9E64-E13A-5C50A309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Fujisaki-Okamoto KEMs: Re-encryption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8A33E-ED9B-123D-2C76-362DD208FA15}"/>
              </a:ext>
            </a:extLst>
          </p:cNvPr>
          <p:cNvSpPr txBox="1"/>
          <p:nvPr/>
        </p:nvSpPr>
        <p:spPr>
          <a:xfrm>
            <a:off x="5905490" y="6136200"/>
            <a:ext cx="88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3D5786-E36A-8C25-CF33-E3F088C200EB}"/>
              </a:ext>
            </a:extLst>
          </p:cNvPr>
          <p:cNvCxnSpPr>
            <a:cxnSpLocks/>
          </p:cNvCxnSpPr>
          <p:nvPr/>
        </p:nvCxnSpPr>
        <p:spPr>
          <a:xfrm>
            <a:off x="6962494" y="5609438"/>
            <a:ext cx="1711044" cy="0"/>
          </a:xfrm>
          <a:prstGeom prst="straightConnector1">
            <a:avLst/>
          </a:prstGeom>
          <a:ln w="28575">
            <a:solidFill>
              <a:srgbClr val="6DA68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AB18B0-BA21-38D9-9704-5EC6F9D3B3A9}"/>
              </a:ext>
            </a:extLst>
          </p:cNvPr>
          <p:cNvGrpSpPr/>
          <p:nvPr/>
        </p:nvGrpSpPr>
        <p:grpSpPr>
          <a:xfrm>
            <a:off x="3717299" y="4701068"/>
            <a:ext cx="1711044" cy="908370"/>
            <a:chOff x="3717299" y="4701068"/>
            <a:chExt cx="1711044" cy="90837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2EF5C6-FC75-4D36-63E6-EBB725EC1C23}"/>
                </a:ext>
              </a:extLst>
            </p:cNvPr>
            <p:cNvCxnSpPr>
              <a:cxnSpLocks/>
            </p:cNvCxnSpPr>
            <p:nvPr/>
          </p:nvCxnSpPr>
          <p:spPr>
            <a:xfrm>
              <a:off x="3717299" y="5609438"/>
              <a:ext cx="1711044" cy="0"/>
            </a:xfrm>
            <a:prstGeom prst="straightConnector1">
              <a:avLst/>
            </a:prstGeom>
            <a:ln w="28575">
              <a:solidFill>
                <a:srgbClr val="6DA68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 descr="A black and white logo with a lock&#10;&#10;AI-generated content may be incorrect.">
              <a:extLst>
                <a:ext uri="{FF2B5EF4-FFF2-40B4-BE49-F238E27FC236}">
                  <a16:creationId xmlns:a16="http://schemas.microsoft.com/office/drawing/2014/main" id="{0617BD12-008F-6A3B-C4AA-5764BBEC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490" y="4701068"/>
              <a:ext cx="787400" cy="698500"/>
            </a:xfrm>
            <a:prstGeom prst="rect">
              <a:avLst/>
            </a:prstGeom>
          </p:spPr>
        </p:pic>
      </p:grpSp>
      <p:pic>
        <p:nvPicPr>
          <p:cNvPr id="10" name="Graphic 9" descr="Office worker male outline">
            <a:extLst>
              <a:ext uri="{FF2B5EF4-FFF2-40B4-BE49-F238E27FC236}">
                <a16:creationId xmlns:a16="http://schemas.microsoft.com/office/drawing/2014/main" id="{31D51AD1-CD7A-3A16-6D73-704C46CA8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5450" y="4897830"/>
            <a:ext cx="1253653" cy="1253653"/>
          </a:xfrm>
          <a:prstGeom prst="rect">
            <a:avLst/>
          </a:prstGeom>
        </p:spPr>
      </p:pic>
      <p:pic>
        <p:nvPicPr>
          <p:cNvPr id="11" name="Graphic 10" descr="School boy outline">
            <a:extLst>
              <a:ext uri="{FF2B5EF4-FFF2-40B4-BE49-F238E27FC236}">
                <a16:creationId xmlns:a16="http://schemas.microsoft.com/office/drawing/2014/main" id="{10005DDA-E2BD-BC4A-FC42-4E8A80E01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0567" y="4774475"/>
            <a:ext cx="1361725" cy="1361725"/>
          </a:xfrm>
          <a:prstGeom prst="rect">
            <a:avLst/>
          </a:prstGeom>
        </p:spPr>
      </p:pic>
      <p:pic>
        <p:nvPicPr>
          <p:cNvPr id="13" name="Graphic 12" descr="Office worker female outline">
            <a:extLst>
              <a:ext uri="{FF2B5EF4-FFF2-40B4-BE49-F238E27FC236}">
                <a16:creationId xmlns:a16="http://schemas.microsoft.com/office/drawing/2014/main" id="{7F2FC7C1-301E-3EE2-A6AE-3A5665081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01537" y="4924643"/>
            <a:ext cx="1242700" cy="11780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222B60-5E2A-C9EC-29E5-0ACF7D96B7AF}"/>
              </a:ext>
            </a:extLst>
          </p:cNvPr>
          <p:cNvGrpSpPr/>
          <p:nvPr/>
        </p:nvGrpSpPr>
        <p:grpSpPr>
          <a:xfrm>
            <a:off x="1449467" y="4917912"/>
            <a:ext cx="914400" cy="1184785"/>
            <a:chOff x="1775438" y="5032120"/>
            <a:chExt cx="914400" cy="1184785"/>
          </a:xfrm>
        </p:grpSpPr>
        <p:pic>
          <p:nvPicPr>
            <p:cNvPr id="17" name="Graphic 16" descr="Lock with solid fill">
              <a:extLst>
                <a:ext uri="{FF2B5EF4-FFF2-40B4-BE49-F238E27FC236}">
                  <a16:creationId xmlns:a16="http://schemas.microsoft.com/office/drawing/2014/main" id="{D9FE2E10-CC21-6FB5-1E76-223B80035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75438" y="5032120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2F0C86-FA06-D54E-C264-6B05BDDBEF1F}"/>
                </a:ext>
              </a:extLst>
            </p:cNvPr>
            <p:cNvSpPr txBox="1"/>
            <p:nvPr/>
          </p:nvSpPr>
          <p:spPr>
            <a:xfrm>
              <a:off x="2023450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2938B"/>
                  </a:solidFill>
                </a:rPr>
                <a:t>pk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8EF120-4AAF-80EB-4AEC-2CBB351641AD}"/>
              </a:ext>
            </a:extLst>
          </p:cNvPr>
          <p:cNvGrpSpPr/>
          <p:nvPr/>
        </p:nvGrpSpPr>
        <p:grpSpPr>
          <a:xfrm>
            <a:off x="9947537" y="5032120"/>
            <a:ext cx="959375" cy="1184785"/>
            <a:chOff x="9947537" y="5032120"/>
            <a:chExt cx="959375" cy="1184785"/>
          </a:xfrm>
        </p:grpSpPr>
        <p:pic>
          <p:nvPicPr>
            <p:cNvPr id="21" name="Graphic 20" descr="Key with solid fill">
              <a:extLst>
                <a:ext uri="{FF2B5EF4-FFF2-40B4-BE49-F238E27FC236}">
                  <a16:creationId xmlns:a16="http://schemas.microsoft.com/office/drawing/2014/main" id="{0C8E0E74-19A3-FFAC-E3D3-8BCEB965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>
              <a:off x="9947537" y="5032120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5FBCB0-8724-A49D-29D2-80479D5F4E61}"/>
                </a:ext>
              </a:extLst>
            </p:cNvPr>
            <p:cNvSpPr txBox="1"/>
            <p:nvPr/>
          </p:nvSpPr>
          <p:spPr>
            <a:xfrm>
              <a:off x="10240524" y="5847573"/>
              <a:ext cx="66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72938B"/>
                  </a:solidFill>
                </a:rPr>
                <a:t>sk</a:t>
              </a:r>
              <a:endParaRPr lang="en-US" dirty="0">
                <a:solidFill>
                  <a:srgbClr val="72938B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5D550-CB0B-B403-0B75-8947757469CE}"/>
              </a:ext>
            </a:extLst>
          </p:cNvPr>
          <p:cNvGrpSpPr/>
          <p:nvPr/>
        </p:nvGrpSpPr>
        <p:grpSpPr>
          <a:xfrm>
            <a:off x="8001338" y="1732818"/>
            <a:ext cx="4586352" cy="2484342"/>
            <a:chOff x="8001338" y="1732818"/>
            <a:chExt cx="4586352" cy="24843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A7BDD7-1A7B-5CDB-0547-0817F9F5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4216" y="2240999"/>
              <a:ext cx="894173" cy="89417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68D9BA-8561-8859-9710-5FEF0F6E74A0}"/>
                </a:ext>
              </a:extLst>
            </p:cNvPr>
            <p:cNvGrpSpPr/>
            <p:nvPr/>
          </p:nvGrpSpPr>
          <p:grpSpPr>
            <a:xfrm>
              <a:off x="8001338" y="1754653"/>
              <a:ext cx="4586352" cy="2126608"/>
              <a:chOff x="8001338" y="1754653"/>
              <a:chExt cx="4586352" cy="2126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6D69DAD-8945-DA65-4B64-AA56A2EAB6FF}"/>
                  </a:ext>
                </a:extLst>
              </p:cNvPr>
              <p:cNvGrpSpPr/>
              <p:nvPr/>
            </p:nvGrpSpPr>
            <p:grpSpPr>
              <a:xfrm>
                <a:off x="8001338" y="1968761"/>
                <a:ext cx="4586352" cy="1912500"/>
                <a:chOff x="7459856" y="1850061"/>
                <a:chExt cx="4586352" cy="1912500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BE588F0-D6B3-844E-76DE-FFC06DF3D7D2}"/>
                    </a:ext>
                  </a:extLst>
                </p:cNvPr>
                <p:cNvSpPr txBox="1"/>
                <p:nvPr/>
              </p:nvSpPr>
              <p:spPr>
                <a:xfrm>
                  <a:off x="7587739" y="1850061"/>
                  <a:ext cx="130556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200" dirty="0"/>
                    <a:t>Decrypt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D0DCF0CA-B7DA-FB83-555E-554B3466EA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9856" y="2897521"/>
                      <a:ext cx="3256563" cy="4575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2200" dirty="0"/>
                        <a:t>Set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𝑠𝑦𝑚</m:t>
                              </m:r>
                            </m:sub>
                          </m:sSub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de-DE" sz="2200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ash</m:t>
                          </m:r>
                          <m:r>
                            <a:rPr lang="de-DE" sz="22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i="1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CA" sz="2200" b="0" i="0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2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D0DCF0CA-B7DA-FB83-555E-554B3466EA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59856" y="2897521"/>
                      <a:ext cx="3256563" cy="45756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t="-8108" b="-216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505DF67-FADA-369F-0471-25C08B2589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76088" y="2348359"/>
                      <a:ext cx="437012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200" u="sng" dirty="0">
                          <a:solidFill>
                            <a:srgbClr val="D70000"/>
                          </a:solidFill>
                        </a:rPr>
                        <a:t>Only if</a:t>
                      </a:r>
                      <a:r>
                        <a:rPr lang="en-GB" sz="2200" u="sng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de-DE" sz="2200" i="1" u="sng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CA" sz="2200" b="0" i="1" u="sng" smtClean="0">
                              <a:solidFill>
                                <a:srgbClr val="35837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r>
                        <a:rPr lang="en-GB" sz="2200" u="sng" dirty="0"/>
                        <a:t> </a:t>
                      </a:r>
                      <a:r>
                        <a:rPr lang="en-GB" sz="2200" u="sng" dirty="0">
                          <a:solidFill>
                            <a:srgbClr val="D70000"/>
                          </a:solidFill>
                        </a:rPr>
                        <a:t>encrypts to</a:t>
                      </a:r>
                      <a:r>
                        <a:rPr lang="en-GB" sz="2200" dirty="0"/>
                        <a:t> :</a:t>
                      </a: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505DF67-FADA-369F-0471-25C08B2589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6088" y="2348359"/>
                      <a:ext cx="4370120" cy="43088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029" t="-8571" b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7D03962-2232-A9A1-E13D-A1B701599FAD}"/>
                    </a:ext>
                  </a:extLst>
                </p:cNvPr>
                <p:cNvSpPr txBox="1"/>
                <p:nvPr/>
              </p:nvSpPr>
              <p:spPr>
                <a:xfrm>
                  <a:off x="7676088" y="3331674"/>
                  <a:ext cx="2340041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2200" u="sng" dirty="0">
                      <a:solidFill>
                        <a:srgbClr val="D70000"/>
                      </a:solidFill>
                    </a:rPr>
                    <a:t>Otherwise, reject</a:t>
                  </a:r>
                  <a:r>
                    <a:rPr lang="de-DE" sz="2200" u="sng" dirty="0">
                      <a:solidFill>
                        <a:srgbClr val="D70000"/>
                      </a:solidFill>
                    </a:rPr>
                    <a:t>!</a:t>
                  </a:r>
                  <a:endParaRPr lang="en-GB" sz="2200" u="sng" dirty="0">
                    <a:solidFill>
                      <a:srgbClr val="D70000"/>
                    </a:solidFill>
                  </a:endParaRPr>
                </a:p>
              </p:txBody>
            </p: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003223F-342A-F811-B411-38CDAED8D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534" y="1754653"/>
                <a:ext cx="894173" cy="894173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1FFDDB4-463E-256A-CF71-C84467001291}"/>
                  </a:ext>
                </a:extLst>
              </p:cNvPr>
              <p:cNvGrpSpPr/>
              <p:nvPr/>
            </p:nvGrpSpPr>
            <p:grpSpPr>
              <a:xfrm>
                <a:off x="10108352" y="1997520"/>
                <a:ext cx="1113418" cy="430887"/>
                <a:chOff x="10108352" y="1997520"/>
                <a:chExt cx="1113418" cy="430887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56CB34B-0C55-1316-4FC7-230DA5756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8352" y="2240999"/>
                  <a:ext cx="449259" cy="0"/>
                </a:xfrm>
                <a:prstGeom prst="straightConnector1">
                  <a:avLst/>
                </a:prstGeom>
                <a:ln w="28575">
                  <a:solidFill>
                    <a:srgbClr val="6DA682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A0C8F25-49EE-2AA5-C703-DABC5EE287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39309" y="1997520"/>
                      <a:ext cx="78246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2200" b="0" i="1" smtClean="0">
                                <a:solidFill>
                                  <a:srgbClr val="35837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sz="2200" b="0" i="1" smtClean="0">
                                <a:solidFill>
                                  <a:srgbClr val="35837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GB" sz="22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A0C8F25-49EE-2AA5-C703-DABC5EE287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9309" y="1997520"/>
                      <a:ext cx="782461" cy="430887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E3FC85-CDE4-988D-FCCD-0EB6DD0B9366}"/>
                </a:ext>
              </a:extLst>
            </p:cNvPr>
            <p:cNvSpPr/>
            <p:nvPr/>
          </p:nvSpPr>
          <p:spPr>
            <a:xfrm>
              <a:off x="8068235" y="1732818"/>
              <a:ext cx="3845890" cy="2484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87B0E-69A1-8FF0-954A-3A6389FB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7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722D5-A265-9D1D-C153-4965EFA9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50D9-8ADF-1992-4773-0B4B1FD4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Cryptography is Brittle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0ACCE-D2FA-DC25-E586-CDAF42D80238}"/>
              </a:ext>
            </a:extLst>
          </p:cNvPr>
          <p:cNvSpPr txBox="1"/>
          <p:nvPr/>
        </p:nvSpPr>
        <p:spPr>
          <a:xfrm>
            <a:off x="838200" y="1690688"/>
            <a:ext cx="3190876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</a:rPr>
              <a:t>Functionality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6B180-442C-4139-59F1-CF40415E0E9C}"/>
              </a:ext>
            </a:extLst>
          </p:cNvPr>
          <p:cNvSpPr txBox="1"/>
          <p:nvPr/>
        </p:nvSpPr>
        <p:spPr>
          <a:xfrm>
            <a:off x="8162925" y="1690688"/>
            <a:ext cx="1890713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Security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ADB2BB-EF40-9618-102D-B3F6C7FDFC2E}"/>
              </a:ext>
            </a:extLst>
          </p:cNvPr>
          <p:cNvGrpSpPr/>
          <p:nvPr/>
        </p:nvGrpSpPr>
        <p:grpSpPr>
          <a:xfrm>
            <a:off x="4927932" y="1824463"/>
            <a:ext cx="1934831" cy="578984"/>
            <a:chOff x="4840136" y="1858396"/>
            <a:chExt cx="1934831" cy="578984"/>
          </a:xfrm>
        </p:grpSpPr>
        <p:sp>
          <p:nvSpPr>
            <p:cNvPr id="30" name="Graphic 12" descr="Arrow Right with solid fill">
              <a:extLst>
                <a:ext uri="{FF2B5EF4-FFF2-40B4-BE49-F238E27FC236}">
                  <a16:creationId xmlns:a16="http://schemas.microsoft.com/office/drawing/2014/main" id="{646FA5C3-543A-9C82-77B1-722A57F75A02}"/>
                </a:ext>
              </a:extLst>
            </p:cNvPr>
            <p:cNvSpPr/>
            <p:nvPr/>
          </p:nvSpPr>
          <p:spPr>
            <a:xfrm>
              <a:off x="4840136" y="1986324"/>
              <a:ext cx="1934831" cy="323410"/>
            </a:xfrm>
            <a:custGeom>
              <a:avLst/>
              <a:gdLst>
                <a:gd name="connsiteX0" fmla="*/ 65995 w 1934831"/>
                <a:gd name="connsiteY0" fmla="*/ 190395 h 323410"/>
                <a:gd name="connsiteX1" fmla="*/ 1710560 w 1934831"/>
                <a:gd name="connsiteY1" fmla="*/ 190395 h 323410"/>
                <a:gd name="connsiteX2" fmla="*/ 1514885 w 1934831"/>
                <a:gd name="connsiteY2" fmla="*/ 275120 h 323410"/>
                <a:gd name="connsiteX3" fmla="*/ 1514885 w 1934831"/>
                <a:gd name="connsiteY3" fmla="*/ 315125 h 323410"/>
                <a:gd name="connsiteX4" fmla="*/ 1607278 w 1934831"/>
                <a:gd name="connsiteY4" fmla="*/ 315125 h 323410"/>
                <a:gd name="connsiteX5" fmla="*/ 1915033 w 1934831"/>
                <a:gd name="connsiteY5" fmla="*/ 181832 h 323410"/>
                <a:gd name="connsiteX6" fmla="*/ 1917233 w 1934831"/>
                <a:gd name="connsiteY6" fmla="*/ 142780 h 323410"/>
                <a:gd name="connsiteX7" fmla="*/ 1915033 w 1934831"/>
                <a:gd name="connsiteY7" fmla="*/ 141827 h 323410"/>
                <a:gd name="connsiteX8" fmla="*/ 1607212 w 1934831"/>
                <a:gd name="connsiteY8" fmla="*/ 8573 h 323410"/>
                <a:gd name="connsiteX9" fmla="*/ 1517019 w 1934831"/>
                <a:gd name="connsiteY9" fmla="*/ 7620 h 323410"/>
                <a:gd name="connsiteX10" fmla="*/ 1514819 w 1934831"/>
                <a:gd name="connsiteY10" fmla="*/ 8573 h 323410"/>
                <a:gd name="connsiteX11" fmla="*/ 1512620 w 1934831"/>
                <a:gd name="connsiteY11" fmla="*/ 47625 h 323410"/>
                <a:gd name="connsiteX12" fmla="*/ 1514819 w 1934831"/>
                <a:gd name="connsiteY12" fmla="*/ 48578 h 323410"/>
                <a:gd name="connsiteX13" fmla="*/ 1710493 w 1934831"/>
                <a:gd name="connsiteY13" fmla="*/ 133350 h 323410"/>
                <a:gd name="connsiteX14" fmla="*/ 65995 w 1934831"/>
                <a:gd name="connsiteY14" fmla="*/ 133350 h 323410"/>
                <a:gd name="connsiteX15" fmla="*/ 0 w 1934831"/>
                <a:gd name="connsiteY15" fmla="*/ 161925 h 323410"/>
                <a:gd name="connsiteX16" fmla="*/ 65995 w 1934831"/>
                <a:gd name="connsiteY16" fmla="*/ 190500 h 3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4831" h="323410">
                  <a:moveTo>
                    <a:pt x="65995" y="190395"/>
                  </a:moveTo>
                  <a:lnTo>
                    <a:pt x="1710560" y="190395"/>
                  </a:lnTo>
                  <a:lnTo>
                    <a:pt x="1514885" y="275120"/>
                  </a:lnTo>
                  <a:cubicBezTo>
                    <a:pt x="1489372" y="286167"/>
                    <a:pt x="1489372" y="304078"/>
                    <a:pt x="1514885" y="315125"/>
                  </a:cubicBezTo>
                  <a:cubicBezTo>
                    <a:pt x="1540399" y="326172"/>
                    <a:pt x="1581764" y="326172"/>
                    <a:pt x="1607278" y="315125"/>
                  </a:cubicBezTo>
                  <a:lnTo>
                    <a:pt x="1915033" y="181832"/>
                  </a:lnTo>
                  <a:cubicBezTo>
                    <a:pt x="1940547" y="171311"/>
                    <a:pt x="1941532" y="153827"/>
                    <a:pt x="1917233" y="142780"/>
                  </a:cubicBezTo>
                  <a:cubicBezTo>
                    <a:pt x="1916518" y="142455"/>
                    <a:pt x="1915783" y="142137"/>
                    <a:pt x="1915033" y="141827"/>
                  </a:cubicBezTo>
                  <a:lnTo>
                    <a:pt x="1607212" y="8573"/>
                  </a:lnTo>
                  <a:cubicBezTo>
                    <a:pt x="1582913" y="-2474"/>
                    <a:pt x="1542533" y="-2901"/>
                    <a:pt x="1517019" y="7620"/>
                  </a:cubicBezTo>
                  <a:cubicBezTo>
                    <a:pt x="1516269" y="7930"/>
                    <a:pt x="1515534" y="8248"/>
                    <a:pt x="1514819" y="8573"/>
                  </a:cubicBezTo>
                  <a:cubicBezTo>
                    <a:pt x="1489306" y="19094"/>
                    <a:pt x="1488320" y="36578"/>
                    <a:pt x="1512620" y="47625"/>
                  </a:cubicBezTo>
                  <a:cubicBezTo>
                    <a:pt x="1513335" y="47950"/>
                    <a:pt x="1514069" y="48268"/>
                    <a:pt x="1514819" y="48578"/>
                  </a:cubicBezTo>
                  <a:lnTo>
                    <a:pt x="1710493" y="133350"/>
                  </a:lnTo>
                  <a:lnTo>
                    <a:pt x="65995" y="133350"/>
                  </a:lnTo>
                  <a:cubicBezTo>
                    <a:pt x="29547" y="133350"/>
                    <a:pt x="0" y="146143"/>
                    <a:pt x="0" y="161925"/>
                  </a:cubicBezTo>
                  <a:cubicBezTo>
                    <a:pt x="0" y="177707"/>
                    <a:pt x="29547" y="190500"/>
                    <a:pt x="65995" y="190500"/>
                  </a:cubicBezTo>
                  <a:close/>
                </a:path>
              </a:pathLst>
            </a:custGeom>
            <a:solidFill>
              <a:srgbClr val="000000"/>
            </a:solidFill>
            <a:ln w="21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82965A-C4EA-7C10-12E6-1E7CC9B44156}"/>
                </a:ext>
              </a:extLst>
            </p:cNvPr>
            <p:cNvCxnSpPr>
              <a:cxnSpLocks/>
            </p:cNvCxnSpPr>
            <p:nvPr/>
          </p:nvCxnSpPr>
          <p:spPr>
            <a:xfrm>
              <a:off x="5586412" y="1858396"/>
              <a:ext cx="440872" cy="578984"/>
            </a:xfrm>
            <a:prstGeom prst="line">
              <a:avLst/>
            </a:prstGeom>
            <a:ln w="28575">
              <a:solidFill>
                <a:srgbClr val="D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A computer screen shot of a computer code&#10;&#10;AI-generated content may be incorrect.">
            <a:extLst>
              <a:ext uri="{FF2B5EF4-FFF2-40B4-BE49-F238E27FC236}">
                <a16:creationId xmlns:a16="http://schemas.microsoft.com/office/drawing/2014/main" id="{6DF7702A-7BFE-4A7C-49C4-B3BA8CEE7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0704"/>
            <a:ext cx="3619500" cy="3187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D2C2-F174-E9DF-BFCA-F9A44846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592" y="2679905"/>
            <a:ext cx="4988626" cy="3187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cryptographic protocols have “verification steps” which are necessary for security, but not necessarily for basic functionality.</a:t>
            </a:r>
          </a:p>
          <a:p>
            <a:r>
              <a:rPr lang="en-US" dirty="0"/>
              <a:t>Bugs in these steps are not captured by basic correctness tests.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CBE7F-E4FA-7625-049C-0776A06D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4114800" cy="228600"/>
          </a:xfrm>
        </p:spPr>
        <p:txBody>
          <a:bodyPr/>
          <a:lstStyle/>
          <a:p>
            <a:r>
              <a:rPr lang="pt-BR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9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121D9-32D2-95D7-B238-7FDB0472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102C-8517-DF30-3870-A829B4F8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HQC Example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A96D7B58-0F68-907D-70F9-DEFB509CA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7" y="1725258"/>
            <a:ext cx="4827814" cy="48163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05A3F8-492E-1EDE-D99C-3BF0A65791CC}"/>
              </a:ext>
            </a:extLst>
          </p:cNvPr>
          <p:cNvGrpSpPr/>
          <p:nvPr/>
        </p:nvGrpSpPr>
        <p:grpSpPr>
          <a:xfrm>
            <a:off x="3024000" y="2008414"/>
            <a:ext cx="1167493" cy="718457"/>
            <a:chOff x="5547000" y="1992086"/>
            <a:chExt cx="1167493" cy="718457"/>
          </a:xfrm>
        </p:grpSpPr>
        <p:sp useBgFill="1">
          <p:nvSpPr>
            <p:cNvPr id="5" name="Rectangle 4">
              <a:extLst>
                <a:ext uri="{FF2B5EF4-FFF2-40B4-BE49-F238E27FC236}">
                  <a16:creationId xmlns:a16="http://schemas.microsoft.com/office/drawing/2014/main" id="{724C3DA9-050E-BC3C-7887-DED8D366B4B0}"/>
                </a:ext>
              </a:extLst>
            </p:cNvPr>
            <p:cNvSpPr/>
            <p:nvPr/>
          </p:nvSpPr>
          <p:spPr>
            <a:xfrm>
              <a:off x="5623200" y="1992086"/>
              <a:ext cx="1091293" cy="71845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" name="Rectangle 5">
              <a:extLst>
                <a:ext uri="{FF2B5EF4-FFF2-40B4-BE49-F238E27FC236}">
                  <a16:creationId xmlns:a16="http://schemas.microsoft.com/office/drawing/2014/main" id="{42B39D0B-C98B-E513-BCD3-A04AD8DEF7B2}"/>
                </a:ext>
              </a:extLst>
            </p:cNvPr>
            <p:cNvSpPr/>
            <p:nvPr/>
          </p:nvSpPr>
          <p:spPr>
            <a:xfrm flipH="1">
              <a:off x="5547000" y="2329732"/>
              <a:ext cx="152400" cy="11927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64561-A1A1-D8D1-F382-E3F716096B8B}"/>
              </a:ext>
            </a:extLst>
          </p:cNvPr>
          <p:cNvGrpSpPr/>
          <p:nvPr/>
        </p:nvGrpSpPr>
        <p:grpSpPr>
          <a:xfrm>
            <a:off x="3344879" y="5799050"/>
            <a:ext cx="1350248" cy="529389"/>
            <a:chOff x="6022764" y="5717407"/>
            <a:chExt cx="1350248" cy="529389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4B34EE4A-5AAD-B907-2A82-7D40637A614D}"/>
                </a:ext>
              </a:extLst>
            </p:cNvPr>
            <p:cNvSpPr/>
            <p:nvPr/>
          </p:nvSpPr>
          <p:spPr>
            <a:xfrm>
              <a:off x="6388163" y="5717407"/>
              <a:ext cx="984849" cy="529389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EFF403FE-C132-5A4B-7C1C-695B0741E12A}"/>
                </a:ext>
              </a:extLst>
            </p:cNvPr>
            <p:cNvSpPr/>
            <p:nvPr/>
          </p:nvSpPr>
          <p:spPr>
            <a:xfrm>
              <a:off x="6022764" y="5808847"/>
              <a:ext cx="365399" cy="2160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317D7C-C926-E944-EC93-7CDAEC29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493" y="1947207"/>
            <a:ext cx="4900307" cy="4381232"/>
          </a:xfrm>
        </p:spPr>
        <p:txBody>
          <a:bodyPr>
            <a:normAutofit/>
          </a:bodyPr>
          <a:lstStyle/>
          <a:p>
            <a:r>
              <a:rPr lang="en-US" dirty="0"/>
              <a:t>Encryption uses the correct public key.</a:t>
            </a:r>
          </a:p>
          <a:p>
            <a:r>
              <a:rPr lang="en-US" dirty="0"/>
              <a:t>During re-encryption public key is incorrectly parsed.</a:t>
            </a:r>
          </a:p>
          <a:p>
            <a:r>
              <a:rPr lang="en-US" dirty="0"/>
              <a:t>Equality check contains a second bug.</a:t>
            </a:r>
          </a:p>
          <a:p>
            <a:r>
              <a:rPr lang="en-US" dirty="0"/>
              <a:t>Went unnoticed for 19 months.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D9F7F1-FC9B-267F-C7DE-32B0ACB3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7D2FA-E53C-7B46-85AE-B75760662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1C4F-A1C4-B56A-03AE-C7FEBA17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"/>
              </a:rPr>
              <a:t>Enter Confirmation Codes</a:t>
            </a:r>
          </a:p>
        </p:txBody>
      </p:sp>
      <p:pic>
        <p:nvPicPr>
          <p:cNvPr id="5" name="Picture 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03BC541E-9584-4EE9-E9E2-3A40DE3A9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8675"/>
            <a:ext cx="5360400" cy="371670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556BE4-AF3B-D968-30F8-221D8E97593B}"/>
              </a:ext>
            </a:extLst>
          </p:cNvPr>
          <p:cNvSpPr/>
          <p:nvPr/>
        </p:nvSpPr>
        <p:spPr>
          <a:xfrm>
            <a:off x="6354825" y="4164680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A2DD97-8789-E69D-3AA1-704FD62B9662}"/>
              </a:ext>
            </a:extLst>
          </p:cNvPr>
          <p:cNvSpPr/>
          <p:nvPr/>
        </p:nvSpPr>
        <p:spPr>
          <a:xfrm>
            <a:off x="1999367" y="3250517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F5366D-7021-8815-DC9A-6114C21D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179" y="1948675"/>
            <a:ext cx="3881042" cy="3716708"/>
          </a:xfrm>
        </p:spPr>
        <p:txBody>
          <a:bodyPr anchor="t">
            <a:normAutofit/>
          </a:bodyPr>
          <a:lstStyle/>
          <a:p>
            <a:r>
              <a:rPr lang="en-US" sz="2000" dirty="0"/>
              <a:t>Confirmation codes were introduced in by Günther and Fischlin in [CCS:GünFis23].</a:t>
            </a:r>
          </a:p>
          <a:p>
            <a:r>
              <a:rPr lang="en-US" sz="2000" dirty="0"/>
              <a:t>Intuition: augment verification steps to output a pseudorandom “code.”</a:t>
            </a:r>
          </a:p>
          <a:p>
            <a:r>
              <a:rPr lang="en-US" sz="2000" dirty="0"/>
              <a:t>Use this code in your protocol to make the verification step critical for </a:t>
            </a:r>
            <a:r>
              <a:rPr lang="en-US" sz="2000" u="sng" dirty="0"/>
              <a:t>functionality</a:t>
            </a:r>
            <a:r>
              <a:rPr lang="en-US" sz="2000" dirty="0"/>
              <a:t>. </a:t>
            </a:r>
          </a:p>
          <a:p>
            <a:endParaRPr lang="en-US" sz="1400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D0F930-5514-A1E1-575E-3FF23AD6C3B0}"/>
              </a:ext>
            </a:extLst>
          </p:cNvPr>
          <p:cNvSpPr/>
          <p:nvPr/>
        </p:nvSpPr>
        <p:spPr>
          <a:xfrm>
            <a:off x="4993821" y="4390632"/>
            <a:ext cx="989872" cy="79077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48932-AEC2-5979-3347-1F32E58D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anced FO concepts" id="{B70C9534-9EBF-F64D-A4F4-48AC87F04D45}" vid="{BB44049F-6C20-F24B-9D79-D770E36F51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8737</TotalTime>
  <Words>1286</Words>
  <Application>Microsoft Macintosh PowerPoint</Application>
  <PresentationFormat>Widescreen</PresentationFormat>
  <Paragraphs>171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Verifiable Decapsulation: Recognizing Faulty Implementations of Post-Quantum KEMs eprint.iacr.org/2025/450</vt:lpstr>
      <vt:lpstr>Motivation</vt:lpstr>
      <vt:lpstr>This Work</vt:lpstr>
      <vt:lpstr>Fujisaki-Okamoto KEMs: initial idea</vt:lpstr>
      <vt:lpstr>Fujisaki-Okamoto KEMs: Derandomization</vt:lpstr>
      <vt:lpstr>Fujisaki-Okamoto KEMs: Re-encryption</vt:lpstr>
      <vt:lpstr>Cryptography is Brittle</vt:lpstr>
      <vt:lpstr>HQC Example</vt:lpstr>
      <vt:lpstr>Enter Confirmation Codes</vt:lpstr>
      <vt:lpstr>Criteria For Confirmation Codes</vt:lpstr>
      <vt:lpstr>Confirmation Code Unpredictability</vt:lpstr>
      <vt:lpstr>Confirmation Code Unpredictability</vt:lpstr>
      <vt:lpstr>Confirmation Augmented FO</vt:lpstr>
      <vt:lpstr>Faulty Implementation (In)correctness</vt:lpstr>
      <vt:lpstr>ML-KEM</vt:lpstr>
      <vt:lpstr>HQC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Lewis Alexander Glabush</dc:creator>
  <cp:lastModifiedBy>Lewis Alexander Glabush</cp:lastModifiedBy>
  <cp:revision>7</cp:revision>
  <dcterms:created xsi:type="dcterms:W3CDTF">2025-08-13T17:06:53Z</dcterms:created>
  <dcterms:modified xsi:type="dcterms:W3CDTF">2025-08-20T15:27:58Z</dcterms:modified>
</cp:coreProperties>
</file>