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7" r:id="rId2"/>
    <p:sldId id="587" r:id="rId3"/>
    <p:sldId id="514" r:id="rId4"/>
    <p:sldId id="515" r:id="rId5"/>
    <p:sldId id="588" r:id="rId6"/>
    <p:sldId id="570" r:id="rId7"/>
    <p:sldId id="559" r:id="rId8"/>
    <p:sldId id="517" r:id="rId9"/>
    <p:sldId id="526" r:id="rId10"/>
    <p:sldId id="571" r:id="rId11"/>
    <p:sldId id="572" r:id="rId12"/>
    <p:sldId id="562" r:id="rId13"/>
    <p:sldId id="534" r:id="rId14"/>
    <p:sldId id="573" r:id="rId15"/>
    <p:sldId id="575" r:id="rId16"/>
    <p:sldId id="577" r:id="rId17"/>
    <p:sldId id="576" r:id="rId18"/>
    <p:sldId id="589" r:id="rId19"/>
    <p:sldId id="541" r:id="rId20"/>
    <p:sldId id="550" r:id="rId21"/>
    <p:sldId id="554" r:id="rId22"/>
    <p:sldId id="551" r:id="rId23"/>
    <p:sldId id="579" r:id="rId24"/>
    <p:sldId id="580" r:id="rId25"/>
    <p:sldId id="581" r:id="rId26"/>
    <p:sldId id="582" r:id="rId27"/>
    <p:sldId id="583" r:id="rId28"/>
    <p:sldId id="584" r:id="rId29"/>
    <p:sldId id="585" r:id="rId30"/>
    <p:sldId id="564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#LI ZHE#" initials="" lastIdx="2" clrIdx="0">
    <p:extLst>
      <p:ext uri="{19B8F6BF-5375-455C-9EA6-DF929625EA0E}">
        <p15:presenceInfo xmlns:p15="http://schemas.microsoft.com/office/powerpoint/2012/main" userId="S::LIZH0048@e.ntu.edu.sg::ccc86dd3-9ccf-4f4b-856e-a122361892a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019" autoAdjust="0"/>
    <p:restoredTop sz="86748" autoAdjust="0"/>
  </p:normalViewPr>
  <p:slideViewPr>
    <p:cSldViewPr snapToObjects="1">
      <p:cViewPr>
        <p:scale>
          <a:sx n="66" d="100"/>
          <a:sy n="66" d="100"/>
        </p:scale>
        <p:origin x="2112" y="2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AE50A1FA-14A7-F7FE-3120-A0DAF6F2EA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B8E7CB5-4EB3-AE5E-1A1B-A79CA5F3C61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0983A8-C6EC-4507-973D-8FE245C35108}" type="datetimeFigureOut">
              <a:rPr lang="zh-CN" altLang="en-US" smtClean="0"/>
              <a:t>2025/8/19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B7E90C6-D4E7-C2C9-B3F8-3C5EEB6EE12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19687F6-96D3-E66F-C1D4-D7621CA3026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CA8041-B97A-49C9-B756-72140627EB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739825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738441-F5FC-0442-98CF-DD396AF26EC6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39FDE7-34E8-6742-B8F2-25EA76469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3497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39FDE7-34E8-6742-B8F2-25EA764692F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1702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6F5B49-3C0B-7C29-21A0-9C833778D3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EF3A003-629C-3F2A-467D-1410DC26C1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4BC69D6-6889-5064-DAA5-D954D2266F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1AD061-EF4A-49B8-5E46-8072F9A044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9FDE7-34E8-6742-B8F2-25EA764692F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8241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FE1841-BEA7-3FC5-27C0-220628971B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8A9C7F3-4653-D468-2D13-BE6C11C62F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179B159-FB33-A07A-F857-9156249B90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BDB381-E2BF-0117-7F1D-F70175F269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9FDE7-34E8-6742-B8F2-25EA764692F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108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61D0DD-11F0-9491-F1BF-3BB99FE8E7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7E0BD34-5B45-5880-37EF-09C285E31A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480740E-D524-061A-6A53-9D91ECB2BD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59F212-9E23-6180-900D-8597B72544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9FDE7-34E8-6742-B8F2-25EA764692F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8722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B4499E-D7DA-E917-A7D5-9247EE46FE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BD5C9B4-67B9-2216-BCC3-BC07EEBDAB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6544875-D732-EDA9-3A22-CF86CBC01D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LXYY25 overcomes the barrier via a well-defined trace function over the polynomial ring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A0FDDC-A447-1600-B3FC-C0143AA7EF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9FDE7-34E8-6742-B8F2-25EA764692F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976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F6649F-A989-92D3-1771-2923967CBF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8B331F9-E0CA-F9D4-AB9C-F4C074E5ED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BDBD114-1792-1668-630C-780A352EB8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briefly summary the requirements of previous PCG constructions.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0111B3-4384-6504-322C-51AA802732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9FDE7-34E8-6742-B8F2-25EA764692F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5154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F6649F-A989-92D3-1771-2923967CBF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8B331F9-E0CA-F9D4-AB9C-F4C074E5ED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BDBD114-1792-1668-630C-780A352EB8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Given a degree m poly g(x) satisfying g bar(x) is irreducible, the Galois ring of degree m is defined as</a:t>
            </a:r>
          </a:p>
          <a:p>
            <a:r>
              <a:rPr lang="en-US" dirty="0"/>
              <a:t>Let zeta be a root of g(x).</a:t>
            </a:r>
          </a:p>
          <a:p>
            <a:r>
              <a:rPr lang="en-US" dirty="0"/>
              <a:t>a can be uniquely represented in this form w.r.t zeta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0111B3-4384-6504-322C-51AA802732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9FDE7-34E8-6742-B8F2-25EA764692F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4688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F6649F-A989-92D3-1771-2923967CBF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8B331F9-E0CA-F9D4-AB9C-F4C074E5ED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BDBD114-1792-1668-630C-780A352EB8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Next, we recall the </a:t>
            </a:r>
            <a:r>
              <a:rPr lang="en-US" dirty="0" err="1"/>
              <a:t>Frobenius</a:t>
            </a:r>
            <a:r>
              <a:rPr lang="en-US" dirty="0"/>
              <a:t> map and trace function definitions.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0111B3-4384-6504-322C-51AA802732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9FDE7-34E8-6742-B8F2-25EA764692F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8432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2DA20A-B8C8-4E6A-353A-A71744C614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8591AFF-D98D-4149-C27C-9EE4A2A343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25D981C-CBE0-E1DF-8287-BA8DDB658A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first show the Ring-LPN and QA-SD assumptions over Galois rings are secure.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ACD3E7-AFFD-044A-5776-F35F9D8DAE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9FDE7-34E8-6742-B8F2-25EA764692F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2239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01E2D7-1C2B-5E5B-DE5D-ED1ECED673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973B40-C10C-A0A9-D3D5-E68F44CF5D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F10BAFE-A7F1-9D98-3E4B-9139B35E99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Next, we establish an isomorphism between the polynomial ring and the vector over Galois ring.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BEA42F-393B-DDC6-655E-2054DF9CD9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9FDE7-34E8-6742-B8F2-25EA764692F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3172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A1F59E-05D6-D042-DAC7-0434253023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59C3526-4ECF-A3E9-8451-7892861CED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530930F-5F3B-0599-3769-2CC01B1687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With the isomorphism phi and the </a:t>
            </a:r>
            <a:r>
              <a:rPr lang="en-US" altLang="zh-CN" dirty="0" err="1"/>
              <a:t>RingLPN</a:t>
            </a:r>
            <a:r>
              <a:rPr lang="en-US" altLang="zh-CN" dirty="0"/>
              <a:t> assumption, we obtain the first PCG for Galois rings.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E4267D-C67F-756C-E5C4-F3BD4D0D66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9FDE7-34E8-6742-B8F2-25EA764692F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804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FE1841-BEA7-3FC5-27C0-220628971B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8A9C7F3-4653-D468-2D13-BE6C11C62F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179B159-FB33-A07A-F857-9156249B90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BDB381-E2BF-0117-7F1D-F70175F269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9FDE7-34E8-6742-B8F2-25EA764692F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9056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B4499E-D7DA-E917-A7D5-9247EE46FE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BD5C9B4-67B9-2216-BCC3-BC07EEBDAB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6544875-D732-EDA9-3A22-CF86CBC01D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construction PCG for Z_{</a:t>
            </a:r>
            <a:r>
              <a:rPr lang="en-US" dirty="0" err="1"/>
              <a:t>p^k</a:t>
            </a:r>
            <a:r>
              <a:rPr lang="en-US" dirty="0"/>
              <a:t>}, we recall the trace function polynomial ring over Galois field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A0FDDC-A447-1600-B3FC-C0143AA7EF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9FDE7-34E8-6742-B8F2-25EA764692F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6506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B4499E-D7DA-E917-A7D5-9247EE46FE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BD5C9B4-67B9-2216-BCC3-BC07EEBDAB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6544875-D732-EDA9-3A22-CF86CBC01D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trace function can also be viewed with respect to the </a:t>
            </a:r>
            <a:r>
              <a:rPr lang="en-US" dirty="0" err="1"/>
              <a:t>Frobenius</a:t>
            </a:r>
            <a:r>
              <a:rPr lang="en-US" dirty="0"/>
              <a:t> map</a:t>
            </a:r>
          </a:p>
          <a:p>
            <a:r>
              <a:rPr lang="en-US" dirty="0"/>
              <a:t>For indeterminate X, the </a:t>
            </a:r>
            <a:r>
              <a:rPr lang="en-US" dirty="0" err="1"/>
              <a:t>Frobenius</a:t>
            </a:r>
            <a:r>
              <a:rPr lang="en-US" dirty="0"/>
              <a:t> map is defined as </a:t>
            </a:r>
            <a:r>
              <a:rPr lang="en-US" dirty="0" err="1"/>
              <a:t>Xpi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A0FDDC-A447-1600-B3FC-C0143AA7EF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9FDE7-34E8-6742-B8F2-25EA764692F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218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B4499E-D7DA-E917-A7D5-9247EE46FE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BD5C9B4-67B9-2216-BCC3-BC07EEBDAB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6544875-D732-EDA9-3A22-CF86CBC01D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altLang="zh-CN" sz="1200" b="0" dirty="0" err="1">
                <a:solidFill>
                  <a:srgbClr val="0070C0"/>
                </a:solidFill>
              </a:rPr>
              <a:t>Frobenius</a:t>
            </a:r>
            <a:r>
              <a:rPr lang="en-US" altLang="zh-CN" sz="1200" b="0" dirty="0">
                <a:solidFill>
                  <a:srgbClr val="0070C0"/>
                </a:solidFill>
              </a:rPr>
              <a:t> </a:t>
            </a:r>
            <a:r>
              <a:rPr lang="en-US" altLang="zh-CN" sz="1200" b="0" dirty="0"/>
              <a:t>map over the polynomial ring can be defined as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A0FDDC-A447-1600-B3FC-C0143AA7EF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9FDE7-34E8-6742-B8F2-25EA764692F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1208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B4499E-D7DA-E917-A7D5-9247EE46FE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BD5C9B4-67B9-2216-BCC3-BC07EEBDAB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6544875-D732-EDA9-3A22-CF86CBC01D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A0FDDC-A447-1600-B3FC-C0143AA7EF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9FDE7-34E8-6742-B8F2-25EA764692F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3545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B4499E-D7DA-E917-A7D5-9247EE46FE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BD5C9B4-67B9-2216-BCC3-BC07EEBDAB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6544875-D732-EDA9-3A22-CF86CBC01D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With the </a:t>
            </a:r>
            <a:r>
              <a:rPr lang="en-US" dirty="0" err="1"/>
              <a:t>Frobenius</a:t>
            </a:r>
            <a:r>
              <a:rPr lang="en-US" dirty="0"/>
              <a:t> map, the trace function is defined as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A0FDDC-A447-1600-B3FC-C0143AA7EF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9FDE7-34E8-6742-B8F2-25EA764692F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483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A44005-8542-23E0-2A00-EA1CBEBB99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0F1E1E1-870F-B53F-501C-D330A8EC39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B0701C7-F6F3-22B1-F84C-06E4591E01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545E32-3773-5437-9060-FAEC5A443A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9FDE7-34E8-6742-B8F2-25EA764692F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0007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A1F59E-05D6-D042-DAC7-0434253023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59C3526-4ECF-A3E9-8451-7892861CED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530930F-5F3B-0599-3769-2CC01B1687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With the Trace function, the PCG can be constructed as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E4267D-C67F-756C-E5C4-F3BD4D0D66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9FDE7-34E8-6742-B8F2-25EA764692F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99839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36DCFB-DFA9-463D-8FCC-CD6189C81A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5153DA7-5F06-460B-E072-BB5577051C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C2551F2-5FE5-9979-2F38-C776804EEE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SPDZ2k type triples, the target correlation is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2A31CE-7669-CBA4-E561-197C03D8EE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9FDE7-34E8-6742-B8F2-25EA764692F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90072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A632C2-880E-9958-7009-2EBA3DEEF8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5F3B3B3-A0AD-773E-93D8-B1AE0E0F82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323123E-380D-A6C9-C792-E3347690F6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6DA86E-BCB4-BA70-CCC8-2EDAB9BDE1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9FDE7-34E8-6742-B8F2-25EA764692F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877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85C49B-F643-6260-E09C-A87B95504A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6B5FABC-3B93-8164-13C7-24D03D8648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8312339-45CA-2DDD-C656-6E2C8DE6B4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B0C836-5846-72D4-F268-CE0D426EFB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9FDE7-34E8-6742-B8F2-25EA764692F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432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8EB976-4A55-F7D2-A230-EFA39A25A0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3F2EC03-1E48-C95C-A016-48379AA541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089F0D4-9809-15CD-C900-6FBAC6F416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Modern MPC considers a preprocessing model.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7FC544-0F48-A2F7-BE32-3EB4E05F75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9FDE7-34E8-6742-B8F2-25EA764692F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8439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85C49B-F643-6260-E09C-A87B95504A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6B5FABC-3B93-8164-13C7-24D03D8648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8312339-45CA-2DDD-C656-6E2C8DE6B4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B0C836-5846-72D4-F268-CE0D426EFB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9FDE7-34E8-6742-B8F2-25EA764692F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4621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85C49B-F643-6260-E09C-A87B95504A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6B5FABC-3B93-8164-13C7-24D03D8648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8312339-45CA-2DDD-C656-6E2C8DE6B4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For ring cases, only the first two methods have been explored.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B0C836-5846-72D4-F268-CE0D426EFB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9FDE7-34E8-6742-B8F2-25EA764692F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0766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E96BD5-6FD7-BD33-A923-ECCE416EF2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24E6AEE-2D85-FFAD-7C3E-396DABD4DE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3DA53A5-F435-C6EF-A062-3CF1E8D878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83B521-F972-D69A-2C1C-D704888C17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9FDE7-34E8-6742-B8F2-25EA764692F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8082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EFCFA6-39FC-FA4C-9FE5-D5487AF3ED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0BCED31-D0DE-4177-FDF0-9DC41FE1B7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9A58ADC-A2EA-80F7-D5F5-8530AE3D8E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CE6430-5727-22CC-F89D-7A0F1D7CE0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9FDE7-34E8-6742-B8F2-25EA764692F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2877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653574-F745-4099-3150-60E370A37B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417269C-165E-AC3C-EFED-E6ECEADC2E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6DB140E-F772-F417-B101-E9FAAB5DB3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7835DA-048C-E002-313F-889D5D45138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9FDE7-34E8-6742-B8F2-25EA764692F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866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C5BC1-3DF6-4517-B987-F7A465032665}" type="datetime1">
              <a:rPr lang="en-US" altLang="zh-CN" smtClean="0"/>
              <a:t>8/19/2025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8F88F-EC82-2148-A487-A81979BB1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15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CD7C1-7B5A-49D1-A5B0-5FA3FE422ABB}" type="datetime1">
              <a:rPr lang="en-US" altLang="zh-CN" smtClean="0"/>
              <a:t>8/19/2025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8F88F-EC82-2148-A487-A81979BB1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09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556AA-9BF3-4EB0-BDFF-AA3504E929AD}" type="datetime1">
              <a:rPr lang="en-US" altLang="zh-CN" smtClean="0"/>
              <a:t>8/19/2025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8F88F-EC82-2148-A487-A81979BB1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086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F2561-E43D-4B3D-9A1A-D89EABBEE74D}" type="datetime1">
              <a:rPr lang="en-US" altLang="zh-CN" smtClean="0"/>
              <a:t>8/19/2025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8F88F-EC82-2148-A487-A81979BB1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427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3C0AD-7969-4B68-B5D2-28F0157C1036}" type="datetime1">
              <a:rPr lang="en-US" altLang="zh-CN" smtClean="0"/>
              <a:t>8/19/2025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8F88F-EC82-2148-A487-A81979BB1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539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DAEEC-49D1-44EA-A1BA-6CC26B758681}" type="datetime1">
              <a:rPr lang="en-US" altLang="zh-CN" smtClean="0"/>
              <a:t>8/19/2025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8F88F-EC82-2148-A487-A81979BB1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637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04904-3780-465E-8B44-516C29F9FAB3}" type="datetime1">
              <a:rPr lang="en-US" altLang="zh-CN" smtClean="0"/>
              <a:t>8/19/2025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8F88F-EC82-2148-A487-A81979BB1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900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A7059-C7F3-43B6-A53A-81770FEFD7FE}" type="datetime1">
              <a:rPr lang="en-US" altLang="zh-CN" smtClean="0"/>
              <a:t>8/19/2025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8F88F-EC82-2148-A487-A81979BB1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318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6AB23-865B-49CF-9A31-9B1AB6EE8C7F}" type="datetime1">
              <a:rPr lang="en-US" altLang="zh-CN" smtClean="0"/>
              <a:t>8/19/2025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8F88F-EC82-2148-A487-A81979BB1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391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34605-CC16-4E8F-964B-D22960B77E1D}" type="datetime1">
              <a:rPr lang="en-US" altLang="zh-CN" smtClean="0"/>
              <a:t>8/19/2025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8F88F-EC82-2148-A487-A81979BB1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270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0F584-3676-4EC2-A24B-015FAB7159AF}" type="datetime1">
              <a:rPr lang="en-US" altLang="zh-CN" smtClean="0"/>
              <a:t>8/19/2025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8F88F-EC82-2148-A487-A81979BB1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AF00E-88B1-4DB9-8D68-3D6231CE4E17}" type="datetime1">
              <a:rPr lang="en-US" altLang="zh-CN" smtClean="0"/>
              <a:t>8/19/2025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8F88F-EC82-2148-A487-A81979BB1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543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print.iacr.org/2025/169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hyperlink" Target="https://github.com/zhli271828/Trace-F2-OLE-PCG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zhli271828/Trace-F2-OLE-PC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120.png"/><Relationship Id="rId9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11" Type="http://schemas.openxmlformats.org/officeDocument/2006/relationships/image" Target="../media/image70.png"/><Relationship Id="rId5" Type="http://schemas.openxmlformats.org/officeDocument/2006/relationships/image" Target="../media/image64.png"/><Relationship Id="rId10" Type="http://schemas.openxmlformats.org/officeDocument/2006/relationships/image" Target="../media/image69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11" Type="http://schemas.openxmlformats.org/officeDocument/2006/relationships/image" Target="../media/image79.png"/><Relationship Id="rId5" Type="http://schemas.openxmlformats.org/officeDocument/2006/relationships/image" Target="../media/image73.png"/><Relationship Id="rId10" Type="http://schemas.openxmlformats.org/officeDocument/2006/relationships/image" Target="../media/image78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12" Type="http://schemas.openxmlformats.org/officeDocument/2006/relationships/image" Target="../media/image9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11" Type="http://schemas.openxmlformats.org/officeDocument/2006/relationships/image" Target="../media/image89.png"/><Relationship Id="rId5" Type="http://schemas.openxmlformats.org/officeDocument/2006/relationships/image" Target="../media/image83.png"/><Relationship Id="rId10" Type="http://schemas.openxmlformats.org/officeDocument/2006/relationships/image" Target="../media/image61.png"/><Relationship Id="rId4" Type="http://schemas.openxmlformats.org/officeDocument/2006/relationships/image" Target="../media/image82.png"/><Relationship Id="rId9" Type="http://schemas.openxmlformats.org/officeDocument/2006/relationships/image" Target="../media/image8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4" Type="http://schemas.openxmlformats.org/officeDocument/2006/relationships/image" Target="../media/image2.tif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4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0.png"/><Relationship Id="rId4" Type="http://schemas.openxmlformats.org/officeDocument/2006/relationships/image" Target="../media/image100.png"/><Relationship Id="rId9" Type="http://schemas.openxmlformats.org/officeDocument/2006/relationships/image" Target="../media/image8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3200400"/>
            <a:ext cx="9144000" cy="3352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sz="4000" dirty="0">
                <a:solidFill>
                  <a:srgbClr val="660066"/>
                </a:solidFill>
              </a:rPr>
            </a:b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E5CED6-C73A-2B45-8E92-3F75347819CE}"/>
              </a:ext>
            </a:extLst>
          </p:cNvPr>
          <p:cNvSpPr txBox="1"/>
          <p:nvPr/>
        </p:nvSpPr>
        <p:spPr>
          <a:xfrm>
            <a:off x="3580672" y="4953000"/>
            <a:ext cx="495372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Crypto 2025</a:t>
            </a:r>
          </a:p>
          <a:p>
            <a:r>
              <a:rPr lang="en-US" altLang="zh-CN" dirty="0">
                <a:hlinkClick r:id="rId3"/>
              </a:rPr>
              <a:t>https://eprint.iacr.org/2025/1223 </a:t>
            </a:r>
            <a:endParaRPr lang="en-US" altLang="zh-CN" dirty="0"/>
          </a:p>
          <a:p>
            <a:r>
              <a:rPr lang="en-US" altLang="zh-CN" dirty="0"/>
              <a:t>Code is available at:</a:t>
            </a:r>
          </a:p>
          <a:p>
            <a:r>
              <a:rPr lang="en-US" altLang="zh-CN" dirty="0">
                <a:hlinkClick r:id="rId4"/>
              </a:rPr>
              <a:t>https://github.com/zhli271828/Trace-F2-OLE-PCG</a:t>
            </a:r>
            <a:r>
              <a:rPr lang="en-US" altLang="zh-CN" dirty="0"/>
              <a:t>  </a:t>
            </a:r>
          </a:p>
          <a:p>
            <a:r>
              <a:rPr lang="en-US" altLang="zh-CN" dirty="0"/>
              <a:t>Aug 20, 2025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itle 1">
                <a:extLst>
                  <a:ext uri="{FF2B5EF4-FFF2-40B4-BE49-F238E27FC236}">
                    <a16:creationId xmlns:a16="http://schemas.microsoft.com/office/drawing/2014/main" id="{DB3EA87F-AD8C-00C6-9D08-7A8C072316BE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>
              <a:xfrm>
                <a:off x="0" y="762000"/>
                <a:ext cx="9144000" cy="3505200"/>
              </a:xfrm>
            </p:spPr>
            <p:txBody>
              <a:bodyPr>
                <a:normAutofit fontScale="90000"/>
              </a:bodyPr>
              <a:lstStyle/>
              <a:p>
                <a:br>
                  <a:rPr lang="en-US" sz="5300" dirty="0">
                    <a:solidFill>
                      <a:srgbClr val="660066"/>
                    </a:solidFill>
                  </a:rPr>
                </a:br>
                <a:r>
                  <a:rPr lang="en-US" sz="4900" dirty="0">
                    <a:solidFill>
                      <a:srgbClr val="000090"/>
                    </a:solidFill>
                  </a:rPr>
                  <a:t>Efficient Pseudorandom Correlation Generators </a:t>
                </a:r>
                <a:r>
                  <a:rPr lang="en-US" altLang="zh-CN" sz="4900" dirty="0">
                    <a:solidFill>
                      <a:srgbClr val="000090"/>
                    </a:solidFill>
                  </a:rPr>
                  <a:t>over </a:t>
                </a:r>
                <a14:m>
                  <m:oMath xmlns:m="http://schemas.openxmlformats.org/officeDocument/2006/math">
                    <m:r>
                      <a:rPr lang="en-US" altLang="zh-CN" sz="4900" b="0" i="1" smtClean="0">
                        <a:solidFill>
                          <a:srgbClr val="000090"/>
                        </a:solidFill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altLang="zh-CN" sz="4900" i="1">
                        <a:solidFill>
                          <a:srgbClr val="000090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altLang="zh-CN" sz="4900" b="0" i="1" smtClean="0">
                            <a:solidFill>
                              <a:srgbClr val="00009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4900" b="0" i="1" smtClean="0">
                            <a:solidFill>
                              <a:srgbClr val="00009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altLang="zh-CN" sz="4900" b="0" i="1" smtClean="0">
                            <a:solidFill>
                              <a:srgbClr val="00009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altLang="zh-CN" sz="4900" b="0" i="1" smtClean="0">
                        <a:solidFill>
                          <a:srgbClr val="000090"/>
                        </a:solidFill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br>
                  <a:rPr lang="en-US" sz="5300" dirty="0">
                    <a:solidFill>
                      <a:srgbClr val="000090"/>
                    </a:solidFill>
                  </a:rPr>
                </a:br>
                <a:br>
                  <a:rPr lang="en-US" sz="5300" dirty="0">
                    <a:solidFill>
                      <a:srgbClr val="000090"/>
                    </a:solidFill>
                  </a:rPr>
                </a:br>
                <a:br>
                  <a:rPr lang="en-US" sz="5300" dirty="0">
                    <a:solidFill>
                      <a:srgbClr val="000090"/>
                    </a:solidFill>
                  </a:rPr>
                </a:br>
                <a:r>
                  <a:rPr lang="en-US" sz="2700" u="sng" dirty="0" err="1"/>
                  <a:t>Zhe</a:t>
                </a:r>
                <a:r>
                  <a:rPr lang="en-US" sz="2700" u="sng" dirty="0"/>
                  <a:t> Li</a:t>
                </a:r>
                <a:r>
                  <a:rPr lang="en-US" sz="2700" dirty="0"/>
                  <a:t>, </a:t>
                </a:r>
                <a:r>
                  <a:rPr lang="en-US" sz="2700" dirty="0" err="1"/>
                  <a:t>Chaoping</a:t>
                </a:r>
                <a:r>
                  <a:rPr lang="en-US" sz="2700" dirty="0"/>
                  <a:t> Xing, Yizhou Yao and Chen Yuan</a:t>
                </a:r>
                <a:br>
                  <a:rPr lang="en-US" sz="3600" dirty="0">
                    <a:solidFill>
                      <a:schemeClr val="accent2"/>
                    </a:solidFill>
                  </a:rPr>
                </a:br>
                <a:r>
                  <a:rPr lang="en-US" sz="3600" dirty="0">
                    <a:solidFill>
                      <a:schemeClr val="accent2"/>
                    </a:solidFill>
                  </a:rPr>
                  <a:t>                </a:t>
                </a:r>
                <a:r>
                  <a:rPr lang="en-US" altLang="zh-CN" sz="27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Xidian</a:t>
                </a:r>
                <a:r>
                  <a:rPr lang="en-US" altLang="zh-CN" sz="27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University, S</a:t>
                </a:r>
                <a:r>
                  <a:rPr lang="en-US" sz="27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hanghai Jiao Tong University</a:t>
                </a:r>
                <a:r>
                  <a:rPr lang="en-US" sz="36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								</a:t>
                </a:r>
                <a:endPara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itle 1">
                <a:extLst>
                  <a:ext uri="{FF2B5EF4-FFF2-40B4-BE49-F238E27FC236}">
                    <a16:creationId xmlns:a16="http://schemas.microsoft.com/office/drawing/2014/main" id="{DB3EA87F-AD8C-00C6-9D08-7A8C072316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0" y="762000"/>
                <a:ext cx="9144000" cy="3505200"/>
              </a:xfrm>
              <a:blipFill>
                <a:blip r:embed="rId5"/>
                <a:stretch>
                  <a:fillRect t="-3652" b="-102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33787E56-32AB-6BC8-5C04-01702A546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8F88F-EC82-2148-A487-A81979BB123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1522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B129CC6-0CA2-9DAF-F630-2304A5567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8F88F-EC82-2148-A487-A81979BB1237}" type="slidenum">
              <a:rPr lang="en-US" smtClean="0"/>
              <a:t>10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FBF0DD1-4E5D-42E5-472C-C4FEA8D6A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Autofit/>
          </a:bodyPr>
          <a:lstStyle/>
          <a:p>
            <a:r>
              <a:rPr lang="en-US" altLang="zh-CN" sz="3600" dirty="0">
                <a:solidFill>
                  <a:srgbClr val="000090"/>
                </a:solidFill>
              </a:rPr>
              <a:t>Main Results</a:t>
            </a:r>
            <a:endParaRPr lang="en-US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F2A9334C-7497-B51F-52CF-B8442B00F58C}"/>
                  </a:ext>
                </a:extLst>
              </p:cNvPr>
              <p:cNvSpPr txBox="1"/>
              <p:nvPr/>
            </p:nvSpPr>
            <p:spPr>
              <a:xfrm>
                <a:off x="228600" y="1242962"/>
                <a:ext cx="8382000" cy="45566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ea typeface="Cambria Math" panose="02040503050406030204" pitchFamily="18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altLang="zh-CN" sz="2000" dirty="0">
                    <a:ea typeface="Cambria Math" panose="02040503050406030204" pitchFamily="18" charset="0"/>
                  </a:rPr>
                  <a:t> number correlations, assuming Ring-LPN or QA-SD over Galois ring and FSS, there exists</a:t>
                </a:r>
              </a:p>
              <a:p>
                <a:endParaRPr lang="en-US" altLang="zh-CN" sz="2000" dirty="0">
                  <a:ea typeface="Cambria Math" panose="02040503050406030204" pitchFamily="18" charset="0"/>
                </a:endParaRPr>
              </a:p>
              <a:p>
                <a:r>
                  <a:rPr lang="en-US" altLang="zh-CN" sz="2000" dirty="0">
                    <a:ea typeface="Cambria Math" panose="02040503050406030204" pitchFamily="18" charset="0"/>
                  </a:rPr>
                  <a:t>Theorem 1. A programmable PCG for OLE over </a:t>
                </a:r>
                <a:r>
                  <a:rPr lang="en-US" altLang="zh-CN" sz="2000" b="1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any</a:t>
                </a:r>
                <a:r>
                  <a:rPr lang="en-US" altLang="zh-CN" sz="2000" dirty="0">
                    <a:ea typeface="Cambria Math" panose="02040503050406030204" pitchFamily="18" charset="0"/>
                  </a:rPr>
                  <a:t> Galois ring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𝔾ℝ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000" dirty="0">
                    <a:ea typeface="Cambria Math" panose="02040503050406030204" pitchFamily="18" charset="0"/>
                  </a:rPr>
                  <a:t> with seed size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  <m: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func>
                          <m:func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sz="20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e>
                        </m:func>
                      </m:e>
                    </m:d>
                  </m:oMath>
                </a14:m>
                <a:r>
                  <a:rPr lang="en-US" altLang="zh-CN" sz="2000" dirty="0">
                    <a:ea typeface="Cambria Math" panose="02040503050406030204" pitchFamily="18" charset="0"/>
                  </a:rPr>
                  <a:t> and computational cost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  <m:func>
                          <m:func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sz="2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e>
                        </m:func>
                      </m:e>
                    </m:d>
                  </m:oMath>
                </a14:m>
                <a:r>
                  <a:rPr lang="en-US" altLang="zh-CN" sz="2000" dirty="0">
                    <a:ea typeface="Cambria Math" panose="02040503050406030204" pitchFamily="18" charset="0"/>
                  </a:rPr>
                  <a:t> .</a:t>
                </a:r>
              </a:p>
              <a:p>
                <a:endParaRPr lang="en-US" altLang="zh-CN" sz="2000" dirty="0">
                  <a:ea typeface="Cambria Math" panose="02040503050406030204" pitchFamily="18" charset="0"/>
                </a:endParaRPr>
              </a:p>
              <a:p>
                <a:r>
                  <a:rPr lang="en-US" altLang="zh-CN" sz="2000" dirty="0">
                    <a:ea typeface="Cambria Math" panose="02040503050406030204" pitchFamily="18" charset="0"/>
                  </a:rPr>
                  <a:t>Remark 1: </a:t>
                </a:r>
                <a:r>
                  <a:rPr lang="en-US" altLang="zh-CN" sz="2000" dirty="0" err="1">
                    <a:ea typeface="Cambria Math" panose="02040503050406030204" pitchFamily="18" charset="0"/>
                  </a:rPr>
                  <a:t>Thm</a:t>
                </a:r>
                <a:r>
                  <a:rPr lang="en-US" altLang="zh-CN" sz="2000" dirty="0">
                    <a:ea typeface="Cambria Math" panose="02040503050406030204" pitchFamily="18" charset="0"/>
                  </a:rPr>
                  <a:t> 1 includes PCG for OLE over both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sSup>
                          <m:sSupPr>
                            <m:ctrlPr>
                              <a:rPr lang="en-US" altLang="zh-CN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altLang="zh-CN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altLang="zh-CN" sz="2000" dirty="0">
                    <a:ea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CN" sz="20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𝔾ℝ</m:t>
                    </m:r>
                    <m:r>
                      <a:rPr lang="en-US" altLang="zh-CN" sz="20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altLang="zh-CN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altLang="zh-CN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altLang="zh-CN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altLang="zh-CN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000" dirty="0">
                    <a:solidFill>
                      <a:srgbClr val="0070C0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en-US" altLang="zh-CN" sz="2000" dirty="0">
                    <a:ea typeface="Cambria Math" panose="02040503050406030204" pitchFamily="18" charset="0"/>
                  </a:rPr>
                  <a:t>employing distinct techniques.</a:t>
                </a:r>
              </a:p>
              <a:p>
                <a:endParaRPr lang="en-US" altLang="zh-CN" sz="2000" dirty="0">
                  <a:ea typeface="Cambria Math" panose="02040503050406030204" pitchFamily="18" charset="0"/>
                </a:endParaRPr>
              </a:p>
              <a:p>
                <a:r>
                  <a:rPr lang="en-US" altLang="zh-CN" sz="2000" dirty="0">
                    <a:ea typeface="Cambria Math" panose="02040503050406030204" pitchFamily="18" charset="0"/>
                  </a:rPr>
                  <a:t>Theorem 2. Two-party PCG for SPD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sSup>
                          <m:sSup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altLang="zh-CN" sz="2000" dirty="0">
                    <a:ea typeface="Cambria Math" panose="02040503050406030204" pitchFamily="18" charset="0"/>
                  </a:rPr>
                  <a:t>-type </a:t>
                </a:r>
                <a:r>
                  <a:rPr lang="en-US" altLang="zh-CN" sz="2000" dirty="0">
                    <a:solidFill>
                      <a:srgbClr val="0070C0"/>
                    </a:solidFill>
                    <a:ea typeface="Cambria Math" panose="02040503050406030204" pitchFamily="18" charset="0"/>
                  </a:rPr>
                  <a:t>authenticated</a:t>
                </a:r>
                <a:r>
                  <a:rPr lang="en-US" altLang="zh-CN" sz="2000" dirty="0">
                    <a:ea typeface="Cambria Math" panose="02040503050406030204" pitchFamily="18" charset="0"/>
                  </a:rPr>
                  <a:t> multiplication triples with seed size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  <m:sup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func>
                          <m:func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sz="2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e>
                        </m:func>
                      </m:e>
                    </m:d>
                  </m:oMath>
                </a14:m>
                <a:r>
                  <a:rPr lang="en-US" altLang="zh-CN" sz="2000" dirty="0">
                    <a:ea typeface="Cambria Math" panose="02040503050406030204" pitchFamily="18" charset="0"/>
                  </a:rPr>
                  <a:t> and computational cost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  <m:func>
                          <m:func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sz="2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e>
                        </m:func>
                      </m:e>
                    </m:d>
                  </m:oMath>
                </a14:m>
                <a:r>
                  <a:rPr lang="en-US" altLang="zh-CN" sz="2000" dirty="0">
                    <a:ea typeface="Cambria Math" panose="02040503050406030204" pitchFamily="18" charset="0"/>
                  </a:rPr>
                  <a:t>.</a:t>
                </a:r>
              </a:p>
              <a:p>
                <a:endParaRPr lang="en-US" altLang="zh-CN" sz="2000" dirty="0">
                  <a:ea typeface="Cambria Math" panose="02040503050406030204" pitchFamily="18" charset="0"/>
                </a:endParaRPr>
              </a:p>
              <a:p>
                <a:r>
                  <a:rPr lang="en-US" altLang="zh-CN" sz="2000" dirty="0">
                    <a:ea typeface="Cambria Math" panose="02040503050406030204" pitchFamily="18" charset="0"/>
                  </a:rPr>
                  <a:t>Remark 2. PCG for matrix triples, circuit-dependent preprocessing over Galois rings.</a:t>
                </a:r>
                <a:endParaRPr lang="zh-CN" altLang="en-US" sz="2000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F2A9334C-7497-B51F-52CF-B8442B00F5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242962"/>
                <a:ext cx="8382000" cy="4556697"/>
              </a:xfrm>
              <a:prstGeom prst="rect">
                <a:avLst/>
              </a:prstGeom>
              <a:blipFill>
                <a:blip r:embed="rId2"/>
                <a:stretch>
                  <a:fillRect l="-800" t="-803" r="-1309" b="-14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6084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B129CC6-0CA2-9DAF-F630-2304A5567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8F88F-EC82-2148-A487-A81979BB1237}" type="slidenum">
              <a:rPr lang="en-US" smtClean="0"/>
              <a:t>11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FBF0DD1-4E5D-42E5-472C-C4FEA8D6A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Autofit/>
          </a:bodyPr>
          <a:lstStyle/>
          <a:p>
            <a:r>
              <a:rPr lang="en-US" altLang="zh-CN" sz="3600" dirty="0">
                <a:solidFill>
                  <a:srgbClr val="000090"/>
                </a:solidFill>
              </a:rPr>
              <a:t>Theoretical Efficiency Comparisons</a:t>
            </a:r>
            <a:endParaRPr lang="en-US" sz="1800" dirty="0"/>
          </a:p>
        </p:txBody>
      </p:sp>
      <p:pic>
        <p:nvPicPr>
          <p:cNvPr id="5" name="图片 4" descr="表格">
            <a:extLst>
              <a:ext uri="{FF2B5EF4-FFF2-40B4-BE49-F238E27FC236}">
                <a16:creationId xmlns:a16="http://schemas.microsoft.com/office/drawing/2014/main" id="{E2733DE1-F131-9412-10AE-A03613DF0E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22" y="1945059"/>
            <a:ext cx="8563111" cy="2779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9901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1F0AF3-9148-720A-CF19-6782097DF1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8757A-41B4-2B88-6E4C-F36040AA8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000090"/>
                </a:solidFill>
              </a:rPr>
              <a:t>Concrete Efficiency 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7DAA21E-6808-0134-02DE-053C2F1B28BC}"/>
              </a:ext>
            </a:extLst>
          </p:cNvPr>
          <p:cNvSpPr txBox="1"/>
          <p:nvPr/>
        </p:nvSpPr>
        <p:spPr>
          <a:xfrm>
            <a:off x="1219200" y="129540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Code is available at: </a:t>
            </a:r>
            <a:r>
              <a:rPr lang="en-US" altLang="zh-CN" dirty="0">
                <a:hlinkClick r:id="rId3"/>
              </a:rPr>
              <a:t>https://github.com/zhli271828/Trace-F2-OLE-PCG</a:t>
            </a:r>
            <a:r>
              <a:rPr lang="en-US" altLang="zh-CN" dirty="0"/>
              <a:t> 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E830BF8D-ADAE-08B8-9CBC-702648CC5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8F88F-EC82-2148-A487-A81979BB1237}" type="slidenum">
              <a:rPr lang="en-US" smtClean="0"/>
              <a:t>12</a:t>
            </a:fld>
            <a:endParaRPr lang="en-US"/>
          </a:p>
        </p:txBody>
      </p:sp>
      <p:pic>
        <p:nvPicPr>
          <p:cNvPr id="6" name="图片 5" descr="表格">
            <a:extLst>
              <a:ext uri="{FF2B5EF4-FFF2-40B4-BE49-F238E27FC236}">
                <a16:creationId xmlns:a16="http://schemas.microsoft.com/office/drawing/2014/main" id="{780E0D97-F408-A17D-2436-B6C0EC50B6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2057969"/>
            <a:ext cx="8677514" cy="397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7279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2628A7-99E5-F5DB-6EFD-D6A3075BEE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D3066FDF-DCC3-687D-C80A-163EB0F57F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371600"/>
            <a:ext cx="8686800" cy="4902200"/>
          </a:xfrm>
        </p:spPr>
        <p:txBody>
          <a:bodyPr>
            <a:normAutofit/>
          </a:bodyPr>
          <a:lstStyle/>
          <a:p>
            <a:r>
              <a:rPr lang="en-US" dirty="0"/>
              <a:t>Motivations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Results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altLang="zh-CN" dirty="0">
                <a:solidFill>
                  <a:schemeClr val="accent1"/>
                </a:solidFill>
              </a:rPr>
              <a:t>Techniques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7E3B89-081F-F758-F622-9446FB9AD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000090"/>
                </a:solidFill>
              </a:rPr>
              <a:t>Outline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39A11218-7279-B777-F951-762656A78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8F88F-EC82-2148-A487-A81979BB123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5335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85F59D-3A55-C8CC-9C8A-49CB40CE15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C5158C1-81E4-17DA-1142-7E3B996A2F9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76200" y="76200"/>
                <a:ext cx="8610600" cy="1143000"/>
              </a:xfrm>
            </p:spPr>
            <p:txBody>
              <a:bodyPr>
                <a:noAutofit/>
              </a:bodyPr>
              <a:lstStyle/>
              <a:p>
                <a:r>
                  <a:rPr lang="en-US" altLang="zh-CN" sz="3200" dirty="0">
                    <a:solidFill>
                      <a:srgbClr val="000090"/>
                    </a:solidFill>
                  </a:rPr>
                  <a:t>Recall PCG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b="0" i="1" smtClean="0">
                            <a:solidFill>
                              <a:srgbClr val="00009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200" b="0" i="1" smtClean="0">
                            <a:solidFill>
                              <a:srgbClr val="000090"/>
                            </a:solidFill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altLang="zh-CN" sz="3200" b="0" i="1" smtClean="0">
                            <a:solidFill>
                              <a:srgbClr val="00009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altLang="zh-CN" sz="3200" dirty="0">
                    <a:solidFill>
                      <a:srgbClr val="000090"/>
                    </a:solidFill>
                  </a:rPr>
                  <a:t>-OLEs</a:t>
                </a:r>
                <a:r>
                  <a:rPr lang="en-US" altLang="zh-CN" sz="1600" dirty="0"/>
                  <a:t> </a:t>
                </a:r>
                <a:r>
                  <a:rPr lang="en-US" altLang="zh-CN" sz="2000" dirty="0"/>
                  <a:t>[BCGIKS20,BCCD23]</a:t>
                </a:r>
                <a:endParaRPr lang="en-US" sz="1600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C5158C1-81E4-17DA-1142-7E3B996A2F9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6200" y="76200"/>
                <a:ext cx="8610600" cy="1143000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A6502BF2-C02A-ECB4-1D31-B6BC15003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8F88F-EC82-2148-A487-A81979BB1237}" type="slidenum">
              <a:rPr lang="en-US" smtClean="0"/>
              <a:t>14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DF531AF2-4FC8-D00E-BC24-A3527D689113}"/>
                  </a:ext>
                </a:extLst>
              </p:cNvPr>
              <p:cNvSpPr txBox="1"/>
              <p:nvPr/>
            </p:nvSpPr>
            <p:spPr>
              <a:xfrm>
                <a:off x="622176" y="1375775"/>
                <a:ext cx="6238374" cy="4237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dirty="0"/>
                  <a:t>Method: Reduce multiple OLEs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zh-CN" altLang="en-US" sz="2000" dirty="0"/>
                  <a:t> </a:t>
                </a:r>
                <a:r>
                  <a:rPr lang="en-US" altLang="zh-CN" sz="2000" dirty="0"/>
                  <a:t>to </a:t>
                </a:r>
                <a:r>
                  <a:rPr lang="en-US" altLang="zh-CN" sz="2000" dirty="0">
                    <a:solidFill>
                      <a:srgbClr val="0070C0"/>
                    </a:solidFill>
                  </a:rPr>
                  <a:t>one OLE </a:t>
                </a:r>
                <a:r>
                  <a:rPr lang="en-US" altLang="zh-CN" sz="2000" dirty="0"/>
                  <a:t>over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ℛ</m:t>
                    </m:r>
                  </m:oMath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DF531AF2-4FC8-D00E-BC24-A3527D6891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176" y="1375775"/>
                <a:ext cx="6238374" cy="423770"/>
              </a:xfrm>
              <a:prstGeom prst="rect">
                <a:avLst/>
              </a:prstGeom>
              <a:blipFill>
                <a:blip r:embed="rId4"/>
                <a:stretch>
                  <a:fillRect l="-978" t="-7246" b="-217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658D1D90-0AAE-8549-9E6E-18A34AB3B45C}"/>
                  </a:ext>
                </a:extLst>
              </p:cNvPr>
              <p:cNvSpPr txBox="1"/>
              <p:nvPr/>
            </p:nvSpPr>
            <p:spPr>
              <a:xfrm>
                <a:off x="622176" y="1783134"/>
                <a:ext cx="6230295" cy="7379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dirty="0"/>
                  <a:t>Let </a:t>
                </a:r>
                <a14:m>
                  <m:oMath xmlns:m="http://schemas.openxmlformats.org/officeDocument/2006/math">
                    <m:r>
                      <a:rPr lang="en-US" altLang="zh-CN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ℛ</m:t>
                    </m:r>
                    <m:r>
                      <a:rPr lang="en-US" altLang="zh-CN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≔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]/(</m:t>
                    </m:r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p>
                    </m:sSup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with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 </a:t>
                </a:r>
                <a:r>
                  <a:rPr lang="en-US" altLang="zh-CN" sz="2000" dirty="0"/>
                  <a:t>Then </a:t>
                </a:r>
                <a14:m>
                  <m:oMath xmlns:m="http://schemas.openxmlformats.org/officeDocument/2006/math">
                    <m:r>
                      <a:rPr lang="en-US" altLang="zh-CN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ℛ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≃</m:t>
                    </m:r>
                    <m:sSubSup>
                      <m:sSub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p>
                    </m:sSubSup>
                  </m:oMath>
                </a14:m>
                <a:r>
                  <a:rPr lang="en-US" altLang="zh-CN" sz="2000" dirty="0"/>
                  <a:t>.</a:t>
                </a:r>
              </a:p>
              <a:p>
                <a:r>
                  <a:rPr lang="en-US" altLang="zh-CN" sz="2000" dirty="0"/>
                  <a:t>Assume Ring-LPN or QA-SD over </a:t>
                </a:r>
                <a14:m>
                  <m:oMath xmlns:m="http://schemas.openxmlformats.org/officeDocument/2006/math">
                    <m:r>
                      <a:rPr lang="en-US" altLang="zh-CN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ℛ</m:t>
                    </m:r>
                  </m:oMath>
                </a14:m>
                <a:r>
                  <a:rPr lang="en-US" altLang="zh-CN" sz="2000" dirty="0"/>
                  <a:t> and FSS schemes.</a:t>
                </a: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658D1D90-0AAE-8549-9E6E-18A34AB3B4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176" y="1783134"/>
                <a:ext cx="6230295" cy="737959"/>
              </a:xfrm>
              <a:prstGeom prst="rect">
                <a:avLst/>
              </a:prstGeom>
              <a:blipFill>
                <a:blip r:embed="rId5"/>
                <a:stretch>
                  <a:fillRect l="-978" t="-4959" b="-140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43CF548E-295C-045A-0F59-F75F5CF97FB5}"/>
                  </a:ext>
                </a:extLst>
              </p:cNvPr>
              <p:cNvSpPr txBox="1"/>
              <p:nvPr/>
            </p:nvSpPr>
            <p:spPr>
              <a:xfrm>
                <a:off x="622176" y="5325673"/>
                <a:ext cx="8106963" cy="8485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200" dirty="0"/>
                  <a:t>Consider ring </a:t>
                </a:r>
                <a14:m>
                  <m:oMath xmlns:m="http://schemas.openxmlformats.org/officeDocument/2006/math">
                    <m:r>
                      <a:rPr lang="en-US" altLang="zh-CN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ℛ</m:t>
                    </m:r>
                    <m:r>
                      <a:rPr lang="en-US" altLang="zh-CN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≔</m:t>
                    </m:r>
                    <m:sSub>
                      <m:sSubPr>
                        <m:ctrlPr>
                          <a:rPr lang="en-US" altLang="zh-CN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altLang="zh-CN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US" altLang="zh-CN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altLang="zh-CN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altLang="zh-CN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]/(</m:t>
                    </m:r>
                    <m:sSubSup>
                      <m:sSubSupPr>
                        <m:ctrlPr>
                          <a:rPr lang="en-US" altLang="zh-CN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CN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bSup>
                    <m:r>
                      <a:rPr lang="en-US" altLang="zh-CN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</m:t>
                    </m:r>
                    <m:r>
                      <a:rPr lang="en-US" altLang="zh-CN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…</m:t>
                    </m:r>
                    <m:sSubSup>
                      <m:sSubSupPr>
                        <m:ctrlPr>
                          <a:rPr lang="en-US" altLang="zh-CN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altLang="zh-CN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bSup>
                    <m:r>
                      <a:rPr lang="en-US" altLang="zh-CN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</m:t>
                    </m:r>
                    <m:r>
                      <a:rPr lang="en-US" altLang="zh-CN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with </a:t>
                </a:r>
                <a14:m>
                  <m:oMath xmlns:m="http://schemas.openxmlformats.org/officeDocument/2006/math">
                    <m:r>
                      <a:rPr lang="en-US" altLang="zh-CN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altLang="zh-CN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CN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US" altLang="zh-CN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altLang="zh-CN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  <a:p>
                <a:r>
                  <a:rPr lang="en-US" altLang="zh-CN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Then </a:t>
                </a:r>
                <a14:m>
                  <m:oMath xmlns:m="http://schemas.openxmlformats.org/officeDocument/2006/math">
                    <m:r>
                      <a:rPr lang="en-US" altLang="zh-CN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ℛ</m:t>
                    </m:r>
                    <m:r>
                      <a:rPr lang="en-US" altLang="zh-CN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≃</m:t>
                    </m:r>
                    <m:sSubSup>
                      <m:sSubSupPr>
                        <m:ctrlPr>
                          <a:rPr lang="en-US" altLang="zh-CN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altLang="zh-CN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altLang="zh-CN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p>
                    </m:sSubSup>
                  </m:oMath>
                </a14:m>
                <a:r>
                  <a:rPr lang="zh-CN" altLang="en-US" sz="2200" dirty="0"/>
                  <a:t> </a:t>
                </a:r>
                <a:r>
                  <a:rPr lang="en-US" altLang="zh-CN" sz="2200" dirty="0"/>
                  <a:t>where </a:t>
                </a:r>
                <a14:m>
                  <m:oMath xmlns:m="http://schemas.openxmlformats.org/officeDocument/2006/math">
                    <m:r>
                      <a:rPr lang="en-US" altLang="zh-CN" sz="22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zh-CN" sz="2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altLang="zh-CN" sz="2200" dirty="0"/>
                  <a:t>.</a:t>
                </a:r>
                <a:endParaRPr lang="zh-CN" altLang="en-US" sz="2200" dirty="0"/>
              </a:p>
            </p:txBody>
          </p:sp>
        </mc:Choice>
        <mc:Fallback xmlns="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43CF548E-295C-045A-0F59-F75F5CF97F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176" y="5325673"/>
                <a:ext cx="8106963" cy="848502"/>
              </a:xfrm>
              <a:prstGeom prst="rect">
                <a:avLst/>
              </a:prstGeom>
              <a:blipFill>
                <a:blip r:embed="rId6"/>
                <a:stretch>
                  <a:fillRect l="-977" t="-3597" b="-107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loud Callout 50">
                <a:extLst>
                  <a:ext uri="{FF2B5EF4-FFF2-40B4-BE49-F238E27FC236}">
                    <a16:creationId xmlns:a16="http://schemas.microsoft.com/office/drawing/2014/main" id="{80C3AC40-E465-EC1A-C37B-295688125E73}"/>
                  </a:ext>
                </a:extLst>
              </p:cNvPr>
              <p:cNvSpPr/>
              <p:nvPr/>
            </p:nvSpPr>
            <p:spPr>
              <a:xfrm>
                <a:off x="6731000" y="428684"/>
                <a:ext cx="2438400" cy="1292022"/>
              </a:xfrm>
              <a:prstGeom prst="cloudCallout">
                <a:avLst>
                  <a:gd name="adj1" fmla="val -54773"/>
                  <a:gd name="adj2" fmla="val 94495"/>
                </a:avLst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0" dirty="0"/>
                  <a:t>Only for large q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2" name="Cloud Callout 50">
                <a:extLst>
                  <a:ext uri="{FF2B5EF4-FFF2-40B4-BE49-F238E27FC236}">
                    <a16:creationId xmlns:a16="http://schemas.microsoft.com/office/drawing/2014/main" id="{80C3AC40-E465-EC1A-C37B-295688125E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1000" y="428684"/>
                <a:ext cx="2438400" cy="1292022"/>
              </a:xfrm>
              <a:prstGeom prst="cloudCallout">
                <a:avLst>
                  <a:gd name="adj1" fmla="val -54773"/>
                  <a:gd name="adj2" fmla="val 94495"/>
                </a:avLst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loud Callout 49">
                <a:extLst>
                  <a:ext uri="{FF2B5EF4-FFF2-40B4-BE49-F238E27FC236}">
                    <a16:creationId xmlns:a16="http://schemas.microsoft.com/office/drawing/2014/main" id="{466D4597-B043-6BB8-09AB-748B9E04E463}"/>
                  </a:ext>
                </a:extLst>
              </p:cNvPr>
              <p:cNvSpPr/>
              <p:nvPr/>
            </p:nvSpPr>
            <p:spPr>
              <a:xfrm>
                <a:off x="6896100" y="5749924"/>
                <a:ext cx="1447800" cy="935057"/>
              </a:xfrm>
              <a:prstGeom prst="cloudCallout">
                <a:avLst>
                  <a:gd name="adj1" fmla="val -136486"/>
                  <a:gd name="adj2" fmla="val -38878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≥3</m:t>
                    </m:r>
                  </m:oMath>
                </a14:m>
                <a:r>
                  <a:rPr lang="en-US" dirty="0"/>
                  <a:t>. </a:t>
                </a:r>
              </a:p>
            </p:txBody>
          </p:sp>
        </mc:Choice>
        <mc:Fallback xmlns="">
          <p:sp>
            <p:nvSpPr>
              <p:cNvPr id="33" name="Cloud Callout 49">
                <a:extLst>
                  <a:ext uri="{FF2B5EF4-FFF2-40B4-BE49-F238E27FC236}">
                    <a16:creationId xmlns:a16="http://schemas.microsoft.com/office/drawing/2014/main" id="{466D4597-B043-6BB8-09AB-748B9E04E4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6100" y="5749924"/>
                <a:ext cx="1447800" cy="935057"/>
              </a:xfrm>
              <a:prstGeom prst="cloudCallout">
                <a:avLst>
                  <a:gd name="adj1" fmla="val -136486"/>
                  <a:gd name="adj2" fmla="val -38878"/>
                </a:avLst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矩形: 圆角 33">
                <a:extLst>
                  <a:ext uri="{FF2B5EF4-FFF2-40B4-BE49-F238E27FC236}">
                    <a16:creationId xmlns:a16="http://schemas.microsoft.com/office/drawing/2014/main" id="{921D36DF-943B-EA78-7051-1493EAA90299}"/>
                  </a:ext>
                </a:extLst>
              </p:cNvPr>
              <p:cNvSpPr/>
              <p:nvPr/>
            </p:nvSpPr>
            <p:spPr>
              <a:xfrm>
                <a:off x="622176" y="4582304"/>
                <a:ext cx="7683624" cy="577047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altLang="zh-CN" sz="2200" dirty="0"/>
                  <a:t>For point function of domain size </a:t>
                </a:r>
                <a14:m>
                  <m:oMath xmlns:m="http://schemas.openxmlformats.org/officeDocument/2006/math">
                    <m:r>
                      <a:rPr lang="en-US" altLang="zh-CN" sz="2200" i="1" dirty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altLang="zh-CN" sz="2200" dirty="0"/>
                  <a:t>,  FSS has key size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200">
                            <a:latin typeface="Cambria Math" panose="02040503050406030204" pitchFamily="18" charset="0"/>
                          </a:rPr>
                          <m:t>O</m:t>
                        </m:r>
                        <m:r>
                          <a:rPr lang="en-US" altLang="zh-CN" sz="220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altLang="zh-CN" sz="22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altLang="zh-CN" sz="22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zh-CN" altLang="en-US" sz="2200" dirty="0"/>
              </a:p>
            </p:txBody>
          </p:sp>
        </mc:Choice>
        <mc:Fallback xmlns="">
          <p:sp>
            <p:nvSpPr>
              <p:cNvPr id="34" name="矩形: 圆角 33">
                <a:extLst>
                  <a:ext uri="{FF2B5EF4-FFF2-40B4-BE49-F238E27FC236}">
                    <a16:creationId xmlns:a16="http://schemas.microsoft.com/office/drawing/2014/main" id="{921D36DF-943B-EA78-7051-1493EAA902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176" y="4582304"/>
                <a:ext cx="7683624" cy="577047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矩形 34">
                <a:extLst>
                  <a:ext uri="{FF2B5EF4-FFF2-40B4-BE49-F238E27FC236}">
                    <a16:creationId xmlns:a16="http://schemas.microsoft.com/office/drawing/2014/main" id="{10CB9D91-B53A-11B5-0CFF-E5928BF40FBF}"/>
                  </a:ext>
                </a:extLst>
              </p:cNvPr>
              <p:cNvSpPr/>
              <p:nvPr/>
            </p:nvSpPr>
            <p:spPr>
              <a:xfrm>
                <a:off x="622176" y="2802156"/>
                <a:ext cx="7302624" cy="1589009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altLang="zh-CN" sz="2200" dirty="0"/>
                  <a:t>Let </a:t>
                </a:r>
                <a14:m>
                  <m:oMath xmlns:m="http://schemas.openxmlformats.org/officeDocument/2006/math">
                    <m:r>
                      <a:rPr lang="en-US" altLang="zh-CN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sSub>
                      <m:sSubPr>
                        <m:ctrlPr>
                          <a:rPr lang="en-US" altLang="zh-CN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←</m:t>
                        </m:r>
                      </m:e>
                      <m:sub>
                        <m:r>
                          <a:rPr lang="en-US" altLang="zh-CN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$</m:t>
                        </m:r>
                      </m:sub>
                    </m:sSub>
                    <m:r>
                      <a:rPr lang="en-US" altLang="zh-CN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ℛ</m:t>
                    </m:r>
                  </m:oMath>
                </a14:m>
                <a:r>
                  <a:rPr lang="en-US" altLang="zh-CN" sz="22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200" i="1" dirty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b>
                        <m:r>
                          <a:rPr lang="en-US" altLang="zh-CN" sz="2200" i="1" dirty="0"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</m:sSub>
                    <m:r>
                      <a:rPr lang="en-US" altLang="zh-CN" sz="2200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zh-CN" sz="2200" i="1" dirty="0"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</m:sSub>
                    <m:r>
                      <a:rPr lang="en-US" altLang="zh-CN" sz="2200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sz="2200" b="0" i="1" dirty="0" smtClean="0">
                        <a:latin typeface="Cambria Math" panose="02040503050406030204" pitchFamily="18" charset="0"/>
                      </a:rPr>
                      <m:t>ℛ</m:t>
                    </m:r>
                  </m:oMath>
                </a14:m>
                <a:r>
                  <a:rPr lang="en-US" altLang="zh-CN" sz="2200" dirty="0"/>
                  <a:t> be </a:t>
                </a:r>
                <a14:m>
                  <m:oMath xmlns:m="http://schemas.openxmlformats.org/officeDocument/2006/math">
                    <m:r>
                      <a:rPr lang="en-US" altLang="zh-CN" sz="22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zh-CN" sz="2200" dirty="0"/>
                  <a:t>-sparse for </a:t>
                </a:r>
                <a14:m>
                  <m:oMath xmlns:m="http://schemas.openxmlformats.org/officeDocument/2006/math">
                    <m:r>
                      <a:rPr lang="en-US" altLang="zh-CN" sz="2200" i="1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zh-CN" sz="2200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  <m:r>
                      <a:rPr lang="en-US" altLang="zh-CN" sz="22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zh-CN" sz="22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</m:sSub>
                    <m:r>
                      <a:rPr lang="en-US" altLang="zh-CN" sz="2200" i="1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altLang="zh-CN" sz="22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sz="2200" i="1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</m:sSub>
                    <m:r>
                      <a:rPr lang="en-US" altLang="zh-CN" sz="22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20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</m:sSub>
                  </m:oMath>
                </a14:m>
                <a:r>
                  <a:rPr lang="en-US" altLang="zh-CN" sz="2200" dirty="0"/>
                  <a:t> is </a:t>
                </a:r>
                <a:r>
                  <a:rPr lang="en-US" altLang="zh-CN" sz="2200" dirty="0">
                    <a:solidFill>
                      <a:srgbClr val="0070C0"/>
                    </a:solidFill>
                  </a:rPr>
                  <a:t>pseudorandom</a:t>
                </a:r>
                <a:r>
                  <a:rPr lang="en-US" altLang="zh-CN" sz="2200" dirty="0"/>
                  <a:t>. Then,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2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en-US" altLang="zh-CN" sz="22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altLang="zh-CN" sz="2200" b="1" i="1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altLang="zh-CN" sz="22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en-US" altLang="zh-CN" sz="22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altLang="zh-CN" sz="2200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22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2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altLang="zh-CN" sz="22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sSub>
                        <m:sSubPr>
                          <m:ctrlPr>
                            <a:rPr lang="en-US" altLang="zh-CN" sz="22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1" i="1"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en-US" altLang="zh-CN" sz="22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sSub>
                        <m:sSubPr>
                          <m:ctrlPr>
                            <a:rPr lang="en-US" altLang="zh-CN" sz="22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1" i="1"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en-US" altLang="zh-CN" sz="22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altLang="zh-CN" sz="22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2200" b="1" i="1">
                          <a:latin typeface="Cambria Math" panose="02040503050406030204" pitchFamily="18" charset="0"/>
                        </a:rPr>
                        <m:t>𝒂</m:t>
                      </m:r>
                      <m:d>
                        <m:dPr>
                          <m:ctrlPr>
                            <a:rPr lang="en-US" altLang="zh-CN" sz="22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2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200" b="1" i="1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b>
                              <m:r>
                                <a:rPr lang="en-US" altLang="zh-CN" sz="22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sz="22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200" b="1" i="1"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b>
                              <m:r>
                                <a:rPr lang="en-US" altLang="zh-CN" sz="22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altLang="zh-CN" sz="22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sz="22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200" b="1" i="1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b>
                              <m:r>
                                <a:rPr lang="en-US" altLang="zh-CN" sz="22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sz="22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200" b="1" i="1"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b>
                              <m:r>
                                <a:rPr lang="en-US" altLang="zh-CN" sz="22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  <m:r>
                        <a:rPr lang="en-US" altLang="zh-CN" sz="2200" b="1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22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1" i="1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en-US" altLang="zh-CN" sz="22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sSub>
                        <m:sSubPr>
                          <m:ctrlPr>
                            <a:rPr lang="en-US" altLang="zh-CN" sz="22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1" i="1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en-US" altLang="zh-CN" sz="22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altLang="zh-CN" sz="2200" b="1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2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2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sz="22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200" dirty="0"/>
                  <a:t> are sparse and succinctly shared via FSS.</a:t>
                </a:r>
                <a:endParaRPr lang="en-US" altLang="zh-CN" sz="2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5" name="矩形 34">
                <a:extLst>
                  <a:ext uri="{FF2B5EF4-FFF2-40B4-BE49-F238E27FC236}">
                    <a16:creationId xmlns:a16="http://schemas.microsoft.com/office/drawing/2014/main" id="{10CB9D91-B53A-11B5-0CFF-E5928BF40F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176" y="2802156"/>
                <a:ext cx="7302624" cy="158900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81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 animBg="1"/>
      <p:bldP spid="33" grpId="0" animBg="1"/>
      <p:bldP spid="34" grpId="0" animBg="1"/>
      <p:bldP spid="3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7C8B85-A340-DBFF-FA4A-C6666FDE1B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CC2E4-B0A8-6BA2-33DD-C8BE9A839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Autofit/>
          </a:bodyPr>
          <a:lstStyle/>
          <a:p>
            <a:r>
              <a:rPr lang="en-US" altLang="zh-CN" sz="3600" dirty="0">
                <a:solidFill>
                  <a:srgbClr val="000090"/>
                </a:solidFill>
              </a:rPr>
              <a:t>Polynomial Ring Trace</a:t>
            </a:r>
            <a:r>
              <a:rPr lang="en-US" altLang="zh-CN" sz="1800" dirty="0"/>
              <a:t> [</a:t>
            </a:r>
            <a:r>
              <a:rPr lang="en-US" altLang="zh-CN" sz="1800" dirty="0">
                <a:solidFill>
                  <a:srgbClr val="0070C0"/>
                </a:solidFill>
              </a:rPr>
              <a:t>L</a:t>
            </a:r>
            <a:r>
              <a:rPr lang="en-US" altLang="zh-CN" sz="1800" dirty="0"/>
              <a:t>XYY25]</a:t>
            </a:r>
            <a:endParaRPr lang="en-US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3C918236-353D-AC5D-E946-12DD5A51BB5D}"/>
                  </a:ext>
                </a:extLst>
              </p:cNvPr>
              <p:cNvSpPr txBox="1"/>
              <p:nvPr/>
            </p:nvSpPr>
            <p:spPr>
              <a:xfrm>
                <a:off x="609600" y="1295400"/>
                <a:ext cx="7772400" cy="4301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Isomorphism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ℛ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≃</m:t>
                    </m:r>
                    <m:sSubSup>
                      <m:sSub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p>
                    </m:sSubSup>
                  </m:oMath>
                </a14:m>
                <a:r>
                  <a:rPr lang="en-US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with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3C918236-353D-AC5D-E946-12DD5A51BB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295400"/>
                <a:ext cx="7772400" cy="430182"/>
              </a:xfrm>
              <a:prstGeom prst="rect">
                <a:avLst/>
              </a:prstGeom>
              <a:blipFill>
                <a:blip r:embed="rId3"/>
                <a:stretch>
                  <a:fillRect l="-784" t="-8571" b="-17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6AA2FB85-F723-34B5-0C5E-12CA51F0BFE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2033359"/>
                <a:ext cx="7013968" cy="1307346"/>
              </a:xfrm>
            </p:spPr>
            <p:txBody>
              <a:bodyPr>
                <a:normAutofit/>
              </a:bodyPr>
              <a:lstStyle/>
              <a:p>
                <a:r>
                  <a:rPr lang="en-US" sz="2000" b="0" dirty="0"/>
                  <a:t>The trace function over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ℛ</m:t>
                    </m:r>
                  </m:oMath>
                </a14:m>
                <a:r>
                  <a:rPr lang="en-US" sz="2000" b="0" dirty="0"/>
                  <a:t> is defined as: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𝑇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ℛ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≔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sup>
                          </m:sSup>
                        </m:e>
                      </m:nary>
                    </m:oMath>
                  </m:oMathPara>
                </a14:m>
                <a:endParaRPr lang="en-US" sz="20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6AA2FB85-F723-34B5-0C5E-12CA51F0BF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2033359"/>
                <a:ext cx="7013968" cy="1307346"/>
              </a:xfrm>
              <a:blipFill>
                <a:blip r:embed="rId4"/>
                <a:stretch>
                  <a:fillRect l="-782" t="-28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21599303-DD37-CE2E-AE17-7467E8C37C0C}"/>
                  </a:ext>
                </a:extLst>
              </p:cNvPr>
              <p:cNvSpPr txBox="1"/>
              <p:nvPr/>
            </p:nvSpPr>
            <p:spPr>
              <a:xfrm>
                <a:off x="3329077" y="5328116"/>
                <a:ext cx="334066" cy="3040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𝔽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21599303-DD37-CE2E-AE17-7467E8C37C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9077" y="5328116"/>
                <a:ext cx="334066" cy="304058"/>
              </a:xfrm>
              <a:prstGeom prst="rect">
                <a:avLst/>
              </a:prstGeom>
              <a:blipFill>
                <a:blip r:embed="rId5"/>
                <a:stretch>
                  <a:fillRect l="-14545" r="-7273" b="-2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5D03845F-739A-1952-BCE1-F1ED2141AED3}"/>
                  </a:ext>
                </a:extLst>
              </p:cNvPr>
              <p:cNvSpPr txBox="1"/>
              <p:nvPr/>
            </p:nvSpPr>
            <p:spPr>
              <a:xfrm>
                <a:off x="5509611" y="5334742"/>
                <a:ext cx="334066" cy="3040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𝔽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5D03845F-739A-1952-BCE1-F1ED2141AE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9611" y="5334742"/>
                <a:ext cx="334066" cy="304058"/>
              </a:xfrm>
              <a:prstGeom prst="rect">
                <a:avLst/>
              </a:prstGeom>
              <a:blipFill>
                <a:blip r:embed="rId6"/>
                <a:stretch>
                  <a:fillRect l="-16364" r="-5455" b="-2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16382A35-3936-3CCE-3EC3-642D62461250}"/>
              </a:ext>
            </a:extLst>
          </p:cNvPr>
          <p:cNvCxnSpPr>
            <a:cxnSpLocks/>
            <a:stCxn id="6" idx="3"/>
            <a:endCxn id="8" idx="1"/>
          </p:cNvCxnSpPr>
          <p:nvPr/>
        </p:nvCxnSpPr>
        <p:spPr>
          <a:xfrm>
            <a:off x="3663143" y="5480145"/>
            <a:ext cx="1846468" cy="662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A795E365-C15D-E838-56B1-7A30BE5503AC}"/>
                  </a:ext>
                </a:extLst>
              </p:cNvPr>
              <p:cNvSpPr txBox="1"/>
              <p:nvPr/>
            </p:nvSpPr>
            <p:spPr>
              <a:xfrm>
                <a:off x="3381046" y="3585083"/>
                <a:ext cx="23012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ℛ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A795E365-C15D-E838-56B1-7A30BE5503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1046" y="3585083"/>
                <a:ext cx="230128" cy="276999"/>
              </a:xfrm>
              <a:prstGeom prst="rect">
                <a:avLst/>
              </a:prstGeom>
              <a:blipFill>
                <a:blip r:embed="rId7"/>
                <a:stretch>
                  <a:fillRect l="-27027" r="-21622" b="-65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33394B4D-2711-40A7-8D06-9FCF74EBE26A}"/>
              </a:ext>
            </a:extLst>
          </p:cNvPr>
          <p:cNvCxnSpPr>
            <a:stCxn id="16" idx="2"/>
            <a:endCxn id="6" idx="0"/>
          </p:cNvCxnSpPr>
          <p:nvPr/>
        </p:nvCxnSpPr>
        <p:spPr>
          <a:xfrm>
            <a:off x="3496110" y="3862082"/>
            <a:ext cx="0" cy="14660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8BC7C8B4-6A76-72C8-2415-701E309E4E1E}"/>
                  </a:ext>
                </a:extLst>
              </p:cNvPr>
              <p:cNvSpPr txBox="1"/>
              <p:nvPr/>
            </p:nvSpPr>
            <p:spPr>
              <a:xfrm>
                <a:off x="5181600" y="3581400"/>
                <a:ext cx="102051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𝑇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ℛ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ℛ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8BC7C8B4-6A76-72C8-2415-701E309E4E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3581400"/>
                <a:ext cx="1020510" cy="276999"/>
              </a:xfrm>
              <a:prstGeom prst="rect">
                <a:avLst/>
              </a:prstGeom>
              <a:blipFill>
                <a:blip r:embed="rId8"/>
                <a:stretch>
                  <a:fillRect t="-4444" b="-3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E547EDD4-E648-22F5-C032-0ACB7BD3718F}"/>
              </a:ext>
            </a:extLst>
          </p:cNvPr>
          <p:cNvCxnSpPr>
            <a:cxnSpLocks/>
            <a:stCxn id="19" idx="2"/>
            <a:endCxn id="8" idx="0"/>
          </p:cNvCxnSpPr>
          <p:nvPr/>
        </p:nvCxnSpPr>
        <p:spPr>
          <a:xfrm flipH="1">
            <a:off x="5676644" y="3858399"/>
            <a:ext cx="15211" cy="1476343"/>
          </a:xfrm>
          <a:prstGeom prst="straightConnector1">
            <a:avLst/>
          </a:prstGeom>
          <a:ln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3190B2C5-3CAA-EBCD-EBEB-62F63A9FCE03}"/>
              </a:ext>
            </a:extLst>
          </p:cNvPr>
          <p:cNvCxnSpPr>
            <a:cxnSpLocks/>
            <a:stCxn id="16" idx="3"/>
            <a:endCxn id="19" idx="1"/>
          </p:cNvCxnSpPr>
          <p:nvPr/>
        </p:nvCxnSpPr>
        <p:spPr>
          <a:xfrm flipV="1">
            <a:off x="3611174" y="3719900"/>
            <a:ext cx="1570426" cy="3683"/>
          </a:xfrm>
          <a:prstGeom prst="straightConnector1">
            <a:avLst/>
          </a:prstGeom>
          <a:ln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4A144C22-3DA7-3241-211D-5793D0E122DC}"/>
                  </a:ext>
                </a:extLst>
              </p:cNvPr>
              <p:cNvSpPr txBox="1"/>
              <p:nvPr/>
            </p:nvSpPr>
            <p:spPr>
              <a:xfrm>
                <a:off x="2971800" y="4374884"/>
                <a:ext cx="52431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(⋅) 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4A144C22-3DA7-3241-211D-5793D0E122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4374884"/>
                <a:ext cx="524310" cy="276999"/>
              </a:xfrm>
              <a:prstGeom prst="rect">
                <a:avLst/>
              </a:prstGeom>
              <a:blipFill>
                <a:blip r:embed="rId9"/>
                <a:stretch>
                  <a:fillRect l="-15116" t="-4444" r="-5814" b="-3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979A608E-B5CD-DA31-BA35-671362285D1A}"/>
                  </a:ext>
                </a:extLst>
              </p:cNvPr>
              <p:cNvSpPr txBox="1"/>
              <p:nvPr/>
            </p:nvSpPr>
            <p:spPr>
              <a:xfrm>
                <a:off x="5700367" y="4374884"/>
                <a:ext cx="52431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altLang="zh-CN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(⋅) </m:t>
                      </m:r>
                    </m:oMath>
                  </m:oMathPara>
                </a14:m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979A608E-B5CD-DA31-BA35-671362285D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0367" y="4374884"/>
                <a:ext cx="524311" cy="276999"/>
              </a:xfrm>
              <a:prstGeom prst="rect">
                <a:avLst/>
              </a:prstGeom>
              <a:blipFill>
                <a:blip r:embed="rId10"/>
                <a:stretch>
                  <a:fillRect l="-13953" t="-4444" r="-6977" b="-3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5EE8876E-28B3-ED4D-9B96-A2BC99D70D59}"/>
                  </a:ext>
                </a:extLst>
              </p:cNvPr>
              <p:cNvSpPr txBox="1"/>
              <p:nvPr/>
            </p:nvSpPr>
            <p:spPr>
              <a:xfrm>
                <a:off x="4155116" y="5139538"/>
                <a:ext cx="850361" cy="3505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𝑇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sSubSup>
                            <m:sSub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𝔽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</m:sSubSup>
                        </m:sub>
                      </m:sSub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⋅) 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5EE8876E-28B3-ED4D-9B96-A2BC99D70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5116" y="5139538"/>
                <a:ext cx="850361" cy="350545"/>
              </a:xfrm>
              <a:prstGeom prst="rect">
                <a:avLst/>
              </a:prstGeom>
              <a:blipFill>
                <a:blip r:embed="rId11"/>
                <a:stretch>
                  <a:fillRect l="-6475" r="-4317" b="-172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06D6E0B9-264E-3845-C385-F71A5560F1FF}"/>
                  </a:ext>
                </a:extLst>
              </p:cNvPr>
              <p:cNvSpPr txBox="1"/>
              <p:nvPr/>
            </p:nvSpPr>
            <p:spPr>
              <a:xfrm>
                <a:off x="4091674" y="3429000"/>
                <a:ext cx="8613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ℛ</m:t>
                          </m:r>
                        </m:sub>
                      </m:sSub>
                      <m:d>
                        <m:dPr>
                          <m:ctrlP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</m:e>
                      </m:d>
                    </m:oMath>
                  </m:oMathPara>
                </a14:m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06D6E0B9-264E-3845-C385-F71A5560F1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1674" y="3429000"/>
                <a:ext cx="861326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BA99DCF-E1B0-40CC-A720-8903671F8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8F88F-EC82-2148-A487-A81979BB1237}" type="slidenum">
              <a:rPr lang="en-US" smtClean="0"/>
              <a:t>15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EB61B810-77EB-A670-E84D-FEF53718EB9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3400" y="5425246"/>
                <a:ext cx="6114222" cy="89935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endParaRPr lang="en-US" sz="2000" i="1" dirty="0">
                  <a:latin typeface="Cambria Math" panose="02040503050406030204" pitchFamily="18" charset="0"/>
                </a:endParaRPr>
              </a:p>
              <a:p>
                <a:r>
                  <a:rPr lang="en-US" altLang="zh-CN" sz="2000" dirty="0"/>
                  <a:t>Then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000" i="1" smtClean="0">
                                <a:latin typeface="Cambria Math" panose="02040503050406030204" pitchFamily="18" charset="0"/>
                              </a:rPr>
                              <m:t>ℛ</m:t>
                            </m:r>
                          </m:sub>
                        </m:sSub>
                        <m:d>
                          <m:d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000" smtClean="0">
                                <a:latin typeface="Cambria Math" panose="02040503050406030204" pitchFamily="18" charset="0"/>
                              </a:rPr>
                              <m:t>f</m:t>
                            </m:r>
                          </m:e>
                        </m:d>
                      </m:e>
                    </m:d>
                    <m:r>
                      <a:rPr lang="en-US" sz="2000" i="1" smtClean="0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</m:oMath>
                </a14:m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EB61B810-77EB-A670-E84D-FEF53718EB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5425246"/>
                <a:ext cx="6114222" cy="899354"/>
              </a:xfrm>
              <a:prstGeom prst="rect">
                <a:avLst/>
              </a:prstGeom>
              <a:blipFill>
                <a:blip r:embed="rId13"/>
                <a:stretch>
                  <a:fillRect l="-898" b="-6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9537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/>
      <p:bldP spid="8" grpId="0"/>
      <p:bldP spid="16" grpId="0"/>
      <p:bldP spid="19" grpId="0"/>
      <p:bldP spid="22" grpId="0"/>
      <p:bldP spid="26" grpId="0"/>
      <p:bldP spid="27" grpId="0"/>
      <p:bldP spid="28" grpId="0"/>
      <p:bldP spid="7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39438E-2517-24AE-DF0D-50BF887961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E7A31-822D-A8DC-265B-4D3D6A0AD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Autofit/>
          </a:bodyPr>
          <a:lstStyle/>
          <a:p>
            <a:r>
              <a:rPr lang="en-US" altLang="zh-CN" sz="3600" dirty="0">
                <a:solidFill>
                  <a:srgbClr val="000090"/>
                </a:solidFill>
              </a:rPr>
              <a:t>I</a:t>
            </a:r>
            <a:r>
              <a:rPr lang="en-US" sz="3600" dirty="0">
                <a:solidFill>
                  <a:srgbClr val="000090"/>
                </a:solidFill>
              </a:rPr>
              <a:t>ngredients of Previous PCG Constructions</a:t>
            </a:r>
            <a:endParaRPr lang="en-US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117ED649-A553-334D-0B3C-9F825854EDE2}"/>
                  </a:ext>
                </a:extLst>
              </p:cNvPr>
              <p:cNvSpPr txBox="1"/>
              <p:nvPr/>
            </p:nvSpPr>
            <p:spPr>
              <a:xfrm>
                <a:off x="457200" y="1517961"/>
                <a:ext cx="7772400" cy="8025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An </a:t>
                </a:r>
                <a:r>
                  <a:rPr lang="en-US" altLang="zh-CN" sz="2200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isomorphism</a:t>
                </a:r>
                <a:r>
                  <a:rPr lang="en-US" altLang="zh-CN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en-US" altLang="zh-CN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en-US" altLang="zh-CN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ℛ</m:t>
                    </m:r>
                    <m:r>
                      <a:rPr lang="en-US" altLang="zh-CN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≃</m:t>
                    </m:r>
                    <m:sSubSup>
                      <m:sSubSupPr>
                        <m:ctrlPr>
                          <a:rPr lang="en-US" altLang="zh-CN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altLang="zh-CN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altLang="zh-CN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p>
                    </m:sSubSup>
                  </m:oMath>
                </a14:m>
                <a:r>
                  <a:rPr lang="en-US" altLang="zh-CN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 </a:t>
                </a:r>
                <a:r>
                  <a:rPr lang="en-US" altLang="zh-CN" sz="2200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trace</a:t>
                </a:r>
                <a:r>
                  <a:rPr lang="en-US" altLang="zh-CN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function for the polynomial ring </a:t>
                </a:r>
                <a14:m>
                  <m:oMath xmlns:m="http://schemas.openxmlformats.org/officeDocument/2006/math">
                    <m:r>
                      <a:rPr lang="en-US" altLang="zh-CN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ℛ</m:t>
                    </m:r>
                  </m:oMath>
                </a14:m>
                <a:r>
                  <a:rPr lang="en-US" altLang="zh-CN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117ED649-A553-334D-0B3C-9F825854ED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517961"/>
                <a:ext cx="7772400" cy="802592"/>
              </a:xfrm>
              <a:prstGeom prst="rect">
                <a:avLst/>
              </a:prstGeom>
              <a:blipFill>
                <a:blip r:embed="rId3"/>
                <a:stretch>
                  <a:fillRect l="-863" t="-5303" b="-143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5BDCBFA9-4E4F-B26C-4510-2ED183F6D2BC}"/>
                  </a:ext>
                </a:extLst>
              </p:cNvPr>
              <p:cNvSpPr txBox="1"/>
              <p:nvPr/>
            </p:nvSpPr>
            <p:spPr>
              <a:xfrm>
                <a:off x="457200" y="2653846"/>
                <a:ext cx="8458200" cy="3336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200" dirty="0">
                    <a:latin typeface="Cambria Math" panose="02040503050406030204" pitchFamily="18" charset="0"/>
                  </a:rPr>
                  <a:t>The trace function satisfies:</a:t>
                </a:r>
              </a:p>
              <a:p>
                <a:r>
                  <a:rPr lang="en-US" altLang="zh-CN" sz="2200" dirty="0">
                    <a:latin typeface="Cambria Math" panose="02040503050406030204" pitchFamily="18" charset="0"/>
                  </a:rPr>
                  <a:t>1.  </a:t>
                </a:r>
                <a:r>
                  <a:rPr lang="en-US" altLang="zh-CN" sz="2200" dirty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  <a:t>Commutativity</a:t>
                </a:r>
                <a:r>
                  <a:rPr lang="en-US" altLang="zh-CN" sz="2200" dirty="0">
                    <a:latin typeface="Cambria Math" panose="02040503050406030204" pitchFamily="18" charset="0"/>
                  </a:rPr>
                  <a:t>: For </a:t>
                </a:r>
                <a14:m>
                  <m:oMath xmlns:m="http://schemas.openxmlformats.org/officeDocument/2006/math">
                    <m:r>
                      <a:rPr lang="en-US" altLang="zh-CN" sz="22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sz="22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sz="2200" b="0" i="1" smtClean="0">
                        <a:latin typeface="Cambria Math" panose="02040503050406030204" pitchFamily="18" charset="0"/>
                      </a:rPr>
                      <m:t>ℛ</m:t>
                    </m:r>
                    <m:r>
                      <a:rPr lang="en-US" altLang="zh-CN" sz="22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sz="2200" b="0" i="1" smtClean="0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sSub>
                          <m:sSubPr>
                            <m:ctrlPr>
                              <a:rPr lang="en-US" altLang="zh-CN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2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sz="2200" b="0" i="1" smtClean="0">
                                <a:latin typeface="Cambria Math" panose="02040503050406030204" pitchFamily="18" charset="0"/>
                              </a:rPr>
                              <m:t>ℛ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sz="2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2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</m:e>
                    </m:d>
                    <m:r>
                      <a:rPr lang="en-US" altLang="zh-CN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200" b="0" i="1" smtClean="0">
                        <a:latin typeface="Cambria Math" panose="02040503050406030204" pitchFamily="18" charset="0"/>
                      </a:rPr>
                      <m:t>𝑇</m:t>
                    </m:r>
                    <m:sSub>
                      <m:sSubPr>
                        <m:ctrlP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sSub>
                          <m:sSubPr>
                            <m:ctrlPr>
                              <a:rPr lang="en-US" altLang="zh-CN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200" b="0" i="1" smtClean="0">
                                <a:latin typeface="Cambria Math" panose="02040503050406030204" pitchFamily="18" charset="0"/>
                              </a:rPr>
                              <m:t>𝔽</m:t>
                            </m:r>
                          </m:e>
                          <m:sub>
                            <m:r>
                              <a:rPr lang="en-US" altLang="zh-CN" sz="22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</m:sub>
                    </m:sSub>
                    <m:r>
                      <a:rPr lang="en-US" altLang="zh-CN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200" b="0" i="1" smtClean="0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altLang="zh-CN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200" dirty="0">
                    <a:latin typeface="Cambria Math" panose="02040503050406030204" pitchFamily="18" charset="0"/>
                  </a:rPr>
                  <a:t>.</a:t>
                </a:r>
              </a:p>
              <a:p>
                <a:r>
                  <a:rPr lang="en-US" altLang="zh-CN" sz="2200" dirty="0">
                    <a:latin typeface="Cambria Math" panose="02040503050406030204" pitchFamily="18" charset="0"/>
                  </a:rPr>
                  <a:t>2. </a:t>
                </a:r>
                <a:r>
                  <a:rPr lang="en-US" altLang="zh-CN" sz="2200" dirty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  <a:t>Additive homomorphism</a:t>
                </a:r>
                <a:r>
                  <a:rPr lang="en-US" altLang="zh-CN" sz="2200" dirty="0">
                    <a:latin typeface="Cambria Math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zh-CN" sz="2200" i="1">
                        <a:latin typeface="Cambria Math" panose="02040503050406030204" pitchFamily="18" charset="0"/>
                      </a:rPr>
                      <m:t>𝑇</m:t>
                    </m:r>
                    <m:sSub>
                      <m:sSub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ℛ</m:t>
                        </m:r>
                      </m:sub>
                    </m:sSub>
                    <m:d>
                      <m:d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2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CN" sz="2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2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CN" sz="2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zh-CN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200" b="0" i="1" smtClean="0">
                        <a:latin typeface="Cambria Math" panose="02040503050406030204" pitchFamily="18" charset="0"/>
                      </a:rPr>
                      <m:t>𝑇</m:t>
                    </m:r>
                    <m:sSub>
                      <m:sSubPr>
                        <m:ctrlP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ℛ</m:t>
                        </m:r>
                      </m:sub>
                    </m:sSub>
                    <m:d>
                      <m:dPr>
                        <m:ctrlP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2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CN" sz="2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altLang="zh-CN" sz="2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200" b="0" i="1" smtClean="0">
                        <a:latin typeface="Cambria Math" panose="02040503050406030204" pitchFamily="18" charset="0"/>
                      </a:rPr>
                      <m:t>𝑇</m:t>
                    </m:r>
                    <m:sSub>
                      <m:sSubPr>
                        <m:ctrlP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ℛ</m:t>
                        </m:r>
                      </m:sub>
                    </m:sSub>
                    <m:d>
                      <m:dPr>
                        <m:ctrlP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2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CN" sz="2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2200" dirty="0">
                    <a:latin typeface="Cambria Math" panose="02040503050406030204" pitchFamily="18" charset="0"/>
                  </a:rPr>
                  <a:t>.</a:t>
                </a:r>
              </a:p>
              <a:p>
                <a:r>
                  <a:rPr lang="en-US" altLang="zh-CN" sz="2200" dirty="0">
                    <a:latin typeface="Cambria Math" panose="02040503050406030204" pitchFamily="18" charset="0"/>
                  </a:rPr>
                  <a:t>3. </a:t>
                </a:r>
                <a:r>
                  <a:rPr lang="en-US" altLang="zh-CN" sz="2200" dirty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  <a:t>Sparsity preserving</a:t>
                </a:r>
                <a:r>
                  <a:rPr lang="en-US" altLang="zh-CN" sz="2200" dirty="0">
                    <a:latin typeface="Cambria Math" panose="02040503050406030204" pitchFamily="18" charset="0"/>
                  </a:rPr>
                  <a:t>: If </a:t>
                </a:r>
                <a14:m>
                  <m:oMath xmlns:m="http://schemas.openxmlformats.org/officeDocument/2006/math">
                    <m:r>
                      <a:rPr lang="en-US" altLang="zh-CN" sz="22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altLang="zh-CN" sz="2200" dirty="0">
                    <a:latin typeface="Cambria Math" panose="02040503050406030204" pitchFamily="18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US" altLang="zh-CN" sz="22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zh-CN" sz="2200" dirty="0">
                    <a:latin typeface="Cambria Math" panose="02040503050406030204" pitchFamily="18" charset="0"/>
                  </a:rPr>
                  <a:t>–sparse,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sSup>
                          <m:sSupPr>
                            <m:ctrlPr>
                              <a:rPr lang="en-US" altLang="zh-CN" sz="2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2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altLang="zh-CN" sz="2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altLang="zh-CN" sz="2200" dirty="0">
                    <a:latin typeface="Cambria Math" panose="02040503050406030204" pitchFamily="18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US" altLang="zh-CN" sz="22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zh-CN" sz="2200" dirty="0">
                    <a:latin typeface="Cambria Math" panose="02040503050406030204" pitchFamily="18" charset="0"/>
                  </a:rPr>
                  <a:t>–sparse.</a:t>
                </a:r>
              </a:p>
              <a:p>
                <a:r>
                  <a:rPr lang="en-US" altLang="zh-CN" sz="2200" dirty="0">
                    <a:latin typeface="Cambria Math" panose="02040503050406030204" pitchFamily="18" charset="0"/>
                  </a:rPr>
                  <a:t>4. </a:t>
                </a:r>
                <a:r>
                  <a:rPr lang="en-US" altLang="zh-CN" sz="2200" dirty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  <a:t>Linearity</a:t>
                </a:r>
                <a:r>
                  <a:rPr lang="en-US" altLang="zh-CN" sz="2200" dirty="0">
                    <a:latin typeface="Cambria Math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zh-CN" sz="2200" i="1">
                        <a:latin typeface="Cambria Math" panose="02040503050406030204" pitchFamily="18" charset="0"/>
                      </a:rPr>
                      <m:t>𝑇</m:t>
                    </m:r>
                    <m:sSub>
                      <m:sSub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ℛ</m:t>
                        </m:r>
                      </m:sub>
                    </m:sSub>
                    <m:d>
                      <m:dPr>
                        <m:ctrlP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2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CN" sz="2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altLang="zh-CN" sz="22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altLang="zh-CN" sz="2200" b="0" i="1" smtClean="0">
                        <a:latin typeface="Cambria Math" panose="02040503050406030204" pitchFamily="18" charset="0"/>
                      </a:rPr>
                      <m:t>𝑇</m:t>
                    </m:r>
                    <m:sSub>
                      <m:sSubPr>
                        <m:ctrlP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ℛ</m:t>
                        </m:r>
                      </m:sub>
                    </m:sSub>
                    <m:r>
                      <a:rPr lang="en-US" altLang="zh-CN" sz="22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2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zh-CN" sz="220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200" b="0" i="1" smtClean="0">
                        <a:latin typeface="Cambria Math" panose="02040503050406030204" pitchFamily="18" charset="0"/>
                      </a:rPr>
                      <m:t>𝑇</m:t>
                    </m:r>
                    <m:sSub>
                      <m:sSubPr>
                        <m:ctrlP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ℛ</m:t>
                        </m:r>
                      </m:sub>
                    </m:sSub>
                    <m:d>
                      <m:dPr>
                        <m:ctrlP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2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CN" sz="2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sSub>
                          <m:sSubPr>
                            <m:ctrlPr>
                              <a:rPr lang="en-US" altLang="zh-CN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2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sz="2200" b="0" i="1" smtClean="0">
                                <a:latin typeface="Cambria Math" panose="02040503050406030204" pitchFamily="18" charset="0"/>
                              </a:rPr>
                              <m:t>ℛ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sz="2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2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altLang="zh-CN" sz="2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altLang="zh-CN" sz="2200" dirty="0">
                    <a:latin typeface="Cambria Math" panose="02040503050406030204" pitchFamily="18" charset="0"/>
                  </a:rPr>
                  <a:t>.</a:t>
                </a:r>
              </a:p>
              <a:p>
                <a:r>
                  <a:rPr lang="en-US" altLang="zh-CN" sz="2200" dirty="0">
                    <a:latin typeface="Cambria Math" panose="02040503050406030204" pitchFamily="18" charset="0"/>
                  </a:rPr>
                  <a:t>5. </a:t>
                </a:r>
                <a:r>
                  <a:rPr lang="en-US" altLang="zh-CN" sz="2200" dirty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  <a:t>Full extraction</a:t>
                </a:r>
                <a:r>
                  <a:rPr lang="en-US" altLang="zh-CN" sz="2200" dirty="0">
                    <a:latin typeface="Cambria Math" panose="02040503050406030204" pitchFamily="18" charset="0"/>
                  </a:rPr>
                  <a:t>: Given a basis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2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zh-CN" sz="2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…</m:t>
                        </m:r>
                        <m:sSub>
                          <m:sSubPr>
                            <m:ctrlPr>
                              <a:rPr lang="en-US" altLang="zh-CN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2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zh-CN" sz="22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2200" dirty="0"/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sSup>
                          <m:sSupPr>
                            <m:ctrlPr>
                              <a:rPr lang="en-US" altLang="zh-CN" sz="2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2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altLang="zh-CN" sz="22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altLang="zh-CN" sz="2200" dirty="0"/>
                  <a:t>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altLang="zh-CN" sz="2200" dirty="0"/>
                  <a:t>,</a:t>
                </a:r>
              </a:p>
              <a:p>
                <a:r>
                  <a:rPr lang="en-US" altLang="zh-CN" sz="22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US" altLang="zh-CN" sz="2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2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sSub>
                              <m:sSubPr>
                                <m:ctrlPr>
                                  <a:rPr lang="en-US" altLang="zh-CN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2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altLang="zh-CN" sz="2200" b="0" i="1" smtClean="0">
                                    <a:latin typeface="Cambria Math" panose="02040503050406030204" pitchFamily="18" charset="0"/>
                                  </a:rPr>
                                  <m:t>ℛ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zh-CN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zh-CN" sz="2200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r>
                                  <a:rPr lang="en-US" altLang="zh-CN" sz="22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d>
                          </m:e>
                        </m:d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…</m:t>
                        </m:r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US" altLang="zh-CN" sz="2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2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sSub>
                              <m:sSubPr>
                                <m:ctrlPr>
                                  <a:rPr lang="en-US" altLang="zh-CN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2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altLang="zh-CN" sz="2200" b="0" i="1" smtClean="0">
                                    <a:latin typeface="Cambria Math" panose="02040503050406030204" pitchFamily="18" charset="0"/>
                                  </a:rPr>
                                  <m:t>ℛ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zh-CN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  <m:r>
                                  <a:rPr lang="en-US" altLang="zh-CN" sz="2200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r>
                                  <a:rPr lang="en-US" altLang="zh-CN" sz="22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r>
                  <a:rPr lang="en-US" altLang="zh-CN" sz="2200" dirty="0"/>
                  <a:t> admits the uniform distribution over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𝑚𝑁</m:t>
                        </m:r>
                      </m:sup>
                    </m:sSubSup>
                  </m:oMath>
                </a14:m>
                <a:r>
                  <a:rPr lang="en-US" altLang="zh-CN" sz="2200" dirty="0"/>
                  <a:t> for </a:t>
                </a:r>
                <a14:m>
                  <m:oMath xmlns:m="http://schemas.openxmlformats.org/officeDocument/2006/math">
                    <m:r>
                      <a:rPr lang="en-US" altLang="zh-CN" sz="2200" b="0" i="1" smtClean="0">
                        <a:latin typeface="Cambria Math" panose="02040503050406030204" pitchFamily="18" charset="0"/>
                      </a:rPr>
                      <m:t>𝑓</m:t>
                    </m:r>
                    <m:sSub>
                      <m:sSubPr>
                        <m:ctrlP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←</m:t>
                        </m:r>
                      </m:e>
                      <m:sub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$</m:t>
                        </m:r>
                      </m:sub>
                    </m:sSub>
                    <m:r>
                      <a:rPr lang="en-US" altLang="zh-CN" sz="2200" b="0" i="1" smtClean="0">
                        <a:latin typeface="Cambria Math" panose="02040503050406030204" pitchFamily="18" charset="0"/>
                      </a:rPr>
                      <m:t>ℛ</m:t>
                    </m:r>
                  </m:oMath>
                </a14:m>
                <a:r>
                  <a:rPr lang="en-US" altLang="zh-CN" sz="2200" dirty="0"/>
                  <a:t>.</a:t>
                </a: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5BDCBFA9-4E4F-B26C-4510-2ED183F6D2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653846"/>
                <a:ext cx="8458200" cy="3336554"/>
              </a:xfrm>
              <a:prstGeom prst="rect">
                <a:avLst/>
              </a:prstGeom>
              <a:blipFill>
                <a:blip r:embed="rId4"/>
                <a:stretch>
                  <a:fillRect l="-937" t="-10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466EB9A-A3E4-FB6D-09B3-BCA1BE484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8F88F-EC82-2148-A487-A81979BB123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330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39438E-2517-24AE-DF0D-50BF887961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E7A31-822D-A8DC-265B-4D3D6A0AD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Autofit/>
          </a:bodyPr>
          <a:lstStyle/>
          <a:p>
            <a:r>
              <a:rPr lang="en-US" altLang="zh-CN" sz="3600" dirty="0">
                <a:solidFill>
                  <a:srgbClr val="000090"/>
                </a:solidFill>
              </a:rPr>
              <a:t>Galois Ring Preliminaries</a:t>
            </a:r>
            <a:endParaRPr lang="en-US" sz="1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117ED649-A553-334D-0B3C-9F825854EDE2}"/>
                  </a:ext>
                </a:extLst>
              </p:cNvPr>
              <p:cNvSpPr txBox="1"/>
              <p:nvPr/>
            </p:nvSpPr>
            <p:spPr>
              <a:xfrm>
                <a:off x="609600" y="1295400"/>
                <a:ext cx="7772400" cy="42332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Given a ring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sSup>
                          <m:sSup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altLang="zh-CN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and a monic degree 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altLang="zh-CN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poly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sSup>
                          <m:sSup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altLang="zh-CN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altLang="zh-CN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altLang="zh-CN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</m:acc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𝑚𝑜𝑑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sSup>
                          <m:sSup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altLang="zh-CN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is an </a:t>
                </a:r>
                <a:r>
                  <a:rPr lang="en-US" altLang="zh-CN" sz="2400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irreducible</a:t>
                </a:r>
                <a:r>
                  <a:rPr lang="en-US" altLang="zh-CN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poly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the </a:t>
                </a:r>
                <a:r>
                  <a:rPr lang="en-US" altLang="zh-CN" sz="2400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Galois ring</a:t>
                </a:r>
                <a:r>
                  <a:rPr lang="en-US" altLang="zh-CN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of extension degree 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altLang="zh-CN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is defined as </a:t>
                </a:r>
              </a:p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GR</m:t>
                    </m:r>
                    <m:r>
                      <a:rPr lang="en-US" altLang="zh-CN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≔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𝔾ℝ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sSup>
                          <m:sSup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]/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en-US" altLang="zh-CN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  <a:p>
                <a:pPr algn="ctr"/>
                <a:endParaRPr lang="en-US" altLang="zh-CN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altLang="zh-CN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𝜁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𝔾ℝ</m:t>
                    </m:r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altLang="zh-CN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be a root of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altLang="zh-CN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  </a:t>
                </a:r>
              </a:p>
              <a:p>
                <a:r>
                  <a:rPr lang="en-US" altLang="zh-CN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Then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𝔾ℝ</m:t>
                    </m:r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sSup>
                          <m:sSup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𝜁</m:t>
                        </m:r>
                      </m:e>
                    </m:d>
                  </m:oMath>
                </a14:m>
                <a:r>
                  <a:rPr lang="en-US" altLang="zh-CN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𝔾ℝ</m:t>
                    </m:r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endParaRPr lang="en-US" altLang="zh-CN" sz="2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altLang="zh-CN" sz="2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𝜁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b>
                    </m:sSub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𝜁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altLang="zh-CN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sSup>
                          <m:sSup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altLang="zh-CN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117ED649-A553-334D-0B3C-9F825854ED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295400"/>
                <a:ext cx="7772400" cy="4233210"/>
              </a:xfrm>
              <a:prstGeom prst="rect">
                <a:avLst/>
              </a:prstGeom>
              <a:blipFill>
                <a:blip r:embed="rId3"/>
                <a:stretch>
                  <a:fillRect l="-1176" t="-1297" b="-5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466EB9A-A3E4-FB6D-09B3-BCA1BE484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8F88F-EC82-2148-A487-A81979BB123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94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39438E-2517-24AE-DF0D-50BF887961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E7A31-822D-A8DC-265B-4D3D6A0AD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Autofit/>
          </a:bodyPr>
          <a:lstStyle/>
          <a:p>
            <a:r>
              <a:rPr lang="en-US" altLang="zh-CN" sz="3600" dirty="0">
                <a:solidFill>
                  <a:srgbClr val="000090"/>
                </a:solidFill>
              </a:rPr>
              <a:t>Galois Ring Preliminaries</a:t>
            </a:r>
            <a:endParaRPr lang="en-US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117ED649-A553-334D-0B3C-9F825854EDE2}"/>
                  </a:ext>
                </a:extLst>
              </p:cNvPr>
              <p:cNvSpPr txBox="1"/>
              <p:nvPr/>
            </p:nvSpPr>
            <p:spPr>
              <a:xfrm>
                <a:off x="609600" y="1295400"/>
                <a:ext cx="7772400" cy="2212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GR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≔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𝔾ℝ</m:t>
                    </m:r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sSup>
                          <m:sSup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𝜁</m:t>
                        </m:r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altLang="zh-CN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r>
                  <a:rPr lang="en-US" altLang="zh-CN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 </a:t>
                </a:r>
                <a:r>
                  <a:rPr lang="en-US" altLang="zh-CN" sz="2400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generalized </a:t>
                </a:r>
                <a:r>
                  <a:rPr lang="en-US" altLang="zh-CN" sz="2400" dirty="0" err="1">
                    <a:solidFill>
                      <a:srgbClr val="0070C0"/>
                    </a:solidFill>
                    <a:latin typeface="Cambria Math" panose="02040503050406030204" pitchFamily="18" charset="0"/>
                  </a:rPr>
                  <a:t>Frobenius</a:t>
                </a:r>
                <a:r>
                  <a:rPr lang="en-US" altLang="zh-CN" sz="2400" dirty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  <a:t> map </a:t>
                </a:r>
                <a:r>
                  <a:rPr lang="en-US" altLang="zh-CN" sz="2400" dirty="0">
                    <a:latin typeface="Cambria Math" panose="02040503050406030204" pitchFamily="18" charset="0"/>
                  </a:rPr>
                  <a:t>is defined as</a:t>
                </a:r>
                <a:endParaRPr lang="en-US" altLang="zh-CN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GR</m:t>
                          </m:r>
                        </m:sub>
                      </m:sSub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𝜁</m:t>
                          </m:r>
                        </m:e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p>
                      </m:sSup>
                      <m:r>
                        <a:rPr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…+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sSup>
                        <m:s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𝜁</m:t>
                          </m:r>
                        </m:e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altLang="zh-CN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altLang="zh-CN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𝜁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b>
                    </m:sSub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𝜁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altLang="zh-CN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a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nd</m:t>
                    </m:r>
                    <m:r>
                      <a:rPr lang="en-US" altLang="zh-CN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sSup>
                          <m:sSup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altLang="zh-CN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  <a:p>
                <a:r>
                  <a:rPr lang="en-US" altLang="zh-CN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Moreover,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GR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j</m:t>
                        </m:r>
                        <m:r>
                          <a:rPr lang="en-US" altLang="zh-CN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sup>
                    </m:sSubSup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⋅</m:t>
                        </m:r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≔</m:t>
                    </m:r>
                    <m:sSubSup>
                      <m:sSubSup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GR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j</m:t>
                        </m:r>
                      </m:sup>
                    </m:sSubSup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GR</m:t>
                        </m:r>
                      </m:sub>
                    </m:sSub>
                    <m:r>
                      <a:rPr lang="en-US" altLang="zh-CN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r>
                      <a:rPr lang="en-US" altLang="zh-CN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117ED649-A553-334D-0B3C-9F825854ED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295400"/>
                <a:ext cx="7772400" cy="2212209"/>
              </a:xfrm>
              <a:prstGeom prst="rect">
                <a:avLst/>
              </a:prstGeom>
              <a:blipFill>
                <a:blip r:embed="rId3"/>
                <a:stretch>
                  <a:fillRect l="-1176" t="-1381" b="-38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466EB9A-A3E4-FB6D-09B3-BCA1BE484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8F88F-EC82-2148-A487-A81979BB1237}" type="slidenum">
              <a:rPr lang="en-US" smtClean="0"/>
              <a:t>18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598FB85E-2248-AE89-B3A7-B47D79F3CCF9}"/>
                  </a:ext>
                </a:extLst>
              </p:cNvPr>
              <p:cNvSpPr txBox="1"/>
              <p:nvPr/>
            </p:nvSpPr>
            <p:spPr>
              <a:xfrm>
                <a:off x="609600" y="3886200"/>
                <a:ext cx="7772400" cy="1974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 </a:t>
                </a:r>
                <a:r>
                  <a:rPr lang="en-US" altLang="zh-CN" sz="2400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trace function</a:t>
                </a:r>
                <a:r>
                  <a:rPr lang="en-US" altLang="zh-CN" sz="2400" dirty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altLang="zh-CN" sz="2400" dirty="0">
                    <a:latin typeface="Cambria Math" panose="02040503050406030204" pitchFamily="18" charset="0"/>
                  </a:rPr>
                  <a:t>is defined as</a:t>
                </a:r>
                <a:endParaRPr lang="en-US" altLang="zh-CN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Tr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GR</m:t>
                          </m:r>
                        </m:sub>
                      </m:sSub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≔</m:t>
                      </m:r>
                      <m:nary>
                        <m:naryPr>
                          <m:chr m:val="∑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bSup>
                            <m:sSub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CN" sz="2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GR</m:t>
                              </m:r>
                            </m:sub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b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altLang="zh-CN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altLang="zh-CN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GR</m:t>
                        </m:r>
                      </m:sub>
                    </m:sSub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altLang="zh-CN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sSup>
                          <m:sSupPr>
                            <m:ctrlPr>
                              <a:rPr lang="en-US" altLang="zh-CN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altLang="zh-CN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598FB85E-2248-AE89-B3A7-B47D79F3CC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886200"/>
                <a:ext cx="7772400" cy="1974067"/>
              </a:xfrm>
              <a:prstGeom prst="rect">
                <a:avLst/>
              </a:prstGeom>
              <a:blipFill>
                <a:blip r:embed="rId4"/>
                <a:stretch>
                  <a:fillRect l="-1176" t="-2477" b="-24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2990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846F27-3962-B1D6-FB6E-9902C244C0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D0CCC-85D6-7C80-488A-475F5560C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Autofit/>
          </a:bodyPr>
          <a:lstStyle/>
          <a:p>
            <a:r>
              <a:rPr lang="en-US" altLang="zh-CN" sz="3600" dirty="0">
                <a:solidFill>
                  <a:srgbClr val="000090"/>
                </a:solidFill>
              </a:rPr>
              <a:t>Ring-LPN and QA-SD over Galois Rings</a:t>
            </a:r>
            <a:endParaRPr lang="en-US" sz="2800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: 圆角 3">
                <a:extLst>
                  <a:ext uri="{FF2B5EF4-FFF2-40B4-BE49-F238E27FC236}">
                    <a16:creationId xmlns:a16="http://schemas.microsoft.com/office/drawing/2014/main" id="{E9568A85-F325-91BA-5348-B63828F9C2E7}"/>
                  </a:ext>
                </a:extLst>
              </p:cNvPr>
              <p:cNvSpPr/>
              <p:nvPr/>
            </p:nvSpPr>
            <p:spPr>
              <a:xfrm>
                <a:off x="914400" y="1312657"/>
                <a:ext cx="7467600" cy="1887743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altLang="zh-CN" sz="2000" dirty="0"/>
                  <a:t>For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ℛ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</a:rPr>
                      <m:t>GR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]/(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altLang="zh-CN" sz="2000" dirty="0"/>
                  <a:t> or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ℛ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≔</m:t>
                    </m:r>
                    <m:r>
                      <m:rPr>
                        <m:sty m:val="p"/>
                      </m:rPr>
                      <a:rPr lang="en-US" altLang="zh-CN" sz="2000">
                        <a:latin typeface="Cambria Math" panose="02040503050406030204" pitchFamily="18" charset="0"/>
                      </a:rPr>
                      <m:t>GR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altLang="zh-CN" sz="20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</a:rPr>
                      <m:t>]/(</m:t>
                    </m:r>
                    <m:sSubSup>
                      <m:sSub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00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altLang="zh-CN" sz="20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bSup>
                    <m:r>
                      <a:rPr lang="en-US" altLang="zh-CN" sz="2000" i="1">
                        <a:latin typeface="Cambria Math" panose="02040503050406030204" pitchFamily="18" charset="0"/>
                      </a:rPr>
                      <m:t>−1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…</m:t>
                    </m:r>
                    <m:sSubSup>
                      <m:sSub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bSup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−1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000" dirty="0"/>
                  <a:t> 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</a:rPr>
                      <m:t>GR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𝔾ℝ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b>
                        <m:sSup>
                          <m:sSup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𝜁</m:t>
                        </m:r>
                      </m:e>
                    </m:d>
                  </m:oMath>
                </a14:m>
                <a:r>
                  <a:rPr lang="en-US" altLang="zh-CN" sz="2000" dirty="0"/>
                  <a:t>,  the Ring-LPN/QA-SD Assumption:</a:t>
                </a:r>
              </a:p>
              <a:p>
                <a:pPr algn="ctr"/>
                <a:r>
                  <a:rPr lang="en-US" altLang="zh-CN" sz="20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ctrlPr>
                          <a:rPr lang="en-US" altLang="zh-CN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…</m:t>
                        </m:r>
                        <m:sSub>
                          <m:sSubPr>
                            <m:ctrlPr>
                              <a:rPr lang="en-US" altLang="zh-CN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altLang="zh-CN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  <m:r>
                      <a:rPr lang="en-US" altLang="zh-CN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altLang="zh-CN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altLang="zh-CN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altLang="zh-CN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sub>
                      <m:sup/>
                      <m:e>
                        <m:sSub>
                          <m:sSubPr>
                            <m:ctrlPr>
                              <a:rPr lang="en-US" altLang="zh-CN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altLang="zh-CN" sz="2000" dirty="0"/>
                  <a:t> </a:t>
                </a:r>
              </a:p>
              <a:p>
                <a:r>
                  <a:rPr lang="en-US" altLang="zh-CN" sz="2000" dirty="0"/>
                  <a:t>is computational indistinguishable from uniform over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ℛ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altLang="zh-CN" sz="2000" dirty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ℛ</m:t>
                    </m:r>
                  </m:oMath>
                </a14:m>
                <a:r>
                  <a:rPr lang="zh-CN" altLang="en-US" sz="2000" dirty="0"/>
                  <a:t> </a:t>
                </a:r>
                <a:r>
                  <a:rPr lang="en-US" altLang="zh-CN" sz="2000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sz="2000" dirty="0"/>
                  <a:t> </a:t>
                </a:r>
                <a:r>
                  <a:rPr lang="en-US" altLang="zh-CN" sz="2000" dirty="0"/>
                  <a:t>is random t-sparse of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ℛ</m:t>
                    </m:r>
                  </m:oMath>
                </a14:m>
                <a:r>
                  <a:rPr lang="en-US" altLang="zh-CN" sz="2000" dirty="0"/>
                  <a:t>.</a:t>
                </a:r>
                <a:endParaRPr lang="zh-CN" altLang="en-US" sz="2000" dirty="0"/>
              </a:p>
            </p:txBody>
          </p:sp>
        </mc:Choice>
        <mc:Fallback xmlns="">
          <p:sp>
            <p:nvSpPr>
              <p:cNvPr id="4" name="矩形: 圆角 3">
                <a:extLst>
                  <a:ext uri="{FF2B5EF4-FFF2-40B4-BE49-F238E27FC236}">
                    <a16:creationId xmlns:a16="http://schemas.microsoft.com/office/drawing/2014/main" id="{E9568A85-F325-91BA-5348-B63828F9C2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1312657"/>
                <a:ext cx="7467600" cy="1887743"/>
              </a:xfrm>
              <a:prstGeom prst="roundRect">
                <a:avLst/>
              </a:prstGeom>
              <a:blipFill>
                <a:blip r:embed="rId3"/>
                <a:stretch>
                  <a:fillRect b="-12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A0598B95-505E-7545-BFC4-3A834578EBA4}"/>
                  </a:ext>
                </a:extLst>
              </p:cNvPr>
              <p:cNvSpPr txBox="1"/>
              <p:nvPr/>
            </p:nvSpPr>
            <p:spPr>
              <a:xfrm>
                <a:off x="987137" y="3352800"/>
                <a:ext cx="7162800" cy="7379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000" dirty="0"/>
                  <a:t>There exists a security reduction from Ring-LPN/QA-SD over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>
                        <a:latin typeface="Cambria Math" panose="02040503050406030204" pitchFamily="18" charset="0"/>
                      </a:rPr>
                      <m:t>GR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[</m:t>
                    </m:r>
                    <m:r>
                      <m:rPr>
                        <m:sty m:val="p"/>
                      </m:rPr>
                      <a:rPr lang="en-US" altLang="zh-CN" sz="200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]/(</m:t>
                    </m:r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00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  <m:r>
                      <a:rPr lang="en-US" altLang="zh-CN" sz="2000" i="1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altLang="zh-CN" sz="2000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/(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altLang="zh-CN" sz="2000" dirty="0"/>
                  <a:t>.</a:t>
                </a: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A0598B95-505E-7545-BFC4-3A834578EB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137" y="3352800"/>
                <a:ext cx="7162800" cy="737959"/>
              </a:xfrm>
              <a:prstGeom prst="rect">
                <a:avLst/>
              </a:prstGeom>
              <a:blipFill>
                <a:blip r:embed="rId4"/>
                <a:stretch>
                  <a:fillRect l="-936" t="-4132" b="-115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: 圆角 7">
                <a:extLst>
                  <a:ext uri="{FF2B5EF4-FFF2-40B4-BE49-F238E27FC236}">
                    <a16:creationId xmlns:a16="http://schemas.microsoft.com/office/drawing/2014/main" id="{7BD4B3E2-29C2-EAAE-F60F-4A69DD2C9F3E}"/>
                  </a:ext>
                </a:extLst>
              </p:cNvPr>
              <p:cNvSpPr/>
              <p:nvPr/>
            </p:nvSpPr>
            <p:spPr>
              <a:xfrm>
                <a:off x="987137" y="4343400"/>
                <a:ext cx="7394863" cy="1644650"/>
              </a:xfrm>
              <a:prstGeom prst="round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altLang="zh-CN" sz="2000" dirty="0">
                    <a:solidFill>
                      <a:srgbClr val="0070C0"/>
                    </a:solidFill>
                  </a:rPr>
                  <a:t>Reducing modulo p</a:t>
                </a:r>
                <a:r>
                  <a:rPr lang="en-US" altLang="zh-CN" sz="2000" dirty="0"/>
                  <a:t>, a Ring-LPN/QA-SD instance over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𝔾ℝ</m:t>
                    </m:r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altLang="zh-CN" sz="2000" dirty="0"/>
                  <a:t> with error weight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altLang="zh-CN" sz="2000" dirty="0"/>
                  <a:t> induces a sub-instance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sSup>
                          <m:sSup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altLang="zh-CN" sz="2000" dirty="0"/>
                  <a:t> with error weight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sSup>
                          <m:sSup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000" dirty="0"/>
                  <a:t>.</a:t>
                </a:r>
              </a:p>
            </p:txBody>
          </p:sp>
        </mc:Choice>
        <mc:Fallback xmlns="">
          <p:sp>
            <p:nvSpPr>
              <p:cNvPr id="8" name="矩形: 圆角 7">
                <a:extLst>
                  <a:ext uri="{FF2B5EF4-FFF2-40B4-BE49-F238E27FC236}">
                    <a16:creationId xmlns:a16="http://schemas.microsoft.com/office/drawing/2014/main" id="{7BD4B3E2-29C2-EAAE-F60F-4A69DD2C9F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137" y="4343400"/>
                <a:ext cx="7394863" cy="164465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306E87E-2B13-53AC-3A92-9F1E98800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8F88F-EC82-2148-A487-A81979BB123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863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2628A7-99E5-F5DB-6EFD-D6A3075BEE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D3066FDF-DCC3-687D-C80A-163EB0F57F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371600"/>
            <a:ext cx="8686800" cy="49022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Motivations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Results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altLang="zh-CN" dirty="0"/>
              <a:t>Techniques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7E3B89-081F-F758-F622-9446FB9AD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000090"/>
                </a:solidFill>
              </a:rPr>
              <a:t>Outline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39A11218-7279-B777-F951-762656A78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8F88F-EC82-2148-A487-A81979BB123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1738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543975-D618-C103-A350-B718851693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7595C-56F8-FA64-C856-A2338B421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Autofit/>
          </a:bodyPr>
          <a:lstStyle/>
          <a:p>
            <a:r>
              <a:rPr lang="en-US" altLang="zh-CN" sz="3600" dirty="0">
                <a:solidFill>
                  <a:srgbClr val="000090"/>
                </a:solidFill>
              </a:rPr>
              <a:t>Isomorphism for Polynomial Ring</a:t>
            </a:r>
            <a:endParaRPr lang="en-US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59CD2A4A-E3D8-E89E-59AA-E5A84951BCD9}"/>
                  </a:ext>
                </a:extLst>
              </p:cNvPr>
              <p:cNvSpPr txBox="1"/>
              <p:nvPr/>
            </p:nvSpPr>
            <p:spPr>
              <a:xfrm>
                <a:off x="609600" y="1316846"/>
                <a:ext cx="7772400" cy="26420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Let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</m:acc>
                    <m:r>
                      <a:rPr lang="en-US" altLang="zh-CN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zh-CN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altLang="zh-CN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be a monic </a:t>
                </a:r>
                <a:r>
                  <a:rPr lang="en-US" altLang="zh-CN" sz="2200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primitive </a:t>
                </a:r>
                <a:r>
                  <a:rPr lang="en-US" altLang="zh-CN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polynomial of degree </a:t>
                </a:r>
                <a14:m>
                  <m:oMath xmlns:m="http://schemas.openxmlformats.org/officeDocument/2006/math">
                    <m:r>
                      <a:rPr lang="en-US" altLang="zh-CN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altLang="zh-CN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altLang="zh-CN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altLang="zh-CN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and let </a:t>
                </a:r>
                <a14:m>
                  <m:oMath xmlns:m="http://schemas.openxmlformats.org/officeDocument/2006/math">
                    <m:r>
                      <a:rPr lang="en-US" altLang="zh-CN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altLang="zh-CN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altLang="zh-CN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sSup>
                          <m:sSupPr>
                            <m:ctrlPr>
                              <a:rPr lang="en-US" altLang="zh-CN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altLang="zh-CN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sub>
                    </m:sSub>
                    <m:r>
                      <a:rPr lang="en-US" altLang="zh-CN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a:rPr lang="en-US" altLang="zh-CN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altLang="zh-CN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altLang="zh-CN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be the </a:t>
                </a:r>
                <a:r>
                  <a:rPr lang="en-US" altLang="zh-CN" sz="2200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Hensel lift </a:t>
                </a:r>
                <a:r>
                  <a:rPr lang="en-US" altLang="zh-CN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</m:acc>
                    <m:r>
                      <a:rPr lang="en-US" altLang="zh-CN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zh-CN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altLang="zh-CN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 There exists a root </a:t>
                </a:r>
                <a14:m>
                  <m:oMath xmlns:m="http://schemas.openxmlformats.org/officeDocument/2006/math">
                    <m:r>
                      <a:rPr lang="en-US" altLang="zh-CN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𝜁</m:t>
                    </m:r>
                    <m:r>
                      <a:rPr lang="en-US" altLang="zh-CN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altLang="zh-CN" sz="2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GR</m:t>
                    </m:r>
                  </m:oMath>
                </a14:m>
                <a:r>
                  <a:rPr lang="en-US" altLang="zh-CN" sz="22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≔</m:t>
                    </m:r>
                    <m:r>
                      <a:rPr lang="en-US" altLang="zh-CN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𝔾ℝ</m:t>
                    </m:r>
                    <m:d>
                      <m:dPr>
                        <m:ctrlPr>
                          <a:rPr lang="en-US" altLang="zh-CN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altLang="zh-CN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altLang="zh-CN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altLang="zh-CN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sSup>
                          <m:sSupPr>
                            <m:ctrlPr>
                              <a:rPr lang="en-US" altLang="zh-CN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altLang="zh-CN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sub>
                    </m:sSub>
                    <m:r>
                      <a:rPr lang="en-US" altLang="zh-CN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a:rPr lang="en-US" altLang="zh-CN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altLang="zh-CN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]/(</m:t>
                    </m:r>
                    <m:r>
                      <a:rPr lang="en-US" altLang="zh-CN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altLang="zh-CN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of order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altLang="zh-CN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altLang="zh-CN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altLang="zh-CN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  <a:p>
                <a:r>
                  <a:rPr lang="en-US" altLang="zh-CN" sz="2200" b="0" dirty="0">
                    <a:ea typeface="Cambria Math" panose="020405030504060302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altLang="zh-CN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ℛ</m:t>
                    </m:r>
                    <m:r>
                      <a:rPr lang="en-US" altLang="zh-CN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≔</m:t>
                    </m:r>
                    <m:r>
                      <m:rPr>
                        <m:sty m:val="p"/>
                      </m:rPr>
                      <a:rPr lang="en-US" altLang="zh-CN" sz="2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GR</m:t>
                    </m:r>
                    <m:r>
                      <a:rPr lang="en-US" altLang="zh-CN" sz="2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m:rPr>
                        <m:sty m:val="p"/>
                      </m:rPr>
                      <a:rPr lang="en-US" altLang="zh-CN" sz="2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 altLang="zh-CN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]/(</m:t>
                    </m:r>
                    <m:sSup>
                      <m:sSupPr>
                        <m:ctrlPr>
                          <a:rPr lang="en-US" altLang="zh-CN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sz="2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sup>
                    </m:sSup>
                    <m:r>
                      <a:rPr lang="en-US" altLang="zh-CN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altLang="zh-CN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with </a:t>
                </a:r>
                <a14:m>
                  <m:oMath xmlns:m="http://schemas.openxmlformats.org/officeDocument/2006/math">
                    <m:r>
                      <a:rPr lang="en-US" altLang="zh-CN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en-US" altLang="zh-CN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en-US" altLang="zh-CN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altLang="zh-CN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altLang="zh-CN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altLang="zh-CN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  <a:p>
                <a:endParaRPr lang="en-US" altLang="zh-CN" sz="2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altLang="zh-CN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CN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altLang="zh-CN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CN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altLang="zh-CN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are the roots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2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sz="22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sup>
                    </m:sSup>
                    <m:r>
                      <a:rPr lang="en-US" altLang="zh-CN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CN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altLang="zh-CN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over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2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GR</m:t>
                    </m:r>
                  </m:oMath>
                </a14:m>
                <a:r>
                  <a:rPr lang="en-US" altLang="zh-CN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{</m:t>
                        </m:r>
                        <m:r>
                          <a:rPr lang="en-US" altLang="zh-CN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CN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zh-CN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are powers of </a:t>
                </a:r>
                <a14:m>
                  <m:oMath xmlns:m="http://schemas.openxmlformats.org/officeDocument/2006/math">
                    <m:r>
                      <a:rPr lang="en-US" altLang="zh-CN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𝜁</m:t>
                    </m:r>
                  </m:oMath>
                </a14:m>
                <a:r>
                  <a:rPr lang="en-US" altLang="zh-CN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59CD2A4A-E3D8-E89E-59AA-E5A84951BC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316846"/>
                <a:ext cx="7772400" cy="2642005"/>
              </a:xfrm>
              <a:prstGeom prst="rect">
                <a:avLst/>
              </a:prstGeom>
              <a:blipFill>
                <a:blip r:embed="rId3"/>
                <a:stretch>
                  <a:fillRect l="-1020" t="-1848" b="-39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D00F9B3-51D0-0755-4422-C7237CFA2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8F88F-EC82-2148-A487-A81979BB1237}" type="slidenum">
              <a:rPr lang="en-US" smtClean="0"/>
              <a:t>20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: 圆角 6">
                <a:extLst>
                  <a:ext uri="{FF2B5EF4-FFF2-40B4-BE49-F238E27FC236}">
                    <a16:creationId xmlns:a16="http://schemas.microsoft.com/office/drawing/2014/main" id="{6BA2639E-9A8F-6362-8116-6AC1FF08221E}"/>
                  </a:ext>
                </a:extLst>
              </p:cNvPr>
              <p:cNvSpPr/>
              <p:nvPr/>
            </p:nvSpPr>
            <p:spPr>
              <a:xfrm>
                <a:off x="526143" y="4724400"/>
                <a:ext cx="7696200" cy="1219200"/>
              </a:xfrm>
              <a:prstGeom prst="round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altLang="zh-CN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There exists an isomorphism </a:t>
                </a:r>
                <a14:m>
                  <m:oMath xmlns:m="http://schemas.openxmlformats.org/officeDocument/2006/math">
                    <m:r>
                      <a:rPr lang="en-US" altLang="zh-CN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altLang="zh-CN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between </a:t>
                </a:r>
                <a14:m>
                  <m:oMath xmlns:m="http://schemas.openxmlformats.org/officeDocument/2006/math">
                    <m:r>
                      <a:rPr lang="en-US" altLang="zh-CN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ℛ</m:t>
                    </m:r>
                  </m:oMath>
                </a14:m>
                <a:r>
                  <a:rPr lang="en-US" altLang="zh-CN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2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sSup>
                      <m:sSupPr>
                        <m:ctrlPr>
                          <a:rPr lang="en-US" altLang="zh-CN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2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sz="22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sup>
                    </m:sSup>
                  </m:oMath>
                </a14:m>
                <a:r>
                  <a:rPr lang="en-US" altLang="zh-CN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as: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r>
                        <a:rPr lang="en-US" altLang="zh-CN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  <m:r>
                        <a:rPr lang="en-US" altLang="zh-CN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ℛ</m:t>
                      </m:r>
                      <m:r>
                        <a:rPr lang="en-US" altLang="zh-CN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</m:t>
                      </m:r>
                      <m:r>
                        <m:rPr>
                          <m:sty m:val="p"/>
                        </m:rPr>
                        <a:rPr lang="en-US" altLang="zh-CN" sz="2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G</m:t>
                      </m:r>
                      <m:sSup>
                        <m:sSupPr>
                          <m:ctrlPr>
                            <a:rPr lang="en-US" altLang="zh-CN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CN" sz="22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R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altLang="zh-CN" sz="22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sup>
                      </m:sSup>
                    </m:oMath>
                  </m:oMathPara>
                </a14:m>
                <a:endParaRPr lang="en-US" altLang="zh-CN" sz="2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altLang="zh-CN" sz="2200" dirty="0">
                    <a:ea typeface="Cambria Math" panose="02040503050406030204" pitchFamily="18" charset="0"/>
                  </a:rPr>
                  <a:t>                                                    </a:t>
                </a:r>
                <a14:m>
                  <m:oMath xmlns:m="http://schemas.openxmlformats.org/officeDocument/2006/math">
                    <m:r>
                      <a:rPr lang="en-US" altLang="zh-CN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altLang="zh-CN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⟼</m:t>
                    </m:r>
                    <m:d>
                      <m:dPr>
                        <m:ctrlPr>
                          <a:rPr lang="en-US" altLang="zh-CN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altLang="zh-CN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altLang="zh-CN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altLang="zh-CN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…</m:t>
                        </m:r>
                        <m:r>
                          <a:rPr lang="en-US" altLang="zh-CN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altLang="zh-CN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altLang="zh-CN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𝑁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altLang="zh-CN" sz="2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矩形: 圆角 6">
                <a:extLst>
                  <a:ext uri="{FF2B5EF4-FFF2-40B4-BE49-F238E27FC236}">
                    <a16:creationId xmlns:a16="http://schemas.microsoft.com/office/drawing/2014/main" id="{6BA2639E-9A8F-6362-8116-6AC1FF0822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143" y="4724400"/>
                <a:ext cx="7696200" cy="1219200"/>
              </a:xfrm>
              <a:prstGeom prst="roundRect">
                <a:avLst/>
              </a:prstGeom>
              <a:blipFill>
                <a:blip r:embed="rId4"/>
                <a:stretch>
                  <a:fillRect l="-79" b="-4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对话气泡: 椭圆形 8">
            <a:extLst>
              <a:ext uri="{FF2B5EF4-FFF2-40B4-BE49-F238E27FC236}">
                <a16:creationId xmlns:a16="http://schemas.microsoft.com/office/drawing/2014/main" id="{86922566-B37C-AA0B-0FFB-417A2116D769}"/>
              </a:ext>
            </a:extLst>
          </p:cNvPr>
          <p:cNvSpPr/>
          <p:nvPr/>
        </p:nvSpPr>
        <p:spPr>
          <a:xfrm>
            <a:off x="7010400" y="136525"/>
            <a:ext cx="2133600" cy="1305944"/>
          </a:xfrm>
          <a:prstGeom prst="wedgeEllipseCallout">
            <a:avLst>
              <a:gd name="adj1" fmla="val -203646"/>
              <a:gd name="adj2" fmla="val 4524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In Galois ring definition, it is irreducible.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24158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EA9275-E6C2-1F70-7E96-AA7C6CE79A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B1547-BBAD-DD57-ABF1-A98F0EC7A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76200"/>
            <a:ext cx="8610600" cy="1143000"/>
          </a:xfrm>
        </p:spPr>
        <p:txBody>
          <a:bodyPr>
            <a:noAutofit/>
          </a:bodyPr>
          <a:lstStyle/>
          <a:p>
            <a:r>
              <a:rPr lang="en-US" altLang="zh-CN" sz="3200" dirty="0">
                <a:solidFill>
                  <a:srgbClr val="000090"/>
                </a:solidFill>
              </a:rPr>
              <a:t>PCG for OLEs over Galois Rings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F231E782-B9A1-CFC2-C8F2-1DAE27E5B691}"/>
                  </a:ext>
                </a:extLst>
              </p:cNvPr>
              <p:cNvSpPr/>
              <p:nvPr/>
            </p:nvSpPr>
            <p:spPr>
              <a:xfrm>
                <a:off x="226943" y="3352800"/>
                <a:ext cx="2057400" cy="38100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000" dirty="0">
                    <a:solidFill>
                      <a:schemeClr val="tx1"/>
                    </a:solidFill>
                  </a:rPr>
                  <a:t>ONE OLE over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ℛ</m:t>
                    </m:r>
                  </m:oMath>
                </a14:m>
                <a:endParaRPr lang="zh-CN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F231E782-B9A1-CFC2-C8F2-1DAE27E5B6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943" y="3352800"/>
                <a:ext cx="2057400" cy="3810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id="{85597646-7FBE-A45F-809A-D8E858EB99C4}"/>
              </a:ext>
            </a:extLst>
          </p:cNvPr>
          <p:cNvCxnSpPr>
            <a:cxnSpLocks/>
            <a:stCxn id="4" idx="2"/>
            <a:endCxn id="9" idx="0"/>
          </p:cNvCxnSpPr>
          <p:nvPr/>
        </p:nvCxnSpPr>
        <p:spPr>
          <a:xfrm>
            <a:off x="1255643" y="3733800"/>
            <a:ext cx="1657" cy="9144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9B9E9B94-FE4C-D087-FBDA-8500CB0F0007}"/>
                  </a:ext>
                </a:extLst>
              </p:cNvPr>
              <p:cNvSpPr/>
              <p:nvPr/>
            </p:nvSpPr>
            <p:spPr>
              <a:xfrm>
                <a:off x="76200" y="4648200"/>
                <a:ext cx="2362200" cy="3810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000" dirty="0">
                    <a:solidFill>
                      <a:schemeClr val="tx1"/>
                    </a:solidFill>
                  </a:rPr>
                  <a:t>Many OLEs over</a:t>
                </a:r>
                <a:r>
                  <a:rPr lang="en-US" altLang="zh-CN" sz="20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GR</m:t>
                    </m:r>
                  </m:oMath>
                </a14:m>
                <a:r>
                  <a:rPr lang="en-US" altLang="zh-CN" sz="2000" dirty="0">
                    <a:solidFill>
                      <a:schemeClr val="tx1"/>
                    </a:solidFill>
                  </a:rPr>
                  <a:t> </a:t>
                </a:r>
                <a:endParaRPr lang="zh-CN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9B9E9B94-FE4C-D087-FBDA-8500CB0F00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4648200"/>
                <a:ext cx="2362200" cy="3810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C93E3C0F-6308-FEFB-89E4-08619CF1A31F}"/>
                  </a:ext>
                </a:extLst>
              </p:cNvPr>
              <p:cNvSpPr/>
              <p:nvPr/>
            </p:nvSpPr>
            <p:spPr>
              <a:xfrm>
                <a:off x="0" y="1755918"/>
                <a:ext cx="3962400" cy="38100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Goal: Generate many OLEs over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</m:t>
                    </m:r>
                  </m:oMath>
                </a14:m>
                <a:r>
                  <a:rPr lang="en-US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C93E3C0F-6308-FEFB-89E4-08619CF1A3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755918"/>
                <a:ext cx="3962400" cy="3810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文本框 22">
            <a:extLst>
              <a:ext uri="{FF2B5EF4-FFF2-40B4-BE49-F238E27FC236}">
                <a16:creationId xmlns:a16="http://schemas.microsoft.com/office/drawing/2014/main" id="{D51962DD-E488-20CB-6895-D4F967022E10}"/>
              </a:ext>
            </a:extLst>
          </p:cNvPr>
          <p:cNvSpPr txBox="1"/>
          <p:nvPr/>
        </p:nvSpPr>
        <p:spPr>
          <a:xfrm>
            <a:off x="609600" y="3990945"/>
            <a:ext cx="14489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/>
              <a:t>Local Comp.</a:t>
            </a:r>
            <a:endParaRPr lang="zh-CN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0A90BA44-3D38-AED2-78DB-92AD26C257AA}"/>
                  </a:ext>
                </a:extLst>
              </p:cNvPr>
              <p:cNvSpPr txBox="1"/>
              <p:nvPr/>
            </p:nvSpPr>
            <p:spPr>
              <a:xfrm>
                <a:off x="2267778" y="3320936"/>
                <a:ext cx="228729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altLang="zh-CN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altLang="zh-CN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altLang="zh-CN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altLang="zh-CN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altLang="zh-CN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altLang="zh-CN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altLang="zh-CN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zh-CN" sz="2000" b="1" dirty="0"/>
                  <a:t>.</a:t>
                </a:r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0A90BA44-3D38-AED2-78DB-92AD26C257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78" y="3320936"/>
                <a:ext cx="2287293" cy="400110"/>
              </a:xfrm>
              <a:prstGeom prst="rect">
                <a:avLst/>
              </a:prstGeom>
              <a:blipFill>
                <a:blip r:embed="rId7"/>
                <a:stretch>
                  <a:fillRect t="-9231" r="-1867" b="-27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79285519-548F-01A4-3135-58F946BFBFAE}"/>
                  </a:ext>
                </a:extLst>
              </p:cNvPr>
              <p:cNvSpPr txBox="1"/>
              <p:nvPr/>
            </p:nvSpPr>
            <p:spPr>
              <a:xfrm>
                <a:off x="459941" y="5162490"/>
                <a:ext cx="41925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⋅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altLang="zh-CN" sz="2000" dirty="0"/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79285519-548F-01A4-3135-58F946BFBF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941" y="5162490"/>
                <a:ext cx="4192558" cy="400110"/>
              </a:xfrm>
              <a:prstGeom prst="rect">
                <a:avLst/>
              </a:prstGeom>
              <a:blipFill>
                <a:blip r:embed="rId8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05ADFD52-030B-148A-9B57-E8898E52210F}"/>
                  </a:ext>
                </a:extLst>
              </p:cNvPr>
              <p:cNvSpPr/>
              <p:nvPr/>
            </p:nvSpPr>
            <p:spPr>
              <a:xfrm>
                <a:off x="5483914" y="1600200"/>
                <a:ext cx="2593286" cy="91440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altLang="zh-CN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≔</m:t>
                      </m:r>
                      <m:r>
                        <a:rPr lang="en-US" altLang="zh-CN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  <m:r>
                        <a:rPr lang="en-US" altLang="zh-CN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altLang="zh-CN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en-US" altLang="zh-CN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altLang="zh-CN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en-US" altLang="zh-CN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n-US" altLang="zh-CN" sz="2000" b="1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altLang="zh-CN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≔</m:t>
                      </m:r>
                      <m:r>
                        <a:rPr lang="en-US" altLang="zh-CN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  <m:r>
                        <a:rPr lang="en-US" altLang="zh-CN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altLang="zh-CN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altLang="zh-CN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altLang="zh-CN" sz="2000" b="1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000" dirty="0"/>
                  <a:t> are sparse.</a:t>
                </a:r>
              </a:p>
            </p:txBody>
          </p:sp>
        </mc:Choice>
        <mc:Fallback xmlns="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05ADFD52-030B-148A-9B57-E8898E5221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3914" y="1600200"/>
                <a:ext cx="2593286" cy="91440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: 圆角 7">
                <a:extLst>
                  <a:ext uri="{FF2B5EF4-FFF2-40B4-BE49-F238E27FC236}">
                    <a16:creationId xmlns:a16="http://schemas.microsoft.com/office/drawing/2014/main" id="{4C282A55-0E2B-9669-60FD-AFFA51678A57}"/>
                  </a:ext>
                </a:extLst>
              </p:cNvPr>
              <p:cNvSpPr/>
              <p:nvPr/>
            </p:nvSpPr>
            <p:spPr>
              <a:xfrm>
                <a:off x="4693756" y="4495800"/>
                <a:ext cx="4221644" cy="990987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altLang="zh-CN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CN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altLang="zh-CN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CN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CN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altLang="zh-CN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CN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altLang="zh-CN" sz="20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矩形: 圆角 7">
                <a:extLst>
                  <a:ext uri="{FF2B5EF4-FFF2-40B4-BE49-F238E27FC236}">
                    <a16:creationId xmlns:a16="http://schemas.microsoft.com/office/drawing/2014/main" id="{4C282A55-0E2B-9669-60FD-AFFA51678A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3756" y="4495800"/>
                <a:ext cx="4221644" cy="990987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D87E7BEF-7195-81DA-49E2-9B2C32C297CD}"/>
              </a:ext>
            </a:extLst>
          </p:cNvPr>
          <p:cNvCxnSpPr>
            <a:cxnSpLocks/>
            <a:stCxn id="5" idx="2"/>
            <a:endCxn id="8" idx="0"/>
          </p:cNvCxnSpPr>
          <p:nvPr/>
        </p:nvCxnSpPr>
        <p:spPr>
          <a:xfrm>
            <a:off x="6780557" y="2514600"/>
            <a:ext cx="24021" cy="19812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: 圆角 14">
                <a:extLst>
                  <a:ext uri="{FF2B5EF4-FFF2-40B4-BE49-F238E27FC236}">
                    <a16:creationId xmlns:a16="http://schemas.microsoft.com/office/drawing/2014/main" id="{EA60BC6E-EFC8-A1DB-EF21-03CDBFB8DACA}"/>
                  </a:ext>
                </a:extLst>
              </p:cNvPr>
              <p:cNvSpPr/>
              <p:nvPr/>
            </p:nvSpPr>
            <p:spPr>
              <a:xfrm>
                <a:off x="5257800" y="5746750"/>
                <a:ext cx="2819400" cy="609600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altLang="zh-CN" dirty="0"/>
                  <a:t>There are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altLang="zh-CN" dirty="0"/>
                  <a:t> sparse terms and each has weight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dirty="0"/>
                  <a:t>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5" name="矩形: 圆角 14">
                <a:extLst>
                  <a:ext uri="{FF2B5EF4-FFF2-40B4-BE49-F238E27FC236}">
                    <a16:creationId xmlns:a16="http://schemas.microsoft.com/office/drawing/2014/main" id="{EA60BC6E-EFC8-A1DB-EF21-03CDBFB8DA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5746750"/>
                <a:ext cx="2819400" cy="609600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6E67C715-5795-4929-FE2E-5ED873249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8F88F-EC82-2148-A487-A81979BB1237}" type="slidenum">
              <a:rPr lang="en-US" smtClean="0"/>
              <a:t>21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47BBE8A9-50D7-E4D8-26A0-D83B3E15FAFB}"/>
                  </a:ext>
                </a:extLst>
              </p:cNvPr>
              <p:cNvSpPr/>
              <p:nvPr/>
            </p:nvSpPr>
            <p:spPr>
              <a:xfrm>
                <a:off x="0" y="2286000"/>
                <a:ext cx="4095750" cy="3810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ℛ</m:t>
                    </m:r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≔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GR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m:rPr>
                        <m:sty m:val="p"/>
                      </m:rPr>
                      <a:rPr lang="en-US" altLang="zh-CN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 altLang="zh-CN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]/(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altLang="zh-CN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with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altLang="zh-CN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47BBE8A9-50D7-E4D8-26A0-D83B3E15FA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286000"/>
                <a:ext cx="4095750" cy="38100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9B7D2AAD-9531-FB6E-B900-3F1D2B570614}"/>
                  </a:ext>
                </a:extLst>
              </p:cNvPr>
              <p:cNvSpPr txBox="1"/>
              <p:nvPr/>
            </p:nvSpPr>
            <p:spPr>
              <a:xfrm>
                <a:off x="0" y="1254337"/>
                <a:ext cx="2743200" cy="4056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000" dirty="0">
                    <a:ea typeface="Cambria Math" panose="02040503050406030204" pitchFamily="18" charset="0"/>
                  </a:rPr>
                  <a:t>Given </a:t>
                </a:r>
                <a14:m>
                  <m:oMath xmlns:m="http://schemas.openxmlformats.org/officeDocument/2006/math">
                    <m:r>
                      <a:rPr lang="en-US" altLang="zh-CN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en-US" altLang="zh-CN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en-US" altLang="zh-CN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ℛ</m:t>
                    </m:r>
                    <m:r>
                      <a:rPr lang="en-US" altLang="zh-CN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⟶</m:t>
                    </m:r>
                    <m:r>
                      <m:rPr>
                        <m:sty m:val="p"/>
                      </m:rPr>
                      <a:rPr lang="en-US" altLang="zh-CN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sup>
                    </m:sSup>
                  </m:oMath>
                </a14:m>
                <a:r>
                  <a:rPr lang="en-US" altLang="zh-CN" sz="2000" dirty="0"/>
                  <a:t>, </a:t>
                </a:r>
                <a:endParaRPr lang="zh-CN" altLang="en-US" sz="2000" dirty="0"/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9B7D2AAD-9531-FB6E-B900-3F1D2B5706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254337"/>
                <a:ext cx="2743200" cy="405624"/>
              </a:xfrm>
              <a:prstGeom prst="rect">
                <a:avLst/>
              </a:prstGeom>
              <a:blipFill>
                <a:blip r:embed="rId13"/>
                <a:stretch>
                  <a:fillRect l="-2222" t="-7576" b="-272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1245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7C8B85-A340-DBFF-FA4A-C6666FDE1B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CC2E4-B0A8-6BA2-33DD-C8BE9A839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Autofit/>
          </a:bodyPr>
          <a:lstStyle/>
          <a:p>
            <a:r>
              <a:rPr lang="en-US" altLang="zh-CN" sz="3600" dirty="0">
                <a:solidFill>
                  <a:srgbClr val="000090"/>
                </a:solidFill>
              </a:rPr>
              <a:t>Recall Trace for Polynomial Ring over Fields</a:t>
            </a:r>
            <a:endParaRPr lang="en-US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6AA2FB85-F723-34B5-0C5E-12CA51F0BFE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4800" y="1219201"/>
                <a:ext cx="8610600" cy="274319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200" b="0" dirty="0"/>
                  <a:t>For </a:t>
                </a:r>
                <a14:m>
                  <m:oMath xmlns:m="http://schemas.openxmlformats.org/officeDocument/2006/math">
                    <m:r>
                      <a:rPr lang="en-US" altLang="zh-CN" sz="2200" i="1">
                        <a:latin typeface="Cambria Math" panose="02040503050406030204" pitchFamily="18" charset="0"/>
                      </a:rPr>
                      <m:t>ℛ</m:t>
                    </m:r>
                    <m:r>
                      <a:rPr lang="en-US" altLang="zh-CN" sz="2200" i="1">
                        <a:latin typeface="Cambria Math" panose="02040503050406030204" pitchFamily="18" charset="0"/>
                      </a:rPr>
                      <m:t>≔</m:t>
                    </m:r>
                    <m:sSub>
                      <m:sSubPr>
                        <m:ctrlP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US" altLang="zh-CN" sz="2200">
                        <a:latin typeface="Cambria Math" panose="02040503050406030204" pitchFamily="18" charset="0"/>
                      </a:rPr>
                      <m:t>[</m:t>
                    </m:r>
                    <m:r>
                      <m:rPr>
                        <m:sty m:val="p"/>
                      </m:rPr>
                      <a:rPr lang="en-US" altLang="zh-CN" sz="220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altLang="zh-CN" sz="2200">
                        <a:latin typeface="Cambria Math" panose="02040503050406030204" pitchFamily="18" charset="0"/>
                      </a:rPr>
                      <m:t>]/(</m:t>
                    </m:r>
                    <m:sSup>
                      <m:sSup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20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  <m:r>
                      <a:rPr lang="en-US" altLang="zh-CN" sz="2200" i="1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sz="2200" b="0" dirty="0"/>
                  <a:t>, the trace function over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ℛ</m:t>
                    </m:r>
                  </m:oMath>
                </a14:m>
                <a:r>
                  <a:rPr lang="en-US" sz="2200" b="0" dirty="0"/>
                  <a:t> is defined as: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𝑇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ℛ</m:t>
                          </m:r>
                        </m:sub>
                      </m:sSub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≔</m:t>
                      </m:r>
                      <m:nary>
                        <m:naryPr>
                          <m:chr m:val="∑"/>
                          <m:ctrlPr>
                            <a:rPr lang="en-US" altLang="zh-CN" sz="2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sz="2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sz="2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altLang="zh-CN" sz="2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altLang="zh-CN" sz="2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p>
                            <m:sSupPr>
                              <m:ctrlPr>
                                <a:rPr lang="en-US" altLang="zh-CN" sz="2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US" altLang="zh-CN" sz="22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2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altLang="zh-CN" sz="22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sup>
                          </m:sSup>
                        </m:e>
                      </m:nary>
                    </m:oMath>
                  </m:oMathPara>
                </a14:m>
                <a:endParaRPr lang="en-US" sz="22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200" dirty="0">
                    <a:latin typeface="Cambria Math" panose="02040503050406030204" pitchFamily="18" charset="0"/>
                  </a:rPr>
                  <a:t>How to </a:t>
                </a:r>
                <a:r>
                  <a:rPr lang="en-US" sz="2200" dirty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  <a:t>extend</a:t>
                </a:r>
                <a:r>
                  <a:rPr lang="en-US" sz="2200" dirty="0">
                    <a:latin typeface="Cambria Math" panose="02040503050406030204" pitchFamily="18" charset="0"/>
                  </a:rPr>
                  <a:t> the trace function to polynomial ring over Galois rings?</a:t>
                </a:r>
              </a:p>
              <a:p>
                <a:pPr marL="0" indent="0">
                  <a:buNone/>
                </a:pPr>
                <a:endParaRPr lang="en-US" sz="2200" b="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200" dirty="0">
                    <a:latin typeface="Cambria Math" panose="02040503050406030204" pitchFamily="18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ℛ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GR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[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]/(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sz="2200" b="0" dirty="0">
                    <a:latin typeface="Cambria Math" panose="02040503050406030204" pitchFamily="18" charset="0"/>
                  </a:rPr>
                  <a:t>, the sparsity </a:t>
                </a:r>
                <a:r>
                  <a:rPr lang="en-US" sz="2200" b="0" dirty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does not </a:t>
                </a:r>
                <a:r>
                  <a:rPr lang="en-US" sz="2200" b="0" dirty="0">
                    <a:latin typeface="Cambria Math" panose="02040503050406030204" pitchFamily="18" charset="0"/>
                  </a:rPr>
                  <a:t>hold.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6AA2FB85-F723-34B5-0C5E-12CA51F0BF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219201"/>
                <a:ext cx="8610600" cy="2743199"/>
              </a:xfrm>
              <a:blipFill>
                <a:blip r:embed="rId3"/>
                <a:stretch>
                  <a:fillRect l="-920" t="-11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BA99DCF-E1B0-40CC-A720-8903671F8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8F88F-EC82-2148-A487-A81979BB1237}" type="slidenum">
              <a:rPr lang="en-US" smtClean="0"/>
              <a:t>22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: 圆角 8">
                <a:extLst>
                  <a:ext uri="{FF2B5EF4-FFF2-40B4-BE49-F238E27FC236}">
                    <a16:creationId xmlns:a16="http://schemas.microsoft.com/office/drawing/2014/main" id="{CF895899-672E-48E0-8BBB-53ADD8A538BA}"/>
                  </a:ext>
                </a:extLst>
              </p:cNvPr>
              <p:cNvSpPr/>
              <p:nvPr/>
            </p:nvSpPr>
            <p:spPr>
              <a:xfrm>
                <a:off x="457200" y="4419600"/>
                <a:ext cx="7360227" cy="1068414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altLang="zh-CN" sz="2200" dirty="0">
                    <a:latin typeface="Cambria Math" panose="02040503050406030204" pitchFamily="18" charset="0"/>
                  </a:rPr>
                  <a:t>The sparsity holds for field because of </a:t>
                </a:r>
                <a14:m>
                  <m:oMath xmlns:m="http://schemas.openxmlformats.org/officeDocument/2006/math">
                    <m:r>
                      <a:rPr lang="en-US" altLang="zh-CN" sz="2200" i="1">
                        <a:latin typeface="Cambria Math" panose="02040503050406030204" pitchFamily="18" charset="0"/>
                      </a:rPr>
                      <m:t>𝑐h𝑎𝑟</m:t>
                    </m:r>
                    <m:d>
                      <m:d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200" i="1">
                                <a:latin typeface="Cambria Math" panose="02040503050406030204" pitchFamily="18" charset="0"/>
                              </a:rPr>
                              <m:t>𝔽</m:t>
                            </m:r>
                          </m:e>
                          <m:sub>
                            <m:r>
                              <a:rPr lang="en-US" altLang="zh-CN" sz="22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</m:e>
                    </m:d>
                    <m:r>
                      <a:rPr lang="en-US" altLang="zh-CN" sz="2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200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altLang="zh-CN" sz="2200" dirty="0">
                    <a:latin typeface="Cambria Math" panose="02040503050406030204" pitchFamily="18" charset="0"/>
                  </a:rPr>
                  <a:t> while </a:t>
                </a:r>
                <a14:m>
                  <m:oMath xmlns:m="http://schemas.openxmlformats.org/officeDocument/2006/math">
                    <m:r>
                      <a:rPr lang="en-US" altLang="zh-CN" sz="2200" i="1">
                        <a:latin typeface="Cambria Math" panose="02040503050406030204" pitchFamily="18" charset="0"/>
                      </a:rPr>
                      <m:t>𝑐h𝑎𝑟</m:t>
                    </m:r>
                    <m:d>
                      <m:d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2200" i="0">
                            <a:latin typeface="Cambria Math" panose="02040503050406030204" pitchFamily="18" charset="0"/>
                          </a:rPr>
                          <m:t>GR</m:t>
                        </m:r>
                      </m:e>
                    </m:d>
                    <m:r>
                      <a:rPr lang="en-US" altLang="zh-CN" sz="22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altLang="zh-CN" sz="2200" dirty="0">
                    <a:latin typeface="Cambria Math" panose="02040503050406030204" pitchFamily="18" charset="0"/>
                  </a:rPr>
                  <a:t>.</a:t>
                </a:r>
                <a:endParaRPr lang="zh-CN" altLang="en-US" sz="2200" dirty="0"/>
              </a:p>
            </p:txBody>
          </p:sp>
        </mc:Choice>
        <mc:Fallback xmlns="">
          <p:sp>
            <p:nvSpPr>
              <p:cNvPr id="9" name="矩形: 圆角 8">
                <a:extLst>
                  <a:ext uri="{FF2B5EF4-FFF2-40B4-BE49-F238E27FC236}">
                    <a16:creationId xmlns:a16="http://schemas.microsoft.com/office/drawing/2014/main" id="{CF895899-672E-48E0-8BBB-53ADD8A538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419600"/>
                <a:ext cx="7360227" cy="1068414"/>
              </a:xfrm>
              <a:prstGeom prst="roundRect">
                <a:avLst/>
              </a:prstGeom>
              <a:blipFill>
                <a:blip r:embed="rId4"/>
                <a:stretch>
                  <a:fillRect l="-1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0257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7C8B85-A340-DBFF-FA4A-C6666FDE1B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CC2E4-B0A8-6BA2-33DD-C8BE9A839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76200"/>
            <a:ext cx="8839200" cy="1143000"/>
          </a:xfrm>
        </p:spPr>
        <p:txBody>
          <a:bodyPr>
            <a:noAutofit/>
          </a:bodyPr>
          <a:lstStyle/>
          <a:p>
            <a:r>
              <a:rPr lang="en-US" altLang="zh-CN" sz="3600" dirty="0">
                <a:solidFill>
                  <a:srgbClr val="000090"/>
                </a:solidFill>
              </a:rPr>
              <a:t>Trace for Polynomial Ring</a:t>
            </a:r>
            <a:endParaRPr lang="en-US" sz="1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6AA2FB85-F723-34B5-0C5E-12CA51F0BFE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4800" y="1219201"/>
                <a:ext cx="8610600" cy="50292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200" b="0" dirty="0"/>
                  <a:t>For </a:t>
                </a:r>
                <a14:m>
                  <m:oMath xmlns:m="http://schemas.openxmlformats.org/officeDocument/2006/math">
                    <m:r>
                      <a:rPr lang="en-US" altLang="zh-CN" sz="2200" i="1">
                        <a:latin typeface="Cambria Math" panose="02040503050406030204" pitchFamily="18" charset="0"/>
                      </a:rPr>
                      <m:t>ℛ</m:t>
                    </m:r>
                    <m:r>
                      <a:rPr lang="en-US" altLang="zh-CN" sz="2200" i="1">
                        <a:latin typeface="Cambria Math" panose="02040503050406030204" pitchFamily="18" charset="0"/>
                      </a:rPr>
                      <m:t>≔</m:t>
                    </m:r>
                    <m:sSub>
                      <m:sSubPr>
                        <m:ctrlP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US" altLang="zh-CN" sz="2200">
                        <a:latin typeface="Cambria Math" panose="02040503050406030204" pitchFamily="18" charset="0"/>
                      </a:rPr>
                      <m:t>[</m:t>
                    </m:r>
                    <m:r>
                      <m:rPr>
                        <m:sty m:val="p"/>
                      </m:rPr>
                      <a:rPr lang="en-US" altLang="zh-CN" sz="220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altLang="zh-CN" sz="2200">
                        <a:latin typeface="Cambria Math" panose="02040503050406030204" pitchFamily="18" charset="0"/>
                      </a:rPr>
                      <m:t>]/(</m:t>
                    </m:r>
                    <m:sSup>
                      <m:sSup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20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  <m:r>
                      <a:rPr lang="en-US" altLang="zh-CN" sz="2200" i="1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sz="2200" b="0" dirty="0"/>
                  <a:t>, the trace function over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ℛ</m:t>
                    </m:r>
                  </m:oMath>
                </a14:m>
                <a:r>
                  <a:rPr lang="en-US" sz="2200" b="0" dirty="0"/>
                  <a:t> can be viewed as: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𝑇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ℛ</m:t>
                          </m:r>
                        </m:sub>
                      </m:sSub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≔</m:t>
                      </m:r>
                      <m:nary>
                        <m:naryPr>
                          <m:chr m:val="∑"/>
                          <m:ctrlPr>
                            <a:rPr lang="en-US" altLang="zh-CN" sz="2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sz="2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sz="22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altLang="zh-CN" sz="2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altLang="zh-CN" sz="2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p>
                            <m:sSupPr>
                              <m:ctrlPr>
                                <a:rPr lang="en-US" altLang="zh-CN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2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US" altLang="zh-CN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2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altLang="zh-CN" sz="2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sup>
                          </m:sSup>
                          <m:r>
                            <a:rPr lang="en-US" altLang="zh-CN" sz="22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chr m:val="∑"/>
                              <m:ctrlPr>
                                <a:rPr lang="en-US" altLang="zh-CN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CN" sz="2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CN" sz="2200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altLang="zh-CN" sz="22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altLang="zh-CN" sz="22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ctrlPr>
                                    <a:rPr lang="en-US" altLang="zh-CN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altLang="zh-CN" sz="22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altLang="zh-CN" sz="2200" b="0" i="1" smtClean="0">
                                      <a:latin typeface="Cambria Math" panose="02040503050406030204" pitchFamily="18" charset="0"/>
                                    </a:rPr>
                                    <m:t>=0</m:t>
                                  </m:r>
                                </m:sub>
                                <m:sup>
                                  <m:r>
                                    <a:rPr lang="en-US" altLang="zh-CN" sz="2200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en-US" altLang="zh-CN" sz="22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  <m:e>
                                  <m:sSubSup>
                                    <m:sSubSupPr>
                                      <m:ctrlPr>
                                        <a:rPr lang="en-US" altLang="zh-CN" sz="2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CN" sz="2200" b="0" i="1" smtClean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altLang="zh-CN" sz="22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  <m:sup>
                                      <m:sSup>
                                        <m:sSupPr>
                                          <m:ctrlPr>
                                            <a:rPr lang="en-US" altLang="zh-CN" sz="2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CN" sz="2200" b="0" i="1" smtClean="0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p>
                                          <m:r>
                                            <a:rPr lang="en-US" altLang="zh-CN" sz="22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p>
                                      </m:sSup>
                                    </m:sup>
                                  </m:sSubSup>
                                  <m:r>
                                    <a:rPr lang="en-US" altLang="zh-CN" sz="2200" b="0" i="1" smtClean="0"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sSup>
                                    <m:sSupPr>
                                      <m:ctrlPr>
                                        <a:rPr lang="en-US" altLang="zh-CN" sz="2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sz="2200" b="0" i="0" smtClean="0">
                                          <a:latin typeface="Cambria Math" panose="02040503050406030204" pitchFamily="18" charset="0"/>
                                        </a:rPr>
                                        <m:t>X</m:t>
                                      </m:r>
                                    </m:e>
                                    <m:sup>
                                      <m:r>
                                        <a:rPr lang="en-US" altLang="zh-CN" sz="22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sSup>
                                        <m:sSupPr>
                                          <m:ctrlPr>
                                            <a:rPr lang="en-US" altLang="zh-CN" sz="2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CN" sz="2200" b="0" i="1" smtClean="0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p>
                                          <m:r>
                                            <a:rPr lang="en-US" altLang="zh-CN" sz="22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p>
                                      </m:sSup>
                                    </m:sup>
                                  </m:sSup>
                                </m:e>
                              </m:nary>
                            </m:e>
                          </m:nary>
                          <m:r>
                            <a:rPr lang="en-US" altLang="zh-CN" sz="22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  <m:nary>
                        <m:naryPr>
                          <m:chr m:val="∑"/>
                          <m:ctrlPr>
                            <a:rPr lang="en-US" altLang="zh-CN" sz="2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sz="2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sz="22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altLang="zh-CN" sz="2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altLang="zh-CN" sz="2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bSup>
                            <m:sSubSupPr>
                              <m:ctrlPr>
                                <a:rPr lang="en-US" altLang="zh-CN" sz="2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zh-CN" sz="22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2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𝔽</m:t>
                                  </m:r>
                                </m:e>
                                <m:sub>
                                  <m:r>
                                    <a:rPr lang="en-US" altLang="zh-CN" sz="22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altLang="zh-CN" sz="2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zh-CN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ctrlPr>
                                    <a:rPr lang="en-US" altLang="zh-CN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altLang="zh-CN" sz="22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altLang="zh-CN" sz="2200" b="0" i="1" smtClean="0">
                                      <a:latin typeface="Cambria Math" panose="02040503050406030204" pitchFamily="18" charset="0"/>
                                    </a:rPr>
                                    <m:t>=0</m:t>
                                  </m:r>
                                </m:sub>
                                <m:sup>
                                  <m:r>
                                    <a:rPr lang="en-US" altLang="zh-CN" sz="2200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en-US" altLang="zh-CN" sz="22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altLang="zh-CN" sz="2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200" b="0" i="1" smtClean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altLang="zh-CN" sz="22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US" altLang="zh-CN" sz="2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200" b="0" i="1" smtClean="0">
                                          <a:latin typeface="Cambria Math" panose="02040503050406030204" pitchFamily="18" charset="0"/>
                                        </a:rPr>
                                        <m:t>⋅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sz="2200" b="0" i="0" smtClean="0">
                                          <a:latin typeface="Cambria Math" panose="02040503050406030204" pitchFamily="18" charset="0"/>
                                        </a:rPr>
                                        <m:t>X</m:t>
                                      </m:r>
                                    </m:e>
                                    <m:sup>
                                      <m:r>
                                        <a:rPr lang="en-US" altLang="zh-CN" sz="22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d>
                        </m:e>
                      </m:nary>
                    </m:oMath>
                  </m:oMathPara>
                </a14:m>
                <a:endParaRPr lang="en-US" sz="220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altLang="zh-CN" sz="2200" dirty="0">
                    <a:latin typeface="Cambria Math" panose="02040503050406030204" pitchFamily="18" charset="0"/>
                  </a:rPr>
                  <a:t>where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sSub>
                          <m:sSubPr>
                            <m:ctrlPr>
                              <a:rPr lang="en-US" altLang="zh-CN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200" b="0" i="1" smtClean="0">
                                <a:latin typeface="Cambria Math" panose="02040503050406030204" pitchFamily="18" charset="0"/>
                              </a:rPr>
                              <m:t>𝔽</m:t>
                            </m:r>
                          </m:e>
                          <m:sub>
                            <m:r>
                              <a:rPr lang="en-US" altLang="zh-CN" sz="22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</m:sub>
                      <m:sup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d>
                      <m:dPr>
                        <m:ctrlP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2200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altLang="zh-CN" sz="2200" b="0" i="1" smtClean="0">
                        <a:latin typeface="Cambria Math" panose="02040503050406030204" pitchFamily="18" charset="0"/>
                      </a:rPr>
                      <m:t>≔</m:t>
                    </m:r>
                    <m:sSup>
                      <m:sSupPr>
                        <m:ctrlPr>
                          <a:rPr lang="en-US" altLang="zh-CN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2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sSup>
                          <m:sSupPr>
                            <m:ctrlPr>
                              <a:rPr lang="en-US" altLang="zh-CN" sz="2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altLang="zh-CN" sz="2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sz="2200" dirty="0">
                    <a:latin typeface="Cambria Math" panose="02040503050406030204" pitchFamily="18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sz="220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200" dirty="0">
                    <a:latin typeface="Cambria Math" panose="02040503050406030204" pitchFamily="18" charset="0"/>
                  </a:rPr>
                  <a:t>For </a:t>
                </a:r>
                <a:r>
                  <a:rPr lang="en-US" sz="2200" dirty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  <a:t>Galois ring</a:t>
                </a:r>
                <a:r>
                  <a:rPr lang="en-US" sz="2200" dirty="0">
                    <a:latin typeface="Cambria Math" panose="02040503050406030204" pitchFamily="18" charset="0"/>
                  </a:rPr>
                  <a:t>, the generalized </a:t>
                </a:r>
                <a:r>
                  <a:rPr lang="en-US" sz="2200" dirty="0" err="1">
                    <a:latin typeface="Cambria Math" panose="02040503050406030204" pitchFamily="18" charset="0"/>
                  </a:rPr>
                  <a:t>Frobenius</a:t>
                </a:r>
                <a:r>
                  <a:rPr lang="en-US" sz="2200" dirty="0">
                    <a:latin typeface="Cambria Math" panose="02040503050406030204" pitchFamily="18" charset="0"/>
                  </a:rPr>
                  <a:t> map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GR</m:t>
                        </m:r>
                      </m:sub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US" sz="2200" dirty="0">
                    <a:latin typeface="Cambria Math" panose="02040503050406030204" pitchFamily="18" charset="0"/>
                  </a:rPr>
                  <a:t> is well-defined.</a:t>
                </a:r>
              </a:p>
              <a:p>
                <a:pPr marL="0" indent="0">
                  <a:buNone/>
                </a:pPr>
                <a:endParaRPr lang="en-US" sz="2200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6AA2FB85-F723-34B5-0C5E-12CA51F0BF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219201"/>
                <a:ext cx="8610600" cy="5029200"/>
              </a:xfrm>
              <a:blipFill>
                <a:blip r:embed="rId3"/>
                <a:stretch>
                  <a:fillRect l="-920" t="-6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BA99DCF-E1B0-40CC-A720-8903671F8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8F88F-EC82-2148-A487-A81979BB1237}" type="slidenum">
              <a:rPr lang="en-US" smtClean="0"/>
              <a:t>23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: 圆角 2">
                <a:extLst>
                  <a:ext uri="{FF2B5EF4-FFF2-40B4-BE49-F238E27FC236}">
                    <a16:creationId xmlns:a16="http://schemas.microsoft.com/office/drawing/2014/main" id="{9B116E21-8510-D6C3-0E43-C60D9A18A971}"/>
                  </a:ext>
                </a:extLst>
              </p:cNvPr>
              <p:cNvSpPr/>
              <p:nvPr/>
            </p:nvSpPr>
            <p:spPr>
              <a:xfrm>
                <a:off x="304800" y="4677228"/>
                <a:ext cx="7207827" cy="990600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altLang="zh-CN" sz="2200" dirty="0"/>
                  <a:t>Q: </a:t>
                </a:r>
                <a:r>
                  <a:rPr lang="en-US" altLang="zh-CN" sz="2200" dirty="0">
                    <a:latin typeface="Cambria Math" panose="02040503050406030204" pitchFamily="18" charset="0"/>
                  </a:rPr>
                  <a:t>How to define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200">
                            <a:latin typeface="Cambria Math" panose="02040503050406030204" pitchFamily="18" charset="0"/>
                          </a:rPr>
                          <m:t>GR</m:t>
                        </m:r>
                      </m:sub>
                      <m:sup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r>
                      <a:rPr lang="en-US" altLang="zh-CN" sz="2200" i="1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altLang="zh-CN" sz="220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altLang="zh-CN" sz="2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200" dirty="0">
                    <a:latin typeface="Cambria Math" panose="02040503050406030204" pitchFamily="18" charset="0"/>
                  </a:rPr>
                  <a:t>? </a:t>
                </a:r>
                <a:endParaRPr lang="en-US" altLang="zh-CN" sz="2200" dirty="0"/>
              </a:p>
              <a:p>
                <a:r>
                  <a:rPr lang="en-US" altLang="zh-CN" sz="2200" dirty="0"/>
                  <a:t>A: </a:t>
                </a:r>
                <a:r>
                  <a:rPr lang="en-US" altLang="zh-CN" sz="2200" dirty="0">
                    <a:latin typeface="Cambria Math" panose="02040503050406030204" pitchFamily="18" charset="0"/>
                  </a:rPr>
                  <a:t>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2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2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GR</m:t>
                        </m:r>
                      </m:sub>
                      <m:sup>
                        <m:r>
                          <a:rPr lang="en-US" altLang="zh-CN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d>
                      <m:dPr>
                        <m:ctrlPr>
                          <a:rPr lang="en-US" altLang="zh-CN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22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altLang="zh-CN" sz="2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:=</m:t>
                    </m:r>
                    <m:sSup>
                      <m:sSupPr>
                        <m:ctrlPr>
                          <a:rPr lang="en-US" altLang="zh-CN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2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sSup>
                          <m:sSupPr>
                            <m:ctrlPr>
                              <a:rPr lang="en-US" altLang="zh-CN" sz="2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altLang="zh-CN" sz="2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altLang="zh-CN" sz="2200" dirty="0">
                    <a:latin typeface="Cambria Math" panose="02040503050406030204" pitchFamily="18" charset="0"/>
                  </a:rPr>
                  <a:t> because of the isomorphism.</a:t>
                </a:r>
              </a:p>
            </p:txBody>
          </p:sp>
        </mc:Choice>
        <mc:Fallback xmlns="">
          <p:sp>
            <p:nvSpPr>
              <p:cNvPr id="3" name="矩形: 圆角 2">
                <a:extLst>
                  <a:ext uri="{FF2B5EF4-FFF2-40B4-BE49-F238E27FC236}">
                    <a16:creationId xmlns:a16="http://schemas.microsoft.com/office/drawing/2014/main" id="{9B116E21-8510-D6C3-0E43-C60D9A18A9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4677228"/>
                <a:ext cx="7207827" cy="990600"/>
              </a:xfrm>
              <a:prstGeom prst="roundRect">
                <a:avLst/>
              </a:prstGeom>
              <a:blipFill>
                <a:blip r:embed="rId4"/>
                <a:stretch>
                  <a:fillRect l="-253" b="-47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5238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7C8B85-A340-DBFF-FA4A-C6666FDE1B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CC2E4-B0A8-6BA2-33DD-C8BE9A839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76200"/>
            <a:ext cx="8839200" cy="1143000"/>
          </a:xfrm>
        </p:spPr>
        <p:txBody>
          <a:bodyPr>
            <a:noAutofit/>
          </a:bodyPr>
          <a:lstStyle/>
          <a:p>
            <a:r>
              <a:rPr lang="en-US" altLang="zh-CN" sz="3600" dirty="0">
                <a:solidFill>
                  <a:srgbClr val="000090"/>
                </a:solidFill>
              </a:rPr>
              <a:t>Generalized </a:t>
            </a:r>
            <a:r>
              <a:rPr lang="en-US" altLang="zh-CN" sz="3600" dirty="0" err="1">
                <a:solidFill>
                  <a:srgbClr val="000090"/>
                </a:solidFill>
              </a:rPr>
              <a:t>Frobenius</a:t>
            </a:r>
            <a:r>
              <a:rPr lang="en-US" altLang="zh-CN" sz="3600" dirty="0">
                <a:solidFill>
                  <a:srgbClr val="000090"/>
                </a:solidFill>
              </a:rPr>
              <a:t> Map for Polynomial Ring over Galois Ring</a:t>
            </a:r>
            <a:endParaRPr lang="en-US" sz="1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6AA2FB85-F723-34B5-0C5E-12CA51F0BFE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4800" y="1524000"/>
                <a:ext cx="8610600" cy="434339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200" b="0" dirty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GR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𝔾ℝ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b="0" dirty="0"/>
                  <a:t> and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ℛ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GR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[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]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/(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sz="2200" b="0" dirty="0"/>
                  <a:t>. For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ℛ</m:t>
                    </m:r>
                  </m:oMath>
                </a14:m>
                <a:r>
                  <a:rPr lang="en-US" sz="2200" b="0" dirty="0"/>
                  <a:t>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…+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CN" sz="2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sz="2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sz="22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altLang="zh-CN" sz="22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altLang="zh-CN" sz="2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CN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2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CN" sz="2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sz="22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altLang="zh-CN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2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US" altLang="zh-CN" sz="2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e>
                      </m:nary>
                      <m:r>
                        <a:rPr lang="en-US" altLang="zh-CN" sz="22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200" b="0" dirty="0"/>
              </a:p>
              <a:p>
                <a:pPr marL="0" indent="0">
                  <a:buNone/>
                </a:pPr>
                <a:r>
                  <a:rPr lang="en-US" sz="2200" b="0" dirty="0"/>
                  <a:t>The </a:t>
                </a:r>
                <a:r>
                  <a:rPr lang="en-US" sz="2200" b="0" dirty="0">
                    <a:solidFill>
                      <a:srgbClr val="0070C0"/>
                    </a:solidFill>
                  </a:rPr>
                  <a:t>generalized </a:t>
                </a:r>
                <a:r>
                  <a:rPr lang="en-US" sz="2200" b="0" dirty="0" err="1">
                    <a:solidFill>
                      <a:srgbClr val="0070C0"/>
                    </a:solidFill>
                  </a:rPr>
                  <a:t>Frobenius</a:t>
                </a:r>
                <a:r>
                  <a:rPr lang="en-US" sz="2200" b="0" dirty="0">
                    <a:solidFill>
                      <a:srgbClr val="0070C0"/>
                    </a:solidFill>
                  </a:rPr>
                  <a:t> </a:t>
                </a:r>
                <a:r>
                  <a:rPr lang="en-US" sz="2200" b="0" dirty="0"/>
                  <a:t>map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ℛ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ℛ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ℛ</m:t>
                    </m:r>
                  </m:oMath>
                </a14:m>
                <a:r>
                  <a:rPr lang="en-US" sz="2200" b="0" dirty="0"/>
                  <a:t> is defined as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ℛ</m:t>
                          </m:r>
                        </m:sub>
                      </m:sSub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≔</m:t>
                      </m:r>
                      <m:nary>
                        <m:naryPr>
                          <m:chr m:val="∑"/>
                          <m:ctrlPr>
                            <a:rPr lang="en-US" altLang="zh-CN" sz="2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sz="2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sz="22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altLang="zh-CN" sz="22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altLang="zh-CN" sz="2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CN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200" b="0" i="0" smtClean="0"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CN" sz="2200" b="0" i="0" smtClean="0">
                                  <a:latin typeface="Cambria Math" panose="02040503050406030204" pitchFamily="18" charset="0"/>
                                </a:rPr>
                                <m:t>GR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2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altLang="zh-CN" sz="2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CN" sz="22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altLang="zh-CN" sz="2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200" b="0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CN" sz="2200" b="0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GR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sz="2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200" b="0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</m:d>
                          <m:r>
                            <a:rPr lang="en-US" altLang="zh-CN" sz="22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  <m:nary>
                        <m:naryPr>
                          <m:chr m:val="∑"/>
                          <m:ctrlPr>
                            <a:rPr lang="en-US" altLang="zh-CN" sz="2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sz="22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sz="2200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altLang="zh-CN" sz="2200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altLang="zh-CN" sz="22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CN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200" i="0"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CN" sz="2200" i="0">
                                  <a:latin typeface="Cambria Math" panose="02040503050406030204" pitchFamily="18" charset="0"/>
                                </a:rPr>
                                <m:t>GR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2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altLang="zh-CN" sz="22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CN" sz="2200" i="1"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altLang="zh-CN" sz="2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US" altLang="zh-CN" sz="2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𝑖𝑝</m:t>
                              </m:r>
                            </m:sup>
                          </m:sSup>
                          <m:r>
                            <a:rPr lang="en-US" altLang="zh-CN" sz="2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altLang="zh-CN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200" b="0" i="1" smtClean="0">
                                  <a:latin typeface="Cambria Math" panose="02040503050406030204" pitchFamily="18" charset="0"/>
                                </a:rPr>
                                <m:t>𝑚𝑜𝑑</m:t>
                              </m:r>
                              <m:r>
                                <a:rPr lang="en-US" altLang="zh-CN" sz="22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altLang="zh-CN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2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en-US" altLang="zh-CN" sz="2200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p>
                              </m:sSup>
                              <m:r>
                                <a:rPr lang="en-US" altLang="zh-CN" sz="22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</m:nary>
                      <m:r>
                        <a:rPr lang="en-US" altLang="zh-CN" sz="22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200" b="0" dirty="0"/>
              </a:p>
              <a:p>
                <a:pPr marL="0" indent="0">
                  <a:buNone/>
                </a:pPr>
                <a:endParaRPr lang="en-US" sz="220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200" dirty="0">
                    <a:latin typeface="Cambria Math" panose="02040503050406030204" pitchFamily="18" charset="0"/>
                  </a:rPr>
                  <a:t>Recursively, 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ℛ</m:t>
                        </m:r>
                      </m:sub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220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≔</m:t>
                    </m:r>
                    <m:sSubSup>
                      <m:sSub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ℛ</m:t>
                        </m:r>
                      </m:sub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ℛ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>
                    <a:latin typeface="Cambria Math" panose="02040503050406030204" pitchFamily="18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sz="2000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6AA2FB85-F723-34B5-0C5E-12CA51F0BF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524000"/>
                <a:ext cx="8610600" cy="4343399"/>
              </a:xfrm>
              <a:blipFill>
                <a:blip r:embed="rId3"/>
                <a:stretch>
                  <a:fillRect l="-920" t="-8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BA99DCF-E1B0-40CC-A720-8903671F8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8F88F-EC82-2148-A487-A81979BB123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697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7C8B85-A340-DBFF-FA4A-C6666FDE1B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CC2E4-B0A8-6BA2-33DD-C8BE9A839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76200"/>
            <a:ext cx="8839200" cy="1143000"/>
          </a:xfrm>
        </p:spPr>
        <p:txBody>
          <a:bodyPr>
            <a:noAutofit/>
          </a:bodyPr>
          <a:lstStyle/>
          <a:p>
            <a:r>
              <a:rPr lang="en-US" altLang="zh-CN" sz="3600" dirty="0">
                <a:solidFill>
                  <a:srgbClr val="000090"/>
                </a:solidFill>
              </a:rPr>
              <a:t>Properties of Generalized </a:t>
            </a:r>
            <a:r>
              <a:rPr lang="en-US" altLang="zh-CN" sz="3600" dirty="0" err="1">
                <a:solidFill>
                  <a:srgbClr val="000090"/>
                </a:solidFill>
              </a:rPr>
              <a:t>Frobenius</a:t>
            </a:r>
            <a:r>
              <a:rPr lang="en-US" altLang="zh-CN" sz="3600" dirty="0">
                <a:solidFill>
                  <a:srgbClr val="000090"/>
                </a:solidFill>
              </a:rPr>
              <a:t> Map</a:t>
            </a:r>
            <a:endParaRPr lang="en-US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6AA2FB85-F723-34B5-0C5E-12CA51F0BFE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4800" y="1143000"/>
                <a:ext cx="8610600" cy="521335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000" b="0" dirty="0"/>
                  <a:t>Lemma: 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GR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𝔾ℝ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b="0" dirty="0"/>
                  <a:t>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ℛ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GR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[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]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/(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sz="2000" b="0" dirty="0"/>
                  <a:t>. </a:t>
                </a: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∀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ℛ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ℛ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bSup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ℛ</m:t>
                        </m:r>
                      </m:sub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bSup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ℛ</m:t>
                        </m:r>
                      </m:sub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bSup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en-US" sz="2000" dirty="0"/>
              </a:p>
              <a:p>
                <a:r>
                  <a:rPr lang="en-US" sz="2000" dirty="0"/>
                  <a:t>If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ℛ</m:t>
                    </m:r>
                  </m:oMath>
                </a14:m>
                <a:r>
                  <a:rPr lang="en-US" sz="2000" dirty="0"/>
                  <a:t> is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000" dirty="0"/>
                  <a:t>-sparse, then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ℛ</m:t>
                        </m:r>
                      </m:sub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bSup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lang="en-US" sz="2000" dirty="0"/>
                  <a:t> is</a:t>
                </a:r>
                <a:r>
                  <a:rPr lang="en-US" altLang="zh-CN" sz="20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0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zh-CN" sz="2000" dirty="0">
                    <a:solidFill>
                      <a:srgbClr val="0070C0"/>
                    </a:solidFill>
                  </a:rPr>
                  <a:t>-sparse</a:t>
                </a:r>
                <a:r>
                  <a:rPr lang="en-US" altLang="zh-CN" sz="2000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ℛ</m:t>
                    </m:r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ℛ</m:t>
                        </m:r>
                      </m:sub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bSup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altLang="zh-CN" sz="2000" dirty="0"/>
                  <a:t>.</a:t>
                </a:r>
              </a:p>
              <a:p>
                <a:pPr marL="0" indent="0">
                  <a:buNone/>
                </a:pPr>
                <a:endParaRPr lang="en-US" altLang="zh-CN" sz="1800" dirty="0"/>
              </a:p>
              <a:p>
                <a:pPr marL="0" indent="0">
                  <a:buNone/>
                </a:pPr>
                <a:r>
                  <a:rPr lang="en-US" altLang="zh-CN" sz="2000" dirty="0"/>
                  <a:t>Lemma(Commutativity):  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>
                        <a:latin typeface="Cambria Math" panose="02040503050406030204" pitchFamily="18" charset="0"/>
                      </a:rPr>
                      <m:t>GR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𝔾ℝ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altLang="zh-CN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000" dirty="0"/>
                  <a:t> and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ℛ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≔</m:t>
                    </m:r>
                    <m:r>
                      <m:rPr>
                        <m:sty m:val="p"/>
                      </m:rPr>
                      <a:rPr lang="en-US" altLang="zh-CN" sz="2000" i="0">
                        <a:latin typeface="Cambria Math" panose="02040503050406030204" pitchFamily="18" charset="0"/>
                      </a:rPr>
                      <m:t>GR</m:t>
                    </m:r>
                    <m:r>
                      <a:rPr lang="en-US" altLang="zh-CN" sz="2000" i="0">
                        <a:latin typeface="Cambria Math" panose="02040503050406030204" pitchFamily="18" charset="0"/>
                      </a:rPr>
                      <m:t>[</m:t>
                    </m:r>
                    <m:r>
                      <m:rPr>
                        <m:sty m:val="p"/>
                      </m:rPr>
                      <a:rPr lang="en-US" altLang="zh-CN" sz="2000" i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altLang="zh-CN" sz="2000" i="0">
                        <a:latin typeface="Cambria Math" panose="02040503050406030204" pitchFamily="18" charset="0"/>
                      </a:rPr>
                      <m:t>]/(</m:t>
                    </m:r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  <m:r>
                      <a:rPr lang="en-US" altLang="zh-CN" sz="2000" i="1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altLang="zh-CN" sz="2000" dirty="0"/>
                  <a:t>. Then,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ℛ</m:t>
                    </m:r>
                  </m:oMath>
                </a14:m>
                <a:r>
                  <a:rPr lang="en-US" altLang="zh-CN" sz="2000" dirty="0"/>
                  <a:t>,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CN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ℛ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</m:e>
                    </m:d>
                    <m:r>
                      <a:rPr lang="en-US" altLang="zh-CN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0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G</m:t>
                        </m:r>
                        <m:sSup>
                          <m:sSupPr>
                            <m:ctrlPr>
                              <a:rPr lang="en-US" altLang="zh-CN" sz="2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0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R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altLang="zh-CN" sz="20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N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en-US" altLang="zh-CN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en-US" altLang="zh-CN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altLang="zh-CN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sz="2000" b="0" dirty="0">
                    <a:solidFill>
                      <a:srgbClr val="C00000"/>
                    </a:solidFill>
                  </a:rPr>
                  <a:t> </a:t>
                </a:r>
                <a:r>
                  <a:rPr lang="en-US" sz="2000" b="0" dirty="0"/>
                  <a:t>and thus </a:t>
                </a:r>
                <a14:m>
                  <m:oMath xmlns:m="http://schemas.openxmlformats.org/officeDocument/2006/math">
                    <m:r>
                      <a:rPr lang="en-US" altLang="zh-CN" sz="20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altLang="zh-CN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CN" sz="2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CN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ℛ</m:t>
                            </m:r>
                          </m:sub>
                          <m:sup>
                            <m:r>
                              <a:rPr lang="en-US" altLang="zh-CN" sz="2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p>
                        </m:sSubSup>
                        <m:d>
                          <m:dPr>
                            <m:ctrlPr>
                              <a:rPr lang="en-US" altLang="zh-CN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</m:e>
                    </m:d>
                    <m:r>
                      <a:rPr lang="en-US" altLang="zh-C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CN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0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G</m:t>
                        </m:r>
                        <m:sSup>
                          <m:sSupPr>
                            <m:ctrlPr>
                              <a:rPr lang="en-US" altLang="zh-CN" sz="2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0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R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altLang="zh-CN" sz="20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N</m:t>
                            </m:r>
                          </m:sup>
                        </m:sSup>
                      </m:sub>
                      <m:sup>
                        <m:r>
                          <a:rPr lang="en-US" altLang="zh-CN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bSup>
                    <m:d>
                      <m:dPr>
                        <m:ctrlPr>
                          <a:rPr lang="en-US" altLang="zh-CN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en-US" altLang="zh-CN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altLang="zh-CN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sz="2000" b="0" dirty="0">
                    <a:solidFill>
                      <a:srgbClr val="C00000"/>
                    </a:solidFill>
                  </a:rPr>
                  <a:t>.</a:t>
                </a:r>
                <a:endParaRPr lang="en-US" sz="2000" b="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6AA2FB85-F723-34B5-0C5E-12CA51F0BF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143000"/>
                <a:ext cx="8610600" cy="5213350"/>
              </a:xfrm>
              <a:blipFill>
                <a:blip r:embed="rId3"/>
                <a:stretch>
                  <a:fillRect l="-708" t="-585" r="-92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BA99DCF-E1B0-40CC-A720-8903671F8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8F88F-EC82-2148-A487-A81979BB1237}" type="slidenum">
              <a:rPr lang="en-US" smtClean="0"/>
              <a:t>25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A7BD9F8C-B816-3BA9-D64A-14E0876E4631}"/>
                  </a:ext>
                </a:extLst>
              </p:cNvPr>
              <p:cNvSpPr txBox="1"/>
              <p:nvPr/>
            </p:nvSpPr>
            <p:spPr>
              <a:xfrm>
                <a:off x="3228645" y="6191615"/>
                <a:ext cx="17815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ℛ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A7BD9F8C-B816-3BA9-D64A-14E0876E46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8645" y="6191615"/>
                <a:ext cx="178159" cy="276999"/>
              </a:xfrm>
              <a:prstGeom prst="rect">
                <a:avLst/>
              </a:prstGeom>
              <a:blipFill>
                <a:blip r:embed="rId4"/>
                <a:stretch>
                  <a:fillRect l="-48276" r="-41379"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555DE124-7BF1-8B63-51DB-95396CA930A6}"/>
                  </a:ext>
                </a:extLst>
              </p:cNvPr>
              <p:cNvSpPr txBox="1"/>
              <p:nvPr/>
            </p:nvSpPr>
            <p:spPr>
              <a:xfrm>
                <a:off x="5391941" y="6200001"/>
                <a:ext cx="50321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𝐺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555DE124-7BF1-8B63-51DB-95396CA930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1941" y="6200001"/>
                <a:ext cx="503215" cy="276999"/>
              </a:xfrm>
              <a:prstGeom prst="rect">
                <a:avLst/>
              </a:prstGeom>
              <a:blipFill>
                <a:blip r:embed="rId5"/>
                <a:stretch>
                  <a:fillRect l="-10976" t="-4348" r="-3659" b="-65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B0196BE8-9B30-A80B-1576-66DD62B51FAA}"/>
              </a:ext>
            </a:extLst>
          </p:cNvPr>
          <p:cNvCxnSpPr>
            <a:cxnSpLocks/>
            <a:stCxn id="3" idx="3"/>
            <a:endCxn id="6" idx="1"/>
          </p:cNvCxnSpPr>
          <p:nvPr/>
        </p:nvCxnSpPr>
        <p:spPr>
          <a:xfrm>
            <a:off x="3406804" y="6330115"/>
            <a:ext cx="1985137" cy="838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40005088-8480-B463-E50B-202DD2187BFF}"/>
                  </a:ext>
                </a:extLst>
              </p:cNvPr>
              <p:cNvSpPr txBox="1"/>
              <p:nvPr/>
            </p:nvSpPr>
            <p:spPr>
              <a:xfrm>
                <a:off x="3228646" y="4448582"/>
                <a:ext cx="23012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ℛ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40005088-8480-B463-E50B-202DD2187B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8646" y="4448582"/>
                <a:ext cx="230128" cy="276999"/>
              </a:xfrm>
              <a:prstGeom prst="rect">
                <a:avLst/>
              </a:prstGeom>
              <a:blipFill>
                <a:blip r:embed="rId6"/>
                <a:stretch>
                  <a:fillRect l="-27027" r="-21622"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4F1D2F42-20B9-D705-3F75-D846721BE09B}"/>
              </a:ext>
            </a:extLst>
          </p:cNvPr>
          <p:cNvCxnSpPr>
            <a:cxnSpLocks/>
            <a:stCxn id="8" idx="2"/>
            <a:endCxn id="3" idx="0"/>
          </p:cNvCxnSpPr>
          <p:nvPr/>
        </p:nvCxnSpPr>
        <p:spPr>
          <a:xfrm flipH="1">
            <a:off x="3317725" y="4725581"/>
            <a:ext cx="25985" cy="14660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7313C730-3805-2EF9-BD0F-F369B9B45EE5}"/>
                  </a:ext>
                </a:extLst>
              </p:cNvPr>
              <p:cNvSpPr txBox="1"/>
              <p:nvPr/>
            </p:nvSpPr>
            <p:spPr>
              <a:xfrm>
                <a:off x="5340646" y="4448582"/>
                <a:ext cx="60580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𝐺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7313C730-3805-2EF9-BD0F-F369B9B45E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0646" y="4448582"/>
                <a:ext cx="605807" cy="276999"/>
              </a:xfrm>
              <a:prstGeom prst="rect">
                <a:avLst/>
              </a:prstGeom>
              <a:blipFill>
                <a:blip r:embed="rId7"/>
                <a:stretch>
                  <a:fillRect t="-4444"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17277E62-8254-2B2E-E459-65347157EA64}"/>
              </a:ext>
            </a:extLst>
          </p:cNvPr>
          <p:cNvCxnSpPr>
            <a:cxnSpLocks/>
            <a:stCxn id="10" idx="2"/>
            <a:endCxn id="6" idx="0"/>
          </p:cNvCxnSpPr>
          <p:nvPr/>
        </p:nvCxnSpPr>
        <p:spPr>
          <a:xfrm flipH="1">
            <a:off x="5643549" y="4725581"/>
            <a:ext cx="1" cy="147442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B45DE08D-F336-57A9-C3E9-BE9D64839249}"/>
              </a:ext>
            </a:extLst>
          </p:cNvPr>
          <p:cNvCxnSpPr>
            <a:cxnSpLocks/>
            <a:stCxn id="8" idx="3"/>
            <a:endCxn id="10" idx="1"/>
          </p:cNvCxnSpPr>
          <p:nvPr/>
        </p:nvCxnSpPr>
        <p:spPr>
          <a:xfrm>
            <a:off x="3458774" y="4587082"/>
            <a:ext cx="1881872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68C3A7B6-C539-6D83-C2AA-A0DB5A0EFF7B}"/>
                  </a:ext>
                </a:extLst>
              </p:cNvPr>
              <p:cNvSpPr txBox="1"/>
              <p:nvPr/>
            </p:nvSpPr>
            <p:spPr>
              <a:xfrm>
                <a:off x="2819400" y="5238383"/>
                <a:ext cx="621067" cy="3415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ℛ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bSup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(⋅) 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68C3A7B6-C539-6D83-C2AA-A0DB5A0EFF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5238383"/>
                <a:ext cx="621067" cy="341568"/>
              </a:xfrm>
              <a:prstGeom prst="rect">
                <a:avLst/>
              </a:prstGeom>
              <a:blipFill>
                <a:blip r:embed="rId8"/>
                <a:stretch>
                  <a:fillRect l="-4950" t="-1786" r="-5941" b="-2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15FCE0B8-DE6E-DE45-9A80-BC81F6F806B6}"/>
                  </a:ext>
                </a:extLst>
              </p:cNvPr>
              <p:cNvSpPr txBox="1"/>
              <p:nvPr/>
            </p:nvSpPr>
            <p:spPr>
              <a:xfrm>
                <a:off x="5384684" y="5238383"/>
                <a:ext cx="716991" cy="3397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𝐺𝑅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bSup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⋅) 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15FCE0B8-DE6E-DE45-9A80-BC81F6F806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4684" y="5238383"/>
                <a:ext cx="716991" cy="339773"/>
              </a:xfrm>
              <a:prstGeom prst="rect">
                <a:avLst/>
              </a:prstGeom>
              <a:blipFill>
                <a:blip r:embed="rId9"/>
                <a:stretch>
                  <a:fillRect l="-4237" t="-1786" r="-4237" b="-2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50CF4DD0-083E-F63C-3DA4-39AFB38B2772}"/>
                  </a:ext>
                </a:extLst>
              </p:cNvPr>
              <p:cNvSpPr txBox="1"/>
              <p:nvPr/>
            </p:nvSpPr>
            <p:spPr>
              <a:xfrm>
                <a:off x="4309844" y="6003037"/>
                <a:ext cx="52431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⋅) 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50CF4DD0-083E-F63C-3DA4-39AFB38B27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9844" y="6003037"/>
                <a:ext cx="524311" cy="276999"/>
              </a:xfrm>
              <a:prstGeom prst="rect">
                <a:avLst/>
              </a:prstGeom>
              <a:blipFill>
                <a:blip r:embed="rId10"/>
                <a:stretch>
                  <a:fillRect l="-15116" t="-2222" r="-6977" b="-3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563ACAE8-FAA1-9C55-BADB-7144F767B147}"/>
                  </a:ext>
                </a:extLst>
              </p:cNvPr>
              <p:cNvSpPr txBox="1"/>
              <p:nvPr/>
            </p:nvSpPr>
            <p:spPr>
              <a:xfrm>
                <a:off x="4114800" y="4278868"/>
                <a:ext cx="6576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(⋅)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563ACAE8-FAA1-9C55-BADB-7144F767B1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4278868"/>
                <a:ext cx="657680" cy="369332"/>
              </a:xfrm>
              <a:prstGeom prst="rect">
                <a:avLst/>
              </a:prstGeom>
              <a:blipFill>
                <a:blip r:embed="rId11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3065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3" grpId="0"/>
      <p:bldP spid="6" grpId="0"/>
      <p:bldP spid="8" grpId="0"/>
      <p:bldP spid="10" grpId="0"/>
      <p:bldP spid="13" grpId="0"/>
      <p:bldP spid="14" grpId="0"/>
      <p:bldP spid="15" grpId="0"/>
      <p:bldP spid="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7C8B85-A340-DBFF-FA4A-C6666FDE1B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CC2E4-B0A8-6BA2-33DD-C8BE9A839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76200"/>
            <a:ext cx="8839200" cy="1143000"/>
          </a:xfrm>
        </p:spPr>
        <p:txBody>
          <a:bodyPr>
            <a:noAutofit/>
          </a:bodyPr>
          <a:lstStyle/>
          <a:p>
            <a:r>
              <a:rPr lang="en-US" altLang="zh-CN" sz="3600" dirty="0">
                <a:solidFill>
                  <a:srgbClr val="000090"/>
                </a:solidFill>
              </a:rPr>
              <a:t>Trace Function</a:t>
            </a:r>
            <a:endParaRPr lang="en-US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6AA2FB85-F723-34B5-0C5E-12CA51F0BFE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4800" y="1050925"/>
                <a:ext cx="8382000" cy="557847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200" b="0" dirty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GR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𝔾ℝ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b="0" dirty="0"/>
                  <a:t> and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ℛ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GR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]/(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sz="2200" b="0" dirty="0"/>
                  <a:t>. For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ℛ</m:t>
                    </m:r>
                  </m:oMath>
                </a14:m>
                <a:r>
                  <a:rPr lang="en-US" sz="2200" b="0" dirty="0"/>
                  <a:t>, the trace function is defined as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𝑇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ℛ</m:t>
                          </m:r>
                        </m:sub>
                      </m:sSub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≔</m:t>
                      </m:r>
                      <m:nary>
                        <m:naryPr>
                          <m:chr m:val="∑"/>
                          <m:ctrlPr>
                            <a:rPr lang="en-US" altLang="zh-CN" sz="2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sz="2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CN" sz="2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altLang="zh-CN" sz="2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altLang="zh-CN" sz="2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bSup>
                            <m:sSubSupPr>
                              <m:ctrlPr>
                                <a:rPr lang="en-US" altLang="zh-CN" sz="2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CN" sz="2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ℛ</m:t>
                              </m:r>
                            </m:sub>
                            <m:sup>
                              <m:r>
                                <a:rPr lang="en-US" altLang="zh-CN" sz="2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zh-CN" sz="2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  <m:r>
                            <a:rPr lang="en-US" altLang="zh-CN" sz="2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</m:e>
                      </m:nary>
                    </m:oMath>
                  </m:oMathPara>
                </a14:m>
                <a:endParaRPr lang="en-US" altLang="zh-CN" sz="2200" dirty="0"/>
              </a:p>
              <a:p>
                <a:pPr marL="0" indent="0">
                  <a:buNone/>
                </a:pPr>
                <a:r>
                  <a:rPr lang="en-US" altLang="zh-CN" sz="2200" dirty="0"/>
                  <a:t>Lemma(Commutativity):  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200">
                        <a:latin typeface="Cambria Math" panose="02040503050406030204" pitchFamily="18" charset="0"/>
                      </a:rPr>
                      <m:t>GR</m:t>
                    </m:r>
                    <m:r>
                      <a:rPr lang="en-US" altLang="zh-CN" sz="2200" i="1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altLang="zh-CN" sz="2200" i="1">
                        <a:latin typeface="Cambria Math" panose="02040503050406030204" pitchFamily="18" charset="0"/>
                      </a:rPr>
                      <m:t>𝔾ℝ</m:t>
                    </m:r>
                    <m:r>
                      <a:rPr lang="en-US" altLang="zh-CN" sz="2200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altLang="zh-CN" sz="22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2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sz="2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200" dirty="0"/>
                  <a:t> and </a:t>
                </a:r>
                <a14:m>
                  <m:oMath xmlns:m="http://schemas.openxmlformats.org/officeDocument/2006/math">
                    <m:r>
                      <a:rPr lang="en-US" altLang="zh-CN" sz="2200" i="1">
                        <a:latin typeface="Cambria Math" panose="02040503050406030204" pitchFamily="18" charset="0"/>
                      </a:rPr>
                      <m:t>ℛ</m:t>
                    </m:r>
                    <m:r>
                      <a:rPr lang="en-US" altLang="zh-CN" sz="2200" i="1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altLang="zh-CN" sz="2200" i="1">
                        <a:latin typeface="Cambria Math" panose="02040503050406030204" pitchFamily="18" charset="0"/>
                      </a:rPr>
                      <m:t>𝐺𝑅</m:t>
                    </m:r>
                    <m:r>
                      <a:rPr lang="en-US" altLang="zh-CN" sz="2200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zh-CN" sz="22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sz="2200" i="1">
                        <a:latin typeface="Cambria Math" panose="02040503050406030204" pitchFamily="18" charset="0"/>
                      </a:rPr>
                      <m:t>]/(</m:t>
                    </m:r>
                    <m:sSup>
                      <m:sSup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  <m:r>
                      <a:rPr lang="en-US" altLang="zh-CN" sz="2200" i="1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altLang="zh-CN" sz="2200" dirty="0"/>
                  <a:t>. Then, </a:t>
                </a:r>
                <a14:m>
                  <m:oMath xmlns:m="http://schemas.openxmlformats.org/officeDocument/2006/math">
                    <m:r>
                      <a:rPr lang="en-US" altLang="zh-CN" sz="2200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altLang="zh-CN" sz="22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sz="22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sz="2200" i="1">
                        <a:latin typeface="Cambria Math" panose="02040503050406030204" pitchFamily="18" charset="0"/>
                      </a:rPr>
                      <m:t>ℛ</m:t>
                    </m:r>
                  </m:oMath>
                </a14:m>
                <a:r>
                  <a:rPr lang="en-US" altLang="zh-CN" sz="2200" dirty="0"/>
                  <a:t>,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altLang="zh-CN" sz="2200" i="1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2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𝑇𝑟</m:t>
                            </m:r>
                          </m:e>
                          <m:sub>
                            <m:r>
                              <a:rPr lang="en-US" altLang="zh-CN" sz="2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ℛ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2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</m:e>
                    </m:d>
                    <m:r>
                      <a:rPr lang="en-US" altLang="zh-CN" sz="22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𝑇𝑟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2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G</m:t>
                        </m:r>
                        <m:sSup>
                          <m:sSupPr>
                            <m:ctrlPr>
                              <a:rPr lang="en-US" altLang="zh-CN" sz="2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20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R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altLang="zh-CN" sz="220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N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altLang="zh-CN" sz="2200" dirty="0"/>
                  <a:t>.</a:t>
                </a:r>
              </a:p>
              <a:p>
                <a:pPr marL="0" indent="0">
                  <a:buNone/>
                </a:pPr>
                <a:r>
                  <a:rPr lang="en-US" sz="2200" dirty="0">
                    <a:latin typeface="Cambria Math" panose="02040503050406030204" pitchFamily="18" charset="0"/>
                  </a:rPr>
                  <a:t>Moreover,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ℛ</m:t>
                            </m:r>
                          </m:sub>
                        </m:sSub>
                        <m:d>
                          <m:d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b>
                        <m:sSup>
                          <m:sSupPr>
                            <m:ctrlPr>
                              <a:rPr lang="en-US" sz="2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sub>
                      <m:sup>
                        <m: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</m:oMath>
                </a14:m>
                <a:r>
                  <a:rPr lang="en-US" sz="2200" dirty="0">
                    <a:latin typeface="Cambria Math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6AA2FB85-F723-34B5-0C5E-12CA51F0BF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050925"/>
                <a:ext cx="8382000" cy="5578475"/>
              </a:xfrm>
              <a:blipFill>
                <a:blip r:embed="rId3"/>
                <a:stretch>
                  <a:fillRect l="-945" t="-5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BA99DCF-E1B0-40CC-A720-8903671F8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8F88F-EC82-2148-A487-A81979BB1237}" type="slidenum">
              <a:rPr lang="en-US" smtClean="0"/>
              <a:t>26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6D0920A6-4AB9-8F21-6654-F21E2983A78D}"/>
                  </a:ext>
                </a:extLst>
              </p:cNvPr>
              <p:cNvSpPr txBox="1"/>
              <p:nvPr/>
            </p:nvSpPr>
            <p:spPr>
              <a:xfrm>
                <a:off x="3250841" y="6372573"/>
                <a:ext cx="17815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Im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𝑇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ℛ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6D0920A6-4AB9-8F21-6654-F21E2983A7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0841" y="6372573"/>
                <a:ext cx="178159" cy="276999"/>
              </a:xfrm>
              <a:prstGeom prst="rect">
                <a:avLst/>
              </a:prstGeom>
              <a:blipFill>
                <a:blip r:embed="rId4"/>
                <a:stretch>
                  <a:fillRect l="-43333" t="-2174" r="-410000" b="-326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FC5756C9-0E9F-70A5-6648-3299B7422716}"/>
                  </a:ext>
                </a:extLst>
              </p:cNvPr>
              <p:cNvSpPr txBox="1"/>
              <p:nvPr/>
            </p:nvSpPr>
            <p:spPr>
              <a:xfrm>
                <a:off x="5410200" y="6380959"/>
                <a:ext cx="406522" cy="3246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FC5756C9-0E9F-70A5-6648-3299B74227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6380959"/>
                <a:ext cx="406522" cy="324641"/>
              </a:xfrm>
              <a:prstGeom prst="rect">
                <a:avLst/>
              </a:prstGeom>
              <a:blipFill>
                <a:blip r:embed="rId5"/>
                <a:stretch>
                  <a:fillRect l="-13636" r="-3030" b="-188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482FD062-82E8-B5C5-E6F3-8DDAED9A4F26}"/>
              </a:ext>
            </a:extLst>
          </p:cNvPr>
          <p:cNvCxnSpPr>
            <a:cxnSpLocks/>
            <a:stCxn id="18" idx="3"/>
            <a:endCxn id="19" idx="1"/>
          </p:cNvCxnSpPr>
          <p:nvPr/>
        </p:nvCxnSpPr>
        <p:spPr>
          <a:xfrm>
            <a:off x="3429000" y="6511073"/>
            <a:ext cx="1981200" cy="3220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15DFD0DD-06A6-ACE5-D63C-417EEEDFB34B}"/>
                  </a:ext>
                </a:extLst>
              </p:cNvPr>
              <p:cNvSpPr txBox="1"/>
              <p:nvPr/>
            </p:nvSpPr>
            <p:spPr>
              <a:xfrm>
                <a:off x="3228646" y="4612226"/>
                <a:ext cx="23012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ℛ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15DFD0DD-06A6-ACE5-D63C-417EEEDFB3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8646" y="4612226"/>
                <a:ext cx="230128" cy="276999"/>
              </a:xfrm>
              <a:prstGeom prst="rect">
                <a:avLst/>
              </a:prstGeom>
              <a:blipFill>
                <a:blip r:embed="rId6"/>
                <a:stretch>
                  <a:fillRect l="-27027" r="-21622"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8188ABF0-AC28-98B9-7508-B4FB5E4EFE47}"/>
              </a:ext>
            </a:extLst>
          </p:cNvPr>
          <p:cNvCxnSpPr>
            <a:cxnSpLocks/>
            <a:stCxn id="21" idx="2"/>
            <a:endCxn id="18" idx="0"/>
          </p:cNvCxnSpPr>
          <p:nvPr/>
        </p:nvCxnSpPr>
        <p:spPr>
          <a:xfrm flipH="1">
            <a:off x="3339921" y="4889225"/>
            <a:ext cx="3789" cy="148334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FBF1772B-6808-E946-D392-949F0E325EBA}"/>
                  </a:ext>
                </a:extLst>
              </p:cNvPr>
              <p:cNvSpPr txBox="1"/>
              <p:nvPr/>
            </p:nvSpPr>
            <p:spPr>
              <a:xfrm>
                <a:off x="5340646" y="4629540"/>
                <a:ext cx="575414" cy="2819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G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R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FBF1772B-6808-E946-D392-949F0E325E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0646" y="4629540"/>
                <a:ext cx="575414" cy="281937"/>
              </a:xfrm>
              <a:prstGeom prst="rect">
                <a:avLst/>
              </a:prstGeom>
              <a:blipFill>
                <a:blip r:embed="rId7"/>
                <a:stretch>
                  <a:fillRect t="-4255" b="-63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B299D3F8-A8A7-A579-2BFB-20971659DA9E}"/>
              </a:ext>
            </a:extLst>
          </p:cNvPr>
          <p:cNvCxnSpPr>
            <a:cxnSpLocks/>
            <a:stCxn id="23" idx="2"/>
            <a:endCxn id="19" idx="0"/>
          </p:cNvCxnSpPr>
          <p:nvPr/>
        </p:nvCxnSpPr>
        <p:spPr>
          <a:xfrm flipH="1">
            <a:off x="5613461" y="4911477"/>
            <a:ext cx="14892" cy="1469482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直接箭头连接符 24">
            <a:extLst>
              <a:ext uri="{FF2B5EF4-FFF2-40B4-BE49-F238E27FC236}">
                <a16:creationId xmlns:a16="http://schemas.microsoft.com/office/drawing/2014/main" id="{DDBB5BFB-4177-FB1D-69E8-DE3B67EAC9CD}"/>
              </a:ext>
            </a:extLst>
          </p:cNvPr>
          <p:cNvCxnSpPr>
            <a:cxnSpLocks/>
            <a:stCxn id="21" idx="3"/>
            <a:endCxn id="23" idx="1"/>
          </p:cNvCxnSpPr>
          <p:nvPr/>
        </p:nvCxnSpPr>
        <p:spPr>
          <a:xfrm>
            <a:off x="3458774" y="4750726"/>
            <a:ext cx="1881872" cy="19783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FAC351D6-9BD2-7712-09A1-7BE8F960CBBA}"/>
                  </a:ext>
                </a:extLst>
              </p:cNvPr>
              <p:cNvSpPr txBox="1"/>
              <p:nvPr/>
            </p:nvSpPr>
            <p:spPr>
              <a:xfrm>
                <a:off x="2652051" y="5318450"/>
                <a:ext cx="728726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𝑇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ℛ</m:t>
                          </m:r>
                        </m:sub>
                      </m:sSub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(⋅) 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FAC351D6-9BD2-7712-09A1-7BE8F960CB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2051" y="5318450"/>
                <a:ext cx="728726" cy="276999"/>
              </a:xfrm>
              <a:prstGeom prst="rect">
                <a:avLst/>
              </a:prstGeom>
              <a:blipFill>
                <a:blip r:embed="rId8"/>
                <a:stretch>
                  <a:fillRect l="-6667" t="-2174" r="-4167" b="-326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6FEB06E9-9A40-9948-4EF3-CC7575C87D47}"/>
                  </a:ext>
                </a:extLst>
              </p:cNvPr>
              <p:cNvSpPr txBox="1"/>
              <p:nvPr/>
            </p:nvSpPr>
            <p:spPr>
              <a:xfrm>
                <a:off x="4309844" y="6183995"/>
                <a:ext cx="52431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⋅) 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6FEB06E9-9A40-9948-4EF3-CC7575C87D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9844" y="6183995"/>
                <a:ext cx="524311" cy="276999"/>
              </a:xfrm>
              <a:prstGeom prst="rect">
                <a:avLst/>
              </a:prstGeom>
              <a:blipFill>
                <a:blip r:embed="rId9"/>
                <a:stretch>
                  <a:fillRect l="-15116" t="-2174" r="-6977" b="-326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6B453C64-A75E-8DC1-ABF8-C62D20DF96F2}"/>
                  </a:ext>
                </a:extLst>
              </p:cNvPr>
              <p:cNvSpPr txBox="1"/>
              <p:nvPr/>
            </p:nvSpPr>
            <p:spPr>
              <a:xfrm>
                <a:off x="4114800" y="4459826"/>
                <a:ext cx="6576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(⋅)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6B453C64-A75E-8DC1-ABF8-C62D20DF96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4459826"/>
                <a:ext cx="657680" cy="369332"/>
              </a:xfrm>
              <a:prstGeom prst="rect">
                <a:avLst/>
              </a:prstGeom>
              <a:blipFill>
                <a:blip r:embed="rId10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D2FFCF1F-4633-72C9-B627-5D9FBC263707}"/>
                  </a:ext>
                </a:extLst>
              </p:cNvPr>
              <p:cNvSpPr txBox="1"/>
              <p:nvPr/>
            </p:nvSpPr>
            <p:spPr>
              <a:xfrm>
                <a:off x="5689661" y="5366750"/>
                <a:ext cx="7287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𝑇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ℛ</m:t>
                          </m:r>
                        </m:sub>
                      </m:sSub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(⋅) 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D2FFCF1F-4633-72C9-B627-5D9FBC2637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9661" y="5366750"/>
                <a:ext cx="728726" cy="276999"/>
              </a:xfrm>
              <a:prstGeom prst="rect">
                <a:avLst/>
              </a:prstGeom>
              <a:blipFill>
                <a:blip r:embed="rId11"/>
                <a:stretch>
                  <a:fillRect l="-6667" t="-2174" r="-4167" b="-326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5637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18" grpId="0"/>
      <p:bldP spid="19" grpId="0"/>
      <p:bldP spid="21" grpId="0"/>
      <p:bldP spid="23" grpId="0"/>
      <p:bldP spid="26" grpId="0"/>
      <p:bldP spid="28" grpId="0"/>
      <p:bldP spid="29" grpId="0"/>
      <p:bldP spid="3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7EB986-27B6-8255-2A42-2EEBDD8F3D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ontent Placeholder 2">
                <a:extLst>
                  <a:ext uri="{FF2B5EF4-FFF2-40B4-BE49-F238E27FC236}">
                    <a16:creationId xmlns:a16="http://schemas.microsoft.com/office/drawing/2014/main" id="{13A9C9DE-3AC4-BB85-3415-9F42C7907EC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90500" y="1248228"/>
                <a:ext cx="8763000" cy="5349875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altLang="zh-CN" sz="2000" dirty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>
                        <a:latin typeface="Cambria Math" panose="02040503050406030204" pitchFamily="18" charset="0"/>
                      </a:rPr>
                      <m:t>GR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𝔾ℝ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altLang="zh-CN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000" dirty="0"/>
                  <a:t> and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ℛ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≔</m:t>
                    </m:r>
                    <m:r>
                      <m:rPr>
                        <m:sty m:val="p"/>
                      </m:rPr>
                      <a:rPr lang="en-US" altLang="zh-CN" sz="2000" i="0">
                        <a:latin typeface="Cambria Math" panose="02040503050406030204" pitchFamily="18" charset="0"/>
                      </a:rPr>
                      <m:t>GR</m:t>
                    </m:r>
                    <m:r>
                      <a:rPr lang="en-US" altLang="zh-CN" sz="2000" i="0">
                        <a:latin typeface="Cambria Math" panose="02040503050406030204" pitchFamily="18" charset="0"/>
                      </a:rPr>
                      <m:t>[</m:t>
                    </m:r>
                    <m:r>
                      <m:rPr>
                        <m:sty m:val="p"/>
                      </m:rPr>
                      <a:rPr lang="en-US" altLang="zh-CN" sz="2000" i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altLang="zh-CN" sz="2000" i="0">
                        <a:latin typeface="Cambria Math" panose="02040503050406030204" pitchFamily="18" charset="0"/>
                      </a:rPr>
                      <m:t>]/(</m:t>
                    </m:r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000" i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sz="2000" i="0">
                            <a:latin typeface="Cambria Math" panose="02040503050406030204" pitchFamily="18" charset="0"/>
                          </a:rPr>
                          <m:t>N</m:t>
                        </m:r>
                      </m:sup>
                    </m:sSup>
                    <m:r>
                      <a:rPr lang="en-US" altLang="zh-CN" sz="2000" i="1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altLang="zh-CN" sz="2000" dirty="0"/>
                  <a:t>.</a:t>
                </a:r>
                <a:endParaRPr lang="en-US" sz="2000" b="0" dirty="0">
                  <a:solidFill>
                    <a:srgbClr val="0070C0"/>
                  </a:solidFill>
                </a:endParaRPr>
              </a:p>
              <a:p>
                <a:r>
                  <a:rPr lang="en-US" sz="2000" b="0" dirty="0">
                    <a:solidFill>
                      <a:srgbClr val="0070C0"/>
                    </a:solidFill>
                  </a:rPr>
                  <a:t>Sparsity</a:t>
                </a:r>
                <a:r>
                  <a:rPr lang="en-US" sz="2000" b="0" dirty="0"/>
                  <a:t>: </a:t>
                </a:r>
              </a:p>
              <a:p>
                <a:pPr marL="0" indent="0">
                  <a:buNone/>
                </a:pPr>
                <a:r>
                  <a:rPr lang="en-US" sz="2000" dirty="0"/>
                  <a:t>If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b="0" dirty="0"/>
                  <a:t>is t-sparse, then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𝑇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ℛ</m:t>
                        </m:r>
                      </m:sub>
                    </m:sSub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altLang="zh-CN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b="0" dirty="0"/>
                  <a:t>is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𝑡𝑚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b="0" dirty="0"/>
                  <a:t>-sparse.</a:t>
                </a:r>
                <a:endParaRPr lang="en-US" sz="2000" dirty="0"/>
              </a:p>
              <a:p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:r>
                  <a:rPr lang="en-US" sz="2000" b="0" dirty="0">
                    <a:solidFill>
                      <a:srgbClr val="0070C0"/>
                    </a:solidFill>
                  </a:rPr>
                  <a:t>Additive Homomorphism</a:t>
                </a:r>
                <a:r>
                  <a:rPr lang="en-US" sz="2000" b="0" dirty="0"/>
                  <a:t>: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ℛ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𝑇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ℛ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𝑇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ℛ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𝑇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ℛ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endParaRPr lang="en-US" sz="2000" dirty="0"/>
              </a:p>
              <a:p>
                <a:r>
                  <a:rPr lang="en-US" altLang="zh-CN" sz="2000" dirty="0">
                    <a:solidFill>
                      <a:srgbClr val="0070C0"/>
                    </a:solidFill>
                  </a:rPr>
                  <a:t>L</a:t>
                </a:r>
                <a:r>
                  <a:rPr lang="en-US" sz="2000" dirty="0">
                    <a:solidFill>
                      <a:srgbClr val="0070C0"/>
                    </a:solidFill>
                  </a:rPr>
                  <a:t>inearity</a:t>
                </a:r>
                <a:r>
                  <a:rPr lang="en-US" sz="2000" dirty="0"/>
                  <a:t>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b>
                        <m:sSup>
                          <m:sSup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ℛ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𝑇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ℛ</m:t>
                        </m:r>
                      </m:sub>
                    </m:sSub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𝑇𝑟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ℛ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𝑇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ℛ</m:t>
                        </m:r>
                      </m:sub>
                    </m:sSub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 lang="en-US" altLang="zh-CN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𝑇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ℛ</m:t>
                        </m:r>
                      </m:sub>
                    </m:sSub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ℛ</m:t>
                            </m:r>
                          </m:sub>
                        </m:s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𝑇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ℛ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𝑇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ℛ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altLang="zh-CN" sz="2000" dirty="0"/>
                  <a:t>.</a:t>
                </a:r>
                <a:endParaRPr lang="en-US" sz="20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r>
                  <a:rPr lang="en-US" sz="2000" dirty="0">
                    <a:solidFill>
                      <a:srgbClr val="0070C0"/>
                    </a:solidFill>
                  </a:rPr>
                  <a:t>Full extraction</a:t>
                </a:r>
                <a:r>
                  <a:rPr lang="en-US" sz="2000" dirty="0"/>
                  <a:t>: </a:t>
                </a:r>
              </a:p>
              <a:p>
                <a:pPr marL="0" indent="0">
                  <a:buNone/>
                </a:pPr>
                <a:r>
                  <a:rPr lang="en-US" sz="2000" dirty="0"/>
                  <a:t>Let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𝔾ℝ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b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𝜁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←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$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ℛ</m:t>
                    </m:r>
                  </m:oMath>
                </a14:m>
                <a:r>
                  <a:rPr lang="en-US" sz="2000" dirty="0"/>
                  <a:t>. Then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𝑇𝑟</m:t>
                            </m:r>
                            <m:d>
                              <m:d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𝜁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d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,…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𝑇𝑟</m:t>
                            </m:r>
                            <m:d>
                              <m:d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𝜁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r>
                  <a:rPr lang="en-US" sz="2000" dirty="0"/>
                  <a:t> is uniform over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b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𝑚𝑁</m:t>
                        </m:r>
                      </m:sup>
                    </m:sSubSup>
                  </m:oMath>
                </a14:m>
                <a:r>
                  <a:rPr lang="en-US" sz="2000" dirty="0"/>
                  <a:t>.</a:t>
                </a: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7" name="Content Placeholder 2">
                <a:extLst>
                  <a:ext uri="{FF2B5EF4-FFF2-40B4-BE49-F238E27FC236}">
                    <a16:creationId xmlns:a16="http://schemas.microsoft.com/office/drawing/2014/main" id="{13A9C9DE-3AC4-BB85-3415-9F42C7907E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0500" y="1248228"/>
                <a:ext cx="8763000" cy="5349875"/>
              </a:xfrm>
              <a:blipFill>
                <a:blip r:embed="rId3"/>
                <a:stretch>
                  <a:fillRect l="-695" t="-114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8D9A8839-2FE6-7660-6CDC-579B58806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000090"/>
                </a:solidFill>
              </a:rPr>
              <a:t>Properties of the Trace Function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97439C5F-4E6D-3B7A-F213-4A168B85E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8F88F-EC82-2148-A487-A81979BB123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966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EA9275-E6C2-1F70-7E96-AA7C6CE79A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04B1547-BBAD-DD57-ABF1-A98F0EC7AF3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76200" y="76200"/>
                <a:ext cx="8610600" cy="1143000"/>
              </a:xfrm>
            </p:spPr>
            <p:txBody>
              <a:bodyPr>
                <a:noAutofit/>
              </a:bodyPr>
              <a:lstStyle/>
              <a:p>
                <a:r>
                  <a:rPr lang="en-US" altLang="zh-CN" sz="3200" dirty="0">
                    <a:solidFill>
                      <a:srgbClr val="000090"/>
                    </a:solidFill>
                  </a:rPr>
                  <a:t>PCG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b="0" i="1" smtClean="0">
                            <a:solidFill>
                              <a:srgbClr val="00009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200" b="0" i="1" smtClean="0">
                            <a:solidFill>
                              <a:srgbClr val="000090"/>
                            </a:solidFill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b>
                        <m:sSup>
                          <m:sSupPr>
                            <m:ctrlPr>
                              <a:rPr lang="en-US" altLang="zh-CN" sz="3200" b="0" i="1" smtClean="0">
                                <a:solidFill>
                                  <a:srgbClr val="00009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3200" b="0" i="1" smtClean="0">
                                <a:solidFill>
                                  <a:srgbClr val="00009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altLang="zh-CN" sz="3200" b="0" i="1" smtClean="0">
                                <a:solidFill>
                                  <a:srgbClr val="00009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altLang="zh-CN" sz="3200" dirty="0">
                    <a:solidFill>
                      <a:srgbClr val="000090"/>
                    </a:solidFill>
                  </a:rPr>
                  <a:t>-OLEs</a:t>
                </a:r>
                <a:endParaRPr lang="en-US" sz="1600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04B1547-BBAD-DD57-ABF1-A98F0EC7AF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6200" y="76200"/>
                <a:ext cx="8610600" cy="1143000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F231E782-B9A1-CFC2-C8F2-1DAE27E5B691}"/>
                  </a:ext>
                </a:extLst>
              </p:cNvPr>
              <p:cNvSpPr/>
              <p:nvPr/>
            </p:nvSpPr>
            <p:spPr>
              <a:xfrm>
                <a:off x="226943" y="3352800"/>
                <a:ext cx="2057400" cy="38100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000" dirty="0">
                    <a:solidFill>
                      <a:schemeClr val="tx1"/>
                    </a:solidFill>
                  </a:rPr>
                  <a:t>ONE OLE over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ℛ</m:t>
                    </m:r>
                  </m:oMath>
                </a14:m>
                <a:endParaRPr lang="zh-CN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F231E782-B9A1-CFC2-C8F2-1DAE27E5B6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943" y="3352800"/>
                <a:ext cx="2057400" cy="3810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id="{85597646-7FBE-A45F-809A-D8E858EB99C4}"/>
              </a:ext>
            </a:extLst>
          </p:cNvPr>
          <p:cNvCxnSpPr>
            <a:cxnSpLocks/>
            <a:stCxn id="4" idx="2"/>
            <a:endCxn id="9" idx="0"/>
          </p:cNvCxnSpPr>
          <p:nvPr/>
        </p:nvCxnSpPr>
        <p:spPr>
          <a:xfrm>
            <a:off x="1255643" y="3733800"/>
            <a:ext cx="1657" cy="9144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9B9E9B94-FE4C-D087-FBDA-8500CB0F0007}"/>
                  </a:ext>
                </a:extLst>
              </p:cNvPr>
              <p:cNvSpPr/>
              <p:nvPr/>
            </p:nvSpPr>
            <p:spPr>
              <a:xfrm>
                <a:off x="76200" y="4648200"/>
                <a:ext cx="2362200" cy="3810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solidFill>
                      <a:schemeClr val="tx1"/>
                    </a:solidFill>
                  </a:rPr>
                  <a:t>Many OLEs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b>
                        <m:sSup>
                          <m:sSupPr>
                            <m:ctrlP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sub>
                    </m:sSub>
                  </m:oMath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9B9E9B94-FE4C-D087-FBDA-8500CB0F00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4648200"/>
                <a:ext cx="2362200" cy="3810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C93E3C0F-6308-FEFB-89E4-08619CF1A31F}"/>
                  </a:ext>
                </a:extLst>
              </p:cNvPr>
              <p:cNvSpPr/>
              <p:nvPr/>
            </p:nvSpPr>
            <p:spPr>
              <a:xfrm>
                <a:off x="0" y="1755918"/>
                <a:ext cx="4038600" cy="38100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Goal: Generate many OLEs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sSup>
                          <m:sSup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C93E3C0F-6308-FEFB-89E4-08619CF1A3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755918"/>
                <a:ext cx="4038600" cy="3810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文本框 22">
            <a:extLst>
              <a:ext uri="{FF2B5EF4-FFF2-40B4-BE49-F238E27FC236}">
                <a16:creationId xmlns:a16="http://schemas.microsoft.com/office/drawing/2014/main" id="{D51962DD-E488-20CB-6895-D4F967022E10}"/>
              </a:ext>
            </a:extLst>
          </p:cNvPr>
          <p:cNvSpPr txBox="1"/>
          <p:nvPr/>
        </p:nvSpPr>
        <p:spPr>
          <a:xfrm>
            <a:off x="609600" y="3990945"/>
            <a:ext cx="14489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/>
              <a:t>Local Comp.</a:t>
            </a:r>
            <a:endParaRPr lang="zh-CN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0A90BA44-3D38-AED2-78DB-92AD26C257AA}"/>
                  </a:ext>
                </a:extLst>
              </p:cNvPr>
              <p:cNvSpPr txBox="1"/>
              <p:nvPr/>
            </p:nvSpPr>
            <p:spPr>
              <a:xfrm>
                <a:off x="2267778" y="3320936"/>
                <a:ext cx="501028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en-US" altLang="zh-CN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ℛ</m:t>
                        </m:r>
                      </m:sub>
                    </m:sSub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altLang="zh-CN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en-US" altLang="zh-CN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ℛ</m:t>
                        </m:r>
                      </m:sub>
                    </m:sSub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altLang="zh-CN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Tr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ℛ</m:t>
                        </m:r>
                      </m:sub>
                    </m:sSub>
                    <m:r>
                      <a:rPr lang="en-US" altLang="zh-CN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𝑾</m:t>
                        </m:r>
                      </m:e>
                      <m:sub>
                        <m:r>
                          <a:rPr lang="en-US" altLang="zh-CN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)+</m:t>
                    </m:r>
                    <m:sSub>
                      <m:sSubPr>
                        <m:ctrlPr>
                          <a:rPr lang="en-US" altLang="zh-CN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Tr</m:t>
                        </m:r>
                      </m:e>
                      <m:sub>
                        <m:r>
                          <a:rPr lang="en-US" altLang="zh-CN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ℛ</m:t>
                        </m:r>
                      </m:sub>
                    </m:sSub>
                    <m:r>
                      <a:rPr lang="en-US" altLang="zh-CN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𝑾</m:t>
                        </m:r>
                      </m:e>
                      <m:sub>
                        <m:r>
                          <a:rPr lang="en-US" altLang="zh-CN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zh-CN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000" b="1" dirty="0"/>
                  <a:t>.</a:t>
                </a:r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0A90BA44-3D38-AED2-78DB-92AD26C257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78" y="3320936"/>
                <a:ext cx="5010282" cy="400110"/>
              </a:xfrm>
              <a:prstGeom prst="rect">
                <a:avLst/>
              </a:prstGeom>
              <a:blipFill>
                <a:blip r:embed="rId7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05ADFD52-030B-148A-9B57-E8898E52210F}"/>
                  </a:ext>
                </a:extLst>
              </p:cNvPr>
              <p:cNvSpPr/>
              <p:nvPr/>
            </p:nvSpPr>
            <p:spPr>
              <a:xfrm>
                <a:off x="5483914" y="1600200"/>
                <a:ext cx="2593286" cy="91440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altLang="zh-CN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≔</m:t>
                      </m:r>
                      <m:r>
                        <a:rPr lang="en-US" altLang="zh-CN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  <m:r>
                        <a:rPr lang="en-US" altLang="zh-CN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altLang="zh-CN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en-US" altLang="zh-CN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altLang="zh-CN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en-US" altLang="zh-CN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n-US" altLang="zh-CN" sz="2000" b="1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altLang="zh-CN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≔</m:t>
                      </m:r>
                      <m:r>
                        <a:rPr lang="en-US" altLang="zh-CN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  <m:r>
                        <a:rPr lang="en-US" altLang="zh-CN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altLang="zh-CN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altLang="zh-CN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altLang="zh-CN" sz="2000" b="1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sz="16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sz="1600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16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zh-CN" sz="16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sz="1600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16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sz="16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600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16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zh-CN" sz="16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1600" dirty="0"/>
                  <a:t> are sparse.</a:t>
                </a:r>
              </a:p>
            </p:txBody>
          </p:sp>
        </mc:Choice>
        <mc:Fallback xmlns="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05ADFD52-030B-148A-9B57-E8898E5221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3914" y="1600200"/>
                <a:ext cx="2593286" cy="9144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: 圆角 7">
                <a:extLst>
                  <a:ext uri="{FF2B5EF4-FFF2-40B4-BE49-F238E27FC236}">
                    <a16:creationId xmlns:a16="http://schemas.microsoft.com/office/drawing/2014/main" id="{4C282A55-0E2B-9669-60FD-AFFA51678A57}"/>
                  </a:ext>
                </a:extLst>
              </p:cNvPr>
              <p:cNvSpPr/>
              <p:nvPr/>
            </p:nvSpPr>
            <p:spPr>
              <a:xfrm>
                <a:off x="4800600" y="4263235"/>
                <a:ext cx="3688640" cy="1299365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altLang="zh-CN" sz="2000" b="0" dirty="0"/>
                  <a:t>For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𝑇𝑟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𝑇𝑟</m:t>
                        </m:r>
                        <m:d>
                          <m:d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altLang="zh-CN" sz="2000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𝑇𝑟</m:t>
                      </m:r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⋅</m:t>
                      </m:r>
                      <m:nary>
                        <m:naryPr>
                          <m:chr m:val="∑"/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bSup>
                            <m:sSubSup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ℛ</m:t>
                              </m:r>
                            </m:sub>
                            <m: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altLang="zh-CN" sz="20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矩形: 圆角 7">
                <a:extLst>
                  <a:ext uri="{FF2B5EF4-FFF2-40B4-BE49-F238E27FC236}">
                    <a16:creationId xmlns:a16="http://schemas.microsoft.com/office/drawing/2014/main" id="{4C282A55-0E2B-9669-60FD-AFFA51678A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4263235"/>
                <a:ext cx="3688640" cy="1299365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矩形: 圆角 14">
                <a:extLst>
                  <a:ext uri="{FF2B5EF4-FFF2-40B4-BE49-F238E27FC236}">
                    <a16:creationId xmlns:a16="http://schemas.microsoft.com/office/drawing/2014/main" id="{EA60BC6E-EFC8-A1DB-EF21-03CDBFB8DACA}"/>
                  </a:ext>
                </a:extLst>
              </p:cNvPr>
              <p:cNvSpPr/>
              <p:nvPr/>
            </p:nvSpPr>
            <p:spPr>
              <a:xfrm>
                <a:off x="4800600" y="5799989"/>
                <a:ext cx="2971800" cy="609600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altLang="zh-CN" dirty="0"/>
                  <a:t>There are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sparse terms and each has weight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dirty="0"/>
                  <a:t>.</a:t>
                </a:r>
                <a:endParaRPr lang="zh-CN" altLang="en-US" dirty="0"/>
              </a:p>
            </p:txBody>
          </p:sp>
        </mc:Choice>
        <mc:Fallback>
          <p:sp>
            <p:nvSpPr>
              <p:cNvPr id="15" name="矩形: 圆角 14">
                <a:extLst>
                  <a:ext uri="{FF2B5EF4-FFF2-40B4-BE49-F238E27FC236}">
                    <a16:creationId xmlns:a16="http://schemas.microsoft.com/office/drawing/2014/main" id="{EA60BC6E-EFC8-A1DB-EF21-03CDBFB8DA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5799989"/>
                <a:ext cx="2971800" cy="609600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6E67C715-5795-4929-FE2E-5ED873249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8F88F-EC82-2148-A487-A81979BB1237}" type="slidenum">
              <a:rPr lang="en-US" smtClean="0"/>
              <a:t>28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47BBE8A9-50D7-E4D8-26A0-D83B3E15FAFB}"/>
                  </a:ext>
                </a:extLst>
              </p:cNvPr>
              <p:cNvSpPr/>
              <p:nvPr/>
            </p:nvSpPr>
            <p:spPr>
              <a:xfrm>
                <a:off x="-1" y="2286000"/>
                <a:ext cx="4095751" cy="3810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ℛ</m:t>
                    </m:r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≔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GR</m:t>
                    </m:r>
                    <m:r>
                      <a:rPr lang="en-US" altLang="zh-CN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m:rPr>
                        <m:sty m:val="p"/>
                      </m:rPr>
                      <a:rPr lang="en-US" altLang="zh-CN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 altLang="zh-CN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/(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altLang="zh-CN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with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altLang="zh-CN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47BBE8A9-50D7-E4D8-26A0-D83B3E15FA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2286000"/>
                <a:ext cx="4095751" cy="38100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6EBB99AF-6ACC-4FAF-0241-31FAD8AD78B7}"/>
                  </a:ext>
                </a:extLst>
              </p:cNvPr>
              <p:cNvSpPr txBox="1"/>
              <p:nvPr/>
            </p:nvSpPr>
            <p:spPr>
              <a:xfrm>
                <a:off x="1" y="5389137"/>
                <a:ext cx="3962400" cy="8672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ϕ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T</m:t>
                              </m:r>
                              <m:sSub>
                                <m:sSub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0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r</m:t>
                                  </m:r>
                                </m:e>
                                <m:sub>
                                  <m:r>
                                    <a:rPr lang="en-US" altLang="zh-CN" sz="20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ℛ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sz="20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000" b="1" i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𝐛</m:t>
                                      </m:r>
                                    </m:e>
                                    <m:sub>
                                      <m:r>
                                        <a:rPr lang="en-US" altLang="zh-CN" sz="2000" b="1" i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𝟎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r>
                        <a:rPr lang="en-US" altLang="zh-CN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en-US" altLang="zh-CN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ϕ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T</m:t>
                              </m:r>
                              <m:sSub>
                                <m:sSub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0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r</m:t>
                                  </m:r>
                                </m:e>
                                <m:sub>
                                  <m:r>
                                    <a:rPr lang="en-US" altLang="zh-CN" sz="20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ℛ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sz="20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000" b="1" i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𝐛</m:t>
                                      </m:r>
                                    </m:e>
                                    <m:sub>
                                      <m:r>
                                        <a:rPr lang="en-US" altLang="zh-CN" sz="2000" b="1" i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r>
                        <a:rPr lang="en-US" altLang="zh-CN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CN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ϕ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T</m:t>
                              </m:r>
                              <m:sSub>
                                <m:sSub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0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r</m:t>
                                  </m:r>
                                </m:e>
                                <m:sub>
                                  <m:r>
                                    <a:rPr lang="en-US" altLang="zh-CN" sz="20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ℛ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sz="20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000" b="1" i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𝐖</m:t>
                                      </m:r>
                                    </m:e>
                                    <m:sub>
                                      <m:r>
                                        <a:rPr lang="en-US" altLang="zh-CN" sz="2000" b="1" i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𝟎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r>
                        <a:rPr lang="en-US" altLang="zh-CN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altLang="zh-CN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ϕ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T</m:t>
                              </m:r>
                              <m:sSub>
                                <m:sSub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0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r</m:t>
                                  </m:r>
                                </m:e>
                                <m:sub>
                                  <m:r>
                                    <a:rPr lang="en-US" altLang="zh-CN" sz="20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ℛ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sz="20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000" b="1" i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𝐖</m:t>
                                      </m:r>
                                    </m:e>
                                    <m:sub>
                                      <m:r>
                                        <a:rPr lang="en-US" altLang="zh-CN" sz="2000" b="1" i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</m:oMath>
                  </m:oMathPara>
                </a14:m>
                <a:endParaRPr lang="en-US" altLang="zh-CN" sz="2000" b="1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6EBB99AF-6ACC-4FAF-0241-31FAD8AD78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5389137"/>
                <a:ext cx="3962400" cy="867289"/>
              </a:xfrm>
              <a:prstGeom prst="rect">
                <a:avLst/>
              </a:prstGeom>
              <a:blipFill>
                <a:blip r:embed="rId12"/>
                <a:stretch>
                  <a:fillRect b="-14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4587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ECB752-FFBA-A0B7-1119-A55775957B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ontent Placeholder 2">
                <a:extLst>
                  <a:ext uri="{FF2B5EF4-FFF2-40B4-BE49-F238E27FC236}">
                    <a16:creationId xmlns:a16="http://schemas.microsoft.com/office/drawing/2014/main" id="{0A056B65-B99B-BCEB-9D6F-8133056CE1A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81000" y="1371600"/>
                <a:ext cx="8686800" cy="51054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600" b="0" i="0" dirty="0">
                    <a:latin typeface="Cambria Math" panose="02040503050406030204" pitchFamily="18" charset="0"/>
                  </a:rPr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b>
                        <m:sSup>
                          <m:sSup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ℓ</m:t>
                            </m:r>
                          </m:sup>
                        </m:sSup>
                      </m:sub>
                    </m:sSub>
                    <m:r>
                      <a:rPr lang="en-US" sz="2600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altLang="zh-CN" sz="2600">
                        <a:latin typeface="Cambria Math" panose="02040503050406030204" pitchFamily="18" charset="0"/>
                      </a:rPr>
                      <m:t>GR</m:t>
                    </m:r>
                    <m:r>
                      <a:rPr lang="en-US" altLang="zh-CN" sz="2600" i="1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altLang="zh-CN" sz="2600" i="1">
                        <a:latin typeface="Cambria Math" panose="02040503050406030204" pitchFamily="18" charset="0"/>
                      </a:rPr>
                      <m:t>𝔾ℝ</m:t>
                    </m:r>
                    <m:r>
                      <a:rPr lang="en-US" altLang="zh-CN" sz="2600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6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altLang="zh-CN" sz="26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  <m:r>
                      <a:rPr lang="en-US" altLang="zh-CN" sz="26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6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sz="26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600" dirty="0"/>
                  <a:t> and </a:t>
                </a:r>
                <a14:m>
                  <m:oMath xmlns:m="http://schemas.openxmlformats.org/officeDocument/2006/math">
                    <m:r>
                      <a:rPr lang="en-US" altLang="zh-CN" sz="2600" i="1">
                        <a:latin typeface="Cambria Math" panose="02040503050406030204" pitchFamily="18" charset="0"/>
                      </a:rPr>
                      <m:t>ℛ</m:t>
                    </m:r>
                    <m:r>
                      <a:rPr lang="en-US" altLang="zh-CN" sz="2600" i="1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altLang="zh-CN" sz="2600" i="1">
                        <a:latin typeface="Cambria Math" panose="02040503050406030204" pitchFamily="18" charset="0"/>
                      </a:rPr>
                      <m:t>𝐺𝑅</m:t>
                    </m:r>
                    <m:r>
                      <a:rPr lang="en-US" altLang="zh-CN" sz="2600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zh-CN" sz="26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sz="2600" i="1">
                        <a:latin typeface="Cambria Math" panose="02040503050406030204" pitchFamily="18" charset="0"/>
                      </a:rPr>
                      <m:t>]/(</m:t>
                    </m:r>
                    <m:sSup>
                      <m:sSupPr>
                        <m:ctrlPr>
                          <a:rPr lang="en-US" altLang="zh-CN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6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altLang="zh-CN" sz="2600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  <m:r>
                      <a:rPr lang="en-US" altLang="zh-CN" sz="2600" i="1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sz="2600" b="0" i="0" dirty="0">
                    <a:latin typeface="Cambria Math" panose="02040503050406030204" pitchFamily="18" charset="0"/>
                  </a:rPr>
                  <a:t>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600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altLang="zh-CN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2600">
                              <a:latin typeface="Cambria Math" panose="02040503050406030204" pitchFamily="18" charset="0"/>
                            </a:rPr>
                            <m:t>Tr</m:t>
                          </m:r>
                        </m:e>
                        <m:sub>
                          <m:r>
                            <a:rPr lang="en-US" altLang="zh-CN" sz="2600" i="1">
                              <a:latin typeface="Cambria Math" panose="02040503050406030204" pitchFamily="18" charset="0"/>
                            </a:rPr>
                            <m:t>ℛ</m:t>
                          </m:r>
                        </m:sub>
                      </m:sSub>
                      <m:d>
                        <m:d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altLang="zh-CN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2600">
                              <a:latin typeface="Cambria Math" panose="02040503050406030204" pitchFamily="18" charset="0"/>
                            </a:rPr>
                            <m:t>Tr</m:t>
                          </m:r>
                        </m:e>
                        <m:sub>
                          <m:r>
                            <a:rPr lang="en-US" altLang="zh-CN" sz="2600" i="1">
                              <a:latin typeface="Cambria Math" panose="02040503050406030204" pitchFamily="18" charset="0"/>
                            </a:rPr>
                            <m:t>ℛ</m:t>
                          </m:r>
                        </m:sub>
                      </m:sSub>
                      <m:d>
                        <m:d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600" b="0" i="0" smtClean="0">
                              <a:latin typeface="Cambria Math" panose="02040503050406030204" pitchFamily="18" charset="0"/>
                            </a:rPr>
                            <m:t>Tr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ℛ</m:t>
                          </m:r>
                        </m:sub>
                      </m:sSub>
                      <m:d>
                        <m:d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6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2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sz="2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altLang="zh-CN" sz="2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60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Tr</m:t>
                              </m:r>
                            </m:e>
                            <m:sub>
                              <m:r>
                                <a:rPr lang="en-US" altLang="zh-CN" sz="2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ℛ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sz="2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6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altLang="zh-CN" sz="26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altLang="zh-CN" sz="26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altLang="zh-CN" sz="26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altLang="zh-CN" sz="2600" dirty="0">
                    <a:latin typeface="Cambria Math" panose="02040503050406030204" pitchFamily="18" charset="0"/>
                  </a:rPr>
                  <a:t>Then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60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altLang="zh-CN" sz="2600" i="1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altLang="zh-CN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6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CN" sz="26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sz="2600" i="1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altLang="zh-CN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2600">
                              <a:latin typeface="Cambria Math" panose="02040503050406030204" pitchFamily="18" charset="0"/>
                            </a:rPr>
                            <m:t>Tr</m:t>
                          </m:r>
                        </m:e>
                        <m:sub>
                          <m:r>
                            <a:rPr lang="en-US" altLang="zh-CN" sz="2600" i="1">
                              <a:latin typeface="Cambria Math" panose="02040503050406030204" pitchFamily="18" charset="0"/>
                            </a:rPr>
                            <m:t>ℛ</m:t>
                          </m:r>
                        </m:sub>
                      </m:sSub>
                      <m:d>
                        <m:dPr>
                          <m:ctrlPr>
                            <a:rPr lang="en-US" altLang="zh-CN" sz="2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6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CN" sz="2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altLang="zh-CN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CN" sz="2600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altLang="zh-CN" sz="2600" b="0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altLang="zh-CN" sz="2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sSub>
                            <m:sSubPr>
                              <m:ctrlPr>
                                <a:rPr lang="en-US" altLang="zh-CN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6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CN" sz="2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CN" sz="2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6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altLang="zh-CN" sz="2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nary>
                        <m:naryPr>
                          <m:chr m:val="∑"/>
                          <m:ctrlPr>
                            <a:rPr lang="en-US" altLang="zh-CN" sz="2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sz="26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CN" sz="26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altLang="zh-CN" sz="2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altLang="zh-CN" sz="2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bSup>
                            <m:sSubSupPr>
                              <m:ctrlPr>
                                <a:rPr lang="en-US" altLang="zh-CN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6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CN" sz="2600" b="0" i="1" smtClean="0">
                                  <a:latin typeface="Cambria Math" panose="02040503050406030204" pitchFamily="18" charset="0"/>
                                </a:rPr>
                                <m:t>ℛ</m:t>
                              </m:r>
                            </m:sub>
                            <m:sup>
                              <m:r>
                                <a:rPr lang="en-US" altLang="zh-CN" sz="26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bSup>
                        </m:e>
                      </m:nary>
                      <m:d>
                        <m:dPr>
                          <m:ctrlPr>
                            <a:rPr lang="en-US" altLang="zh-CN" sz="2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sSub>
                            <m:sSubPr>
                              <m:ctrlPr>
                                <a:rPr lang="en-US" altLang="zh-CN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6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CN" sz="2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2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6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altLang="zh-CN" sz="2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zh-CN" sz="2600" b="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CN" sz="2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26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US" altLang="zh-CN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altLang="zh-CN" sz="2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altLang="zh-CN" sz="26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sSubSup>
                                    <m:sSubSupPr>
                                      <m:ctrlPr>
                                        <a:rPr lang="en-US" altLang="zh-CN" sz="2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CN" sz="2600" b="0" i="1" smtClean="0">
                                          <a:latin typeface="Cambria Math" panose="02040503050406030204" pitchFamily="18" charset="0"/>
                                        </a:rPr>
                                        <m:t>⋅</m:t>
                                      </m:r>
                                      <m:r>
                                        <a:rPr lang="en-US" altLang="zh-CN" sz="2600" b="0" i="1" smtClean="0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altLang="zh-CN" sz="2600" b="0" i="1" smtClean="0">
                                          <a:latin typeface="Cambria Math" panose="02040503050406030204" pitchFamily="18" charset="0"/>
                                        </a:rPr>
                                        <m:t>ℛ</m:t>
                                      </m:r>
                                    </m:sub>
                                    <m:sup>
                                      <m:r>
                                        <a:rPr lang="en-US" altLang="zh-CN" sz="26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en-US" altLang="zh-CN" sz="2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2600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d>
                                  <m:r>
                                    <a:rPr lang="en-US" altLang="zh-CN" sz="2600" b="0" i="1" smtClean="0"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d>
                                    <m:dPr>
                                      <m:ctrlPr>
                                        <a:rPr lang="en-US" altLang="zh-CN" sz="26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sz="2600" b="0" i="0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Δ</m:t>
                                      </m:r>
                                      <m:r>
                                        <a:rPr lang="en-US" altLang="zh-CN" sz="26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⋅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sz="2600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600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600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sSubSup>
                                        <m:sSubSupPr>
                                          <m:ctrlPr>
                                            <a:rPr lang="en-US" altLang="zh-CN" sz="2600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altLang="zh-CN" sz="2600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600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ℛ</m:t>
                                          </m:r>
                                        </m:sub>
                                        <m:sup>
                                          <m:r>
                                            <a:rPr lang="en-US" altLang="zh-CN" sz="2600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p>
                                      </m:sSubSup>
                                      <m:d>
                                        <m:dPr>
                                          <m:ctrlPr>
                                            <a:rPr lang="en-US" altLang="zh-CN" sz="2600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zh-CN" sz="2600" b="0" i="1" smtClean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CN" sz="2600" b="0" i="1" smtClean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sz="2600" b="0" i="1" smtClean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d>
                                  <m:r>
                                    <a:rPr lang="en-US" altLang="zh-CN" sz="26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altLang="zh-CN" sz="26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altLang="zh-CN" sz="2600" b="0" i="1" smtClean="0"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sSub>
                                    <m:sSubPr>
                                      <m:ctrlPr>
                                        <a:rPr lang="en-US" altLang="zh-CN" sz="26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6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sz="2600" b="0" i="0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Δ</m:t>
                                      </m:r>
                                      <m:r>
                                        <a:rPr lang="en-US" altLang="zh-CN" sz="26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⋅</m:t>
                                      </m:r>
                                      <m:r>
                                        <a:rPr lang="en-US" altLang="zh-CN" sz="26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altLang="zh-CN" sz="26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altLang="zh-CN" sz="26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sSubSup>
                                    <m:sSubSupPr>
                                      <m:ctrlPr>
                                        <a:rPr lang="en-US" altLang="zh-CN" sz="26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CN" sz="26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altLang="zh-CN" sz="26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ℛ</m:t>
                                      </m:r>
                                    </m:sub>
                                    <m:sup>
                                      <m:r>
                                        <a:rPr lang="en-US" altLang="zh-CN" sz="26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p>
                                  </m:sSubSup>
                                  <m:r>
                                    <a:rPr lang="en-US" altLang="zh-CN" sz="26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altLang="zh-CN" sz="26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6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b>
                                      <m:r>
                                        <a:rPr lang="en-US" altLang="zh-CN" sz="26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altLang="zh-CN" sz="26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))</m:t>
                                  </m:r>
                                </m:e>
                                <m:e>
                                  <m:r>
                                    <a:rPr lang="en-US" altLang="zh-CN" sz="2600" b="0" i="1" smtClean="0">
                                      <a:latin typeface="Cambria Math" panose="02040503050406030204" pitchFamily="18" charset="0"/>
                                    </a:rPr>
                                    <m:t>+ </m:t>
                                  </m:r>
                                  <m:sSubSup>
                                    <m:sSubSupPr>
                                      <m:ctrlPr>
                                        <a:rPr lang="en-US" altLang="zh-CN" sz="2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CN" sz="2600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altLang="zh-CN" sz="2600" i="1">
                                          <a:latin typeface="Cambria Math" panose="02040503050406030204" pitchFamily="18" charset="0"/>
                                        </a:rPr>
                                        <m:t>ℛ</m:t>
                                      </m:r>
                                    </m:sub>
                                    <m:sup>
                                      <m:r>
                                        <a:rPr lang="en-US" altLang="zh-CN" sz="26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en-US" altLang="zh-CN" sz="2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26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d>
                                  <m:r>
                                    <a:rPr lang="en-US" altLang="zh-CN" sz="2600" b="0" i="1" smtClean="0"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d>
                                    <m:dPr>
                                      <m:ctrlPr>
                                        <a:rPr lang="en-US" altLang="zh-CN" sz="26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CN" sz="2600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zh-CN" sz="2600" b="0" i="0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Δ</m:t>
                                          </m:r>
                                          <m:r>
                                            <a:rPr lang="en-US" altLang="zh-CN" sz="2600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⋅</m:t>
                                          </m:r>
                                          <m:r>
                                            <a:rPr lang="en-US" altLang="zh-CN" sz="2600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600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sSubSup>
                                        <m:sSubSupPr>
                                          <m:ctrlPr>
                                            <a:rPr lang="en-US" altLang="zh-CN" sz="26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altLang="zh-CN" sz="26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6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ℛ</m:t>
                                          </m:r>
                                        </m:sub>
                                        <m:sup>
                                          <m:r>
                                            <a:rPr lang="en-US" altLang="zh-CN" sz="26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p>
                                      </m:sSubSup>
                                      <m:d>
                                        <m:dPr>
                                          <m:ctrlPr>
                                            <a:rPr lang="en-US" altLang="zh-CN" sz="26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CN" sz="26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</m:d>
                                    </m:e>
                                  </m:d>
                                  <m:r>
                                    <a:rPr lang="en-US" altLang="zh-CN" sz="26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d>
                                    <m:dPr>
                                      <m:ctrlPr>
                                        <a:rPr lang="en-US" altLang="zh-CN" sz="26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sz="2600" b="0" i="0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Δ</m:t>
                                      </m:r>
                                      <m:r>
                                        <a:rPr lang="en-US" altLang="zh-CN" sz="26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⋅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sz="2600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600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600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en-US" altLang="zh-CN" sz="26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⋅</m:t>
                                      </m:r>
                                      <m:sSubSup>
                                        <m:sSubSupPr>
                                          <m:ctrlPr>
                                            <a:rPr lang="en-US" altLang="zh-CN" sz="26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altLang="zh-CN" sz="26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6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ℛ</m:t>
                                          </m:r>
                                        </m:sub>
                                        <m:sup>
                                          <m:r>
                                            <a:rPr lang="en-US" altLang="zh-CN" sz="26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p>
                                      </m:sSubSup>
                                      <m:d>
                                        <m:dPr>
                                          <m:ctrlPr>
                                            <a:rPr lang="en-US" altLang="zh-CN" sz="26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zh-CN" sz="2600" i="1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CN" sz="2600" i="1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𝑒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sz="2600" i="1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d>
                                </m:e>
                              </m:eqArr>
                            </m:e>
                          </m:d>
                        </m:e>
                      </m:nary>
                    </m:oMath>
                  </m:oMathPara>
                </a14:m>
                <a:endParaRPr lang="en-US" sz="26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26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7" name="Content Placeholder 2">
                <a:extLst>
                  <a:ext uri="{FF2B5EF4-FFF2-40B4-BE49-F238E27FC236}">
                    <a16:creationId xmlns:a16="http://schemas.microsoft.com/office/drawing/2014/main" id="{0A056B65-B99B-BCEB-9D6F-8133056CE1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371600"/>
                <a:ext cx="8686800" cy="5105400"/>
              </a:xfrm>
              <a:blipFill>
                <a:blip r:embed="rId3"/>
                <a:stretch>
                  <a:fillRect l="-1263" t="-8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85EAA3C-4CC4-048C-C840-04E4ABD7C9B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76200"/>
                <a:ext cx="8229600" cy="1143000"/>
              </a:xfrm>
            </p:spPr>
            <p:txBody>
              <a:bodyPr>
                <a:noAutofit/>
              </a:bodyPr>
              <a:lstStyle/>
              <a:p>
                <a:r>
                  <a:rPr lang="en-US" sz="3600" dirty="0">
                    <a:solidFill>
                      <a:srgbClr val="000090"/>
                    </a:solidFill>
                  </a:rPr>
                  <a:t>SPD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dirty="0" smtClean="0">
                            <a:solidFill>
                              <a:srgbClr val="00009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dirty="0" smtClean="0">
                            <a:solidFill>
                              <a:srgbClr val="000090"/>
                            </a:solidFill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b>
                        <m:sSup>
                          <m:sSupPr>
                            <m:ctrlPr>
                              <a:rPr lang="en-US" sz="3600" b="0" i="1" dirty="0" smtClean="0">
                                <a:solidFill>
                                  <a:srgbClr val="00009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dirty="0" smtClean="0">
                                <a:solidFill>
                                  <a:srgbClr val="00009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3600" b="0" i="1" dirty="0" smtClean="0">
                                <a:solidFill>
                                  <a:srgbClr val="00009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sz="3600" dirty="0">
                    <a:solidFill>
                      <a:srgbClr val="000090"/>
                    </a:solidFill>
                  </a:rPr>
                  <a:t>-Type Multiplication Triples</a:t>
                </a:r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85EAA3C-4CC4-048C-C840-04E4ABD7C9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76200"/>
                <a:ext cx="8229600" cy="1143000"/>
              </a:xfr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286EEDC7-B687-477F-65A0-5C825064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8F88F-EC82-2148-A487-A81979BB123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591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E1E43D-F48E-899C-0C6F-057E7C8BA1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BD4C8-10A5-7401-8521-2E20A9C55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000090"/>
                </a:solidFill>
              </a:rPr>
              <a:t>Secure Multiparty Computation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2E0AD461-95CC-E520-4035-3170F2253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8F88F-EC82-2148-A487-A81979BB1237}" type="slidenum">
              <a:rPr lang="en-US" smtClean="0"/>
              <a:t>3</a:t>
            </a:fld>
            <a:endParaRPr lang="en-US"/>
          </a:p>
        </p:txBody>
      </p:sp>
      <p:grpSp>
        <p:nvGrpSpPr>
          <p:cNvPr id="4" name="Group 18">
            <a:extLst>
              <a:ext uri="{FF2B5EF4-FFF2-40B4-BE49-F238E27FC236}">
                <a16:creationId xmlns:a16="http://schemas.microsoft.com/office/drawing/2014/main" id="{8643151A-937F-8CB9-75E6-B40E0CA77ACA}"/>
              </a:ext>
            </a:extLst>
          </p:cNvPr>
          <p:cNvGrpSpPr/>
          <p:nvPr/>
        </p:nvGrpSpPr>
        <p:grpSpPr>
          <a:xfrm>
            <a:off x="2172058" y="2218791"/>
            <a:ext cx="4381142" cy="3802610"/>
            <a:chOff x="7015321" y="2633076"/>
            <a:chExt cx="4338479" cy="3765579"/>
          </a:xfrm>
        </p:grpSpPr>
        <p:pic>
          <p:nvPicPr>
            <p:cNvPr id="5" name="图片 15">
              <a:extLst>
                <a:ext uri="{FF2B5EF4-FFF2-40B4-BE49-F238E27FC236}">
                  <a16:creationId xmlns:a16="http://schemas.microsoft.com/office/drawing/2014/main" id="{5A24BE5F-6525-976B-5F91-E75E8B3FEA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15321" y="3115832"/>
              <a:ext cx="914400" cy="914400"/>
            </a:xfrm>
            <a:prstGeom prst="rect">
              <a:avLst/>
            </a:prstGeom>
          </p:spPr>
        </p:pic>
        <p:pic>
          <p:nvPicPr>
            <p:cNvPr id="7" name="图片 17">
              <a:extLst>
                <a:ext uri="{FF2B5EF4-FFF2-40B4-BE49-F238E27FC236}">
                  <a16:creationId xmlns:a16="http://schemas.microsoft.com/office/drawing/2014/main" id="{735F30A6-C9AB-33A9-0CE0-032D3FD855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39400" y="3131452"/>
              <a:ext cx="914400" cy="914400"/>
            </a:xfrm>
            <a:prstGeom prst="rect">
              <a:avLst/>
            </a:prstGeom>
          </p:spPr>
        </p:pic>
        <p:cxnSp>
          <p:nvCxnSpPr>
            <p:cNvPr id="9" name="直线箭头连接符 19">
              <a:extLst>
                <a:ext uri="{FF2B5EF4-FFF2-40B4-BE49-F238E27FC236}">
                  <a16:creationId xmlns:a16="http://schemas.microsoft.com/office/drawing/2014/main" id="{123D72D3-064B-F1D4-3BDB-DF3C3E236412}"/>
                </a:ext>
              </a:extLst>
            </p:cNvPr>
            <p:cNvCxnSpPr>
              <a:cxnSpLocks/>
              <a:endCxn id="21" idx="0"/>
            </p:cNvCxnSpPr>
            <p:nvPr/>
          </p:nvCxnSpPr>
          <p:spPr>
            <a:xfrm>
              <a:off x="9294071" y="2633076"/>
              <a:ext cx="818747" cy="2368133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线箭头连接符 20">
              <a:extLst>
                <a:ext uri="{FF2B5EF4-FFF2-40B4-BE49-F238E27FC236}">
                  <a16:creationId xmlns:a16="http://schemas.microsoft.com/office/drawing/2014/main" id="{203D9B48-2F40-13B5-77BA-CE513496828D}"/>
                </a:ext>
              </a:extLst>
            </p:cNvPr>
            <p:cNvCxnSpPr>
              <a:cxnSpLocks/>
              <a:stCxn id="5" idx="3"/>
            </p:cNvCxnSpPr>
            <p:nvPr/>
          </p:nvCxnSpPr>
          <p:spPr>
            <a:xfrm flipV="1">
              <a:off x="7929721" y="2633076"/>
              <a:ext cx="1364350" cy="939956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线箭头连接符 21">
              <a:extLst>
                <a:ext uri="{FF2B5EF4-FFF2-40B4-BE49-F238E27FC236}">
                  <a16:creationId xmlns:a16="http://schemas.microsoft.com/office/drawing/2014/main" id="{78ADA8D1-CEAC-7E4E-B3E4-E6032634B8AB}"/>
                </a:ext>
              </a:extLst>
            </p:cNvPr>
            <p:cNvCxnSpPr>
              <a:cxnSpLocks/>
              <a:stCxn id="5" idx="3"/>
              <a:endCxn id="21" idx="0"/>
            </p:cNvCxnSpPr>
            <p:nvPr/>
          </p:nvCxnSpPr>
          <p:spPr>
            <a:xfrm>
              <a:off x="7929721" y="3573032"/>
              <a:ext cx="2183097" cy="1428177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线箭头连接符 22">
              <a:extLst>
                <a:ext uri="{FF2B5EF4-FFF2-40B4-BE49-F238E27FC236}">
                  <a16:creationId xmlns:a16="http://schemas.microsoft.com/office/drawing/2014/main" id="{AE7D3874-221F-1CCA-DCB4-4D5953498D7B}"/>
                </a:ext>
              </a:extLst>
            </p:cNvPr>
            <p:cNvCxnSpPr>
              <a:stCxn id="5" idx="3"/>
              <a:endCxn id="7" idx="1"/>
            </p:cNvCxnSpPr>
            <p:nvPr/>
          </p:nvCxnSpPr>
          <p:spPr>
            <a:xfrm>
              <a:off x="7929721" y="3573032"/>
              <a:ext cx="2509679" cy="1562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线箭头连接符 23">
              <a:extLst>
                <a:ext uri="{FF2B5EF4-FFF2-40B4-BE49-F238E27FC236}">
                  <a16:creationId xmlns:a16="http://schemas.microsoft.com/office/drawing/2014/main" id="{3CB2680B-8570-2A31-0548-58409987B016}"/>
                </a:ext>
              </a:extLst>
            </p:cNvPr>
            <p:cNvCxnSpPr>
              <a:cxnSpLocks/>
              <a:endCxn id="7" idx="1"/>
            </p:cNvCxnSpPr>
            <p:nvPr/>
          </p:nvCxnSpPr>
          <p:spPr>
            <a:xfrm>
              <a:off x="9294071" y="2633076"/>
              <a:ext cx="1145329" cy="955576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线箭头连接符 24">
              <a:extLst>
                <a:ext uri="{FF2B5EF4-FFF2-40B4-BE49-F238E27FC236}">
                  <a16:creationId xmlns:a16="http://schemas.microsoft.com/office/drawing/2014/main" id="{97085474-5B7F-FC6C-18D0-DE888692C2C7}"/>
                </a:ext>
              </a:extLst>
            </p:cNvPr>
            <p:cNvCxnSpPr>
              <a:cxnSpLocks/>
              <a:stCxn id="21" idx="0"/>
              <a:endCxn id="7" idx="1"/>
            </p:cNvCxnSpPr>
            <p:nvPr/>
          </p:nvCxnSpPr>
          <p:spPr>
            <a:xfrm flipV="1">
              <a:off x="10112818" y="3588652"/>
              <a:ext cx="326582" cy="1412557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线箭头连接符 26">
              <a:extLst>
                <a:ext uri="{FF2B5EF4-FFF2-40B4-BE49-F238E27FC236}">
                  <a16:creationId xmlns:a16="http://schemas.microsoft.com/office/drawing/2014/main" id="{DD37BB06-E27B-AB32-3466-4CCC16BACD50}"/>
                </a:ext>
              </a:extLst>
            </p:cNvPr>
            <p:cNvCxnSpPr>
              <a:cxnSpLocks/>
              <a:stCxn id="5" idx="3"/>
            </p:cNvCxnSpPr>
            <p:nvPr/>
          </p:nvCxnSpPr>
          <p:spPr>
            <a:xfrm>
              <a:off x="7929721" y="3573032"/>
              <a:ext cx="526612" cy="1345136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线箭头连接符 27">
              <a:extLst>
                <a:ext uri="{FF2B5EF4-FFF2-40B4-BE49-F238E27FC236}">
                  <a16:creationId xmlns:a16="http://schemas.microsoft.com/office/drawing/2014/main" id="{52F557BC-7FD7-EA0B-1036-47BDCEFC085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56333" y="2633076"/>
              <a:ext cx="837738" cy="2285092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线箭头连接符 28">
              <a:extLst>
                <a:ext uri="{FF2B5EF4-FFF2-40B4-BE49-F238E27FC236}">
                  <a16:creationId xmlns:a16="http://schemas.microsoft.com/office/drawing/2014/main" id="{F5FDE6E7-4BC1-DD03-B919-CC7CDFBB9671}"/>
                </a:ext>
              </a:extLst>
            </p:cNvPr>
            <p:cNvCxnSpPr>
              <a:cxnSpLocks/>
              <a:endCxn id="7" idx="1"/>
            </p:cNvCxnSpPr>
            <p:nvPr/>
          </p:nvCxnSpPr>
          <p:spPr>
            <a:xfrm flipV="1">
              <a:off x="8456333" y="3588652"/>
              <a:ext cx="1983067" cy="1329516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线箭头连接符 29">
              <a:extLst>
                <a:ext uri="{FF2B5EF4-FFF2-40B4-BE49-F238E27FC236}">
                  <a16:creationId xmlns:a16="http://schemas.microsoft.com/office/drawing/2014/main" id="{5022067E-E8A6-FE9F-2449-7235FD976A6F}"/>
                </a:ext>
              </a:extLst>
            </p:cNvPr>
            <p:cNvCxnSpPr>
              <a:cxnSpLocks/>
              <a:endCxn id="21" idx="0"/>
            </p:cNvCxnSpPr>
            <p:nvPr/>
          </p:nvCxnSpPr>
          <p:spPr>
            <a:xfrm>
              <a:off x="8456333" y="4918168"/>
              <a:ext cx="1656485" cy="83041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" name="图片 30">
              <a:extLst>
                <a:ext uri="{FF2B5EF4-FFF2-40B4-BE49-F238E27FC236}">
                  <a16:creationId xmlns:a16="http://schemas.microsoft.com/office/drawing/2014/main" id="{90773A81-7967-6FBB-1B84-4BFC3CD06E8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591610" y="5001209"/>
              <a:ext cx="1042415" cy="91318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文本框 7">
                  <a:extLst>
                    <a:ext uri="{FF2B5EF4-FFF2-40B4-BE49-F238E27FC236}">
                      <a16:creationId xmlns:a16="http://schemas.microsoft.com/office/drawing/2014/main" id="{5058BBF7-5BF0-EFAB-B17B-35371F385ECE}"/>
                    </a:ext>
                  </a:extLst>
                </p:cNvPr>
                <p:cNvSpPr txBox="1"/>
                <p:nvPr/>
              </p:nvSpPr>
              <p:spPr>
                <a:xfrm>
                  <a:off x="8138876" y="6002441"/>
                  <a:ext cx="1948683" cy="3962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a14:m>
                  <a:r>
                    <a:rPr kumimoji="1" lang="en-US" altLang="zh-CN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kumimoji="1" lang="en-US" altLang="zh-CN" sz="20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kumimoji="1" lang="en-US" altLang="zh-CN" sz="2000" i="1">
                          <a:latin typeface="Cambria Math" panose="02040503050406030204" pitchFamily="18" charset="0"/>
                        </a:rPr>
                        <m:t>=2</m:t>
                      </m:r>
                    </m:oMath>
                  </a14:m>
                  <a:endParaRPr kumimoji="1"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0" name="文本框 7">
                  <a:extLst>
                    <a:ext uri="{FF2B5EF4-FFF2-40B4-BE49-F238E27FC236}">
                      <a16:creationId xmlns:a16="http://schemas.microsoft.com/office/drawing/2014/main" id="{ED978373-B667-1D49-A9FD-24EC36AEF70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38876" y="6002441"/>
                  <a:ext cx="1948683" cy="396214"/>
                </a:xfrm>
                <a:prstGeom prst="rect">
                  <a:avLst/>
                </a:prstGeom>
                <a:blipFill>
                  <a:blip r:embed="rId6"/>
                  <a:stretch>
                    <a:fillRect t="-9375" b="-2812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3" name="图片 30">
            <a:extLst>
              <a:ext uri="{FF2B5EF4-FFF2-40B4-BE49-F238E27FC236}">
                <a16:creationId xmlns:a16="http://schemas.microsoft.com/office/drawing/2014/main" id="{3C073249-754B-1AD6-69CC-DA7AA4DFD6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7562" y="4577663"/>
            <a:ext cx="1052666" cy="922169"/>
          </a:xfrm>
          <a:prstGeom prst="rect">
            <a:avLst/>
          </a:prstGeom>
        </p:spPr>
      </p:pic>
      <p:pic>
        <p:nvPicPr>
          <p:cNvPr id="24" name="图片 15">
            <a:extLst>
              <a:ext uri="{FF2B5EF4-FFF2-40B4-BE49-F238E27FC236}">
                <a16:creationId xmlns:a16="http://schemas.microsoft.com/office/drawing/2014/main" id="{DE3BAFEF-DE42-F688-1928-3CB1D8843B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0228" y="1295400"/>
            <a:ext cx="923392" cy="923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4327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D71502-0667-7897-F8B5-1E31536B25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7" name="Content Placeholder 2">
                <a:extLst>
                  <a:ext uri="{FF2B5EF4-FFF2-40B4-BE49-F238E27FC236}">
                    <a16:creationId xmlns:a16="http://schemas.microsoft.com/office/drawing/2014/main" id="{0E9F245A-CF6B-E038-15B7-DCA1320E786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81000" y="1371600"/>
                <a:ext cx="8153400" cy="5105400"/>
              </a:xfrm>
            </p:spPr>
            <p:txBody>
              <a:bodyPr>
                <a:normAutofit/>
              </a:bodyPr>
              <a:lstStyle/>
              <a:p>
                <a:r>
                  <a:rPr lang="en-US" sz="2000" b="0" dirty="0">
                    <a:solidFill>
                      <a:srgbClr val="0070C0"/>
                    </a:solidFill>
                  </a:rPr>
                  <a:t>Programmble PCGs for multiplication triples over any Galois ring.</a:t>
                </a:r>
              </a:p>
              <a:p>
                <a:r>
                  <a:rPr lang="en-US" sz="2000" dirty="0">
                    <a:solidFill>
                      <a:srgbClr val="0070C0"/>
                    </a:solidFill>
                  </a:rPr>
                  <a:t>Two-party PCG for SPD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b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sz="2000" b="0" dirty="0">
                    <a:solidFill>
                      <a:srgbClr val="0070C0"/>
                    </a:solidFill>
                  </a:rPr>
                  <a:t>-Type authenticated multiplication triples.</a:t>
                </a:r>
              </a:p>
              <a:p>
                <a:endParaRPr lang="en-US" sz="2000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:r>
                  <a:rPr lang="en-US" sz="2000" dirty="0">
                    <a:solidFill>
                      <a:srgbClr val="0070C0"/>
                    </a:solidFill>
                  </a:rPr>
                  <a:t>Problems</a:t>
                </a:r>
                <a:r>
                  <a:rPr lang="en-US" sz="2000" b="0" dirty="0"/>
                  <a:t>: 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sz="2000" dirty="0"/>
                  <a:t>PCG for Multi-party authenticated Beaver triples? </a:t>
                </a:r>
              </a:p>
            </p:txBody>
          </p:sp>
        </mc:Choice>
        <mc:Fallback>
          <p:sp>
            <p:nvSpPr>
              <p:cNvPr id="37" name="Content Placeholder 2">
                <a:extLst>
                  <a:ext uri="{FF2B5EF4-FFF2-40B4-BE49-F238E27FC236}">
                    <a16:creationId xmlns:a16="http://schemas.microsoft.com/office/drawing/2014/main" id="{0E9F245A-CF6B-E038-15B7-DCA1320E786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371600"/>
                <a:ext cx="8153400" cy="5105400"/>
              </a:xfrm>
              <a:blipFill>
                <a:blip r:embed="rId3"/>
                <a:stretch>
                  <a:fillRect l="-673" t="-5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3B704620-CFF2-7704-EF90-1B42EF092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000090"/>
                </a:solidFill>
              </a:rPr>
              <a:t>Summary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CC929F4F-DA3E-E6FD-3E33-3FA4D10C4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8F88F-EC82-2148-A487-A81979BB1237}" type="slidenum">
              <a:rPr lang="en-US" smtClean="0"/>
              <a:t>30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834C366-DE1F-A84E-2152-B2FE8045B48B}"/>
              </a:ext>
            </a:extLst>
          </p:cNvPr>
          <p:cNvSpPr txBox="1">
            <a:spLocks/>
          </p:cNvSpPr>
          <p:nvPr/>
        </p:nvSpPr>
        <p:spPr>
          <a:xfrm>
            <a:off x="1600200" y="4419600"/>
            <a:ext cx="5937755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4245322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uiExpand="1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4D9BCE-E7EC-DFB5-633E-23E1D86E95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2A48A-A55D-00BC-7A98-F8E4B6D27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Autofit/>
          </a:bodyPr>
          <a:lstStyle/>
          <a:p>
            <a:r>
              <a:rPr lang="en-US" altLang="zh-CN" sz="3600" dirty="0">
                <a:solidFill>
                  <a:srgbClr val="000090"/>
                </a:solidFill>
              </a:rPr>
              <a:t>The Preprocessing Model</a:t>
            </a:r>
            <a:r>
              <a:rPr lang="en-US" altLang="zh-CN" sz="2800" dirty="0">
                <a:solidFill>
                  <a:srgbClr val="000090"/>
                </a:solidFill>
              </a:rPr>
              <a:t> </a:t>
            </a:r>
            <a:r>
              <a:rPr lang="en-US" altLang="zh-CN" sz="2000" dirty="0"/>
              <a:t>[Bea92]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: 圆角 2">
                <a:extLst>
                  <a:ext uri="{FF2B5EF4-FFF2-40B4-BE49-F238E27FC236}">
                    <a16:creationId xmlns:a16="http://schemas.microsoft.com/office/drawing/2014/main" id="{8EFFF2CD-2591-9BDA-3F92-2B0895076E5E}"/>
                  </a:ext>
                </a:extLst>
              </p:cNvPr>
              <p:cNvSpPr/>
              <p:nvPr/>
            </p:nvSpPr>
            <p:spPr>
              <a:xfrm>
                <a:off x="3344140" y="1295400"/>
                <a:ext cx="2519795" cy="533400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)←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𝑮𝒆𝒏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()</m:t>
                      </m:r>
                    </m:oMath>
                  </m:oMathPara>
                </a14:m>
                <a:endParaRPr lang="zh-CN" altLang="en-US" b="1" dirty="0"/>
              </a:p>
            </p:txBody>
          </p:sp>
        </mc:Choice>
        <mc:Fallback xmlns="">
          <p:sp>
            <p:nvSpPr>
              <p:cNvPr id="3" name="矩形: 圆角 2">
                <a:extLst>
                  <a:ext uri="{FF2B5EF4-FFF2-40B4-BE49-F238E27FC236}">
                    <a16:creationId xmlns:a16="http://schemas.microsoft.com/office/drawing/2014/main" id="{8EFFF2CD-2591-9BDA-3F92-2B0895076E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4140" y="1295400"/>
                <a:ext cx="2519795" cy="53340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0456AB61-A1B2-2C2E-4732-3E7D2D05F360}"/>
                  </a:ext>
                </a:extLst>
              </p:cNvPr>
              <p:cNvSpPr/>
              <p:nvPr/>
            </p:nvSpPr>
            <p:spPr>
              <a:xfrm>
                <a:off x="1331767" y="3302001"/>
                <a:ext cx="841664" cy="3048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b="1" dirty="0"/>
              </a:p>
            </p:txBody>
          </p:sp>
        </mc:Choice>
        <mc:Fallback xmlns="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0456AB61-A1B2-2C2E-4732-3E7D2D05F3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767" y="3302001"/>
                <a:ext cx="841664" cy="3048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4AC25AFA-8142-5E98-BCD8-9A6FEB31F6D7}"/>
              </a:ext>
            </a:extLst>
          </p:cNvPr>
          <p:cNvCxnSpPr>
            <a:cxnSpLocks/>
            <a:stCxn id="3" idx="1"/>
            <a:endCxn id="5" idx="0"/>
          </p:cNvCxnSpPr>
          <p:nvPr/>
        </p:nvCxnSpPr>
        <p:spPr>
          <a:xfrm flipH="1">
            <a:off x="1752599" y="1562100"/>
            <a:ext cx="1591541" cy="173990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77E367E1-BCDD-DF84-B201-15D2D1CB405B}"/>
              </a:ext>
            </a:extLst>
          </p:cNvPr>
          <p:cNvCxnSpPr>
            <a:cxnSpLocks/>
            <a:stCxn id="3" idx="3"/>
            <a:endCxn id="32" idx="0"/>
          </p:cNvCxnSpPr>
          <p:nvPr/>
        </p:nvCxnSpPr>
        <p:spPr>
          <a:xfrm>
            <a:off x="5863935" y="1562100"/>
            <a:ext cx="1868633" cy="17907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左中括号 18">
            <a:extLst>
              <a:ext uri="{FF2B5EF4-FFF2-40B4-BE49-F238E27FC236}">
                <a16:creationId xmlns:a16="http://schemas.microsoft.com/office/drawing/2014/main" id="{0EF2F3FF-79B9-6992-E43E-F3F1D86D0CAD}"/>
              </a:ext>
            </a:extLst>
          </p:cNvPr>
          <p:cNvSpPr/>
          <p:nvPr/>
        </p:nvSpPr>
        <p:spPr>
          <a:xfrm>
            <a:off x="987137" y="1295400"/>
            <a:ext cx="232063" cy="2819401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B293ED92-3B4C-8CBC-FB7E-93686428D250}"/>
              </a:ext>
            </a:extLst>
          </p:cNvPr>
          <p:cNvSpPr/>
          <p:nvPr/>
        </p:nvSpPr>
        <p:spPr>
          <a:xfrm>
            <a:off x="1447800" y="4305300"/>
            <a:ext cx="6553200" cy="13335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3200" dirty="0"/>
              <a:t>Fast online protocol consuming one triple per multiplication.</a:t>
            </a:r>
            <a:endParaRPr lang="zh-CN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矩形 31">
                <a:extLst>
                  <a:ext uri="{FF2B5EF4-FFF2-40B4-BE49-F238E27FC236}">
                    <a16:creationId xmlns:a16="http://schemas.microsoft.com/office/drawing/2014/main" id="{97F052AD-8D45-4D79-8987-4A906E3EB74B}"/>
                  </a:ext>
                </a:extLst>
              </p:cNvPr>
              <p:cNvSpPr/>
              <p:nvPr/>
            </p:nvSpPr>
            <p:spPr>
              <a:xfrm>
                <a:off x="7311736" y="3352800"/>
                <a:ext cx="841664" cy="3048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b="1" dirty="0"/>
              </a:p>
            </p:txBody>
          </p:sp>
        </mc:Choice>
        <mc:Fallback xmlns="">
          <p:sp>
            <p:nvSpPr>
              <p:cNvPr id="32" name="矩形 31">
                <a:extLst>
                  <a:ext uri="{FF2B5EF4-FFF2-40B4-BE49-F238E27FC236}">
                    <a16:creationId xmlns:a16="http://schemas.microsoft.com/office/drawing/2014/main" id="{97F052AD-8D45-4D79-8987-4A906E3EB7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1736" y="3352800"/>
                <a:ext cx="841664" cy="3048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F531E801-80DE-71AF-86AA-14F09C3690B5}"/>
                  </a:ext>
                </a:extLst>
              </p:cNvPr>
              <p:cNvSpPr txBox="1"/>
              <p:nvPr/>
            </p:nvSpPr>
            <p:spPr>
              <a:xfrm>
                <a:off x="3338654" y="3389354"/>
                <a:ext cx="2871358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zh-CN" dirty="0"/>
                  <a:t>OLE/OT Correlations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zh-CN" altLang="en-US" b="1" dirty="0"/>
              </a:p>
            </p:txBody>
          </p:sp>
        </mc:Choice>
        <mc:Fallback xmlns="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F531E801-80DE-71AF-86AA-14F09C3690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8654" y="3389354"/>
                <a:ext cx="2871358" cy="553998"/>
              </a:xfrm>
              <a:prstGeom prst="rect">
                <a:avLst/>
              </a:prstGeom>
              <a:blipFill>
                <a:blip r:embed="rId6"/>
                <a:stretch>
                  <a:fillRect l="-5096" t="-14286" b="-7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文本框 34">
            <a:extLst>
              <a:ext uri="{FF2B5EF4-FFF2-40B4-BE49-F238E27FC236}">
                <a16:creationId xmlns:a16="http://schemas.microsoft.com/office/drawing/2014/main" id="{B2C88786-31E4-F9EF-1B38-08FC9C49B439}"/>
              </a:ext>
            </a:extLst>
          </p:cNvPr>
          <p:cNvSpPr txBox="1"/>
          <p:nvPr/>
        </p:nvSpPr>
        <p:spPr>
          <a:xfrm>
            <a:off x="356970" y="2335768"/>
            <a:ext cx="1492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Preprocessing</a:t>
            </a:r>
            <a:endParaRPr lang="zh-CN" altLang="en-US" dirty="0"/>
          </a:p>
        </p:txBody>
      </p:sp>
      <p:sp>
        <p:nvSpPr>
          <p:cNvPr id="36" name="矩形: 圆角 35">
            <a:extLst>
              <a:ext uri="{FF2B5EF4-FFF2-40B4-BE49-F238E27FC236}">
                <a16:creationId xmlns:a16="http://schemas.microsoft.com/office/drawing/2014/main" id="{56DF7240-3474-6086-858D-E9FEF3B1A527}"/>
              </a:ext>
            </a:extLst>
          </p:cNvPr>
          <p:cNvSpPr/>
          <p:nvPr/>
        </p:nvSpPr>
        <p:spPr>
          <a:xfrm>
            <a:off x="1461653" y="5943600"/>
            <a:ext cx="6284768" cy="609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800" b="1" dirty="0"/>
              <a:t>How to efficiently produce many OLEs?</a:t>
            </a:r>
            <a:endParaRPr lang="zh-CN" altLang="en-US" sz="2800" b="1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F52C1C8-BD8D-FA03-E646-E5BB0EC1F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8F88F-EC82-2148-A487-A81979BB123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908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9" grpId="0" animBg="1"/>
      <p:bldP spid="22" grpId="0" animBg="1"/>
      <p:bldP spid="32" grpId="0" animBg="1"/>
      <p:bldP spid="34" grpId="0"/>
      <p:bldP spid="35" grpId="0"/>
      <p:bldP spid="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E1E43D-F48E-899C-0C6F-057E7C8BA1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19BD4C8-10A5-7401-8521-2E20A9C5596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76200"/>
                <a:ext cx="8229600" cy="1143000"/>
              </a:xfrm>
            </p:spPr>
            <p:txBody>
              <a:bodyPr>
                <a:noAutofit/>
              </a:bodyPr>
              <a:lstStyle/>
              <a:p>
                <a:r>
                  <a:rPr lang="en-US" sz="3600" dirty="0">
                    <a:solidFill>
                      <a:srgbClr val="000090"/>
                    </a:solidFill>
                  </a:rPr>
                  <a:t>MPC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00009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000090"/>
                            </a:solidFill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b>
                        <m:sSup>
                          <m:sSupPr>
                            <m:ctrlPr>
                              <a:rPr lang="en-US" sz="3600" b="0" i="1" smtClean="0">
                                <a:solidFill>
                                  <a:srgbClr val="00009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solidFill>
                                  <a:srgbClr val="00009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3600" b="0" i="1" smtClean="0">
                                <a:solidFill>
                                  <a:srgbClr val="00009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sub>
                    </m:sSub>
                  </m:oMath>
                </a14:m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19BD4C8-10A5-7401-8521-2E20A9C559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76200"/>
                <a:ext cx="8229600" cy="1143000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2E0AD461-95CC-E520-4035-3170F2253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8F88F-EC82-2148-A487-A81979BB1237}" type="slidenum">
              <a:rPr lang="en-US" smtClean="0"/>
              <a:t>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: 圆角 3">
                <a:extLst>
                  <a:ext uri="{FF2B5EF4-FFF2-40B4-BE49-F238E27FC236}">
                    <a16:creationId xmlns:a16="http://schemas.microsoft.com/office/drawing/2014/main" id="{A0402918-82E5-2FE9-7382-770B3DA98376}"/>
                  </a:ext>
                </a:extLst>
              </p:cNvPr>
              <p:cNvSpPr/>
              <p:nvPr/>
            </p:nvSpPr>
            <p:spPr>
              <a:xfrm>
                <a:off x="304800" y="1295400"/>
                <a:ext cx="8458200" cy="3579138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altLang="zh-CN" sz="2200" dirty="0"/>
                  <a:t>Q: Why MPC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b>
                        <m:sSup>
                          <m:sSupPr>
                            <m:ctrlPr>
                              <a:rPr lang="en-US" altLang="zh-CN" sz="2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sz="22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altLang="zh-CN" sz="2200" dirty="0"/>
                  <a:t>?</a:t>
                </a:r>
              </a:p>
              <a:p>
                <a:r>
                  <a:rPr lang="en-US" altLang="zh-CN" sz="2200" dirty="0"/>
                  <a:t>A: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200" dirty="0"/>
                  <a:t>Modulo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altLang="zh-CN" sz="2200" dirty="0"/>
                  <a:t> comes </a:t>
                </a:r>
                <a:r>
                  <a:rPr lang="en-US" altLang="zh-CN" sz="2200" dirty="0">
                    <a:solidFill>
                      <a:srgbClr val="0070C0"/>
                    </a:solidFill>
                  </a:rPr>
                  <a:t>for free</a:t>
                </a:r>
                <a:r>
                  <a:rPr lang="en-US" altLang="zh-CN" sz="2200" dirty="0"/>
                  <a:t> in </a:t>
                </a:r>
                <a:r>
                  <a:rPr lang="en-US" altLang="zh-CN" sz="2200" dirty="0">
                    <a:solidFill>
                      <a:srgbClr val="0070C0"/>
                    </a:solidFill>
                  </a:rPr>
                  <a:t>standard CPUs</a:t>
                </a:r>
                <a:r>
                  <a:rPr lang="en-US" altLang="zh-CN" sz="2200" dirty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b>
                        <m:sSup>
                          <m:sSupPr>
                            <m:ctrlPr>
                              <a:rPr lang="en-US" altLang="zh-CN" sz="2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sz="22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altLang="zh-CN" sz="2200" dirty="0"/>
                  <a:t> is more compatible with </a:t>
                </a:r>
                <a:r>
                  <a:rPr lang="en-US" altLang="zh-CN" sz="2200" dirty="0">
                    <a:solidFill>
                      <a:srgbClr val="0070C0"/>
                    </a:solidFill>
                  </a:rPr>
                  <a:t>binary computations</a:t>
                </a:r>
                <a:r>
                  <a:rPr lang="en-US" altLang="zh-CN" sz="2200" dirty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200" dirty="0"/>
                  <a:t>It is easier to </a:t>
                </a:r>
                <a:r>
                  <a:rPr lang="en-US" altLang="zh-CN" sz="2200" dirty="0">
                    <a:solidFill>
                      <a:srgbClr val="0070C0"/>
                    </a:solidFill>
                  </a:rPr>
                  <a:t>compile</a:t>
                </a:r>
                <a:r>
                  <a:rPr lang="en-US" altLang="zh-CN" sz="2200" dirty="0"/>
                  <a:t> existing programs to MPC programs.</a:t>
                </a:r>
              </a:p>
              <a:p>
                <a:endParaRPr lang="en-US" altLang="zh-CN" sz="2200" dirty="0"/>
              </a:p>
              <a:p>
                <a:r>
                  <a:rPr lang="en-US" altLang="zh-CN" sz="2200" dirty="0"/>
                  <a:t>Q: Problems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b>
                        <m:sSup>
                          <m:sSupPr>
                            <m:ctrlPr>
                              <a:rPr lang="en-US" altLang="zh-CN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sz="22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altLang="zh-CN" sz="2200" dirty="0"/>
                  <a:t>?</a:t>
                </a:r>
              </a:p>
              <a:p>
                <a:r>
                  <a:rPr lang="en-US" altLang="zh-CN" sz="2200" dirty="0"/>
                  <a:t>A: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200" dirty="0">
                    <a:solidFill>
                      <a:srgbClr val="0070C0"/>
                    </a:solidFill>
                  </a:rPr>
                  <a:t>Non-invertible</a:t>
                </a:r>
                <a:r>
                  <a:rPr lang="en-US" altLang="zh-CN" sz="2200" dirty="0"/>
                  <a:t> elements.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200" dirty="0">
                    <a:solidFill>
                      <a:srgbClr val="0070C0"/>
                    </a:solidFill>
                  </a:rPr>
                  <a:t>Zero divisors</a:t>
                </a:r>
                <a:r>
                  <a:rPr lang="en-US" altLang="zh-CN" sz="2200" dirty="0"/>
                  <a:t>.</a:t>
                </a:r>
              </a:p>
            </p:txBody>
          </p:sp>
        </mc:Choice>
        <mc:Fallback xmlns="">
          <p:sp>
            <p:nvSpPr>
              <p:cNvPr id="4" name="矩形: 圆角 3">
                <a:extLst>
                  <a:ext uri="{FF2B5EF4-FFF2-40B4-BE49-F238E27FC236}">
                    <a16:creationId xmlns:a16="http://schemas.microsoft.com/office/drawing/2014/main" id="{A0402918-82E5-2FE9-7382-770B3DA983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295400"/>
                <a:ext cx="8458200" cy="3579138"/>
              </a:xfrm>
              <a:prstGeom prst="roundRect">
                <a:avLst/>
              </a:prstGeom>
              <a:blipFill>
                <a:blip r:embed="rId4"/>
                <a:stretch>
                  <a:fillRect b="-20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A5AE4D5E-7441-FC6E-9448-BE32AFB2BE55}"/>
                  </a:ext>
                </a:extLst>
              </p:cNvPr>
              <p:cNvSpPr txBox="1"/>
              <p:nvPr/>
            </p:nvSpPr>
            <p:spPr>
              <a:xfrm>
                <a:off x="381000" y="4983540"/>
                <a:ext cx="8153400" cy="12638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/>
                  <a:t>Existing works for MPC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b>
                        <m:sSup>
                          <m:sSup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altLang="zh-CN" sz="2400" dirty="0"/>
                  <a:t>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400" dirty="0"/>
                  <a:t>Extend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b>
                        <m:sSup>
                          <m:sSup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altLang="zh-CN" sz="2400" dirty="0"/>
                  <a:t> to a </a:t>
                </a:r>
                <a:r>
                  <a:rPr lang="en-US" altLang="zh-CN" sz="2400" dirty="0">
                    <a:solidFill>
                      <a:srgbClr val="0070C0"/>
                    </a:solidFill>
                  </a:rPr>
                  <a:t>larger </a:t>
                </a:r>
                <a:r>
                  <a:rPr lang="en-US" altLang="zh-CN" sz="2400" dirty="0"/>
                  <a:t>ring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b>
                        <m:sSup>
                          <m:sSupPr>
                            <m:ctrlPr>
                              <a:rPr lang="en-US" altLang="zh-CN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altLang="zh-CN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CN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altLang="zh-CN" sz="2400" dirty="0"/>
                  <a:t>[CDE+18, OSV20, CKL21]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400" dirty="0"/>
                  <a:t>Use a </a:t>
                </a:r>
                <a:r>
                  <a:rPr lang="en-US" altLang="zh-CN" sz="2400" dirty="0">
                    <a:solidFill>
                      <a:srgbClr val="0070C0"/>
                    </a:solidFill>
                  </a:rPr>
                  <a:t>Galois extension </a:t>
                </a:r>
                <a:r>
                  <a:rPr lang="en-US" altLang="zh-CN" sz="2400" dirty="0"/>
                  <a:t>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b>
                        <m:sSup>
                          <m:sSup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altLang="zh-CN" sz="2400" dirty="0"/>
                  <a:t>[EXY22]</a:t>
                </a: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A5AE4D5E-7441-FC6E-9448-BE32AFB2BE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4983540"/>
                <a:ext cx="8153400" cy="1263808"/>
              </a:xfrm>
              <a:prstGeom prst="rect">
                <a:avLst/>
              </a:prstGeom>
              <a:blipFill>
                <a:blip r:embed="rId5"/>
                <a:stretch>
                  <a:fillRect l="-1197" t="-3382" b="-86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744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E1E43D-F48E-899C-0C6F-057E7C8BA1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BD4C8-10A5-7401-8521-2E20A9C55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000090"/>
                </a:solidFill>
              </a:rPr>
              <a:t>How to Produce OT/OLE Correlations?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2E0AD461-95CC-E520-4035-3170F2253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8F88F-EC82-2148-A487-A81979BB1237}" type="slidenum">
              <a:rPr lang="en-US" smtClean="0"/>
              <a:t>6</a:t>
            </a:fld>
            <a:endParaRPr 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36EADDD0-5604-B0C7-0AF7-53D09613D632}"/>
              </a:ext>
            </a:extLst>
          </p:cNvPr>
          <p:cNvSpPr txBox="1"/>
          <p:nvPr/>
        </p:nvSpPr>
        <p:spPr>
          <a:xfrm>
            <a:off x="381000" y="4150120"/>
            <a:ext cx="815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/>
              <a:t>The OT based approach has a </a:t>
            </a:r>
            <a:r>
              <a:rPr lang="en-US" altLang="zh-CN" sz="2400" dirty="0">
                <a:solidFill>
                  <a:srgbClr val="0070C0"/>
                </a:solidFill>
              </a:rPr>
              <a:t>quadratic</a:t>
            </a:r>
            <a:r>
              <a:rPr lang="en-US" altLang="zh-CN" sz="2400" dirty="0"/>
              <a:t> blow-up in the ring size.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/>
              <a:t>The HE approach has </a:t>
            </a:r>
            <a:r>
              <a:rPr lang="en-US" altLang="zh-CN" sz="2400" dirty="0">
                <a:solidFill>
                  <a:srgbClr val="0070C0"/>
                </a:solidFill>
              </a:rPr>
              <a:t>high computational </a:t>
            </a:r>
            <a:r>
              <a:rPr lang="en-US" altLang="zh-CN" sz="2400" dirty="0"/>
              <a:t>overhead and at least </a:t>
            </a:r>
            <a:r>
              <a:rPr lang="en-US" altLang="zh-CN" sz="2400" dirty="0">
                <a:solidFill>
                  <a:srgbClr val="0070C0"/>
                </a:solidFill>
              </a:rPr>
              <a:t>linear</a:t>
            </a:r>
            <a:r>
              <a:rPr lang="en-US" altLang="zh-CN" sz="2400" dirty="0"/>
              <a:t> communication cost.</a:t>
            </a:r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F1237000-E381-8155-B746-FDF5240425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8097487"/>
              </p:ext>
            </p:extLst>
          </p:nvPr>
        </p:nvGraphicFramePr>
        <p:xfrm>
          <a:off x="457200" y="1767840"/>
          <a:ext cx="8305800" cy="188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0190">
                  <a:extLst>
                    <a:ext uri="{9D8B030D-6E8A-4147-A177-3AD203B41FA5}">
                      <a16:colId xmlns:a16="http://schemas.microsoft.com/office/drawing/2014/main" val="4167092804"/>
                    </a:ext>
                  </a:extLst>
                </a:gridCol>
                <a:gridCol w="4423410">
                  <a:extLst>
                    <a:ext uri="{9D8B030D-6E8A-4147-A177-3AD203B41FA5}">
                      <a16:colId xmlns:a16="http://schemas.microsoft.com/office/drawing/2014/main" val="730462810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103178213"/>
                    </a:ext>
                  </a:extLst>
                </a:gridCol>
              </a:tblGrid>
              <a:tr h="456311"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/>
                        <a:t>Field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/>
                        <a:t>Ring</a:t>
                      </a:r>
                      <a:endParaRPr lang="zh-CN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5176232"/>
                  </a:ext>
                </a:extLst>
              </a:tr>
              <a:tr h="456311">
                <a:tc>
                  <a:txBody>
                    <a:bodyPr/>
                    <a:lstStyle/>
                    <a:p>
                      <a:r>
                        <a:rPr lang="en-US" altLang="zh-CN" sz="2400" dirty="0"/>
                        <a:t>OT(OLE)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dirty="0"/>
                        <a:t>[KOS16]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dirty="0"/>
                        <a:t>[CDE+18, EXY22]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9134254"/>
                  </a:ext>
                </a:extLst>
              </a:tr>
              <a:tr h="456311">
                <a:tc>
                  <a:txBody>
                    <a:bodyPr/>
                    <a:lstStyle/>
                    <a:p>
                      <a:r>
                        <a:rPr lang="en-US" altLang="zh-CN" sz="2400" dirty="0"/>
                        <a:t>HE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dirty="0"/>
                        <a:t>[BDOZ11,DPSZ12,BEP+22]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dirty="0"/>
                        <a:t>[OSV20, CKL21]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3493734"/>
                  </a:ext>
                </a:extLst>
              </a:tr>
              <a:tr h="487566">
                <a:tc>
                  <a:txBody>
                    <a:bodyPr/>
                    <a:lstStyle/>
                    <a:p>
                      <a:r>
                        <a:rPr lang="en-US" altLang="zh-CN" sz="2400" dirty="0"/>
                        <a:t>PCGs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dirty="0"/>
                        <a:t>[BCG+20,BCCD23,BBC+24,</a:t>
                      </a:r>
                      <a:r>
                        <a:rPr lang="en-US" altLang="zh-CN" sz="2400" dirty="0">
                          <a:solidFill>
                            <a:srgbClr val="0070C0"/>
                          </a:solidFill>
                        </a:rPr>
                        <a:t>L</a:t>
                      </a:r>
                      <a:r>
                        <a:rPr lang="en-US" altLang="zh-CN" sz="2400" dirty="0"/>
                        <a:t>XYY25]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800" b="1" dirty="0">
                          <a:solidFill>
                            <a:srgbClr val="C00000"/>
                          </a:solidFill>
                        </a:rPr>
                        <a:t>?</a:t>
                      </a:r>
                      <a:endParaRPr lang="zh-CN" altLang="en-US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69799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6160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ABDC22-570C-8C49-F3DE-AC992AF7E5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ontent Placeholder 2">
                <a:extLst>
                  <a:ext uri="{FF2B5EF4-FFF2-40B4-BE49-F238E27FC236}">
                    <a16:creationId xmlns:a16="http://schemas.microsoft.com/office/drawing/2014/main" id="{571FAFD0-79C2-B4E7-A573-A93362A6241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81000" y="1371600"/>
                <a:ext cx="8686800" cy="6096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b="0" dirty="0"/>
                  <a:t>Target correlation: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b="0" dirty="0"/>
                  <a:t> </a:t>
                </a:r>
              </a:p>
            </p:txBody>
          </p:sp>
        </mc:Choice>
        <mc:Fallback xmlns="">
          <p:sp>
            <p:nvSpPr>
              <p:cNvPr id="37" name="Content Placeholder 2">
                <a:extLst>
                  <a:ext uri="{FF2B5EF4-FFF2-40B4-BE49-F238E27FC236}">
                    <a16:creationId xmlns:a16="http://schemas.microsoft.com/office/drawing/2014/main" id="{571FAFD0-79C2-B4E7-A573-A93362A624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371600"/>
                <a:ext cx="8686800" cy="609600"/>
              </a:xfrm>
              <a:blipFill>
                <a:blip r:embed="rId3"/>
                <a:stretch>
                  <a:fillRect l="-1474" t="-9000" b="-14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1715CCDB-BB29-10AE-9083-1ED9340AF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000090"/>
                </a:solidFill>
              </a:rPr>
              <a:t>Pseudorandom Correlation Generator(PCG)</a:t>
            </a:r>
            <a:r>
              <a:rPr lang="en-US" sz="2800" dirty="0"/>
              <a:t>[BCGI18, BCGIKS19]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: 圆角 2">
                <a:extLst>
                  <a:ext uri="{FF2B5EF4-FFF2-40B4-BE49-F238E27FC236}">
                    <a16:creationId xmlns:a16="http://schemas.microsoft.com/office/drawing/2014/main" id="{D139D541-8CCD-2C8C-FC30-6EE3DD82FC60}"/>
                  </a:ext>
                </a:extLst>
              </p:cNvPr>
              <p:cNvSpPr/>
              <p:nvPr/>
            </p:nvSpPr>
            <p:spPr>
              <a:xfrm>
                <a:off x="3467100" y="2133600"/>
                <a:ext cx="2209800" cy="457199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𝐺𝑒𝑛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矩形: 圆角 2">
                <a:extLst>
                  <a:ext uri="{FF2B5EF4-FFF2-40B4-BE49-F238E27FC236}">
                    <a16:creationId xmlns:a16="http://schemas.microsoft.com/office/drawing/2014/main" id="{D139D541-8CCD-2C8C-FC30-6EE3DD82FC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7100" y="2133600"/>
                <a:ext cx="2209800" cy="457199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8F7AE48B-776F-53EC-8BEA-C68E9B7FCE7E}"/>
                  </a:ext>
                </a:extLst>
              </p:cNvPr>
              <p:cNvSpPr/>
              <p:nvPr/>
            </p:nvSpPr>
            <p:spPr>
              <a:xfrm>
                <a:off x="1291936" y="3200400"/>
                <a:ext cx="609600" cy="3048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8F7AE48B-776F-53EC-8BEA-C68E9B7FCE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1936" y="3200400"/>
                <a:ext cx="609600" cy="3048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1F410CDF-267A-7594-4320-AD32D5BBC184}"/>
                  </a:ext>
                </a:extLst>
              </p:cNvPr>
              <p:cNvSpPr/>
              <p:nvPr/>
            </p:nvSpPr>
            <p:spPr>
              <a:xfrm>
                <a:off x="1274618" y="4419600"/>
                <a:ext cx="1981200" cy="3048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acc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𝐸𝑥𝑝𝑎𝑛𝑑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1F410CDF-267A-7594-4320-AD32D5BBC1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4618" y="4419600"/>
                <a:ext cx="1981200" cy="3048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9BABD932-9D4A-0435-4C6B-21E70B7CC206}"/>
                  </a:ext>
                </a:extLst>
              </p:cNvPr>
              <p:cNvSpPr/>
              <p:nvPr/>
            </p:nvSpPr>
            <p:spPr>
              <a:xfrm>
                <a:off x="7367155" y="3276600"/>
                <a:ext cx="609600" cy="3048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9BABD932-9D4A-0435-4C6B-21E70B7CC2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7155" y="3276600"/>
                <a:ext cx="609600" cy="3048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AC977F9C-0AAC-7F07-02BD-9FAB9720C87A}"/>
                  </a:ext>
                </a:extLst>
              </p:cNvPr>
              <p:cNvSpPr/>
              <p:nvPr/>
            </p:nvSpPr>
            <p:spPr>
              <a:xfrm>
                <a:off x="6019800" y="4419600"/>
                <a:ext cx="1981200" cy="3048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𝐸𝑥𝑝𝑎𝑛𝑑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AC977F9C-0AAC-7F07-02BD-9FAB9720C8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4419600"/>
                <a:ext cx="1981200" cy="3048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F9C81804-C29C-08D4-7B9A-1066AC0F1E24}"/>
              </a:ext>
            </a:extLst>
          </p:cNvPr>
          <p:cNvCxnSpPr>
            <a:stCxn id="3" idx="1"/>
            <a:endCxn id="5" idx="0"/>
          </p:cNvCxnSpPr>
          <p:nvPr/>
        </p:nvCxnSpPr>
        <p:spPr>
          <a:xfrm flipH="1">
            <a:off x="1596736" y="2362200"/>
            <a:ext cx="1870364" cy="8382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AD530881-AEF5-AEC7-5E89-5F5A7CC2E23E}"/>
              </a:ext>
            </a:extLst>
          </p:cNvPr>
          <p:cNvCxnSpPr>
            <a:stCxn id="3" idx="3"/>
            <a:endCxn id="8" idx="0"/>
          </p:cNvCxnSpPr>
          <p:nvPr/>
        </p:nvCxnSpPr>
        <p:spPr>
          <a:xfrm>
            <a:off x="5676900" y="2362200"/>
            <a:ext cx="1995055" cy="9144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EF9C486F-8627-000C-8C45-150374F662DD}"/>
              </a:ext>
            </a:extLst>
          </p:cNvPr>
          <p:cNvCxnSpPr>
            <a:stCxn id="5" idx="2"/>
          </p:cNvCxnSpPr>
          <p:nvPr/>
        </p:nvCxnSpPr>
        <p:spPr>
          <a:xfrm>
            <a:off x="1596736" y="3505200"/>
            <a:ext cx="0" cy="9144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EF81C007-620E-7EEC-D5CF-670CFE1267FD}"/>
              </a:ext>
            </a:extLst>
          </p:cNvPr>
          <p:cNvCxnSpPr>
            <a:stCxn id="8" idx="2"/>
          </p:cNvCxnSpPr>
          <p:nvPr/>
        </p:nvCxnSpPr>
        <p:spPr>
          <a:xfrm>
            <a:off x="7671955" y="3581400"/>
            <a:ext cx="0" cy="8382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1090D48A-1D83-E78E-1944-14C2884794A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1000" y="5105400"/>
                <a:ext cx="8686800" cy="12954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/>
                  <a:t>Correctness: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̃"/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acc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acc>
                          <m:accPr>
                            <m:chr m:val="̃"/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</m:e>
                    </m:d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≈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r>
                  <a:rPr lang="en-US" sz="2400" dirty="0"/>
                  <a:t>Security: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̃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</m:e>
                    </m:d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≈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|</m:t>
                    </m:r>
                    <m:acc>
                      <m:accPr>
                        <m:chr m:val="̃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1090D48A-1D83-E78E-1944-14C2884794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5105400"/>
                <a:ext cx="8686800" cy="1295400"/>
              </a:xfrm>
              <a:prstGeom prst="rect">
                <a:avLst/>
              </a:prstGeom>
              <a:blipFill>
                <a:blip r:embed="rId9"/>
                <a:stretch>
                  <a:fillRect l="-982" t="-14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1029C0F-664E-03EB-6283-FA06B0125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8F88F-EC82-2148-A487-A81979BB123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222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uiExpand="1" build="p"/>
      <p:bldP spid="3" grpId="0" animBg="1"/>
      <p:bldP spid="5" grpId="0" animBg="1"/>
      <p:bldP spid="7" grpId="0" animBg="1"/>
      <p:bldP spid="8" grpId="0" animBg="1"/>
      <p:bldP spid="9" grpId="0" animBg="1"/>
      <p:bldP spid="18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9FB337-814C-FEA4-42A4-15A68EAEE0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6D159-7AA7-4131-2ACB-66B6AF020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000090"/>
                </a:solidFill>
              </a:rPr>
              <a:t>MPC with Silent Preprocessing</a:t>
            </a:r>
            <a:endParaRPr lang="en-US" sz="2800" dirty="0">
              <a:solidFill>
                <a:srgbClr val="7030A0"/>
              </a:solidFill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B727C2F-D78F-DC57-0FC5-33791E0D06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71977"/>
            <a:ext cx="9144000" cy="3638223"/>
          </a:xfrm>
          <a:prstGeom prst="rect">
            <a:avLst/>
          </a:prstGeom>
        </p:spPr>
      </p:pic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03110D7C-BFCE-5C1D-1962-77D1D47D7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8F88F-EC82-2148-A487-A81979BB123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996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AF20AB-4541-0784-D78F-A27E81173F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5625A5CC-9B67-2F7F-76C3-5BF26E9EE8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371600"/>
            <a:ext cx="8686800" cy="4902200"/>
          </a:xfrm>
        </p:spPr>
        <p:txBody>
          <a:bodyPr>
            <a:normAutofit/>
          </a:bodyPr>
          <a:lstStyle/>
          <a:p>
            <a:r>
              <a:rPr lang="en-US" dirty="0"/>
              <a:t>Motivations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solidFill>
                  <a:srgbClr val="0070C0"/>
                </a:solidFill>
              </a:rPr>
              <a:t>Results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r>
              <a:rPr lang="en-US" altLang="zh-CN" dirty="0"/>
              <a:t>Techniques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2EC7D2-5EC7-13B9-4E56-4446E3DE0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000090"/>
                </a:solidFill>
              </a:rPr>
              <a:t>Outline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397161F5-3EF8-EC57-6FC0-8D3161500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8F88F-EC82-2148-A487-A81979BB123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8724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53140</TotalTime>
  <Words>2561</Words>
  <Application>Microsoft Office PowerPoint</Application>
  <PresentationFormat>全屏显示(4:3)</PresentationFormat>
  <Paragraphs>348</Paragraphs>
  <Slides>30</Slides>
  <Notes>28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36" baseType="lpstr">
      <vt:lpstr>等线</vt:lpstr>
      <vt:lpstr>Arial</vt:lpstr>
      <vt:lpstr>Calibri</vt:lpstr>
      <vt:lpstr>Cambria Math</vt:lpstr>
      <vt:lpstr>Wingdings</vt:lpstr>
      <vt:lpstr>Office Theme</vt:lpstr>
      <vt:lpstr> Efficient Pseudorandom Correlation Generators over Z/p^k Z   Zhe Li, Chaoping Xing, Yizhou Yao and Chen Yuan                 Xidian University, Shanghai Jiao Tong University        </vt:lpstr>
      <vt:lpstr>Outline</vt:lpstr>
      <vt:lpstr>Secure Multiparty Computation</vt:lpstr>
      <vt:lpstr>The Preprocessing Model [Bea92]</vt:lpstr>
      <vt:lpstr>MPC over Z_(2^k )</vt:lpstr>
      <vt:lpstr>How to Produce OT/OLE Correlations?</vt:lpstr>
      <vt:lpstr>Pseudorandom Correlation Generator(PCG)[BCGI18, BCGIKS19]</vt:lpstr>
      <vt:lpstr>MPC with Silent Preprocessing</vt:lpstr>
      <vt:lpstr>Outline</vt:lpstr>
      <vt:lpstr>Main Results</vt:lpstr>
      <vt:lpstr>Theoretical Efficiency Comparisons</vt:lpstr>
      <vt:lpstr>Concrete Efficiency </vt:lpstr>
      <vt:lpstr>Outline</vt:lpstr>
      <vt:lpstr>Recall PCG for F_q-OLEs [BCGIKS20,BCCD23]</vt:lpstr>
      <vt:lpstr>Polynomial Ring Trace [LXYY25]</vt:lpstr>
      <vt:lpstr>Ingredients of Previous PCG Constructions</vt:lpstr>
      <vt:lpstr>Galois Ring Preliminaries</vt:lpstr>
      <vt:lpstr>Galois Ring Preliminaries</vt:lpstr>
      <vt:lpstr>Ring-LPN and QA-SD over Galois Rings</vt:lpstr>
      <vt:lpstr>Isomorphism for Polynomial Ring</vt:lpstr>
      <vt:lpstr>PCG for OLEs over Galois Rings</vt:lpstr>
      <vt:lpstr>Recall Trace for Polynomial Ring over Fields</vt:lpstr>
      <vt:lpstr>Trace for Polynomial Ring</vt:lpstr>
      <vt:lpstr>Generalized Frobenius Map for Polynomial Ring over Galois Ring</vt:lpstr>
      <vt:lpstr>Properties of Generalized Frobenius Map</vt:lpstr>
      <vt:lpstr>Trace Function</vt:lpstr>
      <vt:lpstr>Properties of the Trace Function</vt:lpstr>
      <vt:lpstr>PCG for Z_(p^k )-OLEs</vt:lpstr>
      <vt:lpstr>SPDZ_(2^k )-Type Multiplication Triples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PCF</dc:title>
  <dc:creator>"Zhe Li" &lt;Zhe.Li@cwi.nl&gt;</dc:creator>
  <cp:lastModifiedBy>zhli271828</cp:lastModifiedBy>
  <cp:revision>1684</cp:revision>
  <dcterms:created xsi:type="dcterms:W3CDTF">2016-04-08T16:03:18Z</dcterms:created>
  <dcterms:modified xsi:type="dcterms:W3CDTF">2025-08-19T06:40:49Z</dcterms:modified>
</cp:coreProperties>
</file>