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658" r:id="rId3"/>
    <p:sldId id="659" r:id="rId4"/>
    <p:sldId id="660" r:id="rId5"/>
    <p:sldId id="662" r:id="rId6"/>
    <p:sldId id="661" r:id="rId7"/>
    <p:sldId id="663" r:id="rId8"/>
    <p:sldId id="668" r:id="rId9"/>
    <p:sldId id="664" r:id="rId10"/>
    <p:sldId id="666" r:id="rId11"/>
    <p:sldId id="665" r:id="rId12"/>
    <p:sldId id="667" r:id="rId13"/>
    <p:sldId id="670" r:id="rId14"/>
    <p:sldId id="647" r:id="rId15"/>
    <p:sldId id="6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6E333B-DD50-4142-A959-29C4241946DB}">
          <p14:sldIdLst>
            <p14:sldId id="256"/>
            <p14:sldId id="658"/>
            <p14:sldId id="659"/>
            <p14:sldId id="660"/>
            <p14:sldId id="662"/>
            <p14:sldId id="661"/>
            <p14:sldId id="663"/>
            <p14:sldId id="668"/>
            <p14:sldId id="664"/>
            <p14:sldId id="666"/>
            <p14:sldId id="665"/>
            <p14:sldId id="667"/>
            <p14:sldId id="670"/>
            <p14:sldId id="647"/>
            <p14:sldId id="669"/>
          </p14:sldIdLst>
        </p14:section>
      </p14:sectionLst>
    </p:ext>
    <p:ext uri="{EFAFB233-063F-42B5-8137-9DF3F51BA10A}">
      <p15:sldGuideLst xmlns:p15="http://schemas.microsoft.com/office/powerpoint/2012/main">
        <p15:guide id="1" pos="3386" userDrawn="1">
          <p15:clr>
            <a:srgbClr val="A4A3A4"/>
          </p15:clr>
        </p15:guide>
        <p15:guide id="2"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 liang" initials="xl" lastIdx="3" clrIdx="0">
    <p:extLst>
      <p:ext uri="{19B8F6BF-5375-455C-9EA6-DF929625EA0E}">
        <p15:presenceInfo xmlns:p15="http://schemas.microsoft.com/office/powerpoint/2012/main" userId="e89f18502dff8f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246D"/>
    <a:srgbClr val="00CC00"/>
    <a:srgbClr val="FFFFFF"/>
    <a:srgbClr val="DDA300"/>
    <a:srgbClr val="F4DFB0"/>
    <a:srgbClr val="3333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0" autoAdjust="0"/>
    <p:restoredTop sz="57013" autoAdjust="0"/>
  </p:normalViewPr>
  <p:slideViewPr>
    <p:cSldViewPr snapToGrid="0">
      <p:cViewPr varScale="1">
        <p:scale>
          <a:sx n="29" d="100"/>
          <a:sy n="29" d="100"/>
        </p:scale>
        <p:origin x="1588" y="36"/>
      </p:cViewPr>
      <p:guideLst>
        <p:guide pos="3386"/>
        <p:guide orient="horz" pos="2160"/>
      </p:guideLst>
    </p:cSldViewPr>
  </p:slideViewPr>
  <p:notesTextViewPr>
    <p:cViewPr>
      <p:scale>
        <a:sx n="3" d="2"/>
        <a:sy n="3" d="2"/>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ashi Yamakawa（山川高志）" userId="cba2ed69-a004-472b-a3b5-91f3cec817b6" providerId="ADAL" clId="{9DCA818C-6E52-4126-B4BE-D231798B1A92}"/>
    <pc:docChg chg="undo custSel addSld modSld">
      <pc:chgData name="Takashi Yamakawa（山川高志）" userId="cba2ed69-a004-472b-a3b5-91f3cec817b6" providerId="ADAL" clId="{9DCA818C-6E52-4126-B4BE-D231798B1A92}" dt="2025-08-14T10:27:15.344" v="13119" actId="20577"/>
      <pc:docMkLst>
        <pc:docMk/>
      </pc:docMkLst>
      <pc:sldChg chg="modNotesTx">
        <pc:chgData name="Takashi Yamakawa（山川高志）" userId="cba2ed69-a004-472b-a3b5-91f3cec817b6" providerId="ADAL" clId="{9DCA818C-6E52-4126-B4BE-D231798B1A92}" dt="2025-08-14T02:43:15.761" v="311" actId="20577"/>
        <pc:sldMkLst>
          <pc:docMk/>
          <pc:sldMk cId="2396886096" sldId="256"/>
        </pc:sldMkLst>
      </pc:sldChg>
      <pc:sldChg chg="modNotesTx">
        <pc:chgData name="Takashi Yamakawa（山川高志）" userId="cba2ed69-a004-472b-a3b5-91f3cec817b6" providerId="ADAL" clId="{9DCA818C-6E52-4126-B4BE-D231798B1A92}" dt="2025-08-14T10:05:58.747" v="12774" actId="20577"/>
        <pc:sldMkLst>
          <pc:docMk/>
          <pc:sldMk cId="2619069804" sldId="658"/>
        </pc:sldMkLst>
      </pc:sldChg>
      <pc:sldChg chg="modSp modNotesTx">
        <pc:chgData name="Takashi Yamakawa（山川高志）" userId="cba2ed69-a004-472b-a3b5-91f3cec817b6" providerId="ADAL" clId="{9DCA818C-6E52-4126-B4BE-D231798B1A92}" dt="2025-08-14T08:48:56.878" v="1003" actId="20577"/>
        <pc:sldMkLst>
          <pc:docMk/>
          <pc:sldMk cId="346133708" sldId="659"/>
        </pc:sldMkLst>
        <pc:spChg chg="mod">
          <ac:chgData name="Takashi Yamakawa（山川高志）" userId="cba2ed69-a004-472b-a3b5-91f3cec817b6" providerId="ADAL" clId="{9DCA818C-6E52-4126-B4BE-D231798B1A92}" dt="2025-08-14T08:48:10.885" v="1000" actId="20577"/>
          <ac:spMkLst>
            <pc:docMk/>
            <pc:sldMk cId="346133708" sldId="659"/>
            <ac:spMk id="7" creationId="{4C99EA89-42D7-4958-9E9C-F69F260CEA5D}"/>
          </ac:spMkLst>
        </pc:spChg>
      </pc:sldChg>
      <pc:sldChg chg="addSp delSp mod modNotesTx">
        <pc:chgData name="Takashi Yamakawa（山川高志）" userId="cba2ed69-a004-472b-a3b5-91f3cec817b6" providerId="ADAL" clId="{9DCA818C-6E52-4126-B4BE-D231798B1A92}" dt="2025-08-14T09:00:37.555" v="2882" actId="20577"/>
        <pc:sldMkLst>
          <pc:docMk/>
          <pc:sldMk cId="3702980424" sldId="660"/>
        </pc:sldMkLst>
        <pc:spChg chg="add del">
          <ac:chgData name="Takashi Yamakawa（山川高志）" userId="cba2ed69-a004-472b-a3b5-91f3cec817b6" providerId="ADAL" clId="{9DCA818C-6E52-4126-B4BE-D231798B1A92}" dt="2025-08-14T08:49:21.565" v="1005" actId="22"/>
          <ac:spMkLst>
            <pc:docMk/>
            <pc:sldMk cId="3702980424" sldId="660"/>
            <ac:spMk id="6" creationId="{1431054C-70DB-E631-A543-BCC3E00139A7}"/>
          </ac:spMkLst>
        </pc:spChg>
      </pc:sldChg>
      <pc:sldChg chg="modNotesTx">
        <pc:chgData name="Takashi Yamakawa（山川高志）" userId="cba2ed69-a004-472b-a3b5-91f3cec817b6" providerId="ADAL" clId="{9DCA818C-6E52-4126-B4BE-D231798B1A92}" dt="2025-08-14T09:16:18.859" v="5362" actId="20577"/>
        <pc:sldMkLst>
          <pc:docMk/>
          <pc:sldMk cId="1367825883" sldId="661"/>
        </pc:sldMkLst>
      </pc:sldChg>
      <pc:sldChg chg="modNotesTx">
        <pc:chgData name="Takashi Yamakawa（山川高志）" userId="cba2ed69-a004-472b-a3b5-91f3cec817b6" providerId="ADAL" clId="{9DCA818C-6E52-4126-B4BE-D231798B1A92}" dt="2025-08-14T09:05:23.862" v="4176" actId="20577"/>
        <pc:sldMkLst>
          <pc:docMk/>
          <pc:sldMk cId="428784345" sldId="662"/>
        </pc:sldMkLst>
      </pc:sldChg>
      <pc:sldChg chg="addSp delSp mod modNotesTx">
        <pc:chgData name="Takashi Yamakawa（山川高志）" userId="cba2ed69-a004-472b-a3b5-91f3cec817b6" providerId="ADAL" clId="{9DCA818C-6E52-4126-B4BE-D231798B1A92}" dt="2025-08-14T09:27:11.639" v="6653" actId="20577"/>
        <pc:sldMkLst>
          <pc:docMk/>
          <pc:sldMk cId="3606132556" sldId="663"/>
        </pc:sldMkLst>
        <pc:spChg chg="add del">
          <ac:chgData name="Takashi Yamakawa（山川高志）" userId="cba2ed69-a004-472b-a3b5-91f3cec817b6" providerId="ADAL" clId="{9DCA818C-6E52-4126-B4BE-D231798B1A92}" dt="2025-08-14T09:16:44.333" v="5364" actId="22"/>
          <ac:spMkLst>
            <pc:docMk/>
            <pc:sldMk cId="3606132556" sldId="663"/>
            <ac:spMk id="5" creationId="{2FEE0226-8846-D0A5-A036-DCBE72380DB7}"/>
          </ac:spMkLst>
        </pc:spChg>
      </pc:sldChg>
      <pc:sldChg chg="modSp mod modNotesTx">
        <pc:chgData name="Takashi Yamakawa（山川高志）" userId="cba2ed69-a004-472b-a3b5-91f3cec817b6" providerId="ADAL" clId="{9DCA818C-6E52-4126-B4BE-D231798B1A92}" dt="2025-08-14T10:18:56.871" v="12792" actId="20577"/>
        <pc:sldMkLst>
          <pc:docMk/>
          <pc:sldMk cId="2555796626" sldId="664"/>
        </pc:sldMkLst>
        <pc:spChg chg="mod">
          <ac:chgData name="Takashi Yamakawa（山川高志）" userId="cba2ed69-a004-472b-a3b5-91f3cec817b6" providerId="ADAL" clId="{9DCA818C-6E52-4126-B4BE-D231798B1A92}" dt="2025-08-14T09:37:31.386" v="8617" actId="14100"/>
          <ac:spMkLst>
            <pc:docMk/>
            <pc:sldMk cId="2555796626" sldId="664"/>
            <ac:spMk id="9" creationId="{E401144E-3A58-86CC-2E3B-620F6EF3B249}"/>
          </ac:spMkLst>
        </pc:spChg>
      </pc:sldChg>
      <pc:sldChg chg="modNotesTx">
        <pc:chgData name="Takashi Yamakawa（山川高志）" userId="cba2ed69-a004-472b-a3b5-91f3cec817b6" providerId="ADAL" clId="{9DCA818C-6E52-4126-B4BE-D231798B1A92}" dt="2025-08-14T09:58:11.721" v="11786" actId="20577"/>
        <pc:sldMkLst>
          <pc:docMk/>
          <pc:sldMk cId="3188328884" sldId="665"/>
        </pc:sldMkLst>
      </pc:sldChg>
      <pc:sldChg chg="modNotesTx">
        <pc:chgData name="Takashi Yamakawa（山川高志）" userId="cba2ed69-a004-472b-a3b5-91f3cec817b6" providerId="ADAL" clId="{9DCA818C-6E52-4126-B4BE-D231798B1A92}" dt="2025-08-14T09:50:24.375" v="11160" actId="20577"/>
        <pc:sldMkLst>
          <pc:docMk/>
          <pc:sldMk cId="2463766161" sldId="666"/>
        </pc:sldMkLst>
      </pc:sldChg>
      <pc:sldChg chg="modSp mod modNotesTx">
        <pc:chgData name="Takashi Yamakawa（山川高志）" userId="cba2ed69-a004-472b-a3b5-91f3cec817b6" providerId="ADAL" clId="{9DCA818C-6E52-4126-B4BE-D231798B1A92}" dt="2025-08-14T10:04:16.068" v="12773" actId="20577"/>
        <pc:sldMkLst>
          <pc:docMk/>
          <pc:sldMk cId="16957166" sldId="667"/>
        </pc:sldMkLst>
        <pc:spChg chg="mod">
          <ac:chgData name="Takashi Yamakawa（山川高志）" userId="cba2ed69-a004-472b-a3b5-91f3cec817b6" providerId="ADAL" clId="{9DCA818C-6E52-4126-B4BE-D231798B1A92}" dt="2025-08-14T10:03:01.009" v="12625" actId="20577"/>
          <ac:spMkLst>
            <pc:docMk/>
            <pc:sldMk cId="16957166" sldId="667"/>
            <ac:spMk id="6" creationId="{E15B2A80-AD1F-E290-AA50-8061276F5045}"/>
          </ac:spMkLst>
        </pc:spChg>
        <pc:spChg chg="mod">
          <ac:chgData name="Takashi Yamakawa（山川高志）" userId="cba2ed69-a004-472b-a3b5-91f3cec817b6" providerId="ADAL" clId="{9DCA818C-6E52-4126-B4BE-D231798B1A92}" dt="2025-08-14T10:02:50.411" v="12612" actId="20577"/>
          <ac:spMkLst>
            <pc:docMk/>
            <pc:sldMk cId="16957166" sldId="667"/>
            <ac:spMk id="7" creationId="{32C8BA10-9A49-17E1-F53A-B1F391122742}"/>
          </ac:spMkLst>
        </pc:spChg>
      </pc:sldChg>
      <pc:sldChg chg="modSp mod modNotesTx">
        <pc:chgData name="Takashi Yamakawa（山川高志）" userId="cba2ed69-a004-472b-a3b5-91f3cec817b6" providerId="ADAL" clId="{9DCA818C-6E52-4126-B4BE-D231798B1A92}" dt="2025-08-14T09:34:46.551" v="7987" actId="20577"/>
        <pc:sldMkLst>
          <pc:docMk/>
          <pc:sldMk cId="153941010" sldId="668"/>
        </pc:sldMkLst>
        <pc:spChg chg="mod">
          <ac:chgData name="Takashi Yamakawa（山川高志）" userId="cba2ed69-a004-472b-a3b5-91f3cec817b6" providerId="ADAL" clId="{9DCA818C-6E52-4126-B4BE-D231798B1A92}" dt="2025-08-14T09:27:48.573" v="6657"/>
          <ac:spMkLst>
            <pc:docMk/>
            <pc:sldMk cId="153941010" sldId="668"/>
            <ac:spMk id="2" creationId="{9D98B4EB-B78E-5D3A-ED2D-4B10E73B9D7E}"/>
          </ac:spMkLst>
        </pc:spChg>
        <pc:spChg chg="mod">
          <ac:chgData name="Takashi Yamakawa（山川高志）" userId="cba2ed69-a004-472b-a3b5-91f3cec817b6" providerId="ADAL" clId="{9DCA818C-6E52-4126-B4BE-D231798B1A92}" dt="2025-08-14T02:41:25.896" v="123" actId="20577"/>
          <ac:spMkLst>
            <pc:docMk/>
            <pc:sldMk cId="153941010" sldId="668"/>
            <ac:spMk id="3" creationId="{6748BB61-D9F9-16F8-C2C6-E12A15C12099}"/>
          </ac:spMkLst>
        </pc:spChg>
        <pc:spChg chg="mod">
          <ac:chgData name="Takashi Yamakawa（山川高志）" userId="cba2ed69-a004-472b-a3b5-91f3cec817b6" providerId="ADAL" clId="{9DCA818C-6E52-4126-B4BE-D231798B1A92}" dt="2025-08-14T02:40:20.320" v="103" actId="1076"/>
          <ac:spMkLst>
            <pc:docMk/>
            <pc:sldMk cId="153941010" sldId="668"/>
            <ac:spMk id="5" creationId="{E92BA468-D6FA-B21D-07C4-5959BFDA0EF8}"/>
          </ac:spMkLst>
        </pc:spChg>
        <pc:spChg chg="mod">
          <ac:chgData name="Takashi Yamakawa（山川高志）" userId="cba2ed69-a004-472b-a3b5-91f3cec817b6" providerId="ADAL" clId="{9DCA818C-6E52-4126-B4BE-D231798B1A92}" dt="2025-08-14T02:40:26.323" v="105" actId="14100"/>
          <ac:spMkLst>
            <pc:docMk/>
            <pc:sldMk cId="153941010" sldId="668"/>
            <ac:spMk id="6" creationId="{E83A764F-03FB-1791-B3B9-C42C8C5281D5}"/>
          </ac:spMkLst>
        </pc:spChg>
        <pc:spChg chg="mod">
          <ac:chgData name="Takashi Yamakawa（山川高志）" userId="cba2ed69-a004-472b-a3b5-91f3cec817b6" providerId="ADAL" clId="{9DCA818C-6E52-4126-B4BE-D231798B1A92}" dt="2025-08-14T09:31:12.858" v="7431" actId="20577"/>
          <ac:spMkLst>
            <pc:docMk/>
            <pc:sldMk cId="153941010" sldId="668"/>
            <ac:spMk id="7" creationId="{37AD3F81-752B-C6A5-ACE8-594257C23DD9}"/>
          </ac:spMkLst>
        </pc:spChg>
        <pc:spChg chg="mod">
          <ac:chgData name="Takashi Yamakawa（山川高志）" userId="cba2ed69-a004-472b-a3b5-91f3cec817b6" providerId="ADAL" clId="{9DCA818C-6E52-4126-B4BE-D231798B1A92}" dt="2025-08-14T02:40:45.228" v="108" actId="1076"/>
          <ac:spMkLst>
            <pc:docMk/>
            <pc:sldMk cId="153941010" sldId="668"/>
            <ac:spMk id="8" creationId="{AB41B482-EC6C-E2FE-E1F2-6EACCE7E9CBD}"/>
          </ac:spMkLst>
        </pc:spChg>
        <pc:spChg chg="mod">
          <ac:chgData name="Takashi Yamakawa（山川高志）" userId="cba2ed69-a004-472b-a3b5-91f3cec817b6" providerId="ADAL" clId="{9DCA818C-6E52-4126-B4BE-D231798B1A92}" dt="2025-08-14T09:30:39.098" v="7310" actId="20577"/>
          <ac:spMkLst>
            <pc:docMk/>
            <pc:sldMk cId="153941010" sldId="668"/>
            <ac:spMk id="9" creationId="{C996355C-9CB8-FA59-EADF-5C2EC9860324}"/>
          </ac:spMkLst>
        </pc:spChg>
      </pc:sldChg>
      <pc:sldChg chg="addSp delSp modSp add mod delAnim modNotesTx">
        <pc:chgData name="Takashi Yamakawa（山川高志）" userId="cba2ed69-a004-472b-a3b5-91f3cec817b6" providerId="ADAL" clId="{9DCA818C-6E52-4126-B4BE-D231798B1A92}" dt="2025-08-14T10:27:15.344" v="13119" actId="20577"/>
        <pc:sldMkLst>
          <pc:docMk/>
          <pc:sldMk cId="3149515251" sldId="670"/>
        </pc:sldMkLst>
        <pc:spChg chg="mod">
          <ac:chgData name="Takashi Yamakawa（山川高志）" userId="cba2ed69-a004-472b-a3b5-91f3cec817b6" providerId="ADAL" clId="{9DCA818C-6E52-4126-B4BE-D231798B1A92}" dt="2025-08-14T10:24:47.442" v="12811" actId="20577"/>
          <ac:spMkLst>
            <pc:docMk/>
            <pc:sldMk cId="3149515251" sldId="670"/>
            <ac:spMk id="2" creationId="{CFAEFA7D-053E-1B61-45A9-18FF4CDE9B75}"/>
          </ac:spMkLst>
        </pc:spChg>
        <pc:spChg chg="add mod">
          <ac:chgData name="Takashi Yamakawa（山川高志）" userId="cba2ed69-a004-472b-a3b5-91f3cec817b6" providerId="ADAL" clId="{9DCA818C-6E52-4126-B4BE-D231798B1A92}" dt="2025-08-14T10:27:15.344" v="13119" actId="20577"/>
          <ac:spMkLst>
            <pc:docMk/>
            <pc:sldMk cId="3149515251" sldId="670"/>
            <ac:spMk id="3" creationId="{DD83CC05-1686-43EB-E0BC-5DEA3BAEE1CD}"/>
          </ac:spMkLst>
        </pc:spChg>
        <pc:spChg chg="del">
          <ac:chgData name="Takashi Yamakawa（山川高志）" userId="cba2ed69-a004-472b-a3b5-91f3cec817b6" providerId="ADAL" clId="{9DCA818C-6E52-4126-B4BE-D231798B1A92}" dt="2025-08-14T10:24:59.446" v="12813" actId="478"/>
          <ac:spMkLst>
            <pc:docMk/>
            <pc:sldMk cId="3149515251" sldId="670"/>
            <ac:spMk id="10" creationId="{51EC3ADE-41D0-CCF3-1BBD-9230E980FDA4}"/>
          </ac:spMkLst>
        </pc:spChg>
        <pc:spChg chg="del">
          <ac:chgData name="Takashi Yamakawa（山川高志）" userId="cba2ed69-a004-472b-a3b5-91f3cec817b6" providerId="ADAL" clId="{9DCA818C-6E52-4126-B4BE-D231798B1A92}" dt="2025-08-14T10:25:02.720" v="12814" actId="478"/>
          <ac:spMkLst>
            <pc:docMk/>
            <pc:sldMk cId="3149515251" sldId="670"/>
            <ac:spMk id="11" creationId="{560605B3-A033-534F-72AE-5BBE0B85DE45}"/>
          </ac:spMkLst>
        </pc:spChg>
        <pc:spChg chg="del">
          <ac:chgData name="Takashi Yamakawa（山川高志）" userId="cba2ed69-a004-472b-a3b5-91f3cec817b6" providerId="ADAL" clId="{9DCA818C-6E52-4126-B4BE-D231798B1A92}" dt="2025-08-14T10:25:11.798" v="12817" actId="478"/>
          <ac:spMkLst>
            <pc:docMk/>
            <pc:sldMk cId="3149515251" sldId="670"/>
            <ac:spMk id="12" creationId="{D93E3F9F-2541-1D21-6BA3-715B41E189F2}"/>
          </ac:spMkLst>
        </pc:spChg>
        <pc:spChg chg="del">
          <ac:chgData name="Takashi Yamakawa（山川高志）" userId="cba2ed69-a004-472b-a3b5-91f3cec817b6" providerId="ADAL" clId="{9DCA818C-6E52-4126-B4BE-D231798B1A92}" dt="2025-08-14T10:25:05.132" v="12815" actId="478"/>
          <ac:spMkLst>
            <pc:docMk/>
            <pc:sldMk cId="3149515251" sldId="670"/>
            <ac:spMk id="16" creationId="{1DF299FE-8C1D-BA5A-B1D7-5DACE74F8862}"/>
          </ac:spMkLst>
        </pc:spChg>
        <pc:spChg chg="del mod">
          <ac:chgData name="Takashi Yamakawa（山川高志）" userId="cba2ed69-a004-472b-a3b5-91f3cec817b6" providerId="ADAL" clId="{9DCA818C-6E52-4126-B4BE-D231798B1A92}" dt="2025-08-14T10:25:14.351" v="12819" actId="478"/>
          <ac:spMkLst>
            <pc:docMk/>
            <pc:sldMk cId="3149515251" sldId="670"/>
            <ac:spMk id="20" creationId="{58C89E7D-0478-654B-5F08-7396C55CD400}"/>
          </ac:spMkLst>
        </pc:spChg>
        <pc:cxnChg chg="del">
          <ac:chgData name="Takashi Yamakawa（山川高志）" userId="cba2ed69-a004-472b-a3b5-91f3cec817b6" providerId="ADAL" clId="{9DCA818C-6E52-4126-B4BE-D231798B1A92}" dt="2025-08-14T10:25:09.982" v="12816" actId="478"/>
          <ac:cxnSpMkLst>
            <pc:docMk/>
            <pc:sldMk cId="3149515251" sldId="670"/>
            <ac:cxnSpMk id="14" creationId="{84B1F638-48D9-303A-0D1A-4C488F9834A6}"/>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E3AC8-59DA-4C4C-839A-3765B5DD5584}"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79198-C8AB-4A64-B5B4-E531456D20C6}" type="slidenum">
              <a:rPr lang="en-US" smtClean="0"/>
              <a:t>‹#›</a:t>
            </a:fld>
            <a:endParaRPr lang="en-US"/>
          </a:p>
        </p:txBody>
      </p:sp>
    </p:spTree>
    <p:extLst>
      <p:ext uri="{BB962C8B-B14F-4D97-AF65-F5344CB8AC3E}">
        <p14:creationId xmlns:p14="http://schemas.microsoft.com/office/powerpoint/2010/main" val="289355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Hello everyone, I’m Takashi from NTT.</a:t>
            </a:r>
            <a:br>
              <a:rPr lang="en-US" altLang="ja-JP" dirty="0"/>
            </a:br>
            <a:r>
              <a:rPr lang="en-US" altLang="ja-JP" dirty="0"/>
              <a:t>The title of my talk is </a:t>
            </a:r>
            <a:r>
              <a:rPr lang="en-US" altLang="ja-JP" i="1" dirty="0"/>
              <a:t>The Round Complexity of Black-Box Post-Quantum Secure Computation</a:t>
            </a:r>
            <a:r>
              <a:rPr lang="en-US" altLang="ja-JP" dirty="0"/>
              <a:t>.</a:t>
            </a:r>
            <a:br>
              <a:rPr lang="en-US" altLang="ja-JP" dirty="0"/>
            </a:br>
            <a:r>
              <a:rPr lang="en-US" altLang="ja-JP" dirty="0"/>
              <a:t>This is joint work with Rohit Chatterjee, Xiao Liang, and </a:t>
            </a:r>
            <a:r>
              <a:rPr lang="en-US" altLang="ja-JP" dirty="0" err="1"/>
              <a:t>Omkant</a:t>
            </a:r>
            <a:r>
              <a:rPr lang="en-US" altLang="ja-JP" dirty="0"/>
              <a:t> Pandey.</a:t>
            </a:r>
            <a:br>
              <a:rPr lang="en-US" altLang="ja-JP" dirty="0"/>
            </a:br>
            <a:r>
              <a:rPr lang="en-US" altLang="ja-JP" dirty="0"/>
              <a:t>As you can see, the slides were prepared by Xiao, but unfortunately, he could not attend the conference because of a visa issue. So, I will be giving the talk instead.</a:t>
            </a:r>
            <a:endParaRPr kumimoji="1" lang="ja-JP" altLang="en-US" dirty="0"/>
          </a:p>
        </p:txBody>
      </p:sp>
      <p:sp>
        <p:nvSpPr>
          <p:cNvPr id="4" name="スライド番号プレースホルダー 3"/>
          <p:cNvSpPr>
            <a:spLocks noGrp="1"/>
          </p:cNvSpPr>
          <p:nvPr>
            <p:ph type="sldNum" sz="quarter" idx="5"/>
          </p:nvPr>
        </p:nvSpPr>
        <p:spPr/>
        <p:txBody>
          <a:bodyPr/>
          <a:lstStyle/>
          <a:p>
            <a:fld id="{93979198-C8AB-4A64-B5B4-E531456D20C6}" type="slidenum">
              <a:rPr lang="en-US" smtClean="0"/>
              <a:t>1</a:t>
            </a:fld>
            <a:endParaRPr lang="en-US"/>
          </a:p>
        </p:txBody>
      </p:sp>
    </p:spTree>
    <p:extLst>
      <p:ext uri="{BB962C8B-B14F-4D97-AF65-F5344CB8AC3E}">
        <p14:creationId xmlns:p14="http://schemas.microsoft.com/office/powerpoint/2010/main" val="3678290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Let me go into a bit more detail about what we actually need.</a:t>
            </a:r>
          </a:p>
          <a:p>
            <a:r>
              <a:rPr lang="en-US" altLang="ja-JP" dirty="0"/>
              <a:t>Specifically, we need what’s called </a:t>
            </a:r>
            <a:r>
              <a:rPr lang="en-US" altLang="ja-JP" b="1" dirty="0"/>
              <a:t>1-many parallel non-malleable commitment</a:t>
            </a:r>
            <a:r>
              <a:rPr lang="en-US" altLang="ja-JP" dirty="0"/>
              <a:t>.</a:t>
            </a:r>
            <a:br>
              <a:rPr lang="en-US" altLang="ja-JP" dirty="0"/>
            </a:br>
            <a:r>
              <a:rPr lang="en-US" altLang="ja-JP" dirty="0"/>
              <a:t>In this setting, we consider a man-in-the-middle attacker who interacts with a single honest committer in the left session, and with </a:t>
            </a:r>
            <a:r>
              <a:rPr lang="en-US" altLang="ja-JP" dirty="0" err="1"/>
              <a:t>polynomially</a:t>
            </a:r>
            <a:r>
              <a:rPr lang="en-US" altLang="ja-JP" dirty="0"/>
              <a:t> many honest receivers in the right sessions. The requirement is that none of the committed values in the right sessions can depend on the committed value in the left session.</a:t>
            </a:r>
          </a:p>
          <a:p>
            <a:r>
              <a:rPr lang="en-US" altLang="ja-JP" dirty="0"/>
              <a:t>Why is 1-many parallel non-malleable commitment crucial for MPC?</a:t>
            </a:r>
            <a:br>
              <a:rPr lang="en-US" altLang="ja-JP" dirty="0"/>
            </a:br>
            <a:r>
              <a:rPr lang="en-US" altLang="ja-JP" dirty="0"/>
              <a:t>In MPC, there are multiple parties and multiple sessions, and many parties commit to their inputs simultaneously. This makes the parallel setting a very natural one to consider.</a:t>
            </a:r>
          </a:p>
          <a:p>
            <a:r>
              <a:rPr lang="en-US" altLang="ja-JP" dirty="0"/>
              <a:t>You might wonder why we only consider </a:t>
            </a:r>
            <a:r>
              <a:rPr lang="en-US" altLang="ja-JP" b="1" dirty="0"/>
              <a:t>one</a:t>
            </a:r>
            <a:r>
              <a:rPr lang="en-US" altLang="ja-JP" dirty="0"/>
              <a:t> committer in the left. The reason is that 1-many non-malleability actually implies </a:t>
            </a:r>
            <a:r>
              <a:rPr lang="en-US" altLang="ja-JP" b="1" dirty="0"/>
              <a:t>many-many</a:t>
            </a:r>
            <a:r>
              <a:rPr lang="en-US" altLang="ja-JP" dirty="0"/>
              <a:t> non-malleability — where there are </a:t>
            </a:r>
            <a:r>
              <a:rPr lang="en-US" altLang="ja-JP" dirty="0" err="1"/>
              <a:t>polynomially</a:t>
            </a:r>
            <a:r>
              <a:rPr lang="en-US" altLang="ja-JP" dirty="0"/>
              <a:t> many committers in the left as well.</a:t>
            </a:r>
          </a:p>
          <a:p>
            <a:r>
              <a:rPr lang="en-US" altLang="ja-JP" dirty="0"/>
              <a:t>I should also note that in the context of MPC, we don’t need </a:t>
            </a:r>
            <a:r>
              <a:rPr lang="en-US" altLang="ja-JP" i="1" dirty="0"/>
              <a:t>full</a:t>
            </a:r>
            <a:r>
              <a:rPr lang="en-US" altLang="ja-JP" dirty="0"/>
              <a:t> concurrency. MPC protocols are typically synchronous, so we only need non-malleability in the synchronous setting.</a:t>
            </a:r>
          </a:p>
        </p:txBody>
      </p:sp>
      <p:sp>
        <p:nvSpPr>
          <p:cNvPr id="4" name="スライド番号プレースホルダー 3"/>
          <p:cNvSpPr>
            <a:spLocks noGrp="1"/>
          </p:cNvSpPr>
          <p:nvPr>
            <p:ph type="sldNum" sz="quarter" idx="5"/>
          </p:nvPr>
        </p:nvSpPr>
        <p:spPr/>
        <p:txBody>
          <a:bodyPr/>
          <a:lstStyle/>
          <a:p>
            <a:fld id="{93979198-C8AB-4A64-B5B4-E531456D20C6}" type="slidenum">
              <a:rPr lang="en-US" smtClean="0"/>
              <a:t>10</a:t>
            </a:fld>
            <a:endParaRPr lang="en-US"/>
          </a:p>
        </p:txBody>
      </p:sp>
    </p:spTree>
    <p:extLst>
      <p:ext uri="{BB962C8B-B14F-4D97-AF65-F5344CB8AC3E}">
        <p14:creationId xmlns:p14="http://schemas.microsoft.com/office/powerpoint/2010/main" val="1133420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This brings us to our main technical lemma.</a:t>
            </a:r>
          </a:p>
          <a:p>
            <a:r>
              <a:rPr lang="en-US" altLang="ja-JP" dirty="0"/>
              <a:t>We construct </a:t>
            </a:r>
            <a:r>
              <a:rPr lang="en-US" altLang="ja-JP" b="1" dirty="0"/>
              <a:t>post-quantum 1-many parallel non-malleable commitments</a:t>
            </a:r>
            <a:r>
              <a:rPr lang="en-US" altLang="ja-JP" dirty="0"/>
              <a:t> in constant rounds, making black-box use of post-quantum one-way functions.</a:t>
            </a:r>
          </a:p>
          <a:p>
            <a:r>
              <a:rPr lang="en-US" altLang="ja-JP" dirty="0"/>
              <a:t>In fact, what we achieve is a slightly weaker variant of parallel non-malleability — but it is still sufficient for our application to MPC. For the exact definition and proof details, please refer to the paper.</a:t>
            </a:r>
          </a:p>
          <a:p>
            <a:r>
              <a:rPr lang="en-US" altLang="ja-JP" dirty="0"/>
              <a:t>With this new post-quantum 1-many parallel non-malleable commitment, we can generalize the result of CCLY22 from the two-party setting to the multi-party setting.</a:t>
            </a:r>
          </a:p>
        </p:txBody>
      </p:sp>
      <p:sp>
        <p:nvSpPr>
          <p:cNvPr id="4" name="スライド番号プレースホルダー 3"/>
          <p:cNvSpPr>
            <a:spLocks noGrp="1"/>
          </p:cNvSpPr>
          <p:nvPr>
            <p:ph type="sldNum" sz="quarter" idx="5"/>
          </p:nvPr>
        </p:nvSpPr>
        <p:spPr/>
        <p:txBody>
          <a:bodyPr/>
          <a:lstStyle/>
          <a:p>
            <a:fld id="{93979198-C8AB-4A64-B5B4-E531456D20C6}" type="slidenum">
              <a:rPr lang="en-US" smtClean="0"/>
              <a:t>11</a:t>
            </a:fld>
            <a:endParaRPr lang="en-US"/>
          </a:p>
        </p:txBody>
      </p:sp>
    </p:spTree>
    <p:extLst>
      <p:ext uri="{BB962C8B-B14F-4D97-AF65-F5344CB8AC3E}">
        <p14:creationId xmlns:p14="http://schemas.microsoft.com/office/powerpoint/2010/main" val="136208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Finally, let me mention a further application of our 1-many non-malleable commitment beyond MPC.</a:t>
            </a:r>
          </a:p>
          <a:p>
            <a:r>
              <a:rPr lang="en-US" altLang="ja-JP" dirty="0"/>
              <a:t>In a recent work by Bostanci, Qian, Spooner, and Yuen, they assumed constant-round many-many parallel post-quantum non-malleable commitment, and used it to construct a constant-round interactive argument protocol whose soundness error does not decrease under parallel repetition.</a:t>
            </a:r>
          </a:p>
          <a:p>
            <a:endParaRPr lang="en-US" altLang="ja-JP" dirty="0"/>
          </a:p>
          <a:p>
            <a:r>
              <a:rPr lang="en-US" altLang="ja-JP" dirty="0"/>
              <a:t>Since we construct the required non-malleable commitment from post-quantum one-way functions, as a corollary, we can obtain the same conclusion while assuming only post-quantum one-way functions.</a:t>
            </a:r>
          </a:p>
          <a:p>
            <a:endParaRPr lang="en-US" altLang="ja-JP" dirty="0"/>
          </a:p>
          <a:p>
            <a:r>
              <a:rPr lang="en-US" altLang="ja-JP" dirty="0"/>
              <a:t>This matches an analogous result known in the classical setting.</a:t>
            </a:r>
          </a:p>
          <a:p>
            <a:endParaRPr lang="en-US" altLang="ja-JP" dirty="0"/>
          </a:p>
          <a:p>
            <a:r>
              <a:rPr lang="en-US" altLang="ja-JP" dirty="0"/>
              <a:t>That concludes my talk. Thank you for your attention.</a:t>
            </a:r>
          </a:p>
          <a:p>
            <a:endParaRPr kumimoji="1" lang="ja-JP" altLang="en-US" dirty="0"/>
          </a:p>
        </p:txBody>
      </p:sp>
      <p:sp>
        <p:nvSpPr>
          <p:cNvPr id="4" name="スライド番号プレースホルダー 3"/>
          <p:cNvSpPr>
            <a:spLocks noGrp="1"/>
          </p:cNvSpPr>
          <p:nvPr>
            <p:ph type="sldNum" sz="quarter" idx="5"/>
          </p:nvPr>
        </p:nvSpPr>
        <p:spPr/>
        <p:txBody>
          <a:bodyPr/>
          <a:lstStyle/>
          <a:p>
            <a:fld id="{93979198-C8AB-4A64-B5B4-E531456D20C6}" type="slidenum">
              <a:rPr lang="en-US" smtClean="0"/>
              <a:t>12</a:t>
            </a:fld>
            <a:endParaRPr lang="en-US"/>
          </a:p>
        </p:txBody>
      </p:sp>
    </p:spTree>
    <p:extLst>
      <p:ext uri="{BB962C8B-B14F-4D97-AF65-F5344CB8AC3E}">
        <p14:creationId xmlns:p14="http://schemas.microsoft.com/office/powerpoint/2010/main" val="846070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E7E6D-FBE4-E638-9634-5C90BB4F01E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586205E-F9A6-6D31-B923-FB3F1AF6A41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DE51FB3-9925-3843-E6FA-2116302AE4C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9A26F8A-8E8B-DFA7-2F28-89C751D0C039}"/>
              </a:ext>
            </a:extLst>
          </p:cNvPr>
          <p:cNvSpPr>
            <a:spLocks noGrp="1"/>
          </p:cNvSpPr>
          <p:nvPr>
            <p:ph type="sldNum" sz="quarter" idx="5"/>
          </p:nvPr>
        </p:nvSpPr>
        <p:spPr/>
        <p:txBody>
          <a:bodyPr/>
          <a:lstStyle/>
          <a:p>
            <a:fld id="{93979198-C8AB-4A64-B5B4-E531456D20C6}" type="slidenum">
              <a:rPr lang="en-US" smtClean="0"/>
              <a:t>13</a:t>
            </a:fld>
            <a:endParaRPr lang="en-US"/>
          </a:p>
        </p:txBody>
      </p:sp>
    </p:spTree>
    <p:extLst>
      <p:ext uri="{BB962C8B-B14F-4D97-AF65-F5344CB8AC3E}">
        <p14:creationId xmlns:p14="http://schemas.microsoft.com/office/powerpoint/2010/main" val="286173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Let me start with some background on secure multi-party computation, or MPC.</a:t>
            </a:r>
            <a:br>
              <a:rPr lang="en-US" altLang="ja-JP" dirty="0"/>
            </a:br>
            <a:r>
              <a:rPr lang="en-US" altLang="ja-JP" dirty="0"/>
              <a:t>MPC is a fundamental and widely used concept in cryptography. I don’t think I need to give the formal definition for this audience, but I want to emphasize that MPC security is simulation-based, and that security proofs often rely on </a:t>
            </a:r>
            <a:r>
              <a:rPr lang="en-US" altLang="ja-JP" i="1" dirty="0"/>
              <a:t>rewinding</a:t>
            </a:r>
            <a:r>
              <a:rPr lang="en-US" altLang="ja-JP" dirty="0"/>
              <a:t>.</a:t>
            </a:r>
          </a:p>
          <a:p>
            <a:r>
              <a:rPr lang="en-US" altLang="ja-JP" dirty="0"/>
              <a:t>Now, when we consider quantum computing, things get tricky. Rewinding techniques need to be re-examined because of the no-cloning theorem. Since an adversary’s internal state cannot be cloned, rewinding a quantum adversary is often difficult.</a:t>
            </a:r>
          </a:p>
          <a:p>
            <a:r>
              <a:rPr lang="en-US" altLang="ja-JP" dirty="0"/>
              <a:t>In this talk, we focus on the </a:t>
            </a:r>
            <a:r>
              <a:rPr lang="en-US" altLang="ja-JP" i="1" dirty="0"/>
              <a:t>post-quantum</a:t>
            </a:r>
            <a:r>
              <a:rPr lang="en-US" altLang="ja-JP" dirty="0"/>
              <a:t> setting — where honest parties and their communication are entirely classical, but the adversary can perform quantum computations locally. </a:t>
            </a:r>
          </a:p>
          <a:p>
            <a:r>
              <a:rPr lang="en-US" altLang="ja-JP" dirty="0"/>
              <a:t>Typically, results in the post-quantum setting can be extended to the fully quantum setting, as shown in [BCKM21].</a:t>
            </a:r>
          </a:p>
        </p:txBody>
      </p:sp>
      <p:sp>
        <p:nvSpPr>
          <p:cNvPr id="4" name="スライド番号プレースホルダー 3"/>
          <p:cNvSpPr>
            <a:spLocks noGrp="1"/>
          </p:cNvSpPr>
          <p:nvPr>
            <p:ph type="sldNum" sz="quarter" idx="5"/>
          </p:nvPr>
        </p:nvSpPr>
        <p:spPr/>
        <p:txBody>
          <a:bodyPr/>
          <a:lstStyle/>
          <a:p>
            <a:fld id="{93979198-C8AB-4A64-B5B4-E531456D20C6}" type="slidenum">
              <a:rPr lang="en-US" smtClean="0"/>
              <a:t>2</a:t>
            </a:fld>
            <a:endParaRPr lang="en-US"/>
          </a:p>
        </p:txBody>
      </p:sp>
    </p:spTree>
    <p:extLst>
      <p:ext uri="{BB962C8B-B14F-4D97-AF65-F5344CB8AC3E}">
        <p14:creationId xmlns:p14="http://schemas.microsoft.com/office/powerpoint/2010/main" val="3209338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Now, let’s talk about black-box secure computation.</a:t>
            </a:r>
            <a:br>
              <a:rPr lang="en-US" altLang="ja-JP" dirty="0"/>
            </a:br>
            <a:r>
              <a:rPr lang="en-US" altLang="ja-JP" dirty="0"/>
              <a:t>Here, the term “black-box” means that we treat the underlying primitives — such as one-way functions, oblivious transfer, or public-key encryption — as black boxes. We only use their input-output behavior, without looking at their code.</a:t>
            </a:r>
          </a:p>
          <a:p>
            <a:r>
              <a:rPr lang="en-US" altLang="ja-JP" dirty="0"/>
              <a:t>There are several reasons why we study black-box constructions.</a:t>
            </a:r>
            <a:br>
              <a:rPr lang="en-US" altLang="ja-JP" dirty="0"/>
            </a:br>
            <a:r>
              <a:rPr lang="en-US" altLang="ja-JP" dirty="0"/>
              <a:t>First, they enable modular designs.</a:t>
            </a:r>
            <a:br>
              <a:rPr lang="en-US" altLang="ja-JP" dirty="0"/>
            </a:br>
            <a:r>
              <a:rPr lang="en-US" altLang="ja-JP" dirty="0"/>
              <a:t>Second, they often lead to better concrete efficiency.</a:t>
            </a:r>
            <a:br>
              <a:rPr lang="en-US" altLang="ja-JP" dirty="0"/>
            </a:br>
            <a:r>
              <a:rPr lang="en-US" altLang="ja-JP" dirty="0"/>
              <a:t>Third, the construction still works even if the building blocks are physical objects, like tamper-proof hardware.</a:t>
            </a:r>
            <a:br>
              <a:rPr lang="en-US" altLang="ja-JP" dirty="0"/>
            </a:br>
            <a:r>
              <a:rPr lang="en-US" altLang="ja-JP" dirty="0"/>
              <a:t>And finally, black-box constructions have traditionally been an important research theme in cryptography.</a:t>
            </a:r>
          </a:p>
        </p:txBody>
      </p:sp>
      <p:sp>
        <p:nvSpPr>
          <p:cNvPr id="4" name="スライド番号プレースホルダー 3"/>
          <p:cNvSpPr>
            <a:spLocks noGrp="1"/>
          </p:cNvSpPr>
          <p:nvPr>
            <p:ph type="sldNum" sz="quarter" idx="5"/>
          </p:nvPr>
        </p:nvSpPr>
        <p:spPr/>
        <p:txBody>
          <a:bodyPr/>
          <a:lstStyle/>
          <a:p>
            <a:fld id="{93979198-C8AB-4A64-B5B4-E531456D20C6}" type="slidenum">
              <a:rPr lang="en-US" smtClean="0"/>
              <a:t>3</a:t>
            </a:fld>
            <a:endParaRPr lang="en-US"/>
          </a:p>
        </p:txBody>
      </p:sp>
    </p:spTree>
    <p:extLst>
      <p:ext uri="{BB962C8B-B14F-4D97-AF65-F5344CB8AC3E}">
        <p14:creationId xmlns:p14="http://schemas.microsoft.com/office/powerpoint/2010/main" val="1031202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This slide shows the state of the art in post-quantum MPC.</a:t>
            </a:r>
          </a:p>
          <a:p>
            <a:r>
              <a:rPr lang="en-US" altLang="ja-JP" dirty="0"/>
              <a:t>The two works at the top give post-quantum MPC in constant rounds. However, they are non–black-box and rely on stronger assumptions than the minimal assumption.</a:t>
            </a:r>
          </a:p>
          <a:p>
            <a:r>
              <a:rPr lang="en-US" altLang="ja-JP" dirty="0"/>
              <a:t>The work of CCLY22 constructs post-quantum two-party computation in constant rounds by </a:t>
            </a:r>
            <a:r>
              <a:rPr lang="en-US" altLang="ja-JP" i="1" dirty="0"/>
              <a:t>black-box</a:t>
            </a:r>
            <a:r>
              <a:rPr lang="en-US" altLang="ja-JP" dirty="0"/>
              <a:t> constructions from the minimal assumption. But there is a subtlety: it only achieves a security notion called epsilon-simulation security, which is slightly weaker than the standard simulation-based security.</a:t>
            </a:r>
          </a:p>
          <a:p>
            <a:r>
              <a:rPr lang="en-US" altLang="ja-JP" dirty="0"/>
              <a:t>In fact, it is shown that this weakening is necessary for obtaining black-box constructions in constant rounds.</a:t>
            </a:r>
          </a:p>
          <a:p>
            <a:r>
              <a:rPr lang="en-US" altLang="ja-JP" dirty="0"/>
              <a:t>Given these results, we can now ask the following two questions.</a:t>
            </a:r>
            <a:br>
              <a:rPr lang="en-US" altLang="ja-JP" dirty="0"/>
            </a:br>
            <a:r>
              <a:rPr lang="en-US" altLang="ja-JP" dirty="0"/>
              <a:t>First, can we construct post-quantum MPC in a black-box manner from the minimal assumption and achieve standard simulation-based security, if we are allowed to use a super-constant number of rounds?</a:t>
            </a:r>
            <a:br>
              <a:rPr lang="en-US" altLang="ja-JP" dirty="0"/>
            </a:br>
            <a:r>
              <a:rPr lang="en-US" altLang="ja-JP" dirty="0"/>
              <a:t>Second, can we generalize the result of CCLY22 to the multi-party setting — that is, can we construct post-quantum MPC in constant rounds, in a black-box manner from the minimal assumption, with epsilon-simulation security?</a:t>
            </a:r>
          </a:p>
        </p:txBody>
      </p:sp>
      <p:sp>
        <p:nvSpPr>
          <p:cNvPr id="4" name="スライド番号プレースホルダー 3"/>
          <p:cNvSpPr>
            <a:spLocks noGrp="1"/>
          </p:cNvSpPr>
          <p:nvPr>
            <p:ph type="sldNum" sz="quarter" idx="5"/>
          </p:nvPr>
        </p:nvSpPr>
        <p:spPr/>
        <p:txBody>
          <a:bodyPr/>
          <a:lstStyle/>
          <a:p>
            <a:fld id="{93979198-C8AB-4A64-B5B4-E531456D20C6}" type="slidenum">
              <a:rPr lang="en-US" smtClean="0"/>
              <a:t>4</a:t>
            </a:fld>
            <a:endParaRPr lang="en-US"/>
          </a:p>
        </p:txBody>
      </p:sp>
    </p:spTree>
    <p:extLst>
      <p:ext uri="{BB962C8B-B14F-4D97-AF65-F5344CB8AC3E}">
        <p14:creationId xmlns:p14="http://schemas.microsoft.com/office/powerpoint/2010/main" val="3539093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We answer both of those questions affirmatively.</a:t>
            </a:r>
          </a:p>
          <a:p>
            <a:r>
              <a:rPr lang="en-US" altLang="ja-JP" dirty="0"/>
              <a:t>Theorem 1 and Theorem 2 address the first question, and Theorem 3 answers the second question.</a:t>
            </a:r>
          </a:p>
          <a:p>
            <a:r>
              <a:rPr lang="en-US" altLang="ja-JP" dirty="0"/>
              <a:t>Theorem 1 gives post-quantum two-party computation in slightly super-constant rounds, in a black-box manner, from the minimal assumption, and achieving standard simulation-based security.</a:t>
            </a:r>
          </a:p>
          <a:p>
            <a:r>
              <a:rPr lang="en-US" altLang="ja-JP" dirty="0"/>
              <a:t>Theorem 2 generalizes this to the multi-party setting, at the cost of increasing the round complexity to polynomial.</a:t>
            </a:r>
          </a:p>
          <a:p>
            <a:r>
              <a:rPr lang="en-US" altLang="ja-JP" dirty="0"/>
              <a:t>Theorem 3 gives post-quantum MPC in constant rounds, in a black-box manner, from </a:t>
            </a:r>
            <a:r>
              <a:rPr lang="en-US" altLang="ja-JP" i="1" dirty="0"/>
              <a:t>almost</a:t>
            </a:r>
            <a:r>
              <a:rPr lang="en-US" altLang="ja-JP" dirty="0"/>
              <a:t> minimal assumptions, achieving epsilon-simulation security. Here, “almost minimal” refers to post-quantum lossy PKE, linear homomorphic PKE, or dense cryptosystems. While these are not the minimal assumptions for MPC, they match the assumptions used in the state of the art for classical constant-round black-box MPC — so we consider this essentially optimal.</a:t>
            </a:r>
          </a:p>
          <a:p>
            <a:r>
              <a:rPr lang="en-US" altLang="ja-JP" dirty="0"/>
              <a:t>With these results, we now have a complete picture of the round complexity of black-box post-quantum MPC.</a:t>
            </a:r>
          </a:p>
          <a:p>
            <a:endParaRPr kumimoji="1" lang="ja-JP" altLang="en-US" dirty="0"/>
          </a:p>
        </p:txBody>
      </p:sp>
      <p:sp>
        <p:nvSpPr>
          <p:cNvPr id="4" name="スライド番号プレースホルダー 3"/>
          <p:cNvSpPr>
            <a:spLocks noGrp="1"/>
          </p:cNvSpPr>
          <p:nvPr>
            <p:ph type="sldNum" sz="quarter" idx="5"/>
          </p:nvPr>
        </p:nvSpPr>
        <p:spPr/>
        <p:txBody>
          <a:bodyPr/>
          <a:lstStyle/>
          <a:p>
            <a:fld id="{93979198-C8AB-4A64-B5B4-E531456D20C6}" type="slidenum">
              <a:rPr lang="en-US" smtClean="0"/>
              <a:t>5</a:t>
            </a:fld>
            <a:endParaRPr lang="en-US"/>
          </a:p>
        </p:txBody>
      </p:sp>
    </p:spTree>
    <p:extLst>
      <p:ext uri="{BB962C8B-B14F-4D97-AF65-F5344CB8AC3E}">
        <p14:creationId xmlns:p14="http://schemas.microsoft.com/office/powerpoint/2010/main" val="3271937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Now, let me talk about how we get our first result — black-box post-quantum two-party computation from minimal assumptions, achieving standard simulation-based security, using a super-constant number of rounds.</a:t>
            </a:r>
          </a:p>
          <a:p>
            <a:r>
              <a:rPr lang="en-US" altLang="ja-JP" dirty="0"/>
              <a:t>The diagram on the left shows the classical setting. We start from semi-honest OT, upgrade it to maliciously secure OT, and then compile it into MPC.</a:t>
            </a:r>
            <a:br>
              <a:rPr lang="en-US" altLang="ja-JP" dirty="0"/>
            </a:br>
            <a:r>
              <a:rPr lang="en-US" altLang="ja-JP" dirty="0"/>
              <a:t>For the first step, upgrading semi-honest OT to malicious OT, there are two approaches. One is based on zero-knowledge proofs using the GMW-style approach, but this relies on non–black-box constructions. The other is the so-called cut-and-choose–based approach — and this is the one we use for black-box constructions.</a:t>
            </a:r>
            <a:br>
              <a:rPr lang="en-US" altLang="ja-JP" dirty="0"/>
            </a:br>
            <a:r>
              <a:rPr lang="en-US" altLang="ja-JP" dirty="0"/>
              <a:t>For the second step, converting malicious OT to MPC, there is an information-theoretic black-box technique.</a:t>
            </a:r>
          </a:p>
          <a:p>
            <a:r>
              <a:rPr lang="en-US" altLang="ja-JP" dirty="0"/>
              <a:t>Moving to the post-quantum setting, the idea is that if we can “quantize” both steps, we’re done. In fact, the second step is relatively straightforward to extend to the post-quantum setting.</a:t>
            </a:r>
            <a:br>
              <a:rPr lang="en-US" altLang="ja-JP" dirty="0"/>
            </a:br>
            <a:r>
              <a:rPr lang="en-US" altLang="ja-JP" dirty="0"/>
              <a:t>So the main challenge is how to “quantize” the first step — the cut-and-choose–based approach for upgrading semi-honest OT to malicious OT.</a:t>
            </a:r>
          </a:p>
        </p:txBody>
      </p:sp>
      <p:sp>
        <p:nvSpPr>
          <p:cNvPr id="4" name="スライド番号プレースホルダー 3"/>
          <p:cNvSpPr>
            <a:spLocks noGrp="1"/>
          </p:cNvSpPr>
          <p:nvPr>
            <p:ph type="sldNum" sz="quarter" idx="5"/>
          </p:nvPr>
        </p:nvSpPr>
        <p:spPr/>
        <p:txBody>
          <a:bodyPr/>
          <a:lstStyle/>
          <a:p>
            <a:fld id="{93979198-C8AB-4A64-B5B4-E531456D20C6}" type="slidenum">
              <a:rPr lang="en-US" smtClean="0"/>
              <a:t>6</a:t>
            </a:fld>
            <a:endParaRPr lang="en-US"/>
          </a:p>
        </p:txBody>
      </p:sp>
    </p:spTree>
    <p:extLst>
      <p:ext uri="{BB962C8B-B14F-4D97-AF65-F5344CB8AC3E}">
        <p14:creationId xmlns:p14="http://schemas.microsoft.com/office/powerpoint/2010/main" val="2764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Let me now focus on the first step — upgrading semi-honest OT to malicious OT in the post-quantum setting.</a:t>
            </a:r>
          </a:p>
          <a:p>
            <a:r>
              <a:rPr lang="en-US" altLang="ja-JP" dirty="0"/>
              <a:t>As I already mentioned, we choose Option 2, the cut-and-choose–based approach, and we try to “quantize” it.</a:t>
            </a:r>
          </a:p>
          <a:p>
            <a:r>
              <a:rPr lang="en-US" altLang="ja-JP" dirty="0"/>
              <a:t>The key component in this approach is a </a:t>
            </a:r>
            <a:r>
              <a:rPr lang="en-US" altLang="ja-JP" b="1" dirty="0"/>
              <a:t>post-quantum extractable commitment</a:t>
            </a:r>
            <a:r>
              <a:rPr lang="en-US" altLang="ja-JP" dirty="0"/>
              <a:t>. Intuitively, post-quantum extractability means that there exists a quantum polynomial-time simulation–extractor that can both extract the committed message from a malicious committer, and at the same time simulate the post-extraction state.</a:t>
            </a:r>
          </a:p>
          <a:p>
            <a:r>
              <a:rPr lang="en-US" altLang="ja-JP" dirty="0"/>
              <a:t>Let’s review what is known about black-box post-quantum extractable commitments. CCLY22 gives a PQ-</a:t>
            </a:r>
            <a:r>
              <a:rPr lang="en-US" altLang="ja-JP" dirty="0" err="1"/>
              <a:t>ExtCom</a:t>
            </a:r>
            <a:r>
              <a:rPr lang="en-US" altLang="ja-JP" dirty="0"/>
              <a:t> from PQ-OWFs, in a black-box way and in constant rounds — but it only achieves </a:t>
            </a:r>
            <a:r>
              <a:rPr lang="en-US" altLang="ja-JP" b="1" dirty="0"/>
              <a:t>epsilon-simulation security</a:t>
            </a:r>
            <a:r>
              <a:rPr lang="en-US" altLang="ja-JP" dirty="0"/>
              <a:t>.</a:t>
            </a:r>
          </a:p>
          <a:p>
            <a:r>
              <a:rPr lang="en-US" altLang="ja-JP" dirty="0"/>
              <a:t>In contrast, we aim for </a:t>
            </a:r>
            <a:r>
              <a:rPr lang="en-US" altLang="ja-JP" b="1" dirty="0"/>
              <a:t>standard simulation security</a:t>
            </a:r>
            <a:r>
              <a:rPr lang="en-US" altLang="ja-JP" dirty="0"/>
              <a:t>, while allowing a super-constant number of rounds. What we did is exactly to construct such a version of post-quantum extractable commitments.</a:t>
            </a:r>
          </a:p>
          <a:p>
            <a:r>
              <a:rPr lang="en-US" altLang="ja-JP" dirty="0"/>
              <a:t>Our PQ-</a:t>
            </a:r>
            <a:r>
              <a:rPr lang="en-US" altLang="ja-JP" dirty="0" err="1"/>
              <a:t>ExtCom</a:t>
            </a:r>
            <a:r>
              <a:rPr lang="en-US" altLang="ja-JP" dirty="0"/>
              <a:t> relies on semi-honest PQ-OT, remains black-box, uses slightly super-constant rounds, and most importantly achieves standard simulation security. Plugging this new PQ-</a:t>
            </a:r>
            <a:r>
              <a:rPr lang="en-US" altLang="ja-JP" dirty="0" err="1"/>
              <a:t>ExtCom</a:t>
            </a:r>
            <a:r>
              <a:rPr lang="en-US" altLang="ja-JP" dirty="0"/>
              <a:t> into the existing template, we get a post-quantum black-box compiler from semi-honest OT to malicious OT — preserving </a:t>
            </a:r>
            <a:r>
              <a:rPr lang="en-US" altLang="ja-JP" b="1" dirty="0"/>
              <a:t>standard simulation security</a:t>
            </a:r>
            <a:r>
              <a:rPr lang="en-US" altLang="ja-JP" dirty="0"/>
              <a:t> rather than epsilon-simulation security. I don’t have time to explain how we constructed such post-quantum extractable commitments in this talk, so please refer to our paper if you’re interested.</a:t>
            </a:r>
          </a:p>
        </p:txBody>
      </p:sp>
      <p:sp>
        <p:nvSpPr>
          <p:cNvPr id="4" name="スライド番号プレースホルダー 3"/>
          <p:cNvSpPr>
            <a:spLocks noGrp="1"/>
          </p:cNvSpPr>
          <p:nvPr>
            <p:ph type="sldNum" sz="quarter" idx="5"/>
          </p:nvPr>
        </p:nvSpPr>
        <p:spPr/>
        <p:txBody>
          <a:bodyPr/>
          <a:lstStyle/>
          <a:p>
            <a:fld id="{93979198-C8AB-4A64-B5B4-E531456D20C6}" type="slidenum">
              <a:rPr lang="en-US" smtClean="0"/>
              <a:t>7</a:t>
            </a:fld>
            <a:endParaRPr lang="en-US"/>
          </a:p>
        </p:txBody>
      </p:sp>
    </p:spTree>
    <p:extLst>
      <p:ext uri="{BB962C8B-B14F-4D97-AF65-F5344CB8AC3E}">
        <p14:creationId xmlns:p14="http://schemas.microsoft.com/office/powerpoint/2010/main" val="3085131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Let me now talk about a further application of our black-box post-quantum MPC.</a:t>
            </a:r>
          </a:p>
          <a:p>
            <a:r>
              <a:rPr lang="en-US" altLang="ja-JP" dirty="0"/>
              <a:t>Recently, there has been an active research area called </a:t>
            </a:r>
            <a:r>
              <a:rPr lang="en-US" altLang="ja-JP" b="1" dirty="0" err="1"/>
              <a:t>Microcrypt</a:t>
            </a:r>
            <a:r>
              <a:rPr lang="en-US" altLang="ja-JP" dirty="0"/>
              <a:t>. Roughly speaking, this refers to cryptography in a world where P = NP and thus no one-way functions exist. Still, some sort of cryptography is possible if honest parties are allowed to use quantum computations.</a:t>
            </a:r>
          </a:p>
          <a:p>
            <a:r>
              <a:rPr lang="en-US" altLang="ja-JP" dirty="0"/>
              <a:t>In a recent work by Kretschmer, Qian, and Tal, they showed that, relative to a classical oracle, P = NP, yet </a:t>
            </a:r>
            <a:r>
              <a:rPr lang="en-US" altLang="ja-JP" b="1" dirty="0"/>
              <a:t>LOCC</a:t>
            </a:r>
            <a:r>
              <a:rPr lang="en-US" altLang="ja-JP" dirty="0"/>
              <a:t> semi-honest OT still exists. Here, LOCC stands for “local operations and classical communication,” meaning that parties can perform local quantum operations, but all communication happens over classical channels.</a:t>
            </a:r>
          </a:p>
          <a:p>
            <a:r>
              <a:rPr lang="en-US" altLang="ja-JP" dirty="0"/>
              <a:t>Since our construction is black-box, it works equally well in the LOCC setting. As a result, by simply plugging their result into ours, we obtain the corollary that, relative to a classical oracle, P = NP yet LOCC MPC exists.</a:t>
            </a:r>
          </a:p>
          <a:p>
            <a:r>
              <a:rPr lang="en-US" altLang="ja-JP" dirty="0"/>
              <a:t>This application is particularly interesting because it shows the usefulness of black-box constructions in the context of LOCC cryptography — which goes beyond our original motivation.</a:t>
            </a:r>
          </a:p>
        </p:txBody>
      </p:sp>
      <p:sp>
        <p:nvSpPr>
          <p:cNvPr id="4" name="スライド番号プレースホルダー 3"/>
          <p:cNvSpPr>
            <a:spLocks noGrp="1"/>
          </p:cNvSpPr>
          <p:nvPr>
            <p:ph type="sldNum" sz="quarter" idx="5"/>
          </p:nvPr>
        </p:nvSpPr>
        <p:spPr/>
        <p:txBody>
          <a:bodyPr/>
          <a:lstStyle/>
          <a:p>
            <a:fld id="{93979198-C8AB-4A64-B5B4-E531456D20C6}" type="slidenum">
              <a:rPr lang="en-US" smtClean="0"/>
              <a:t>8</a:t>
            </a:fld>
            <a:endParaRPr lang="en-US"/>
          </a:p>
        </p:txBody>
      </p:sp>
    </p:spTree>
    <p:extLst>
      <p:ext uri="{BB962C8B-B14F-4D97-AF65-F5344CB8AC3E}">
        <p14:creationId xmlns:p14="http://schemas.microsoft.com/office/powerpoint/2010/main" val="848417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Next, let me move to the second question — black-box post-quantum MPC in constant rounds, with </a:t>
            </a:r>
            <a:r>
              <a:rPr lang="en-US" altLang="ja-JP" b="1" dirty="0"/>
              <a:t>epsilon-simulation security</a:t>
            </a:r>
            <a:r>
              <a:rPr lang="en-US" altLang="ja-JP" dirty="0"/>
              <a:t>.</a:t>
            </a:r>
          </a:p>
          <a:p>
            <a:r>
              <a:rPr lang="en-US" altLang="ja-JP" dirty="0"/>
              <a:t>Let’s first review the existing work of CCLY22. They constructed constant-round black-box post-quantum two-party computation. At first glance, you might think it would be straightforward to generalize this to the multi-party setting.</a:t>
            </a:r>
            <a:br>
              <a:rPr lang="en-US" altLang="ja-JP" dirty="0"/>
            </a:br>
            <a:r>
              <a:rPr lang="en-US" altLang="ja-JP" dirty="0"/>
              <a:t>But in fact, that’s not the case. There’s a missing tool: </a:t>
            </a:r>
            <a:r>
              <a:rPr lang="en-US" altLang="ja-JP" b="1" dirty="0"/>
              <a:t>1-many non-malleable commitments</a:t>
            </a:r>
            <a:r>
              <a:rPr lang="en-US" altLang="ja-JP" dirty="0"/>
              <a:t> in constant rounds.</a:t>
            </a:r>
          </a:p>
          <a:p>
            <a:r>
              <a:rPr lang="en-US" altLang="ja-JP" dirty="0"/>
              <a:t>Informally, non-malleable commitment requires the following security: suppose a man-in-the-middle adversary interacts with an honest committer in a left session, and also interacts with an honest receiver in a right session. Non-malleability says that the committed value </a:t>
            </a:r>
            <a:r>
              <a:rPr lang="en-US" altLang="ja-JP" dirty="0" err="1"/>
              <a:t>mtilde</a:t>
            </a:r>
            <a:r>
              <a:rPr lang="en-US" altLang="ja-JP" dirty="0"/>
              <a:t> in the right session should be independent of the honest committer’s message m in the left session.</a:t>
            </a:r>
          </a:p>
          <a:p>
            <a:r>
              <a:rPr lang="en-US" altLang="ja-JP" dirty="0"/>
              <a:t>Why is non-malleability important for MPC? Here’s a simple example: imagine a three-party computation protocol that computes the sum of each party’s input. If the third party, P3, is malicious, it might try to set its input, x3, to be effectively the negation of P1’s input, –x1. If it can do that, x1 + x3 cancels out, and the malicious P3 learns x2 — the other honest party’s input — breaking MPC security.</a:t>
            </a:r>
            <a:br>
              <a:rPr lang="en-US" altLang="ja-JP" dirty="0"/>
            </a:br>
            <a:r>
              <a:rPr lang="en-US" altLang="ja-JP" dirty="0"/>
              <a:t>To prevent such an attack, we need to ensure that a malicious party’s input cannot depend on the other parties’ inputs — which is essentially a form of non-malleability.</a:t>
            </a:r>
          </a:p>
          <a:p>
            <a:r>
              <a:rPr lang="en-US" altLang="ja-JP" dirty="0"/>
              <a:t>This is the intuition for why non-malleability is crucial in MPC.</a:t>
            </a:r>
          </a:p>
        </p:txBody>
      </p:sp>
      <p:sp>
        <p:nvSpPr>
          <p:cNvPr id="4" name="Slide Number Placeholder 3"/>
          <p:cNvSpPr>
            <a:spLocks noGrp="1"/>
          </p:cNvSpPr>
          <p:nvPr>
            <p:ph type="sldNum" sz="quarter" idx="5"/>
          </p:nvPr>
        </p:nvSpPr>
        <p:spPr/>
        <p:txBody>
          <a:bodyPr/>
          <a:lstStyle/>
          <a:p>
            <a:fld id="{93979198-C8AB-4A64-B5B4-E531456D20C6}" type="slidenum">
              <a:rPr lang="en-US" smtClean="0"/>
              <a:t>9</a:t>
            </a:fld>
            <a:endParaRPr lang="en-US"/>
          </a:p>
        </p:txBody>
      </p:sp>
    </p:spTree>
    <p:extLst>
      <p:ext uri="{BB962C8B-B14F-4D97-AF65-F5344CB8AC3E}">
        <p14:creationId xmlns:p14="http://schemas.microsoft.com/office/powerpoint/2010/main" val="585450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AB4C5E4-08AB-750D-3378-B658E0F0A796}"/>
              </a:ext>
            </a:extLst>
          </p:cNvPr>
          <p:cNvSpPr>
            <a:spLocks noGrp="1"/>
          </p:cNvSpPr>
          <p:nvPr>
            <p:ph type="ctrTitle"/>
          </p:nvPr>
        </p:nvSpPr>
        <p:spPr>
          <a:xfrm>
            <a:off x="-1" y="2295894"/>
            <a:ext cx="12192000" cy="684871"/>
          </a:xfrm>
        </p:spPr>
        <p:txBody>
          <a:bodyPr>
            <a:normAutofit fontScale="90000"/>
          </a:bodyPr>
          <a:lstStyle>
            <a:lvl1pPr algn="ctr">
              <a:defRPr/>
            </a:lvl1pPr>
          </a:lstStyle>
          <a:p>
            <a:endParaRPr lang="en-US" sz="3600" dirty="0">
              <a:solidFill>
                <a:srgbClr val="5F246D"/>
              </a:solidFill>
              <a:latin typeface="Bahnschrift SemiBold"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973737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A364F-7D01-41A0-8FC7-DB899A1BE0BD}"/>
              </a:ext>
            </a:extLst>
          </p:cNvPr>
          <p:cNvSpPr>
            <a:spLocks noGrp="1"/>
          </p:cNvSpPr>
          <p:nvPr>
            <p:ph type="title"/>
          </p:nvPr>
        </p:nvSpPr>
        <p:spPr>
          <a:xfrm>
            <a:off x="880401" y="106434"/>
            <a:ext cx="10253134" cy="667240"/>
          </a:xfrm>
        </p:spPr>
        <p:txBody>
          <a:bodyPr>
            <a:normAutofit/>
          </a:bodyPr>
          <a:lstStyle>
            <a:lvl1pPr>
              <a:lnSpc>
                <a:spcPct val="100000"/>
              </a:lnSpc>
              <a:defRPr sz="3400" b="1" cap="none" spc="0">
                <a:ln>
                  <a:noFill/>
                </a:ln>
                <a:solidFill>
                  <a:srgbClr val="5F246D"/>
                </a:solidFill>
                <a:effectLst/>
                <a:latin typeface="+mj-lt"/>
                <a:cs typeface="Arial" panose="020B0604020202020204" pitchFamily="34" charset="0"/>
              </a:defRPr>
            </a:lvl1pPr>
          </a:lstStyle>
          <a:p>
            <a:r>
              <a:rPr lang="en-US" dirty="0"/>
              <a:t>Click to edit Master title style</a:t>
            </a:r>
          </a:p>
        </p:txBody>
      </p:sp>
      <p:sp>
        <p:nvSpPr>
          <p:cNvPr id="11" name="TextBox 10">
            <a:extLst>
              <a:ext uri="{FF2B5EF4-FFF2-40B4-BE49-F238E27FC236}">
                <a16:creationId xmlns:a16="http://schemas.microsoft.com/office/drawing/2014/main" id="{8C6D8E74-7599-7383-99CB-3E01C0B2BF6B}"/>
              </a:ext>
            </a:extLst>
          </p:cNvPr>
          <p:cNvSpPr txBox="1"/>
          <p:nvPr userDrawn="1"/>
        </p:nvSpPr>
        <p:spPr>
          <a:xfrm>
            <a:off x="11480795" y="6467503"/>
            <a:ext cx="800100" cy="369332"/>
          </a:xfrm>
          <a:prstGeom prst="rect">
            <a:avLst/>
          </a:prstGeom>
          <a:noFill/>
        </p:spPr>
        <p:txBody>
          <a:bodyPr wrap="square">
            <a:spAutoFit/>
          </a:bodyPr>
          <a:lstStyle/>
          <a:p>
            <a:fld id="{A955A63E-BC58-4154-B921-078A72F30217}" type="slidenum">
              <a:rPr lang="en-US" smtClean="0">
                <a:solidFill>
                  <a:srgbClr val="5F246D"/>
                </a:solidFill>
              </a:rPr>
              <a:pPr/>
              <a:t>‹#›</a:t>
            </a:fld>
            <a:r>
              <a:rPr lang="en-US" dirty="0">
                <a:solidFill>
                  <a:srgbClr val="5F246D"/>
                </a:solidFill>
              </a:rPr>
              <a:t>/13</a:t>
            </a:r>
          </a:p>
        </p:txBody>
      </p:sp>
      <p:sp>
        <p:nvSpPr>
          <p:cNvPr id="13" name="燕尾形 3">
            <a:extLst>
              <a:ext uri="{FF2B5EF4-FFF2-40B4-BE49-F238E27FC236}">
                <a16:creationId xmlns:a16="http://schemas.microsoft.com/office/drawing/2014/main" id="{6936D883-7F77-3804-5756-A238146CA662}"/>
              </a:ext>
            </a:extLst>
          </p:cNvPr>
          <p:cNvSpPr/>
          <p:nvPr userDrawn="1"/>
        </p:nvSpPr>
        <p:spPr>
          <a:xfrm>
            <a:off x="205025" y="286493"/>
            <a:ext cx="342314" cy="306176"/>
          </a:xfrm>
          <a:prstGeom prst="chevron">
            <a:avLst>
              <a:gd name="adj" fmla="val 44881"/>
            </a:avLst>
          </a:prstGeom>
          <a:solidFill>
            <a:srgbClr val="750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燕尾形 3">
            <a:extLst>
              <a:ext uri="{FF2B5EF4-FFF2-40B4-BE49-F238E27FC236}">
                <a16:creationId xmlns:a16="http://schemas.microsoft.com/office/drawing/2014/main" id="{8A18BA0A-EFA0-7A30-03FB-4F1D9BFB982D}"/>
              </a:ext>
            </a:extLst>
          </p:cNvPr>
          <p:cNvSpPr/>
          <p:nvPr userDrawn="1"/>
        </p:nvSpPr>
        <p:spPr>
          <a:xfrm>
            <a:off x="453058" y="286492"/>
            <a:ext cx="385013" cy="306176"/>
          </a:xfrm>
          <a:prstGeom prst="chevron">
            <a:avLst>
              <a:gd name="adj" fmla="val 44881"/>
            </a:avLst>
          </a:prstGeom>
          <a:solidFill>
            <a:srgbClr val="DD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97659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91591-9AA9-40F5-9852-6A8028784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8CBB57-072F-4633-BB94-A67524525B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D28C146-D7A9-40B2-90AE-28986D239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6DEDC-51BD-4171-AB2B-199323232E05}" type="datetimeFigureOut">
              <a:rPr lang="en-US" smtClean="0"/>
              <a:t>8/8/2025</a:t>
            </a:fld>
            <a:endParaRPr lang="en-US"/>
          </a:p>
        </p:txBody>
      </p:sp>
      <p:sp>
        <p:nvSpPr>
          <p:cNvPr id="5" name="Footer Placeholder 4">
            <a:extLst>
              <a:ext uri="{FF2B5EF4-FFF2-40B4-BE49-F238E27FC236}">
                <a16:creationId xmlns:a16="http://schemas.microsoft.com/office/drawing/2014/main" id="{312637EF-81D4-4215-BFD0-41E63A9C2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6F12CA-8062-46E2-8084-6BBAFE1A24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5A63E-BC58-4154-B921-078A72F30217}" type="slidenum">
              <a:rPr lang="en-US" smtClean="0"/>
              <a:pPr/>
              <a:t>‹#›</a:t>
            </a:fld>
            <a:endParaRPr lang="en-US" dirty="0"/>
          </a:p>
        </p:txBody>
      </p:sp>
      <p:sp>
        <p:nvSpPr>
          <p:cNvPr id="7" name="Rectangle 6">
            <a:extLst>
              <a:ext uri="{FF2B5EF4-FFF2-40B4-BE49-F238E27FC236}">
                <a16:creationId xmlns:a16="http://schemas.microsoft.com/office/drawing/2014/main" id="{EEA34CE7-5934-8032-A30D-C2C5645158FD}"/>
              </a:ext>
            </a:extLst>
          </p:cNvPr>
          <p:cNvSpPr/>
          <p:nvPr userDrawn="1"/>
        </p:nvSpPr>
        <p:spPr>
          <a:xfrm>
            <a:off x="0" y="6757988"/>
            <a:ext cx="3792139" cy="100012"/>
          </a:xfrm>
          <a:prstGeom prst="rect">
            <a:avLst/>
          </a:prstGeom>
          <a:solidFill>
            <a:srgbClr val="750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latin typeface="DengXian" panose="02010600030101010101" pitchFamily="2" charset="-122"/>
              <a:ea typeface="DengXian" panose="02010600030101010101" pitchFamily="2" charset="-122"/>
            </a:endParaRPr>
          </a:p>
        </p:txBody>
      </p:sp>
      <p:sp>
        <p:nvSpPr>
          <p:cNvPr id="8" name="Rectangle 7">
            <a:extLst>
              <a:ext uri="{FF2B5EF4-FFF2-40B4-BE49-F238E27FC236}">
                <a16:creationId xmlns:a16="http://schemas.microsoft.com/office/drawing/2014/main" id="{DBFB3996-8334-9141-527D-FAD1E37B566D}"/>
              </a:ext>
            </a:extLst>
          </p:cNvPr>
          <p:cNvSpPr/>
          <p:nvPr userDrawn="1"/>
        </p:nvSpPr>
        <p:spPr>
          <a:xfrm flipV="1">
            <a:off x="3792140" y="6757988"/>
            <a:ext cx="4607719" cy="100012"/>
          </a:xfrm>
          <a:prstGeom prst="rect">
            <a:avLst/>
          </a:prstGeom>
          <a:solidFill>
            <a:srgbClr val="DD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latin typeface="DengXian" panose="02010600030101010101" pitchFamily="2" charset="-122"/>
              <a:ea typeface="DengXian" panose="02010600030101010101" pitchFamily="2" charset="-122"/>
            </a:endParaRPr>
          </a:p>
        </p:txBody>
      </p:sp>
      <p:sp>
        <p:nvSpPr>
          <p:cNvPr id="10" name="Rectangle 8">
            <a:extLst>
              <a:ext uri="{FF2B5EF4-FFF2-40B4-BE49-F238E27FC236}">
                <a16:creationId xmlns:a16="http://schemas.microsoft.com/office/drawing/2014/main" id="{35521988-99CD-45B0-EF67-9D690E4F64BA}"/>
              </a:ext>
            </a:extLst>
          </p:cNvPr>
          <p:cNvSpPr/>
          <p:nvPr userDrawn="1"/>
        </p:nvSpPr>
        <p:spPr>
          <a:xfrm>
            <a:off x="8399860" y="6757988"/>
            <a:ext cx="3792140" cy="100012"/>
          </a:xfrm>
          <a:prstGeom prst="rect">
            <a:avLst/>
          </a:prstGeom>
          <a:solidFill>
            <a:srgbClr val="F4D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288805732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9.png"/><Relationship Id="rId3" Type="http://schemas.openxmlformats.org/officeDocument/2006/relationships/tags" Target="../tags/tag57.xml"/><Relationship Id="rId7" Type="http://schemas.openxmlformats.org/officeDocument/2006/relationships/notesSlide" Target="../notesSlides/notesSlide10.xml"/><Relationship Id="rId12" Type="http://schemas.openxmlformats.org/officeDocument/2006/relationships/image" Target="../media/image18.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2.xml"/><Relationship Id="rId11" Type="http://schemas.openxmlformats.org/officeDocument/2006/relationships/image" Target="../media/image14.png"/><Relationship Id="rId5" Type="http://schemas.openxmlformats.org/officeDocument/2006/relationships/tags" Target="../tags/tag59.xml"/><Relationship Id="rId10" Type="http://schemas.openxmlformats.org/officeDocument/2006/relationships/image" Target="../media/image17.png"/><Relationship Id="rId4" Type="http://schemas.openxmlformats.org/officeDocument/2006/relationships/tags" Target="../tags/tag58.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9" Type="http://schemas.openxmlformats.org/officeDocument/2006/relationships/tags" Target="../tags/tag41.xml"/><Relationship Id="rId21" Type="http://schemas.openxmlformats.org/officeDocument/2006/relationships/tags" Target="../tags/tag23.xml"/><Relationship Id="rId34" Type="http://schemas.openxmlformats.org/officeDocument/2006/relationships/tags" Target="../tags/tag36.xml"/><Relationship Id="rId42" Type="http://schemas.openxmlformats.org/officeDocument/2006/relationships/tags" Target="../tags/tag44.xml"/><Relationship Id="rId47" Type="http://schemas.openxmlformats.org/officeDocument/2006/relationships/tags" Target="../tags/tag49.xml"/><Relationship Id="rId50" Type="http://schemas.openxmlformats.org/officeDocument/2006/relationships/tags" Target="../tags/tag52.xml"/><Relationship Id="rId55" Type="http://schemas.openxmlformats.org/officeDocument/2006/relationships/image" Target="../media/image11.png"/><Relationship Id="rId7" Type="http://schemas.openxmlformats.org/officeDocument/2006/relationships/tags" Target="../tags/tag9.xml"/><Relationship Id="rId2" Type="http://schemas.openxmlformats.org/officeDocument/2006/relationships/tags" Target="../tags/tag4.xml"/><Relationship Id="rId16" Type="http://schemas.openxmlformats.org/officeDocument/2006/relationships/tags" Target="../tags/tag18.xml"/><Relationship Id="rId29" Type="http://schemas.openxmlformats.org/officeDocument/2006/relationships/tags" Target="../tags/tag31.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tags" Target="../tags/tag47.xml"/><Relationship Id="rId53" Type="http://schemas.openxmlformats.org/officeDocument/2006/relationships/slideLayout" Target="../slideLayouts/slideLayout2.xml"/><Relationship Id="rId58" Type="http://schemas.openxmlformats.org/officeDocument/2006/relationships/image" Target="../media/image14.png"/><Relationship Id="rId5" Type="http://schemas.openxmlformats.org/officeDocument/2006/relationships/tags" Target="../tags/tag7.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tags" Target="../tags/tag45.xml"/><Relationship Id="rId48" Type="http://schemas.openxmlformats.org/officeDocument/2006/relationships/tags" Target="../tags/tag50.xml"/><Relationship Id="rId56" Type="http://schemas.openxmlformats.org/officeDocument/2006/relationships/image" Target="../media/image12.png"/><Relationship Id="rId8" Type="http://schemas.openxmlformats.org/officeDocument/2006/relationships/tags" Target="../tags/tag10.xml"/><Relationship Id="rId51" Type="http://schemas.openxmlformats.org/officeDocument/2006/relationships/tags" Target="../tags/tag53.xml"/><Relationship Id="rId3" Type="http://schemas.openxmlformats.org/officeDocument/2006/relationships/tags" Target="../tags/tag5.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tags" Target="../tags/tag48.xml"/><Relationship Id="rId59" Type="http://schemas.openxmlformats.org/officeDocument/2006/relationships/image" Target="../media/image15.png"/><Relationship Id="rId20" Type="http://schemas.openxmlformats.org/officeDocument/2006/relationships/tags" Target="../tags/tag22.xml"/><Relationship Id="rId41" Type="http://schemas.openxmlformats.org/officeDocument/2006/relationships/tags" Target="../tags/tag43.xml"/><Relationship Id="rId54" Type="http://schemas.openxmlformats.org/officeDocument/2006/relationships/notesSlide" Target="../notesSlides/notesSlide9.xml"/><Relationship Id="rId1" Type="http://schemas.openxmlformats.org/officeDocument/2006/relationships/tags" Target="../tags/tag3.xml"/><Relationship Id="rId6" Type="http://schemas.openxmlformats.org/officeDocument/2006/relationships/tags" Target="../tags/tag8.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49" Type="http://schemas.openxmlformats.org/officeDocument/2006/relationships/tags" Target="../tags/tag51.xml"/><Relationship Id="rId57" Type="http://schemas.openxmlformats.org/officeDocument/2006/relationships/image" Target="../media/image13.png"/><Relationship Id="rId10" Type="http://schemas.openxmlformats.org/officeDocument/2006/relationships/tags" Target="../tags/tag12.xml"/><Relationship Id="rId31" Type="http://schemas.openxmlformats.org/officeDocument/2006/relationships/tags" Target="../tags/tag33.xml"/><Relationship Id="rId44" Type="http://schemas.openxmlformats.org/officeDocument/2006/relationships/tags" Target="../tags/tag46.xml"/><Relationship Id="rId52" Type="http://schemas.openxmlformats.org/officeDocument/2006/relationships/tags" Target="../tags/tag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FF6C-3756-4962-AEC6-95CED4D6EEDE}"/>
              </a:ext>
            </a:extLst>
          </p:cNvPr>
          <p:cNvSpPr>
            <a:spLocks noGrp="1"/>
          </p:cNvSpPr>
          <p:nvPr>
            <p:ph type="ctrTitle"/>
          </p:nvPr>
        </p:nvSpPr>
        <p:spPr>
          <a:xfrm>
            <a:off x="0" y="2663517"/>
            <a:ext cx="12192000" cy="1013340"/>
          </a:xfrm>
        </p:spPr>
        <p:txBody>
          <a:bodyPr>
            <a:normAutofit fontScale="90000"/>
          </a:bodyPr>
          <a:lstStyle/>
          <a:p>
            <a:r>
              <a:rPr lang="en-HK" altLang="zh-CN" sz="3600" dirty="0">
                <a:solidFill>
                  <a:srgbClr val="5F246D"/>
                </a:solidFill>
                <a:latin typeface="Bahnschrift SemiBold" panose="020B0502040204020203" pitchFamily="34" charset="0"/>
                <a:cs typeface="Times New Roman" panose="02020603050405020304" pitchFamily="18" charset="0"/>
              </a:rPr>
              <a:t>The Round Complexity of Black-Box Post-Quantum Secure Computation</a:t>
            </a:r>
            <a:endParaRPr lang="en-US" sz="3600" dirty="0">
              <a:solidFill>
                <a:srgbClr val="5F246D"/>
              </a:solidFill>
              <a:latin typeface="Bahnschrift SemiBold" panose="020B0502040204020203"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DDEADB0-77BA-CDB4-8785-A0CB1DF689AA}"/>
              </a:ext>
            </a:extLst>
          </p:cNvPr>
          <p:cNvSpPr txBox="1"/>
          <p:nvPr/>
        </p:nvSpPr>
        <p:spPr>
          <a:xfrm>
            <a:off x="4550740" y="4784627"/>
            <a:ext cx="1486213" cy="587853"/>
          </a:xfrm>
          <a:prstGeom prst="rect">
            <a:avLst/>
          </a:prstGeom>
          <a:noFill/>
        </p:spPr>
        <p:txBody>
          <a:bodyPr wrap="square" rtlCol="0">
            <a:spAutoFit/>
          </a:bodyPr>
          <a:lstStyle/>
          <a:p>
            <a:pPr>
              <a:lnSpc>
                <a:spcPct val="150000"/>
              </a:lnSpc>
            </a:pPr>
            <a:r>
              <a:rPr lang="en-US" sz="2400" dirty="0">
                <a:solidFill>
                  <a:schemeClr val="accent1"/>
                </a:solidFill>
                <a:latin typeface="+mj-lt"/>
                <a:cs typeface="Arial" panose="020B0604020202020204" pitchFamily="34" charset="0"/>
              </a:rPr>
              <a:t>Xiao Liang</a:t>
            </a:r>
            <a:endParaRPr lang="en-US" sz="2400" dirty="0">
              <a:solidFill>
                <a:schemeClr val="accent1"/>
              </a:solidFill>
              <a:latin typeface="KaiTi" panose="02010609060101010101" pitchFamily="49" charset="-122"/>
              <a:ea typeface="KaiTi" panose="02010609060101010101" pitchFamily="49" charset="-122"/>
              <a:cs typeface="Times New Roman" panose="02020603050405020304" pitchFamily="18" charset="0"/>
            </a:endParaRPr>
          </a:p>
        </p:txBody>
      </p:sp>
      <p:sp>
        <p:nvSpPr>
          <p:cNvPr id="9" name="TextBox 8">
            <a:extLst>
              <a:ext uri="{FF2B5EF4-FFF2-40B4-BE49-F238E27FC236}">
                <a16:creationId xmlns:a16="http://schemas.microsoft.com/office/drawing/2014/main" id="{11B5AF1B-8E3A-4D06-B4AD-70198129793F}"/>
              </a:ext>
            </a:extLst>
          </p:cNvPr>
          <p:cNvSpPr txBox="1"/>
          <p:nvPr/>
        </p:nvSpPr>
        <p:spPr>
          <a:xfrm>
            <a:off x="4550740" y="4289002"/>
            <a:ext cx="2518670" cy="583108"/>
          </a:xfrm>
          <a:prstGeom prst="rect">
            <a:avLst/>
          </a:prstGeom>
          <a:noFill/>
        </p:spPr>
        <p:txBody>
          <a:bodyPr wrap="square" rtlCol="0">
            <a:spAutoFit/>
          </a:bodyPr>
          <a:lstStyle/>
          <a:p>
            <a:pPr>
              <a:lnSpc>
                <a:spcPct val="150000"/>
              </a:lnSpc>
            </a:pPr>
            <a:r>
              <a:rPr lang="en-US" sz="2400" dirty="0">
                <a:latin typeface="+mj-lt"/>
                <a:cs typeface="Arial" panose="020B0604020202020204" pitchFamily="34" charset="0"/>
              </a:rPr>
              <a:t>Rohit Chatterjee</a:t>
            </a:r>
            <a:endParaRPr lang="en-US" sz="2400" dirty="0">
              <a:latin typeface="KaiTi" panose="02010609060101010101" pitchFamily="49" charset="-122"/>
              <a:ea typeface="KaiTi" panose="02010609060101010101" pitchFamily="49" charset="-122"/>
              <a:cs typeface="Times New Roman" panose="02020603050405020304" pitchFamily="18" charset="0"/>
            </a:endParaRPr>
          </a:p>
        </p:txBody>
      </p:sp>
      <p:sp>
        <p:nvSpPr>
          <p:cNvPr id="10" name="TextBox 9">
            <a:extLst>
              <a:ext uri="{FF2B5EF4-FFF2-40B4-BE49-F238E27FC236}">
                <a16:creationId xmlns:a16="http://schemas.microsoft.com/office/drawing/2014/main" id="{11C25C06-419B-4F0E-A480-7C0231E0BAFA}"/>
              </a:ext>
            </a:extLst>
          </p:cNvPr>
          <p:cNvSpPr txBox="1"/>
          <p:nvPr/>
        </p:nvSpPr>
        <p:spPr>
          <a:xfrm>
            <a:off x="4550740" y="5284997"/>
            <a:ext cx="2374855" cy="583108"/>
          </a:xfrm>
          <a:prstGeom prst="rect">
            <a:avLst/>
          </a:prstGeom>
          <a:noFill/>
        </p:spPr>
        <p:txBody>
          <a:bodyPr wrap="square" rtlCol="0">
            <a:spAutoFit/>
          </a:bodyPr>
          <a:lstStyle/>
          <a:p>
            <a:pPr>
              <a:lnSpc>
                <a:spcPct val="150000"/>
              </a:lnSpc>
            </a:pPr>
            <a:r>
              <a:rPr lang="en-US" sz="2400" dirty="0" err="1">
                <a:latin typeface="+mj-lt"/>
                <a:cs typeface="Arial" panose="020B0604020202020204" pitchFamily="34" charset="0"/>
              </a:rPr>
              <a:t>Omkant</a:t>
            </a:r>
            <a:r>
              <a:rPr lang="en-US" sz="2400" dirty="0">
                <a:latin typeface="+mj-lt"/>
                <a:cs typeface="Arial" panose="020B0604020202020204" pitchFamily="34" charset="0"/>
              </a:rPr>
              <a:t> Pandey</a:t>
            </a:r>
            <a:endParaRPr lang="en-US" sz="2400" dirty="0">
              <a:latin typeface="KaiTi" panose="02010609060101010101" pitchFamily="49" charset="-122"/>
              <a:ea typeface="KaiTi" panose="02010609060101010101" pitchFamily="49" charset="-122"/>
              <a:cs typeface="Times New Roman" panose="02020603050405020304" pitchFamily="18" charset="0"/>
            </a:endParaRPr>
          </a:p>
        </p:txBody>
      </p:sp>
      <p:sp>
        <p:nvSpPr>
          <p:cNvPr id="11" name="TextBox 10">
            <a:extLst>
              <a:ext uri="{FF2B5EF4-FFF2-40B4-BE49-F238E27FC236}">
                <a16:creationId xmlns:a16="http://schemas.microsoft.com/office/drawing/2014/main" id="{C53A8C15-D883-4E80-BD9C-E129738F1DBB}"/>
              </a:ext>
            </a:extLst>
          </p:cNvPr>
          <p:cNvSpPr txBox="1"/>
          <p:nvPr/>
        </p:nvSpPr>
        <p:spPr>
          <a:xfrm>
            <a:off x="4550740" y="5800651"/>
            <a:ext cx="3086635" cy="583108"/>
          </a:xfrm>
          <a:prstGeom prst="rect">
            <a:avLst/>
          </a:prstGeom>
          <a:noFill/>
        </p:spPr>
        <p:txBody>
          <a:bodyPr wrap="square" rtlCol="0">
            <a:spAutoFit/>
          </a:bodyPr>
          <a:lstStyle/>
          <a:p>
            <a:pPr>
              <a:lnSpc>
                <a:spcPct val="150000"/>
              </a:lnSpc>
            </a:pPr>
            <a:r>
              <a:rPr lang="en-US" sz="2400" b="1" dirty="0">
                <a:solidFill>
                  <a:srgbClr val="5F246D"/>
                </a:solidFill>
                <a:latin typeface="+mj-lt"/>
                <a:cs typeface="Arial" panose="020B0604020202020204" pitchFamily="34" charset="0"/>
              </a:rPr>
              <a:t>Takashi </a:t>
            </a:r>
            <a:r>
              <a:rPr lang="en-US" sz="2400" b="1" dirty="0" err="1">
                <a:solidFill>
                  <a:srgbClr val="5F246D"/>
                </a:solidFill>
                <a:latin typeface="+mj-lt"/>
                <a:cs typeface="Arial" panose="020B0604020202020204" pitchFamily="34" charset="0"/>
              </a:rPr>
              <a:t>Yamakawa</a:t>
            </a:r>
            <a:endParaRPr lang="en-US" sz="2400" b="1" dirty="0">
              <a:solidFill>
                <a:srgbClr val="5F246D"/>
              </a:solidFill>
              <a:latin typeface="KaiTi" panose="02010609060101010101" pitchFamily="49" charset="-122"/>
              <a:ea typeface="KaiTi" panose="02010609060101010101" pitchFamily="49" charset="-122"/>
              <a:cs typeface="Times New Roman" panose="02020603050405020304" pitchFamily="18" charset="0"/>
            </a:endParaRPr>
          </a:p>
        </p:txBody>
      </p:sp>
      <p:pic>
        <p:nvPicPr>
          <p:cNvPr id="12" name="Picture 11">
            <a:extLst>
              <a:ext uri="{FF2B5EF4-FFF2-40B4-BE49-F238E27FC236}">
                <a16:creationId xmlns:a16="http://schemas.microsoft.com/office/drawing/2014/main" id="{F075A4FF-0EF9-700C-8EF2-6E19B1B7D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112" y="601672"/>
            <a:ext cx="1992356" cy="719462"/>
          </a:xfrm>
          <a:prstGeom prst="rect">
            <a:avLst/>
          </a:prstGeom>
        </p:spPr>
      </p:pic>
      <p:pic>
        <p:nvPicPr>
          <p:cNvPr id="13" name="Picture 12">
            <a:extLst>
              <a:ext uri="{FF2B5EF4-FFF2-40B4-BE49-F238E27FC236}">
                <a16:creationId xmlns:a16="http://schemas.microsoft.com/office/drawing/2014/main" id="{1650FD0C-B725-FBAD-18C1-A558EBFAE4C0}"/>
              </a:ext>
            </a:extLst>
          </p:cNvPr>
          <p:cNvPicPr>
            <a:picLocks noChangeAspect="1"/>
          </p:cNvPicPr>
          <p:nvPr/>
        </p:nvPicPr>
        <p:blipFill>
          <a:blip r:embed="rId4"/>
          <a:stretch>
            <a:fillRect/>
          </a:stretch>
        </p:blipFill>
        <p:spPr>
          <a:xfrm>
            <a:off x="9642197" y="588106"/>
            <a:ext cx="1775234" cy="762761"/>
          </a:xfrm>
          <a:prstGeom prst="rect">
            <a:avLst/>
          </a:prstGeom>
        </p:spPr>
      </p:pic>
      <p:pic>
        <p:nvPicPr>
          <p:cNvPr id="1026" name="Picture 2" descr="National University of Singapore logo (NUS)">
            <a:extLst>
              <a:ext uri="{FF2B5EF4-FFF2-40B4-BE49-F238E27FC236}">
                <a16:creationId xmlns:a16="http://schemas.microsoft.com/office/drawing/2014/main" id="{39F334A1-D474-4506-9644-804A19A8C5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611" y="643436"/>
            <a:ext cx="1510842" cy="6971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A26940A-7592-47BF-B380-E9E9772E25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9373" y="458184"/>
            <a:ext cx="3045754" cy="923027"/>
          </a:xfrm>
          <a:prstGeom prst="rect">
            <a:avLst/>
          </a:prstGeom>
        </p:spPr>
      </p:pic>
      <p:sp>
        <p:nvSpPr>
          <p:cNvPr id="17" name="TextBox 16">
            <a:extLst>
              <a:ext uri="{FF2B5EF4-FFF2-40B4-BE49-F238E27FC236}">
                <a16:creationId xmlns:a16="http://schemas.microsoft.com/office/drawing/2014/main" id="{C5647711-4DD6-4703-8DF1-E5F69753E2B5}"/>
              </a:ext>
            </a:extLst>
          </p:cNvPr>
          <p:cNvSpPr txBox="1"/>
          <p:nvPr/>
        </p:nvSpPr>
        <p:spPr>
          <a:xfrm>
            <a:off x="7202283" y="5942651"/>
            <a:ext cx="4140558" cy="400110"/>
          </a:xfrm>
          <a:prstGeom prst="rect">
            <a:avLst/>
          </a:prstGeom>
          <a:noFill/>
        </p:spPr>
        <p:txBody>
          <a:bodyPr wrap="square" rtlCol="0">
            <a:spAutoFit/>
          </a:bodyPr>
          <a:lstStyle/>
          <a:p>
            <a:pPr algn="l"/>
            <a:r>
              <a:rPr lang="en-US" sz="2000" dirty="0"/>
              <a:t>NTT Social Informatic Laboratories</a:t>
            </a:r>
            <a:endParaRPr lang="en-HK" sz="2000" dirty="0"/>
          </a:p>
        </p:txBody>
      </p:sp>
      <p:sp>
        <p:nvSpPr>
          <p:cNvPr id="19" name="TextBox 18">
            <a:extLst>
              <a:ext uri="{FF2B5EF4-FFF2-40B4-BE49-F238E27FC236}">
                <a16:creationId xmlns:a16="http://schemas.microsoft.com/office/drawing/2014/main" id="{66D8C595-DF73-4708-8224-C6DA58904414}"/>
              </a:ext>
            </a:extLst>
          </p:cNvPr>
          <p:cNvSpPr txBox="1"/>
          <p:nvPr/>
        </p:nvSpPr>
        <p:spPr>
          <a:xfrm>
            <a:off x="7202283" y="5437950"/>
            <a:ext cx="4140558" cy="400110"/>
          </a:xfrm>
          <a:prstGeom prst="rect">
            <a:avLst/>
          </a:prstGeom>
          <a:noFill/>
        </p:spPr>
        <p:txBody>
          <a:bodyPr wrap="square" rtlCol="0">
            <a:spAutoFit/>
          </a:bodyPr>
          <a:lstStyle/>
          <a:p>
            <a:pPr algn="l"/>
            <a:r>
              <a:rPr lang="en-US" sz="2000" dirty="0"/>
              <a:t>Stony Brook University</a:t>
            </a:r>
            <a:endParaRPr lang="en-HK" sz="2000" dirty="0"/>
          </a:p>
        </p:txBody>
      </p:sp>
      <p:sp>
        <p:nvSpPr>
          <p:cNvPr id="20" name="TextBox 19">
            <a:extLst>
              <a:ext uri="{FF2B5EF4-FFF2-40B4-BE49-F238E27FC236}">
                <a16:creationId xmlns:a16="http://schemas.microsoft.com/office/drawing/2014/main" id="{5F9B2E89-C3AE-4DF4-9E9E-F779E7C58A06}"/>
              </a:ext>
            </a:extLst>
          </p:cNvPr>
          <p:cNvSpPr txBox="1"/>
          <p:nvPr/>
        </p:nvSpPr>
        <p:spPr>
          <a:xfrm>
            <a:off x="7202283" y="4972370"/>
            <a:ext cx="4140558" cy="400110"/>
          </a:xfrm>
          <a:prstGeom prst="rect">
            <a:avLst/>
          </a:prstGeom>
          <a:noFill/>
        </p:spPr>
        <p:txBody>
          <a:bodyPr wrap="square" rtlCol="0">
            <a:spAutoFit/>
          </a:bodyPr>
          <a:lstStyle/>
          <a:p>
            <a:pPr algn="l"/>
            <a:r>
              <a:rPr lang="en-US" sz="2000" dirty="0"/>
              <a:t>The Chinese University of Hong Kong </a:t>
            </a:r>
            <a:endParaRPr lang="en-HK" sz="2000" dirty="0"/>
          </a:p>
        </p:txBody>
      </p:sp>
      <p:sp>
        <p:nvSpPr>
          <p:cNvPr id="21" name="TextBox 20">
            <a:extLst>
              <a:ext uri="{FF2B5EF4-FFF2-40B4-BE49-F238E27FC236}">
                <a16:creationId xmlns:a16="http://schemas.microsoft.com/office/drawing/2014/main" id="{2FD6C399-DD38-4C05-8F08-E8D6DA5D7618}"/>
              </a:ext>
            </a:extLst>
          </p:cNvPr>
          <p:cNvSpPr txBox="1"/>
          <p:nvPr/>
        </p:nvSpPr>
        <p:spPr>
          <a:xfrm>
            <a:off x="7202283" y="4468069"/>
            <a:ext cx="4140558" cy="400110"/>
          </a:xfrm>
          <a:prstGeom prst="rect">
            <a:avLst/>
          </a:prstGeom>
          <a:noFill/>
        </p:spPr>
        <p:txBody>
          <a:bodyPr wrap="square" rtlCol="0">
            <a:spAutoFit/>
          </a:bodyPr>
          <a:lstStyle/>
          <a:p>
            <a:pPr algn="l"/>
            <a:r>
              <a:rPr lang="en-US" sz="2000" dirty="0"/>
              <a:t>National University of Singapore</a:t>
            </a:r>
            <a:endParaRPr lang="en-HK" sz="2000" dirty="0"/>
          </a:p>
        </p:txBody>
      </p:sp>
      <p:sp>
        <p:nvSpPr>
          <p:cNvPr id="6" name="Speech Bubble: Rectangle with Corners Rounded 5">
            <a:extLst>
              <a:ext uri="{FF2B5EF4-FFF2-40B4-BE49-F238E27FC236}">
                <a16:creationId xmlns:a16="http://schemas.microsoft.com/office/drawing/2014/main" id="{2E64A663-062F-1501-0E30-E235A39EEC6C}"/>
              </a:ext>
            </a:extLst>
          </p:cNvPr>
          <p:cNvSpPr/>
          <p:nvPr/>
        </p:nvSpPr>
        <p:spPr>
          <a:xfrm>
            <a:off x="427922" y="3993172"/>
            <a:ext cx="2592162" cy="1128463"/>
          </a:xfrm>
          <a:prstGeom prst="wedgeRoundRectCallout">
            <a:avLst>
              <a:gd name="adj1" fmla="val 106074"/>
              <a:gd name="adj2" fmla="val 5290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Slides prepared by this guy, whose U.S. visa got rejected (again). </a:t>
            </a:r>
          </a:p>
        </p:txBody>
      </p:sp>
    </p:spTree>
    <p:extLst>
      <p:ext uri="{BB962C8B-B14F-4D97-AF65-F5344CB8AC3E}">
        <p14:creationId xmlns:p14="http://schemas.microsoft.com/office/powerpoint/2010/main" val="239688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97FF-32AB-0F8C-F7F1-58ECFDEEE167}"/>
              </a:ext>
            </a:extLst>
          </p:cNvPr>
          <p:cNvSpPr>
            <a:spLocks noGrp="1"/>
          </p:cNvSpPr>
          <p:nvPr>
            <p:ph type="title"/>
          </p:nvPr>
        </p:nvSpPr>
        <p:spPr/>
        <p:txBody>
          <a:bodyPr/>
          <a:lstStyle/>
          <a:p>
            <a:r>
              <a:rPr lang="en-US" dirty="0"/>
              <a:t>What We Really Need</a:t>
            </a:r>
          </a:p>
        </p:txBody>
      </p:sp>
      <p:sp>
        <p:nvSpPr>
          <p:cNvPr id="3" name="Freeform 21">
            <a:extLst>
              <a:ext uri="{FF2B5EF4-FFF2-40B4-BE49-F238E27FC236}">
                <a16:creationId xmlns:a16="http://schemas.microsoft.com/office/drawing/2014/main" id="{5779A193-9A0A-F617-9022-F0B6A0533DC1}"/>
              </a:ext>
            </a:extLst>
          </p:cNvPr>
          <p:cNvSpPr>
            <a:spLocks noChangeAspect="1" noEditPoints="1"/>
          </p:cNvSpPr>
          <p:nvPr>
            <p:custDataLst>
              <p:tags r:id="rId1"/>
            </p:custDataLst>
          </p:nvPr>
        </p:nvSpPr>
        <p:spPr bwMode="auto">
          <a:xfrm>
            <a:off x="8955896" y="1872813"/>
            <a:ext cx="242581" cy="236559"/>
          </a:xfrm>
          <a:custGeom>
            <a:avLst/>
            <a:gdLst>
              <a:gd name="T0" fmla="*/ 167 w 357"/>
              <a:gd name="T1" fmla="*/ 34 h 352"/>
              <a:gd name="T2" fmla="*/ 181 w 357"/>
              <a:gd name="T3" fmla="*/ 16 h 352"/>
              <a:gd name="T4" fmla="*/ 212 w 357"/>
              <a:gd name="T5" fmla="*/ 15 h 352"/>
              <a:gd name="T6" fmla="*/ 302 w 357"/>
              <a:gd name="T7" fmla="*/ 65 h 352"/>
              <a:gd name="T8" fmla="*/ 275 w 357"/>
              <a:gd name="T9" fmla="*/ 136 h 352"/>
              <a:gd name="T10" fmla="*/ 191 w 357"/>
              <a:gd name="T11" fmla="*/ 165 h 352"/>
              <a:gd name="T12" fmla="*/ 135 w 357"/>
              <a:gd name="T13" fmla="*/ 165 h 352"/>
              <a:gd name="T14" fmla="*/ 167 w 357"/>
              <a:gd name="T15" fmla="*/ 34 h 352"/>
              <a:gd name="T16" fmla="*/ 239 w 357"/>
              <a:gd name="T17" fmla="*/ 171 h 352"/>
              <a:gd name="T18" fmla="*/ 349 w 357"/>
              <a:gd name="T19" fmla="*/ 75 h 352"/>
              <a:gd name="T20" fmla="*/ 239 w 357"/>
              <a:gd name="T21" fmla="*/ 0 h 352"/>
              <a:gd name="T22" fmla="*/ 96 w 357"/>
              <a:gd name="T23" fmla="*/ 0 h 352"/>
              <a:gd name="T24" fmla="*/ 82 w 357"/>
              <a:gd name="T25" fmla="*/ 10 h 352"/>
              <a:gd name="T26" fmla="*/ 96 w 357"/>
              <a:gd name="T27" fmla="*/ 15 h 352"/>
              <a:gd name="T28" fmla="*/ 115 w 357"/>
              <a:gd name="T29" fmla="*/ 16 h 352"/>
              <a:gd name="T30" fmla="*/ 128 w 357"/>
              <a:gd name="T31" fmla="*/ 24 h 352"/>
              <a:gd name="T32" fmla="*/ 126 w 357"/>
              <a:gd name="T33" fmla="*/ 34 h 352"/>
              <a:gd name="T34" fmla="*/ 59 w 357"/>
              <a:gd name="T35" fmla="*/ 302 h 352"/>
              <a:gd name="T36" fmla="*/ 14 w 357"/>
              <a:gd name="T37" fmla="*/ 326 h 352"/>
              <a:gd name="T38" fmla="*/ 0 w 357"/>
              <a:gd name="T39" fmla="*/ 336 h 352"/>
              <a:gd name="T40" fmla="*/ 7 w 357"/>
              <a:gd name="T41" fmla="*/ 341 h 352"/>
              <a:gd name="T42" fmla="*/ 70 w 357"/>
              <a:gd name="T43" fmla="*/ 340 h 352"/>
              <a:gd name="T44" fmla="*/ 134 w 357"/>
              <a:gd name="T45" fmla="*/ 341 h 352"/>
              <a:gd name="T46" fmla="*/ 144 w 357"/>
              <a:gd name="T47" fmla="*/ 331 h 352"/>
              <a:gd name="T48" fmla="*/ 130 w 357"/>
              <a:gd name="T49" fmla="*/ 326 h 352"/>
              <a:gd name="T50" fmla="*/ 97 w 357"/>
              <a:gd name="T51" fmla="*/ 317 h 352"/>
              <a:gd name="T52" fmla="*/ 99 w 357"/>
              <a:gd name="T53" fmla="*/ 308 h 352"/>
              <a:gd name="T54" fmla="*/ 132 w 357"/>
              <a:gd name="T55" fmla="*/ 176 h 352"/>
              <a:gd name="T56" fmla="*/ 191 w 357"/>
              <a:gd name="T57" fmla="*/ 176 h 352"/>
              <a:gd name="T58" fmla="*/ 246 w 357"/>
              <a:gd name="T59" fmla="*/ 221 h 352"/>
              <a:gd name="T60" fmla="*/ 239 w 357"/>
              <a:gd name="T61" fmla="*/ 256 h 352"/>
              <a:gd name="T62" fmla="*/ 231 w 357"/>
              <a:gd name="T63" fmla="*/ 298 h 352"/>
              <a:gd name="T64" fmla="*/ 297 w 357"/>
              <a:gd name="T65" fmla="*/ 352 h 352"/>
              <a:gd name="T66" fmla="*/ 357 w 357"/>
              <a:gd name="T67" fmla="*/ 295 h 352"/>
              <a:gd name="T68" fmla="*/ 351 w 357"/>
              <a:gd name="T69" fmla="*/ 289 h 352"/>
              <a:gd name="T70" fmla="*/ 344 w 357"/>
              <a:gd name="T71" fmla="*/ 296 h 352"/>
              <a:gd name="T72" fmla="*/ 299 w 357"/>
              <a:gd name="T73" fmla="*/ 341 h 352"/>
              <a:gd name="T74" fmla="*/ 279 w 357"/>
              <a:gd name="T75" fmla="*/ 311 h 352"/>
              <a:gd name="T76" fmla="*/ 284 w 357"/>
              <a:gd name="T77" fmla="*/ 254 h 352"/>
              <a:gd name="T78" fmla="*/ 286 w 357"/>
              <a:gd name="T79" fmla="*/ 230 h 352"/>
              <a:gd name="T80" fmla="*/ 239 w 357"/>
              <a:gd name="T81" fmla="*/ 17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7" h="352">
                <a:moveTo>
                  <a:pt x="167" y="34"/>
                </a:moveTo>
                <a:cubicBezTo>
                  <a:pt x="170" y="22"/>
                  <a:pt x="172" y="17"/>
                  <a:pt x="181" y="16"/>
                </a:cubicBezTo>
                <a:cubicBezTo>
                  <a:pt x="186" y="15"/>
                  <a:pt x="202" y="15"/>
                  <a:pt x="212" y="15"/>
                </a:cubicBezTo>
                <a:cubicBezTo>
                  <a:pt x="247" y="15"/>
                  <a:pt x="302" y="15"/>
                  <a:pt x="302" y="65"/>
                </a:cubicBezTo>
                <a:cubicBezTo>
                  <a:pt x="302" y="82"/>
                  <a:pt x="294" y="116"/>
                  <a:pt x="275" y="136"/>
                </a:cubicBezTo>
                <a:cubicBezTo>
                  <a:pt x="262" y="149"/>
                  <a:pt x="236" y="165"/>
                  <a:pt x="191" y="165"/>
                </a:cubicBezTo>
                <a:lnTo>
                  <a:pt x="135" y="165"/>
                </a:lnTo>
                <a:lnTo>
                  <a:pt x="167" y="34"/>
                </a:lnTo>
                <a:close/>
                <a:moveTo>
                  <a:pt x="239" y="171"/>
                </a:moveTo>
                <a:cubicBezTo>
                  <a:pt x="289" y="160"/>
                  <a:pt x="349" y="125"/>
                  <a:pt x="349" y="75"/>
                </a:cubicBezTo>
                <a:cubicBezTo>
                  <a:pt x="349" y="32"/>
                  <a:pt x="304" y="0"/>
                  <a:pt x="239" y="0"/>
                </a:cubicBezTo>
                <a:lnTo>
                  <a:pt x="96" y="0"/>
                </a:lnTo>
                <a:cubicBezTo>
                  <a:pt x="86" y="0"/>
                  <a:pt x="82" y="0"/>
                  <a:pt x="82" y="10"/>
                </a:cubicBezTo>
                <a:cubicBezTo>
                  <a:pt x="82" y="15"/>
                  <a:pt x="86" y="15"/>
                  <a:pt x="96" y="15"/>
                </a:cubicBezTo>
                <a:cubicBezTo>
                  <a:pt x="97" y="15"/>
                  <a:pt x="106" y="15"/>
                  <a:pt x="115" y="16"/>
                </a:cubicBezTo>
                <a:cubicBezTo>
                  <a:pt x="124" y="17"/>
                  <a:pt x="128" y="18"/>
                  <a:pt x="128" y="24"/>
                </a:cubicBezTo>
                <a:cubicBezTo>
                  <a:pt x="128" y="26"/>
                  <a:pt x="128" y="28"/>
                  <a:pt x="126" y="34"/>
                </a:cubicBezTo>
                <a:lnTo>
                  <a:pt x="59" y="302"/>
                </a:lnTo>
                <a:cubicBezTo>
                  <a:pt x="54" y="322"/>
                  <a:pt x="53" y="326"/>
                  <a:pt x="14" y="326"/>
                </a:cubicBezTo>
                <a:cubicBezTo>
                  <a:pt x="5" y="326"/>
                  <a:pt x="0" y="326"/>
                  <a:pt x="0" y="336"/>
                </a:cubicBezTo>
                <a:cubicBezTo>
                  <a:pt x="0" y="341"/>
                  <a:pt x="6" y="341"/>
                  <a:pt x="7" y="341"/>
                </a:cubicBezTo>
                <a:cubicBezTo>
                  <a:pt x="21" y="341"/>
                  <a:pt x="56" y="340"/>
                  <a:pt x="70" y="340"/>
                </a:cubicBezTo>
                <a:cubicBezTo>
                  <a:pt x="84" y="340"/>
                  <a:pt x="120" y="341"/>
                  <a:pt x="134" y="341"/>
                </a:cubicBezTo>
                <a:cubicBezTo>
                  <a:pt x="138" y="341"/>
                  <a:pt x="144" y="341"/>
                  <a:pt x="144" y="331"/>
                </a:cubicBezTo>
                <a:cubicBezTo>
                  <a:pt x="144" y="326"/>
                  <a:pt x="139" y="326"/>
                  <a:pt x="130" y="326"/>
                </a:cubicBezTo>
                <a:cubicBezTo>
                  <a:pt x="111" y="326"/>
                  <a:pt x="97" y="326"/>
                  <a:pt x="97" y="317"/>
                </a:cubicBezTo>
                <a:cubicBezTo>
                  <a:pt x="97" y="314"/>
                  <a:pt x="98" y="311"/>
                  <a:pt x="99" y="308"/>
                </a:cubicBezTo>
                <a:lnTo>
                  <a:pt x="132" y="176"/>
                </a:lnTo>
                <a:lnTo>
                  <a:pt x="191" y="176"/>
                </a:lnTo>
                <a:cubicBezTo>
                  <a:pt x="237" y="176"/>
                  <a:pt x="246" y="204"/>
                  <a:pt x="246" y="221"/>
                </a:cubicBezTo>
                <a:cubicBezTo>
                  <a:pt x="246" y="229"/>
                  <a:pt x="242" y="244"/>
                  <a:pt x="239" y="256"/>
                </a:cubicBezTo>
                <a:cubicBezTo>
                  <a:pt x="235" y="270"/>
                  <a:pt x="231" y="288"/>
                  <a:pt x="231" y="298"/>
                </a:cubicBezTo>
                <a:cubicBezTo>
                  <a:pt x="231" y="352"/>
                  <a:pt x="290" y="352"/>
                  <a:pt x="297" y="352"/>
                </a:cubicBezTo>
                <a:cubicBezTo>
                  <a:pt x="339" y="352"/>
                  <a:pt x="357" y="302"/>
                  <a:pt x="357" y="295"/>
                </a:cubicBezTo>
                <a:cubicBezTo>
                  <a:pt x="357" y="289"/>
                  <a:pt x="351" y="289"/>
                  <a:pt x="351" y="289"/>
                </a:cubicBezTo>
                <a:cubicBezTo>
                  <a:pt x="346" y="289"/>
                  <a:pt x="345" y="292"/>
                  <a:pt x="344" y="296"/>
                </a:cubicBezTo>
                <a:cubicBezTo>
                  <a:pt x="332" y="333"/>
                  <a:pt x="310" y="341"/>
                  <a:pt x="299" y="341"/>
                </a:cubicBezTo>
                <a:cubicBezTo>
                  <a:pt x="282" y="341"/>
                  <a:pt x="279" y="330"/>
                  <a:pt x="279" y="311"/>
                </a:cubicBezTo>
                <a:cubicBezTo>
                  <a:pt x="279" y="295"/>
                  <a:pt x="282" y="270"/>
                  <a:pt x="284" y="254"/>
                </a:cubicBezTo>
                <a:cubicBezTo>
                  <a:pt x="285" y="247"/>
                  <a:pt x="286" y="237"/>
                  <a:pt x="286" y="230"/>
                </a:cubicBezTo>
                <a:cubicBezTo>
                  <a:pt x="286" y="192"/>
                  <a:pt x="253" y="176"/>
                  <a:pt x="239" y="17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4" name="Straight Arrow Connector 3">
            <a:extLst>
              <a:ext uri="{FF2B5EF4-FFF2-40B4-BE49-F238E27FC236}">
                <a16:creationId xmlns:a16="http://schemas.microsoft.com/office/drawing/2014/main" id="{3DFB40E2-911F-DE8B-E5B6-077AAEDEE55F}"/>
              </a:ext>
            </a:extLst>
          </p:cNvPr>
          <p:cNvCxnSpPr/>
          <p:nvPr/>
        </p:nvCxnSpPr>
        <p:spPr>
          <a:xfrm>
            <a:off x="2091349" y="2289479"/>
            <a:ext cx="6651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B979226C-66A6-85CE-C727-E203176619CC}"/>
              </a:ext>
            </a:extLst>
          </p:cNvPr>
          <p:cNvCxnSpPr>
            <a:cxnSpLocks/>
          </p:cNvCxnSpPr>
          <p:nvPr/>
        </p:nvCxnSpPr>
        <p:spPr>
          <a:xfrm flipH="1">
            <a:off x="2091349" y="2751118"/>
            <a:ext cx="6029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ADF6F94-084B-24AD-DDEA-BB80203C1183}"/>
              </a:ext>
            </a:extLst>
          </p:cNvPr>
          <p:cNvSpPr txBox="1"/>
          <p:nvPr/>
        </p:nvSpPr>
        <p:spPr>
          <a:xfrm>
            <a:off x="2204580" y="2289479"/>
            <a:ext cx="418730" cy="369332"/>
          </a:xfrm>
          <a:prstGeom prst="rect">
            <a:avLst/>
          </a:prstGeom>
          <a:noFill/>
        </p:spPr>
        <p:txBody>
          <a:bodyPr wrap="square" rtlCol="0">
            <a:spAutoFit/>
          </a:bodyPr>
          <a:lstStyle/>
          <a:p>
            <a:r>
              <a:rPr lang="en-US" dirty="0"/>
              <a:t>…</a:t>
            </a:r>
          </a:p>
        </p:txBody>
      </p:sp>
      <p:cxnSp>
        <p:nvCxnSpPr>
          <p:cNvPr id="7" name="Straight Arrow Connector 6">
            <a:extLst>
              <a:ext uri="{FF2B5EF4-FFF2-40B4-BE49-F238E27FC236}">
                <a16:creationId xmlns:a16="http://schemas.microsoft.com/office/drawing/2014/main" id="{6BB6CA89-1F02-7EBF-7DEC-9B56FDF0D395}"/>
              </a:ext>
            </a:extLst>
          </p:cNvPr>
          <p:cNvCxnSpPr/>
          <p:nvPr/>
        </p:nvCxnSpPr>
        <p:spPr>
          <a:xfrm>
            <a:off x="4369544" y="2289479"/>
            <a:ext cx="6651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8289859-CAD3-7D98-7F82-7525248916C5}"/>
              </a:ext>
            </a:extLst>
          </p:cNvPr>
          <p:cNvCxnSpPr>
            <a:cxnSpLocks/>
          </p:cNvCxnSpPr>
          <p:nvPr/>
        </p:nvCxnSpPr>
        <p:spPr>
          <a:xfrm flipH="1">
            <a:off x="4369544" y="2751118"/>
            <a:ext cx="6029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70395D8-D886-3BC8-0659-04D66BCE8B3A}"/>
              </a:ext>
            </a:extLst>
          </p:cNvPr>
          <p:cNvSpPr txBox="1"/>
          <p:nvPr/>
        </p:nvSpPr>
        <p:spPr>
          <a:xfrm>
            <a:off x="4482775" y="2289479"/>
            <a:ext cx="418730" cy="369332"/>
          </a:xfrm>
          <a:prstGeom prst="rect">
            <a:avLst/>
          </a:prstGeom>
          <a:noFill/>
        </p:spPr>
        <p:txBody>
          <a:bodyPr wrap="square" rtlCol="0">
            <a:spAutoFit/>
          </a:bodyPr>
          <a:lstStyle/>
          <a:p>
            <a:r>
              <a:rPr lang="en-US" dirty="0"/>
              <a:t>…</a:t>
            </a:r>
          </a:p>
        </p:txBody>
      </p:sp>
      <p:pic>
        <p:nvPicPr>
          <p:cNvPr id="10" name="Picture 9" descr="\documentclass{article}&#10;\usepackage{amsmath}&#10;\usepackage{amssymb}&#10;\usepackage{color}&#10;\pagestyle{empty}&#10;\usepackage{xspace}&#10;&#10;\newcommand{\Adv}{\ensuremath{\mathcal{A}}\xspace}&#10;\newcommand{\bits}{\ensuremath{\{0,1\}}\xspace}&#10;\newcommand{\Com}{\ensuremath{\mathsf{Com}}\xspace}&#10;\newcommand{\Decom}{\ensuremath{\mathsf{Decom}}\xspace}&#10;\newcommand{\Enc}{\ensuremath{\mathsf{Enc}}\xspace}&#10;\newcommand{\Ext}{\ensuremath{\mathsf{Ext}}\xspace}&#10;&#10;\newcommand{\pick}{\ensuremath{\xleftarrow{\$}}\xspace}&#10;\newcommand{\pk}{\ensuremath{\mathsf{pk}}\xspace}&#10;\newcommand{\KGen}{\ensuremath{\mathsf{KGen}}\xspace}&#10;&#10;\newcommand{\SecPar}{\ensuremath{\lambda}\xspace}&#10;\newcommand{\Set}[1]{\ensuremath{\{ #1 \}}\xspace}&#10;\newcommand{\sk}{\ensuremath{\mathsf{sk}}\xspace}&#10;&#10;\newcommand{\View}{\ensuremath{\mathsf{View}}\xspace}&#10;&#10;\begin{document}&#10;$C(m)$&#10;\end{document}" title="IguanaTex Bitmap Display">
            <a:extLst>
              <a:ext uri="{FF2B5EF4-FFF2-40B4-BE49-F238E27FC236}">
                <a16:creationId xmlns:a16="http://schemas.microsoft.com/office/drawing/2014/main" id="{311B436B-B51F-ED07-1F13-65827320E4B0}"/>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1047613" y="1884687"/>
            <a:ext cx="849611" cy="371427"/>
          </a:xfrm>
          <a:prstGeom prst="rect">
            <a:avLst/>
          </a:prstGeom>
        </p:spPr>
      </p:pic>
      <p:pic>
        <p:nvPicPr>
          <p:cNvPr id="30" name="Picture 29" descr="\documentclass{article}&#10;\usepackage{amsmath}&#10;\pagestyle{empty}&#10;&#10;\renewcommand{\tilde}{\widetilde}&#10;&#10;\begin{document}&#10;&#10;$\tilde{m}_1$&#10;&#10;\end{document}" title="IguanaTex Picture Display">
            <a:extLst>
              <a:ext uri="{FF2B5EF4-FFF2-40B4-BE49-F238E27FC236}">
                <a16:creationId xmlns:a16="http://schemas.microsoft.com/office/drawing/2014/main" id="{30449060-6D62-D72F-C4FC-38BC2EF72385}"/>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4620999" y="3146980"/>
            <a:ext cx="323829" cy="238353"/>
          </a:xfrm>
          <a:prstGeom prst="rect">
            <a:avLst/>
          </a:prstGeom>
        </p:spPr>
      </p:pic>
      <p:cxnSp>
        <p:nvCxnSpPr>
          <p:cNvPr id="12" name="Straight Arrow Connector 11">
            <a:extLst>
              <a:ext uri="{FF2B5EF4-FFF2-40B4-BE49-F238E27FC236}">
                <a16:creationId xmlns:a16="http://schemas.microsoft.com/office/drawing/2014/main" id="{0872BB2C-6E39-A9BB-01E0-81AEC60C83DC}"/>
              </a:ext>
            </a:extLst>
          </p:cNvPr>
          <p:cNvCxnSpPr>
            <a:cxnSpLocks/>
          </p:cNvCxnSpPr>
          <p:nvPr/>
        </p:nvCxnSpPr>
        <p:spPr>
          <a:xfrm>
            <a:off x="4734080" y="2785312"/>
            <a:ext cx="0" cy="257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D1A138-6CA3-EC62-9FD6-4BF6F3D18A8F}"/>
              </a:ext>
            </a:extLst>
          </p:cNvPr>
          <p:cNvSpPr txBox="1"/>
          <p:nvPr/>
        </p:nvSpPr>
        <p:spPr>
          <a:xfrm>
            <a:off x="1949872" y="1620134"/>
            <a:ext cx="1127440" cy="369332"/>
          </a:xfrm>
          <a:prstGeom prst="rect">
            <a:avLst/>
          </a:prstGeom>
          <a:noFill/>
        </p:spPr>
        <p:txBody>
          <a:bodyPr wrap="square" rtlCol="0">
            <a:spAutoFit/>
          </a:bodyPr>
          <a:lstStyle/>
          <a:p>
            <a:pPr algn="l"/>
            <a:r>
              <a:rPr lang="en-US" dirty="0"/>
              <a:t>Session 0</a:t>
            </a:r>
          </a:p>
        </p:txBody>
      </p:sp>
      <p:sp>
        <p:nvSpPr>
          <p:cNvPr id="14" name="TextBox 13">
            <a:extLst>
              <a:ext uri="{FF2B5EF4-FFF2-40B4-BE49-F238E27FC236}">
                <a16:creationId xmlns:a16="http://schemas.microsoft.com/office/drawing/2014/main" id="{90C1E507-2665-35EE-7968-AB14606718EE}"/>
              </a:ext>
            </a:extLst>
          </p:cNvPr>
          <p:cNvSpPr txBox="1"/>
          <p:nvPr/>
        </p:nvSpPr>
        <p:spPr>
          <a:xfrm>
            <a:off x="4148961" y="1620134"/>
            <a:ext cx="1127440" cy="369332"/>
          </a:xfrm>
          <a:prstGeom prst="rect">
            <a:avLst/>
          </a:prstGeom>
          <a:noFill/>
        </p:spPr>
        <p:txBody>
          <a:bodyPr wrap="square" rtlCol="0">
            <a:spAutoFit/>
          </a:bodyPr>
          <a:lstStyle/>
          <a:p>
            <a:pPr algn="l"/>
            <a:r>
              <a:rPr lang="en-US" dirty="0"/>
              <a:t>Session 1</a:t>
            </a:r>
          </a:p>
        </p:txBody>
      </p:sp>
      <p:sp>
        <p:nvSpPr>
          <p:cNvPr id="15" name="TextBox 14">
            <a:extLst>
              <a:ext uri="{FF2B5EF4-FFF2-40B4-BE49-F238E27FC236}">
                <a16:creationId xmlns:a16="http://schemas.microsoft.com/office/drawing/2014/main" id="{8D445FCF-8195-03C8-9E29-9B4666624FAB}"/>
              </a:ext>
            </a:extLst>
          </p:cNvPr>
          <p:cNvSpPr txBox="1"/>
          <p:nvPr/>
        </p:nvSpPr>
        <p:spPr>
          <a:xfrm>
            <a:off x="871555" y="1002873"/>
            <a:ext cx="5452836" cy="400110"/>
          </a:xfrm>
          <a:prstGeom prst="rect">
            <a:avLst/>
          </a:prstGeom>
          <a:noFill/>
        </p:spPr>
        <p:txBody>
          <a:bodyPr wrap="square" rtlCol="0">
            <a:spAutoFit/>
          </a:bodyPr>
          <a:lstStyle/>
          <a:p>
            <a:pPr algn="l"/>
            <a:r>
              <a:rPr lang="en-US" sz="2000" u="sng" dirty="0"/>
              <a:t>1-Many Parallel Non-Malleable Com</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EE4E476-00AF-31DE-25B0-2D16A324FB4A}"/>
                  </a:ext>
                </a:extLst>
              </p:cNvPr>
              <p:cNvSpPr txBox="1"/>
              <p:nvPr/>
            </p:nvSpPr>
            <p:spPr>
              <a:xfrm>
                <a:off x="839216" y="3763113"/>
                <a:ext cx="8874370" cy="727250"/>
              </a:xfrm>
              <a:prstGeom prst="rect">
                <a:avLst/>
              </a:prstGeom>
              <a:noFill/>
            </p:spPr>
            <p:txBody>
              <a:bodyPr wrap="square" rtlCol="0">
                <a:spAutoFit/>
              </a:bodyPr>
              <a:lstStyle/>
              <a:p>
                <a:r>
                  <a:rPr lang="en-US" sz="2000" b="0" dirty="0">
                    <a:solidFill>
                      <a:srgbClr val="5F246D"/>
                    </a:solidFill>
                  </a:rPr>
                  <a:t>Requirement:</a:t>
                </a:r>
                <a:r>
                  <a:rPr lang="en-US" sz="2000" b="0" dirty="0"/>
                  <a:t> </a:t>
                </a:r>
                <a14:m>
                  <m:oMath xmlns:m="http://schemas.openxmlformats.org/officeDocument/2006/math">
                    <m:r>
                      <a:rPr lang="en-US" sz="2000" b="0" i="1" smtClean="0">
                        <a:latin typeface="Cambria Math" panose="02040503050406030204" pitchFamily="18" charset="0"/>
                      </a:rPr>
                      <m:t>𝑚</m:t>
                    </m:r>
                  </m:oMath>
                </a14:m>
                <a:r>
                  <a:rPr lang="en-US" sz="2000" dirty="0"/>
                  <a:t> and </a:t>
                </a:r>
                <a14:m>
                  <m:oMath xmlns:m="http://schemas.openxmlformats.org/officeDocument/2006/math">
                    <m:r>
                      <a:rPr lang="en-US" sz="2000" b="0" i="0" smtClean="0">
                        <a:latin typeface="Cambria Math" panose="02040503050406030204" pitchFamily="18" charset="0"/>
                      </a:rPr>
                      <m:t>(</m:t>
                    </m:r>
                    <m:sSub>
                      <m:sSubPr>
                        <m:ctrlPr>
                          <a:rPr lang="en-US" sz="2000" b="0" i="1" smtClean="0">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𝑚</m:t>
                            </m:r>
                          </m:e>
                        </m:acc>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𝑚</m:t>
                            </m:r>
                          </m:e>
                        </m:acc>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𝑚</m:t>
                            </m:r>
                          </m:e>
                        </m:acc>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oMath>
                </a14:m>
                <a:r>
                  <a:rPr lang="en-US" sz="2000" dirty="0"/>
                  <a:t> are “independent” </a:t>
                </a:r>
              </a:p>
              <a:p>
                <a:pPr algn="l"/>
                <a:r>
                  <a:rPr lang="en-US" sz="2000" dirty="0"/>
                  <a:t>(i.e., none of the right session can depend on the left session)</a:t>
                </a:r>
              </a:p>
            </p:txBody>
          </p:sp>
        </mc:Choice>
        <mc:Fallback xmlns="">
          <p:sp>
            <p:nvSpPr>
              <p:cNvPr id="16" name="TextBox 15">
                <a:extLst>
                  <a:ext uri="{FF2B5EF4-FFF2-40B4-BE49-F238E27FC236}">
                    <a16:creationId xmlns:a16="http://schemas.microsoft.com/office/drawing/2014/main" id="{BEE4E476-00AF-31DE-25B0-2D16A324FB4A}"/>
                  </a:ext>
                </a:extLst>
              </p:cNvPr>
              <p:cNvSpPr txBox="1">
                <a:spLocks noRot="1" noChangeAspect="1" noMove="1" noResize="1" noEditPoints="1" noAdjustHandles="1" noChangeArrowheads="1" noChangeShapeType="1" noTextEdit="1"/>
              </p:cNvSpPr>
              <p:nvPr/>
            </p:nvSpPr>
            <p:spPr>
              <a:xfrm>
                <a:off x="839216" y="3763113"/>
                <a:ext cx="8874370" cy="727250"/>
              </a:xfrm>
              <a:prstGeom prst="rect">
                <a:avLst/>
              </a:prstGeom>
              <a:blipFill>
                <a:blip r:embed="rId10"/>
                <a:stretch>
                  <a:fillRect l="-756" t="-4167" b="-10833"/>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0D59AC3A-E5A4-6DAE-2C49-5010AF36EFFC}"/>
              </a:ext>
            </a:extLst>
          </p:cNvPr>
          <p:cNvPicPr>
            <a:picLocks noChangeAspect="1"/>
          </p:cNvPicPr>
          <p:nvPr/>
        </p:nvPicPr>
        <p:blipFill>
          <a:blip r:embed="rId11"/>
          <a:stretch>
            <a:fillRect/>
          </a:stretch>
        </p:blipFill>
        <p:spPr>
          <a:xfrm>
            <a:off x="3238790" y="2171697"/>
            <a:ext cx="586295" cy="623227"/>
          </a:xfrm>
          <a:prstGeom prst="rect">
            <a:avLst/>
          </a:prstGeom>
        </p:spPr>
      </p:pic>
      <p:sp>
        <p:nvSpPr>
          <p:cNvPr id="18" name="TextBox 17">
            <a:extLst>
              <a:ext uri="{FF2B5EF4-FFF2-40B4-BE49-F238E27FC236}">
                <a16:creationId xmlns:a16="http://schemas.microsoft.com/office/drawing/2014/main" id="{8787C7D1-58BF-048A-ED8F-6D691781EA98}"/>
              </a:ext>
            </a:extLst>
          </p:cNvPr>
          <p:cNvSpPr txBox="1"/>
          <p:nvPr/>
        </p:nvSpPr>
        <p:spPr>
          <a:xfrm>
            <a:off x="3238790" y="1804800"/>
            <a:ext cx="612370" cy="400110"/>
          </a:xfrm>
          <a:prstGeom prst="rect">
            <a:avLst/>
          </a:prstGeom>
          <a:noFill/>
        </p:spPr>
        <p:txBody>
          <a:bodyPr wrap="square" rtlCol="0">
            <a:spAutoFit/>
          </a:bodyPr>
          <a:lstStyle/>
          <a:p>
            <a:pPr algn="l"/>
            <a:r>
              <a:rPr lang="en-US" sz="2000" dirty="0"/>
              <a:t>Adv</a:t>
            </a:r>
          </a:p>
        </p:txBody>
      </p:sp>
      <p:cxnSp>
        <p:nvCxnSpPr>
          <p:cNvPr id="19" name="Straight Arrow Connector 18">
            <a:extLst>
              <a:ext uri="{FF2B5EF4-FFF2-40B4-BE49-F238E27FC236}">
                <a16:creationId xmlns:a16="http://schemas.microsoft.com/office/drawing/2014/main" id="{5A300903-BEBD-2AA1-51DA-9811360DA275}"/>
              </a:ext>
            </a:extLst>
          </p:cNvPr>
          <p:cNvCxnSpPr/>
          <p:nvPr/>
        </p:nvCxnSpPr>
        <p:spPr>
          <a:xfrm>
            <a:off x="5521275" y="2289479"/>
            <a:ext cx="6651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B3374A3-7465-A95F-5EFE-35CB3FE51DC9}"/>
              </a:ext>
            </a:extLst>
          </p:cNvPr>
          <p:cNvCxnSpPr>
            <a:cxnSpLocks/>
          </p:cNvCxnSpPr>
          <p:nvPr/>
        </p:nvCxnSpPr>
        <p:spPr>
          <a:xfrm flipH="1">
            <a:off x="5521275" y="2751118"/>
            <a:ext cx="6029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6D3BC42-412C-9853-A29B-B6E30A1C3E43}"/>
              </a:ext>
            </a:extLst>
          </p:cNvPr>
          <p:cNvSpPr txBox="1"/>
          <p:nvPr/>
        </p:nvSpPr>
        <p:spPr>
          <a:xfrm>
            <a:off x="5634506" y="2289479"/>
            <a:ext cx="418730" cy="369332"/>
          </a:xfrm>
          <a:prstGeom prst="rect">
            <a:avLst/>
          </a:prstGeom>
          <a:noFill/>
        </p:spPr>
        <p:txBody>
          <a:bodyPr wrap="square" rtlCol="0">
            <a:spAutoFit/>
          </a:bodyPr>
          <a:lstStyle/>
          <a:p>
            <a:r>
              <a:rPr lang="en-US" dirty="0"/>
              <a:t>…</a:t>
            </a:r>
          </a:p>
        </p:txBody>
      </p:sp>
      <p:sp>
        <p:nvSpPr>
          <p:cNvPr id="22" name="TextBox 21">
            <a:extLst>
              <a:ext uri="{FF2B5EF4-FFF2-40B4-BE49-F238E27FC236}">
                <a16:creationId xmlns:a16="http://schemas.microsoft.com/office/drawing/2014/main" id="{B1B5E98C-BC00-4624-31B6-6D0D1AB6F4E4}"/>
              </a:ext>
            </a:extLst>
          </p:cNvPr>
          <p:cNvSpPr txBox="1"/>
          <p:nvPr/>
        </p:nvSpPr>
        <p:spPr>
          <a:xfrm>
            <a:off x="5300692" y="1620134"/>
            <a:ext cx="1127440" cy="369332"/>
          </a:xfrm>
          <a:prstGeom prst="rect">
            <a:avLst/>
          </a:prstGeom>
          <a:noFill/>
        </p:spPr>
        <p:txBody>
          <a:bodyPr wrap="square" rtlCol="0">
            <a:spAutoFit/>
          </a:bodyPr>
          <a:lstStyle/>
          <a:p>
            <a:pPr algn="l"/>
            <a:r>
              <a:rPr lang="en-US" dirty="0"/>
              <a:t>Session 2</a:t>
            </a:r>
          </a:p>
        </p:txBody>
      </p:sp>
      <p:cxnSp>
        <p:nvCxnSpPr>
          <p:cNvPr id="23" name="Straight Arrow Connector 22">
            <a:extLst>
              <a:ext uri="{FF2B5EF4-FFF2-40B4-BE49-F238E27FC236}">
                <a16:creationId xmlns:a16="http://schemas.microsoft.com/office/drawing/2014/main" id="{7F53B98C-BA65-93A9-E89D-B2C7CD8FBA43}"/>
              </a:ext>
            </a:extLst>
          </p:cNvPr>
          <p:cNvCxnSpPr/>
          <p:nvPr/>
        </p:nvCxnSpPr>
        <p:spPr>
          <a:xfrm>
            <a:off x="7643161" y="2289479"/>
            <a:ext cx="6651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B01B2BB-4EBD-7963-BA0F-29AE42F3ED62}"/>
              </a:ext>
            </a:extLst>
          </p:cNvPr>
          <p:cNvCxnSpPr>
            <a:cxnSpLocks/>
          </p:cNvCxnSpPr>
          <p:nvPr/>
        </p:nvCxnSpPr>
        <p:spPr>
          <a:xfrm flipH="1">
            <a:off x="7643161" y="2751118"/>
            <a:ext cx="6029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8C5049D-DFE0-E8CE-30D0-F082B1DA8C47}"/>
              </a:ext>
            </a:extLst>
          </p:cNvPr>
          <p:cNvSpPr txBox="1"/>
          <p:nvPr/>
        </p:nvSpPr>
        <p:spPr>
          <a:xfrm>
            <a:off x="7756392" y="2289479"/>
            <a:ext cx="418730" cy="369332"/>
          </a:xfrm>
          <a:prstGeom prst="rect">
            <a:avLst/>
          </a:prstGeom>
          <a:noFill/>
        </p:spPr>
        <p:txBody>
          <a:bodyPr wrap="square" rtlCol="0">
            <a:spAutoFit/>
          </a:bodyPr>
          <a:lstStyle/>
          <a:p>
            <a:r>
              <a:rPr lang="en-US" dirty="0"/>
              <a:t>…</a:t>
            </a:r>
          </a:p>
        </p:txBody>
      </p:sp>
      <p:sp>
        <p:nvSpPr>
          <p:cNvPr id="26" name="TextBox 25">
            <a:extLst>
              <a:ext uri="{FF2B5EF4-FFF2-40B4-BE49-F238E27FC236}">
                <a16:creationId xmlns:a16="http://schemas.microsoft.com/office/drawing/2014/main" id="{8B2A9E59-4901-A7B9-F1AB-419237B1C7E2}"/>
              </a:ext>
            </a:extLst>
          </p:cNvPr>
          <p:cNvSpPr txBox="1"/>
          <p:nvPr/>
        </p:nvSpPr>
        <p:spPr>
          <a:xfrm>
            <a:off x="7305349" y="1620134"/>
            <a:ext cx="1759055" cy="369332"/>
          </a:xfrm>
          <a:prstGeom prst="rect">
            <a:avLst/>
          </a:prstGeom>
          <a:noFill/>
        </p:spPr>
        <p:txBody>
          <a:bodyPr wrap="square" rtlCol="0">
            <a:spAutoFit/>
          </a:bodyPr>
          <a:lstStyle/>
          <a:p>
            <a:pPr algn="l"/>
            <a:r>
              <a:rPr lang="en-US" dirty="0"/>
              <a:t>Session poly(n)</a:t>
            </a:r>
          </a:p>
        </p:txBody>
      </p:sp>
      <p:sp>
        <p:nvSpPr>
          <p:cNvPr id="27" name="TextBox 26">
            <a:extLst>
              <a:ext uri="{FF2B5EF4-FFF2-40B4-BE49-F238E27FC236}">
                <a16:creationId xmlns:a16="http://schemas.microsoft.com/office/drawing/2014/main" id="{E71A4111-731D-1486-9766-8C9B8CAAD406}"/>
              </a:ext>
            </a:extLst>
          </p:cNvPr>
          <p:cNvSpPr txBox="1"/>
          <p:nvPr/>
        </p:nvSpPr>
        <p:spPr>
          <a:xfrm>
            <a:off x="6673006" y="2068614"/>
            <a:ext cx="418730" cy="369332"/>
          </a:xfrm>
          <a:prstGeom prst="rect">
            <a:avLst/>
          </a:prstGeom>
          <a:noFill/>
        </p:spPr>
        <p:txBody>
          <a:bodyPr wrap="square" rtlCol="0">
            <a:spAutoFit/>
          </a:bodyPr>
          <a:lstStyle/>
          <a:p>
            <a:r>
              <a:rPr lang="en-US" dirty="0"/>
              <a:t>…</a:t>
            </a:r>
          </a:p>
        </p:txBody>
      </p:sp>
      <p:sp>
        <p:nvSpPr>
          <p:cNvPr id="28" name="TextBox 27">
            <a:extLst>
              <a:ext uri="{FF2B5EF4-FFF2-40B4-BE49-F238E27FC236}">
                <a16:creationId xmlns:a16="http://schemas.microsoft.com/office/drawing/2014/main" id="{A0532E0E-5CFE-87CF-D6C9-EC4ACC624CDE}"/>
              </a:ext>
            </a:extLst>
          </p:cNvPr>
          <p:cNvSpPr txBox="1"/>
          <p:nvPr/>
        </p:nvSpPr>
        <p:spPr>
          <a:xfrm>
            <a:off x="6697419" y="1620134"/>
            <a:ext cx="418730" cy="369332"/>
          </a:xfrm>
          <a:prstGeom prst="rect">
            <a:avLst/>
          </a:prstGeom>
          <a:noFill/>
        </p:spPr>
        <p:txBody>
          <a:bodyPr wrap="square" rtlCol="0">
            <a:spAutoFit/>
          </a:bodyPr>
          <a:lstStyle/>
          <a:p>
            <a:r>
              <a:rPr lang="en-US" dirty="0"/>
              <a:t>…</a:t>
            </a:r>
          </a:p>
        </p:txBody>
      </p:sp>
      <p:pic>
        <p:nvPicPr>
          <p:cNvPr id="34" name="Picture 33" descr="\documentclass{article}&#10;\usepackage{amsmath}&#10;\pagestyle{empty}&#10;&#10;\renewcommand{\tilde}{\widetilde}&#10;&#10;\begin{document}&#10;&#10;$\tilde{m}_2$&#10;&#10;\end{document}" title="IguanaTex Picture Display">
            <a:extLst>
              <a:ext uri="{FF2B5EF4-FFF2-40B4-BE49-F238E27FC236}">
                <a16:creationId xmlns:a16="http://schemas.microsoft.com/office/drawing/2014/main" id="{FC5F1394-ECB3-1CA3-EF53-A397350509BB}"/>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5729407" y="3146981"/>
            <a:ext cx="330404" cy="238353"/>
          </a:xfrm>
          <a:prstGeom prst="rect">
            <a:avLst/>
          </a:prstGeom>
        </p:spPr>
      </p:pic>
      <p:cxnSp>
        <p:nvCxnSpPr>
          <p:cNvPr id="32" name="Straight Arrow Connector 31">
            <a:extLst>
              <a:ext uri="{FF2B5EF4-FFF2-40B4-BE49-F238E27FC236}">
                <a16:creationId xmlns:a16="http://schemas.microsoft.com/office/drawing/2014/main" id="{78BBD4C3-B0A0-A3E5-6E13-C74F66E08AE3}"/>
              </a:ext>
            </a:extLst>
          </p:cNvPr>
          <p:cNvCxnSpPr>
            <a:cxnSpLocks/>
          </p:cNvCxnSpPr>
          <p:nvPr/>
        </p:nvCxnSpPr>
        <p:spPr>
          <a:xfrm>
            <a:off x="5843871" y="2789062"/>
            <a:ext cx="0" cy="257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8" name="Picture 37" descr="\documentclass{article}&#10;\usepackage{amsmath}&#10;\pagestyle{empty}&#10;&#10;\renewcommand{\tilde}{\widetilde}&#10;&#10;\begin{document}&#10;&#10;$\tilde{m}_n$&#10;&#10;\end{document}" title="IguanaTex Picture Display">
            <a:extLst>
              <a:ext uri="{FF2B5EF4-FFF2-40B4-BE49-F238E27FC236}">
                <a16:creationId xmlns:a16="http://schemas.microsoft.com/office/drawing/2014/main" id="{A15E55B2-2F6F-BCFB-63EF-816676FFB698}"/>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7844718" y="3132174"/>
            <a:ext cx="359992" cy="239997"/>
          </a:xfrm>
          <a:prstGeom prst="rect">
            <a:avLst/>
          </a:prstGeom>
        </p:spPr>
      </p:pic>
      <p:cxnSp>
        <p:nvCxnSpPr>
          <p:cNvPr id="36" name="Straight Arrow Connector 35">
            <a:extLst>
              <a:ext uri="{FF2B5EF4-FFF2-40B4-BE49-F238E27FC236}">
                <a16:creationId xmlns:a16="http://schemas.microsoft.com/office/drawing/2014/main" id="{0A1F7E5C-1361-F948-FF1F-F588937580F9}"/>
              </a:ext>
            </a:extLst>
          </p:cNvPr>
          <p:cNvCxnSpPr>
            <a:cxnSpLocks/>
          </p:cNvCxnSpPr>
          <p:nvPr/>
        </p:nvCxnSpPr>
        <p:spPr>
          <a:xfrm>
            <a:off x="7959182" y="2774254"/>
            <a:ext cx="0" cy="257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955803B-FDD1-62AA-A7D2-80CA0329BDBF}"/>
              </a:ext>
            </a:extLst>
          </p:cNvPr>
          <p:cNvSpPr txBox="1"/>
          <p:nvPr/>
        </p:nvSpPr>
        <p:spPr>
          <a:xfrm>
            <a:off x="871555" y="4992417"/>
            <a:ext cx="9009185" cy="1323439"/>
          </a:xfrm>
          <a:prstGeom prst="rect">
            <a:avLst/>
          </a:prstGeom>
          <a:noFill/>
        </p:spPr>
        <p:txBody>
          <a:bodyPr wrap="square" rtlCol="0">
            <a:spAutoFit/>
          </a:bodyPr>
          <a:lstStyle/>
          <a:p>
            <a:r>
              <a:rPr lang="en-US" sz="2000" dirty="0"/>
              <a:t>Why 1-Many Parallel </a:t>
            </a:r>
            <a:r>
              <a:rPr lang="en-US" sz="2000" dirty="0" err="1"/>
              <a:t>NMCom</a:t>
            </a:r>
            <a:r>
              <a:rPr lang="en-US" sz="2000" dirty="0"/>
              <a:t> for MPC?</a:t>
            </a:r>
          </a:p>
          <a:p>
            <a:pPr marL="342900" indent="-342900" algn="l">
              <a:buFont typeface="Arial" panose="020B0604020202020204" pitchFamily="34" charset="0"/>
              <a:buChar char="•"/>
            </a:pPr>
            <a:r>
              <a:rPr lang="en-US" sz="2000" dirty="0"/>
              <a:t>There are multiple parties (and thus multiple sessions)</a:t>
            </a:r>
          </a:p>
          <a:p>
            <a:pPr marL="342900" indent="-342900" algn="l">
              <a:buFont typeface="Arial" panose="020B0604020202020204" pitchFamily="34" charset="0"/>
              <a:buChar char="•"/>
            </a:pPr>
            <a:r>
              <a:rPr lang="en-US" sz="2000" dirty="0"/>
              <a:t>“1-many” implies “many-many” </a:t>
            </a:r>
          </a:p>
          <a:p>
            <a:pPr marL="342900" indent="-342900" algn="l">
              <a:buFont typeface="Arial" panose="020B0604020202020204" pitchFamily="34" charset="0"/>
              <a:buChar char="•"/>
            </a:pPr>
            <a:r>
              <a:rPr lang="en-US" sz="2000" dirty="0"/>
              <a:t>No need for fully concurrency: channels are synchronous in typical MPC setting</a:t>
            </a:r>
          </a:p>
        </p:txBody>
      </p:sp>
    </p:spTree>
    <p:extLst>
      <p:ext uri="{BB962C8B-B14F-4D97-AF65-F5344CB8AC3E}">
        <p14:creationId xmlns:p14="http://schemas.microsoft.com/office/powerpoint/2010/main" val="246376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F148A-979D-9FCA-7D5C-39336A90E043}"/>
              </a:ext>
            </a:extLst>
          </p:cNvPr>
          <p:cNvSpPr>
            <a:spLocks noGrp="1"/>
          </p:cNvSpPr>
          <p:nvPr>
            <p:ph type="title"/>
          </p:nvPr>
        </p:nvSpPr>
        <p:spPr/>
        <p:txBody>
          <a:bodyPr/>
          <a:lstStyle/>
          <a:p>
            <a:r>
              <a:rPr lang="en-US" dirty="0"/>
              <a:t>Our Contribution</a:t>
            </a:r>
          </a:p>
        </p:txBody>
      </p:sp>
      <p:sp>
        <p:nvSpPr>
          <p:cNvPr id="3" name="TextBox 2">
            <a:extLst>
              <a:ext uri="{FF2B5EF4-FFF2-40B4-BE49-F238E27FC236}">
                <a16:creationId xmlns:a16="http://schemas.microsoft.com/office/drawing/2014/main" id="{7418F223-1EBC-98D8-2DC3-424F6B892F85}"/>
              </a:ext>
            </a:extLst>
          </p:cNvPr>
          <p:cNvSpPr txBox="1"/>
          <p:nvPr/>
        </p:nvSpPr>
        <p:spPr>
          <a:xfrm>
            <a:off x="1647091" y="1372229"/>
            <a:ext cx="8346831" cy="1015663"/>
          </a:xfrm>
          <a:prstGeom prst="rect">
            <a:avLst/>
          </a:prstGeom>
          <a:noFill/>
          <a:ln>
            <a:solidFill>
              <a:srgbClr val="7030A0"/>
            </a:solidFill>
          </a:ln>
        </p:spPr>
        <p:txBody>
          <a:bodyPr wrap="square" rtlCol="0">
            <a:spAutoFit/>
          </a:bodyPr>
          <a:lstStyle/>
          <a:p>
            <a:pPr algn="l"/>
            <a:r>
              <a:rPr lang="en-US" sz="2000" dirty="0"/>
              <a:t>Main technical lemma:</a:t>
            </a:r>
          </a:p>
          <a:p>
            <a:pPr marL="342900" indent="-342900">
              <a:buFont typeface="Arial" panose="020B0604020202020204" pitchFamily="34" charset="0"/>
              <a:buChar char="•"/>
            </a:pPr>
            <a:r>
              <a:rPr lang="en-US" sz="2000" dirty="0"/>
              <a:t>Post-quantum 1-Many </a:t>
            </a:r>
            <a:r>
              <a:rPr lang="en-US" sz="2000" dirty="0">
                <a:solidFill>
                  <a:schemeClr val="bg1">
                    <a:lumMod val="65000"/>
                  </a:schemeClr>
                </a:solidFill>
              </a:rPr>
              <a:t>(weak) </a:t>
            </a:r>
            <a:r>
              <a:rPr lang="en-US" sz="2000" dirty="0"/>
              <a:t>Parallel </a:t>
            </a:r>
            <a:r>
              <a:rPr lang="en-US" sz="2000" dirty="0" err="1"/>
              <a:t>NMCom</a:t>
            </a:r>
            <a:r>
              <a:rPr lang="en-US" sz="2000" dirty="0"/>
              <a:t> can be constructed </a:t>
            </a:r>
            <a:r>
              <a:rPr lang="en-US" sz="2000" dirty="0">
                <a:solidFill>
                  <a:srgbClr val="00CC00"/>
                </a:solidFill>
              </a:rPr>
              <a:t>in constant rounds</a:t>
            </a:r>
            <a:r>
              <a:rPr lang="en-US" sz="2000" dirty="0"/>
              <a:t>, making </a:t>
            </a:r>
            <a:r>
              <a:rPr lang="en-US" sz="2000" dirty="0">
                <a:solidFill>
                  <a:srgbClr val="00CC00"/>
                </a:solidFill>
              </a:rPr>
              <a:t>black-box</a:t>
            </a:r>
            <a:r>
              <a:rPr lang="en-US" sz="2000" dirty="0"/>
              <a:t> use of </a:t>
            </a:r>
            <a:r>
              <a:rPr lang="en-US" sz="2000" dirty="0">
                <a:solidFill>
                  <a:srgbClr val="00CC00"/>
                </a:solidFill>
              </a:rPr>
              <a:t>post-quantum OWFs</a:t>
            </a:r>
            <a:r>
              <a:rPr lang="en-US" sz="2000" dirty="0"/>
              <a:t>. </a:t>
            </a:r>
          </a:p>
        </p:txBody>
      </p:sp>
      <p:sp>
        <p:nvSpPr>
          <p:cNvPr id="4" name="TextBox 3">
            <a:extLst>
              <a:ext uri="{FF2B5EF4-FFF2-40B4-BE49-F238E27FC236}">
                <a16:creationId xmlns:a16="http://schemas.microsoft.com/office/drawing/2014/main" id="{987C5260-4B26-7BE8-72CE-6866E55527B1}"/>
              </a:ext>
            </a:extLst>
          </p:cNvPr>
          <p:cNvSpPr txBox="1"/>
          <p:nvPr/>
        </p:nvSpPr>
        <p:spPr>
          <a:xfrm>
            <a:off x="357552" y="3698625"/>
            <a:ext cx="2116015" cy="1323439"/>
          </a:xfrm>
          <a:prstGeom prst="rect">
            <a:avLst/>
          </a:prstGeom>
          <a:noFill/>
        </p:spPr>
        <p:txBody>
          <a:bodyPr wrap="square" rtlCol="0">
            <a:spAutoFit/>
          </a:bodyPr>
          <a:lstStyle/>
          <a:p>
            <a:pPr algn="l"/>
            <a:r>
              <a:rPr lang="en-US" altLang="zh-CN" sz="2000" dirty="0"/>
              <a:t>Recall [</a:t>
            </a:r>
            <a:r>
              <a:rPr lang="en-US" altLang="zh-CN" sz="2000" dirty="0">
                <a:solidFill>
                  <a:schemeClr val="accent1"/>
                </a:solidFill>
              </a:rPr>
              <a:t>CCL</a:t>
            </a:r>
            <a:r>
              <a:rPr lang="en-US" altLang="zh-CN" sz="2000" dirty="0">
                <a:solidFill>
                  <a:srgbClr val="C00000"/>
                </a:solidFill>
              </a:rPr>
              <a:t>Y</a:t>
            </a:r>
            <a:r>
              <a:rPr lang="en-US" altLang="zh-CN" sz="2000" dirty="0">
                <a:solidFill>
                  <a:schemeClr val="accent1"/>
                </a:solidFill>
              </a:rPr>
              <a:t>22</a:t>
            </a:r>
            <a:r>
              <a:rPr lang="en-US" altLang="zh-CN" sz="2000" dirty="0"/>
              <a:t>]:</a:t>
            </a:r>
          </a:p>
          <a:p>
            <a:pPr marL="342900" indent="-342900" algn="l">
              <a:buFont typeface="Arial" panose="020B0604020202020204" pitchFamily="34" charset="0"/>
              <a:buChar char="•"/>
            </a:pPr>
            <a:r>
              <a:rPr lang="en-US" sz="2000" dirty="0"/>
              <a:t>Const.-round </a:t>
            </a:r>
          </a:p>
          <a:p>
            <a:pPr marL="342900" indent="-342900" algn="l">
              <a:buFont typeface="Arial" panose="020B0604020202020204" pitchFamily="34" charset="0"/>
              <a:buChar char="•"/>
            </a:pPr>
            <a:r>
              <a:rPr lang="en-US" sz="2000" dirty="0"/>
              <a:t>Black-box </a:t>
            </a:r>
          </a:p>
          <a:p>
            <a:pPr marL="342900" indent="-342900" algn="l">
              <a:buFont typeface="Arial" panose="020B0604020202020204" pitchFamily="34" charset="0"/>
              <a:buChar char="•"/>
            </a:pPr>
            <a:r>
              <a:rPr lang="en-US" sz="2000" dirty="0"/>
              <a:t>PQ-2PC</a:t>
            </a:r>
          </a:p>
        </p:txBody>
      </p:sp>
      <p:sp>
        <p:nvSpPr>
          <p:cNvPr id="5" name="TextBox 4">
            <a:extLst>
              <a:ext uri="{FF2B5EF4-FFF2-40B4-BE49-F238E27FC236}">
                <a16:creationId xmlns:a16="http://schemas.microsoft.com/office/drawing/2014/main" id="{933BF6B9-A3EB-698F-9C5F-6B2167704B89}"/>
              </a:ext>
            </a:extLst>
          </p:cNvPr>
          <p:cNvSpPr txBox="1"/>
          <p:nvPr/>
        </p:nvSpPr>
        <p:spPr>
          <a:xfrm>
            <a:off x="9788765" y="3804136"/>
            <a:ext cx="2116015" cy="1323439"/>
          </a:xfrm>
          <a:prstGeom prst="rect">
            <a:avLst/>
          </a:prstGeom>
          <a:noFill/>
        </p:spPr>
        <p:txBody>
          <a:bodyPr wrap="square" rtlCol="0">
            <a:spAutoFit/>
          </a:bodyPr>
          <a:lstStyle/>
          <a:p>
            <a:pPr algn="l"/>
            <a:r>
              <a:rPr lang="en-US" altLang="zh-CN" sz="2000" dirty="0"/>
              <a:t>The first</a:t>
            </a:r>
          </a:p>
          <a:p>
            <a:pPr marL="342900" indent="-342900" algn="l">
              <a:buFont typeface="Arial" panose="020B0604020202020204" pitchFamily="34" charset="0"/>
              <a:buChar char="•"/>
            </a:pPr>
            <a:r>
              <a:rPr lang="en-US" sz="2000" dirty="0"/>
              <a:t>Const.-round </a:t>
            </a:r>
          </a:p>
          <a:p>
            <a:pPr marL="342900" indent="-342900" algn="l">
              <a:buFont typeface="Arial" panose="020B0604020202020204" pitchFamily="34" charset="0"/>
              <a:buChar char="•"/>
            </a:pPr>
            <a:r>
              <a:rPr lang="en-US" sz="2000" dirty="0"/>
              <a:t>Black-box </a:t>
            </a:r>
          </a:p>
          <a:p>
            <a:pPr marL="342900" indent="-342900" algn="l">
              <a:buFont typeface="Arial" panose="020B0604020202020204" pitchFamily="34" charset="0"/>
              <a:buChar char="•"/>
            </a:pPr>
            <a:r>
              <a:rPr lang="en-US" sz="2000" dirty="0">
                <a:solidFill>
                  <a:srgbClr val="C00000"/>
                </a:solidFill>
              </a:rPr>
              <a:t>PQ-MPC</a:t>
            </a:r>
          </a:p>
        </p:txBody>
      </p:sp>
      <p:sp>
        <p:nvSpPr>
          <p:cNvPr id="6" name="Arrow: Down 5">
            <a:extLst>
              <a:ext uri="{FF2B5EF4-FFF2-40B4-BE49-F238E27FC236}">
                <a16:creationId xmlns:a16="http://schemas.microsoft.com/office/drawing/2014/main" id="{3515765D-F1A8-1CF4-933F-EB6FF1B9EBFD}"/>
              </a:ext>
            </a:extLst>
          </p:cNvPr>
          <p:cNvSpPr/>
          <p:nvPr/>
        </p:nvSpPr>
        <p:spPr>
          <a:xfrm rot="16200000">
            <a:off x="6074019" y="1003783"/>
            <a:ext cx="149466" cy="6963509"/>
          </a:xfrm>
          <a:prstGeom prst="downArrow">
            <a:avLst>
              <a:gd name="adj1" fmla="val 50000"/>
              <a:gd name="adj2" fmla="val 720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35D13B2-45CD-D4AF-9F5C-8E1EA15088DB}"/>
              </a:ext>
            </a:extLst>
          </p:cNvPr>
          <p:cNvSpPr txBox="1"/>
          <p:nvPr/>
        </p:nvSpPr>
        <p:spPr>
          <a:xfrm>
            <a:off x="3487615" y="3954372"/>
            <a:ext cx="4753707" cy="400110"/>
          </a:xfrm>
          <a:prstGeom prst="rect">
            <a:avLst/>
          </a:prstGeom>
          <a:noFill/>
        </p:spPr>
        <p:txBody>
          <a:bodyPr wrap="square" rtlCol="0">
            <a:spAutoFit/>
          </a:bodyPr>
          <a:lstStyle/>
          <a:p>
            <a:r>
              <a:rPr lang="en-US" sz="2000" dirty="0"/>
              <a:t>Our new PQ 1-many </a:t>
            </a:r>
            <a:r>
              <a:rPr lang="en-US" sz="2000" dirty="0">
                <a:solidFill>
                  <a:schemeClr val="bg1">
                    <a:lumMod val="65000"/>
                  </a:schemeClr>
                </a:solidFill>
              </a:rPr>
              <a:t>(weak) </a:t>
            </a:r>
            <a:r>
              <a:rPr lang="en-US" sz="2000" dirty="0"/>
              <a:t>parallel</a:t>
            </a:r>
            <a:r>
              <a:rPr lang="en-US" sz="2000" dirty="0">
                <a:solidFill>
                  <a:schemeClr val="bg1">
                    <a:lumMod val="65000"/>
                  </a:schemeClr>
                </a:solidFill>
              </a:rPr>
              <a:t> </a:t>
            </a:r>
            <a:r>
              <a:rPr lang="en-US" sz="2000" dirty="0" err="1"/>
              <a:t>NMCom</a:t>
            </a:r>
            <a:endParaRPr lang="en-US" sz="2000" dirty="0"/>
          </a:p>
        </p:txBody>
      </p:sp>
    </p:spTree>
    <p:extLst>
      <p:ext uri="{BB962C8B-B14F-4D97-AF65-F5344CB8AC3E}">
        <p14:creationId xmlns:p14="http://schemas.microsoft.com/office/powerpoint/2010/main" val="318832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DA9CC-E02E-3B63-8575-BA53C1CF3109}"/>
              </a:ext>
            </a:extLst>
          </p:cNvPr>
          <p:cNvSpPr>
            <a:spLocks noGrp="1"/>
          </p:cNvSpPr>
          <p:nvPr>
            <p:ph type="title"/>
          </p:nvPr>
        </p:nvSpPr>
        <p:spPr/>
        <p:txBody>
          <a:bodyPr/>
          <a:lstStyle/>
          <a:p>
            <a:r>
              <a:rPr lang="en-US" dirty="0"/>
              <a:t>Further Application of Our 1-Many </a:t>
            </a:r>
            <a:r>
              <a:rPr lang="en-US" dirty="0" err="1"/>
              <a:t>NMCom</a:t>
            </a:r>
            <a:endParaRPr lang="en-US" dirty="0"/>
          </a:p>
        </p:txBody>
      </p:sp>
      <p:sp>
        <p:nvSpPr>
          <p:cNvPr id="3" name="TextBox 2">
            <a:extLst>
              <a:ext uri="{FF2B5EF4-FFF2-40B4-BE49-F238E27FC236}">
                <a16:creationId xmlns:a16="http://schemas.microsoft.com/office/drawing/2014/main" id="{723774C9-3AF8-0F8C-5676-688B8F179D62}"/>
              </a:ext>
            </a:extLst>
          </p:cNvPr>
          <p:cNvSpPr txBox="1"/>
          <p:nvPr/>
        </p:nvSpPr>
        <p:spPr>
          <a:xfrm>
            <a:off x="732692" y="1354009"/>
            <a:ext cx="10498016" cy="1015663"/>
          </a:xfrm>
          <a:prstGeom prst="rect">
            <a:avLst/>
          </a:prstGeom>
          <a:noFill/>
        </p:spPr>
        <p:txBody>
          <a:bodyPr wrap="square" rtlCol="0">
            <a:spAutoFit/>
          </a:bodyPr>
          <a:lstStyle/>
          <a:p>
            <a:r>
              <a:rPr lang="en-US" altLang="zh-CN" sz="2000" dirty="0"/>
              <a:t>[</a:t>
            </a:r>
            <a:r>
              <a:rPr lang="en-US" altLang="zh-CN" sz="2000" dirty="0">
                <a:solidFill>
                  <a:schemeClr val="accent1"/>
                </a:solidFill>
              </a:rPr>
              <a:t>BQSY24</a:t>
            </a:r>
            <a:r>
              <a:rPr lang="en-US" altLang="zh-CN" sz="2000" dirty="0"/>
              <a:t>]: </a:t>
            </a:r>
          </a:p>
          <a:p>
            <a:pPr marL="342900" indent="-342900">
              <a:buFont typeface="Arial" panose="020B0604020202020204" pitchFamily="34" charset="0"/>
              <a:buChar char="•"/>
            </a:pPr>
            <a:r>
              <a:rPr lang="en-US" altLang="zh-CN" sz="2000" dirty="0"/>
              <a:t>Assuming </a:t>
            </a:r>
            <a:r>
              <a:rPr lang="en-US" altLang="zh-CN" sz="2000" dirty="0">
                <a:solidFill>
                  <a:srgbClr val="7030A0"/>
                </a:solidFill>
              </a:rPr>
              <a:t>const.-round many-many </a:t>
            </a:r>
            <a:r>
              <a:rPr lang="en-US" altLang="zh-CN" sz="2000" dirty="0">
                <a:solidFill>
                  <a:schemeClr val="bg1">
                    <a:lumMod val="65000"/>
                  </a:schemeClr>
                </a:solidFill>
              </a:rPr>
              <a:t>(weak) </a:t>
            </a:r>
            <a:r>
              <a:rPr lang="en-US" altLang="zh-CN" sz="2000" dirty="0">
                <a:solidFill>
                  <a:srgbClr val="7030A0"/>
                </a:solidFill>
              </a:rPr>
              <a:t>parallel PQ-</a:t>
            </a:r>
            <a:r>
              <a:rPr lang="en-US" altLang="zh-CN" sz="2000" dirty="0" err="1">
                <a:solidFill>
                  <a:srgbClr val="7030A0"/>
                </a:solidFill>
              </a:rPr>
              <a:t>NMCom</a:t>
            </a:r>
            <a:r>
              <a:rPr lang="en-US" altLang="zh-CN" sz="2000" dirty="0"/>
              <a:t>, parallel repetition does not always reduce the soundness error of PQ interactive arguments. </a:t>
            </a:r>
            <a:endParaRPr lang="en-US" sz="2000" dirty="0"/>
          </a:p>
        </p:txBody>
      </p:sp>
      <p:sp>
        <p:nvSpPr>
          <p:cNvPr id="4" name="Arrow: Down 3">
            <a:extLst>
              <a:ext uri="{FF2B5EF4-FFF2-40B4-BE49-F238E27FC236}">
                <a16:creationId xmlns:a16="http://schemas.microsoft.com/office/drawing/2014/main" id="{4D435DB8-609A-6687-0E8C-939083704442}"/>
              </a:ext>
            </a:extLst>
          </p:cNvPr>
          <p:cNvSpPr/>
          <p:nvPr/>
        </p:nvSpPr>
        <p:spPr>
          <a:xfrm>
            <a:off x="1348157" y="2579069"/>
            <a:ext cx="169979" cy="1096113"/>
          </a:xfrm>
          <a:prstGeom prst="downArrow">
            <a:avLst>
              <a:gd name="adj1" fmla="val 50000"/>
              <a:gd name="adj2" fmla="val 720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32BFBC4-B7DF-5720-40EC-0881EF4D0B33}"/>
              </a:ext>
            </a:extLst>
          </p:cNvPr>
          <p:cNvSpPr txBox="1"/>
          <p:nvPr/>
        </p:nvSpPr>
        <p:spPr>
          <a:xfrm>
            <a:off x="1799494" y="2757647"/>
            <a:ext cx="2543907" cy="707886"/>
          </a:xfrm>
          <a:prstGeom prst="rect">
            <a:avLst/>
          </a:prstGeom>
          <a:noFill/>
        </p:spPr>
        <p:txBody>
          <a:bodyPr wrap="square" rtlCol="0">
            <a:spAutoFit/>
          </a:bodyPr>
          <a:lstStyle/>
          <a:p>
            <a:pPr algn="l"/>
            <a:r>
              <a:rPr lang="en-US" sz="2000" dirty="0"/>
              <a:t>Our construction from PQ-OWFs</a:t>
            </a:r>
          </a:p>
        </p:txBody>
      </p:sp>
      <p:sp>
        <p:nvSpPr>
          <p:cNvPr id="6" name="TextBox 5">
            <a:extLst>
              <a:ext uri="{FF2B5EF4-FFF2-40B4-BE49-F238E27FC236}">
                <a16:creationId xmlns:a16="http://schemas.microsoft.com/office/drawing/2014/main" id="{E15B2A80-AD1F-E290-AA50-8061276F5045}"/>
              </a:ext>
            </a:extLst>
          </p:cNvPr>
          <p:cNvSpPr txBox="1"/>
          <p:nvPr/>
        </p:nvSpPr>
        <p:spPr>
          <a:xfrm>
            <a:off x="635519" y="3802352"/>
            <a:ext cx="10498016" cy="1015663"/>
          </a:xfrm>
          <a:prstGeom prst="rect">
            <a:avLst/>
          </a:prstGeom>
          <a:noFill/>
        </p:spPr>
        <p:txBody>
          <a:bodyPr wrap="square" rtlCol="0">
            <a:spAutoFit/>
          </a:bodyPr>
          <a:lstStyle/>
          <a:p>
            <a:r>
              <a:rPr lang="en-US" altLang="zh-CN" sz="2000" dirty="0">
                <a:solidFill>
                  <a:schemeClr val="accent1"/>
                </a:solidFill>
              </a:rPr>
              <a:t>Corollary 2:</a:t>
            </a:r>
            <a:r>
              <a:rPr lang="en-US" altLang="zh-CN" sz="2000" dirty="0"/>
              <a:t> </a:t>
            </a:r>
          </a:p>
          <a:p>
            <a:pPr marL="342900" indent="-342900">
              <a:buFont typeface="Arial" panose="020B0604020202020204" pitchFamily="34" charset="0"/>
              <a:buChar char="•"/>
            </a:pPr>
            <a:r>
              <a:rPr lang="en-US" altLang="zh-CN" sz="2000" dirty="0"/>
              <a:t>Assuming </a:t>
            </a:r>
            <a:r>
              <a:rPr lang="en-US" altLang="zh-CN" sz="2000" dirty="0">
                <a:solidFill>
                  <a:srgbClr val="00CC00"/>
                </a:solidFill>
              </a:rPr>
              <a:t>PQ-OWFs</a:t>
            </a:r>
            <a:r>
              <a:rPr lang="en-US" altLang="zh-CN" sz="2000" dirty="0"/>
              <a:t>, parallel repetition does not always reduce the soundness error of const. round PQ interactive arguments. </a:t>
            </a:r>
            <a:endParaRPr lang="en-US" sz="2000" dirty="0"/>
          </a:p>
        </p:txBody>
      </p:sp>
      <p:sp>
        <p:nvSpPr>
          <p:cNvPr id="7" name="TextBox 6">
            <a:extLst>
              <a:ext uri="{FF2B5EF4-FFF2-40B4-BE49-F238E27FC236}">
                <a16:creationId xmlns:a16="http://schemas.microsoft.com/office/drawing/2014/main" id="{32C8BA10-9A49-17E1-F53A-B1F391122742}"/>
              </a:ext>
            </a:extLst>
          </p:cNvPr>
          <p:cNvSpPr txBox="1"/>
          <p:nvPr/>
        </p:nvSpPr>
        <p:spPr>
          <a:xfrm>
            <a:off x="635519" y="5180416"/>
            <a:ext cx="9752430" cy="1015663"/>
          </a:xfrm>
          <a:prstGeom prst="rect">
            <a:avLst/>
          </a:prstGeom>
          <a:noFill/>
        </p:spPr>
        <p:txBody>
          <a:bodyPr wrap="square" rtlCol="0">
            <a:spAutoFit/>
          </a:bodyPr>
          <a:lstStyle/>
          <a:p>
            <a:pPr algn="l"/>
            <a:r>
              <a:rPr lang="en-US" sz="2000" dirty="0"/>
              <a:t>Matches the classical analog from [</a:t>
            </a:r>
            <a:r>
              <a:rPr lang="en-US" sz="2000" dirty="0">
                <a:solidFill>
                  <a:schemeClr val="accent1"/>
                </a:solidFill>
              </a:rPr>
              <a:t>BIN97</a:t>
            </a:r>
            <a:r>
              <a:rPr lang="en-US" sz="2000" dirty="0"/>
              <a:t>]</a:t>
            </a:r>
          </a:p>
          <a:p>
            <a:pPr marL="342900" indent="-342900">
              <a:buFont typeface="Arial" panose="020B0604020202020204" pitchFamily="34" charset="0"/>
              <a:buChar char="•"/>
            </a:pPr>
            <a:r>
              <a:rPr lang="en-US" altLang="zh-CN" sz="2000" dirty="0"/>
              <a:t>Assuming </a:t>
            </a:r>
            <a:r>
              <a:rPr lang="en-US" altLang="zh-CN" sz="2000" dirty="0">
                <a:solidFill>
                  <a:srgbClr val="5F246D"/>
                </a:solidFill>
              </a:rPr>
              <a:t>OWFs</a:t>
            </a:r>
            <a:r>
              <a:rPr lang="en-US" altLang="zh-CN" sz="2000" dirty="0"/>
              <a:t>, parallel repetition does not always reduce the soundness error of (classical) const.-round interactive arguments. </a:t>
            </a:r>
            <a:endParaRPr lang="en-US" sz="2000" dirty="0"/>
          </a:p>
        </p:txBody>
      </p:sp>
    </p:spTree>
    <p:extLst>
      <p:ext uri="{BB962C8B-B14F-4D97-AF65-F5344CB8AC3E}">
        <p14:creationId xmlns:p14="http://schemas.microsoft.com/office/powerpoint/2010/main" val="16957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ACD8E-90C1-B1D4-C50B-2725D29E1D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AEFA7D-053E-1B61-45A9-18FF4CDE9B75}"/>
              </a:ext>
            </a:extLst>
          </p:cNvPr>
          <p:cNvSpPr>
            <a:spLocks noGrp="1"/>
          </p:cNvSpPr>
          <p:nvPr>
            <p:ph type="title"/>
          </p:nvPr>
        </p:nvSpPr>
        <p:spPr/>
        <p:txBody>
          <a:bodyPr/>
          <a:lstStyle/>
          <a:p>
            <a:r>
              <a:rPr lang="en-US" dirty="0"/>
              <a:t>Summary</a:t>
            </a:r>
            <a:endParaRPr lang="en-HK" dirty="0"/>
          </a:p>
        </p:txBody>
      </p:sp>
      <mc:AlternateContent xmlns:mc="http://schemas.openxmlformats.org/markup-compatibility/2006" xmlns:a14="http://schemas.microsoft.com/office/drawing/2010/main">
        <mc:Choice Requires="a14">
          <p:graphicFrame>
            <p:nvGraphicFramePr>
              <p:cNvPr id="9" name="Table 4">
                <a:extLst>
                  <a:ext uri="{FF2B5EF4-FFF2-40B4-BE49-F238E27FC236}">
                    <a16:creationId xmlns:a16="http://schemas.microsoft.com/office/drawing/2014/main" id="{432B80EF-AC99-6238-94CE-2D056E59135D}"/>
                  </a:ext>
                </a:extLst>
              </p:cNvPr>
              <p:cNvGraphicFramePr>
                <a:graphicFrameLocks noGrp="1"/>
              </p:cNvGraphicFramePr>
              <p:nvPr/>
            </p:nvGraphicFramePr>
            <p:xfrm>
              <a:off x="569507" y="1357745"/>
              <a:ext cx="10253133" cy="2712720"/>
            </p:xfrm>
            <a:graphic>
              <a:graphicData uri="http://schemas.openxmlformats.org/drawingml/2006/table">
                <a:tbl>
                  <a:tblPr firstRow="1" bandRow="1">
                    <a:tableStyleId>{8799B23B-EC83-4686-B30A-512413B5E67A}</a:tableStyleId>
                  </a:tblPr>
                  <a:tblGrid>
                    <a:gridCol w="1882748">
                      <a:extLst>
                        <a:ext uri="{9D8B030D-6E8A-4147-A177-3AD203B41FA5}">
                          <a16:colId xmlns:a16="http://schemas.microsoft.com/office/drawing/2014/main" val="3292532707"/>
                        </a:ext>
                      </a:extLst>
                    </a:gridCol>
                    <a:gridCol w="1345277">
                      <a:extLst>
                        <a:ext uri="{9D8B030D-6E8A-4147-A177-3AD203B41FA5}">
                          <a16:colId xmlns:a16="http://schemas.microsoft.com/office/drawing/2014/main" val="433382147"/>
                        </a:ext>
                      </a:extLst>
                    </a:gridCol>
                    <a:gridCol w="1759214">
                      <a:extLst>
                        <a:ext uri="{9D8B030D-6E8A-4147-A177-3AD203B41FA5}">
                          <a16:colId xmlns:a16="http://schemas.microsoft.com/office/drawing/2014/main" val="868223579"/>
                        </a:ext>
                      </a:extLst>
                    </a:gridCol>
                    <a:gridCol w="1932472">
                      <a:extLst>
                        <a:ext uri="{9D8B030D-6E8A-4147-A177-3AD203B41FA5}">
                          <a16:colId xmlns:a16="http://schemas.microsoft.com/office/drawing/2014/main" val="2010329024"/>
                        </a:ext>
                      </a:extLst>
                    </a:gridCol>
                    <a:gridCol w="1928400">
                      <a:extLst>
                        <a:ext uri="{9D8B030D-6E8A-4147-A177-3AD203B41FA5}">
                          <a16:colId xmlns:a16="http://schemas.microsoft.com/office/drawing/2014/main" val="402670881"/>
                        </a:ext>
                      </a:extLst>
                    </a:gridCol>
                    <a:gridCol w="1405022">
                      <a:extLst>
                        <a:ext uri="{9D8B030D-6E8A-4147-A177-3AD203B41FA5}">
                          <a16:colId xmlns:a16="http://schemas.microsoft.com/office/drawing/2014/main" val="3001071012"/>
                        </a:ext>
                      </a:extLst>
                    </a:gridCol>
                  </a:tblGrid>
                  <a:tr h="419911">
                    <a:tc>
                      <a:txBody>
                        <a:bodyPr/>
                        <a:lstStyle/>
                        <a:p>
                          <a:r>
                            <a:rPr lang="en-US" dirty="0"/>
                            <a:t>Work</a:t>
                          </a:r>
                          <a:endParaRPr lang="en-HK" dirty="0"/>
                        </a:p>
                      </a:txBody>
                      <a:tcPr/>
                    </a:tc>
                    <a:tc>
                      <a:txBody>
                        <a:bodyPr/>
                        <a:lstStyle/>
                        <a:p>
                          <a:r>
                            <a:rPr lang="en-HK" dirty="0"/>
                            <a:t># </a:t>
                          </a:r>
                          <a:r>
                            <a:rPr lang="en-US" altLang="zh-CN" dirty="0"/>
                            <a:t>of parties</a:t>
                          </a:r>
                          <a:endParaRPr lang="en-HK" dirty="0"/>
                        </a:p>
                      </a:txBody>
                      <a:tcPr/>
                    </a:tc>
                    <a:tc>
                      <a:txBody>
                        <a:bodyPr/>
                        <a:lstStyle/>
                        <a:p>
                          <a:r>
                            <a:rPr lang="en-US" dirty="0"/>
                            <a:t># of rounds</a:t>
                          </a:r>
                          <a:endParaRPr lang="en-HK" dirty="0"/>
                        </a:p>
                      </a:txBody>
                      <a:tcPr/>
                    </a:tc>
                    <a:tc>
                      <a:txBody>
                        <a:bodyPr/>
                        <a:lstStyle/>
                        <a:p>
                          <a:r>
                            <a:rPr lang="en-US" dirty="0"/>
                            <a:t>Black-box</a:t>
                          </a:r>
                          <a:endParaRPr lang="en-HK" dirty="0"/>
                        </a:p>
                      </a:txBody>
                      <a:tcPr/>
                    </a:tc>
                    <a:tc>
                      <a:txBody>
                        <a:bodyPr/>
                        <a:lstStyle/>
                        <a:p>
                          <a:r>
                            <a:rPr lang="en-US" dirty="0"/>
                            <a:t>Assumptions</a:t>
                          </a:r>
                          <a:endParaRPr lang="en-HK" dirty="0"/>
                        </a:p>
                      </a:txBody>
                      <a:tcPr/>
                    </a:tc>
                    <a:tc>
                      <a:txBody>
                        <a:bodyPr/>
                        <a:lstStyle/>
                        <a:p>
                          <a:r>
                            <a:rPr lang="en-US" dirty="0"/>
                            <a:t>Sim Quality</a:t>
                          </a:r>
                          <a:endParaRPr lang="en-HK" dirty="0"/>
                        </a:p>
                      </a:txBody>
                      <a:tcPr/>
                    </a:tc>
                    <a:extLst>
                      <a:ext uri="{0D108BD9-81ED-4DB2-BD59-A6C34878D82A}">
                        <a16:rowId xmlns:a16="http://schemas.microsoft.com/office/drawing/2014/main" val="3919639466"/>
                      </a:ext>
                    </a:extLst>
                  </a:tr>
                  <a:tr h="425050">
                    <a:tc>
                      <a:txBody>
                        <a:bodyPr/>
                        <a:lstStyle/>
                        <a:p>
                          <a:r>
                            <a:rPr lang="en-US" dirty="0"/>
                            <a:t>[</a:t>
                          </a:r>
                          <a:r>
                            <a:rPr lang="en-US" dirty="0">
                              <a:solidFill>
                                <a:schemeClr val="accent1"/>
                              </a:solidFill>
                            </a:rPr>
                            <a:t>ABG+21</a:t>
                          </a:r>
                          <a:r>
                            <a:rPr lang="en-US" dirty="0"/>
                            <a:t>]</a:t>
                          </a:r>
                          <a:endParaRPr lang="en-HK" dirty="0"/>
                        </a:p>
                      </a:txBody>
                      <a:tcPr/>
                    </a:tc>
                    <a:tc>
                      <a:txBody>
                        <a:bodyPr/>
                        <a:lstStyle/>
                        <a:p>
                          <a:r>
                            <a:rPr lang="en-US" dirty="0"/>
                            <a:t>multi</a:t>
                          </a:r>
                          <a:endParaRPr lang="en-HK"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m:oMathPara>
                          </a14:m>
                          <a:endParaRPr lang="en-HK" dirty="0"/>
                        </a:p>
                      </a:txBody>
                      <a:tcPr/>
                    </a:tc>
                    <a:tc>
                      <a:txBody>
                        <a:bodyPr/>
                        <a:lstStyle/>
                        <a:p>
                          <a:r>
                            <a:rPr lang="en-US" dirty="0">
                              <a:solidFill>
                                <a:srgbClr val="FF0000"/>
                              </a:solidFill>
                            </a:rPr>
                            <a:t>No</a:t>
                          </a:r>
                          <a:endParaRPr lang="en-HK" dirty="0">
                            <a:solidFill>
                              <a:srgbClr val="FF0000"/>
                            </a:solidFill>
                          </a:endParaRPr>
                        </a:p>
                      </a:txBody>
                      <a:tcPr/>
                    </a:tc>
                    <a:tc>
                      <a:txBody>
                        <a:bodyPr/>
                        <a:lstStyle/>
                        <a:p>
                          <a:r>
                            <a:rPr lang="en-US" altLang="zh-CN" dirty="0">
                              <a:solidFill>
                                <a:srgbClr val="FF0000"/>
                              </a:solidFill>
                            </a:rPr>
                            <a:t>super-poly LWE</a:t>
                          </a:r>
                          <a:endParaRPr lang="en-HK" dirty="0">
                            <a:solidFill>
                              <a:srgbClr val="FF0000"/>
                            </a:solidFill>
                          </a:endParaRPr>
                        </a:p>
                      </a:txBody>
                      <a:tcPr/>
                    </a:tc>
                    <a:tc>
                      <a:txBody>
                        <a:bodyPr/>
                        <a:lstStyle/>
                        <a:p>
                          <a:r>
                            <a:rPr lang="en-US" dirty="0"/>
                            <a:t>standard</a:t>
                          </a:r>
                          <a:endParaRPr lang="en-HK" dirty="0"/>
                        </a:p>
                      </a:txBody>
                      <a:tcPr/>
                    </a:tc>
                    <a:extLst>
                      <a:ext uri="{0D108BD9-81ED-4DB2-BD59-A6C34878D82A}">
                        <a16:rowId xmlns:a16="http://schemas.microsoft.com/office/drawing/2014/main" val="870551206"/>
                      </a:ext>
                    </a:extLst>
                  </a:tr>
                  <a:tr h="364258">
                    <a:tc>
                      <a:txBody>
                        <a:bodyPr/>
                        <a:lstStyle/>
                        <a:p>
                          <a:r>
                            <a:rPr lang="en-US" dirty="0"/>
                            <a:t>[</a:t>
                          </a:r>
                          <a:r>
                            <a:rPr lang="en-US" dirty="0">
                              <a:solidFill>
                                <a:schemeClr val="accent1"/>
                              </a:solidFill>
                            </a:rPr>
                            <a:t>LP</a:t>
                          </a:r>
                          <a:r>
                            <a:rPr lang="en-US" dirty="0">
                              <a:solidFill>
                                <a:srgbClr val="C00000"/>
                              </a:solidFill>
                            </a:rPr>
                            <a:t>Y</a:t>
                          </a:r>
                          <a:r>
                            <a:rPr lang="en-US" dirty="0">
                              <a:solidFill>
                                <a:schemeClr val="accent1"/>
                              </a:solidFill>
                            </a:rPr>
                            <a:t>23</a:t>
                          </a:r>
                          <a:r>
                            <a:rPr lang="en-US" dirty="0"/>
                            <a:t>]</a:t>
                          </a:r>
                          <a:endParaRPr lang="en-HK" dirty="0"/>
                        </a:p>
                      </a:txBody>
                      <a:tcPr/>
                    </a:tc>
                    <a:tc>
                      <a:txBody>
                        <a:bodyPr/>
                        <a:lstStyle/>
                        <a:p>
                          <a:r>
                            <a:rPr lang="en-US" dirty="0"/>
                            <a:t>multi</a:t>
                          </a:r>
                          <a:endParaRPr lang="en-HK"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m:oMathPara>
                          </a14:m>
                          <a:endParaRPr lang="en-HK" dirty="0"/>
                        </a:p>
                      </a:txBody>
                      <a:tcPr/>
                    </a:tc>
                    <a:tc>
                      <a:txBody>
                        <a:bodyPr/>
                        <a:lstStyle/>
                        <a:p>
                          <a:r>
                            <a:rPr lang="en-US" dirty="0">
                              <a:solidFill>
                                <a:srgbClr val="FF0000"/>
                              </a:solidFill>
                            </a:rPr>
                            <a:t>No</a:t>
                          </a:r>
                          <a:endParaRPr lang="en-HK" dirty="0">
                            <a:solidFill>
                              <a:srgbClr val="FF0000"/>
                            </a:solidFill>
                          </a:endParaRPr>
                        </a:p>
                      </a:txBody>
                      <a:tcPr/>
                    </a:tc>
                    <a:tc>
                      <a:txBody>
                        <a:bodyPr/>
                        <a:lstStyle/>
                        <a:p>
                          <a:r>
                            <a:rPr lang="en-US" dirty="0">
                              <a:solidFill>
                                <a:srgbClr val="FF0000"/>
                              </a:solidFill>
                            </a:rPr>
                            <a:t>LWE</a:t>
                          </a:r>
                          <a:endParaRPr lang="en-HK" dirty="0">
                            <a:solidFill>
                              <a:srgbClr val="FF0000"/>
                            </a:solidFill>
                          </a:endParaRPr>
                        </a:p>
                      </a:txBody>
                      <a:tcPr/>
                    </a:tc>
                    <a:tc>
                      <a:txBody>
                        <a:bodyPr/>
                        <a:lstStyle/>
                        <a:p>
                          <a:r>
                            <a:rPr lang="en-US" dirty="0"/>
                            <a:t>standard</a:t>
                          </a:r>
                          <a:endParaRPr lang="en-HK" dirty="0"/>
                        </a:p>
                      </a:txBody>
                      <a:tcPr/>
                    </a:tc>
                    <a:extLst>
                      <a:ext uri="{0D108BD9-81ED-4DB2-BD59-A6C34878D82A}">
                        <a16:rowId xmlns:a16="http://schemas.microsoft.com/office/drawing/2014/main" val="20023199"/>
                      </a:ext>
                    </a:extLst>
                  </a:tr>
                  <a:tr h="368627">
                    <a:tc>
                      <a:txBody>
                        <a:bodyPr/>
                        <a:lstStyle/>
                        <a:p>
                          <a:r>
                            <a:rPr lang="en-US" dirty="0"/>
                            <a:t>[</a:t>
                          </a:r>
                          <a:r>
                            <a:rPr lang="en-US" dirty="0">
                              <a:solidFill>
                                <a:schemeClr val="accent1"/>
                              </a:solidFill>
                            </a:rPr>
                            <a:t>CCL</a:t>
                          </a:r>
                          <a:r>
                            <a:rPr lang="en-US" dirty="0">
                              <a:solidFill>
                                <a:srgbClr val="C00000"/>
                              </a:solidFill>
                            </a:rPr>
                            <a:t>Y</a:t>
                          </a:r>
                          <a:r>
                            <a:rPr lang="en-US" dirty="0">
                              <a:solidFill>
                                <a:schemeClr val="accent1"/>
                              </a:solidFill>
                            </a:rPr>
                            <a:t>22</a:t>
                          </a:r>
                          <a:r>
                            <a:rPr lang="en-US" dirty="0"/>
                            <a:t>]</a:t>
                          </a:r>
                          <a:endParaRPr lang="en-HK" dirty="0"/>
                        </a:p>
                      </a:txBody>
                      <a:tcPr/>
                    </a:tc>
                    <a:tc>
                      <a:txBody>
                        <a:bodyPr/>
                        <a:lstStyle/>
                        <a:p>
                          <a:r>
                            <a:rPr lang="en-US" dirty="0">
                              <a:solidFill>
                                <a:srgbClr val="FF0000"/>
                              </a:solidFill>
                            </a:rPr>
                            <a:t>2</a:t>
                          </a:r>
                          <a:endParaRPr lang="en-HK" dirty="0">
                            <a:solidFill>
                              <a:srgbClr val="FF0000"/>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m:oMathPara>
                          </a14:m>
                          <a:endParaRPr lang="en-HK" dirty="0"/>
                        </a:p>
                      </a:txBody>
                      <a:tcPr/>
                    </a:tc>
                    <a:tc>
                      <a:txBody>
                        <a:bodyPr/>
                        <a:lstStyle/>
                        <a:p>
                          <a:r>
                            <a:rPr lang="en-US" altLang="zh-CN" dirty="0"/>
                            <a:t>Yes</a:t>
                          </a:r>
                          <a:endParaRPr lang="en-HK" dirty="0"/>
                        </a:p>
                      </a:txBody>
                      <a:tcPr/>
                    </a:tc>
                    <a:tc>
                      <a:txBody>
                        <a:bodyPr/>
                        <a:lstStyle/>
                        <a:p>
                          <a:r>
                            <a:rPr lang="en-US" altLang="zh-CN" dirty="0"/>
                            <a:t>minimal</a:t>
                          </a:r>
                          <a:endParaRPr lang="en-HK" dirty="0"/>
                        </a:p>
                      </a:txBody>
                      <a:tcPr/>
                    </a:tc>
                    <a:tc>
                      <a:txBody>
                        <a:bodyPr/>
                        <a:lstStyle/>
                        <a:p>
                          <a14:m>
                            <m:oMath xmlns:m="http://schemas.openxmlformats.org/officeDocument/2006/math">
                              <m:r>
                                <a:rPr lang="en-US" i="1" smtClean="0">
                                  <a:solidFill>
                                    <a:srgbClr val="5F246D"/>
                                  </a:solidFill>
                                  <a:latin typeface="Cambria Math" panose="02040503050406030204" pitchFamily="18" charset="0"/>
                                  <a:ea typeface="Cambria Math" panose="02040503050406030204" pitchFamily="18" charset="0"/>
                                </a:rPr>
                                <m:t>𝜀</m:t>
                              </m:r>
                            </m:oMath>
                          </a14:m>
                          <a:r>
                            <a:rPr lang="en-US" dirty="0">
                              <a:solidFill>
                                <a:srgbClr val="5F246D"/>
                              </a:solidFill>
                            </a:rPr>
                            <a:t>-simulation</a:t>
                          </a:r>
                          <a:endParaRPr lang="en-HK" dirty="0">
                            <a:solidFill>
                              <a:srgbClr val="5F246D"/>
                            </a:solidFill>
                          </a:endParaRPr>
                        </a:p>
                      </a:txBody>
                      <a:tcPr/>
                    </a:tc>
                    <a:extLst>
                      <a:ext uri="{0D108BD9-81ED-4DB2-BD59-A6C34878D82A}">
                        <a16:rowId xmlns:a16="http://schemas.microsoft.com/office/drawing/2014/main" val="1909942825"/>
                      </a:ext>
                    </a:extLst>
                  </a:tr>
                  <a:tr h="401852">
                    <a:tc>
                      <a:txBody>
                        <a:bodyPr/>
                        <a:lstStyle/>
                        <a:p>
                          <a:r>
                            <a:rPr lang="en-US" dirty="0">
                              <a:solidFill>
                                <a:schemeClr val="accent1"/>
                              </a:solidFill>
                            </a:rPr>
                            <a:t>Our Theorem 1</a:t>
                          </a:r>
                          <a:endParaRPr lang="en-HK" dirty="0">
                            <a:solidFill>
                              <a:schemeClr val="accent1"/>
                            </a:solidFill>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solidFill>
                                <a:srgbClr val="FF0000"/>
                              </a:solidFill>
                            </a:rPr>
                            <a:t>2</a:t>
                          </a:r>
                          <a:endParaRPr lang="en-HK" dirty="0">
                            <a:solidFill>
                              <a:srgbClr val="FF0000"/>
                            </a:solidFill>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a14:m>
                            <m:oMathPara xmlns:m="http://schemas.openxmlformats.org/officeDocument/2006/math">
                              <m:oMathParaPr>
                                <m:jc m:val="centerGroup"/>
                              </m:oMathParaPr>
                              <m:oMath xmlns:m="http://schemas.openxmlformats.org/officeDocument/2006/math">
                                <m:r>
                                  <a:rPr lang="en-HK" i="1" smtClean="0">
                                    <a:solidFill>
                                      <a:srgbClr val="5F246D"/>
                                    </a:solidFill>
                                    <a:latin typeface="Cambria Math" panose="02040503050406030204" pitchFamily="18" charset="0"/>
                                    <a:ea typeface="Cambria Math" panose="02040503050406030204" pitchFamily="18" charset="0"/>
                                  </a:rPr>
                                  <m:t>𝜔</m:t>
                                </m:r>
                                <m:r>
                                  <a:rPr lang="en-US" b="0" i="1" smtClean="0">
                                    <a:solidFill>
                                      <a:srgbClr val="5F246D"/>
                                    </a:solidFill>
                                    <a:latin typeface="Cambria Math" panose="02040503050406030204" pitchFamily="18" charset="0"/>
                                    <a:ea typeface="Cambria Math" panose="02040503050406030204" pitchFamily="18" charset="0"/>
                                  </a:rPr>
                                  <m:t>(1)</m:t>
                                </m:r>
                              </m:oMath>
                            </m:oMathPara>
                          </a14:m>
                          <a:endParaRPr lang="en-HK" dirty="0">
                            <a:solidFill>
                              <a:srgbClr val="5F246D"/>
                            </a:solidFill>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Yes</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minimal</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standard</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extLst>
                      <a:ext uri="{0D108BD9-81ED-4DB2-BD59-A6C34878D82A}">
                        <a16:rowId xmlns:a16="http://schemas.microsoft.com/office/drawing/2014/main" val="3514666741"/>
                      </a:ext>
                    </a:extLst>
                  </a:tr>
                  <a:tr h="364258">
                    <a:tc>
                      <a:txBody>
                        <a:bodyPr/>
                        <a:lstStyle/>
                        <a:p>
                          <a:r>
                            <a:rPr lang="en-HK" dirty="0">
                              <a:solidFill>
                                <a:schemeClr val="accent1"/>
                              </a:solidFill>
                            </a:rPr>
                            <a:t>Our Theorem 2</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HK" dirty="0"/>
                            <a:t>multi</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algn="ctr"/>
                          <a:r>
                            <a:rPr lang="en-HK" dirty="0"/>
                            <a:t>polynomial</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HK" dirty="0"/>
                            <a:t>Yes</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HK" dirty="0"/>
                            <a:t>minimal</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dirty="0">
                              <a:solidFill>
                                <a:schemeClr val="tx1"/>
                              </a:solidFill>
                            </a:rPr>
                            <a:t>standard</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extLst>
                      <a:ext uri="{0D108BD9-81ED-4DB2-BD59-A6C34878D82A}">
                        <a16:rowId xmlns:a16="http://schemas.microsoft.com/office/drawing/2014/main" val="1294294490"/>
                      </a:ext>
                    </a:extLst>
                  </a:tr>
                  <a:tr h="364258">
                    <a:tc>
                      <a:txBody>
                        <a:bodyPr/>
                        <a:lstStyle/>
                        <a:p>
                          <a:r>
                            <a:rPr lang="en-US" dirty="0">
                              <a:solidFill>
                                <a:schemeClr val="accent1"/>
                              </a:solidFill>
                            </a:rPr>
                            <a:t>Our Theorem 3</a:t>
                          </a:r>
                          <a:endParaRPr lang="en-HK" dirty="0">
                            <a:solidFill>
                              <a:schemeClr val="accent1"/>
                            </a:solidFill>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multi</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m:oMathPara>
                          </a14:m>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Yes</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solidFill>
                                <a:srgbClr val="5F246D"/>
                              </a:solidFill>
                            </a:rPr>
                            <a:t>(almost) </a:t>
                          </a:r>
                          <a:r>
                            <a:rPr lang="en-US" dirty="0"/>
                            <a:t>minimal</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solidFill>
                                    <a:srgbClr val="5F246D"/>
                                  </a:solidFill>
                                  <a:latin typeface="Cambria Math" panose="02040503050406030204" pitchFamily="18" charset="0"/>
                                  <a:ea typeface="Cambria Math" panose="02040503050406030204" pitchFamily="18" charset="0"/>
                                </a:rPr>
                                <m:t>𝜀</m:t>
                              </m:r>
                            </m:oMath>
                          </a14:m>
                          <a:r>
                            <a:rPr lang="en-US" dirty="0">
                              <a:solidFill>
                                <a:srgbClr val="5F246D"/>
                              </a:solidFill>
                            </a:rPr>
                            <a:t>-simulation</a:t>
                          </a:r>
                          <a:endParaRPr lang="en-HK" dirty="0">
                            <a:solidFill>
                              <a:srgbClr val="5F246D"/>
                            </a:solidFill>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extLst>
                      <a:ext uri="{0D108BD9-81ED-4DB2-BD59-A6C34878D82A}">
                        <a16:rowId xmlns:a16="http://schemas.microsoft.com/office/drawing/2014/main" val="4229080644"/>
                      </a:ext>
                    </a:extLst>
                  </a:tr>
                </a:tbl>
              </a:graphicData>
            </a:graphic>
          </p:graphicFrame>
        </mc:Choice>
        <mc:Fallback xmlns="">
          <p:graphicFrame>
            <p:nvGraphicFramePr>
              <p:cNvPr id="9" name="Table 4">
                <a:extLst>
                  <a:ext uri="{FF2B5EF4-FFF2-40B4-BE49-F238E27FC236}">
                    <a16:creationId xmlns:a16="http://schemas.microsoft.com/office/drawing/2014/main" id="{392662E7-D0FC-4630-8D56-18924C28D3B4}"/>
                  </a:ext>
                </a:extLst>
              </p:cNvPr>
              <p:cNvGraphicFramePr>
                <a:graphicFrameLocks noGrp="1"/>
              </p:cNvGraphicFramePr>
              <p:nvPr>
                <p:extLst>
                  <p:ext uri="{D42A27DB-BD31-4B8C-83A1-F6EECF244321}">
                    <p14:modId xmlns:p14="http://schemas.microsoft.com/office/powerpoint/2010/main" val="2721007905"/>
                  </p:ext>
                </p:extLst>
              </p:nvPr>
            </p:nvGraphicFramePr>
            <p:xfrm>
              <a:off x="569507" y="1357745"/>
              <a:ext cx="10253133" cy="2712720"/>
            </p:xfrm>
            <a:graphic>
              <a:graphicData uri="http://schemas.openxmlformats.org/drawingml/2006/table">
                <a:tbl>
                  <a:tblPr firstRow="1" bandRow="1">
                    <a:tableStyleId>{8799B23B-EC83-4686-B30A-512413B5E67A}</a:tableStyleId>
                  </a:tblPr>
                  <a:tblGrid>
                    <a:gridCol w="1882748">
                      <a:extLst>
                        <a:ext uri="{9D8B030D-6E8A-4147-A177-3AD203B41FA5}">
                          <a16:colId xmlns:a16="http://schemas.microsoft.com/office/drawing/2014/main" val="3292532707"/>
                        </a:ext>
                      </a:extLst>
                    </a:gridCol>
                    <a:gridCol w="1345277">
                      <a:extLst>
                        <a:ext uri="{9D8B030D-6E8A-4147-A177-3AD203B41FA5}">
                          <a16:colId xmlns:a16="http://schemas.microsoft.com/office/drawing/2014/main" val="433382147"/>
                        </a:ext>
                      </a:extLst>
                    </a:gridCol>
                    <a:gridCol w="1759214">
                      <a:extLst>
                        <a:ext uri="{9D8B030D-6E8A-4147-A177-3AD203B41FA5}">
                          <a16:colId xmlns:a16="http://schemas.microsoft.com/office/drawing/2014/main" val="868223579"/>
                        </a:ext>
                      </a:extLst>
                    </a:gridCol>
                    <a:gridCol w="1932472">
                      <a:extLst>
                        <a:ext uri="{9D8B030D-6E8A-4147-A177-3AD203B41FA5}">
                          <a16:colId xmlns:a16="http://schemas.microsoft.com/office/drawing/2014/main" val="2010329024"/>
                        </a:ext>
                      </a:extLst>
                    </a:gridCol>
                    <a:gridCol w="1928400">
                      <a:extLst>
                        <a:ext uri="{9D8B030D-6E8A-4147-A177-3AD203B41FA5}">
                          <a16:colId xmlns:a16="http://schemas.microsoft.com/office/drawing/2014/main" val="402670881"/>
                        </a:ext>
                      </a:extLst>
                    </a:gridCol>
                    <a:gridCol w="1405022">
                      <a:extLst>
                        <a:ext uri="{9D8B030D-6E8A-4147-A177-3AD203B41FA5}">
                          <a16:colId xmlns:a16="http://schemas.microsoft.com/office/drawing/2014/main" val="3001071012"/>
                        </a:ext>
                      </a:extLst>
                    </a:gridCol>
                  </a:tblGrid>
                  <a:tr h="419911">
                    <a:tc>
                      <a:txBody>
                        <a:bodyPr/>
                        <a:lstStyle/>
                        <a:p>
                          <a:r>
                            <a:rPr lang="en-US" dirty="0"/>
                            <a:t>Work</a:t>
                          </a:r>
                          <a:endParaRPr lang="en-HK" dirty="0"/>
                        </a:p>
                      </a:txBody>
                      <a:tcPr/>
                    </a:tc>
                    <a:tc>
                      <a:txBody>
                        <a:bodyPr/>
                        <a:lstStyle/>
                        <a:p>
                          <a:r>
                            <a:rPr lang="en-HK" dirty="0"/>
                            <a:t># </a:t>
                          </a:r>
                          <a:r>
                            <a:rPr lang="en-US" altLang="zh-CN" dirty="0"/>
                            <a:t>of parties</a:t>
                          </a:r>
                          <a:endParaRPr lang="en-HK" dirty="0"/>
                        </a:p>
                      </a:txBody>
                      <a:tcPr/>
                    </a:tc>
                    <a:tc>
                      <a:txBody>
                        <a:bodyPr/>
                        <a:lstStyle/>
                        <a:p>
                          <a:r>
                            <a:rPr lang="en-US" dirty="0"/>
                            <a:t># of rounds</a:t>
                          </a:r>
                          <a:endParaRPr lang="en-HK" dirty="0"/>
                        </a:p>
                      </a:txBody>
                      <a:tcPr/>
                    </a:tc>
                    <a:tc>
                      <a:txBody>
                        <a:bodyPr/>
                        <a:lstStyle/>
                        <a:p>
                          <a:r>
                            <a:rPr lang="en-US" dirty="0"/>
                            <a:t>Black-box</a:t>
                          </a:r>
                          <a:endParaRPr lang="en-HK" dirty="0"/>
                        </a:p>
                      </a:txBody>
                      <a:tcPr/>
                    </a:tc>
                    <a:tc>
                      <a:txBody>
                        <a:bodyPr/>
                        <a:lstStyle/>
                        <a:p>
                          <a:r>
                            <a:rPr lang="en-US" dirty="0"/>
                            <a:t>Assumptions</a:t>
                          </a:r>
                          <a:endParaRPr lang="en-HK" dirty="0"/>
                        </a:p>
                      </a:txBody>
                      <a:tcPr/>
                    </a:tc>
                    <a:tc>
                      <a:txBody>
                        <a:bodyPr/>
                        <a:lstStyle/>
                        <a:p>
                          <a:r>
                            <a:rPr lang="en-US" dirty="0"/>
                            <a:t>Sim Quality</a:t>
                          </a:r>
                          <a:endParaRPr lang="en-HK" dirty="0"/>
                        </a:p>
                      </a:txBody>
                      <a:tcPr/>
                    </a:tc>
                    <a:extLst>
                      <a:ext uri="{0D108BD9-81ED-4DB2-BD59-A6C34878D82A}">
                        <a16:rowId xmlns:a16="http://schemas.microsoft.com/office/drawing/2014/main" val="3919639466"/>
                      </a:ext>
                    </a:extLst>
                  </a:tr>
                  <a:tr h="425050">
                    <a:tc>
                      <a:txBody>
                        <a:bodyPr/>
                        <a:lstStyle/>
                        <a:p>
                          <a:r>
                            <a:rPr lang="en-US" dirty="0"/>
                            <a:t>[</a:t>
                          </a:r>
                          <a:r>
                            <a:rPr lang="en-US" dirty="0">
                              <a:solidFill>
                                <a:schemeClr val="accent1"/>
                              </a:solidFill>
                            </a:rPr>
                            <a:t>ABG+21</a:t>
                          </a:r>
                          <a:r>
                            <a:rPr lang="en-US" dirty="0"/>
                            <a:t>]</a:t>
                          </a:r>
                          <a:endParaRPr lang="en-HK" dirty="0"/>
                        </a:p>
                      </a:txBody>
                      <a:tcPr/>
                    </a:tc>
                    <a:tc>
                      <a:txBody>
                        <a:bodyPr/>
                        <a:lstStyle/>
                        <a:p>
                          <a:r>
                            <a:rPr lang="en-US" dirty="0"/>
                            <a:t>multi</a:t>
                          </a:r>
                          <a:endParaRPr lang="en-HK" dirty="0"/>
                        </a:p>
                      </a:txBody>
                      <a:tcPr/>
                    </a:tc>
                    <a:tc>
                      <a:txBody>
                        <a:bodyPr/>
                        <a:lstStyle/>
                        <a:p>
                          <a:endParaRPr lang="en-US"/>
                        </a:p>
                      </a:txBody>
                      <a:tcPr>
                        <a:blipFill>
                          <a:blip r:embed="rId3"/>
                          <a:stretch>
                            <a:fillRect l="-183737" t="-105714" r="-300000" b="-461429"/>
                          </a:stretch>
                        </a:blipFill>
                      </a:tcPr>
                    </a:tc>
                    <a:tc>
                      <a:txBody>
                        <a:bodyPr/>
                        <a:lstStyle/>
                        <a:p>
                          <a:r>
                            <a:rPr lang="en-US" dirty="0">
                              <a:solidFill>
                                <a:srgbClr val="FF0000"/>
                              </a:solidFill>
                            </a:rPr>
                            <a:t>No</a:t>
                          </a:r>
                          <a:endParaRPr lang="en-HK" dirty="0">
                            <a:solidFill>
                              <a:srgbClr val="FF0000"/>
                            </a:solidFill>
                          </a:endParaRPr>
                        </a:p>
                      </a:txBody>
                      <a:tcPr/>
                    </a:tc>
                    <a:tc>
                      <a:txBody>
                        <a:bodyPr/>
                        <a:lstStyle/>
                        <a:p>
                          <a:r>
                            <a:rPr lang="en-US" altLang="zh-CN" dirty="0">
                              <a:solidFill>
                                <a:srgbClr val="FF0000"/>
                              </a:solidFill>
                            </a:rPr>
                            <a:t>super-poly LWE</a:t>
                          </a:r>
                          <a:endParaRPr lang="en-HK" dirty="0">
                            <a:solidFill>
                              <a:srgbClr val="FF0000"/>
                            </a:solidFill>
                          </a:endParaRPr>
                        </a:p>
                      </a:txBody>
                      <a:tcPr/>
                    </a:tc>
                    <a:tc>
                      <a:txBody>
                        <a:bodyPr/>
                        <a:lstStyle/>
                        <a:p>
                          <a:r>
                            <a:rPr lang="en-US" dirty="0"/>
                            <a:t>standard</a:t>
                          </a:r>
                          <a:endParaRPr lang="en-HK" dirty="0"/>
                        </a:p>
                      </a:txBody>
                      <a:tcPr/>
                    </a:tc>
                    <a:extLst>
                      <a:ext uri="{0D108BD9-81ED-4DB2-BD59-A6C34878D82A}">
                        <a16:rowId xmlns:a16="http://schemas.microsoft.com/office/drawing/2014/main" val="870551206"/>
                      </a:ext>
                    </a:extLst>
                  </a:tr>
                  <a:tr h="365760">
                    <a:tc>
                      <a:txBody>
                        <a:bodyPr/>
                        <a:lstStyle/>
                        <a:p>
                          <a:r>
                            <a:rPr lang="en-US" dirty="0"/>
                            <a:t>[</a:t>
                          </a:r>
                          <a:r>
                            <a:rPr lang="en-US" dirty="0">
                              <a:solidFill>
                                <a:schemeClr val="accent1"/>
                              </a:solidFill>
                            </a:rPr>
                            <a:t>LP</a:t>
                          </a:r>
                          <a:r>
                            <a:rPr lang="en-US" dirty="0">
                              <a:solidFill>
                                <a:srgbClr val="C00000"/>
                              </a:solidFill>
                            </a:rPr>
                            <a:t>Y</a:t>
                          </a:r>
                          <a:r>
                            <a:rPr lang="en-US" dirty="0">
                              <a:solidFill>
                                <a:schemeClr val="accent1"/>
                              </a:solidFill>
                            </a:rPr>
                            <a:t>23</a:t>
                          </a:r>
                          <a:r>
                            <a:rPr lang="en-US" dirty="0"/>
                            <a:t>]</a:t>
                          </a:r>
                          <a:endParaRPr lang="en-HK" dirty="0"/>
                        </a:p>
                      </a:txBody>
                      <a:tcPr/>
                    </a:tc>
                    <a:tc>
                      <a:txBody>
                        <a:bodyPr/>
                        <a:lstStyle/>
                        <a:p>
                          <a:r>
                            <a:rPr lang="en-US" dirty="0"/>
                            <a:t>multi</a:t>
                          </a:r>
                          <a:endParaRPr lang="en-HK" dirty="0"/>
                        </a:p>
                      </a:txBody>
                      <a:tcPr/>
                    </a:tc>
                    <a:tc>
                      <a:txBody>
                        <a:bodyPr/>
                        <a:lstStyle/>
                        <a:p>
                          <a:endParaRPr lang="en-US"/>
                        </a:p>
                      </a:txBody>
                      <a:tcPr>
                        <a:blipFill>
                          <a:blip r:embed="rId3"/>
                          <a:stretch>
                            <a:fillRect l="-183737" t="-240000" r="-300000" b="-438333"/>
                          </a:stretch>
                        </a:blipFill>
                      </a:tcPr>
                    </a:tc>
                    <a:tc>
                      <a:txBody>
                        <a:bodyPr/>
                        <a:lstStyle/>
                        <a:p>
                          <a:r>
                            <a:rPr lang="en-US" dirty="0">
                              <a:solidFill>
                                <a:srgbClr val="FF0000"/>
                              </a:solidFill>
                            </a:rPr>
                            <a:t>No</a:t>
                          </a:r>
                          <a:endParaRPr lang="en-HK" dirty="0">
                            <a:solidFill>
                              <a:srgbClr val="FF0000"/>
                            </a:solidFill>
                          </a:endParaRPr>
                        </a:p>
                      </a:txBody>
                      <a:tcPr/>
                    </a:tc>
                    <a:tc>
                      <a:txBody>
                        <a:bodyPr/>
                        <a:lstStyle/>
                        <a:p>
                          <a:r>
                            <a:rPr lang="en-US" dirty="0">
                              <a:solidFill>
                                <a:srgbClr val="FF0000"/>
                              </a:solidFill>
                            </a:rPr>
                            <a:t>LWE</a:t>
                          </a:r>
                          <a:endParaRPr lang="en-HK" dirty="0">
                            <a:solidFill>
                              <a:srgbClr val="FF0000"/>
                            </a:solidFill>
                          </a:endParaRPr>
                        </a:p>
                      </a:txBody>
                      <a:tcPr/>
                    </a:tc>
                    <a:tc>
                      <a:txBody>
                        <a:bodyPr/>
                        <a:lstStyle/>
                        <a:p>
                          <a:r>
                            <a:rPr lang="en-US" dirty="0"/>
                            <a:t>standard</a:t>
                          </a:r>
                          <a:endParaRPr lang="en-HK" dirty="0"/>
                        </a:p>
                      </a:txBody>
                      <a:tcPr/>
                    </a:tc>
                    <a:extLst>
                      <a:ext uri="{0D108BD9-81ED-4DB2-BD59-A6C34878D82A}">
                        <a16:rowId xmlns:a16="http://schemas.microsoft.com/office/drawing/2014/main" val="20023199"/>
                      </a:ext>
                    </a:extLst>
                  </a:tr>
                  <a:tr h="368627">
                    <a:tc>
                      <a:txBody>
                        <a:bodyPr/>
                        <a:lstStyle/>
                        <a:p>
                          <a:r>
                            <a:rPr lang="en-US" dirty="0"/>
                            <a:t>[</a:t>
                          </a:r>
                          <a:r>
                            <a:rPr lang="en-US" dirty="0">
                              <a:solidFill>
                                <a:schemeClr val="accent1"/>
                              </a:solidFill>
                            </a:rPr>
                            <a:t>CCL</a:t>
                          </a:r>
                          <a:r>
                            <a:rPr lang="en-US" dirty="0">
                              <a:solidFill>
                                <a:srgbClr val="C00000"/>
                              </a:solidFill>
                            </a:rPr>
                            <a:t>Y</a:t>
                          </a:r>
                          <a:r>
                            <a:rPr lang="en-US" dirty="0">
                              <a:solidFill>
                                <a:schemeClr val="accent1"/>
                              </a:solidFill>
                            </a:rPr>
                            <a:t>22</a:t>
                          </a:r>
                          <a:r>
                            <a:rPr lang="en-US" dirty="0"/>
                            <a:t>]</a:t>
                          </a:r>
                          <a:endParaRPr lang="en-HK" dirty="0"/>
                        </a:p>
                      </a:txBody>
                      <a:tcPr/>
                    </a:tc>
                    <a:tc>
                      <a:txBody>
                        <a:bodyPr/>
                        <a:lstStyle/>
                        <a:p>
                          <a:r>
                            <a:rPr lang="en-US" dirty="0">
                              <a:solidFill>
                                <a:srgbClr val="FF0000"/>
                              </a:solidFill>
                            </a:rPr>
                            <a:t>2</a:t>
                          </a:r>
                          <a:endParaRPr lang="en-HK" dirty="0">
                            <a:solidFill>
                              <a:srgbClr val="FF0000"/>
                            </a:solidFill>
                          </a:endParaRPr>
                        </a:p>
                      </a:txBody>
                      <a:tcPr/>
                    </a:tc>
                    <a:tc>
                      <a:txBody>
                        <a:bodyPr/>
                        <a:lstStyle/>
                        <a:p>
                          <a:endParaRPr lang="en-US"/>
                        </a:p>
                      </a:txBody>
                      <a:tcPr>
                        <a:blipFill>
                          <a:blip r:embed="rId3"/>
                          <a:stretch>
                            <a:fillRect l="-183737" t="-334426" r="-300000" b="-331148"/>
                          </a:stretch>
                        </a:blipFill>
                      </a:tcPr>
                    </a:tc>
                    <a:tc>
                      <a:txBody>
                        <a:bodyPr/>
                        <a:lstStyle/>
                        <a:p>
                          <a:r>
                            <a:rPr lang="en-US" altLang="zh-CN" dirty="0"/>
                            <a:t>Yes</a:t>
                          </a:r>
                          <a:endParaRPr lang="en-HK" dirty="0"/>
                        </a:p>
                      </a:txBody>
                      <a:tcPr/>
                    </a:tc>
                    <a:tc>
                      <a:txBody>
                        <a:bodyPr/>
                        <a:lstStyle/>
                        <a:p>
                          <a:r>
                            <a:rPr lang="en-US" altLang="zh-CN" dirty="0"/>
                            <a:t>minimal</a:t>
                          </a:r>
                          <a:endParaRPr lang="en-HK" dirty="0"/>
                        </a:p>
                      </a:txBody>
                      <a:tcPr/>
                    </a:tc>
                    <a:tc>
                      <a:txBody>
                        <a:bodyPr/>
                        <a:lstStyle/>
                        <a:p>
                          <a:endParaRPr lang="en-US"/>
                        </a:p>
                      </a:txBody>
                      <a:tcPr>
                        <a:blipFill>
                          <a:blip r:embed="rId3"/>
                          <a:stretch>
                            <a:fillRect l="-629004" t="-334426" r="-1299" b="-331148"/>
                          </a:stretch>
                        </a:blipFill>
                      </a:tcPr>
                    </a:tc>
                    <a:extLst>
                      <a:ext uri="{0D108BD9-81ED-4DB2-BD59-A6C34878D82A}">
                        <a16:rowId xmlns:a16="http://schemas.microsoft.com/office/drawing/2014/main" val="1909942825"/>
                      </a:ext>
                    </a:extLst>
                  </a:tr>
                  <a:tr h="401852">
                    <a:tc>
                      <a:txBody>
                        <a:bodyPr/>
                        <a:lstStyle/>
                        <a:p>
                          <a:r>
                            <a:rPr lang="en-US" dirty="0">
                              <a:solidFill>
                                <a:schemeClr val="accent1"/>
                              </a:solidFill>
                            </a:rPr>
                            <a:t>Our Theorem 1</a:t>
                          </a:r>
                          <a:endParaRPr lang="en-HK" dirty="0">
                            <a:solidFill>
                              <a:schemeClr val="accent1"/>
                            </a:solidFill>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solidFill>
                                <a:srgbClr val="FF0000"/>
                              </a:solidFill>
                            </a:rPr>
                            <a:t>2</a:t>
                          </a:r>
                          <a:endParaRPr lang="en-HK" dirty="0">
                            <a:solidFill>
                              <a:srgbClr val="FF0000"/>
                            </a:solidFill>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endParaRPr lang="en-US"/>
                        </a:p>
                      </a:txBody>
                      <a:tcPr>
                        <a:blipFill>
                          <a:blip r:embed="rId3"/>
                          <a:stretch>
                            <a:fillRect l="-183737" t="-401515" r="-300000" b="-206061"/>
                          </a:stretch>
                        </a:blipFill>
                      </a:tcPr>
                    </a:tc>
                    <a:tc>
                      <a:txBody>
                        <a:bodyPr/>
                        <a:lstStyle/>
                        <a:p>
                          <a:r>
                            <a:rPr lang="en-US" dirty="0"/>
                            <a:t>Yes</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minimal</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standard</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extLst>
                      <a:ext uri="{0D108BD9-81ED-4DB2-BD59-A6C34878D82A}">
                        <a16:rowId xmlns:a16="http://schemas.microsoft.com/office/drawing/2014/main" val="3514666741"/>
                      </a:ext>
                    </a:extLst>
                  </a:tr>
                  <a:tr h="365760">
                    <a:tc>
                      <a:txBody>
                        <a:bodyPr/>
                        <a:lstStyle/>
                        <a:p>
                          <a:r>
                            <a:rPr lang="en-HK" dirty="0">
                              <a:solidFill>
                                <a:schemeClr val="accent1"/>
                              </a:solidFill>
                            </a:rPr>
                            <a:t>Our Theorem 2</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HK" dirty="0"/>
                            <a:t>multi</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algn="ctr"/>
                          <a:r>
                            <a:rPr lang="en-HK" dirty="0"/>
                            <a:t>polynomial</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HK" dirty="0"/>
                            <a:t>Yes</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HK" dirty="0"/>
                            <a:t>minimal</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dirty="0">
                              <a:solidFill>
                                <a:schemeClr val="tx1"/>
                              </a:solidFill>
                            </a:rPr>
                            <a:t>standard</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extLst>
                      <a:ext uri="{0D108BD9-81ED-4DB2-BD59-A6C34878D82A}">
                        <a16:rowId xmlns:a16="http://schemas.microsoft.com/office/drawing/2014/main" val="1294294490"/>
                      </a:ext>
                    </a:extLst>
                  </a:tr>
                  <a:tr h="365760">
                    <a:tc>
                      <a:txBody>
                        <a:bodyPr/>
                        <a:lstStyle/>
                        <a:p>
                          <a:r>
                            <a:rPr lang="en-US" dirty="0">
                              <a:solidFill>
                                <a:schemeClr val="accent1"/>
                              </a:solidFill>
                            </a:rPr>
                            <a:t>Our Theorem 3</a:t>
                          </a:r>
                          <a:endParaRPr lang="en-HK" dirty="0">
                            <a:solidFill>
                              <a:schemeClr val="accent1"/>
                            </a:solidFill>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multi</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endParaRPr lang="en-US"/>
                        </a:p>
                      </a:txBody>
                      <a:tcPr>
                        <a:blipFill>
                          <a:blip r:embed="rId3"/>
                          <a:stretch>
                            <a:fillRect l="-183737" t="-651667" r="-300000" b="-26667"/>
                          </a:stretch>
                        </a:blipFill>
                      </a:tcPr>
                    </a:tc>
                    <a:tc>
                      <a:txBody>
                        <a:bodyPr/>
                        <a:lstStyle/>
                        <a:p>
                          <a:r>
                            <a:rPr lang="en-US" dirty="0"/>
                            <a:t>Yes</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solidFill>
                                <a:srgbClr val="5F246D"/>
                              </a:solidFill>
                            </a:rPr>
                            <a:t>(almost) </a:t>
                          </a:r>
                          <a:r>
                            <a:rPr lang="en-US" dirty="0"/>
                            <a:t>minimal</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endParaRPr lang="en-US"/>
                        </a:p>
                      </a:txBody>
                      <a:tcPr>
                        <a:blipFill>
                          <a:blip r:embed="rId3"/>
                          <a:stretch>
                            <a:fillRect l="-629004" t="-651667" r="-1299" b="-26667"/>
                          </a:stretch>
                        </a:blipFill>
                      </a:tcPr>
                    </a:tc>
                    <a:extLst>
                      <a:ext uri="{0D108BD9-81ED-4DB2-BD59-A6C34878D82A}">
                        <a16:rowId xmlns:a16="http://schemas.microsoft.com/office/drawing/2014/main" val="4229080644"/>
                      </a:ext>
                    </a:extLst>
                  </a:tr>
                </a:tbl>
              </a:graphicData>
            </a:graphic>
          </p:graphicFrame>
        </mc:Fallback>
      </mc:AlternateContent>
      <p:sp>
        <p:nvSpPr>
          <p:cNvPr id="3" name="TextBox 6">
            <a:extLst>
              <a:ext uri="{FF2B5EF4-FFF2-40B4-BE49-F238E27FC236}">
                <a16:creationId xmlns:a16="http://schemas.microsoft.com/office/drawing/2014/main" id="{DD83CC05-1686-43EB-E0BC-5DEA3BAEE1CD}"/>
              </a:ext>
            </a:extLst>
          </p:cNvPr>
          <p:cNvSpPr txBox="1"/>
          <p:nvPr/>
        </p:nvSpPr>
        <p:spPr>
          <a:xfrm>
            <a:off x="569507" y="4484592"/>
            <a:ext cx="9752430" cy="1015663"/>
          </a:xfrm>
          <a:prstGeom prst="rect">
            <a:avLst/>
          </a:prstGeom>
          <a:noFill/>
        </p:spPr>
        <p:txBody>
          <a:bodyPr wrap="square" rtlCol="0">
            <a:spAutoFit/>
          </a:bodyPr>
          <a:lstStyle/>
          <a:p>
            <a:r>
              <a:rPr lang="en-US" altLang="zh-CN" sz="2000" dirty="0"/>
              <a:t>By-products:</a:t>
            </a:r>
          </a:p>
          <a:p>
            <a:pPr marL="342900" indent="-342900">
              <a:buFont typeface="Arial" panose="020B0604020202020204" pitchFamily="34" charset="0"/>
              <a:buChar char="•"/>
            </a:pPr>
            <a:r>
              <a:rPr lang="en-US" altLang="zh-CN" sz="2000" dirty="0"/>
              <a:t>LOCC MPC in </a:t>
            </a:r>
            <a:r>
              <a:rPr lang="en-US" altLang="zh-CN" sz="2000" dirty="0" err="1"/>
              <a:t>Microcrypt</a:t>
            </a:r>
            <a:endParaRPr lang="en-US" altLang="zh-CN" sz="2000" dirty="0"/>
          </a:p>
          <a:p>
            <a:pPr marL="342900" indent="-342900">
              <a:buFont typeface="Arial" panose="020B0604020202020204" pitchFamily="34" charset="0"/>
              <a:buChar char="•"/>
            </a:pPr>
            <a:r>
              <a:rPr lang="en-US" sz="2000" dirty="0"/>
              <a:t>Counterexample to soundness amplification for const. round PQ arguments</a:t>
            </a:r>
          </a:p>
        </p:txBody>
      </p:sp>
    </p:spTree>
    <p:extLst>
      <p:ext uri="{BB962C8B-B14F-4D97-AF65-F5344CB8AC3E}">
        <p14:creationId xmlns:p14="http://schemas.microsoft.com/office/powerpoint/2010/main" val="3149515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9200-3FE7-57B6-432F-D16E997A2EFE}"/>
              </a:ext>
            </a:extLst>
          </p:cNvPr>
          <p:cNvSpPr>
            <a:spLocks noGrp="1"/>
          </p:cNvSpPr>
          <p:nvPr>
            <p:ph type="title"/>
          </p:nvPr>
        </p:nvSpPr>
        <p:spPr/>
        <p:txBody>
          <a:bodyPr/>
          <a:lstStyle/>
          <a:p>
            <a:r>
              <a:rPr lang="en-US" dirty="0"/>
              <a:t>Reference (1/2)</a:t>
            </a:r>
          </a:p>
        </p:txBody>
      </p:sp>
      <p:pic>
        <p:nvPicPr>
          <p:cNvPr id="4" name="Picture 3">
            <a:extLst>
              <a:ext uri="{FF2B5EF4-FFF2-40B4-BE49-F238E27FC236}">
                <a16:creationId xmlns:a16="http://schemas.microsoft.com/office/drawing/2014/main" id="{239316F6-D348-07DE-5A97-3DCD2DAA5B4E}"/>
              </a:ext>
            </a:extLst>
          </p:cNvPr>
          <p:cNvPicPr>
            <a:picLocks noChangeAspect="1"/>
          </p:cNvPicPr>
          <p:nvPr/>
        </p:nvPicPr>
        <p:blipFill>
          <a:blip r:embed="rId2"/>
          <a:stretch>
            <a:fillRect/>
          </a:stretch>
        </p:blipFill>
        <p:spPr>
          <a:xfrm>
            <a:off x="355849" y="850312"/>
            <a:ext cx="11079405" cy="5673006"/>
          </a:xfrm>
          <a:prstGeom prst="rect">
            <a:avLst/>
          </a:prstGeom>
        </p:spPr>
      </p:pic>
    </p:spTree>
    <p:extLst>
      <p:ext uri="{BB962C8B-B14F-4D97-AF65-F5344CB8AC3E}">
        <p14:creationId xmlns:p14="http://schemas.microsoft.com/office/powerpoint/2010/main" val="2609873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8D092-CDB7-03EB-8C05-158CA98A5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C68D49-6DBD-7157-88AD-48F45F236FC6}"/>
              </a:ext>
            </a:extLst>
          </p:cNvPr>
          <p:cNvSpPr>
            <a:spLocks noGrp="1"/>
          </p:cNvSpPr>
          <p:nvPr>
            <p:ph type="title"/>
          </p:nvPr>
        </p:nvSpPr>
        <p:spPr/>
        <p:txBody>
          <a:bodyPr/>
          <a:lstStyle/>
          <a:p>
            <a:r>
              <a:rPr lang="en-US" dirty="0"/>
              <a:t>Reference (2/2)</a:t>
            </a:r>
          </a:p>
        </p:txBody>
      </p:sp>
      <p:pic>
        <p:nvPicPr>
          <p:cNvPr id="4" name="Picture 3">
            <a:extLst>
              <a:ext uri="{FF2B5EF4-FFF2-40B4-BE49-F238E27FC236}">
                <a16:creationId xmlns:a16="http://schemas.microsoft.com/office/drawing/2014/main" id="{56AC8467-BA3E-CFAF-006F-050B02B89197}"/>
              </a:ext>
            </a:extLst>
          </p:cNvPr>
          <p:cNvPicPr>
            <a:picLocks noChangeAspect="1"/>
          </p:cNvPicPr>
          <p:nvPr/>
        </p:nvPicPr>
        <p:blipFill>
          <a:blip r:embed="rId2"/>
          <a:stretch>
            <a:fillRect/>
          </a:stretch>
        </p:blipFill>
        <p:spPr>
          <a:xfrm>
            <a:off x="444743" y="868267"/>
            <a:ext cx="11124449" cy="5359745"/>
          </a:xfrm>
          <a:prstGeom prst="rect">
            <a:avLst/>
          </a:prstGeom>
        </p:spPr>
      </p:pic>
    </p:spTree>
    <p:extLst>
      <p:ext uri="{BB962C8B-B14F-4D97-AF65-F5344CB8AC3E}">
        <p14:creationId xmlns:p14="http://schemas.microsoft.com/office/powerpoint/2010/main" val="363721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61716-70AE-4140-B86A-F0113174392A}"/>
              </a:ext>
            </a:extLst>
          </p:cNvPr>
          <p:cNvSpPr>
            <a:spLocks noGrp="1"/>
          </p:cNvSpPr>
          <p:nvPr>
            <p:ph type="title"/>
          </p:nvPr>
        </p:nvSpPr>
        <p:spPr/>
        <p:txBody>
          <a:bodyPr/>
          <a:lstStyle/>
          <a:p>
            <a:r>
              <a:rPr lang="en-US" altLang="zh-CN" dirty="0"/>
              <a:t>Secure (Quantum) Multi-Party Computation</a:t>
            </a:r>
            <a:endParaRPr lang="en-HK" dirty="0"/>
          </a:p>
        </p:txBody>
      </p:sp>
      <p:sp>
        <p:nvSpPr>
          <p:cNvPr id="3" name="TextBox 2">
            <a:extLst>
              <a:ext uri="{FF2B5EF4-FFF2-40B4-BE49-F238E27FC236}">
                <a16:creationId xmlns:a16="http://schemas.microsoft.com/office/drawing/2014/main" id="{FAF9AF70-A1B4-4E0B-BDE1-97CD0C8D81DE}"/>
              </a:ext>
            </a:extLst>
          </p:cNvPr>
          <p:cNvSpPr txBox="1"/>
          <p:nvPr/>
        </p:nvSpPr>
        <p:spPr>
          <a:xfrm>
            <a:off x="972354" y="1352282"/>
            <a:ext cx="9315771" cy="1323439"/>
          </a:xfrm>
          <a:prstGeom prst="rect">
            <a:avLst/>
          </a:prstGeom>
          <a:noFill/>
        </p:spPr>
        <p:txBody>
          <a:bodyPr wrap="square" rtlCol="0">
            <a:spAutoFit/>
          </a:bodyPr>
          <a:lstStyle/>
          <a:p>
            <a:pPr algn="l"/>
            <a:r>
              <a:rPr lang="en-US" altLang="zh-CN" sz="2000" dirty="0"/>
              <a:t>MPC is important and ubiquitous:</a:t>
            </a:r>
          </a:p>
          <a:p>
            <a:pPr marL="342900" indent="-342900" algn="l">
              <a:buFont typeface="Arial" panose="020B0604020202020204" pitchFamily="34" charset="0"/>
              <a:buChar char="•"/>
            </a:pPr>
            <a:r>
              <a:rPr lang="en-US" sz="2000" dirty="0"/>
              <a:t>A formal definition is redundant for Crypto audience</a:t>
            </a:r>
          </a:p>
          <a:p>
            <a:pPr marL="342900" indent="-342900" algn="l">
              <a:buFont typeface="Arial" panose="020B0604020202020204" pitchFamily="34" charset="0"/>
              <a:buChar char="•"/>
            </a:pPr>
            <a:r>
              <a:rPr lang="en-US" sz="2000" dirty="0"/>
              <a:t>Only need to emphasize: </a:t>
            </a:r>
          </a:p>
          <a:p>
            <a:pPr marL="800100" lvl="1" indent="-342900">
              <a:buFont typeface="Arial" panose="020B0604020202020204" pitchFamily="34" charset="0"/>
              <a:buChar char="•"/>
            </a:pPr>
            <a:r>
              <a:rPr lang="en-US" sz="2000" dirty="0"/>
              <a:t>MPC security is simulation-based; security proofs typically involve </a:t>
            </a:r>
            <a:r>
              <a:rPr lang="en-US" sz="2000" dirty="0">
                <a:solidFill>
                  <a:srgbClr val="5F246D"/>
                </a:solidFill>
              </a:rPr>
              <a:t>rewinding</a:t>
            </a:r>
            <a:r>
              <a:rPr lang="en-US" sz="2000" dirty="0"/>
              <a:t>.</a:t>
            </a:r>
            <a:endParaRPr lang="en-HK" sz="2000" dirty="0"/>
          </a:p>
        </p:txBody>
      </p:sp>
      <p:sp>
        <p:nvSpPr>
          <p:cNvPr id="4" name="TextBox 3">
            <a:extLst>
              <a:ext uri="{FF2B5EF4-FFF2-40B4-BE49-F238E27FC236}">
                <a16:creationId xmlns:a16="http://schemas.microsoft.com/office/drawing/2014/main" id="{21FAE593-2B25-45DB-BF92-4CF6D0B1050A}"/>
              </a:ext>
            </a:extLst>
          </p:cNvPr>
          <p:cNvSpPr txBox="1"/>
          <p:nvPr/>
        </p:nvSpPr>
        <p:spPr>
          <a:xfrm>
            <a:off x="969433" y="2900386"/>
            <a:ext cx="10253134" cy="707886"/>
          </a:xfrm>
          <a:prstGeom prst="rect">
            <a:avLst/>
          </a:prstGeom>
          <a:noFill/>
        </p:spPr>
        <p:txBody>
          <a:bodyPr wrap="square" rtlCol="0">
            <a:spAutoFit/>
          </a:bodyPr>
          <a:lstStyle/>
          <a:p>
            <a:pPr algn="l"/>
            <a:r>
              <a:rPr lang="en-US" altLang="zh-CN" sz="2000" dirty="0"/>
              <a:t>Quantum computing puts new threats: </a:t>
            </a:r>
          </a:p>
          <a:p>
            <a:pPr marL="342900" indent="-342900" algn="l">
              <a:buFont typeface="Arial" panose="020B0604020202020204" pitchFamily="34" charset="0"/>
              <a:buChar char="•"/>
            </a:pPr>
            <a:r>
              <a:rPr lang="en-US" altLang="zh-CN" sz="2000" dirty="0"/>
              <a:t>Rewinding-based techniques requires re-investigation due to the no-cloning theorem </a:t>
            </a:r>
            <a:endParaRPr lang="en-HK" sz="2000" dirty="0"/>
          </a:p>
        </p:txBody>
      </p:sp>
      <p:sp>
        <p:nvSpPr>
          <p:cNvPr id="5" name="TextBox 4">
            <a:extLst>
              <a:ext uri="{FF2B5EF4-FFF2-40B4-BE49-F238E27FC236}">
                <a16:creationId xmlns:a16="http://schemas.microsoft.com/office/drawing/2014/main" id="{F150C428-F1D9-40A6-831F-6A66184A63DD}"/>
              </a:ext>
            </a:extLst>
          </p:cNvPr>
          <p:cNvSpPr txBox="1"/>
          <p:nvPr/>
        </p:nvSpPr>
        <p:spPr>
          <a:xfrm>
            <a:off x="969433" y="3832937"/>
            <a:ext cx="10003367" cy="1631216"/>
          </a:xfrm>
          <a:prstGeom prst="rect">
            <a:avLst/>
          </a:prstGeom>
          <a:noFill/>
        </p:spPr>
        <p:txBody>
          <a:bodyPr wrap="square" rtlCol="0">
            <a:spAutoFit/>
          </a:bodyPr>
          <a:lstStyle/>
          <a:p>
            <a:pPr algn="l"/>
            <a:r>
              <a:rPr lang="en-US" sz="2000" dirty="0"/>
              <a:t>Post-quantum (PQ) model (our main focus):</a:t>
            </a:r>
          </a:p>
          <a:p>
            <a:pPr marL="342900" indent="-342900">
              <a:buFont typeface="Arial" panose="020B0604020202020204" pitchFamily="34" charset="0"/>
              <a:buChar char="•"/>
            </a:pPr>
            <a:r>
              <a:rPr lang="en-US" sz="2000" dirty="0"/>
              <a:t>Honest parties (and their communication) are entirely classical</a:t>
            </a:r>
          </a:p>
          <a:p>
            <a:pPr marL="342900" indent="-342900" algn="l">
              <a:buFont typeface="Arial" panose="020B0604020202020204" pitchFamily="34" charset="0"/>
              <a:buChar char="•"/>
            </a:pPr>
            <a:r>
              <a:rPr lang="en-US" sz="2000" dirty="0"/>
              <a:t>Adversaries can be quantum </a:t>
            </a:r>
            <a:r>
              <a:rPr lang="en-US" sz="2000" i="1" dirty="0"/>
              <a:t>locally</a:t>
            </a:r>
            <a:r>
              <a:rPr lang="en-US" sz="2000" dirty="0"/>
              <a:t> (i.e., still classical communication)</a:t>
            </a:r>
          </a:p>
          <a:p>
            <a:pPr marL="342900" indent="-342900" algn="l">
              <a:buFont typeface="Arial" panose="020B0604020202020204" pitchFamily="34" charset="0"/>
              <a:buChar char="•"/>
            </a:pPr>
            <a:r>
              <a:rPr lang="en-US" sz="2000" dirty="0"/>
              <a:t>Challenging due to the asymmetric power favoring stronger (quantum) adversaries</a:t>
            </a:r>
          </a:p>
          <a:p>
            <a:pPr marL="342900" indent="-342900" algn="l">
              <a:buFont typeface="Arial" panose="020B0604020202020204" pitchFamily="34" charset="0"/>
              <a:buChar char="•"/>
            </a:pPr>
            <a:r>
              <a:rPr lang="en-HK" sz="2000" dirty="0"/>
              <a:t>PQ feasibilities typically extend to “fully-quantum” setting (e.g., [</a:t>
            </a:r>
            <a:r>
              <a:rPr lang="en-HK" sz="2000" dirty="0">
                <a:solidFill>
                  <a:schemeClr val="accent1"/>
                </a:solidFill>
              </a:rPr>
              <a:t>BCKM21</a:t>
            </a:r>
            <a:r>
              <a:rPr lang="en-HK" sz="2000" dirty="0"/>
              <a:t>])</a:t>
            </a:r>
          </a:p>
        </p:txBody>
      </p:sp>
    </p:spTree>
    <p:extLst>
      <p:ext uri="{BB962C8B-B14F-4D97-AF65-F5344CB8AC3E}">
        <p14:creationId xmlns:p14="http://schemas.microsoft.com/office/powerpoint/2010/main" val="2619069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61716-70AE-4140-B86A-F0113174392A}"/>
              </a:ext>
            </a:extLst>
          </p:cNvPr>
          <p:cNvSpPr>
            <a:spLocks noGrp="1"/>
          </p:cNvSpPr>
          <p:nvPr>
            <p:ph type="title"/>
          </p:nvPr>
        </p:nvSpPr>
        <p:spPr/>
        <p:txBody>
          <a:bodyPr/>
          <a:lstStyle/>
          <a:p>
            <a:r>
              <a:rPr lang="en-US" altLang="zh-CN" dirty="0"/>
              <a:t>Post-Quantum MPC: Desirable Features</a:t>
            </a:r>
            <a:endParaRPr lang="en-HK" dirty="0"/>
          </a:p>
        </p:txBody>
      </p:sp>
      <p:sp>
        <p:nvSpPr>
          <p:cNvPr id="5" name="TextBox 4">
            <a:extLst>
              <a:ext uri="{FF2B5EF4-FFF2-40B4-BE49-F238E27FC236}">
                <a16:creationId xmlns:a16="http://schemas.microsoft.com/office/drawing/2014/main" id="{C5871653-AC44-4308-9918-4A54B935E1C9}"/>
              </a:ext>
            </a:extLst>
          </p:cNvPr>
          <p:cNvSpPr txBox="1"/>
          <p:nvPr/>
        </p:nvSpPr>
        <p:spPr>
          <a:xfrm>
            <a:off x="1242811" y="907962"/>
            <a:ext cx="7514823" cy="2246769"/>
          </a:xfrm>
          <a:prstGeom prst="rect">
            <a:avLst/>
          </a:prstGeom>
          <a:noFill/>
        </p:spPr>
        <p:txBody>
          <a:bodyPr wrap="square" rtlCol="0">
            <a:spAutoFit/>
          </a:bodyPr>
          <a:lstStyle/>
          <a:p>
            <a:pPr algn="l"/>
            <a:r>
              <a:rPr lang="en-US" sz="2000" dirty="0"/>
              <a:t>Fundamental Aspects of MPC Constructions:</a:t>
            </a:r>
          </a:p>
          <a:p>
            <a:pPr marL="342900" indent="-342900" algn="l">
              <a:buFont typeface="Arial" panose="020B0604020202020204" pitchFamily="34" charset="0"/>
              <a:buChar char="•"/>
            </a:pPr>
            <a:r>
              <a:rPr lang="en-US" sz="2000" dirty="0">
                <a:solidFill>
                  <a:schemeClr val="accent1"/>
                </a:solidFill>
              </a:rPr>
              <a:t>Round complexity</a:t>
            </a:r>
          </a:p>
          <a:p>
            <a:pPr marL="342900" indent="-342900">
              <a:buFont typeface="Arial" panose="020B0604020202020204" pitchFamily="34" charset="0"/>
              <a:buChar char="•"/>
            </a:pPr>
            <a:r>
              <a:rPr lang="en-US" sz="2000" dirty="0">
                <a:solidFill>
                  <a:schemeClr val="accent1"/>
                </a:solidFill>
              </a:rPr>
              <a:t>Minimal assumptions (semi-honest OT)</a:t>
            </a:r>
          </a:p>
          <a:p>
            <a:pPr marL="342900" indent="-342900">
              <a:buFont typeface="Arial" panose="020B0604020202020204" pitchFamily="34" charset="0"/>
              <a:buChar char="•"/>
            </a:pPr>
            <a:r>
              <a:rPr lang="en-US" sz="2000" dirty="0">
                <a:solidFill>
                  <a:schemeClr val="accent1"/>
                </a:solidFill>
              </a:rPr>
              <a:t>Black-box constructions</a:t>
            </a:r>
            <a:endParaRPr lang="en-US" sz="2000" dirty="0"/>
          </a:p>
          <a:p>
            <a:pPr marL="342900" indent="-342900" algn="l">
              <a:buFont typeface="Arial" panose="020B0604020202020204" pitchFamily="34" charset="0"/>
              <a:buChar char="•"/>
            </a:pPr>
            <a:r>
              <a:rPr lang="en-US" sz="2000" dirty="0"/>
              <a:t>Communication complexity</a:t>
            </a:r>
          </a:p>
          <a:p>
            <a:pPr marL="342900" indent="-342900" algn="l">
              <a:buFont typeface="Arial" panose="020B0604020202020204" pitchFamily="34" charset="0"/>
              <a:buChar char="•"/>
            </a:pPr>
            <a:r>
              <a:rPr lang="en-US" sz="2000" dirty="0"/>
              <a:t>Parties’ computational cost</a:t>
            </a:r>
          </a:p>
          <a:p>
            <a:pPr marL="342900" indent="-342900" algn="l">
              <a:buFont typeface="Arial" panose="020B0604020202020204" pitchFamily="34" charset="0"/>
              <a:buChar char="•"/>
            </a:pPr>
            <a:r>
              <a:rPr lang="en-US" sz="2000" dirty="0"/>
              <a:t>…</a:t>
            </a:r>
          </a:p>
        </p:txBody>
      </p:sp>
      <p:sp>
        <p:nvSpPr>
          <p:cNvPr id="6" name="TextBox 5">
            <a:extLst>
              <a:ext uri="{FF2B5EF4-FFF2-40B4-BE49-F238E27FC236}">
                <a16:creationId xmlns:a16="http://schemas.microsoft.com/office/drawing/2014/main" id="{62C78AD2-0E0C-416F-B301-C297B68D3343}"/>
              </a:ext>
            </a:extLst>
          </p:cNvPr>
          <p:cNvSpPr txBox="1"/>
          <p:nvPr/>
        </p:nvSpPr>
        <p:spPr>
          <a:xfrm>
            <a:off x="1232079" y="3341475"/>
            <a:ext cx="8435662" cy="1323439"/>
          </a:xfrm>
          <a:prstGeom prst="rect">
            <a:avLst/>
          </a:prstGeom>
          <a:noFill/>
        </p:spPr>
        <p:txBody>
          <a:bodyPr wrap="square" rtlCol="0">
            <a:spAutoFit/>
          </a:bodyPr>
          <a:lstStyle/>
          <a:p>
            <a:pPr algn="l"/>
            <a:r>
              <a:rPr lang="en-US" sz="2000" dirty="0"/>
              <a:t>What are black-box Constructions?</a:t>
            </a:r>
          </a:p>
          <a:p>
            <a:pPr marL="342900" indent="-342900" algn="l">
              <a:buFont typeface="Arial" panose="020B0604020202020204" pitchFamily="34" charset="0"/>
              <a:buChar char="•"/>
            </a:pPr>
            <a:r>
              <a:rPr lang="en-US" sz="2000" dirty="0"/>
              <a:t>Making I/O access to building blocks (e.g., OT, PRG, …)</a:t>
            </a:r>
          </a:p>
          <a:p>
            <a:pPr marL="342900" indent="-342900" algn="l">
              <a:buFont typeface="Arial" panose="020B0604020202020204" pitchFamily="34" charset="0"/>
              <a:buChar char="•"/>
            </a:pPr>
            <a:r>
              <a:rPr lang="en-US" sz="2000" dirty="0"/>
              <a:t>Similar to the concept of API (application programming interface)</a:t>
            </a:r>
          </a:p>
          <a:p>
            <a:pPr algn="l"/>
            <a:endParaRPr lang="en-HK" sz="2000" dirty="0"/>
          </a:p>
        </p:txBody>
      </p:sp>
      <p:sp>
        <p:nvSpPr>
          <p:cNvPr id="7" name="TextBox 6">
            <a:extLst>
              <a:ext uri="{FF2B5EF4-FFF2-40B4-BE49-F238E27FC236}">
                <a16:creationId xmlns:a16="http://schemas.microsoft.com/office/drawing/2014/main" id="{4C99EA89-42D7-4958-9E9C-F69F260CEA5D}"/>
              </a:ext>
            </a:extLst>
          </p:cNvPr>
          <p:cNvSpPr txBox="1"/>
          <p:nvPr/>
        </p:nvSpPr>
        <p:spPr>
          <a:xfrm>
            <a:off x="1242811" y="4710930"/>
            <a:ext cx="9717110" cy="1938992"/>
          </a:xfrm>
          <a:prstGeom prst="rect">
            <a:avLst/>
          </a:prstGeom>
          <a:noFill/>
        </p:spPr>
        <p:txBody>
          <a:bodyPr wrap="square" rtlCol="0">
            <a:spAutoFit/>
          </a:bodyPr>
          <a:lstStyle/>
          <a:p>
            <a:pPr algn="l"/>
            <a:r>
              <a:rPr lang="en-US" sz="2000" dirty="0"/>
              <a:t>Why black-box Constructions?</a:t>
            </a:r>
          </a:p>
          <a:p>
            <a:pPr marL="342900" indent="-342900" algn="l">
              <a:buFont typeface="Arial" panose="020B0604020202020204" pitchFamily="34" charset="0"/>
              <a:buChar char="•"/>
            </a:pPr>
            <a:r>
              <a:rPr lang="en-US" sz="2000" dirty="0"/>
              <a:t>Modular design</a:t>
            </a:r>
          </a:p>
          <a:p>
            <a:pPr marL="342900" indent="-342900" algn="l">
              <a:buFont typeface="Arial" panose="020B0604020202020204" pitchFamily="34" charset="0"/>
              <a:buChar char="•"/>
            </a:pPr>
            <a:r>
              <a:rPr lang="en-US" sz="2000" dirty="0"/>
              <a:t>Often lead to better efficiency</a:t>
            </a:r>
          </a:p>
          <a:p>
            <a:pPr marL="342900" indent="-342900" algn="l">
              <a:buFont typeface="Arial" panose="020B0604020202020204" pitchFamily="34" charset="0"/>
              <a:buChar char="•"/>
            </a:pPr>
            <a:r>
              <a:rPr lang="en-US" sz="2000" dirty="0"/>
              <a:t>Valid even if building blocks are physical objects (e.g., temper-proof hardware)</a:t>
            </a:r>
          </a:p>
          <a:p>
            <a:pPr marL="342900" indent="-342900" algn="l">
              <a:buFont typeface="Arial" panose="020B0604020202020204" pitchFamily="34" charset="0"/>
              <a:buChar char="•"/>
            </a:pPr>
            <a:r>
              <a:rPr lang="en-US" sz="2000" dirty="0"/>
              <a:t>Traditionally, an important research theme:  [</a:t>
            </a:r>
            <a:r>
              <a:rPr lang="en-US" sz="2000" dirty="0">
                <a:solidFill>
                  <a:schemeClr val="accent1"/>
                </a:solidFill>
              </a:rPr>
              <a:t>IKLP06</a:t>
            </a:r>
            <a:r>
              <a:rPr lang="en-US" sz="2000" dirty="0"/>
              <a:t>, </a:t>
            </a:r>
            <a:r>
              <a:rPr lang="en-US" sz="2000" dirty="0">
                <a:solidFill>
                  <a:schemeClr val="accent1"/>
                </a:solidFill>
              </a:rPr>
              <a:t>IKOS07</a:t>
            </a:r>
            <a:r>
              <a:rPr lang="en-US" sz="2000" dirty="0"/>
              <a:t>, </a:t>
            </a:r>
            <a:r>
              <a:rPr lang="en-US" sz="2000" dirty="0">
                <a:solidFill>
                  <a:schemeClr val="accent1"/>
                </a:solidFill>
              </a:rPr>
              <a:t>Hai08</a:t>
            </a:r>
            <a:r>
              <a:rPr lang="en-US" sz="2000" dirty="0"/>
              <a:t>, </a:t>
            </a:r>
            <a:r>
              <a:rPr lang="en-US" sz="2000" dirty="0">
                <a:solidFill>
                  <a:schemeClr val="accent1"/>
                </a:solidFill>
              </a:rPr>
              <a:t>IPS08</a:t>
            </a:r>
            <a:r>
              <a:rPr lang="en-US" sz="2000" dirty="0"/>
              <a:t>, </a:t>
            </a:r>
            <a:r>
              <a:rPr lang="en-US" sz="2000" dirty="0">
                <a:solidFill>
                  <a:schemeClr val="accent1"/>
                </a:solidFill>
              </a:rPr>
              <a:t>PW09</a:t>
            </a:r>
            <a:r>
              <a:rPr lang="en-US" sz="2000" dirty="0"/>
              <a:t>, </a:t>
            </a:r>
            <a:r>
              <a:rPr lang="en-US" sz="2000" dirty="0">
                <a:solidFill>
                  <a:schemeClr val="accent1"/>
                </a:solidFill>
              </a:rPr>
              <a:t>CDMW09</a:t>
            </a:r>
            <a:r>
              <a:rPr lang="en-US" sz="2000" dirty="0"/>
              <a:t>, </a:t>
            </a:r>
            <a:r>
              <a:rPr lang="en-US" sz="2000" dirty="0">
                <a:solidFill>
                  <a:schemeClr val="accent1"/>
                </a:solidFill>
              </a:rPr>
              <a:t>Wee10</a:t>
            </a:r>
            <a:r>
              <a:rPr lang="en-US" sz="2000" dirty="0"/>
              <a:t>, </a:t>
            </a:r>
            <a:r>
              <a:rPr lang="en-US" sz="2000" dirty="0">
                <a:solidFill>
                  <a:schemeClr val="accent1"/>
                </a:solidFill>
              </a:rPr>
              <a:t>Goy11</a:t>
            </a:r>
            <a:r>
              <a:rPr lang="en-US" sz="2000" dirty="0"/>
              <a:t>, </a:t>
            </a:r>
            <a:r>
              <a:rPr lang="en-US" sz="2000" dirty="0">
                <a:solidFill>
                  <a:schemeClr val="accent1"/>
                </a:solidFill>
              </a:rPr>
              <a:t>… </a:t>
            </a:r>
            <a:r>
              <a:rPr lang="en-US" sz="2000" dirty="0"/>
              <a:t>]</a:t>
            </a:r>
          </a:p>
        </p:txBody>
      </p:sp>
      <p:sp>
        <p:nvSpPr>
          <p:cNvPr id="3" name="Right Brace 2">
            <a:extLst>
              <a:ext uri="{FF2B5EF4-FFF2-40B4-BE49-F238E27FC236}">
                <a16:creationId xmlns:a16="http://schemas.microsoft.com/office/drawing/2014/main" id="{2D767B11-E0E6-F5E2-D5A1-59BD7A071C39}"/>
              </a:ext>
            </a:extLst>
          </p:cNvPr>
          <p:cNvSpPr/>
          <p:nvPr/>
        </p:nvSpPr>
        <p:spPr>
          <a:xfrm>
            <a:off x="6008077" y="1301262"/>
            <a:ext cx="463061" cy="808892"/>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8DBBB10E-FA1C-641C-EBF1-3E4472A438FC}"/>
              </a:ext>
            </a:extLst>
          </p:cNvPr>
          <p:cNvSpPr txBox="1"/>
          <p:nvPr/>
        </p:nvSpPr>
        <p:spPr>
          <a:xfrm>
            <a:off x="6594231" y="1505653"/>
            <a:ext cx="1869831" cy="400110"/>
          </a:xfrm>
          <a:prstGeom prst="rect">
            <a:avLst/>
          </a:prstGeom>
          <a:noFill/>
        </p:spPr>
        <p:txBody>
          <a:bodyPr wrap="square" rtlCol="0">
            <a:spAutoFit/>
          </a:bodyPr>
          <a:lstStyle/>
          <a:p>
            <a:pPr algn="l"/>
            <a:r>
              <a:rPr lang="en-US" sz="2000" dirty="0"/>
              <a:t>Our focus</a:t>
            </a:r>
          </a:p>
        </p:txBody>
      </p:sp>
    </p:spTree>
    <p:extLst>
      <p:ext uri="{BB962C8B-B14F-4D97-AF65-F5344CB8AC3E}">
        <p14:creationId xmlns:p14="http://schemas.microsoft.com/office/powerpoint/2010/main" val="34613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87406-4E2A-4BC4-94E1-05A5A7B43D0A}"/>
              </a:ext>
            </a:extLst>
          </p:cNvPr>
          <p:cNvSpPr>
            <a:spLocks noGrp="1"/>
          </p:cNvSpPr>
          <p:nvPr>
            <p:ph type="title"/>
          </p:nvPr>
        </p:nvSpPr>
        <p:spPr/>
        <p:txBody>
          <a:bodyPr/>
          <a:lstStyle/>
          <a:p>
            <a:r>
              <a:rPr lang="en-US" altLang="zh-CN" dirty="0"/>
              <a:t>Post-Quantum MPC: State of the Art</a:t>
            </a:r>
            <a:endParaRPr lang="en-HK" dirty="0"/>
          </a:p>
        </p:txBody>
      </p:sp>
      <mc:AlternateContent xmlns:mc="http://schemas.openxmlformats.org/markup-compatibility/2006" xmlns:a14="http://schemas.microsoft.com/office/drawing/2010/main">
        <mc:Choice Requires="a14">
          <p:graphicFrame>
            <p:nvGraphicFramePr>
              <p:cNvPr id="12" name="Table 4">
                <a:extLst>
                  <a:ext uri="{FF2B5EF4-FFF2-40B4-BE49-F238E27FC236}">
                    <a16:creationId xmlns:a16="http://schemas.microsoft.com/office/drawing/2014/main" id="{344546C0-5DB1-4F20-8C1E-A1A0D3794E44}"/>
                  </a:ext>
                </a:extLst>
              </p:cNvPr>
              <p:cNvGraphicFramePr>
                <a:graphicFrameLocks noGrp="1"/>
              </p:cNvGraphicFramePr>
              <p:nvPr>
                <p:extLst>
                  <p:ext uri="{D42A27DB-BD31-4B8C-83A1-F6EECF244321}">
                    <p14:modId xmlns:p14="http://schemas.microsoft.com/office/powerpoint/2010/main" val="1174772726"/>
                  </p:ext>
                </p:extLst>
              </p:nvPr>
            </p:nvGraphicFramePr>
            <p:xfrm>
              <a:off x="569507" y="1357745"/>
              <a:ext cx="10253133" cy="2346960"/>
            </p:xfrm>
            <a:graphic>
              <a:graphicData uri="http://schemas.openxmlformats.org/drawingml/2006/table">
                <a:tbl>
                  <a:tblPr firstRow="1" bandRow="1">
                    <a:tableStyleId>{8799B23B-EC83-4686-B30A-512413B5E67A}</a:tableStyleId>
                  </a:tblPr>
                  <a:tblGrid>
                    <a:gridCol w="1882748">
                      <a:extLst>
                        <a:ext uri="{9D8B030D-6E8A-4147-A177-3AD203B41FA5}">
                          <a16:colId xmlns:a16="http://schemas.microsoft.com/office/drawing/2014/main" val="3292532707"/>
                        </a:ext>
                      </a:extLst>
                    </a:gridCol>
                    <a:gridCol w="1345277">
                      <a:extLst>
                        <a:ext uri="{9D8B030D-6E8A-4147-A177-3AD203B41FA5}">
                          <a16:colId xmlns:a16="http://schemas.microsoft.com/office/drawing/2014/main" val="433382147"/>
                        </a:ext>
                      </a:extLst>
                    </a:gridCol>
                    <a:gridCol w="1759214">
                      <a:extLst>
                        <a:ext uri="{9D8B030D-6E8A-4147-A177-3AD203B41FA5}">
                          <a16:colId xmlns:a16="http://schemas.microsoft.com/office/drawing/2014/main" val="868223579"/>
                        </a:ext>
                      </a:extLst>
                    </a:gridCol>
                    <a:gridCol w="1932472">
                      <a:extLst>
                        <a:ext uri="{9D8B030D-6E8A-4147-A177-3AD203B41FA5}">
                          <a16:colId xmlns:a16="http://schemas.microsoft.com/office/drawing/2014/main" val="2010329024"/>
                        </a:ext>
                      </a:extLst>
                    </a:gridCol>
                    <a:gridCol w="1928400">
                      <a:extLst>
                        <a:ext uri="{9D8B030D-6E8A-4147-A177-3AD203B41FA5}">
                          <a16:colId xmlns:a16="http://schemas.microsoft.com/office/drawing/2014/main" val="402670881"/>
                        </a:ext>
                      </a:extLst>
                    </a:gridCol>
                    <a:gridCol w="1405022">
                      <a:extLst>
                        <a:ext uri="{9D8B030D-6E8A-4147-A177-3AD203B41FA5}">
                          <a16:colId xmlns:a16="http://schemas.microsoft.com/office/drawing/2014/main" val="3001071012"/>
                        </a:ext>
                      </a:extLst>
                    </a:gridCol>
                  </a:tblGrid>
                  <a:tr h="419911">
                    <a:tc>
                      <a:txBody>
                        <a:bodyPr/>
                        <a:lstStyle/>
                        <a:p>
                          <a:r>
                            <a:rPr lang="en-US" dirty="0"/>
                            <a:t>Work</a:t>
                          </a:r>
                          <a:endParaRPr lang="en-HK" dirty="0"/>
                        </a:p>
                      </a:txBody>
                      <a:tcPr/>
                    </a:tc>
                    <a:tc>
                      <a:txBody>
                        <a:bodyPr/>
                        <a:lstStyle/>
                        <a:p>
                          <a:r>
                            <a:rPr lang="en-HK" dirty="0"/>
                            <a:t># </a:t>
                          </a:r>
                          <a:r>
                            <a:rPr lang="en-US" altLang="zh-CN" dirty="0"/>
                            <a:t>of parties</a:t>
                          </a:r>
                          <a:endParaRPr lang="en-HK" dirty="0"/>
                        </a:p>
                      </a:txBody>
                      <a:tcPr/>
                    </a:tc>
                    <a:tc>
                      <a:txBody>
                        <a:bodyPr/>
                        <a:lstStyle/>
                        <a:p>
                          <a:r>
                            <a:rPr lang="en-US" dirty="0"/>
                            <a:t># of rounds</a:t>
                          </a:r>
                          <a:endParaRPr lang="en-HK" dirty="0"/>
                        </a:p>
                      </a:txBody>
                      <a:tcPr/>
                    </a:tc>
                    <a:tc>
                      <a:txBody>
                        <a:bodyPr/>
                        <a:lstStyle/>
                        <a:p>
                          <a:r>
                            <a:rPr lang="en-US" dirty="0"/>
                            <a:t>Black-box</a:t>
                          </a:r>
                          <a:endParaRPr lang="en-HK" dirty="0"/>
                        </a:p>
                      </a:txBody>
                      <a:tcPr/>
                    </a:tc>
                    <a:tc>
                      <a:txBody>
                        <a:bodyPr/>
                        <a:lstStyle/>
                        <a:p>
                          <a:r>
                            <a:rPr lang="en-US" dirty="0"/>
                            <a:t>Assumptions</a:t>
                          </a:r>
                          <a:endParaRPr lang="en-HK" dirty="0"/>
                        </a:p>
                      </a:txBody>
                      <a:tcPr/>
                    </a:tc>
                    <a:tc>
                      <a:txBody>
                        <a:bodyPr/>
                        <a:lstStyle/>
                        <a:p>
                          <a:r>
                            <a:rPr lang="en-US" dirty="0"/>
                            <a:t>Sim Quality</a:t>
                          </a:r>
                          <a:endParaRPr lang="en-HK" dirty="0"/>
                        </a:p>
                      </a:txBody>
                      <a:tcPr/>
                    </a:tc>
                    <a:extLst>
                      <a:ext uri="{0D108BD9-81ED-4DB2-BD59-A6C34878D82A}">
                        <a16:rowId xmlns:a16="http://schemas.microsoft.com/office/drawing/2014/main" val="3919639466"/>
                      </a:ext>
                    </a:extLst>
                  </a:tr>
                  <a:tr h="425050">
                    <a:tc>
                      <a:txBody>
                        <a:bodyPr/>
                        <a:lstStyle/>
                        <a:p>
                          <a:r>
                            <a:rPr lang="en-US" dirty="0"/>
                            <a:t>[</a:t>
                          </a:r>
                          <a:r>
                            <a:rPr lang="en-US" dirty="0">
                              <a:solidFill>
                                <a:schemeClr val="accent1"/>
                              </a:solidFill>
                            </a:rPr>
                            <a:t>ABG+21</a:t>
                          </a:r>
                          <a:r>
                            <a:rPr lang="en-US" dirty="0"/>
                            <a:t>]</a:t>
                          </a:r>
                          <a:endParaRPr lang="en-HK" dirty="0"/>
                        </a:p>
                      </a:txBody>
                      <a:tcPr/>
                    </a:tc>
                    <a:tc>
                      <a:txBody>
                        <a:bodyPr/>
                        <a:lstStyle/>
                        <a:p>
                          <a:r>
                            <a:rPr lang="en-US" dirty="0"/>
                            <a:t>multi</a:t>
                          </a:r>
                          <a:endParaRPr lang="en-HK"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m:oMathPara>
                          </a14:m>
                          <a:endParaRPr lang="en-HK" dirty="0"/>
                        </a:p>
                      </a:txBody>
                      <a:tcPr/>
                    </a:tc>
                    <a:tc>
                      <a:txBody>
                        <a:bodyPr/>
                        <a:lstStyle/>
                        <a:p>
                          <a:r>
                            <a:rPr lang="en-US" dirty="0">
                              <a:solidFill>
                                <a:srgbClr val="FF0000"/>
                              </a:solidFill>
                            </a:rPr>
                            <a:t>No</a:t>
                          </a:r>
                          <a:endParaRPr lang="en-HK" dirty="0">
                            <a:solidFill>
                              <a:srgbClr val="FF0000"/>
                            </a:solidFill>
                          </a:endParaRPr>
                        </a:p>
                      </a:txBody>
                      <a:tcPr/>
                    </a:tc>
                    <a:tc>
                      <a:txBody>
                        <a:bodyPr/>
                        <a:lstStyle/>
                        <a:p>
                          <a:r>
                            <a:rPr lang="en-US" altLang="zh-CN" dirty="0">
                              <a:solidFill>
                                <a:srgbClr val="FF0000"/>
                              </a:solidFill>
                            </a:rPr>
                            <a:t>super-poly LWE</a:t>
                          </a:r>
                          <a:endParaRPr lang="en-HK" dirty="0">
                            <a:solidFill>
                              <a:srgbClr val="FF0000"/>
                            </a:solidFill>
                          </a:endParaRPr>
                        </a:p>
                      </a:txBody>
                      <a:tcPr/>
                    </a:tc>
                    <a:tc>
                      <a:txBody>
                        <a:bodyPr/>
                        <a:lstStyle/>
                        <a:p>
                          <a:r>
                            <a:rPr lang="en-US" dirty="0"/>
                            <a:t>standard</a:t>
                          </a:r>
                          <a:endParaRPr lang="en-HK" dirty="0"/>
                        </a:p>
                      </a:txBody>
                      <a:tcPr/>
                    </a:tc>
                    <a:extLst>
                      <a:ext uri="{0D108BD9-81ED-4DB2-BD59-A6C34878D82A}">
                        <a16:rowId xmlns:a16="http://schemas.microsoft.com/office/drawing/2014/main" val="870551206"/>
                      </a:ext>
                    </a:extLst>
                  </a:tr>
                  <a:tr h="364258">
                    <a:tc>
                      <a:txBody>
                        <a:bodyPr/>
                        <a:lstStyle/>
                        <a:p>
                          <a:r>
                            <a:rPr lang="en-US" dirty="0"/>
                            <a:t>[</a:t>
                          </a:r>
                          <a:r>
                            <a:rPr lang="en-US" dirty="0">
                              <a:solidFill>
                                <a:schemeClr val="accent1"/>
                              </a:solidFill>
                            </a:rPr>
                            <a:t>LP</a:t>
                          </a:r>
                          <a:r>
                            <a:rPr lang="en-US" dirty="0">
                              <a:solidFill>
                                <a:srgbClr val="C00000"/>
                              </a:solidFill>
                            </a:rPr>
                            <a:t>Y</a:t>
                          </a:r>
                          <a:r>
                            <a:rPr lang="en-US" dirty="0">
                              <a:solidFill>
                                <a:schemeClr val="accent1"/>
                              </a:solidFill>
                            </a:rPr>
                            <a:t>23</a:t>
                          </a:r>
                          <a:r>
                            <a:rPr lang="en-US" dirty="0"/>
                            <a:t>]</a:t>
                          </a:r>
                          <a:endParaRPr lang="en-HK" dirty="0"/>
                        </a:p>
                      </a:txBody>
                      <a:tcPr/>
                    </a:tc>
                    <a:tc>
                      <a:txBody>
                        <a:bodyPr/>
                        <a:lstStyle/>
                        <a:p>
                          <a:r>
                            <a:rPr lang="en-US" dirty="0"/>
                            <a:t>multi</a:t>
                          </a:r>
                          <a:endParaRPr lang="en-HK"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m:oMathPara>
                          </a14:m>
                          <a:endParaRPr lang="en-HK" dirty="0"/>
                        </a:p>
                      </a:txBody>
                      <a:tcPr/>
                    </a:tc>
                    <a:tc>
                      <a:txBody>
                        <a:bodyPr/>
                        <a:lstStyle/>
                        <a:p>
                          <a:r>
                            <a:rPr lang="en-US" dirty="0">
                              <a:solidFill>
                                <a:srgbClr val="FF0000"/>
                              </a:solidFill>
                            </a:rPr>
                            <a:t>No</a:t>
                          </a:r>
                          <a:endParaRPr lang="en-HK" dirty="0">
                            <a:solidFill>
                              <a:srgbClr val="FF0000"/>
                            </a:solidFill>
                          </a:endParaRPr>
                        </a:p>
                      </a:txBody>
                      <a:tcPr/>
                    </a:tc>
                    <a:tc>
                      <a:txBody>
                        <a:bodyPr/>
                        <a:lstStyle/>
                        <a:p>
                          <a:r>
                            <a:rPr lang="en-US" dirty="0">
                              <a:solidFill>
                                <a:srgbClr val="FF0000"/>
                              </a:solidFill>
                            </a:rPr>
                            <a:t>LWE</a:t>
                          </a:r>
                          <a:endParaRPr lang="en-HK" dirty="0">
                            <a:solidFill>
                              <a:srgbClr val="FF0000"/>
                            </a:solidFill>
                          </a:endParaRPr>
                        </a:p>
                      </a:txBody>
                      <a:tcPr/>
                    </a:tc>
                    <a:tc>
                      <a:txBody>
                        <a:bodyPr/>
                        <a:lstStyle/>
                        <a:p>
                          <a:r>
                            <a:rPr lang="en-US" dirty="0"/>
                            <a:t>standard</a:t>
                          </a:r>
                          <a:endParaRPr lang="en-HK" dirty="0"/>
                        </a:p>
                      </a:txBody>
                      <a:tcPr/>
                    </a:tc>
                    <a:extLst>
                      <a:ext uri="{0D108BD9-81ED-4DB2-BD59-A6C34878D82A}">
                        <a16:rowId xmlns:a16="http://schemas.microsoft.com/office/drawing/2014/main" val="20023199"/>
                      </a:ext>
                    </a:extLst>
                  </a:tr>
                  <a:tr h="368627">
                    <a:tc>
                      <a:txBody>
                        <a:bodyPr/>
                        <a:lstStyle/>
                        <a:p>
                          <a:r>
                            <a:rPr lang="en-US" dirty="0"/>
                            <a:t>[</a:t>
                          </a:r>
                          <a:r>
                            <a:rPr lang="en-US" dirty="0">
                              <a:solidFill>
                                <a:schemeClr val="accent1"/>
                              </a:solidFill>
                            </a:rPr>
                            <a:t>CCL</a:t>
                          </a:r>
                          <a:r>
                            <a:rPr lang="en-US" dirty="0">
                              <a:solidFill>
                                <a:srgbClr val="C00000"/>
                              </a:solidFill>
                            </a:rPr>
                            <a:t>Y</a:t>
                          </a:r>
                          <a:r>
                            <a:rPr lang="en-US" dirty="0">
                              <a:solidFill>
                                <a:schemeClr val="accent1"/>
                              </a:solidFill>
                            </a:rPr>
                            <a:t>22</a:t>
                          </a:r>
                          <a:r>
                            <a:rPr lang="en-US" dirty="0"/>
                            <a:t>]</a:t>
                          </a:r>
                          <a:endParaRPr lang="en-HK" dirty="0"/>
                        </a:p>
                      </a:txBody>
                      <a:tcPr/>
                    </a:tc>
                    <a:tc>
                      <a:txBody>
                        <a:bodyPr/>
                        <a:lstStyle/>
                        <a:p>
                          <a:r>
                            <a:rPr lang="en-US" dirty="0">
                              <a:solidFill>
                                <a:srgbClr val="FF0000"/>
                              </a:solidFill>
                            </a:rPr>
                            <a:t>2</a:t>
                          </a:r>
                          <a:endParaRPr lang="en-HK" dirty="0">
                            <a:solidFill>
                              <a:srgbClr val="FF0000"/>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m:oMathPara>
                          </a14:m>
                          <a:endParaRPr lang="en-HK" dirty="0"/>
                        </a:p>
                      </a:txBody>
                      <a:tcPr/>
                    </a:tc>
                    <a:tc>
                      <a:txBody>
                        <a:bodyPr/>
                        <a:lstStyle/>
                        <a:p>
                          <a:r>
                            <a:rPr lang="en-US" altLang="zh-CN" dirty="0"/>
                            <a:t>Yes</a:t>
                          </a:r>
                          <a:endParaRPr lang="en-HK" dirty="0"/>
                        </a:p>
                      </a:txBody>
                      <a:tcPr/>
                    </a:tc>
                    <a:tc>
                      <a:txBody>
                        <a:bodyPr/>
                        <a:lstStyle/>
                        <a:p>
                          <a:r>
                            <a:rPr lang="en-US" altLang="zh-CN" dirty="0"/>
                            <a:t>minimal</a:t>
                          </a:r>
                          <a:endParaRPr lang="en-HK" dirty="0"/>
                        </a:p>
                      </a:txBody>
                      <a:tcPr/>
                    </a:tc>
                    <a:tc>
                      <a:txBody>
                        <a:bodyPr/>
                        <a:lstStyle/>
                        <a:p>
                          <a14:m>
                            <m:oMath xmlns:m="http://schemas.openxmlformats.org/officeDocument/2006/math">
                              <m:r>
                                <a:rPr lang="en-US" i="1" smtClean="0">
                                  <a:solidFill>
                                    <a:srgbClr val="5F246D"/>
                                  </a:solidFill>
                                  <a:latin typeface="Cambria Math" panose="02040503050406030204" pitchFamily="18" charset="0"/>
                                  <a:ea typeface="Cambria Math" panose="02040503050406030204" pitchFamily="18" charset="0"/>
                                </a:rPr>
                                <m:t>𝜀</m:t>
                              </m:r>
                            </m:oMath>
                          </a14:m>
                          <a:r>
                            <a:rPr lang="en-US" dirty="0">
                              <a:solidFill>
                                <a:srgbClr val="5F246D"/>
                              </a:solidFill>
                            </a:rPr>
                            <a:t>-simulation</a:t>
                          </a:r>
                          <a:endParaRPr lang="en-HK" dirty="0">
                            <a:solidFill>
                              <a:srgbClr val="5F246D"/>
                            </a:solidFill>
                          </a:endParaRPr>
                        </a:p>
                      </a:txBody>
                      <a:tcPr/>
                    </a:tc>
                    <a:extLst>
                      <a:ext uri="{0D108BD9-81ED-4DB2-BD59-A6C34878D82A}">
                        <a16:rowId xmlns:a16="http://schemas.microsoft.com/office/drawing/2014/main" val="1909942825"/>
                      </a:ext>
                    </a:extLst>
                  </a:tr>
                  <a:tr h="401852">
                    <a:tc>
                      <a:txBody>
                        <a:bodyPr/>
                        <a:lstStyle/>
                        <a:p>
                          <a:r>
                            <a:rPr lang="en-US" dirty="0">
                              <a:solidFill>
                                <a:srgbClr val="FF0000"/>
                              </a:solidFill>
                            </a:rPr>
                            <a:t>? Open question</a:t>
                          </a:r>
                          <a:endParaRPr lang="en-HK" dirty="0">
                            <a:solidFill>
                              <a:srgbClr val="FF0000"/>
                            </a:solidFill>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solidFill>
                                <a:srgbClr val="FF0000"/>
                              </a:solidFill>
                            </a:rPr>
                            <a:t>2/multi</a:t>
                          </a:r>
                          <a:endParaRPr lang="en-HK" dirty="0">
                            <a:solidFill>
                              <a:srgbClr val="FF0000"/>
                            </a:solidFill>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algn="ctr"/>
                          <a:r>
                            <a:rPr lang="en-HK" dirty="0">
                              <a:solidFill>
                                <a:srgbClr val="5F246D"/>
                              </a:solidFill>
                            </a:rPr>
                            <a:t>polynomial</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Yes</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minimal</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standard</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extLst>
                      <a:ext uri="{0D108BD9-81ED-4DB2-BD59-A6C34878D82A}">
                        <a16:rowId xmlns:a16="http://schemas.microsoft.com/office/drawing/2014/main" val="3514666741"/>
                      </a:ext>
                    </a:extLst>
                  </a:tr>
                  <a:tr h="364258">
                    <a:tc>
                      <a:txBody>
                        <a:bodyPr/>
                        <a:lstStyle/>
                        <a:p>
                          <a:r>
                            <a:rPr lang="en-US" dirty="0">
                              <a:solidFill>
                                <a:srgbClr val="FF0000"/>
                              </a:solidFill>
                            </a:rPr>
                            <a:t>? Open question</a:t>
                          </a:r>
                          <a:endParaRPr lang="en-HK" dirty="0">
                            <a:solidFill>
                              <a:srgbClr val="FF0000"/>
                            </a:solidFill>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multi</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m:oMathPara>
                          </a14:m>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Yes</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minimal</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solidFill>
                                    <a:srgbClr val="5F246D"/>
                                  </a:solidFill>
                                  <a:latin typeface="Cambria Math" panose="02040503050406030204" pitchFamily="18" charset="0"/>
                                  <a:ea typeface="Cambria Math" panose="02040503050406030204" pitchFamily="18" charset="0"/>
                                </a:rPr>
                                <m:t>𝜀</m:t>
                              </m:r>
                            </m:oMath>
                          </a14:m>
                          <a:r>
                            <a:rPr lang="en-US" dirty="0">
                              <a:solidFill>
                                <a:srgbClr val="5F246D"/>
                              </a:solidFill>
                            </a:rPr>
                            <a:t>-simulation</a:t>
                          </a:r>
                          <a:endParaRPr lang="en-HK" dirty="0">
                            <a:solidFill>
                              <a:srgbClr val="5F246D"/>
                            </a:solidFill>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extLst>
                      <a:ext uri="{0D108BD9-81ED-4DB2-BD59-A6C34878D82A}">
                        <a16:rowId xmlns:a16="http://schemas.microsoft.com/office/drawing/2014/main" val="4229080644"/>
                      </a:ext>
                    </a:extLst>
                  </a:tr>
                </a:tbl>
              </a:graphicData>
            </a:graphic>
          </p:graphicFrame>
        </mc:Choice>
        <mc:Fallback xmlns="">
          <p:graphicFrame>
            <p:nvGraphicFramePr>
              <p:cNvPr id="12" name="Table 4">
                <a:extLst>
                  <a:ext uri="{FF2B5EF4-FFF2-40B4-BE49-F238E27FC236}">
                    <a16:creationId xmlns:a16="http://schemas.microsoft.com/office/drawing/2014/main" id="{344546C0-5DB1-4F20-8C1E-A1A0D3794E44}"/>
                  </a:ext>
                </a:extLst>
              </p:cNvPr>
              <p:cNvGraphicFramePr>
                <a:graphicFrameLocks noGrp="1"/>
              </p:cNvGraphicFramePr>
              <p:nvPr>
                <p:extLst>
                  <p:ext uri="{D42A27DB-BD31-4B8C-83A1-F6EECF244321}">
                    <p14:modId xmlns:p14="http://schemas.microsoft.com/office/powerpoint/2010/main" val="1174772726"/>
                  </p:ext>
                </p:extLst>
              </p:nvPr>
            </p:nvGraphicFramePr>
            <p:xfrm>
              <a:off x="569507" y="1357745"/>
              <a:ext cx="10253133" cy="2346960"/>
            </p:xfrm>
            <a:graphic>
              <a:graphicData uri="http://schemas.openxmlformats.org/drawingml/2006/table">
                <a:tbl>
                  <a:tblPr firstRow="1" bandRow="1">
                    <a:tableStyleId>{8799B23B-EC83-4686-B30A-512413B5E67A}</a:tableStyleId>
                  </a:tblPr>
                  <a:tblGrid>
                    <a:gridCol w="1882748">
                      <a:extLst>
                        <a:ext uri="{9D8B030D-6E8A-4147-A177-3AD203B41FA5}">
                          <a16:colId xmlns:a16="http://schemas.microsoft.com/office/drawing/2014/main" val="3292532707"/>
                        </a:ext>
                      </a:extLst>
                    </a:gridCol>
                    <a:gridCol w="1345277">
                      <a:extLst>
                        <a:ext uri="{9D8B030D-6E8A-4147-A177-3AD203B41FA5}">
                          <a16:colId xmlns:a16="http://schemas.microsoft.com/office/drawing/2014/main" val="433382147"/>
                        </a:ext>
                      </a:extLst>
                    </a:gridCol>
                    <a:gridCol w="1759214">
                      <a:extLst>
                        <a:ext uri="{9D8B030D-6E8A-4147-A177-3AD203B41FA5}">
                          <a16:colId xmlns:a16="http://schemas.microsoft.com/office/drawing/2014/main" val="868223579"/>
                        </a:ext>
                      </a:extLst>
                    </a:gridCol>
                    <a:gridCol w="1932472">
                      <a:extLst>
                        <a:ext uri="{9D8B030D-6E8A-4147-A177-3AD203B41FA5}">
                          <a16:colId xmlns:a16="http://schemas.microsoft.com/office/drawing/2014/main" val="2010329024"/>
                        </a:ext>
                      </a:extLst>
                    </a:gridCol>
                    <a:gridCol w="1928400">
                      <a:extLst>
                        <a:ext uri="{9D8B030D-6E8A-4147-A177-3AD203B41FA5}">
                          <a16:colId xmlns:a16="http://schemas.microsoft.com/office/drawing/2014/main" val="402670881"/>
                        </a:ext>
                      </a:extLst>
                    </a:gridCol>
                    <a:gridCol w="1405022">
                      <a:extLst>
                        <a:ext uri="{9D8B030D-6E8A-4147-A177-3AD203B41FA5}">
                          <a16:colId xmlns:a16="http://schemas.microsoft.com/office/drawing/2014/main" val="3001071012"/>
                        </a:ext>
                      </a:extLst>
                    </a:gridCol>
                  </a:tblGrid>
                  <a:tr h="419911">
                    <a:tc>
                      <a:txBody>
                        <a:bodyPr/>
                        <a:lstStyle/>
                        <a:p>
                          <a:r>
                            <a:rPr lang="en-US" dirty="0"/>
                            <a:t>Work</a:t>
                          </a:r>
                          <a:endParaRPr lang="en-HK" dirty="0"/>
                        </a:p>
                      </a:txBody>
                      <a:tcPr/>
                    </a:tc>
                    <a:tc>
                      <a:txBody>
                        <a:bodyPr/>
                        <a:lstStyle/>
                        <a:p>
                          <a:r>
                            <a:rPr lang="en-HK" dirty="0"/>
                            <a:t># </a:t>
                          </a:r>
                          <a:r>
                            <a:rPr lang="en-US" altLang="zh-CN" dirty="0"/>
                            <a:t>of parties</a:t>
                          </a:r>
                          <a:endParaRPr lang="en-HK" dirty="0"/>
                        </a:p>
                      </a:txBody>
                      <a:tcPr/>
                    </a:tc>
                    <a:tc>
                      <a:txBody>
                        <a:bodyPr/>
                        <a:lstStyle/>
                        <a:p>
                          <a:r>
                            <a:rPr lang="en-US" dirty="0"/>
                            <a:t># of rounds</a:t>
                          </a:r>
                          <a:endParaRPr lang="en-HK" dirty="0"/>
                        </a:p>
                      </a:txBody>
                      <a:tcPr/>
                    </a:tc>
                    <a:tc>
                      <a:txBody>
                        <a:bodyPr/>
                        <a:lstStyle/>
                        <a:p>
                          <a:r>
                            <a:rPr lang="en-US" dirty="0"/>
                            <a:t>Black-box</a:t>
                          </a:r>
                          <a:endParaRPr lang="en-HK" dirty="0"/>
                        </a:p>
                      </a:txBody>
                      <a:tcPr/>
                    </a:tc>
                    <a:tc>
                      <a:txBody>
                        <a:bodyPr/>
                        <a:lstStyle/>
                        <a:p>
                          <a:r>
                            <a:rPr lang="en-US" dirty="0"/>
                            <a:t>Assumptions</a:t>
                          </a:r>
                          <a:endParaRPr lang="en-HK" dirty="0"/>
                        </a:p>
                      </a:txBody>
                      <a:tcPr/>
                    </a:tc>
                    <a:tc>
                      <a:txBody>
                        <a:bodyPr/>
                        <a:lstStyle/>
                        <a:p>
                          <a:r>
                            <a:rPr lang="en-US" dirty="0"/>
                            <a:t>Sim Quality</a:t>
                          </a:r>
                          <a:endParaRPr lang="en-HK" dirty="0"/>
                        </a:p>
                      </a:txBody>
                      <a:tcPr/>
                    </a:tc>
                    <a:extLst>
                      <a:ext uri="{0D108BD9-81ED-4DB2-BD59-A6C34878D82A}">
                        <a16:rowId xmlns:a16="http://schemas.microsoft.com/office/drawing/2014/main" val="3919639466"/>
                      </a:ext>
                    </a:extLst>
                  </a:tr>
                  <a:tr h="425050">
                    <a:tc>
                      <a:txBody>
                        <a:bodyPr/>
                        <a:lstStyle/>
                        <a:p>
                          <a:r>
                            <a:rPr lang="en-US" dirty="0"/>
                            <a:t>[</a:t>
                          </a:r>
                          <a:r>
                            <a:rPr lang="en-US" dirty="0">
                              <a:solidFill>
                                <a:schemeClr val="accent1"/>
                              </a:solidFill>
                            </a:rPr>
                            <a:t>ABG+21</a:t>
                          </a:r>
                          <a:r>
                            <a:rPr lang="en-US" dirty="0"/>
                            <a:t>]</a:t>
                          </a:r>
                          <a:endParaRPr lang="en-HK" dirty="0"/>
                        </a:p>
                      </a:txBody>
                      <a:tcPr/>
                    </a:tc>
                    <a:tc>
                      <a:txBody>
                        <a:bodyPr/>
                        <a:lstStyle/>
                        <a:p>
                          <a:r>
                            <a:rPr lang="en-US" dirty="0"/>
                            <a:t>multi</a:t>
                          </a:r>
                          <a:endParaRPr lang="en-HK" dirty="0"/>
                        </a:p>
                      </a:txBody>
                      <a:tcPr/>
                    </a:tc>
                    <a:tc>
                      <a:txBody>
                        <a:bodyPr/>
                        <a:lstStyle/>
                        <a:p>
                          <a:endParaRPr lang="en-US"/>
                        </a:p>
                      </a:txBody>
                      <a:tcPr>
                        <a:blipFill>
                          <a:blip r:embed="rId3"/>
                          <a:stretch>
                            <a:fillRect l="-183737" t="-105714" r="-300000" b="-375714"/>
                          </a:stretch>
                        </a:blipFill>
                      </a:tcPr>
                    </a:tc>
                    <a:tc>
                      <a:txBody>
                        <a:bodyPr/>
                        <a:lstStyle/>
                        <a:p>
                          <a:r>
                            <a:rPr lang="en-US" dirty="0">
                              <a:solidFill>
                                <a:srgbClr val="FF0000"/>
                              </a:solidFill>
                            </a:rPr>
                            <a:t>No</a:t>
                          </a:r>
                          <a:endParaRPr lang="en-HK" dirty="0">
                            <a:solidFill>
                              <a:srgbClr val="FF0000"/>
                            </a:solidFill>
                          </a:endParaRPr>
                        </a:p>
                      </a:txBody>
                      <a:tcPr/>
                    </a:tc>
                    <a:tc>
                      <a:txBody>
                        <a:bodyPr/>
                        <a:lstStyle/>
                        <a:p>
                          <a:r>
                            <a:rPr lang="en-US" altLang="zh-CN" dirty="0">
                              <a:solidFill>
                                <a:srgbClr val="FF0000"/>
                              </a:solidFill>
                            </a:rPr>
                            <a:t>super-poly LWE</a:t>
                          </a:r>
                          <a:endParaRPr lang="en-HK" dirty="0">
                            <a:solidFill>
                              <a:srgbClr val="FF0000"/>
                            </a:solidFill>
                          </a:endParaRPr>
                        </a:p>
                      </a:txBody>
                      <a:tcPr/>
                    </a:tc>
                    <a:tc>
                      <a:txBody>
                        <a:bodyPr/>
                        <a:lstStyle/>
                        <a:p>
                          <a:r>
                            <a:rPr lang="en-US" dirty="0"/>
                            <a:t>standard</a:t>
                          </a:r>
                          <a:endParaRPr lang="en-HK" dirty="0"/>
                        </a:p>
                      </a:txBody>
                      <a:tcPr/>
                    </a:tc>
                    <a:extLst>
                      <a:ext uri="{0D108BD9-81ED-4DB2-BD59-A6C34878D82A}">
                        <a16:rowId xmlns:a16="http://schemas.microsoft.com/office/drawing/2014/main" val="870551206"/>
                      </a:ext>
                    </a:extLst>
                  </a:tr>
                  <a:tr h="365760">
                    <a:tc>
                      <a:txBody>
                        <a:bodyPr/>
                        <a:lstStyle/>
                        <a:p>
                          <a:r>
                            <a:rPr lang="en-US" dirty="0"/>
                            <a:t>[</a:t>
                          </a:r>
                          <a:r>
                            <a:rPr lang="en-US" dirty="0">
                              <a:solidFill>
                                <a:schemeClr val="accent1"/>
                              </a:solidFill>
                            </a:rPr>
                            <a:t>LP</a:t>
                          </a:r>
                          <a:r>
                            <a:rPr lang="en-US" dirty="0">
                              <a:solidFill>
                                <a:srgbClr val="C00000"/>
                              </a:solidFill>
                            </a:rPr>
                            <a:t>Y</a:t>
                          </a:r>
                          <a:r>
                            <a:rPr lang="en-US" dirty="0">
                              <a:solidFill>
                                <a:schemeClr val="accent1"/>
                              </a:solidFill>
                            </a:rPr>
                            <a:t>23</a:t>
                          </a:r>
                          <a:r>
                            <a:rPr lang="en-US" dirty="0"/>
                            <a:t>]</a:t>
                          </a:r>
                          <a:endParaRPr lang="en-HK" dirty="0"/>
                        </a:p>
                      </a:txBody>
                      <a:tcPr/>
                    </a:tc>
                    <a:tc>
                      <a:txBody>
                        <a:bodyPr/>
                        <a:lstStyle/>
                        <a:p>
                          <a:r>
                            <a:rPr lang="en-US" dirty="0"/>
                            <a:t>multi</a:t>
                          </a:r>
                          <a:endParaRPr lang="en-HK" dirty="0"/>
                        </a:p>
                      </a:txBody>
                      <a:tcPr/>
                    </a:tc>
                    <a:tc>
                      <a:txBody>
                        <a:bodyPr/>
                        <a:lstStyle/>
                        <a:p>
                          <a:endParaRPr lang="en-US"/>
                        </a:p>
                      </a:txBody>
                      <a:tcPr>
                        <a:blipFill>
                          <a:blip r:embed="rId3"/>
                          <a:stretch>
                            <a:fillRect l="-183737" t="-240000" r="-300000" b="-338333"/>
                          </a:stretch>
                        </a:blipFill>
                      </a:tcPr>
                    </a:tc>
                    <a:tc>
                      <a:txBody>
                        <a:bodyPr/>
                        <a:lstStyle/>
                        <a:p>
                          <a:r>
                            <a:rPr lang="en-US" dirty="0">
                              <a:solidFill>
                                <a:srgbClr val="FF0000"/>
                              </a:solidFill>
                            </a:rPr>
                            <a:t>No</a:t>
                          </a:r>
                          <a:endParaRPr lang="en-HK" dirty="0">
                            <a:solidFill>
                              <a:srgbClr val="FF0000"/>
                            </a:solidFill>
                          </a:endParaRPr>
                        </a:p>
                      </a:txBody>
                      <a:tcPr/>
                    </a:tc>
                    <a:tc>
                      <a:txBody>
                        <a:bodyPr/>
                        <a:lstStyle/>
                        <a:p>
                          <a:r>
                            <a:rPr lang="en-US" dirty="0">
                              <a:solidFill>
                                <a:srgbClr val="FF0000"/>
                              </a:solidFill>
                            </a:rPr>
                            <a:t>LWE</a:t>
                          </a:r>
                          <a:endParaRPr lang="en-HK" dirty="0">
                            <a:solidFill>
                              <a:srgbClr val="FF0000"/>
                            </a:solidFill>
                          </a:endParaRPr>
                        </a:p>
                      </a:txBody>
                      <a:tcPr/>
                    </a:tc>
                    <a:tc>
                      <a:txBody>
                        <a:bodyPr/>
                        <a:lstStyle/>
                        <a:p>
                          <a:r>
                            <a:rPr lang="en-US" dirty="0"/>
                            <a:t>standard</a:t>
                          </a:r>
                          <a:endParaRPr lang="en-HK" dirty="0"/>
                        </a:p>
                      </a:txBody>
                      <a:tcPr/>
                    </a:tc>
                    <a:extLst>
                      <a:ext uri="{0D108BD9-81ED-4DB2-BD59-A6C34878D82A}">
                        <a16:rowId xmlns:a16="http://schemas.microsoft.com/office/drawing/2014/main" val="20023199"/>
                      </a:ext>
                    </a:extLst>
                  </a:tr>
                  <a:tr h="368627">
                    <a:tc>
                      <a:txBody>
                        <a:bodyPr/>
                        <a:lstStyle/>
                        <a:p>
                          <a:r>
                            <a:rPr lang="en-US" dirty="0"/>
                            <a:t>[</a:t>
                          </a:r>
                          <a:r>
                            <a:rPr lang="en-US" dirty="0">
                              <a:solidFill>
                                <a:schemeClr val="accent1"/>
                              </a:solidFill>
                            </a:rPr>
                            <a:t>CCL</a:t>
                          </a:r>
                          <a:r>
                            <a:rPr lang="en-US" dirty="0">
                              <a:solidFill>
                                <a:srgbClr val="C00000"/>
                              </a:solidFill>
                            </a:rPr>
                            <a:t>Y</a:t>
                          </a:r>
                          <a:r>
                            <a:rPr lang="en-US" dirty="0">
                              <a:solidFill>
                                <a:schemeClr val="accent1"/>
                              </a:solidFill>
                            </a:rPr>
                            <a:t>22</a:t>
                          </a:r>
                          <a:r>
                            <a:rPr lang="en-US" dirty="0"/>
                            <a:t>]</a:t>
                          </a:r>
                          <a:endParaRPr lang="en-HK" dirty="0"/>
                        </a:p>
                      </a:txBody>
                      <a:tcPr/>
                    </a:tc>
                    <a:tc>
                      <a:txBody>
                        <a:bodyPr/>
                        <a:lstStyle/>
                        <a:p>
                          <a:r>
                            <a:rPr lang="en-US" dirty="0">
                              <a:solidFill>
                                <a:srgbClr val="FF0000"/>
                              </a:solidFill>
                            </a:rPr>
                            <a:t>2</a:t>
                          </a:r>
                          <a:endParaRPr lang="en-HK" dirty="0">
                            <a:solidFill>
                              <a:srgbClr val="FF0000"/>
                            </a:solidFill>
                          </a:endParaRPr>
                        </a:p>
                      </a:txBody>
                      <a:tcPr/>
                    </a:tc>
                    <a:tc>
                      <a:txBody>
                        <a:bodyPr/>
                        <a:lstStyle/>
                        <a:p>
                          <a:endParaRPr lang="en-US"/>
                        </a:p>
                      </a:txBody>
                      <a:tcPr>
                        <a:blipFill>
                          <a:blip r:embed="rId3"/>
                          <a:stretch>
                            <a:fillRect l="-183737" t="-334426" r="-300000" b="-232787"/>
                          </a:stretch>
                        </a:blipFill>
                      </a:tcPr>
                    </a:tc>
                    <a:tc>
                      <a:txBody>
                        <a:bodyPr/>
                        <a:lstStyle/>
                        <a:p>
                          <a:r>
                            <a:rPr lang="en-US" altLang="zh-CN" dirty="0"/>
                            <a:t>Yes</a:t>
                          </a:r>
                          <a:endParaRPr lang="en-HK" dirty="0"/>
                        </a:p>
                      </a:txBody>
                      <a:tcPr/>
                    </a:tc>
                    <a:tc>
                      <a:txBody>
                        <a:bodyPr/>
                        <a:lstStyle/>
                        <a:p>
                          <a:r>
                            <a:rPr lang="en-US" altLang="zh-CN" dirty="0"/>
                            <a:t>minimal</a:t>
                          </a:r>
                          <a:endParaRPr lang="en-HK" dirty="0"/>
                        </a:p>
                      </a:txBody>
                      <a:tcPr/>
                    </a:tc>
                    <a:tc>
                      <a:txBody>
                        <a:bodyPr/>
                        <a:lstStyle/>
                        <a:p>
                          <a:endParaRPr lang="en-US"/>
                        </a:p>
                      </a:txBody>
                      <a:tcPr>
                        <a:blipFill>
                          <a:blip r:embed="rId3"/>
                          <a:stretch>
                            <a:fillRect l="-629004" t="-334426" r="-1299" b="-232787"/>
                          </a:stretch>
                        </a:blipFill>
                      </a:tcPr>
                    </a:tc>
                    <a:extLst>
                      <a:ext uri="{0D108BD9-81ED-4DB2-BD59-A6C34878D82A}">
                        <a16:rowId xmlns:a16="http://schemas.microsoft.com/office/drawing/2014/main" val="1909942825"/>
                      </a:ext>
                    </a:extLst>
                  </a:tr>
                  <a:tr h="401852">
                    <a:tc>
                      <a:txBody>
                        <a:bodyPr/>
                        <a:lstStyle/>
                        <a:p>
                          <a:r>
                            <a:rPr lang="en-US" dirty="0">
                              <a:solidFill>
                                <a:srgbClr val="FF0000"/>
                              </a:solidFill>
                            </a:rPr>
                            <a:t>? Open question</a:t>
                          </a:r>
                          <a:endParaRPr lang="en-HK" dirty="0">
                            <a:solidFill>
                              <a:srgbClr val="FF0000"/>
                            </a:solidFill>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solidFill>
                                <a:srgbClr val="FF0000"/>
                              </a:solidFill>
                            </a:rPr>
                            <a:t>2/multi</a:t>
                          </a:r>
                          <a:endParaRPr lang="en-HK" dirty="0">
                            <a:solidFill>
                              <a:srgbClr val="FF0000"/>
                            </a:solidFill>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algn="ctr"/>
                          <a:r>
                            <a:rPr lang="en-HK" dirty="0">
                              <a:solidFill>
                                <a:srgbClr val="5F246D"/>
                              </a:solidFill>
                            </a:rPr>
                            <a:t>polynomial</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Yes</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minimal</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standard</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extLst>
                      <a:ext uri="{0D108BD9-81ED-4DB2-BD59-A6C34878D82A}">
                        <a16:rowId xmlns:a16="http://schemas.microsoft.com/office/drawing/2014/main" val="3514666741"/>
                      </a:ext>
                    </a:extLst>
                  </a:tr>
                  <a:tr h="365760">
                    <a:tc>
                      <a:txBody>
                        <a:bodyPr/>
                        <a:lstStyle/>
                        <a:p>
                          <a:r>
                            <a:rPr lang="en-US" dirty="0">
                              <a:solidFill>
                                <a:srgbClr val="FF0000"/>
                              </a:solidFill>
                            </a:rPr>
                            <a:t>? Open question</a:t>
                          </a:r>
                          <a:endParaRPr lang="en-HK" dirty="0">
                            <a:solidFill>
                              <a:srgbClr val="FF0000"/>
                            </a:solidFill>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multi</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endParaRPr lang="en-US"/>
                        </a:p>
                      </a:txBody>
                      <a:tcPr>
                        <a:blipFill>
                          <a:blip r:embed="rId3"/>
                          <a:stretch>
                            <a:fillRect l="-183737" t="-551667" r="-300000" b="-26667"/>
                          </a:stretch>
                        </a:blipFill>
                      </a:tcPr>
                    </a:tc>
                    <a:tc>
                      <a:txBody>
                        <a:bodyPr/>
                        <a:lstStyle/>
                        <a:p>
                          <a:r>
                            <a:rPr lang="en-US" dirty="0"/>
                            <a:t>Yes</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minimal</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endParaRPr lang="en-US"/>
                        </a:p>
                      </a:txBody>
                      <a:tcPr>
                        <a:blipFill>
                          <a:blip r:embed="rId3"/>
                          <a:stretch>
                            <a:fillRect l="-629004" t="-551667" r="-1299" b="-26667"/>
                          </a:stretch>
                        </a:blipFill>
                      </a:tcPr>
                    </a:tc>
                    <a:extLst>
                      <a:ext uri="{0D108BD9-81ED-4DB2-BD59-A6C34878D82A}">
                        <a16:rowId xmlns:a16="http://schemas.microsoft.com/office/drawing/2014/main" val="4229080644"/>
                      </a:ext>
                    </a:extLst>
                  </a:tr>
                </a:tbl>
              </a:graphicData>
            </a:graphic>
          </p:graphicFrame>
        </mc:Fallback>
      </mc:AlternateContent>
      <p:sp>
        <p:nvSpPr>
          <p:cNvPr id="13" name="Oval 12">
            <a:extLst>
              <a:ext uri="{FF2B5EF4-FFF2-40B4-BE49-F238E27FC236}">
                <a16:creationId xmlns:a16="http://schemas.microsoft.com/office/drawing/2014/main" id="{4A874D81-FB93-4885-8B32-7F273017A289}"/>
              </a:ext>
            </a:extLst>
          </p:cNvPr>
          <p:cNvSpPr/>
          <p:nvPr/>
        </p:nvSpPr>
        <p:spPr>
          <a:xfrm>
            <a:off x="9356503" y="2534589"/>
            <a:ext cx="1777032" cy="414673"/>
          </a:xfrm>
          <a:prstGeom prst="ellipse">
            <a:avLst/>
          </a:prstGeom>
          <a:noFill/>
          <a:ln w="9525" cap="flat" cmpd="sng" algn="ctr">
            <a:solidFill>
              <a:srgbClr val="5F246D"/>
            </a:solidFill>
            <a:prstDash val="solid"/>
            <a:round/>
            <a:headEnd type="none" w="med" len="med"/>
            <a:tailEnd type="none" w="med" len="med"/>
          </a:ln>
          <a:effectLst>
            <a:glow rad="63500">
              <a:srgbClr val="5F246D">
                <a:alpha val="40000"/>
              </a:srgbClr>
            </a:glo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HK"/>
          </a:p>
        </p:txBody>
      </p:sp>
      <p:sp>
        <p:nvSpPr>
          <p:cNvPr id="3" name="Arc 2">
            <a:extLst>
              <a:ext uri="{FF2B5EF4-FFF2-40B4-BE49-F238E27FC236}">
                <a16:creationId xmlns:a16="http://schemas.microsoft.com/office/drawing/2014/main" id="{6D500806-3A9A-0F42-E980-E9684E0D1C49}"/>
              </a:ext>
            </a:extLst>
          </p:cNvPr>
          <p:cNvSpPr/>
          <p:nvPr/>
        </p:nvSpPr>
        <p:spPr>
          <a:xfrm rot="2476731">
            <a:off x="9541617" y="2661164"/>
            <a:ext cx="2013501" cy="1842115"/>
          </a:xfrm>
          <a:prstGeom prst="arc">
            <a:avLst>
              <a:gd name="adj1" fmla="val 16200000"/>
              <a:gd name="adj2" fmla="val 24438"/>
            </a:avLst>
          </a:prstGeom>
          <a:ln w="127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4A05F69-5D49-B836-D09F-7B3430C44FDA}"/>
                  </a:ext>
                </a:extLst>
              </p:cNvPr>
              <p:cNvSpPr txBox="1"/>
              <p:nvPr/>
            </p:nvSpPr>
            <p:spPr>
              <a:xfrm>
                <a:off x="9050864" y="4218149"/>
                <a:ext cx="2975018" cy="707886"/>
              </a:xfrm>
              <a:prstGeom prst="rect">
                <a:avLst/>
              </a:prstGeom>
              <a:noFill/>
            </p:spPr>
            <p:txBody>
              <a:bodyPr wrap="square" rtlCol="0">
                <a:spAutoFit/>
              </a:bodyPr>
              <a:lstStyle/>
              <a:p>
                <a:r>
                  <a:rPr lang="en-US" sz="2000" dirty="0"/>
                  <a:t>Necessary for black-box,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(1)</m:t>
                    </m:r>
                  </m:oMath>
                </a14:m>
                <a:r>
                  <a:rPr lang="en-HK" sz="2000" dirty="0"/>
                  <a:t>-round 2PC [</a:t>
                </a:r>
                <a:r>
                  <a:rPr lang="en-HK" sz="2000" dirty="0">
                    <a:solidFill>
                      <a:schemeClr val="accent1"/>
                    </a:solidFill>
                  </a:rPr>
                  <a:t>CCL</a:t>
                </a:r>
                <a:r>
                  <a:rPr lang="en-HK" sz="2000" dirty="0">
                    <a:solidFill>
                      <a:srgbClr val="C00000"/>
                    </a:solidFill>
                  </a:rPr>
                  <a:t>Y</a:t>
                </a:r>
                <a:r>
                  <a:rPr lang="en-HK" sz="2000" dirty="0">
                    <a:solidFill>
                      <a:schemeClr val="accent1"/>
                    </a:solidFill>
                  </a:rPr>
                  <a:t>21</a:t>
                </a:r>
                <a:r>
                  <a:rPr lang="en-HK" sz="2000" dirty="0"/>
                  <a:t>]</a:t>
                </a:r>
                <a:r>
                  <a:rPr lang="en-US" sz="2000" dirty="0"/>
                  <a:t> </a:t>
                </a:r>
                <a:endParaRPr lang="en-HK" sz="2000" dirty="0"/>
              </a:p>
            </p:txBody>
          </p:sp>
        </mc:Choice>
        <mc:Fallback xmlns="">
          <p:sp>
            <p:nvSpPr>
              <p:cNvPr id="4" name="TextBox 3">
                <a:extLst>
                  <a:ext uri="{FF2B5EF4-FFF2-40B4-BE49-F238E27FC236}">
                    <a16:creationId xmlns:a16="http://schemas.microsoft.com/office/drawing/2014/main" id="{A4A05F69-5D49-B836-D09F-7B3430C44FDA}"/>
                  </a:ext>
                </a:extLst>
              </p:cNvPr>
              <p:cNvSpPr txBox="1">
                <a:spLocks noRot="1" noChangeAspect="1" noMove="1" noResize="1" noEditPoints="1" noAdjustHandles="1" noChangeArrowheads="1" noChangeShapeType="1" noTextEdit="1"/>
              </p:cNvSpPr>
              <p:nvPr/>
            </p:nvSpPr>
            <p:spPr>
              <a:xfrm>
                <a:off x="9050864" y="4218149"/>
                <a:ext cx="2975018" cy="707886"/>
              </a:xfrm>
              <a:prstGeom prst="rect">
                <a:avLst/>
              </a:prstGeom>
              <a:blipFill>
                <a:blip r:embed="rId4"/>
                <a:stretch>
                  <a:fillRect l="-2254" t="-5172" b="-14655"/>
                </a:stretch>
              </a:blipFill>
            </p:spPr>
            <p:txBody>
              <a:bodyPr/>
              <a:lstStyle/>
              <a:p>
                <a:r>
                  <a:rPr lang="en-US">
                    <a:noFill/>
                  </a:rPr>
                  <a:t> </a:t>
                </a:r>
              </a:p>
            </p:txBody>
          </p:sp>
        </mc:Fallback>
      </mc:AlternateContent>
    </p:spTree>
    <p:extLst>
      <p:ext uri="{BB962C8B-B14F-4D97-AF65-F5344CB8AC3E}">
        <p14:creationId xmlns:p14="http://schemas.microsoft.com/office/powerpoint/2010/main" val="370298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87406-4E2A-4BC4-94E1-05A5A7B43D0A}"/>
              </a:ext>
            </a:extLst>
          </p:cNvPr>
          <p:cNvSpPr>
            <a:spLocks noGrp="1"/>
          </p:cNvSpPr>
          <p:nvPr>
            <p:ph type="title"/>
          </p:nvPr>
        </p:nvSpPr>
        <p:spPr/>
        <p:txBody>
          <a:bodyPr/>
          <a:lstStyle/>
          <a:p>
            <a:r>
              <a:rPr lang="en-US" altLang="zh-CN" dirty="0"/>
              <a:t>Our Results</a:t>
            </a:r>
            <a:endParaRPr lang="en-HK" dirty="0"/>
          </a:p>
        </p:txBody>
      </p:sp>
      <mc:AlternateContent xmlns:mc="http://schemas.openxmlformats.org/markup-compatibility/2006" xmlns:a14="http://schemas.microsoft.com/office/drawing/2010/main">
        <mc:Choice Requires="a14">
          <p:graphicFrame>
            <p:nvGraphicFramePr>
              <p:cNvPr id="9" name="Table 4">
                <a:extLst>
                  <a:ext uri="{FF2B5EF4-FFF2-40B4-BE49-F238E27FC236}">
                    <a16:creationId xmlns:a16="http://schemas.microsoft.com/office/drawing/2014/main" id="{392662E7-D0FC-4630-8D56-18924C28D3B4}"/>
                  </a:ext>
                </a:extLst>
              </p:cNvPr>
              <p:cNvGraphicFramePr>
                <a:graphicFrameLocks noGrp="1"/>
              </p:cNvGraphicFramePr>
              <p:nvPr>
                <p:extLst>
                  <p:ext uri="{D42A27DB-BD31-4B8C-83A1-F6EECF244321}">
                    <p14:modId xmlns:p14="http://schemas.microsoft.com/office/powerpoint/2010/main" val="2721007905"/>
                  </p:ext>
                </p:extLst>
              </p:nvPr>
            </p:nvGraphicFramePr>
            <p:xfrm>
              <a:off x="569507" y="1357745"/>
              <a:ext cx="10253133" cy="2712720"/>
            </p:xfrm>
            <a:graphic>
              <a:graphicData uri="http://schemas.openxmlformats.org/drawingml/2006/table">
                <a:tbl>
                  <a:tblPr firstRow="1" bandRow="1">
                    <a:tableStyleId>{8799B23B-EC83-4686-B30A-512413B5E67A}</a:tableStyleId>
                  </a:tblPr>
                  <a:tblGrid>
                    <a:gridCol w="1882748">
                      <a:extLst>
                        <a:ext uri="{9D8B030D-6E8A-4147-A177-3AD203B41FA5}">
                          <a16:colId xmlns:a16="http://schemas.microsoft.com/office/drawing/2014/main" val="3292532707"/>
                        </a:ext>
                      </a:extLst>
                    </a:gridCol>
                    <a:gridCol w="1345277">
                      <a:extLst>
                        <a:ext uri="{9D8B030D-6E8A-4147-A177-3AD203B41FA5}">
                          <a16:colId xmlns:a16="http://schemas.microsoft.com/office/drawing/2014/main" val="433382147"/>
                        </a:ext>
                      </a:extLst>
                    </a:gridCol>
                    <a:gridCol w="1759214">
                      <a:extLst>
                        <a:ext uri="{9D8B030D-6E8A-4147-A177-3AD203B41FA5}">
                          <a16:colId xmlns:a16="http://schemas.microsoft.com/office/drawing/2014/main" val="868223579"/>
                        </a:ext>
                      </a:extLst>
                    </a:gridCol>
                    <a:gridCol w="1932472">
                      <a:extLst>
                        <a:ext uri="{9D8B030D-6E8A-4147-A177-3AD203B41FA5}">
                          <a16:colId xmlns:a16="http://schemas.microsoft.com/office/drawing/2014/main" val="2010329024"/>
                        </a:ext>
                      </a:extLst>
                    </a:gridCol>
                    <a:gridCol w="1928400">
                      <a:extLst>
                        <a:ext uri="{9D8B030D-6E8A-4147-A177-3AD203B41FA5}">
                          <a16:colId xmlns:a16="http://schemas.microsoft.com/office/drawing/2014/main" val="402670881"/>
                        </a:ext>
                      </a:extLst>
                    </a:gridCol>
                    <a:gridCol w="1405022">
                      <a:extLst>
                        <a:ext uri="{9D8B030D-6E8A-4147-A177-3AD203B41FA5}">
                          <a16:colId xmlns:a16="http://schemas.microsoft.com/office/drawing/2014/main" val="3001071012"/>
                        </a:ext>
                      </a:extLst>
                    </a:gridCol>
                  </a:tblGrid>
                  <a:tr h="419911">
                    <a:tc>
                      <a:txBody>
                        <a:bodyPr/>
                        <a:lstStyle/>
                        <a:p>
                          <a:r>
                            <a:rPr lang="en-US" dirty="0"/>
                            <a:t>Work</a:t>
                          </a:r>
                          <a:endParaRPr lang="en-HK" dirty="0"/>
                        </a:p>
                      </a:txBody>
                      <a:tcPr/>
                    </a:tc>
                    <a:tc>
                      <a:txBody>
                        <a:bodyPr/>
                        <a:lstStyle/>
                        <a:p>
                          <a:r>
                            <a:rPr lang="en-HK" dirty="0"/>
                            <a:t># </a:t>
                          </a:r>
                          <a:r>
                            <a:rPr lang="en-US" altLang="zh-CN" dirty="0"/>
                            <a:t>of parties</a:t>
                          </a:r>
                          <a:endParaRPr lang="en-HK" dirty="0"/>
                        </a:p>
                      </a:txBody>
                      <a:tcPr/>
                    </a:tc>
                    <a:tc>
                      <a:txBody>
                        <a:bodyPr/>
                        <a:lstStyle/>
                        <a:p>
                          <a:r>
                            <a:rPr lang="en-US" dirty="0"/>
                            <a:t># of rounds</a:t>
                          </a:r>
                          <a:endParaRPr lang="en-HK" dirty="0"/>
                        </a:p>
                      </a:txBody>
                      <a:tcPr/>
                    </a:tc>
                    <a:tc>
                      <a:txBody>
                        <a:bodyPr/>
                        <a:lstStyle/>
                        <a:p>
                          <a:r>
                            <a:rPr lang="en-US" dirty="0"/>
                            <a:t>Black-box</a:t>
                          </a:r>
                          <a:endParaRPr lang="en-HK" dirty="0"/>
                        </a:p>
                      </a:txBody>
                      <a:tcPr/>
                    </a:tc>
                    <a:tc>
                      <a:txBody>
                        <a:bodyPr/>
                        <a:lstStyle/>
                        <a:p>
                          <a:r>
                            <a:rPr lang="en-US" dirty="0"/>
                            <a:t>Assumptions</a:t>
                          </a:r>
                          <a:endParaRPr lang="en-HK" dirty="0"/>
                        </a:p>
                      </a:txBody>
                      <a:tcPr/>
                    </a:tc>
                    <a:tc>
                      <a:txBody>
                        <a:bodyPr/>
                        <a:lstStyle/>
                        <a:p>
                          <a:r>
                            <a:rPr lang="en-US" dirty="0"/>
                            <a:t>Sim Quality</a:t>
                          </a:r>
                          <a:endParaRPr lang="en-HK" dirty="0"/>
                        </a:p>
                      </a:txBody>
                      <a:tcPr/>
                    </a:tc>
                    <a:extLst>
                      <a:ext uri="{0D108BD9-81ED-4DB2-BD59-A6C34878D82A}">
                        <a16:rowId xmlns:a16="http://schemas.microsoft.com/office/drawing/2014/main" val="3919639466"/>
                      </a:ext>
                    </a:extLst>
                  </a:tr>
                  <a:tr h="425050">
                    <a:tc>
                      <a:txBody>
                        <a:bodyPr/>
                        <a:lstStyle/>
                        <a:p>
                          <a:r>
                            <a:rPr lang="en-US" dirty="0"/>
                            <a:t>[</a:t>
                          </a:r>
                          <a:r>
                            <a:rPr lang="en-US" dirty="0">
                              <a:solidFill>
                                <a:schemeClr val="accent1"/>
                              </a:solidFill>
                            </a:rPr>
                            <a:t>ABG+21</a:t>
                          </a:r>
                          <a:r>
                            <a:rPr lang="en-US" dirty="0"/>
                            <a:t>]</a:t>
                          </a:r>
                          <a:endParaRPr lang="en-HK" dirty="0"/>
                        </a:p>
                      </a:txBody>
                      <a:tcPr/>
                    </a:tc>
                    <a:tc>
                      <a:txBody>
                        <a:bodyPr/>
                        <a:lstStyle/>
                        <a:p>
                          <a:r>
                            <a:rPr lang="en-US" dirty="0"/>
                            <a:t>multi</a:t>
                          </a:r>
                          <a:endParaRPr lang="en-HK"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m:oMathPara>
                          </a14:m>
                          <a:endParaRPr lang="en-HK" dirty="0"/>
                        </a:p>
                      </a:txBody>
                      <a:tcPr/>
                    </a:tc>
                    <a:tc>
                      <a:txBody>
                        <a:bodyPr/>
                        <a:lstStyle/>
                        <a:p>
                          <a:r>
                            <a:rPr lang="en-US" dirty="0">
                              <a:solidFill>
                                <a:srgbClr val="FF0000"/>
                              </a:solidFill>
                            </a:rPr>
                            <a:t>No</a:t>
                          </a:r>
                          <a:endParaRPr lang="en-HK" dirty="0">
                            <a:solidFill>
                              <a:srgbClr val="FF0000"/>
                            </a:solidFill>
                          </a:endParaRPr>
                        </a:p>
                      </a:txBody>
                      <a:tcPr/>
                    </a:tc>
                    <a:tc>
                      <a:txBody>
                        <a:bodyPr/>
                        <a:lstStyle/>
                        <a:p>
                          <a:r>
                            <a:rPr lang="en-US" altLang="zh-CN" dirty="0">
                              <a:solidFill>
                                <a:srgbClr val="FF0000"/>
                              </a:solidFill>
                            </a:rPr>
                            <a:t>super-poly LWE</a:t>
                          </a:r>
                          <a:endParaRPr lang="en-HK" dirty="0">
                            <a:solidFill>
                              <a:srgbClr val="FF0000"/>
                            </a:solidFill>
                          </a:endParaRPr>
                        </a:p>
                      </a:txBody>
                      <a:tcPr/>
                    </a:tc>
                    <a:tc>
                      <a:txBody>
                        <a:bodyPr/>
                        <a:lstStyle/>
                        <a:p>
                          <a:r>
                            <a:rPr lang="en-US" dirty="0"/>
                            <a:t>standard</a:t>
                          </a:r>
                          <a:endParaRPr lang="en-HK" dirty="0"/>
                        </a:p>
                      </a:txBody>
                      <a:tcPr/>
                    </a:tc>
                    <a:extLst>
                      <a:ext uri="{0D108BD9-81ED-4DB2-BD59-A6C34878D82A}">
                        <a16:rowId xmlns:a16="http://schemas.microsoft.com/office/drawing/2014/main" val="870551206"/>
                      </a:ext>
                    </a:extLst>
                  </a:tr>
                  <a:tr h="364258">
                    <a:tc>
                      <a:txBody>
                        <a:bodyPr/>
                        <a:lstStyle/>
                        <a:p>
                          <a:r>
                            <a:rPr lang="en-US" dirty="0"/>
                            <a:t>[</a:t>
                          </a:r>
                          <a:r>
                            <a:rPr lang="en-US" dirty="0">
                              <a:solidFill>
                                <a:schemeClr val="accent1"/>
                              </a:solidFill>
                            </a:rPr>
                            <a:t>LP</a:t>
                          </a:r>
                          <a:r>
                            <a:rPr lang="en-US" dirty="0">
                              <a:solidFill>
                                <a:srgbClr val="C00000"/>
                              </a:solidFill>
                            </a:rPr>
                            <a:t>Y</a:t>
                          </a:r>
                          <a:r>
                            <a:rPr lang="en-US" dirty="0">
                              <a:solidFill>
                                <a:schemeClr val="accent1"/>
                              </a:solidFill>
                            </a:rPr>
                            <a:t>23</a:t>
                          </a:r>
                          <a:r>
                            <a:rPr lang="en-US" dirty="0"/>
                            <a:t>]</a:t>
                          </a:r>
                          <a:endParaRPr lang="en-HK" dirty="0"/>
                        </a:p>
                      </a:txBody>
                      <a:tcPr/>
                    </a:tc>
                    <a:tc>
                      <a:txBody>
                        <a:bodyPr/>
                        <a:lstStyle/>
                        <a:p>
                          <a:r>
                            <a:rPr lang="en-US" dirty="0"/>
                            <a:t>multi</a:t>
                          </a:r>
                          <a:endParaRPr lang="en-HK"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m:oMathPara>
                          </a14:m>
                          <a:endParaRPr lang="en-HK" dirty="0"/>
                        </a:p>
                      </a:txBody>
                      <a:tcPr/>
                    </a:tc>
                    <a:tc>
                      <a:txBody>
                        <a:bodyPr/>
                        <a:lstStyle/>
                        <a:p>
                          <a:r>
                            <a:rPr lang="en-US" dirty="0">
                              <a:solidFill>
                                <a:srgbClr val="FF0000"/>
                              </a:solidFill>
                            </a:rPr>
                            <a:t>No</a:t>
                          </a:r>
                          <a:endParaRPr lang="en-HK" dirty="0">
                            <a:solidFill>
                              <a:srgbClr val="FF0000"/>
                            </a:solidFill>
                          </a:endParaRPr>
                        </a:p>
                      </a:txBody>
                      <a:tcPr/>
                    </a:tc>
                    <a:tc>
                      <a:txBody>
                        <a:bodyPr/>
                        <a:lstStyle/>
                        <a:p>
                          <a:r>
                            <a:rPr lang="en-US" dirty="0">
                              <a:solidFill>
                                <a:srgbClr val="FF0000"/>
                              </a:solidFill>
                            </a:rPr>
                            <a:t>LWE</a:t>
                          </a:r>
                          <a:endParaRPr lang="en-HK" dirty="0">
                            <a:solidFill>
                              <a:srgbClr val="FF0000"/>
                            </a:solidFill>
                          </a:endParaRPr>
                        </a:p>
                      </a:txBody>
                      <a:tcPr/>
                    </a:tc>
                    <a:tc>
                      <a:txBody>
                        <a:bodyPr/>
                        <a:lstStyle/>
                        <a:p>
                          <a:r>
                            <a:rPr lang="en-US" dirty="0"/>
                            <a:t>standard</a:t>
                          </a:r>
                          <a:endParaRPr lang="en-HK" dirty="0"/>
                        </a:p>
                      </a:txBody>
                      <a:tcPr/>
                    </a:tc>
                    <a:extLst>
                      <a:ext uri="{0D108BD9-81ED-4DB2-BD59-A6C34878D82A}">
                        <a16:rowId xmlns:a16="http://schemas.microsoft.com/office/drawing/2014/main" val="20023199"/>
                      </a:ext>
                    </a:extLst>
                  </a:tr>
                  <a:tr h="368627">
                    <a:tc>
                      <a:txBody>
                        <a:bodyPr/>
                        <a:lstStyle/>
                        <a:p>
                          <a:r>
                            <a:rPr lang="en-US" dirty="0"/>
                            <a:t>[</a:t>
                          </a:r>
                          <a:r>
                            <a:rPr lang="en-US" dirty="0">
                              <a:solidFill>
                                <a:schemeClr val="accent1"/>
                              </a:solidFill>
                            </a:rPr>
                            <a:t>CCL</a:t>
                          </a:r>
                          <a:r>
                            <a:rPr lang="en-US" dirty="0">
                              <a:solidFill>
                                <a:srgbClr val="C00000"/>
                              </a:solidFill>
                            </a:rPr>
                            <a:t>Y</a:t>
                          </a:r>
                          <a:r>
                            <a:rPr lang="en-US" dirty="0">
                              <a:solidFill>
                                <a:schemeClr val="accent1"/>
                              </a:solidFill>
                            </a:rPr>
                            <a:t>22</a:t>
                          </a:r>
                          <a:r>
                            <a:rPr lang="en-US" dirty="0"/>
                            <a:t>]</a:t>
                          </a:r>
                          <a:endParaRPr lang="en-HK" dirty="0"/>
                        </a:p>
                      </a:txBody>
                      <a:tcPr/>
                    </a:tc>
                    <a:tc>
                      <a:txBody>
                        <a:bodyPr/>
                        <a:lstStyle/>
                        <a:p>
                          <a:r>
                            <a:rPr lang="en-US" dirty="0">
                              <a:solidFill>
                                <a:srgbClr val="FF0000"/>
                              </a:solidFill>
                            </a:rPr>
                            <a:t>2</a:t>
                          </a:r>
                          <a:endParaRPr lang="en-HK" dirty="0">
                            <a:solidFill>
                              <a:srgbClr val="FF0000"/>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m:oMathPara>
                          </a14:m>
                          <a:endParaRPr lang="en-HK" dirty="0"/>
                        </a:p>
                      </a:txBody>
                      <a:tcPr/>
                    </a:tc>
                    <a:tc>
                      <a:txBody>
                        <a:bodyPr/>
                        <a:lstStyle/>
                        <a:p>
                          <a:r>
                            <a:rPr lang="en-US" altLang="zh-CN" dirty="0"/>
                            <a:t>Yes</a:t>
                          </a:r>
                          <a:endParaRPr lang="en-HK" dirty="0"/>
                        </a:p>
                      </a:txBody>
                      <a:tcPr/>
                    </a:tc>
                    <a:tc>
                      <a:txBody>
                        <a:bodyPr/>
                        <a:lstStyle/>
                        <a:p>
                          <a:r>
                            <a:rPr lang="en-US" altLang="zh-CN" dirty="0"/>
                            <a:t>minimal</a:t>
                          </a:r>
                          <a:endParaRPr lang="en-HK" dirty="0"/>
                        </a:p>
                      </a:txBody>
                      <a:tcPr/>
                    </a:tc>
                    <a:tc>
                      <a:txBody>
                        <a:bodyPr/>
                        <a:lstStyle/>
                        <a:p>
                          <a14:m>
                            <m:oMath xmlns:m="http://schemas.openxmlformats.org/officeDocument/2006/math">
                              <m:r>
                                <a:rPr lang="en-US" i="1" smtClean="0">
                                  <a:solidFill>
                                    <a:srgbClr val="5F246D"/>
                                  </a:solidFill>
                                  <a:latin typeface="Cambria Math" panose="02040503050406030204" pitchFamily="18" charset="0"/>
                                  <a:ea typeface="Cambria Math" panose="02040503050406030204" pitchFamily="18" charset="0"/>
                                </a:rPr>
                                <m:t>𝜀</m:t>
                              </m:r>
                            </m:oMath>
                          </a14:m>
                          <a:r>
                            <a:rPr lang="en-US" dirty="0">
                              <a:solidFill>
                                <a:srgbClr val="5F246D"/>
                              </a:solidFill>
                            </a:rPr>
                            <a:t>-simulation</a:t>
                          </a:r>
                          <a:endParaRPr lang="en-HK" dirty="0">
                            <a:solidFill>
                              <a:srgbClr val="5F246D"/>
                            </a:solidFill>
                          </a:endParaRPr>
                        </a:p>
                      </a:txBody>
                      <a:tcPr/>
                    </a:tc>
                    <a:extLst>
                      <a:ext uri="{0D108BD9-81ED-4DB2-BD59-A6C34878D82A}">
                        <a16:rowId xmlns:a16="http://schemas.microsoft.com/office/drawing/2014/main" val="1909942825"/>
                      </a:ext>
                    </a:extLst>
                  </a:tr>
                  <a:tr h="401852">
                    <a:tc>
                      <a:txBody>
                        <a:bodyPr/>
                        <a:lstStyle/>
                        <a:p>
                          <a:r>
                            <a:rPr lang="en-US" dirty="0">
                              <a:solidFill>
                                <a:schemeClr val="accent1"/>
                              </a:solidFill>
                            </a:rPr>
                            <a:t>Our Theorem 1</a:t>
                          </a:r>
                          <a:endParaRPr lang="en-HK" dirty="0">
                            <a:solidFill>
                              <a:schemeClr val="accent1"/>
                            </a:solidFill>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solidFill>
                                <a:srgbClr val="FF0000"/>
                              </a:solidFill>
                            </a:rPr>
                            <a:t>2</a:t>
                          </a:r>
                          <a:endParaRPr lang="en-HK" dirty="0">
                            <a:solidFill>
                              <a:srgbClr val="FF0000"/>
                            </a:solidFill>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a14:m>
                            <m:oMathPara xmlns:m="http://schemas.openxmlformats.org/officeDocument/2006/math">
                              <m:oMathParaPr>
                                <m:jc m:val="centerGroup"/>
                              </m:oMathParaPr>
                              <m:oMath xmlns:m="http://schemas.openxmlformats.org/officeDocument/2006/math">
                                <m:r>
                                  <a:rPr lang="en-HK" i="1" smtClean="0">
                                    <a:solidFill>
                                      <a:srgbClr val="5F246D"/>
                                    </a:solidFill>
                                    <a:latin typeface="Cambria Math" panose="02040503050406030204" pitchFamily="18" charset="0"/>
                                    <a:ea typeface="Cambria Math" panose="02040503050406030204" pitchFamily="18" charset="0"/>
                                  </a:rPr>
                                  <m:t>𝜔</m:t>
                                </m:r>
                                <m:r>
                                  <a:rPr lang="en-US" b="0" i="1" smtClean="0">
                                    <a:solidFill>
                                      <a:srgbClr val="5F246D"/>
                                    </a:solidFill>
                                    <a:latin typeface="Cambria Math" panose="02040503050406030204" pitchFamily="18" charset="0"/>
                                    <a:ea typeface="Cambria Math" panose="02040503050406030204" pitchFamily="18" charset="0"/>
                                  </a:rPr>
                                  <m:t>(1)</m:t>
                                </m:r>
                              </m:oMath>
                            </m:oMathPara>
                          </a14:m>
                          <a:endParaRPr lang="en-HK" dirty="0">
                            <a:solidFill>
                              <a:srgbClr val="5F246D"/>
                            </a:solidFill>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Yes</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minimal</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standard</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extLst>
                      <a:ext uri="{0D108BD9-81ED-4DB2-BD59-A6C34878D82A}">
                        <a16:rowId xmlns:a16="http://schemas.microsoft.com/office/drawing/2014/main" val="3514666741"/>
                      </a:ext>
                    </a:extLst>
                  </a:tr>
                  <a:tr h="364258">
                    <a:tc>
                      <a:txBody>
                        <a:bodyPr/>
                        <a:lstStyle/>
                        <a:p>
                          <a:r>
                            <a:rPr lang="en-HK" dirty="0">
                              <a:solidFill>
                                <a:schemeClr val="accent1"/>
                              </a:solidFill>
                            </a:rPr>
                            <a:t>Our Theorem 2</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HK" dirty="0"/>
                            <a:t>multi</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algn="ctr"/>
                          <a:r>
                            <a:rPr lang="en-HK" dirty="0"/>
                            <a:t>polynomial</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HK" dirty="0"/>
                            <a:t>Yes</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HK" dirty="0"/>
                            <a:t>minimal</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dirty="0">
                              <a:solidFill>
                                <a:schemeClr val="tx1"/>
                              </a:solidFill>
                            </a:rPr>
                            <a:t>standard</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extLst>
                      <a:ext uri="{0D108BD9-81ED-4DB2-BD59-A6C34878D82A}">
                        <a16:rowId xmlns:a16="http://schemas.microsoft.com/office/drawing/2014/main" val="1294294490"/>
                      </a:ext>
                    </a:extLst>
                  </a:tr>
                  <a:tr h="364258">
                    <a:tc>
                      <a:txBody>
                        <a:bodyPr/>
                        <a:lstStyle/>
                        <a:p>
                          <a:r>
                            <a:rPr lang="en-US" dirty="0">
                              <a:solidFill>
                                <a:schemeClr val="accent1"/>
                              </a:solidFill>
                            </a:rPr>
                            <a:t>Our Theorem 3</a:t>
                          </a:r>
                          <a:endParaRPr lang="en-HK" dirty="0">
                            <a:solidFill>
                              <a:schemeClr val="accent1"/>
                            </a:solidFill>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multi</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m:oMathPara>
                          </a14:m>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Yes</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solidFill>
                                <a:srgbClr val="5F246D"/>
                              </a:solidFill>
                            </a:rPr>
                            <a:t>(almost) </a:t>
                          </a:r>
                          <a:r>
                            <a:rPr lang="en-US" dirty="0"/>
                            <a:t>minimal</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solidFill>
                                    <a:srgbClr val="5F246D"/>
                                  </a:solidFill>
                                  <a:latin typeface="Cambria Math" panose="02040503050406030204" pitchFamily="18" charset="0"/>
                                  <a:ea typeface="Cambria Math" panose="02040503050406030204" pitchFamily="18" charset="0"/>
                                </a:rPr>
                                <m:t>𝜀</m:t>
                              </m:r>
                            </m:oMath>
                          </a14:m>
                          <a:r>
                            <a:rPr lang="en-US" dirty="0">
                              <a:solidFill>
                                <a:srgbClr val="5F246D"/>
                              </a:solidFill>
                            </a:rPr>
                            <a:t>-simulation</a:t>
                          </a:r>
                          <a:endParaRPr lang="en-HK" dirty="0">
                            <a:solidFill>
                              <a:srgbClr val="5F246D"/>
                            </a:solidFill>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extLst>
                      <a:ext uri="{0D108BD9-81ED-4DB2-BD59-A6C34878D82A}">
                        <a16:rowId xmlns:a16="http://schemas.microsoft.com/office/drawing/2014/main" val="4229080644"/>
                      </a:ext>
                    </a:extLst>
                  </a:tr>
                </a:tbl>
              </a:graphicData>
            </a:graphic>
          </p:graphicFrame>
        </mc:Choice>
        <mc:Fallback xmlns="">
          <p:graphicFrame>
            <p:nvGraphicFramePr>
              <p:cNvPr id="9" name="Table 4">
                <a:extLst>
                  <a:ext uri="{FF2B5EF4-FFF2-40B4-BE49-F238E27FC236}">
                    <a16:creationId xmlns:a16="http://schemas.microsoft.com/office/drawing/2014/main" id="{392662E7-D0FC-4630-8D56-18924C28D3B4}"/>
                  </a:ext>
                </a:extLst>
              </p:cNvPr>
              <p:cNvGraphicFramePr>
                <a:graphicFrameLocks noGrp="1"/>
              </p:cNvGraphicFramePr>
              <p:nvPr>
                <p:extLst>
                  <p:ext uri="{D42A27DB-BD31-4B8C-83A1-F6EECF244321}">
                    <p14:modId xmlns:p14="http://schemas.microsoft.com/office/powerpoint/2010/main" val="2721007905"/>
                  </p:ext>
                </p:extLst>
              </p:nvPr>
            </p:nvGraphicFramePr>
            <p:xfrm>
              <a:off x="569507" y="1357745"/>
              <a:ext cx="10253133" cy="2712720"/>
            </p:xfrm>
            <a:graphic>
              <a:graphicData uri="http://schemas.openxmlformats.org/drawingml/2006/table">
                <a:tbl>
                  <a:tblPr firstRow="1" bandRow="1">
                    <a:tableStyleId>{8799B23B-EC83-4686-B30A-512413B5E67A}</a:tableStyleId>
                  </a:tblPr>
                  <a:tblGrid>
                    <a:gridCol w="1882748">
                      <a:extLst>
                        <a:ext uri="{9D8B030D-6E8A-4147-A177-3AD203B41FA5}">
                          <a16:colId xmlns:a16="http://schemas.microsoft.com/office/drawing/2014/main" val="3292532707"/>
                        </a:ext>
                      </a:extLst>
                    </a:gridCol>
                    <a:gridCol w="1345277">
                      <a:extLst>
                        <a:ext uri="{9D8B030D-6E8A-4147-A177-3AD203B41FA5}">
                          <a16:colId xmlns:a16="http://schemas.microsoft.com/office/drawing/2014/main" val="433382147"/>
                        </a:ext>
                      </a:extLst>
                    </a:gridCol>
                    <a:gridCol w="1759214">
                      <a:extLst>
                        <a:ext uri="{9D8B030D-6E8A-4147-A177-3AD203B41FA5}">
                          <a16:colId xmlns:a16="http://schemas.microsoft.com/office/drawing/2014/main" val="868223579"/>
                        </a:ext>
                      </a:extLst>
                    </a:gridCol>
                    <a:gridCol w="1932472">
                      <a:extLst>
                        <a:ext uri="{9D8B030D-6E8A-4147-A177-3AD203B41FA5}">
                          <a16:colId xmlns:a16="http://schemas.microsoft.com/office/drawing/2014/main" val="2010329024"/>
                        </a:ext>
                      </a:extLst>
                    </a:gridCol>
                    <a:gridCol w="1928400">
                      <a:extLst>
                        <a:ext uri="{9D8B030D-6E8A-4147-A177-3AD203B41FA5}">
                          <a16:colId xmlns:a16="http://schemas.microsoft.com/office/drawing/2014/main" val="402670881"/>
                        </a:ext>
                      </a:extLst>
                    </a:gridCol>
                    <a:gridCol w="1405022">
                      <a:extLst>
                        <a:ext uri="{9D8B030D-6E8A-4147-A177-3AD203B41FA5}">
                          <a16:colId xmlns:a16="http://schemas.microsoft.com/office/drawing/2014/main" val="3001071012"/>
                        </a:ext>
                      </a:extLst>
                    </a:gridCol>
                  </a:tblGrid>
                  <a:tr h="419911">
                    <a:tc>
                      <a:txBody>
                        <a:bodyPr/>
                        <a:lstStyle/>
                        <a:p>
                          <a:r>
                            <a:rPr lang="en-US" dirty="0"/>
                            <a:t>Work</a:t>
                          </a:r>
                          <a:endParaRPr lang="en-HK" dirty="0"/>
                        </a:p>
                      </a:txBody>
                      <a:tcPr/>
                    </a:tc>
                    <a:tc>
                      <a:txBody>
                        <a:bodyPr/>
                        <a:lstStyle/>
                        <a:p>
                          <a:r>
                            <a:rPr lang="en-HK" dirty="0"/>
                            <a:t># </a:t>
                          </a:r>
                          <a:r>
                            <a:rPr lang="en-US" altLang="zh-CN" dirty="0"/>
                            <a:t>of parties</a:t>
                          </a:r>
                          <a:endParaRPr lang="en-HK" dirty="0"/>
                        </a:p>
                      </a:txBody>
                      <a:tcPr/>
                    </a:tc>
                    <a:tc>
                      <a:txBody>
                        <a:bodyPr/>
                        <a:lstStyle/>
                        <a:p>
                          <a:r>
                            <a:rPr lang="en-US" dirty="0"/>
                            <a:t># of rounds</a:t>
                          </a:r>
                          <a:endParaRPr lang="en-HK" dirty="0"/>
                        </a:p>
                      </a:txBody>
                      <a:tcPr/>
                    </a:tc>
                    <a:tc>
                      <a:txBody>
                        <a:bodyPr/>
                        <a:lstStyle/>
                        <a:p>
                          <a:r>
                            <a:rPr lang="en-US" dirty="0"/>
                            <a:t>Black-box</a:t>
                          </a:r>
                          <a:endParaRPr lang="en-HK" dirty="0"/>
                        </a:p>
                      </a:txBody>
                      <a:tcPr/>
                    </a:tc>
                    <a:tc>
                      <a:txBody>
                        <a:bodyPr/>
                        <a:lstStyle/>
                        <a:p>
                          <a:r>
                            <a:rPr lang="en-US" dirty="0"/>
                            <a:t>Assumptions</a:t>
                          </a:r>
                          <a:endParaRPr lang="en-HK" dirty="0"/>
                        </a:p>
                      </a:txBody>
                      <a:tcPr/>
                    </a:tc>
                    <a:tc>
                      <a:txBody>
                        <a:bodyPr/>
                        <a:lstStyle/>
                        <a:p>
                          <a:r>
                            <a:rPr lang="en-US" dirty="0"/>
                            <a:t>Sim Quality</a:t>
                          </a:r>
                          <a:endParaRPr lang="en-HK" dirty="0"/>
                        </a:p>
                      </a:txBody>
                      <a:tcPr/>
                    </a:tc>
                    <a:extLst>
                      <a:ext uri="{0D108BD9-81ED-4DB2-BD59-A6C34878D82A}">
                        <a16:rowId xmlns:a16="http://schemas.microsoft.com/office/drawing/2014/main" val="3919639466"/>
                      </a:ext>
                    </a:extLst>
                  </a:tr>
                  <a:tr h="425050">
                    <a:tc>
                      <a:txBody>
                        <a:bodyPr/>
                        <a:lstStyle/>
                        <a:p>
                          <a:r>
                            <a:rPr lang="en-US" dirty="0"/>
                            <a:t>[</a:t>
                          </a:r>
                          <a:r>
                            <a:rPr lang="en-US" dirty="0">
                              <a:solidFill>
                                <a:schemeClr val="accent1"/>
                              </a:solidFill>
                            </a:rPr>
                            <a:t>ABG+21</a:t>
                          </a:r>
                          <a:r>
                            <a:rPr lang="en-US" dirty="0"/>
                            <a:t>]</a:t>
                          </a:r>
                          <a:endParaRPr lang="en-HK" dirty="0"/>
                        </a:p>
                      </a:txBody>
                      <a:tcPr/>
                    </a:tc>
                    <a:tc>
                      <a:txBody>
                        <a:bodyPr/>
                        <a:lstStyle/>
                        <a:p>
                          <a:r>
                            <a:rPr lang="en-US" dirty="0"/>
                            <a:t>multi</a:t>
                          </a:r>
                          <a:endParaRPr lang="en-HK" dirty="0"/>
                        </a:p>
                      </a:txBody>
                      <a:tcPr/>
                    </a:tc>
                    <a:tc>
                      <a:txBody>
                        <a:bodyPr/>
                        <a:lstStyle/>
                        <a:p>
                          <a:endParaRPr lang="en-US"/>
                        </a:p>
                      </a:txBody>
                      <a:tcPr>
                        <a:blipFill>
                          <a:blip r:embed="rId3"/>
                          <a:stretch>
                            <a:fillRect l="-183737" t="-105714" r="-300000" b="-461429"/>
                          </a:stretch>
                        </a:blipFill>
                      </a:tcPr>
                    </a:tc>
                    <a:tc>
                      <a:txBody>
                        <a:bodyPr/>
                        <a:lstStyle/>
                        <a:p>
                          <a:r>
                            <a:rPr lang="en-US" dirty="0">
                              <a:solidFill>
                                <a:srgbClr val="FF0000"/>
                              </a:solidFill>
                            </a:rPr>
                            <a:t>No</a:t>
                          </a:r>
                          <a:endParaRPr lang="en-HK" dirty="0">
                            <a:solidFill>
                              <a:srgbClr val="FF0000"/>
                            </a:solidFill>
                          </a:endParaRPr>
                        </a:p>
                      </a:txBody>
                      <a:tcPr/>
                    </a:tc>
                    <a:tc>
                      <a:txBody>
                        <a:bodyPr/>
                        <a:lstStyle/>
                        <a:p>
                          <a:r>
                            <a:rPr lang="en-US" altLang="zh-CN" dirty="0">
                              <a:solidFill>
                                <a:srgbClr val="FF0000"/>
                              </a:solidFill>
                            </a:rPr>
                            <a:t>super-poly LWE</a:t>
                          </a:r>
                          <a:endParaRPr lang="en-HK" dirty="0">
                            <a:solidFill>
                              <a:srgbClr val="FF0000"/>
                            </a:solidFill>
                          </a:endParaRPr>
                        </a:p>
                      </a:txBody>
                      <a:tcPr/>
                    </a:tc>
                    <a:tc>
                      <a:txBody>
                        <a:bodyPr/>
                        <a:lstStyle/>
                        <a:p>
                          <a:r>
                            <a:rPr lang="en-US" dirty="0"/>
                            <a:t>standard</a:t>
                          </a:r>
                          <a:endParaRPr lang="en-HK" dirty="0"/>
                        </a:p>
                      </a:txBody>
                      <a:tcPr/>
                    </a:tc>
                    <a:extLst>
                      <a:ext uri="{0D108BD9-81ED-4DB2-BD59-A6C34878D82A}">
                        <a16:rowId xmlns:a16="http://schemas.microsoft.com/office/drawing/2014/main" val="870551206"/>
                      </a:ext>
                    </a:extLst>
                  </a:tr>
                  <a:tr h="365760">
                    <a:tc>
                      <a:txBody>
                        <a:bodyPr/>
                        <a:lstStyle/>
                        <a:p>
                          <a:r>
                            <a:rPr lang="en-US" dirty="0"/>
                            <a:t>[</a:t>
                          </a:r>
                          <a:r>
                            <a:rPr lang="en-US" dirty="0">
                              <a:solidFill>
                                <a:schemeClr val="accent1"/>
                              </a:solidFill>
                            </a:rPr>
                            <a:t>LP</a:t>
                          </a:r>
                          <a:r>
                            <a:rPr lang="en-US" dirty="0">
                              <a:solidFill>
                                <a:srgbClr val="C00000"/>
                              </a:solidFill>
                            </a:rPr>
                            <a:t>Y</a:t>
                          </a:r>
                          <a:r>
                            <a:rPr lang="en-US" dirty="0">
                              <a:solidFill>
                                <a:schemeClr val="accent1"/>
                              </a:solidFill>
                            </a:rPr>
                            <a:t>23</a:t>
                          </a:r>
                          <a:r>
                            <a:rPr lang="en-US" dirty="0"/>
                            <a:t>]</a:t>
                          </a:r>
                          <a:endParaRPr lang="en-HK" dirty="0"/>
                        </a:p>
                      </a:txBody>
                      <a:tcPr/>
                    </a:tc>
                    <a:tc>
                      <a:txBody>
                        <a:bodyPr/>
                        <a:lstStyle/>
                        <a:p>
                          <a:r>
                            <a:rPr lang="en-US" dirty="0"/>
                            <a:t>multi</a:t>
                          </a:r>
                          <a:endParaRPr lang="en-HK" dirty="0"/>
                        </a:p>
                      </a:txBody>
                      <a:tcPr/>
                    </a:tc>
                    <a:tc>
                      <a:txBody>
                        <a:bodyPr/>
                        <a:lstStyle/>
                        <a:p>
                          <a:endParaRPr lang="en-US"/>
                        </a:p>
                      </a:txBody>
                      <a:tcPr>
                        <a:blipFill>
                          <a:blip r:embed="rId3"/>
                          <a:stretch>
                            <a:fillRect l="-183737" t="-240000" r="-300000" b="-438333"/>
                          </a:stretch>
                        </a:blipFill>
                      </a:tcPr>
                    </a:tc>
                    <a:tc>
                      <a:txBody>
                        <a:bodyPr/>
                        <a:lstStyle/>
                        <a:p>
                          <a:r>
                            <a:rPr lang="en-US" dirty="0">
                              <a:solidFill>
                                <a:srgbClr val="FF0000"/>
                              </a:solidFill>
                            </a:rPr>
                            <a:t>No</a:t>
                          </a:r>
                          <a:endParaRPr lang="en-HK" dirty="0">
                            <a:solidFill>
                              <a:srgbClr val="FF0000"/>
                            </a:solidFill>
                          </a:endParaRPr>
                        </a:p>
                      </a:txBody>
                      <a:tcPr/>
                    </a:tc>
                    <a:tc>
                      <a:txBody>
                        <a:bodyPr/>
                        <a:lstStyle/>
                        <a:p>
                          <a:r>
                            <a:rPr lang="en-US" dirty="0">
                              <a:solidFill>
                                <a:srgbClr val="FF0000"/>
                              </a:solidFill>
                            </a:rPr>
                            <a:t>LWE</a:t>
                          </a:r>
                          <a:endParaRPr lang="en-HK" dirty="0">
                            <a:solidFill>
                              <a:srgbClr val="FF0000"/>
                            </a:solidFill>
                          </a:endParaRPr>
                        </a:p>
                      </a:txBody>
                      <a:tcPr/>
                    </a:tc>
                    <a:tc>
                      <a:txBody>
                        <a:bodyPr/>
                        <a:lstStyle/>
                        <a:p>
                          <a:r>
                            <a:rPr lang="en-US" dirty="0"/>
                            <a:t>standard</a:t>
                          </a:r>
                          <a:endParaRPr lang="en-HK" dirty="0"/>
                        </a:p>
                      </a:txBody>
                      <a:tcPr/>
                    </a:tc>
                    <a:extLst>
                      <a:ext uri="{0D108BD9-81ED-4DB2-BD59-A6C34878D82A}">
                        <a16:rowId xmlns:a16="http://schemas.microsoft.com/office/drawing/2014/main" val="20023199"/>
                      </a:ext>
                    </a:extLst>
                  </a:tr>
                  <a:tr h="368627">
                    <a:tc>
                      <a:txBody>
                        <a:bodyPr/>
                        <a:lstStyle/>
                        <a:p>
                          <a:r>
                            <a:rPr lang="en-US" dirty="0"/>
                            <a:t>[</a:t>
                          </a:r>
                          <a:r>
                            <a:rPr lang="en-US" dirty="0">
                              <a:solidFill>
                                <a:schemeClr val="accent1"/>
                              </a:solidFill>
                            </a:rPr>
                            <a:t>CCL</a:t>
                          </a:r>
                          <a:r>
                            <a:rPr lang="en-US" dirty="0">
                              <a:solidFill>
                                <a:srgbClr val="C00000"/>
                              </a:solidFill>
                            </a:rPr>
                            <a:t>Y</a:t>
                          </a:r>
                          <a:r>
                            <a:rPr lang="en-US" dirty="0">
                              <a:solidFill>
                                <a:schemeClr val="accent1"/>
                              </a:solidFill>
                            </a:rPr>
                            <a:t>22</a:t>
                          </a:r>
                          <a:r>
                            <a:rPr lang="en-US" dirty="0"/>
                            <a:t>]</a:t>
                          </a:r>
                          <a:endParaRPr lang="en-HK" dirty="0"/>
                        </a:p>
                      </a:txBody>
                      <a:tcPr/>
                    </a:tc>
                    <a:tc>
                      <a:txBody>
                        <a:bodyPr/>
                        <a:lstStyle/>
                        <a:p>
                          <a:r>
                            <a:rPr lang="en-US" dirty="0">
                              <a:solidFill>
                                <a:srgbClr val="FF0000"/>
                              </a:solidFill>
                            </a:rPr>
                            <a:t>2</a:t>
                          </a:r>
                          <a:endParaRPr lang="en-HK" dirty="0">
                            <a:solidFill>
                              <a:srgbClr val="FF0000"/>
                            </a:solidFill>
                          </a:endParaRPr>
                        </a:p>
                      </a:txBody>
                      <a:tcPr/>
                    </a:tc>
                    <a:tc>
                      <a:txBody>
                        <a:bodyPr/>
                        <a:lstStyle/>
                        <a:p>
                          <a:endParaRPr lang="en-US"/>
                        </a:p>
                      </a:txBody>
                      <a:tcPr>
                        <a:blipFill>
                          <a:blip r:embed="rId3"/>
                          <a:stretch>
                            <a:fillRect l="-183737" t="-334426" r="-300000" b="-331148"/>
                          </a:stretch>
                        </a:blipFill>
                      </a:tcPr>
                    </a:tc>
                    <a:tc>
                      <a:txBody>
                        <a:bodyPr/>
                        <a:lstStyle/>
                        <a:p>
                          <a:r>
                            <a:rPr lang="en-US" altLang="zh-CN" dirty="0"/>
                            <a:t>Yes</a:t>
                          </a:r>
                          <a:endParaRPr lang="en-HK" dirty="0"/>
                        </a:p>
                      </a:txBody>
                      <a:tcPr/>
                    </a:tc>
                    <a:tc>
                      <a:txBody>
                        <a:bodyPr/>
                        <a:lstStyle/>
                        <a:p>
                          <a:r>
                            <a:rPr lang="en-US" altLang="zh-CN" dirty="0"/>
                            <a:t>minimal</a:t>
                          </a:r>
                          <a:endParaRPr lang="en-HK" dirty="0"/>
                        </a:p>
                      </a:txBody>
                      <a:tcPr/>
                    </a:tc>
                    <a:tc>
                      <a:txBody>
                        <a:bodyPr/>
                        <a:lstStyle/>
                        <a:p>
                          <a:endParaRPr lang="en-US"/>
                        </a:p>
                      </a:txBody>
                      <a:tcPr>
                        <a:blipFill>
                          <a:blip r:embed="rId3"/>
                          <a:stretch>
                            <a:fillRect l="-629004" t="-334426" r="-1299" b="-331148"/>
                          </a:stretch>
                        </a:blipFill>
                      </a:tcPr>
                    </a:tc>
                    <a:extLst>
                      <a:ext uri="{0D108BD9-81ED-4DB2-BD59-A6C34878D82A}">
                        <a16:rowId xmlns:a16="http://schemas.microsoft.com/office/drawing/2014/main" val="1909942825"/>
                      </a:ext>
                    </a:extLst>
                  </a:tr>
                  <a:tr h="401852">
                    <a:tc>
                      <a:txBody>
                        <a:bodyPr/>
                        <a:lstStyle/>
                        <a:p>
                          <a:r>
                            <a:rPr lang="en-US" dirty="0">
                              <a:solidFill>
                                <a:schemeClr val="accent1"/>
                              </a:solidFill>
                            </a:rPr>
                            <a:t>Our Theorem 1</a:t>
                          </a:r>
                          <a:endParaRPr lang="en-HK" dirty="0">
                            <a:solidFill>
                              <a:schemeClr val="accent1"/>
                            </a:solidFill>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solidFill>
                                <a:srgbClr val="FF0000"/>
                              </a:solidFill>
                            </a:rPr>
                            <a:t>2</a:t>
                          </a:r>
                          <a:endParaRPr lang="en-HK" dirty="0">
                            <a:solidFill>
                              <a:srgbClr val="FF0000"/>
                            </a:solidFill>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endParaRPr lang="en-US"/>
                        </a:p>
                      </a:txBody>
                      <a:tcPr>
                        <a:blipFill>
                          <a:blip r:embed="rId3"/>
                          <a:stretch>
                            <a:fillRect l="-183737" t="-401515" r="-300000" b="-206061"/>
                          </a:stretch>
                        </a:blipFill>
                      </a:tcPr>
                    </a:tc>
                    <a:tc>
                      <a:txBody>
                        <a:bodyPr/>
                        <a:lstStyle/>
                        <a:p>
                          <a:r>
                            <a:rPr lang="en-US" dirty="0"/>
                            <a:t>Yes</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minimal</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standard</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extLst>
                      <a:ext uri="{0D108BD9-81ED-4DB2-BD59-A6C34878D82A}">
                        <a16:rowId xmlns:a16="http://schemas.microsoft.com/office/drawing/2014/main" val="3514666741"/>
                      </a:ext>
                    </a:extLst>
                  </a:tr>
                  <a:tr h="365760">
                    <a:tc>
                      <a:txBody>
                        <a:bodyPr/>
                        <a:lstStyle/>
                        <a:p>
                          <a:r>
                            <a:rPr lang="en-HK" dirty="0">
                              <a:solidFill>
                                <a:schemeClr val="accent1"/>
                              </a:solidFill>
                            </a:rPr>
                            <a:t>Our Theorem 2</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HK" dirty="0"/>
                            <a:t>multi</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algn="ctr"/>
                          <a:r>
                            <a:rPr lang="en-HK" dirty="0"/>
                            <a:t>polynomial</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HK" dirty="0"/>
                            <a:t>Yes</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HK" dirty="0"/>
                            <a:t>minimal</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dirty="0">
                              <a:solidFill>
                                <a:schemeClr val="tx1"/>
                              </a:solidFill>
                            </a:rPr>
                            <a:t>standard</a:t>
                          </a: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extLst>
                      <a:ext uri="{0D108BD9-81ED-4DB2-BD59-A6C34878D82A}">
                        <a16:rowId xmlns:a16="http://schemas.microsoft.com/office/drawing/2014/main" val="1294294490"/>
                      </a:ext>
                    </a:extLst>
                  </a:tr>
                  <a:tr h="365760">
                    <a:tc>
                      <a:txBody>
                        <a:bodyPr/>
                        <a:lstStyle/>
                        <a:p>
                          <a:r>
                            <a:rPr lang="en-US" dirty="0">
                              <a:solidFill>
                                <a:schemeClr val="accent1"/>
                              </a:solidFill>
                            </a:rPr>
                            <a:t>Our Theorem 3</a:t>
                          </a:r>
                          <a:endParaRPr lang="en-HK" dirty="0">
                            <a:solidFill>
                              <a:schemeClr val="accent1"/>
                            </a:solidFill>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t>multi</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endParaRPr lang="en-US"/>
                        </a:p>
                      </a:txBody>
                      <a:tcPr>
                        <a:blipFill>
                          <a:blip r:embed="rId3"/>
                          <a:stretch>
                            <a:fillRect l="-183737" t="-651667" r="-300000" b="-26667"/>
                          </a:stretch>
                        </a:blipFill>
                      </a:tcPr>
                    </a:tc>
                    <a:tc>
                      <a:txBody>
                        <a:bodyPr/>
                        <a:lstStyle/>
                        <a:p>
                          <a:r>
                            <a:rPr lang="en-US" dirty="0"/>
                            <a:t>Yes</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r>
                            <a:rPr lang="en-US" dirty="0">
                              <a:solidFill>
                                <a:srgbClr val="5F246D"/>
                              </a:solidFill>
                            </a:rPr>
                            <a:t>(almost) </a:t>
                          </a:r>
                          <a:r>
                            <a:rPr lang="en-US" dirty="0"/>
                            <a:t>minimal</a:t>
                          </a:r>
                          <a:endParaRPr lang="en-HK"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endParaRPr lang="en-US"/>
                        </a:p>
                      </a:txBody>
                      <a:tcPr>
                        <a:blipFill>
                          <a:blip r:embed="rId3"/>
                          <a:stretch>
                            <a:fillRect l="-629004" t="-651667" r="-1299" b="-26667"/>
                          </a:stretch>
                        </a:blipFill>
                      </a:tcPr>
                    </a:tc>
                    <a:extLst>
                      <a:ext uri="{0D108BD9-81ED-4DB2-BD59-A6C34878D82A}">
                        <a16:rowId xmlns:a16="http://schemas.microsoft.com/office/drawing/2014/main" val="4229080644"/>
                      </a:ext>
                    </a:extLst>
                  </a:tr>
                </a:tbl>
              </a:graphicData>
            </a:graphic>
          </p:graphicFrame>
        </mc:Fallback>
      </mc:AlternateContent>
      <p:sp>
        <p:nvSpPr>
          <p:cNvPr id="10" name="Oval 9">
            <a:extLst>
              <a:ext uri="{FF2B5EF4-FFF2-40B4-BE49-F238E27FC236}">
                <a16:creationId xmlns:a16="http://schemas.microsoft.com/office/drawing/2014/main" id="{361C6C9F-F918-4298-A237-6137D7F5AD28}"/>
              </a:ext>
            </a:extLst>
          </p:cNvPr>
          <p:cNvSpPr/>
          <p:nvPr/>
        </p:nvSpPr>
        <p:spPr>
          <a:xfrm>
            <a:off x="9356503" y="2534589"/>
            <a:ext cx="1777032" cy="414673"/>
          </a:xfrm>
          <a:prstGeom prst="ellipse">
            <a:avLst/>
          </a:prstGeom>
          <a:noFill/>
          <a:ln w="9525" cap="flat" cmpd="sng" algn="ctr">
            <a:solidFill>
              <a:srgbClr val="5F246D"/>
            </a:solidFill>
            <a:prstDash val="solid"/>
            <a:round/>
            <a:headEnd type="none" w="med" len="med"/>
            <a:tailEnd type="none" w="med" len="med"/>
          </a:ln>
          <a:effectLst>
            <a:glow rad="63500">
              <a:srgbClr val="5F246D">
                <a:alpha val="40000"/>
              </a:srgbClr>
            </a:glo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HK"/>
          </a:p>
        </p:txBody>
      </p:sp>
      <p:sp>
        <p:nvSpPr>
          <p:cNvPr id="11" name="Arc 10">
            <a:extLst>
              <a:ext uri="{FF2B5EF4-FFF2-40B4-BE49-F238E27FC236}">
                <a16:creationId xmlns:a16="http://schemas.microsoft.com/office/drawing/2014/main" id="{0E06ADA6-E086-4FDE-9504-8F9E0E8E1D98}"/>
              </a:ext>
            </a:extLst>
          </p:cNvPr>
          <p:cNvSpPr/>
          <p:nvPr/>
        </p:nvSpPr>
        <p:spPr>
          <a:xfrm rot="2476731">
            <a:off x="9541617" y="2661164"/>
            <a:ext cx="2013501" cy="1842115"/>
          </a:xfrm>
          <a:prstGeom prst="arc">
            <a:avLst>
              <a:gd name="adj1" fmla="val 16200000"/>
              <a:gd name="adj2" fmla="val 24438"/>
            </a:avLst>
          </a:prstGeom>
          <a:ln w="127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99D5404-3E90-46FA-A4CA-4E37DA0712D0}"/>
                  </a:ext>
                </a:extLst>
              </p:cNvPr>
              <p:cNvSpPr txBox="1"/>
              <p:nvPr/>
            </p:nvSpPr>
            <p:spPr>
              <a:xfrm>
                <a:off x="9050864" y="4218149"/>
                <a:ext cx="2975018" cy="707886"/>
              </a:xfrm>
              <a:prstGeom prst="rect">
                <a:avLst/>
              </a:prstGeom>
              <a:noFill/>
            </p:spPr>
            <p:txBody>
              <a:bodyPr wrap="square" rtlCol="0">
                <a:spAutoFit/>
              </a:bodyPr>
              <a:lstStyle/>
              <a:p>
                <a:r>
                  <a:rPr lang="en-US" sz="2000" dirty="0"/>
                  <a:t>Necessary for black-box,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(1)</m:t>
                    </m:r>
                  </m:oMath>
                </a14:m>
                <a:r>
                  <a:rPr lang="en-HK" sz="2000" dirty="0"/>
                  <a:t>-round 2PC [</a:t>
                </a:r>
                <a:r>
                  <a:rPr lang="en-HK" sz="2000" dirty="0">
                    <a:solidFill>
                      <a:schemeClr val="accent1"/>
                    </a:solidFill>
                  </a:rPr>
                  <a:t>CCL</a:t>
                </a:r>
                <a:r>
                  <a:rPr lang="en-HK" sz="2000" dirty="0">
                    <a:solidFill>
                      <a:srgbClr val="C00000"/>
                    </a:solidFill>
                  </a:rPr>
                  <a:t>Y</a:t>
                </a:r>
                <a:r>
                  <a:rPr lang="en-HK" sz="2000" dirty="0">
                    <a:solidFill>
                      <a:schemeClr val="accent1"/>
                    </a:solidFill>
                  </a:rPr>
                  <a:t>21</a:t>
                </a:r>
                <a:r>
                  <a:rPr lang="en-HK" sz="2000" dirty="0"/>
                  <a:t>]</a:t>
                </a:r>
                <a:r>
                  <a:rPr lang="en-US" sz="2000" dirty="0"/>
                  <a:t> </a:t>
                </a:r>
                <a:endParaRPr lang="en-HK" sz="2000" dirty="0"/>
              </a:p>
            </p:txBody>
          </p:sp>
        </mc:Choice>
        <mc:Fallback xmlns="">
          <p:sp>
            <p:nvSpPr>
              <p:cNvPr id="12" name="TextBox 11">
                <a:extLst>
                  <a:ext uri="{FF2B5EF4-FFF2-40B4-BE49-F238E27FC236}">
                    <a16:creationId xmlns:a16="http://schemas.microsoft.com/office/drawing/2014/main" id="{C99D5404-3E90-46FA-A4CA-4E37DA0712D0}"/>
                  </a:ext>
                </a:extLst>
              </p:cNvPr>
              <p:cNvSpPr txBox="1">
                <a:spLocks noRot="1" noChangeAspect="1" noMove="1" noResize="1" noEditPoints="1" noAdjustHandles="1" noChangeArrowheads="1" noChangeShapeType="1" noTextEdit="1"/>
              </p:cNvSpPr>
              <p:nvPr/>
            </p:nvSpPr>
            <p:spPr>
              <a:xfrm>
                <a:off x="9050864" y="4218149"/>
                <a:ext cx="2975018" cy="707886"/>
              </a:xfrm>
              <a:prstGeom prst="rect">
                <a:avLst/>
              </a:prstGeom>
              <a:blipFill>
                <a:blip r:embed="rId4"/>
                <a:stretch>
                  <a:fillRect l="-2254" t="-5172" b="-14655"/>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C4DEACB8-955A-4992-A3F7-35998DCDDA87}"/>
              </a:ext>
            </a:extLst>
          </p:cNvPr>
          <p:cNvCxnSpPr>
            <a:cxnSpLocks/>
          </p:cNvCxnSpPr>
          <p:nvPr/>
        </p:nvCxnSpPr>
        <p:spPr>
          <a:xfrm flipH="1">
            <a:off x="6482862" y="4003431"/>
            <a:ext cx="1354015" cy="104613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17032FC-842A-4633-AC32-276ACCA04286}"/>
              </a:ext>
            </a:extLst>
          </p:cNvPr>
          <p:cNvSpPr txBox="1"/>
          <p:nvPr/>
        </p:nvSpPr>
        <p:spPr>
          <a:xfrm>
            <a:off x="2168237" y="5049565"/>
            <a:ext cx="9497291" cy="707886"/>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t>(Post-quantum) lossy PKE, linearly homomorphic PKE, or dense cryptosystem</a:t>
            </a:r>
          </a:p>
          <a:p>
            <a:pPr marL="342900" indent="-342900" algn="l">
              <a:buFont typeface="Arial" panose="020B0604020202020204" pitchFamily="34" charset="0"/>
              <a:buChar char="•"/>
            </a:pPr>
            <a:r>
              <a:rPr lang="en-US" sz="2000" dirty="0"/>
              <a:t>Matches the best in the classical setting </a:t>
            </a:r>
            <a:endParaRPr lang="en-HK" sz="2000" dirty="0"/>
          </a:p>
        </p:txBody>
      </p:sp>
      <p:sp>
        <p:nvSpPr>
          <p:cNvPr id="20" name="Flowchart: Process 19">
            <a:extLst>
              <a:ext uri="{FF2B5EF4-FFF2-40B4-BE49-F238E27FC236}">
                <a16:creationId xmlns:a16="http://schemas.microsoft.com/office/drawing/2014/main" id="{61692947-7CA7-4252-96E1-20434278A0B4}"/>
              </a:ext>
            </a:extLst>
          </p:cNvPr>
          <p:cNvSpPr/>
          <p:nvPr/>
        </p:nvSpPr>
        <p:spPr>
          <a:xfrm>
            <a:off x="1395260" y="6051841"/>
            <a:ext cx="9427380" cy="474147"/>
          </a:xfrm>
          <a:prstGeom prst="flowChartProcess">
            <a:avLst/>
          </a:prstGeom>
          <a:solidFill>
            <a:srgbClr val="FFFFFF"/>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7030A0"/>
                </a:solidFill>
              </a:rPr>
              <a:t>Full picture for the round complexity of black-box PQ-MPC!</a:t>
            </a:r>
          </a:p>
        </p:txBody>
      </p:sp>
    </p:spTree>
    <p:extLst>
      <p:ext uri="{BB962C8B-B14F-4D97-AF65-F5344CB8AC3E}">
        <p14:creationId xmlns:p14="http://schemas.microsoft.com/office/powerpoint/2010/main" val="42878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45F0-0551-433E-9F89-E2A78F68CA0C}"/>
              </a:ext>
            </a:extLst>
          </p:cNvPr>
          <p:cNvSpPr>
            <a:spLocks noGrp="1"/>
          </p:cNvSpPr>
          <p:nvPr>
            <p:ph type="title"/>
          </p:nvPr>
        </p:nvSpPr>
        <p:spPr/>
        <p:txBody>
          <a:bodyPr/>
          <a:lstStyle/>
          <a:p>
            <a:r>
              <a:rPr lang="en-HK" dirty="0"/>
              <a:t>Black-Box PQ-2</a:t>
            </a:r>
            <a:r>
              <a:rPr lang="en-US" altLang="zh-CN" dirty="0"/>
              <a:t>PC from Minimal Assumptions</a:t>
            </a:r>
            <a:endParaRPr lang="en-HK" dirty="0"/>
          </a:p>
        </p:txBody>
      </p:sp>
      <p:sp>
        <p:nvSpPr>
          <p:cNvPr id="3" name="TextBox 2">
            <a:extLst>
              <a:ext uri="{FF2B5EF4-FFF2-40B4-BE49-F238E27FC236}">
                <a16:creationId xmlns:a16="http://schemas.microsoft.com/office/drawing/2014/main" id="{C464536F-B454-F636-E650-C45759565518}"/>
              </a:ext>
            </a:extLst>
          </p:cNvPr>
          <p:cNvSpPr txBox="1"/>
          <p:nvPr/>
        </p:nvSpPr>
        <p:spPr>
          <a:xfrm>
            <a:off x="483576" y="1939162"/>
            <a:ext cx="184638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a:t>Semi-honest OT</a:t>
            </a:r>
          </a:p>
        </p:txBody>
      </p:sp>
      <p:sp>
        <p:nvSpPr>
          <p:cNvPr id="4" name="Arrow: Down 3">
            <a:extLst>
              <a:ext uri="{FF2B5EF4-FFF2-40B4-BE49-F238E27FC236}">
                <a16:creationId xmlns:a16="http://schemas.microsoft.com/office/drawing/2014/main" id="{52AA0195-867B-FA40-D26C-0891CD40228D}"/>
              </a:ext>
            </a:extLst>
          </p:cNvPr>
          <p:cNvSpPr/>
          <p:nvPr/>
        </p:nvSpPr>
        <p:spPr>
          <a:xfrm>
            <a:off x="1286608" y="2455644"/>
            <a:ext cx="240322" cy="1981544"/>
          </a:xfrm>
          <a:prstGeom prst="downArrow">
            <a:avLst>
              <a:gd name="adj1" fmla="val 50000"/>
              <a:gd name="adj2" fmla="val 720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281026E-E07C-5B5B-02F0-A26ECE995E8C}"/>
              </a:ext>
            </a:extLst>
          </p:cNvPr>
          <p:cNvSpPr txBox="1"/>
          <p:nvPr/>
        </p:nvSpPr>
        <p:spPr>
          <a:xfrm>
            <a:off x="609599" y="4586824"/>
            <a:ext cx="156502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a:t>Malicious OT</a:t>
            </a:r>
          </a:p>
        </p:txBody>
      </p:sp>
      <p:sp>
        <p:nvSpPr>
          <p:cNvPr id="6" name="Arrow: Down 5">
            <a:extLst>
              <a:ext uri="{FF2B5EF4-FFF2-40B4-BE49-F238E27FC236}">
                <a16:creationId xmlns:a16="http://schemas.microsoft.com/office/drawing/2014/main" id="{4A76CAB2-84F1-39AA-B35A-D1C62F0213AC}"/>
              </a:ext>
            </a:extLst>
          </p:cNvPr>
          <p:cNvSpPr/>
          <p:nvPr/>
        </p:nvSpPr>
        <p:spPr>
          <a:xfrm>
            <a:off x="1286607" y="5219650"/>
            <a:ext cx="240323" cy="674077"/>
          </a:xfrm>
          <a:prstGeom prst="downArrow">
            <a:avLst>
              <a:gd name="adj1" fmla="val 50000"/>
              <a:gd name="adj2" fmla="val 720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A89A26-4026-02A1-F60F-8EB212E13EE2}"/>
              </a:ext>
            </a:extLst>
          </p:cNvPr>
          <p:cNvSpPr txBox="1"/>
          <p:nvPr/>
        </p:nvSpPr>
        <p:spPr>
          <a:xfrm>
            <a:off x="993528" y="6124043"/>
            <a:ext cx="797169"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a:t>MPC</a:t>
            </a:r>
          </a:p>
        </p:txBody>
      </p:sp>
      <p:sp>
        <p:nvSpPr>
          <p:cNvPr id="8" name="TextBox 7">
            <a:extLst>
              <a:ext uri="{FF2B5EF4-FFF2-40B4-BE49-F238E27FC236}">
                <a16:creationId xmlns:a16="http://schemas.microsoft.com/office/drawing/2014/main" id="{CE2145B2-5CC8-B824-1FCB-85CD41072EFF}"/>
              </a:ext>
            </a:extLst>
          </p:cNvPr>
          <p:cNvSpPr txBox="1"/>
          <p:nvPr/>
        </p:nvSpPr>
        <p:spPr>
          <a:xfrm>
            <a:off x="2131817" y="5115398"/>
            <a:ext cx="2504660" cy="1015663"/>
          </a:xfrm>
          <a:prstGeom prst="rect">
            <a:avLst/>
          </a:prstGeom>
          <a:noFill/>
        </p:spPr>
        <p:txBody>
          <a:bodyPr wrap="none" rtlCol="0">
            <a:spAutoFit/>
          </a:bodyPr>
          <a:lstStyle/>
          <a:p>
            <a:pPr algn="l"/>
            <a:r>
              <a:rPr lang="en-US" sz="2000" dirty="0">
                <a:solidFill>
                  <a:srgbClr val="00B050"/>
                </a:solidFill>
              </a:rPr>
              <a:t>Black-box</a:t>
            </a:r>
            <a:r>
              <a:rPr lang="en-US" sz="2000" dirty="0"/>
              <a:t>, </a:t>
            </a:r>
          </a:p>
          <a:p>
            <a:pPr algn="l"/>
            <a:r>
              <a:rPr lang="en-US" sz="2000" dirty="0"/>
              <a:t>information-theoretic </a:t>
            </a:r>
          </a:p>
          <a:p>
            <a:pPr algn="l"/>
            <a:r>
              <a:rPr lang="en-US" sz="2000" dirty="0"/>
              <a:t>(e.g., [</a:t>
            </a:r>
            <a:r>
              <a:rPr lang="en-US" sz="2000" dirty="0">
                <a:solidFill>
                  <a:schemeClr val="accent1"/>
                </a:solidFill>
              </a:rPr>
              <a:t>Kilian88</a:t>
            </a:r>
            <a:r>
              <a:rPr lang="en-US" sz="2000" dirty="0"/>
              <a:t>])</a:t>
            </a:r>
          </a:p>
        </p:txBody>
      </p:sp>
      <p:sp>
        <p:nvSpPr>
          <p:cNvPr id="9" name="TextBox 8">
            <a:extLst>
              <a:ext uri="{FF2B5EF4-FFF2-40B4-BE49-F238E27FC236}">
                <a16:creationId xmlns:a16="http://schemas.microsoft.com/office/drawing/2014/main" id="{D5688A5F-BC8F-1DCF-85AA-06647ECE7929}"/>
              </a:ext>
            </a:extLst>
          </p:cNvPr>
          <p:cNvSpPr txBox="1"/>
          <p:nvPr/>
        </p:nvSpPr>
        <p:spPr>
          <a:xfrm>
            <a:off x="1841999" y="2521994"/>
            <a:ext cx="3024554" cy="707886"/>
          </a:xfrm>
          <a:prstGeom prst="rect">
            <a:avLst/>
          </a:prstGeom>
          <a:noFill/>
        </p:spPr>
        <p:txBody>
          <a:bodyPr wrap="square" rtlCol="0">
            <a:spAutoFit/>
          </a:bodyPr>
          <a:lstStyle/>
          <a:p>
            <a:r>
              <a:rPr lang="en-US" sz="2000" dirty="0"/>
              <a:t>Option 1 (</a:t>
            </a:r>
            <a:r>
              <a:rPr lang="en-US" sz="2000" dirty="0">
                <a:solidFill>
                  <a:srgbClr val="FF0000"/>
                </a:solidFill>
              </a:rPr>
              <a:t>non-black-box</a:t>
            </a:r>
            <a:r>
              <a:rPr lang="en-US" sz="2000" dirty="0"/>
              <a:t>): </a:t>
            </a:r>
          </a:p>
          <a:p>
            <a:pPr marL="342900" indent="-342900" algn="l">
              <a:buFont typeface="Arial" panose="020B0604020202020204" pitchFamily="34" charset="0"/>
              <a:buChar char="•"/>
            </a:pPr>
            <a:r>
              <a:rPr lang="en-US" sz="2000" dirty="0" err="1"/>
              <a:t>ZKAoK</a:t>
            </a:r>
            <a:r>
              <a:rPr lang="en-US" sz="2000" dirty="0"/>
              <a:t> (e.g., [</a:t>
            </a:r>
            <a:r>
              <a:rPr lang="en-US" sz="2000" dirty="0">
                <a:solidFill>
                  <a:schemeClr val="accent1"/>
                </a:solidFill>
              </a:rPr>
              <a:t>GMW86</a:t>
            </a:r>
            <a:r>
              <a:rPr lang="en-US" sz="2000" dirty="0"/>
              <a:t>])</a:t>
            </a:r>
            <a:endParaRPr lang="en-US" sz="2000" dirty="0">
              <a:solidFill>
                <a:srgbClr val="FF0000"/>
              </a:solidFill>
            </a:endParaRPr>
          </a:p>
        </p:txBody>
      </p:sp>
      <p:sp>
        <p:nvSpPr>
          <p:cNvPr id="10" name="TextBox 9">
            <a:extLst>
              <a:ext uri="{FF2B5EF4-FFF2-40B4-BE49-F238E27FC236}">
                <a16:creationId xmlns:a16="http://schemas.microsoft.com/office/drawing/2014/main" id="{64D30CF2-8F52-A59D-F9C0-FB4BEC466B40}"/>
              </a:ext>
            </a:extLst>
          </p:cNvPr>
          <p:cNvSpPr txBox="1"/>
          <p:nvPr/>
        </p:nvSpPr>
        <p:spPr>
          <a:xfrm>
            <a:off x="1841999" y="3372783"/>
            <a:ext cx="4599347" cy="1015663"/>
          </a:xfrm>
          <a:prstGeom prst="rect">
            <a:avLst/>
          </a:prstGeom>
          <a:noFill/>
        </p:spPr>
        <p:txBody>
          <a:bodyPr wrap="square" rtlCol="0">
            <a:spAutoFit/>
          </a:bodyPr>
          <a:lstStyle/>
          <a:p>
            <a:r>
              <a:rPr lang="en-US" sz="2000" dirty="0"/>
              <a:t>Option 2 (</a:t>
            </a:r>
            <a:r>
              <a:rPr lang="en-US" sz="2000" dirty="0">
                <a:solidFill>
                  <a:srgbClr val="00B050"/>
                </a:solidFill>
              </a:rPr>
              <a:t>black-box</a:t>
            </a:r>
            <a:r>
              <a:rPr lang="en-US" sz="2000" dirty="0"/>
              <a:t>):</a:t>
            </a:r>
          </a:p>
          <a:p>
            <a:pPr marL="342900" indent="-342900">
              <a:buFont typeface="Arial" panose="020B0604020202020204" pitchFamily="34" charset="0"/>
              <a:buChar char="•"/>
            </a:pPr>
            <a:r>
              <a:rPr lang="en-US" sz="2000" dirty="0"/>
              <a:t>Cut-and-choose based techniques (e.g., [</a:t>
            </a:r>
            <a:r>
              <a:rPr lang="en-US" sz="2000" dirty="0">
                <a:solidFill>
                  <a:schemeClr val="accent1"/>
                </a:solidFill>
              </a:rPr>
              <a:t>HIK+11</a:t>
            </a:r>
            <a:r>
              <a:rPr lang="en-US" sz="2000" dirty="0"/>
              <a:t>,</a:t>
            </a:r>
            <a:r>
              <a:rPr lang="en-US" sz="2000" dirty="0">
                <a:solidFill>
                  <a:schemeClr val="accent1"/>
                </a:solidFill>
              </a:rPr>
              <a:t> CDMW09</a:t>
            </a:r>
            <a:r>
              <a:rPr lang="en-US" sz="2000" dirty="0"/>
              <a:t>])</a:t>
            </a:r>
          </a:p>
        </p:txBody>
      </p:sp>
      <p:sp>
        <p:nvSpPr>
          <p:cNvPr id="13" name="TextBox 12">
            <a:extLst>
              <a:ext uri="{FF2B5EF4-FFF2-40B4-BE49-F238E27FC236}">
                <a16:creationId xmlns:a16="http://schemas.microsoft.com/office/drawing/2014/main" id="{76D01AE7-20DF-28BD-7BCB-CB027C2CEE1C}"/>
              </a:ext>
            </a:extLst>
          </p:cNvPr>
          <p:cNvSpPr txBox="1"/>
          <p:nvPr/>
        </p:nvSpPr>
        <p:spPr>
          <a:xfrm>
            <a:off x="7683365" y="1131277"/>
            <a:ext cx="2269524" cy="400110"/>
          </a:xfrm>
          <a:prstGeom prst="rect">
            <a:avLst/>
          </a:prstGeom>
          <a:noFill/>
        </p:spPr>
        <p:txBody>
          <a:bodyPr wrap="square" rtlCol="0">
            <a:spAutoFit/>
          </a:bodyPr>
          <a:lstStyle/>
          <a:p>
            <a:pPr algn="l"/>
            <a:r>
              <a:rPr lang="en-US" sz="2000" b="1" u="sng" dirty="0"/>
              <a:t>Post-Quantum</a:t>
            </a:r>
          </a:p>
        </p:txBody>
      </p:sp>
      <p:sp>
        <p:nvSpPr>
          <p:cNvPr id="14" name="TextBox 13">
            <a:extLst>
              <a:ext uri="{FF2B5EF4-FFF2-40B4-BE49-F238E27FC236}">
                <a16:creationId xmlns:a16="http://schemas.microsoft.com/office/drawing/2014/main" id="{A3A47FD8-674B-8746-48B2-4D3B29AE8E69}"/>
              </a:ext>
            </a:extLst>
          </p:cNvPr>
          <p:cNvSpPr txBox="1"/>
          <p:nvPr/>
        </p:nvSpPr>
        <p:spPr>
          <a:xfrm>
            <a:off x="468921" y="1131277"/>
            <a:ext cx="2269524" cy="400110"/>
          </a:xfrm>
          <a:prstGeom prst="rect">
            <a:avLst/>
          </a:prstGeom>
          <a:noFill/>
        </p:spPr>
        <p:txBody>
          <a:bodyPr wrap="square" rtlCol="0">
            <a:spAutoFit/>
          </a:bodyPr>
          <a:lstStyle/>
          <a:p>
            <a:pPr algn="l"/>
            <a:r>
              <a:rPr lang="en-US" sz="2000" b="1" u="sng" dirty="0"/>
              <a:t>Classical</a:t>
            </a:r>
          </a:p>
        </p:txBody>
      </p:sp>
      <p:sp>
        <p:nvSpPr>
          <p:cNvPr id="18" name="Oval 17">
            <a:extLst>
              <a:ext uri="{FF2B5EF4-FFF2-40B4-BE49-F238E27FC236}">
                <a16:creationId xmlns:a16="http://schemas.microsoft.com/office/drawing/2014/main" id="{EFF46B13-C27C-E7F9-5964-3A9179F0FE4D}"/>
              </a:ext>
            </a:extLst>
          </p:cNvPr>
          <p:cNvSpPr/>
          <p:nvPr/>
        </p:nvSpPr>
        <p:spPr>
          <a:xfrm>
            <a:off x="1526930" y="3315637"/>
            <a:ext cx="4246072" cy="1159421"/>
          </a:xfrm>
          <a:prstGeom prst="ellipse">
            <a:avLst/>
          </a:prstGeom>
          <a:noFill/>
          <a:ln w="9525" cap="flat" cmpd="sng" algn="ctr">
            <a:solidFill>
              <a:srgbClr val="5F246D"/>
            </a:solidFill>
            <a:prstDash val="solid"/>
            <a:round/>
            <a:headEnd type="none" w="med" len="med"/>
            <a:tailEnd type="none" w="med" len="med"/>
          </a:ln>
          <a:effectLst>
            <a:glow rad="63500">
              <a:srgbClr val="5F246D">
                <a:alpha val="40000"/>
              </a:srgbClr>
            </a:glo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HK"/>
          </a:p>
        </p:txBody>
      </p:sp>
      <p:sp>
        <p:nvSpPr>
          <p:cNvPr id="19" name="TextBox 18">
            <a:extLst>
              <a:ext uri="{FF2B5EF4-FFF2-40B4-BE49-F238E27FC236}">
                <a16:creationId xmlns:a16="http://schemas.microsoft.com/office/drawing/2014/main" id="{897A933C-0751-02B7-083C-1A9E8F3CDD67}"/>
              </a:ext>
            </a:extLst>
          </p:cNvPr>
          <p:cNvSpPr txBox="1"/>
          <p:nvPr/>
        </p:nvSpPr>
        <p:spPr>
          <a:xfrm>
            <a:off x="7590134" y="1900310"/>
            <a:ext cx="226952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a:t>Semi-honest </a:t>
            </a:r>
            <a:r>
              <a:rPr lang="en-US" sz="2000" dirty="0">
                <a:solidFill>
                  <a:srgbClr val="5F246D"/>
                </a:solidFill>
              </a:rPr>
              <a:t>PQ-</a:t>
            </a:r>
            <a:r>
              <a:rPr lang="en-US" sz="2000" dirty="0"/>
              <a:t>OT</a:t>
            </a:r>
          </a:p>
        </p:txBody>
      </p:sp>
      <p:sp>
        <p:nvSpPr>
          <p:cNvPr id="20" name="TextBox 19">
            <a:extLst>
              <a:ext uri="{FF2B5EF4-FFF2-40B4-BE49-F238E27FC236}">
                <a16:creationId xmlns:a16="http://schemas.microsoft.com/office/drawing/2014/main" id="{B2A72950-95E2-798E-19A5-185A89D247F3}"/>
              </a:ext>
            </a:extLst>
          </p:cNvPr>
          <p:cNvSpPr txBox="1"/>
          <p:nvPr/>
        </p:nvSpPr>
        <p:spPr>
          <a:xfrm>
            <a:off x="8159257" y="6126447"/>
            <a:ext cx="11312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a:solidFill>
                  <a:srgbClr val="5F246D"/>
                </a:solidFill>
              </a:rPr>
              <a:t>PQ-</a:t>
            </a:r>
            <a:r>
              <a:rPr lang="en-US" sz="2000" dirty="0"/>
              <a:t>MPC</a:t>
            </a:r>
          </a:p>
        </p:txBody>
      </p:sp>
      <p:sp>
        <p:nvSpPr>
          <p:cNvPr id="21" name="TextBox 20">
            <a:extLst>
              <a:ext uri="{FF2B5EF4-FFF2-40B4-BE49-F238E27FC236}">
                <a16:creationId xmlns:a16="http://schemas.microsoft.com/office/drawing/2014/main" id="{ABF86F4D-9E9B-E867-CC3D-AC95A2847718}"/>
              </a:ext>
            </a:extLst>
          </p:cNvPr>
          <p:cNvSpPr txBox="1"/>
          <p:nvPr/>
        </p:nvSpPr>
        <p:spPr>
          <a:xfrm>
            <a:off x="7714374" y="4495329"/>
            <a:ext cx="2021043"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a:t>Malicious </a:t>
            </a:r>
            <a:r>
              <a:rPr lang="en-US" sz="2000" dirty="0">
                <a:solidFill>
                  <a:srgbClr val="5F246D"/>
                </a:solidFill>
              </a:rPr>
              <a:t>PQ-</a:t>
            </a:r>
            <a:r>
              <a:rPr lang="en-US" sz="2000" dirty="0"/>
              <a:t>OT</a:t>
            </a:r>
          </a:p>
        </p:txBody>
      </p:sp>
      <p:cxnSp>
        <p:nvCxnSpPr>
          <p:cNvPr id="22" name="Straight Arrow Connector 21">
            <a:extLst>
              <a:ext uri="{FF2B5EF4-FFF2-40B4-BE49-F238E27FC236}">
                <a16:creationId xmlns:a16="http://schemas.microsoft.com/office/drawing/2014/main" id="{31C4C99E-B01D-5E8C-504A-66CD8BE60AFA}"/>
              </a:ext>
            </a:extLst>
          </p:cNvPr>
          <p:cNvCxnSpPr>
            <a:cxnSpLocks/>
          </p:cNvCxnSpPr>
          <p:nvPr/>
        </p:nvCxnSpPr>
        <p:spPr>
          <a:xfrm>
            <a:off x="4740518" y="5526465"/>
            <a:ext cx="3512528" cy="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24" name="Arrow: Down 23">
            <a:extLst>
              <a:ext uri="{FF2B5EF4-FFF2-40B4-BE49-F238E27FC236}">
                <a16:creationId xmlns:a16="http://schemas.microsoft.com/office/drawing/2014/main" id="{CB828795-264B-BD83-9F92-F40009F2A05C}"/>
              </a:ext>
            </a:extLst>
          </p:cNvPr>
          <p:cNvSpPr/>
          <p:nvPr/>
        </p:nvSpPr>
        <p:spPr>
          <a:xfrm>
            <a:off x="8610043" y="2455644"/>
            <a:ext cx="240322" cy="1869427"/>
          </a:xfrm>
          <a:prstGeom prst="downArrow">
            <a:avLst>
              <a:gd name="adj1" fmla="val 50000"/>
              <a:gd name="adj2" fmla="val 720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AE0704F5-655E-7E8A-A91B-EC9C57A42C57}"/>
              </a:ext>
            </a:extLst>
          </p:cNvPr>
          <p:cNvSpPr/>
          <p:nvPr/>
        </p:nvSpPr>
        <p:spPr>
          <a:xfrm>
            <a:off x="8610043" y="5219650"/>
            <a:ext cx="240323" cy="674077"/>
          </a:xfrm>
          <a:prstGeom prst="downArrow">
            <a:avLst>
              <a:gd name="adj1" fmla="val 50000"/>
              <a:gd name="adj2" fmla="val 720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751627A-1AC5-EB44-FDFE-AB21EED1A177}"/>
              </a:ext>
            </a:extLst>
          </p:cNvPr>
          <p:cNvSpPr txBox="1"/>
          <p:nvPr/>
        </p:nvSpPr>
        <p:spPr>
          <a:xfrm>
            <a:off x="5574045" y="5115398"/>
            <a:ext cx="1905000" cy="400110"/>
          </a:xfrm>
          <a:prstGeom prst="rect">
            <a:avLst/>
          </a:prstGeom>
          <a:noFill/>
        </p:spPr>
        <p:txBody>
          <a:bodyPr wrap="square" rtlCol="0">
            <a:spAutoFit/>
          </a:bodyPr>
          <a:lstStyle/>
          <a:p>
            <a:pPr algn="l"/>
            <a:r>
              <a:rPr lang="en-US" sz="2000" dirty="0"/>
              <a:t>straightforward</a:t>
            </a:r>
          </a:p>
        </p:txBody>
      </p:sp>
      <p:cxnSp>
        <p:nvCxnSpPr>
          <p:cNvPr id="32" name="Straight Arrow Connector 31">
            <a:extLst>
              <a:ext uri="{FF2B5EF4-FFF2-40B4-BE49-F238E27FC236}">
                <a16:creationId xmlns:a16="http://schemas.microsoft.com/office/drawing/2014/main" id="{E95A59FA-049A-2614-437F-207AFDB484D5}"/>
              </a:ext>
            </a:extLst>
          </p:cNvPr>
          <p:cNvCxnSpPr>
            <a:cxnSpLocks/>
            <a:stCxn id="18" idx="6"/>
          </p:cNvCxnSpPr>
          <p:nvPr/>
        </p:nvCxnSpPr>
        <p:spPr>
          <a:xfrm flipV="1">
            <a:off x="5773002" y="3259147"/>
            <a:ext cx="2758395" cy="636201"/>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385EA4D-EAA2-CC77-7481-599541B97491}"/>
              </a:ext>
            </a:extLst>
          </p:cNvPr>
          <p:cNvSpPr txBox="1"/>
          <p:nvPr/>
        </p:nvSpPr>
        <p:spPr>
          <a:xfrm rot="20823736">
            <a:off x="5656212" y="3041927"/>
            <a:ext cx="3150219" cy="461665"/>
          </a:xfrm>
          <a:prstGeom prst="rect">
            <a:avLst/>
          </a:prstGeom>
          <a:noFill/>
        </p:spPr>
        <p:txBody>
          <a:bodyPr wrap="square">
            <a:spAutoFit/>
          </a:bodyPr>
          <a:lstStyle/>
          <a:p>
            <a:r>
              <a:rPr lang="en-US" sz="2300" b="1" dirty="0">
                <a:solidFill>
                  <a:srgbClr val="5F246D"/>
                </a:solidFill>
              </a:rPr>
              <a:t>Can we “quantize” it?</a:t>
            </a:r>
          </a:p>
        </p:txBody>
      </p:sp>
    </p:spTree>
    <p:extLst>
      <p:ext uri="{BB962C8B-B14F-4D97-AF65-F5344CB8AC3E}">
        <p14:creationId xmlns:p14="http://schemas.microsoft.com/office/powerpoint/2010/main" val="136782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19" grpId="0" animBg="1"/>
      <p:bldP spid="20" grpId="0" animBg="1"/>
      <p:bldP spid="21" grpId="0" animBg="1"/>
      <p:bldP spid="24" grpId="0" animBg="1"/>
      <p:bldP spid="27" grpId="0" animBg="1"/>
      <p:bldP spid="3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39F31-222D-6FC1-2D1D-C5E8E5B20166}"/>
              </a:ext>
            </a:extLst>
          </p:cNvPr>
          <p:cNvSpPr>
            <a:spLocks noGrp="1"/>
          </p:cNvSpPr>
          <p:nvPr>
            <p:ph type="title"/>
          </p:nvPr>
        </p:nvSpPr>
        <p:spPr/>
        <p:txBody>
          <a:bodyPr/>
          <a:lstStyle/>
          <a:p>
            <a:r>
              <a:rPr lang="en-US" dirty="0"/>
              <a:t>Final Step: Quantizing Black-Box OT Compiler</a:t>
            </a:r>
          </a:p>
        </p:txBody>
      </p:sp>
      <p:sp>
        <p:nvSpPr>
          <p:cNvPr id="4" name="Arrow: Down 3">
            <a:extLst>
              <a:ext uri="{FF2B5EF4-FFF2-40B4-BE49-F238E27FC236}">
                <a16:creationId xmlns:a16="http://schemas.microsoft.com/office/drawing/2014/main" id="{49E08471-5A18-2D6C-13CB-DED8EC5808C3}"/>
              </a:ext>
            </a:extLst>
          </p:cNvPr>
          <p:cNvSpPr/>
          <p:nvPr/>
        </p:nvSpPr>
        <p:spPr>
          <a:xfrm>
            <a:off x="1121008" y="1385818"/>
            <a:ext cx="240322" cy="1515037"/>
          </a:xfrm>
          <a:prstGeom prst="downArrow">
            <a:avLst>
              <a:gd name="adj1" fmla="val 50000"/>
              <a:gd name="adj2" fmla="val 720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B5F4966-3F9A-24EB-39B2-0C733EBDB7CF}"/>
              </a:ext>
            </a:extLst>
          </p:cNvPr>
          <p:cNvSpPr txBox="1"/>
          <p:nvPr/>
        </p:nvSpPr>
        <p:spPr>
          <a:xfrm>
            <a:off x="1481490" y="1599517"/>
            <a:ext cx="4292449" cy="1015663"/>
          </a:xfrm>
          <a:prstGeom prst="rect">
            <a:avLst/>
          </a:prstGeom>
          <a:noFill/>
        </p:spPr>
        <p:txBody>
          <a:bodyPr wrap="square" rtlCol="0">
            <a:spAutoFit/>
          </a:bodyPr>
          <a:lstStyle/>
          <a:p>
            <a:r>
              <a:rPr lang="en-US" sz="2000" dirty="0"/>
              <a:t>Option 2 (</a:t>
            </a:r>
            <a:r>
              <a:rPr lang="en-US" sz="2000" dirty="0">
                <a:solidFill>
                  <a:srgbClr val="00B050"/>
                </a:solidFill>
              </a:rPr>
              <a:t>black-box</a:t>
            </a:r>
            <a:r>
              <a:rPr lang="en-US" sz="2000" dirty="0"/>
              <a:t>):</a:t>
            </a:r>
          </a:p>
          <a:p>
            <a:pPr marL="342900" indent="-342900">
              <a:buFont typeface="Arial" panose="020B0604020202020204" pitchFamily="34" charset="0"/>
              <a:buChar char="•"/>
            </a:pPr>
            <a:r>
              <a:rPr lang="en-US" sz="2000" dirty="0"/>
              <a:t>Cut-and-choose based techniques (e.g., [</a:t>
            </a:r>
            <a:r>
              <a:rPr lang="en-US" sz="2000" dirty="0">
                <a:solidFill>
                  <a:schemeClr val="accent1"/>
                </a:solidFill>
              </a:rPr>
              <a:t>HIK+11</a:t>
            </a:r>
            <a:r>
              <a:rPr lang="en-US" sz="2000" dirty="0"/>
              <a:t>,</a:t>
            </a:r>
            <a:r>
              <a:rPr lang="en-US" sz="2000" dirty="0">
                <a:solidFill>
                  <a:schemeClr val="accent1"/>
                </a:solidFill>
              </a:rPr>
              <a:t> CDMW09</a:t>
            </a:r>
            <a:r>
              <a:rPr lang="en-US" sz="2000" dirty="0"/>
              <a:t>])</a:t>
            </a:r>
          </a:p>
        </p:txBody>
      </p:sp>
      <p:sp>
        <p:nvSpPr>
          <p:cNvPr id="9" name="TextBox 8">
            <a:extLst>
              <a:ext uri="{FF2B5EF4-FFF2-40B4-BE49-F238E27FC236}">
                <a16:creationId xmlns:a16="http://schemas.microsoft.com/office/drawing/2014/main" id="{3707F66B-AA55-EE8D-5124-B9B6A53C91C8}"/>
              </a:ext>
            </a:extLst>
          </p:cNvPr>
          <p:cNvSpPr txBox="1"/>
          <p:nvPr/>
        </p:nvSpPr>
        <p:spPr>
          <a:xfrm>
            <a:off x="5894099" y="828979"/>
            <a:ext cx="5410016" cy="1015663"/>
          </a:xfrm>
          <a:prstGeom prst="rect">
            <a:avLst/>
          </a:prstGeom>
          <a:noFill/>
        </p:spPr>
        <p:txBody>
          <a:bodyPr wrap="square" rtlCol="0">
            <a:spAutoFit/>
          </a:bodyPr>
          <a:lstStyle/>
          <a:p>
            <a:pPr algn="l"/>
            <a:r>
              <a:rPr lang="en-US" sz="2000" dirty="0"/>
              <a:t>Key component:</a:t>
            </a:r>
          </a:p>
          <a:p>
            <a:pPr marL="342900" indent="-342900" algn="l">
              <a:buFont typeface="Arial" panose="020B0604020202020204" pitchFamily="34" charset="0"/>
              <a:buChar char="•"/>
            </a:pPr>
            <a:r>
              <a:rPr lang="en-US" sz="2000" dirty="0"/>
              <a:t>Post-quantum extractable commitment (PQ-</a:t>
            </a:r>
            <a:r>
              <a:rPr lang="en-US" sz="2000" dirty="0" err="1"/>
              <a:t>ExtCom</a:t>
            </a:r>
            <a:r>
              <a:rPr lang="en-US" sz="2000" dirty="0"/>
              <a:t>) in black-box</a:t>
            </a:r>
          </a:p>
        </p:txBody>
      </p:sp>
      <p:sp>
        <p:nvSpPr>
          <p:cNvPr id="10" name="TextBox 9">
            <a:extLst>
              <a:ext uri="{FF2B5EF4-FFF2-40B4-BE49-F238E27FC236}">
                <a16:creationId xmlns:a16="http://schemas.microsoft.com/office/drawing/2014/main" id="{D99CA8B7-D1A4-0051-120B-1C02565FB948}"/>
              </a:ext>
            </a:extLst>
          </p:cNvPr>
          <p:cNvSpPr txBox="1"/>
          <p:nvPr/>
        </p:nvSpPr>
        <p:spPr>
          <a:xfrm>
            <a:off x="6124373" y="1964455"/>
            <a:ext cx="4525108" cy="1631216"/>
          </a:xfrm>
          <a:prstGeom prst="rect">
            <a:avLst/>
          </a:prstGeom>
          <a:ln>
            <a:solidFill>
              <a:srgbClr val="5F246D"/>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sz="2000" dirty="0">
                <a:solidFill>
                  <a:srgbClr val="5F246D"/>
                </a:solidFill>
              </a:rPr>
              <a:t>PQ-</a:t>
            </a:r>
            <a:r>
              <a:rPr lang="en-US" sz="2000" dirty="0" err="1">
                <a:solidFill>
                  <a:srgbClr val="5F246D"/>
                </a:solidFill>
              </a:rPr>
              <a:t>ExtCom</a:t>
            </a:r>
            <a:r>
              <a:rPr lang="en-US" sz="2000" dirty="0">
                <a:solidFill>
                  <a:srgbClr val="5F246D"/>
                </a:solidFill>
              </a:rPr>
              <a:t>: there exists a QPT Simulation-Extractor that can extract the committed message from a malicious commit</a:t>
            </a:r>
            <a:r>
              <a:rPr lang="en-US" altLang="zh-CN" sz="2000" dirty="0">
                <a:solidFill>
                  <a:srgbClr val="5F246D"/>
                </a:solidFill>
              </a:rPr>
              <a:t>t</a:t>
            </a:r>
            <a:r>
              <a:rPr lang="en-US" sz="2000" dirty="0">
                <a:solidFill>
                  <a:srgbClr val="5F246D"/>
                </a:solidFill>
              </a:rPr>
              <a:t>er, while simultaneously simulating the post-extraction state</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797A732-CDB0-3DDE-9E17-2A2C3C610906}"/>
                  </a:ext>
                </a:extLst>
              </p:cNvPr>
              <p:cNvSpPr txBox="1"/>
              <p:nvPr/>
            </p:nvSpPr>
            <p:spPr>
              <a:xfrm>
                <a:off x="303320" y="4150748"/>
                <a:ext cx="5722342" cy="1631216"/>
              </a:xfrm>
              <a:prstGeom prst="rect">
                <a:avLst/>
              </a:prstGeom>
              <a:noFill/>
            </p:spPr>
            <p:txBody>
              <a:bodyPr wrap="square" rtlCol="0">
                <a:spAutoFit/>
              </a:bodyPr>
              <a:lstStyle/>
              <a:p>
                <a:pPr algn="l"/>
                <a:r>
                  <a:rPr lang="en-US" sz="2000" dirty="0"/>
                  <a:t>[</a:t>
                </a:r>
                <a:r>
                  <a:rPr lang="en-US" sz="2000" dirty="0">
                    <a:solidFill>
                      <a:schemeClr val="accent1"/>
                    </a:solidFill>
                  </a:rPr>
                  <a:t>CCL</a:t>
                </a:r>
                <a:r>
                  <a:rPr lang="en-US" sz="2000" dirty="0">
                    <a:solidFill>
                      <a:srgbClr val="C00000"/>
                    </a:solidFill>
                  </a:rPr>
                  <a:t>Y</a:t>
                </a:r>
                <a:r>
                  <a:rPr lang="en-US" sz="2000" dirty="0">
                    <a:solidFill>
                      <a:schemeClr val="accent1"/>
                    </a:solidFill>
                  </a:rPr>
                  <a:t>22</a:t>
                </a:r>
                <a:r>
                  <a:rPr lang="en-US" sz="2000" dirty="0"/>
                  <a:t>]’s PQ-</a:t>
                </a:r>
                <a:r>
                  <a:rPr lang="en-US" sz="2000" dirty="0" err="1"/>
                  <a:t>ExtCom</a:t>
                </a:r>
                <a:r>
                  <a:rPr lang="en-US" sz="2000" dirty="0"/>
                  <a:t>:</a:t>
                </a:r>
              </a:p>
              <a:p>
                <a:pPr marL="342900" indent="-342900" algn="l">
                  <a:buFont typeface="Arial" panose="020B0604020202020204" pitchFamily="34" charset="0"/>
                  <a:buChar char="•"/>
                </a:pPr>
                <a:r>
                  <a:rPr lang="en-US" sz="2000" dirty="0"/>
                  <a:t>From PQ-OWFs (follows from semi-honest PQ-OT)</a:t>
                </a:r>
              </a:p>
              <a:p>
                <a:pPr marL="342900" indent="-342900" algn="l">
                  <a:buFont typeface="Arial" panose="020B0604020202020204" pitchFamily="34" charset="0"/>
                  <a:buChar char="•"/>
                </a:pPr>
                <a:r>
                  <a:rPr lang="en-US" sz="2000" dirty="0"/>
                  <a:t>Black-box</a:t>
                </a:r>
              </a:p>
              <a:p>
                <a:pPr marL="342900" indent="-342900" algn="l">
                  <a:buFont typeface="Arial" panose="020B0604020202020204" pitchFamily="34" charset="0"/>
                  <a:buChar char="•"/>
                </a:pPr>
                <a:r>
                  <a:rPr lang="en-US" sz="2000" dirty="0"/>
                  <a:t>Constant-round</a:t>
                </a:r>
              </a:p>
              <a:p>
                <a:pPr marL="342900" indent="-342900">
                  <a:buFont typeface="Arial" panose="020B0604020202020204" pitchFamily="34" charset="0"/>
                  <a:buChar char="•"/>
                </a:pPr>
                <a14:m>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rPr>
                      <m:t>𝜀</m:t>
                    </m:r>
                  </m:oMath>
                </a14:m>
                <a:r>
                  <a:rPr lang="en-US" sz="2000" dirty="0">
                    <a:solidFill>
                      <a:schemeClr val="tx1"/>
                    </a:solidFill>
                  </a:rPr>
                  <a:t>-simulation</a:t>
                </a:r>
              </a:p>
            </p:txBody>
          </p:sp>
        </mc:Choice>
        <mc:Fallback xmlns="">
          <p:sp>
            <p:nvSpPr>
              <p:cNvPr id="11" name="TextBox 10">
                <a:extLst>
                  <a:ext uri="{FF2B5EF4-FFF2-40B4-BE49-F238E27FC236}">
                    <a16:creationId xmlns:a16="http://schemas.microsoft.com/office/drawing/2014/main" id="{4797A732-CDB0-3DDE-9E17-2A2C3C610906}"/>
                  </a:ext>
                </a:extLst>
              </p:cNvPr>
              <p:cNvSpPr txBox="1">
                <a:spLocks noRot="1" noChangeAspect="1" noMove="1" noResize="1" noEditPoints="1" noAdjustHandles="1" noChangeArrowheads="1" noChangeShapeType="1" noTextEdit="1"/>
              </p:cNvSpPr>
              <p:nvPr/>
            </p:nvSpPr>
            <p:spPr>
              <a:xfrm>
                <a:off x="303320" y="4150748"/>
                <a:ext cx="5722342" cy="1631216"/>
              </a:xfrm>
              <a:prstGeom prst="rect">
                <a:avLst/>
              </a:prstGeom>
              <a:blipFill>
                <a:blip r:embed="rId5"/>
                <a:stretch>
                  <a:fillRect l="-1173" t="-2247" r="-213" b="-5993"/>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C500AC2D-17A6-FBCC-7819-CF0161C560A0}"/>
              </a:ext>
            </a:extLst>
          </p:cNvPr>
          <p:cNvCxnSpPr>
            <a:cxnSpLocks/>
            <a:endCxn id="9" idx="1"/>
          </p:cNvCxnSpPr>
          <p:nvPr/>
        </p:nvCxnSpPr>
        <p:spPr>
          <a:xfrm flipV="1">
            <a:off x="4618890" y="1336811"/>
            <a:ext cx="1275209" cy="477411"/>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29E67A-8658-8C56-4E09-67C67F55C19E}"/>
              </a:ext>
            </a:extLst>
          </p:cNvPr>
          <p:cNvCxnSpPr/>
          <p:nvPr/>
        </p:nvCxnSpPr>
        <p:spPr>
          <a:xfrm>
            <a:off x="6606265" y="3851031"/>
            <a:ext cx="0" cy="2772507"/>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580F678-97B8-8347-EE37-DC5E5A6DE761}"/>
                  </a:ext>
                </a:extLst>
              </p:cNvPr>
              <p:cNvSpPr txBox="1"/>
              <p:nvPr/>
            </p:nvSpPr>
            <p:spPr>
              <a:xfrm>
                <a:off x="7119830" y="4150748"/>
                <a:ext cx="4256028" cy="1631216"/>
              </a:xfrm>
              <a:prstGeom prst="rect">
                <a:avLst/>
              </a:prstGeom>
              <a:noFill/>
            </p:spPr>
            <p:txBody>
              <a:bodyPr wrap="square" rtlCol="0">
                <a:spAutoFit/>
              </a:bodyPr>
              <a:lstStyle/>
              <a:p>
                <a:pPr algn="l"/>
                <a:r>
                  <a:rPr lang="en-US" sz="2000" dirty="0"/>
                  <a:t>Our new PQ-</a:t>
                </a:r>
                <a:r>
                  <a:rPr lang="en-US" sz="2000" dirty="0" err="1"/>
                  <a:t>ExtCom</a:t>
                </a:r>
                <a:r>
                  <a:rPr lang="en-US" sz="2000" dirty="0"/>
                  <a:t>:</a:t>
                </a:r>
              </a:p>
              <a:p>
                <a:pPr marL="342900" indent="-342900" algn="l">
                  <a:buFont typeface="Arial" panose="020B0604020202020204" pitchFamily="34" charset="0"/>
                  <a:buChar char="•"/>
                </a:pPr>
                <a:r>
                  <a:rPr lang="en-US" sz="2000" dirty="0"/>
                  <a:t>From </a:t>
                </a:r>
                <a:r>
                  <a:rPr lang="en-US" sz="2000" dirty="0">
                    <a:solidFill>
                      <a:srgbClr val="C00000"/>
                    </a:solidFill>
                  </a:rPr>
                  <a:t>semi-honest PQ-OT</a:t>
                </a:r>
              </a:p>
              <a:p>
                <a:pPr marL="342900" indent="-342900" algn="l">
                  <a:buFont typeface="Arial" panose="020B0604020202020204" pitchFamily="34" charset="0"/>
                  <a:buChar char="•"/>
                </a:pPr>
                <a:r>
                  <a:rPr lang="en-US" sz="2000" dirty="0"/>
                  <a:t>Black-box</a:t>
                </a:r>
              </a:p>
              <a:p>
                <a:pPr marL="342900" indent="-342900">
                  <a:buFont typeface="Arial" panose="020B0604020202020204" pitchFamily="34" charset="0"/>
                  <a:buChar char="•"/>
                </a:pPr>
                <a14:m>
                  <m:oMath xmlns:m="http://schemas.openxmlformats.org/officeDocument/2006/math">
                    <m:r>
                      <a:rPr lang="en-HK" sz="2000" i="1" smtClean="0">
                        <a:solidFill>
                          <a:srgbClr val="C00000"/>
                        </a:solidFill>
                        <a:latin typeface="Cambria Math" panose="02040503050406030204" pitchFamily="18" charset="0"/>
                        <a:ea typeface="Cambria Math" panose="02040503050406030204" pitchFamily="18" charset="0"/>
                      </a:rPr>
                      <m:t>𝜔</m:t>
                    </m:r>
                    <m:r>
                      <a:rPr lang="en-US" sz="2000" i="1">
                        <a:solidFill>
                          <a:srgbClr val="C00000"/>
                        </a:solidFill>
                        <a:latin typeface="Cambria Math" panose="02040503050406030204" pitchFamily="18" charset="0"/>
                        <a:ea typeface="Cambria Math" panose="02040503050406030204" pitchFamily="18" charset="0"/>
                      </a:rPr>
                      <m:t>(1)</m:t>
                    </m:r>
                  </m:oMath>
                </a14:m>
                <a:r>
                  <a:rPr lang="en-US" sz="2000" dirty="0">
                    <a:solidFill>
                      <a:srgbClr val="C00000"/>
                    </a:solidFill>
                  </a:rPr>
                  <a:t>-round</a:t>
                </a:r>
              </a:p>
              <a:p>
                <a:pPr marL="342900" indent="-342900">
                  <a:buFont typeface="Arial" panose="020B0604020202020204" pitchFamily="34" charset="0"/>
                  <a:buChar char="•"/>
                </a:pPr>
                <a:r>
                  <a:rPr lang="en-US" sz="2000" dirty="0">
                    <a:solidFill>
                      <a:srgbClr val="00B050"/>
                    </a:solidFill>
                  </a:rPr>
                  <a:t>Standard simulation</a:t>
                </a:r>
              </a:p>
            </p:txBody>
          </p:sp>
        </mc:Choice>
        <mc:Fallback xmlns="">
          <p:sp>
            <p:nvSpPr>
              <p:cNvPr id="20" name="TextBox 19">
                <a:extLst>
                  <a:ext uri="{FF2B5EF4-FFF2-40B4-BE49-F238E27FC236}">
                    <a16:creationId xmlns:a16="http://schemas.microsoft.com/office/drawing/2014/main" id="{F580F678-97B8-8347-EE37-DC5E5A6DE761}"/>
                  </a:ext>
                </a:extLst>
              </p:cNvPr>
              <p:cNvSpPr txBox="1">
                <a:spLocks noRot="1" noChangeAspect="1" noMove="1" noResize="1" noEditPoints="1" noAdjustHandles="1" noChangeArrowheads="1" noChangeShapeType="1" noTextEdit="1"/>
              </p:cNvSpPr>
              <p:nvPr/>
            </p:nvSpPr>
            <p:spPr>
              <a:xfrm>
                <a:off x="7119830" y="4150748"/>
                <a:ext cx="4256028" cy="1631216"/>
              </a:xfrm>
              <a:prstGeom prst="rect">
                <a:avLst/>
              </a:prstGeom>
              <a:blipFill>
                <a:blip r:embed="rId6"/>
                <a:stretch>
                  <a:fillRect l="-1576" t="-2247" b="-59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5B60EAF-6289-3E3A-6B79-CEF50980C38C}"/>
                  </a:ext>
                </a:extLst>
              </p:cNvPr>
              <p:cNvSpPr txBox="1"/>
              <p:nvPr/>
            </p:nvSpPr>
            <p:spPr>
              <a:xfrm>
                <a:off x="2080845" y="6168938"/>
                <a:ext cx="4207344" cy="400110"/>
              </a:xfrm>
              <a:prstGeom prst="rect">
                <a:avLst/>
              </a:prstGeom>
              <a:noFill/>
            </p:spPr>
            <p:txBody>
              <a:bodyPr wrap="square" rtlCol="0">
                <a:spAutoFit/>
              </a:bodyPr>
              <a:lstStyle/>
              <a:p>
                <a:r>
                  <a:rPr lang="en-US" sz="2000" dirty="0"/>
                  <a:t>Malicious PQ-OT with </a:t>
                </a:r>
                <a14:m>
                  <m:oMath xmlns:m="http://schemas.openxmlformats.org/officeDocument/2006/math">
                    <m:r>
                      <a:rPr lang="en-US" sz="2000" i="1">
                        <a:latin typeface="Cambria Math" panose="02040503050406030204" pitchFamily="18" charset="0"/>
                        <a:ea typeface="Cambria Math" panose="02040503050406030204" pitchFamily="18" charset="0"/>
                      </a:rPr>
                      <m:t>𝜀</m:t>
                    </m:r>
                  </m:oMath>
                </a14:m>
                <a:r>
                  <a:rPr lang="en-US" sz="2000" dirty="0"/>
                  <a:t>-simulation</a:t>
                </a:r>
              </a:p>
            </p:txBody>
          </p:sp>
        </mc:Choice>
        <mc:Fallback xmlns="">
          <p:sp>
            <p:nvSpPr>
              <p:cNvPr id="21" name="TextBox 20">
                <a:extLst>
                  <a:ext uri="{FF2B5EF4-FFF2-40B4-BE49-F238E27FC236}">
                    <a16:creationId xmlns:a16="http://schemas.microsoft.com/office/drawing/2014/main" id="{35B60EAF-6289-3E3A-6B79-CEF50980C38C}"/>
                  </a:ext>
                </a:extLst>
              </p:cNvPr>
              <p:cNvSpPr txBox="1">
                <a:spLocks noRot="1" noChangeAspect="1" noMove="1" noResize="1" noEditPoints="1" noAdjustHandles="1" noChangeArrowheads="1" noChangeShapeType="1" noTextEdit="1"/>
              </p:cNvSpPr>
              <p:nvPr/>
            </p:nvSpPr>
            <p:spPr>
              <a:xfrm>
                <a:off x="2080845" y="6168938"/>
                <a:ext cx="4207344" cy="400110"/>
              </a:xfrm>
              <a:prstGeom prst="rect">
                <a:avLst/>
              </a:prstGeom>
              <a:blipFill>
                <a:blip r:embed="rId7"/>
                <a:stretch>
                  <a:fillRect l="-1447" t="-9091" b="-25758"/>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7F154B18-B0EA-D849-1F7D-8479160FE31A}"/>
              </a:ext>
            </a:extLst>
          </p:cNvPr>
          <p:cNvSpPr txBox="1"/>
          <p:nvPr/>
        </p:nvSpPr>
        <p:spPr>
          <a:xfrm>
            <a:off x="8475892" y="6163885"/>
            <a:ext cx="2992395" cy="400110"/>
          </a:xfrm>
          <a:prstGeom prst="rect">
            <a:avLst/>
          </a:prstGeom>
          <a:noFill/>
        </p:spPr>
        <p:txBody>
          <a:bodyPr wrap="square" rtlCol="0">
            <a:spAutoFit/>
          </a:bodyPr>
          <a:lstStyle/>
          <a:p>
            <a:r>
              <a:rPr lang="en-US" sz="2000" dirty="0"/>
              <a:t>Standard malicious PQ-OT</a:t>
            </a:r>
          </a:p>
        </p:txBody>
      </p:sp>
      <p:sp>
        <p:nvSpPr>
          <p:cNvPr id="12" name="Graphic 7" descr="\documentclass{article}&#10;\input{Macros.tex}&#10;\begin{document}&#10;$$\Rightarrow$$&#10;&#10;\end{document}" title="IguanaTex Shape Display">
            <a:extLst>
              <a:ext uri="{FF2B5EF4-FFF2-40B4-BE49-F238E27FC236}">
                <a16:creationId xmlns:a16="http://schemas.microsoft.com/office/drawing/2014/main" id="{B0677DAB-03A8-4760-3852-376061216CC1}"/>
              </a:ext>
            </a:extLst>
          </p:cNvPr>
          <p:cNvSpPr>
            <a:spLocks noChangeAspect="1"/>
          </p:cNvSpPr>
          <p:nvPr>
            <p:custDataLst>
              <p:tags r:id="rId1"/>
            </p:custDataLst>
          </p:nvPr>
        </p:nvSpPr>
        <p:spPr>
          <a:xfrm>
            <a:off x="1361330" y="6194548"/>
            <a:ext cx="488192" cy="348890"/>
          </a:xfrm>
          <a:custGeom>
            <a:avLst/>
            <a:gdLst>
              <a:gd name="connsiteX0" fmla="*/ 165781 w 219091"/>
              <a:gd name="connsiteY0" fmla="*/ 56442 h 156575"/>
              <a:gd name="connsiteX1" fmla="*/ 196868 w 219091"/>
              <a:gd name="connsiteY1" fmla="*/ 78362 h 156575"/>
              <a:gd name="connsiteX2" fmla="*/ 165781 w 219091"/>
              <a:gd name="connsiteY2" fmla="*/ 100283 h 156575"/>
              <a:gd name="connsiteX3" fmla="*/ 9111 w 219091"/>
              <a:gd name="connsiteY3" fmla="*/ 100283 h 156575"/>
              <a:gd name="connsiteX4" fmla="*/ 229 w 219091"/>
              <a:gd name="connsiteY4" fmla="*/ 105977 h 156575"/>
              <a:gd name="connsiteX5" fmla="*/ 8864 w 219091"/>
              <a:gd name="connsiteY5" fmla="*/ 111670 h 156575"/>
              <a:gd name="connsiteX6" fmla="*/ 154678 w 219091"/>
              <a:gd name="connsiteY6" fmla="*/ 111670 h 156575"/>
              <a:gd name="connsiteX7" fmla="*/ 130006 w 219091"/>
              <a:gd name="connsiteY7" fmla="*/ 153519 h 156575"/>
              <a:gd name="connsiteX8" fmla="*/ 134694 w 219091"/>
              <a:gd name="connsiteY8" fmla="*/ 156650 h 156575"/>
              <a:gd name="connsiteX9" fmla="*/ 139381 w 219091"/>
              <a:gd name="connsiteY9" fmla="*/ 154373 h 156575"/>
              <a:gd name="connsiteX10" fmla="*/ 167508 w 219091"/>
              <a:gd name="connsiteY10" fmla="*/ 111955 h 156575"/>
              <a:gd name="connsiteX11" fmla="*/ 213892 w 219091"/>
              <a:gd name="connsiteY11" fmla="*/ 82633 h 156575"/>
              <a:gd name="connsiteX12" fmla="*/ 218827 w 219091"/>
              <a:gd name="connsiteY12" fmla="*/ 80070 h 156575"/>
              <a:gd name="connsiteX13" fmla="*/ 219320 w 219091"/>
              <a:gd name="connsiteY13" fmla="*/ 78362 h 156575"/>
              <a:gd name="connsiteX14" fmla="*/ 219074 w 219091"/>
              <a:gd name="connsiteY14" fmla="*/ 76654 h 156575"/>
              <a:gd name="connsiteX15" fmla="*/ 218333 w 219091"/>
              <a:gd name="connsiteY15" fmla="*/ 76085 h 156575"/>
              <a:gd name="connsiteX16" fmla="*/ 212905 w 219091"/>
              <a:gd name="connsiteY16" fmla="*/ 73807 h 156575"/>
              <a:gd name="connsiteX17" fmla="*/ 141109 w 219091"/>
              <a:gd name="connsiteY17" fmla="*/ 6053 h 156575"/>
              <a:gd name="connsiteX18" fmla="*/ 134694 w 219091"/>
              <a:gd name="connsiteY18" fmla="*/ 75 h 156575"/>
              <a:gd name="connsiteX19" fmla="*/ 130006 w 219091"/>
              <a:gd name="connsiteY19" fmla="*/ 3206 h 156575"/>
              <a:gd name="connsiteX20" fmla="*/ 154678 w 219091"/>
              <a:gd name="connsiteY20" fmla="*/ 45055 h 156575"/>
              <a:gd name="connsiteX21" fmla="*/ 8864 w 219091"/>
              <a:gd name="connsiteY21" fmla="*/ 45055 h 156575"/>
              <a:gd name="connsiteX22" fmla="*/ 229 w 219091"/>
              <a:gd name="connsiteY22" fmla="*/ 50748 h 156575"/>
              <a:gd name="connsiteX23" fmla="*/ 9111 w 219091"/>
              <a:gd name="connsiteY23" fmla="*/ 56442 h 156575"/>
              <a:gd name="connsiteX24" fmla="*/ 165781 w 219091"/>
              <a:gd name="connsiteY24" fmla="*/ 56442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091" h="156575">
                <a:moveTo>
                  <a:pt x="165781" y="56442"/>
                </a:moveTo>
                <a:cubicBezTo>
                  <a:pt x="176143" y="66690"/>
                  <a:pt x="188726" y="74092"/>
                  <a:pt x="196868" y="78362"/>
                </a:cubicBezTo>
                <a:cubicBezTo>
                  <a:pt x="187986" y="82917"/>
                  <a:pt x="175897" y="90319"/>
                  <a:pt x="165781" y="100283"/>
                </a:cubicBezTo>
                <a:lnTo>
                  <a:pt x="9111" y="100283"/>
                </a:lnTo>
                <a:cubicBezTo>
                  <a:pt x="4916" y="100283"/>
                  <a:pt x="229" y="100283"/>
                  <a:pt x="229" y="105977"/>
                </a:cubicBezTo>
                <a:cubicBezTo>
                  <a:pt x="229" y="111670"/>
                  <a:pt x="4670" y="111670"/>
                  <a:pt x="8864" y="111670"/>
                </a:cubicBezTo>
                <a:lnTo>
                  <a:pt x="154678" y="111670"/>
                </a:lnTo>
                <a:cubicBezTo>
                  <a:pt x="142836" y="124766"/>
                  <a:pt x="130006" y="149818"/>
                  <a:pt x="130006" y="153519"/>
                </a:cubicBezTo>
                <a:cubicBezTo>
                  <a:pt x="130006" y="156650"/>
                  <a:pt x="133213" y="156650"/>
                  <a:pt x="134694" y="156650"/>
                </a:cubicBezTo>
                <a:cubicBezTo>
                  <a:pt x="136667" y="156650"/>
                  <a:pt x="138395" y="156650"/>
                  <a:pt x="139381" y="154373"/>
                </a:cubicBezTo>
                <a:cubicBezTo>
                  <a:pt x="144563" y="143555"/>
                  <a:pt x="151471" y="128467"/>
                  <a:pt x="167508" y="111955"/>
                </a:cubicBezTo>
                <a:cubicBezTo>
                  <a:pt x="184532" y="94589"/>
                  <a:pt x="201063" y="86903"/>
                  <a:pt x="213892" y="82633"/>
                </a:cubicBezTo>
                <a:cubicBezTo>
                  <a:pt x="218087" y="80925"/>
                  <a:pt x="218333" y="80640"/>
                  <a:pt x="218827" y="80070"/>
                </a:cubicBezTo>
                <a:cubicBezTo>
                  <a:pt x="219320" y="79786"/>
                  <a:pt x="219320" y="78932"/>
                  <a:pt x="219320" y="78362"/>
                </a:cubicBezTo>
                <a:cubicBezTo>
                  <a:pt x="219320" y="77793"/>
                  <a:pt x="219320" y="77224"/>
                  <a:pt x="219074" y="76654"/>
                </a:cubicBezTo>
                <a:lnTo>
                  <a:pt x="218333" y="76085"/>
                </a:lnTo>
                <a:cubicBezTo>
                  <a:pt x="217840" y="75800"/>
                  <a:pt x="217593" y="75516"/>
                  <a:pt x="212905" y="73807"/>
                </a:cubicBezTo>
                <a:cubicBezTo>
                  <a:pt x="179598" y="62420"/>
                  <a:pt x="154925" y="36514"/>
                  <a:pt x="141109" y="6053"/>
                </a:cubicBezTo>
                <a:cubicBezTo>
                  <a:pt x="138395" y="359"/>
                  <a:pt x="138148" y="75"/>
                  <a:pt x="134694" y="75"/>
                </a:cubicBezTo>
                <a:cubicBezTo>
                  <a:pt x="133213" y="75"/>
                  <a:pt x="130006" y="75"/>
                  <a:pt x="130006" y="3206"/>
                </a:cubicBezTo>
                <a:cubicBezTo>
                  <a:pt x="130006" y="6907"/>
                  <a:pt x="142589" y="31674"/>
                  <a:pt x="154678" y="45055"/>
                </a:cubicBezTo>
                <a:lnTo>
                  <a:pt x="8864" y="45055"/>
                </a:lnTo>
                <a:cubicBezTo>
                  <a:pt x="4670" y="45055"/>
                  <a:pt x="229" y="45055"/>
                  <a:pt x="229" y="50748"/>
                </a:cubicBezTo>
                <a:cubicBezTo>
                  <a:pt x="229" y="56442"/>
                  <a:pt x="4916" y="56442"/>
                  <a:pt x="9111" y="56442"/>
                </a:cubicBezTo>
                <a:lnTo>
                  <a:pt x="165781" y="56442"/>
                </a:lnTo>
                <a:close/>
              </a:path>
            </a:pathLst>
          </a:custGeom>
          <a:solidFill>
            <a:srgbClr val="000000"/>
          </a:solidFill>
          <a:ln w="24765" cap="flat">
            <a:noFill/>
            <a:prstDash val="solid"/>
            <a:miter/>
          </a:ln>
        </p:spPr>
        <p:txBody>
          <a:bodyPr rtlCol="0" anchor="ctr"/>
          <a:lstStyle/>
          <a:p>
            <a:endParaRPr lang="en-US"/>
          </a:p>
        </p:txBody>
      </p:sp>
      <p:sp>
        <p:nvSpPr>
          <p:cNvPr id="13" name="Graphic 7" descr="\documentclass{article}&#10;\input{Macros.tex}&#10;\begin{document}&#10;$$\Rightarrow$$&#10;&#10;\end{document}" title="IguanaTex Shape Display">
            <a:extLst>
              <a:ext uri="{FF2B5EF4-FFF2-40B4-BE49-F238E27FC236}">
                <a16:creationId xmlns:a16="http://schemas.microsoft.com/office/drawing/2014/main" id="{61EE26DA-997C-3A2E-6AD0-118750C72AE6}"/>
              </a:ext>
            </a:extLst>
          </p:cNvPr>
          <p:cNvSpPr>
            <a:spLocks noChangeAspect="1"/>
          </p:cNvSpPr>
          <p:nvPr>
            <p:custDataLst>
              <p:tags r:id="rId2"/>
            </p:custDataLst>
          </p:nvPr>
        </p:nvSpPr>
        <p:spPr>
          <a:xfrm>
            <a:off x="7886896" y="6168938"/>
            <a:ext cx="488192" cy="348890"/>
          </a:xfrm>
          <a:custGeom>
            <a:avLst/>
            <a:gdLst>
              <a:gd name="connsiteX0" fmla="*/ 165781 w 219091"/>
              <a:gd name="connsiteY0" fmla="*/ 56442 h 156575"/>
              <a:gd name="connsiteX1" fmla="*/ 196868 w 219091"/>
              <a:gd name="connsiteY1" fmla="*/ 78362 h 156575"/>
              <a:gd name="connsiteX2" fmla="*/ 165781 w 219091"/>
              <a:gd name="connsiteY2" fmla="*/ 100283 h 156575"/>
              <a:gd name="connsiteX3" fmla="*/ 9111 w 219091"/>
              <a:gd name="connsiteY3" fmla="*/ 100283 h 156575"/>
              <a:gd name="connsiteX4" fmla="*/ 229 w 219091"/>
              <a:gd name="connsiteY4" fmla="*/ 105977 h 156575"/>
              <a:gd name="connsiteX5" fmla="*/ 8864 w 219091"/>
              <a:gd name="connsiteY5" fmla="*/ 111670 h 156575"/>
              <a:gd name="connsiteX6" fmla="*/ 154678 w 219091"/>
              <a:gd name="connsiteY6" fmla="*/ 111670 h 156575"/>
              <a:gd name="connsiteX7" fmla="*/ 130006 w 219091"/>
              <a:gd name="connsiteY7" fmla="*/ 153519 h 156575"/>
              <a:gd name="connsiteX8" fmla="*/ 134694 w 219091"/>
              <a:gd name="connsiteY8" fmla="*/ 156650 h 156575"/>
              <a:gd name="connsiteX9" fmla="*/ 139381 w 219091"/>
              <a:gd name="connsiteY9" fmla="*/ 154373 h 156575"/>
              <a:gd name="connsiteX10" fmla="*/ 167508 w 219091"/>
              <a:gd name="connsiteY10" fmla="*/ 111955 h 156575"/>
              <a:gd name="connsiteX11" fmla="*/ 213892 w 219091"/>
              <a:gd name="connsiteY11" fmla="*/ 82633 h 156575"/>
              <a:gd name="connsiteX12" fmla="*/ 218827 w 219091"/>
              <a:gd name="connsiteY12" fmla="*/ 80070 h 156575"/>
              <a:gd name="connsiteX13" fmla="*/ 219320 w 219091"/>
              <a:gd name="connsiteY13" fmla="*/ 78362 h 156575"/>
              <a:gd name="connsiteX14" fmla="*/ 219074 w 219091"/>
              <a:gd name="connsiteY14" fmla="*/ 76654 h 156575"/>
              <a:gd name="connsiteX15" fmla="*/ 218333 w 219091"/>
              <a:gd name="connsiteY15" fmla="*/ 76085 h 156575"/>
              <a:gd name="connsiteX16" fmla="*/ 212905 w 219091"/>
              <a:gd name="connsiteY16" fmla="*/ 73807 h 156575"/>
              <a:gd name="connsiteX17" fmla="*/ 141109 w 219091"/>
              <a:gd name="connsiteY17" fmla="*/ 6053 h 156575"/>
              <a:gd name="connsiteX18" fmla="*/ 134694 w 219091"/>
              <a:gd name="connsiteY18" fmla="*/ 75 h 156575"/>
              <a:gd name="connsiteX19" fmla="*/ 130006 w 219091"/>
              <a:gd name="connsiteY19" fmla="*/ 3206 h 156575"/>
              <a:gd name="connsiteX20" fmla="*/ 154678 w 219091"/>
              <a:gd name="connsiteY20" fmla="*/ 45055 h 156575"/>
              <a:gd name="connsiteX21" fmla="*/ 8864 w 219091"/>
              <a:gd name="connsiteY21" fmla="*/ 45055 h 156575"/>
              <a:gd name="connsiteX22" fmla="*/ 229 w 219091"/>
              <a:gd name="connsiteY22" fmla="*/ 50748 h 156575"/>
              <a:gd name="connsiteX23" fmla="*/ 9111 w 219091"/>
              <a:gd name="connsiteY23" fmla="*/ 56442 h 156575"/>
              <a:gd name="connsiteX24" fmla="*/ 165781 w 219091"/>
              <a:gd name="connsiteY24" fmla="*/ 56442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091" h="156575">
                <a:moveTo>
                  <a:pt x="165781" y="56442"/>
                </a:moveTo>
                <a:cubicBezTo>
                  <a:pt x="176143" y="66690"/>
                  <a:pt x="188726" y="74092"/>
                  <a:pt x="196868" y="78362"/>
                </a:cubicBezTo>
                <a:cubicBezTo>
                  <a:pt x="187986" y="82917"/>
                  <a:pt x="175897" y="90319"/>
                  <a:pt x="165781" y="100283"/>
                </a:cubicBezTo>
                <a:lnTo>
                  <a:pt x="9111" y="100283"/>
                </a:lnTo>
                <a:cubicBezTo>
                  <a:pt x="4916" y="100283"/>
                  <a:pt x="229" y="100283"/>
                  <a:pt x="229" y="105977"/>
                </a:cubicBezTo>
                <a:cubicBezTo>
                  <a:pt x="229" y="111670"/>
                  <a:pt x="4670" y="111670"/>
                  <a:pt x="8864" y="111670"/>
                </a:cubicBezTo>
                <a:lnTo>
                  <a:pt x="154678" y="111670"/>
                </a:lnTo>
                <a:cubicBezTo>
                  <a:pt x="142836" y="124766"/>
                  <a:pt x="130006" y="149818"/>
                  <a:pt x="130006" y="153519"/>
                </a:cubicBezTo>
                <a:cubicBezTo>
                  <a:pt x="130006" y="156650"/>
                  <a:pt x="133213" y="156650"/>
                  <a:pt x="134694" y="156650"/>
                </a:cubicBezTo>
                <a:cubicBezTo>
                  <a:pt x="136667" y="156650"/>
                  <a:pt x="138395" y="156650"/>
                  <a:pt x="139381" y="154373"/>
                </a:cubicBezTo>
                <a:cubicBezTo>
                  <a:pt x="144563" y="143555"/>
                  <a:pt x="151471" y="128467"/>
                  <a:pt x="167508" y="111955"/>
                </a:cubicBezTo>
                <a:cubicBezTo>
                  <a:pt x="184532" y="94589"/>
                  <a:pt x="201063" y="86903"/>
                  <a:pt x="213892" y="82633"/>
                </a:cubicBezTo>
                <a:cubicBezTo>
                  <a:pt x="218087" y="80925"/>
                  <a:pt x="218333" y="80640"/>
                  <a:pt x="218827" y="80070"/>
                </a:cubicBezTo>
                <a:cubicBezTo>
                  <a:pt x="219320" y="79786"/>
                  <a:pt x="219320" y="78932"/>
                  <a:pt x="219320" y="78362"/>
                </a:cubicBezTo>
                <a:cubicBezTo>
                  <a:pt x="219320" y="77793"/>
                  <a:pt x="219320" y="77224"/>
                  <a:pt x="219074" y="76654"/>
                </a:cubicBezTo>
                <a:lnTo>
                  <a:pt x="218333" y="76085"/>
                </a:lnTo>
                <a:cubicBezTo>
                  <a:pt x="217840" y="75800"/>
                  <a:pt x="217593" y="75516"/>
                  <a:pt x="212905" y="73807"/>
                </a:cubicBezTo>
                <a:cubicBezTo>
                  <a:pt x="179598" y="62420"/>
                  <a:pt x="154925" y="36514"/>
                  <a:pt x="141109" y="6053"/>
                </a:cubicBezTo>
                <a:cubicBezTo>
                  <a:pt x="138395" y="359"/>
                  <a:pt x="138148" y="75"/>
                  <a:pt x="134694" y="75"/>
                </a:cubicBezTo>
                <a:cubicBezTo>
                  <a:pt x="133213" y="75"/>
                  <a:pt x="130006" y="75"/>
                  <a:pt x="130006" y="3206"/>
                </a:cubicBezTo>
                <a:cubicBezTo>
                  <a:pt x="130006" y="6907"/>
                  <a:pt x="142589" y="31674"/>
                  <a:pt x="154678" y="45055"/>
                </a:cubicBezTo>
                <a:lnTo>
                  <a:pt x="8864" y="45055"/>
                </a:lnTo>
                <a:cubicBezTo>
                  <a:pt x="4670" y="45055"/>
                  <a:pt x="229" y="45055"/>
                  <a:pt x="229" y="50748"/>
                </a:cubicBezTo>
                <a:cubicBezTo>
                  <a:pt x="229" y="56442"/>
                  <a:pt x="4916" y="56442"/>
                  <a:pt x="9111" y="56442"/>
                </a:cubicBezTo>
                <a:lnTo>
                  <a:pt x="165781" y="56442"/>
                </a:lnTo>
                <a:close/>
              </a:path>
            </a:pathLst>
          </a:custGeom>
          <a:solidFill>
            <a:srgbClr val="000000"/>
          </a:solidFill>
          <a:ln w="24765"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47139467-7A78-6A8F-3359-90E84F17B85E}"/>
              </a:ext>
            </a:extLst>
          </p:cNvPr>
          <p:cNvSpPr txBox="1"/>
          <p:nvPr/>
        </p:nvSpPr>
        <p:spPr>
          <a:xfrm>
            <a:off x="317977" y="921945"/>
            <a:ext cx="184638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a:t>Semi-honest OT</a:t>
            </a:r>
          </a:p>
        </p:txBody>
      </p:sp>
      <p:sp>
        <p:nvSpPr>
          <p:cNvPr id="14" name="TextBox 13">
            <a:extLst>
              <a:ext uri="{FF2B5EF4-FFF2-40B4-BE49-F238E27FC236}">
                <a16:creationId xmlns:a16="http://schemas.microsoft.com/office/drawing/2014/main" id="{DA118427-5335-9A3D-170B-29033CF50A8B}"/>
              </a:ext>
            </a:extLst>
          </p:cNvPr>
          <p:cNvSpPr txBox="1"/>
          <p:nvPr/>
        </p:nvSpPr>
        <p:spPr>
          <a:xfrm>
            <a:off x="458655" y="2963506"/>
            <a:ext cx="156502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a:t>Malicious OT</a:t>
            </a:r>
          </a:p>
        </p:txBody>
      </p:sp>
    </p:spTree>
    <p:extLst>
      <p:ext uri="{BB962C8B-B14F-4D97-AF65-F5344CB8AC3E}">
        <p14:creationId xmlns:p14="http://schemas.microsoft.com/office/powerpoint/2010/main" val="360613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P spid="22" grpId="0"/>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B4EB-B78E-5D3A-ED2D-4B10E73B9D7E}"/>
              </a:ext>
            </a:extLst>
          </p:cNvPr>
          <p:cNvSpPr>
            <a:spLocks noGrp="1"/>
          </p:cNvSpPr>
          <p:nvPr>
            <p:ph type="title"/>
          </p:nvPr>
        </p:nvSpPr>
        <p:spPr/>
        <p:txBody>
          <a:bodyPr/>
          <a:lstStyle/>
          <a:p>
            <a:r>
              <a:rPr lang="en-US" dirty="0"/>
              <a:t>Further Application of Our Black-Box MPC</a:t>
            </a:r>
          </a:p>
        </p:txBody>
      </p:sp>
      <p:sp>
        <p:nvSpPr>
          <p:cNvPr id="3" name="TextBox 2">
            <a:extLst>
              <a:ext uri="{FF2B5EF4-FFF2-40B4-BE49-F238E27FC236}">
                <a16:creationId xmlns:a16="http://schemas.microsoft.com/office/drawing/2014/main" id="{6748BB61-D9F9-16F8-C2C6-E12A15C12099}"/>
              </a:ext>
            </a:extLst>
          </p:cNvPr>
          <p:cNvSpPr txBox="1"/>
          <p:nvPr/>
        </p:nvSpPr>
        <p:spPr>
          <a:xfrm>
            <a:off x="880400" y="2542291"/>
            <a:ext cx="9095938" cy="707886"/>
          </a:xfrm>
          <a:prstGeom prst="rect">
            <a:avLst/>
          </a:prstGeom>
          <a:noFill/>
        </p:spPr>
        <p:txBody>
          <a:bodyPr wrap="square" rtlCol="0">
            <a:spAutoFit/>
          </a:bodyPr>
          <a:lstStyle/>
          <a:p>
            <a:pPr algn="l"/>
            <a:r>
              <a:rPr lang="en-US" sz="2000" dirty="0"/>
              <a:t>[</a:t>
            </a:r>
            <a:r>
              <a:rPr lang="en-US" sz="2000" dirty="0">
                <a:solidFill>
                  <a:schemeClr val="accent1"/>
                </a:solidFill>
              </a:rPr>
              <a:t>KQT25</a:t>
            </a:r>
            <a:r>
              <a:rPr lang="en-US" sz="2000" dirty="0"/>
              <a:t>]:</a:t>
            </a:r>
          </a:p>
          <a:p>
            <a:pPr marL="342900" indent="-342900" algn="l">
              <a:buFont typeface="Arial" panose="020B0604020202020204" pitchFamily="34" charset="0"/>
              <a:buChar char="•"/>
            </a:pPr>
            <a:r>
              <a:rPr lang="en-US" sz="2000" dirty="0"/>
              <a:t>Relative to a classical oracle, it holds that P = NP, yet </a:t>
            </a:r>
            <a:r>
              <a:rPr lang="en-US" sz="2000" dirty="0">
                <a:solidFill>
                  <a:srgbClr val="7030A0"/>
                </a:solidFill>
              </a:rPr>
              <a:t>LOCC semi-honest OT</a:t>
            </a:r>
            <a:r>
              <a:rPr lang="en-US" sz="2000" dirty="0"/>
              <a:t> exist!</a:t>
            </a:r>
          </a:p>
        </p:txBody>
      </p:sp>
      <p:sp>
        <p:nvSpPr>
          <p:cNvPr id="4" name="TextBox 3">
            <a:extLst>
              <a:ext uri="{FF2B5EF4-FFF2-40B4-BE49-F238E27FC236}">
                <a16:creationId xmlns:a16="http://schemas.microsoft.com/office/drawing/2014/main" id="{F61B5DE9-FE54-C8D7-D7FD-6E7939E49578}"/>
              </a:ext>
            </a:extLst>
          </p:cNvPr>
          <p:cNvSpPr txBox="1"/>
          <p:nvPr/>
        </p:nvSpPr>
        <p:spPr>
          <a:xfrm>
            <a:off x="880400" y="1172308"/>
            <a:ext cx="6763045" cy="1015663"/>
          </a:xfrm>
          <a:prstGeom prst="rect">
            <a:avLst/>
          </a:prstGeom>
          <a:noFill/>
        </p:spPr>
        <p:txBody>
          <a:bodyPr wrap="square" rtlCol="0">
            <a:spAutoFit/>
          </a:bodyPr>
          <a:lstStyle/>
          <a:p>
            <a:pPr algn="l"/>
            <a:r>
              <a:rPr lang="en-US" sz="2000" dirty="0"/>
              <a:t>Recently active research topic “</a:t>
            </a:r>
            <a:r>
              <a:rPr lang="en-US" sz="2000" dirty="0" err="1"/>
              <a:t>MicroCrypt</a:t>
            </a:r>
            <a:r>
              <a:rPr lang="en-US" sz="2000" dirty="0"/>
              <a:t>”:</a:t>
            </a:r>
          </a:p>
          <a:p>
            <a:pPr marL="342900" indent="-342900" algn="l">
              <a:buFont typeface="Arial" panose="020B0604020202020204" pitchFamily="34" charset="0"/>
              <a:buChar char="•"/>
            </a:pPr>
            <a:r>
              <a:rPr lang="en-US" sz="2000" dirty="0"/>
              <a:t>Roughly, cryptography when P=NP (i.e., even without OWFs) </a:t>
            </a:r>
          </a:p>
          <a:p>
            <a:pPr marL="342900" indent="-342900" algn="l">
              <a:buFont typeface="Arial" panose="020B0604020202020204" pitchFamily="34" charset="0"/>
              <a:buChar char="•"/>
            </a:pPr>
            <a:r>
              <a:rPr lang="en-US" sz="2000" dirty="0"/>
              <a:t>Made possible by quantum computing</a:t>
            </a:r>
          </a:p>
        </p:txBody>
      </p:sp>
      <p:sp>
        <p:nvSpPr>
          <p:cNvPr id="5" name="TextBox 4">
            <a:extLst>
              <a:ext uri="{FF2B5EF4-FFF2-40B4-BE49-F238E27FC236}">
                <a16:creationId xmlns:a16="http://schemas.microsoft.com/office/drawing/2014/main" id="{E92BA468-D6FA-B21D-07C4-5959BFDA0EF8}"/>
              </a:ext>
            </a:extLst>
          </p:cNvPr>
          <p:cNvSpPr txBox="1"/>
          <p:nvPr/>
        </p:nvSpPr>
        <p:spPr>
          <a:xfrm>
            <a:off x="880400" y="5464345"/>
            <a:ext cx="9095938" cy="707886"/>
          </a:xfrm>
          <a:prstGeom prst="rect">
            <a:avLst/>
          </a:prstGeom>
          <a:noFill/>
        </p:spPr>
        <p:txBody>
          <a:bodyPr wrap="square" rtlCol="0">
            <a:spAutoFit/>
          </a:bodyPr>
          <a:lstStyle/>
          <a:p>
            <a:pPr algn="l"/>
            <a:r>
              <a:rPr lang="en-US" sz="2000" dirty="0">
                <a:solidFill>
                  <a:schemeClr val="accent1"/>
                </a:solidFill>
              </a:rPr>
              <a:t>Corollary 1:</a:t>
            </a:r>
          </a:p>
          <a:p>
            <a:pPr marL="342900" indent="-342900" algn="l">
              <a:buFont typeface="Arial" panose="020B0604020202020204" pitchFamily="34" charset="0"/>
              <a:buChar char="•"/>
            </a:pPr>
            <a:r>
              <a:rPr lang="en-US" sz="2000" dirty="0"/>
              <a:t>Relative to a classical oracle, it holds that P = NP, yet </a:t>
            </a:r>
            <a:r>
              <a:rPr lang="en-US" sz="2000" dirty="0">
                <a:solidFill>
                  <a:srgbClr val="00CC00"/>
                </a:solidFill>
              </a:rPr>
              <a:t>LOCC MPC </a:t>
            </a:r>
            <a:r>
              <a:rPr lang="en-US" sz="2000" dirty="0"/>
              <a:t>exists!</a:t>
            </a:r>
          </a:p>
        </p:txBody>
      </p:sp>
      <p:sp>
        <p:nvSpPr>
          <p:cNvPr id="6" name="Arrow: Down 5">
            <a:extLst>
              <a:ext uri="{FF2B5EF4-FFF2-40B4-BE49-F238E27FC236}">
                <a16:creationId xmlns:a16="http://schemas.microsoft.com/office/drawing/2014/main" id="{E83A764F-03FB-1791-B3B9-C42C8C5281D5}"/>
              </a:ext>
            </a:extLst>
          </p:cNvPr>
          <p:cNvSpPr/>
          <p:nvPr/>
        </p:nvSpPr>
        <p:spPr>
          <a:xfrm>
            <a:off x="1828800" y="3498365"/>
            <a:ext cx="263767" cy="1760896"/>
          </a:xfrm>
          <a:prstGeom prst="downArrow">
            <a:avLst>
              <a:gd name="adj1" fmla="val 50000"/>
              <a:gd name="adj2" fmla="val 720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7AD3F81-752B-C6A5-ACE8-594257C23DD9}"/>
              </a:ext>
            </a:extLst>
          </p:cNvPr>
          <p:cNvSpPr txBox="1"/>
          <p:nvPr/>
        </p:nvSpPr>
        <p:spPr>
          <a:xfrm>
            <a:off x="2092567" y="4115735"/>
            <a:ext cx="5134706" cy="400110"/>
          </a:xfrm>
          <a:prstGeom prst="rect">
            <a:avLst/>
          </a:prstGeom>
          <a:noFill/>
        </p:spPr>
        <p:txBody>
          <a:bodyPr wrap="square" rtlCol="0">
            <a:spAutoFit/>
          </a:bodyPr>
          <a:lstStyle/>
          <a:p>
            <a:pPr algn="l"/>
            <a:r>
              <a:rPr lang="en-US" sz="2000" dirty="0"/>
              <a:t>Our fully-black-box MPC from semi-honest OT </a:t>
            </a:r>
          </a:p>
        </p:txBody>
      </p:sp>
      <p:sp>
        <p:nvSpPr>
          <p:cNvPr id="8" name="Left Brace 7">
            <a:extLst>
              <a:ext uri="{FF2B5EF4-FFF2-40B4-BE49-F238E27FC236}">
                <a16:creationId xmlns:a16="http://schemas.microsoft.com/office/drawing/2014/main" id="{AB41B482-EC6C-E2FE-E1F2-6EACCE7E9CBD}"/>
              </a:ext>
            </a:extLst>
          </p:cNvPr>
          <p:cNvSpPr/>
          <p:nvPr/>
        </p:nvSpPr>
        <p:spPr>
          <a:xfrm rot="16200000">
            <a:off x="6849605" y="3037343"/>
            <a:ext cx="246185" cy="52167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C996355C-9CB8-FA59-EADF-5C2EC9860324}"/>
              </a:ext>
            </a:extLst>
          </p:cNvPr>
          <p:cNvSpPr txBox="1"/>
          <p:nvPr/>
        </p:nvSpPr>
        <p:spPr>
          <a:xfrm>
            <a:off x="5729733" y="3354112"/>
            <a:ext cx="5913521" cy="707886"/>
          </a:xfrm>
          <a:prstGeom prst="rect">
            <a:avLst/>
          </a:prstGeom>
          <a:noFill/>
        </p:spPr>
        <p:txBody>
          <a:bodyPr wrap="square" rtlCol="0">
            <a:spAutoFit/>
          </a:bodyPr>
          <a:lstStyle/>
          <a:p>
            <a:pPr algn="l"/>
            <a:r>
              <a:rPr lang="en-US" sz="2000" dirty="0"/>
              <a:t>Parties can perform local quantum operations, </a:t>
            </a:r>
          </a:p>
          <a:p>
            <a:pPr algn="l"/>
            <a:r>
              <a:rPr lang="en-US" sz="2000" dirty="0"/>
              <a:t>but communicate via classical channels only.</a:t>
            </a:r>
          </a:p>
        </p:txBody>
      </p:sp>
    </p:spTree>
    <p:extLst>
      <p:ext uri="{BB962C8B-B14F-4D97-AF65-F5344CB8AC3E}">
        <p14:creationId xmlns:p14="http://schemas.microsoft.com/office/powerpoint/2010/main" val="153941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9EC9E-77CF-56E2-1B49-EF0424A11C3C}"/>
              </a:ext>
            </a:extLst>
          </p:cNvPr>
          <p:cNvSpPr>
            <a:spLocks noGrp="1"/>
          </p:cNvSpPr>
          <p:nvPr>
            <p:ph type="title"/>
          </p:nvPr>
        </p:nvSpPr>
        <p:spPr/>
        <p:txBody>
          <a:bodyPr/>
          <a:lstStyle/>
          <a:p>
            <a:r>
              <a:rPr lang="en-HK" dirty="0"/>
              <a:t>Black-Box PQ-M</a:t>
            </a:r>
            <a:r>
              <a:rPr lang="en-US" altLang="zh-CN" dirty="0"/>
              <a:t>PC in Constant Rounds</a:t>
            </a:r>
            <a:endParaRPr lang="en-US" dirty="0"/>
          </a:p>
        </p:txBody>
      </p:sp>
      <p:sp>
        <p:nvSpPr>
          <p:cNvPr id="3" name="TextBox 2">
            <a:extLst>
              <a:ext uri="{FF2B5EF4-FFF2-40B4-BE49-F238E27FC236}">
                <a16:creationId xmlns:a16="http://schemas.microsoft.com/office/drawing/2014/main" id="{E3D237EE-FEA7-9628-5121-C69E21C4DE74}"/>
              </a:ext>
            </a:extLst>
          </p:cNvPr>
          <p:cNvSpPr txBox="1"/>
          <p:nvPr/>
        </p:nvSpPr>
        <p:spPr>
          <a:xfrm>
            <a:off x="381000" y="967154"/>
            <a:ext cx="2116015" cy="1323439"/>
          </a:xfrm>
          <a:prstGeom prst="rect">
            <a:avLst/>
          </a:prstGeom>
          <a:noFill/>
        </p:spPr>
        <p:txBody>
          <a:bodyPr wrap="square" rtlCol="0">
            <a:spAutoFit/>
          </a:bodyPr>
          <a:lstStyle/>
          <a:p>
            <a:pPr algn="l"/>
            <a:r>
              <a:rPr lang="en-US" altLang="zh-CN" sz="2000" dirty="0"/>
              <a:t>Recall [</a:t>
            </a:r>
            <a:r>
              <a:rPr lang="en-US" altLang="zh-CN" sz="2000" dirty="0">
                <a:solidFill>
                  <a:schemeClr val="accent1"/>
                </a:solidFill>
              </a:rPr>
              <a:t>CCL</a:t>
            </a:r>
            <a:r>
              <a:rPr lang="en-US" altLang="zh-CN" sz="2000" dirty="0">
                <a:solidFill>
                  <a:srgbClr val="C00000"/>
                </a:solidFill>
              </a:rPr>
              <a:t>Y</a:t>
            </a:r>
            <a:r>
              <a:rPr lang="en-US" altLang="zh-CN" sz="2000" dirty="0">
                <a:solidFill>
                  <a:schemeClr val="accent1"/>
                </a:solidFill>
              </a:rPr>
              <a:t>22</a:t>
            </a:r>
            <a:r>
              <a:rPr lang="en-US" altLang="zh-CN" sz="2000" dirty="0"/>
              <a:t>]:</a:t>
            </a:r>
          </a:p>
          <a:p>
            <a:pPr marL="342900" indent="-342900" algn="l">
              <a:buFont typeface="Arial" panose="020B0604020202020204" pitchFamily="34" charset="0"/>
              <a:buChar char="•"/>
            </a:pPr>
            <a:r>
              <a:rPr lang="en-US" sz="2000" dirty="0"/>
              <a:t>Const.-round </a:t>
            </a:r>
          </a:p>
          <a:p>
            <a:pPr marL="342900" indent="-342900" algn="l">
              <a:buFont typeface="Arial" panose="020B0604020202020204" pitchFamily="34" charset="0"/>
              <a:buChar char="•"/>
            </a:pPr>
            <a:r>
              <a:rPr lang="en-US" sz="2000" dirty="0"/>
              <a:t>Black-box </a:t>
            </a:r>
          </a:p>
          <a:p>
            <a:pPr marL="342900" indent="-342900" algn="l">
              <a:buFont typeface="Arial" panose="020B0604020202020204" pitchFamily="34" charset="0"/>
              <a:buChar char="•"/>
            </a:pPr>
            <a:r>
              <a:rPr lang="en-US" sz="2000" dirty="0"/>
              <a:t>PQ-2PC</a:t>
            </a:r>
          </a:p>
        </p:txBody>
      </p:sp>
      <p:sp>
        <p:nvSpPr>
          <p:cNvPr id="4" name="TextBox 3">
            <a:extLst>
              <a:ext uri="{FF2B5EF4-FFF2-40B4-BE49-F238E27FC236}">
                <a16:creationId xmlns:a16="http://schemas.microsoft.com/office/drawing/2014/main" id="{51BD5AA0-35CA-3254-1D2B-B54E20EAA43F}"/>
              </a:ext>
            </a:extLst>
          </p:cNvPr>
          <p:cNvSpPr txBox="1"/>
          <p:nvPr/>
        </p:nvSpPr>
        <p:spPr>
          <a:xfrm>
            <a:off x="9812213" y="961292"/>
            <a:ext cx="2116015" cy="1323439"/>
          </a:xfrm>
          <a:prstGeom prst="rect">
            <a:avLst/>
          </a:prstGeom>
          <a:noFill/>
        </p:spPr>
        <p:txBody>
          <a:bodyPr wrap="square" rtlCol="0">
            <a:spAutoFit/>
          </a:bodyPr>
          <a:lstStyle/>
          <a:p>
            <a:pPr algn="l"/>
            <a:r>
              <a:rPr lang="en-US" altLang="zh-CN" sz="2000" dirty="0"/>
              <a:t>What we want:</a:t>
            </a:r>
          </a:p>
          <a:p>
            <a:pPr marL="342900" indent="-342900" algn="l">
              <a:buFont typeface="Arial" panose="020B0604020202020204" pitchFamily="34" charset="0"/>
              <a:buChar char="•"/>
            </a:pPr>
            <a:r>
              <a:rPr lang="en-US" sz="2000" dirty="0"/>
              <a:t>Const.-round </a:t>
            </a:r>
          </a:p>
          <a:p>
            <a:pPr marL="342900" indent="-342900" algn="l">
              <a:buFont typeface="Arial" panose="020B0604020202020204" pitchFamily="34" charset="0"/>
              <a:buChar char="•"/>
            </a:pPr>
            <a:r>
              <a:rPr lang="en-US" sz="2000" dirty="0"/>
              <a:t>Black-box </a:t>
            </a:r>
          </a:p>
          <a:p>
            <a:pPr marL="342900" indent="-342900" algn="l">
              <a:buFont typeface="Arial" panose="020B0604020202020204" pitchFamily="34" charset="0"/>
              <a:buChar char="•"/>
            </a:pPr>
            <a:r>
              <a:rPr lang="en-US" sz="2000" dirty="0">
                <a:solidFill>
                  <a:srgbClr val="C00000"/>
                </a:solidFill>
              </a:rPr>
              <a:t>PQ-MPC</a:t>
            </a:r>
          </a:p>
        </p:txBody>
      </p:sp>
      <p:sp>
        <p:nvSpPr>
          <p:cNvPr id="7" name="Arrow: Down 6">
            <a:extLst>
              <a:ext uri="{FF2B5EF4-FFF2-40B4-BE49-F238E27FC236}">
                <a16:creationId xmlns:a16="http://schemas.microsoft.com/office/drawing/2014/main" id="{8020E095-9D5A-C574-5411-54A35F3476E8}"/>
              </a:ext>
            </a:extLst>
          </p:cNvPr>
          <p:cNvSpPr/>
          <p:nvPr/>
        </p:nvSpPr>
        <p:spPr>
          <a:xfrm rot="16200000">
            <a:off x="6097467" y="-1727688"/>
            <a:ext cx="149466" cy="6963509"/>
          </a:xfrm>
          <a:prstGeom prst="downArrow">
            <a:avLst>
              <a:gd name="adj1" fmla="val 50000"/>
              <a:gd name="adj2" fmla="val 720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15360F-D4C0-F342-81BC-CB9EC3B21439}"/>
              </a:ext>
            </a:extLst>
          </p:cNvPr>
          <p:cNvSpPr txBox="1"/>
          <p:nvPr/>
        </p:nvSpPr>
        <p:spPr>
          <a:xfrm>
            <a:off x="3575537" y="1172308"/>
            <a:ext cx="3217984" cy="400110"/>
          </a:xfrm>
          <a:prstGeom prst="rect">
            <a:avLst/>
          </a:prstGeom>
          <a:noFill/>
        </p:spPr>
        <p:txBody>
          <a:bodyPr wrap="square" rtlCol="0">
            <a:spAutoFit/>
          </a:bodyPr>
          <a:lstStyle/>
          <a:p>
            <a:pPr algn="l"/>
            <a:r>
              <a:rPr lang="en-US" sz="2000" dirty="0"/>
              <a:t>Shouldn’t this be easy?</a:t>
            </a:r>
          </a:p>
        </p:txBody>
      </p:sp>
      <p:sp>
        <p:nvSpPr>
          <p:cNvPr id="9" name="TextBox 8">
            <a:extLst>
              <a:ext uri="{FF2B5EF4-FFF2-40B4-BE49-F238E27FC236}">
                <a16:creationId xmlns:a16="http://schemas.microsoft.com/office/drawing/2014/main" id="{E401144E-3A58-86CC-2E3B-620F6EF3B249}"/>
              </a:ext>
            </a:extLst>
          </p:cNvPr>
          <p:cNvSpPr txBox="1"/>
          <p:nvPr/>
        </p:nvSpPr>
        <p:spPr>
          <a:xfrm>
            <a:off x="3587255" y="1813472"/>
            <a:ext cx="5914299" cy="1015663"/>
          </a:xfrm>
          <a:prstGeom prst="rect">
            <a:avLst/>
          </a:prstGeom>
          <a:noFill/>
        </p:spPr>
        <p:txBody>
          <a:bodyPr wrap="square" rtlCol="0">
            <a:spAutoFit/>
          </a:bodyPr>
          <a:lstStyle/>
          <a:p>
            <a:pPr algn="l"/>
            <a:r>
              <a:rPr lang="en-US" sz="2000" dirty="0"/>
              <a:t>NO! </a:t>
            </a:r>
          </a:p>
          <a:p>
            <a:pPr algn="l"/>
            <a:r>
              <a:rPr lang="en-US" sz="2000" dirty="0"/>
              <a:t>Missing tool: </a:t>
            </a:r>
          </a:p>
          <a:p>
            <a:pPr marL="342900" indent="-342900" algn="l">
              <a:buFont typeface="Arial" panose="020B0604020202020204" pitchFamily="34" charset="0"/>
              <a:buChar char="•"/>
            </a:pPr>
            <a:r>
              <a:rPr lang="en-US" sz="2000" dirty="0"/>
              <a:t>1-many non-malleable commitment in const.-round</a:t>
            </a:r>
          </a:p>
        </p:txBody>
      </p:sp>
      <p:sp>
        <p:nvSpPr>
          <p:cNvPr id="11" name="Freeform 21">
            <a:extLst>
              <a:ext uri="{FF2B5EF4-FFF2-40B4-BE49-F238E27FC236}">
                <a16:creationId xmlns:a16="http://schemas.microsoft.com/office/drawing/2014/main" id="{0E154A2B-9A9E-4227-C6BC-9DC6E835A3B1}"/>
              </a:ext>
            </a:extLst>
          </p:cNvPr>
          <p:cNvSpPr>
            <a:spLocks noChangeAspect="1" noEditPoints="1"/>
          </p:cNvSpPr>
          <p:nvPr>
            <p:custDataLst>
              <p:tags r:id="rId1"/>
            </p:custDataLst>
          </p:nvPr>
        </p:nvSpPr>
        <p:spPr bwMode="auto">
          <a:xfrm>
            <a:off x="4723869" y="4366188"/>
            <a:ext cx="242581" cy="236559"/>
          </a:xfrm>
          <a:custGeom>
            <a:avLst/>
            <a:gdLst>
              <a:gd name="T0" fmla="*/ 167 w 357"/>
              <a:gd name="T1" fmla="*/ 34 h 352"/>
              <a:gd name="T2" fmla="*/ 181 w 357"/>
              <a:gd name="T3" fmla="*/ 16 h 352"/>
              <a:gd name="T4" fmla="*/ 212 w 357"/>
              <a:gd name="T5" fmla="*/ 15 h 352"/>
              <a:gd name="T6" fmla="*/ 302 w 357"/>
              <a:gd name="T7" fmla="*/ 65 h 352"/>
              <a:gd name="T8" fmla="*/ 275 w 357"/>
              <a:gd name="T9" fmla="*/ 136 h 352"/>
              <a:gd name="T10" fmla="*/ 191 w 357"/>
              <a:gd name="T11" fmla="*/ 165 h 352"/>
              <a:gd name="T12" fmla="*/ 135 w 357"/>
              <a:gd name="T13" fmla="*/ 165 h 352"/>
              <a:gd name="T14" fmla="*/ 167 w 357"/>
              <a:gd name="T15" fmla="*/ 34 h 352"/>
              <a:gd name="T16" fmla="*/ 239 w 357"/>
              <a:gd name="T17" fmla="*/ 171 h 352"/>
              <a:gd name="T18" fmla="*/ 349 w 357"/>
              <a:gd name="T19" fmla="*/ 75 h 352"/>
              <a:gd name="T20" fmla="*/ 239 w 357"/>
              <a:gd name="T21" fmla="*/ 0 h 352"/>
              <a:gd name="T22" fmla="*/ 96 w 357"/>
              <a:gd name="T23" fmla="*/ 0 h 352"/>
              <a:gd name="T24" fmla="*/ 82 w 357"/>
              <a:gd name="T25" fmla="*/ 10 h 352"/>
              <a:gd name="T26" fmla="*/ 96 w 357"/>
              <a:gd name="T27" fmla="*/ 15 h 352"/>
              <a:gd name="T28" fmla="*/ 115 w 357"/>
              <a:gd name="T29" fmla="*/ 16 h 352"/>
              <a:gd name="T30" fmla="*/ 128 w 357"/>
              <a:gd name="T31" fmla="*/ 24 h 352"/>
              <a:gd name="T32" fmla="*/ 126 w 357"/>
              <a:gd name="T33" fmla="*/ 34 h 352"/>
              <a:gd name="T34" fmla="*/ 59 w 357"/>
              <a:gd name="T35" fmla="*/ 302 h 352"/>
              <a:gd name="T36" fmla="*/ 14 w 357"/>
              <a:gd name="T37" fmla="*/ 326 h 352"/>
              <a:gd name="T38" fmla="*/ 0 w 357"/>
              <a:gd name="T39" fmla="*/ 336 h 352"/>
              <a:gd name="T40" fmla="*/ 7 w 357"/>
              <a:gd name="T41" fmla="*/ 341 h 352"/>
              <a:gd name="T42" fmla="*/ 70 w 357"/>
              <a:gd name="T43" fmla="*/ 340 h 352"/>
              <a:gd name="T44" fmla="*/ 134 w 357"/>
              <a:gd name="T45" fmla="*/ 341 h 352"/>
              <a:gd name="T46" fmla="*/ 144 w 357"/>
              <a:gd name="T47" fmla="*/ 331 h 352"/>
              <a:gd name="T48" fmla="*/ 130 w 357"/>
              <a:gd name="T49" fmla="*/ 326 h 352"/>
              <a:gd name="T50" fmla="*/ 97 w 357"/>
              <a:gd name="T51" fmla="*/ 317 h 352"/>
              <a:gd name="T52" fmla="*/ 99 w 357"/>
              <a:gd name="T53" fmla="*/ 308 h 352"/>
              <a:gd name="T54" fmla="*/ 132 w 357"/>
              <a:gd name="T55" fmla="*/ 176 h 352"/>
              <a:gd name="T56" fmla="*/ 191 w 357"/>
              <a:gd name="T57" fmla="*/ 176 h 352"/>
              <a:gd name="T58" fmla="*/ 246 w 357"/>
              <a:gd name="T59" fmla="*/ 221 h 352"/>
              <a:gd name="T60" fmla="*/ 239 w 357"/>
              <a:gd name="T61" fmla="*/ 256 h 352"/>
              <a:gd name="T62" fmla="*/ 231 w 357"/>
              <a:gd name="T63" fmla="*/ 298 h 352"/>
              <a:gd name="T64" fmla="*/ 297 w 357"/>
              <a:gd name="T65" fmla="*/ 352 h 352"/>
              <a:gd name="T66" fmla="*/ 357 w 357"/>
              <a:gd name="T67" fmla="*/ 295 h 352"/>
              <a:gd name="T68" fmla="*/ 351 w 357"/>
              <a:gd name="T69" fmla="*/ 289 h 352"/>
              <a:gd name="T70" fmla="*/ 344 w 357"/>
              <a:gd name="T71" fmla="*/ 296 h 352"/>
              <a:gd name="T72" fmla="*/ 299 w 357"/>
              <a:gd name="T73" fmla="*/ 341 h 352"/>
              <a:gd name="T74" fmla="*/ 279 w 357"/>
              <a:gd name="T75" fmla="*/ 311 h 352"/>
              <a:gd name="T76" fmla="*/ 284 w 357"/>
              <a:gd name="T77" fmla="*/ 254 h 352"/>
              <a:gd name="T78" fmla="*/ 286 w 357"/>
              <a:gd name="T79" fmla="*/ 230 h 352"/>
              <a:gd name="T80" fmla="*/ 239 w 357"/>
              <a:gd name="T81" fmla="*/ 17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7" h="352">
                <a:moveTo>
                  <a:pt x="167" y="34"/>
                </a:moveTo>
                <a:cubicBezTo>
                  <a:pt x="170" y="22"/>
                  <a:pt x="172" y="17"/>
                  <a:pt x="181" y="16"/>
                </a:cubicBezTo>
                <a:cubicBezTo>
                  <a:pt x="186" y="15"/>
                  <a:pt x="202" y="15"/>
                  <a:pt x="212" y="15"/>
                </a:cubicBezTo>
                <a:cubicBezTo>
                  <a:pt x="247" y="15"/>
                  <a:pt x="302" y="15"/>
                  <a:pt x="302" y="65"/>
                </a:cubicBezTo>
                <a:cubicBezTo>
                  <a:pt x="302" y="82"/>
                  <a:pt x="294" y="116"/>
                  <a:pt x="275" y="136"/>
                </a:cubicBezTo>
                <a:cubicBezTo>
                  <a:pt x="262" y="149"/>
                  <a:pt x="236" y="165"/>
                  <a:pt x="191" y="165"/>
                </a:cubicBezTo>
                <a:lnTo>
                  <a:pt x="135" y="165"/>
                </a:lnTo>
                <a:lnTo>
                  <a:pt x="167" y="34"/>
                </a:lnTo>
                <a:close/>
                <a:moveTo>
                  <a:pt x="239" y="171"/>
                </a:moveTo>
                <a:cubicBezTo>
                  <a:pt x="289" y="160"/>
                  <a:pt x="349" y="125"/>
                  <a:pt x="349" y="75"/>
                </a:cubicBezTo>
                <a:cubicBezTo>
                  <a:pt x="349" y="32"/>
                  <a:pt x="304" y="0"/>
                  <a:pt x="239" y="0"/>
                </a:cubicBezTo>
                <a:lnTo>
                  <a:pt x="96" y="0"/>
                </a:lnTo>
                <a:cubicBezTo>
                  <a:pt x="86" y="0"/>
                  <a:pt x="82" y="0"/>
                  <a:pt x="82" y="10"/>
                </a:cubicBezTo>
                <a:cubicBezTo>
                  <a:pt x="82" y="15"/>
                  <a:pt x="86" y="15"/>
                  <a:pt x="96" y="15"/>
                </a:cubicBezTo>
                <a:cubicBezTo>
                  <a:pt x="97" y="15"/>
                  <a:pt x="106" y="15"/>
                  <a:pt x="115" y="16"/>
                </a:cubicBezTo>
                <a:cubicBezTo>
                  <a:pt x="124" y="17"/>
                  <a:pt x="128" y="18"/>
                  <a:pt x="128" y="24"/>
                </a:cubicBezTo>
                <a:cubicBezTo>
                  <a:pt x="128" y="26"/>
                  <a:pt x="128" y="28"/>
                  <a:pt x="126" y="34"/>
                </a:cubicBezTo>
                <a:lnTo>
                  <a:pt x="59" y="302"/>
                </a:lnTo>
                <a:cubicBezTo>
                  <a:pt x="54" y="322"/>
                  <a:pt x="53" y="326"/>
                  <a:pt x="14" y="326"/>
                </a:cubicBezTo>
                <a:cubicBezTo>
                  <a:pt x="5" y="326"/>
                  <a:pt x="0" y="326"/>
                  <a:pt x="0" y="336"/>
                </a:cubicBezTo>
                <a:cubicBezTo>
                  <a:pt x="0" y="341"/>
                  <a:pt x="6" y="341"/>
                  <a:pt x="7" y="341"/>
                </a:cubicBezTo>
                <a:cubicBezTo>
                  <a:pt x="21" y="341"/>
                  <a:pt x="56" y="340"/>
                  <a:pt x="70" y="340"/>
                </a:cubicBezTo>
                <a:cubicBezTo>
                  <a:pt x="84" y="340"/>
                  <a:pt x="120" y="341"/>
                  <a:pt x="134" y="341"/>
                </a:cubicBezTo>
                <a:cubicBezTo>
                  <a:pt x="138" y="341"/>
                  <a:pt x="144" y="341"/>
                  <a:pt x="144" y="331"/>
                </a:cubicBezTo>
                <a:cubicBezTo>
                  <a:pt x="144" y="326"/>
                  <a:pt x="139" y="326"/>
                  <a:pt x="130" y="326"/>
                </a:cubicBezTo>
                <a:cubicBezTo>
                  <a:pt x="111" y="326"/>
                  <a:pt x="97" y="326"/>
                  <a:pt x="97" y="317"/>
                </a:cubicBezTo>
                <a:cubicBezTo>
                  <a:pt x="97" y="314"/>
                  <a:pt x="98" y="311"/>
                  <a:pt x="99" y="308"/>
                </a:cubicBezTo>
                <a:lnTo>
                  <a:pt x="132" y="176"/>
                </a:lnTo>
                <a:lnTo>
                  <a:pt x="191" y="176"/>
                </a:lnTo>
                <a:cubicBezTo>
                  <a:pt x="237" y="176"/>
                  <a:pt x="246" y="204"/>
                  <a:pt x="246" y="221"/>
                </a:cubicBezTo>
                <a:cubicBezTo>
                  <a:pt x="246" y="229"/>
                  <a:pt x="242" y="244"/>
                  <a:pt x="239" y="256"/>
                </a:cubicBezTo>
                <a:cubicBezTo>
                  <a:pt x="235" y="270"/>
                  <a:pt x="231" y="288"/>
                  <a:pt x="231" y="298"/>
                </a:cubicBezTo>
                <a:cubicBezTo>
                  <a:pt x="231" y="352"/>
                  <a:pt x="290" y="352"/>
                  <a:pt x="297" y="352"/>
                </a:cubicBezTo>
                <a:cubicBezTo>
                  <a:pt x="339" y="352"/>
                  <a:pt x="357" y="302"/>
                  <a:pt x="357" y="295"/>
                </a:cubicBezTo>
                <a:cubicBezTo>
                  <a:pt x="357" y="289"/>
                  <a:pt x="351" y="289"/>
                  <a:pt x="351" y="289"/>
                </a:cubicBezTo>
                <a:cubicBezTo>
                  <a:pt x="346" y="289"/>
                  <a:pt x="345" y="292"/>
                  <a:pt x="344" y="296"/>
                </a:cubicBezTo>
                <a:cubicBezTo>
                  <a:pt x="332" y="333"/>
                  <a:pt x="310" y="341"/>
                  <a:pt x="299" y="341"/>
                </a:cubicBezTo>
                <a:cubicBezTo>
                  <a:pt x="282" y="341"/>
                  <a:pt x="279" y="330"/>
                  <a:pt x="279" y="311"/>
                </a:cubicBezTo>
                <a:cubicBezTo>
                  <a:pt x="279" y="295"/>
                  <a:pt x="282" y="270"/>
                  <a:pt x="284" y="254"/>
                </a:cubicBezTo>
                <a:cubicBezTo>
                  <a:pt x="285" y="247"/>
                  <a:pt x="286" y="237"/>
                  <a:pt x="286" y="230"/>
                </a:cubicBezTo>
                <a:cubicBezTo>
                  <a:pt x="286" y="192"/>
                  <a:pt x="253" y="176"/>
                  <a:pt x="239" y="17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12" name="Straight Arrow Connector 11">
            <a:extLst>
              <a:ext uri="{FF2B5EF4-FFF2-40B4-BE49-F238E27FC236}">
                <a16:creationId xmlns:a16="http://schemas.microsoft.com/office/drawing/2014/main" id="{4E2DA55B-530A-04EC-64B4-1EF9BB20C803}"/>
              </a:ext>
            </a:extLst>
          </p:cNvPr>
          <p:cNvCxnSpPr/>
          <p:nvPr/>
        </p:nvCxnSpPr>
        <p:spPr>
          <a:xfrm>
            <a:off x="1499331" y="4786486"/>
            <a:ext cx="6651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599D50A-D6CE-156E-8DF8-FB0B9512A395}"/>
              </a:ext>
            </a:extLst>
          </p:cNvPr>
          <p:cNvCxnSpPr>
            <a:cxnSpLocks/>
          </p:cNvCxnSpPr>
          <p:nvPr/>
        </p:nvCxnSpPr>
        <p:spPr>
          <a:xfrm flipH="1">
            <a:off x="1499331" y="5248125"/>
            <a:ext cx="6029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FD42254-5CC4-3F87-02D4-2C9DBB7F126F}"/>
              </a:ext>
            </a:extLst>
          </p:cNvPr>
          <p:cNvSpPr txBox="1"/>
          <p:nvPr/>
        </p:nvSpPr>
        <p:spPr>
          <a:xfrm>
            <a:off x="1612562" y="4786486"/>
            <a:ext cx="418730" cy="369332"/>
          </a:xfrm>
          <a:prstGeom prst="rect">
            <a:avLst/>
          </a:prstGeom>
          <a:noFill/>
        </p:spPr>
        <p:txBody>
          <a:bodyPr wrap="square" rtlCol="0">
            <a:spAutoFit/>
          </a:bodyPr>
          <a:lstStyle/>
          <a:p>
            <a:r>
              <a:rPr lang="en-US" dirty="0"/>
              <a:t>…</a:t>
            </a:r>
          </a:p>
        </p:txBody>
      </p:sp>
      <p:cxnSp>
        <p:nvCxnSpPr>
          <p:cNvPr id="15" name="Straight Arrow Connector 14">
            <a:extLst>
              <a:ext uri="{FF2B5EF4-FFF2-40B4-BE49-F238E27FC236}">
                <a16:creationId xmlns:a16="http://schemas.microsoft.com/office/drawing/2014/main" id="{AB795FB5-2041-8B34-BC95-BCE447B9330B}"/>
              </a:ext>
            </a:extLst>
          </p:cNvPr>
          <p:cNvCxnSpPr/>
          <p:nvPr/>
        </p:nvCxnSpPr>
        <p:spPr>
          <a:xfrm>
            <a:off x="3777526" y="4786486"/>
            <a:ext cx="6651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7335F38-9816-AFAA-ADB6-476470EE3108}"/>
              </a:ext>
            </a:extLst>
          </p:cNvPr>
          <p:cNvCxnSpPr>
            <a:cxnSpLocks/>
          </p:cNvCxnSpPr>
          <p:nvPr/>
        </p:nvCxnSpPr>
        <p:spPr>
          <a:xfrm flipH="1">
            <a:off x="3777526" y="5248125"/>
            <a:ext cx="6029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7967192-57B4-5778-92EB-2B2DA2668471}"/>
              </a:ext>
            </a:extLst>
          </p:cNvPr>
          <p:cNvSpPr txBox="1"/>
          <p:nvPr/>
        </p:nvSpPr>
        <p:spPr>
          <a:xfrm>
            <a:off x="3890757" y="4786486"/>
            <a:ext cx="418730" cy="369332"/>
          </a:xfrm>
          <a:prstGeom prst="rect">
            <a:avLst/>
          </a:prstGeom>
          <a:noFill/>
        </p:spPr>
        <p:txBody>
          <a:bodyPr wrap="square" rtlCol="0">
            <a:spAutoFit/>
          </a:bodyPr>
          <a:lstStyle/>
          <a:p>
            <a:r>
              <a:rPr lang="en-US" dirty="0"/>
              <a:t>…</a:t>
            </a:r>
          </a:p>
        </p:txBody>
      </p:sp>
      <p:pic>
        <p:nvPicPr>
          <p:cNvPr id="18" name="Picture 17" descr="\documentclass{article}&#10;\usepackage{amsmath}&#10;\usepackage{amssymb}&#10;\usepackage{color}&#10;\pagestyle{empty}&#10;\usepackage{xspace}&#10;&#10;\newcommand{\Adv}{\ensuremath{\mathcal{A}}\xspace}&#10;\newcommand{\bits}{\ensuremath{\{0,1\}}\xspace}&#10;\newcommand{\Com}{\ensuremath{\mathsf{Com}}\xspace}&#10;\newcommand{\Decom}{\ensuremath{\mathsf{Decom}}\xspace}&#10;\newcommand{\Enc}{\ensuremath{\mathsf{Enc}}\xspace}&#10;\newcommand{\Ext}{\ensuremath{\mathsf{Ext}}\xspace}&#10;&#10;\newcommand{\pick}{\ensuremath{\xleftarrow{\$}}\xspace}&#10;\newcommand{\pk}{\ensuremath{\mathsf{pk}}\xspace}&#10;\newcommand{\KGen}{\ensuremath{\mathsf{KGen}}\xspace}&#10;&#10;\newcommand{\SecPar}{\ensuremath{\lambda}\xspace}&#10;\newcommand{\Set}[1]{\ensuremath{\{ #1 \}}\xspace}&#10;\newcommand{\sk}{\ensuremath{\mathsf{sk}}\xspace}&#10;&#10;\newcommand{\View}{\ensuremath{\mathsf{View}}\xspace}&#10;&#10;\begin{document}&#10;$C(m)$&#10;\end{document}" title="IguanaTex Bitmap Display">
            <a:extLst>
              <a:ext uri="{FF2B5EF4-FFF2-40B4-BE49-F238E27FC236}">
                <a16:creationId xmlns:a16="http://schemas.microsoft.com/office/drawing/2014/main" id="{6EEF2D85-A2F1-B43A-1B20-DA2B3C06BAC2}"/>
              </a:ext>
            </a:extLst>
          </p:cNvPr>
          <p:cNvPicPr>
            <a:picLocks noChangeAspect="1"/>
          </p:cNvPicPr>
          <p:nvPr>
            <p:custDataLst>
              <p:tags r:id="rId2"/>
            </p:custDataLst>
          </p:nvPr>
        </p:nvPicPr>
        <p:blipFill>
          <a:blip r:embed="rId55">
            <a:extLst>
              <a:ext uri="{28A0092B-C50C-407E-A947-70E740481C1C}">
                <a14:useLocalDpi xmlns:a14="http://schemas.microsoft.com/office/drawing/2010/main" val="0"/>
              </a:ext>
            </a:extLst>
          </a:blip>
          <a:stretch>
            <a:fillRect/>
          </a:stretch>
        </p:blipFill>
        <p:spPr>
          <a:xfrm>
            <a:off x="455595" y="4381694"/>
            <a:ext cx="849611" cy="371427"/>
          </a:xfrm>
          <a:prstGeom prst="rect">
            <a:avLst/>
          </a:prstGeom>
        </p:spPr>
      </p:pic>
      <p:pic>
        <p:nvPicPr>
          <p:cNvPr id="19" name="Picture 18" descr="\documentclass{article}&#10;\usepackage{amsmath}&#10;\pagestyle{empty}&#10;&#10;\renewcommand{\tilde}{\widetilde}&#10;&#10;\begin{document}&#10;&#10;$\tilde{m}$&#10;&#10;\end{document}" title="IguanaTex Bitmap Display">
            <a:extLst>
              <a:ext uri="{FF2B5EF4-FFF2-40B4-BE49-F238E27FC236}">
                <a16:creationId xmlns:a16="http://schemas.microsoft.com/office/drawing/2014/main" id="{F94E55CA-0BD4-36C9-678F-8129E2F07A07}"/>
              </a:ext>
            </a:extLst>
          </p:cNvPr>
          <p:cNvPicPr>
            <a:picLocks noChangeAspect="1"/>
          </p:cNvPicPr>
          <p:nvPr>
            <p:custDataLst>
              <p:tags r:id="rId3"/>
            </p:custDataLst>
          </p:nvPr>
        </p:nvPicPr>
        <p:blipFill>
          <a:blip r:embed="rId56">
            <a:extLst>
              <a:ext uri="{28A0092B-C50C-407E-A947-70E740481C1C}">
                <a14:useLocalDpi xmlns:a14="http://schemas.microsoft.com/office/drawing/2010/main" val="0"/>
              </a:ext>
            </a:extLst>
          </a:blip>
          <a:stretch>
            <a:fillRect/>
          </a:stretch>
        </p:blipFill>
        <p:spPr>
          <a:xfrm>
            <a:off x="4028980" y="5643986"/>
            <a:ext cx="225201" cy="200545"/>
          </a:xfrm>
          <a:prstGeom prst="rect">
            <a:avLst/>
          </a:prstGeom>
        </p:spPr>
      </p:pic>
      <p:cxnSp>
        <p:nvCxnSpPr>
          <p:cNvPr id="20" name="Straight Arrow Connector 19">
            <a:extLst>
              <a:ext uri="{FF2B5EF4-FFF2-40B4-BE49-F238E27FC236}">
                <a16:creationId xmlns:a16="http://schemas.microsoft.com/office/drawing/2014/main" id="{5F7A8EBF-4DB4-5E9B-B9FA-96017AF57AB1}"/>
              </a:ext>
            </a:extLst>
          </p:cNvPr>
          <p:cNvCxnSpPr>
            <a:cxnSpLocks/>
          </p:cNvCxnSpPr>
          <p:nvPr/>
        </p:nvCxnSpPr>
        <p:spPr>
          <a:xfrm>
            <a:off x="4142062" y="5282319"/>
            <a:ext cx="0" cy="257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4B313E9-15D8-284D-8826-D2C2D5D098FD}"/>
              </a:ext>
            </a:extLst>
          </p:cNvPr>
          <p:cNvSpPr txBox="1"/>
          <p:nvPr/>
        </p:nvSpPr>
        <p:spPr>
          <a:xfrm>
            <a:off x="1357854" y="4117141"/>
            <a:ext cx="1127440" cy="369332"/>
          </a:xfrm>
          <a:prstGeom prst="rect">
            <a:avLst/>
          </a:prstGeom>
          <a:noFill/>
        </p:spPr>
        <p:txBody>
          <a:bodyPr wrap="square" rtlCol="0">
            <a:spAutoFit/>
          </a:bodyPr>
          <a:lstStyle/>
          <a:p>
            <a:pPr algn="l"/>
            <a:r>
              <a:rPr lang="en-US" dirty="0"/>
              <a:t>Session 0</a:t>
            </a:r>
          </a:p>
        </p:txBody>
      </p:sp>
      <p:sp>
        <p:nvSpPr>
          <p:cNvPr id="30" name="TextBox 29">
            <a:extLst>
              <a:ext uri="{FF2B5EF4-FFF2-40B4-BE49-F238E27FC236}">
                <a16:creationId xmlns:a16="http://schemas.microsoft.com/office/drawing/2014/main" id="{696E487A-DB21-CD94-4E89-1FA6A6664770}"/>
              </a:ext>
            </a:extLst>
          </p:cNvPr>
          <p:cNvSpPr txBox="1"/>
          <p:nvPr/>
        </p:nvSpPr>
        <p:spPr>
          <a:xfrm>
            <a:off x="3556943" y="4117141"/>
            <a:ext cx="1127440" cy="369332"/>
          </a:xfrm>
          <a:prstGeom prst="rect">
            <a:avLst/>
          </a:prstGeom>
          <a:noFill/>
        </p:spPr>
        <p:txBody>
          <a:bodyPr wrap="square" rtlCol="0">
            <a:spAutoFit/>
          </a:bodyPr>
          <a:lstStyle/>
          <a:p>
            <a:pPr algn="l"/>
            <a:r>
              <a:rPr lang="en-US" dirty="0"/>
              <a:t>Session 1</a:t>
            </a:r>
          </a:p>
        </p:txBody>
      </p:sp>
      <p:sp>
        <p:nvSpPr>
          <p:cNvPr id="31" name="TextBox 30">
            <a:extLst>
              <a:ext uri="{FF2B5EF4-FFF2-40B4-BE49-F238E27FC236}">
                <a16:creationId xmlns:a16="http://schemas.microsoft.com/office/drawing/2014/main" id="{EDDA311F-80B1-5DE8-87F9-33C31DA5F61D}"/>
              </a:ext>
            </a:extLst>
          </p:cNvPr>
          <p:cNvSpPr txBox="1"/>
          <p:nvPr/>
        </p:nvSpPr>
        <p:spPr>
          <a:xfrm>
            <a:off x="279537" y="3499880"/>
            <a:ext cx="4345216" cy="400110"/>
          </a:xfrm>
          <a:prstGeom prst="rect">
            <a:avLst/>
          </a:prstGeom>
          <a:noFill/>
        </p:spPr>
        <p:txBody>
          <a:bodyPr wrap="square" rtlCol="0">
            <a:spAutoFit/>
          </a:bodyPr>
          <a:lstStyle/>
          <a:p>
            <a:pPr algn="l"/>
            <a:r>
              <a:rPr lang="en-US" sz="2000" u="sng" dirty="0"/>
              <a:t>(Informal) Def. of Non-Malleable Com</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4F697F3-CB26-9107-0F3A-AFF82B13DB72}"/>
                  </a:ext>
                </a:extLst>
              </p:cNvPr>
              <p:cNvSpPr txBox="1"/>
              <p:nvPr/>
            </p:nvSpPr>
            <p:spPr>
              <a:xfrm>
                <a:off x="193431" y="6175914"/>
                <a:ext cx="4773018" cy="400110"/>
              </a:xfrm>
              <a:prstGeom prst="rect">
                <a:avLst/>
              </a:prstGeom>
              <a:noFill/>
            </p:spPr>
            <p:txBody>
              <a:bodyPr wrap="square" rtlCol="0">
                <a:spAutoFit/>
              </a:bodyPr>
              <a:lstStyle/>
              <a:p>
                <a:pPr algn="l"/>
                <a:r>
                  <a:rPr lang="en-US" sz="2000" b="0" dirty="0">
                    <a:solidFill>
                      <a:srgbClr val="5F246D"/>
                    </a:solidFill>
                  </a:rPr>
                  <a:t>Requirement:</a:t>
                </a:r>
                <a:r>
                  <a:rPr lang="en-US" sz="2000" b="0" dirty="0"/>
                  <a:t> </a:t>
                </a:r>
                <a14:m>
                  <m:oMath xmlns:m="http://schemas.openxmlformats.org/officeDocument/2006/math">
                    <m:r>
                      <a:rPr lang="en-US" sz="2000" b="0" i="1" smtClean="0">
                        <a:latin typeface="Cambria Math" panose="02040503050406030204" pitchFamily="18" charset="0"/>
                      </a:rPr>
                      <m:t>𝑚</m:t>
                    </m:r>
                  </m:oMath>
                </a14:m>
                <a:r>
                  <a:rPr lang="en-US" sz="2000" dirty="0"/>
                  <a:t> and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𝑚</m:t>
                        </m:r>
                      </m:e>
                    </m:acc>
                  </m:oMath>
                </a14:m>
                <a:r>
                  <a:rPr lang="en-US" sz="2000" dirty="0"/>
                  <a:t> are “independent”</a:t>
                </a:r>
              </a:p>
            </p:txBody>
          </p:sp>
        </mc:Choice>
        <mc:Fallback xmlns="">
          <p:sp>
            <p:nvSpPr>
              <p:cNvPr id="32" name="TextBox 31">
                <a:extLst>
                  <a:ext uri="{FF2B5EF4-FFF2-40B4-BE49-F238E27FC236}">
                    <a16:creationId xmlns:a16="http://schemas.microsoft.com/office/drawing/2014/main" id="{B4F697F3-CB26-9107-0F3A-AFF82B13DB72}"/>
                  </a:ext>
                </a:extLst>
              </p:cNvPr>
              <p:cNvSpPr txBox="1">
                <a:spLocks noRot="1" noChangeAspect="1" noMove="1" noResize="1" noEditPoints="1" noAdjustHandles="1" noChangeArrowheads="1" noChangeShapeType="1" noTextEdit="1"/>
              </p:cNvSpPr>
              <p:nvPr/>
            </p:nvSpPr>
            <p:spPr>
              <a:xfrm>
                <a:off x="193431" y="6175914"/>
                <a:ext cx="4773018" cy="400110"/>
              </a:xfrm>
              <a:prstGeom prst="rect">
                <a:avLst/>
              </a:prstGeom>
              <a:blipFill>
                <a:blip r:embed="rId57"/>
                <a:stretch>
                  <a:fillRect l="-1405" t="-7576" b="-25758"/>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EEDCE3B2-C85F-68D0-C6B7-D5CB7890407E}"/>
              </a:ext>
            </a:extLst>
          </p:cNvPr>
          <p:cNvCxnSpPr>
            <a:cxnSpLocks/>
          </p:cNvCxnSpPr>
          <p:nvPr/>
        </p:nvCxnSpPr>
        <p:spPr>
          <a:xfrm>
            <a:off x="5269519" y="3434864"/>
            <a:ext cx="0" cy="3261063"/>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B55CEC07-D4ED-1876-479D-F02868B71020}"/>
              </a:ext>
            </a:extLst>
          </p:cNvPr>
          <p:cNvPicPr>
            <a:picLocks noChangeAspect="1"/>
          </p:cNvPicPr>
          <p:nvPr/>
        </p:nvPicPr>
        <p:blipFill>
          <a:blip r:embed="rId58"/>
          <a:stretch>
            <a:fillRect/>
          </a:stretch>
        </p:blipFill>
        <p:spPr>
          <a:xfrm>
            <a:off x="2646772" y="4668704"/>
            <a:ext cx="586295" cy="623227"/>
          </a:xfrm>
          <a:prstGeom prst="rect">
            <a:avLst/>
          </a:prstGeom>
        </p:spPr>
      </p:pic>
      <p:sp>
        <p:nvSpPr>
          <p:cNvPr id="35" name="TextBox 34">
            <a:extLst>
              <a:ext uri="{FF2B5EF4-FFF2-40B4-BE49-F238E27FC236}">
                <a16:creationId xmlns:a16="http://schemas.microsoft.com/office/drawing/2014/main" id="{3C7E3C85-9FF8-44D6-7C0D-E0F88B673CA0}"/>
              </a:ext>
            </a:extLst>
          </p:cNvPr>
          <p:cNvSpPr txBox="1"/>
          <p:nvPr/>
        </p:nvSpPr>
        <p:spPr>
          <a:xfrm>
            <a:off x="2646772" y="4301807"/>
            <a:ext cx="612370" cy="400110"/>
          </a:xfrm>
          <a:prstGeom prst="rect">
            <a:avLst/>
          </a:prstGeom>
          <a:noFill/>
        </p:spPr>
        <p:txBody>
          <a:bodyPr wrap="square" rtlCol="0">
            <a:spAutoFit/>
          </a:bodyPr>
          <a:lstStyle/>
          <a:p>
            <a:pPr algn="l"/>
            <a:r>
              <a:rPr lang="en-US" sz="2000" dirty="0"/>
              <a:t>Adv</a:t>
            </a:r>
          </a:p>
        </p:txBody>
      </p:sp>
      <p:sp>
        <p:nvSpPr>
          <p:cNvPr id="36" name="TextBox 35">
            <a:extLst>
              <a:ext uri="{FF2B5EF4-FFF2-40B4-BE49-F238E27FC236}">
                <a16:creationId xmlns:a16="http://schemas.microsoft.com/office/drawing/2014/main" id="{CCF75210-AACD-CE66-751F-826D59282904}"/>
              </a:ext>
            </a:extLst>
          </p:cNvPr>
          <p:cNvSpPr txBox="1"/>
          <p:nvPr/>
        </p:nvSpPr>
        <p:spPr>
          <a:xfrm>
            <a:off x="5732373" y="3499880"/>
            <a:ext cx="2866293" cy="400110"/>
          </a:xfrm>
          <a:prstGeom prst="rect">
            <a:avLst/>
          </a:prstGeom>
          <a:noFill/>
        </p:spPr>
        <p:txBody>
          <a:bodyPr wrap="square" rtlCol="0">
            <a:spAutoFit/>
          </a:bodyPr>
          <a:lstStyle/>
          <a:p>
            <a:pPr algn="l"/>
            <a:r>
              <a:rPr lang="en-US" altLang="zh-CN" sz="2000" dirty="0"/>
              <a:t>Why necessary for MPC? </a:t>
            </a:r>
            <a:endParaRPr lang="en-US" sz="2000" dirty="0"/>
          </a:p>
        </p:txBody>
      </p:sp>
      <p:pic>
        <p:nvPicPr>
          <p:cNvPr id="37" name="Picture 36">
            <a:extLst>
              <a:ext uri="{FF2B5EF4-FFF2-40B4-BE49-F238E27FC236}">
                <a16:creationId xmlns:a16="http://schemas.microsoft.com/office/drawing/2014/main" id="{02B85B31-B397-EC91-ABE4-D7FEE05D37C4}"/>
              </a:ext>
            </a:extLst>
          </p:cNvPr>
          <p:cNvPicPr>
            <a:picLocks noChangeAspect="1"/>
          </p:cNvPicPr>
          <p:nvPr/>
        </p:nvPicPr>
        <p:blipFill>
          <a:blip r:embed="rId58"/>
          <a:stretch>
            <a:fillRect/>
          </a:stretch>
        </p:blipFill>
        <p:spPr>
          <a:xfrm>
            <a:off x="8579495" y="5459984"/>
            <a:ext cx="376400" cy="400110"/>
          </a:xfrm>
          <a:prstGeom prst="rect">
            <a:avLst/>
          </a:prstGeom>
        </p:spPr>
      </p:pic>
      <p:cxnSp>
        <p:nvCxnSpPr>
          <p:cNvPr id="39" name="Straight Arrow Connector 38">
            <a:extLst>
              <a:ext uri="{FF2B5EF4-FFF2-40B4-BE49-F238E27FC236}">
                <a16:creationId xmlns:a16="http://schemas.microsoft.com/office/drawing/2014/main" id="{DE4F3C16-4C4F-FB64-7889-2A4639654C63}"/>
              </a:ext>
            </a:extLst>
          </p:cNvPr>
          <p:cNvCxnSpPr>
            <a:cxnSpLocks/>
          </p:cNvCxnSpPr>
          <p:nvPr/>
        </p:nvCxnSpPr>
        <p:spPr>
          <a:xfrm>
            <a:off x="7411845" y="4507883"/>
            <a:ext cx="847291" cy="438348"/>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B5924240-6DBC-83EE-DB81-85027D12C7EC}"/>
              </a:ext>
            </a:extLst>
          </p:cNvPr>
          <p:cNvCxnSpPr>
            <a:cxnSpLocks/>
          </p:cNvCxnSpPr>
          <p:nvPr/>
        </p:nvCxnSpPr>
        <p:spPr>
          <a:xfrm>
            <a:off x="7280751" y="4637903"/>
            <a:ext cx="788492" cy="39800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121" name="Group 120" descr="\documentclass{article}&#10;\input{Macros.tex}&#10;\begin{document}&#10;$P_1(x_1 = 8)$&#10;&#10;\end{document}" title="IguanaTex Shape Display">
            <a:extLst>
              <a:ext uri="{FF2B5EF4-FFF2-40B4-BE49-F238E27FC236}">
                <a16:creationId xmlns:a16="http://schemas.microsoft.com/office/drawing/2014/main" id="{16E8E277-FEA5-E483-A55F-9AA5CA0D774C}"/>
              </a:ext>
            </a:extLst>
          </p:cNvPr>
          <p:cNvGrpSpPr>
            <a:grpSpLocks noChangeAspect="1"/>
          </p:cNvGrpSpPr>
          <p:nvPr>
            <p:custDataLst>
              <p:tags r:id="rId4"/>
            </p:custDataLst>
          </p:nvPr>
        </p:nvGrpSpPr>
        <p:grpSpPr>
          <a:xfrm>
            <a:off x="5939932" y="4458978"/>
            <a:ext cx="1165643" cy="246724"/>
            <a:chOff x="7888633" y="5824514"/>
            <a:chExt cx="1165643" cy="246724"/>
          </a:xfrm>
        </p:grpSpPr>
        <p:sp>
          <p:nvSpPr>
            <p:cNvPr id="113" name="Freeform: Shape 112">
              <a:extLst>
                <a:ext uri="{FF2B5EF4-FFF2-40B4-BE49-F238E27FC236}">
                  <a16:creationId xmlns:a16="http://schemas.microsoft.com/office/drawing/2014/main" id="{02BD6705-70FF-F8D2-480C-6013F3091A2E}"/>
                </a:ext>
              </a:extLst>
            </p:cNvPr>
            <p:cNvSpPr/>
            <p:nvPr>
              <p:custDataLst>
                <p:tags r:id="rId45"/>
              </p:custDataLst>
            </p:nvPr>
          </p:nvSpPr>
          <p:spPr>
            <a:xfrm>
              <a:off x="7888633" y="5841045"/>
              <a:ext cx="181639" cy="168513"/>
            </a:xfrm>
            <a:custGeom>
              <a:avLst/>
              <a:gdLst>
                <a:gd name="connsiteX0" fmla="*/ 66983 w 181639"/>
                <a:gd name="connsiteY0" fmla="*/ 90611 h 168513"/>
                <a:gd name="connsiteX1" fmla="*/ 110231 w 181639"/>
                <a:gd name="connsiteY1" fmla="*/ 90611 h 168513"/>
                <a:gd name="connsiteX2" fmla="*/ 181716 w 181639"/>
                <a:gd name="connsiteY2" fmla="*/ 37318 h 168513"/>
                <a:gd name="connsiteX3" fmla="*/ 131600 w 181639"/>
                <a:gd name="connsiteY3" fmla="*/ 63 h 168513"/>
                <a:gd name="connsiteX4" fmla="*/ 49175 w 181639"/>
                <a:gd name="connsiteY4" fmla="*/ 63 h 168513"/>
                <a:gd name="connsiteX5" fmla="*/ 41543 w 181639"/>
                <a:gd name="connsiteY5" fmla="*/ 4751 h 168513"/>
                <a:gd name="connsiteX6" fmla="*/ 48921 w 181639"/>
                <a:gd name="connsiteY6" fmla="*/ 7711 h 168513"/>
                <a:gd name="connsiteX7" fmla="*/ 59860 w 181639"/>
                <a:gd name="connsiteY7" fmla="*/ 8205 h 168513"/>
                <a:gd name="connsiteX8" fmla="*/ 65457 w 181639"/>
                <a:gd name="connsiteY8" fmla="*/ 12152 h 168513"/>
                <a:gd name="connsiteX9" fmla="*/ 64439 w 181639"/>
                <a:gd name="connsiteY9" fmla="*/ 16840 h 168513"/>
                <a:gd name="connsiteX10" fmla="*/ 30350 w 181639"/>
                <a:gd name="connsiteY10" fmla="*/ 149331 h 168513"/>
                <a:gd name="connsiteX11" fmla="*/ 7200 w 181639"/>
                <a:gd name="connsiteY11" fmla="*/ 160927 h 168513"/>
                <a:gd name="connsiteX12" fmla="*/ 77 w 181639"/>
                <a:gd name="connsiteY12" fmla="*/ 165615 h 168513"/>
                <a:gd name="connsiteX13" fmla="*/ 3893 w 181639"/>
                <a:gd name="connsiteY13" fmla="*/ 168576 h 168513"/>
                <a:gd name="connsiteX14" fmla="*/ 36201 w 181639"/>
                <a:gd name="connsiteY14" fmla="*/ 167836 h 168513"/>
                <a:gd name="connsiteX15" fmla="*/ 52482 w 181639"/>
                <a:gd name="connsiteY15" fmla="*/ 168082 h 168513"/>
                <a:gd name="connsiteX16" fmla="*/ 69018 w 181639"/>
                <a:gd name="connsiteY16" fmla="*/ 168576 h 168513"/>
                <a:gd name="connsiteX17" fmla="*/ 74106 w 181639"/>
                <a:gd name="connsiteY17" fmla="*/ 163641 h 168513"/>
                <a:gd name="connsiteX18" fmla="*/ 66983 w 181639"/>
                <a:gd name="connsiteY18" fmla="*/ 160927 h 168513"/>
                <a:gd name="connsiteX19" fmla="*/ 50447 w 181639"/>
                <a:gd name="connsiteY19" fmla="*/ 156486 h 168513"/>
                <a:gd name="connsiteX20" fmla="*/ 51211 w 181639"/>
                <a:gd name="connsiteY20" fmla="*/ 152292 h 168513"/>
                <a:gd name="connsiteX21" fmla="*/ 66983 w 181639"/>
                <a:gd name="connsiteY21" fmla="*/ 90611 h 168513"/>
                <a:gd name="connsiteX22" fmla="*/ 85300 w 181639"/>
                <a:gd name="connsiteY22" fmla="*/ 17087 h 168513"/>
                <a:gd name="connsiteX23" fmla="*/ 99037 w 181639"/>
                <a:gd name="connsiteY23" fmla="*/ 7711 h 168513"/>
                <a:gd name="connsiteX24" fmla="*/ 123459 w 181639"/>
                <a:gd name="connsiteY24" fmla="*/ 7711 h 168513"/>
                <a:gd name="connsiteX25" fmla="*/ 158057 w 181639"/>
                <a:gd name="connsiteY25" fmla="*/ 31397 h 168513"/>
                <a:gd name="connsiteX26" fmla="*/ 143048 w 181639"/>
                <a:gd name="connsiteY26" fmla="*/ 71119 h 168513"/>
                <a:gd name="connsiteX27" fmla="*/ 103871 w 181639"/>
                <a:gd name="connsiteY27" fmla="*/ 84196 h 168513"/>
                <a:gd name="connsiteX28" fmla="*/ 68001 w 181639"/>
                <a:gd name="connsiteY28" fmla="*/ 84196 h 168513"/>
                <a:gd name="connsiteX29" fmla="*/ 85300 w 181639"/>
                <a:gd name="connsiteY29" fmla="*/ 17087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1639" h="168513">
                  <a:moveTo>
                    <a:pt x="66983" y="90611"/>
                  </a:moveTo>
                  <a:lnTo>
                    <a:pt x="110231" y="90611"/>
                  </a:lnTo>
                  <a:cubicBezTo>
                    <a:pt x="146355" y="90611"/>
                    <a:pt x="181716" y="64951"/>
                    <a:pt x="181716" y="37318"/>
                  </a:cubicBezTo>
                  <a:cubicBezTo>
                    <a:pt x="181716" y="18320"/>
                    <a:pt x="164926" y="63"/>
                    <a:pt x="131600" y="63"/>
                  </a:cubicBezTo>
                  <a:lnTo>
                    <a:pt x="49175" y="63"/>
                  </a:lnTo>
                  <a:cubicBezTo>
                    <a:pt x="44342" y="63"/>
                    <a:pt x="41543" y="63"/>
                    <a:pt x="41543" y="4751"/>
                  </a:cubicBezTo>
                  <a:cubicBezTo>
                    <a:pt x="41543" y="7711"/>
                    <a:pt x="43833" y="7711"/>
                    <a:pt x="48921" y="7711"/>
                  </a:cubicBezTo>
                  <a:cubicBezTo>
                    <a:pt x="52228" y="7711"/>
                    <a:pt x="56807" y="7958"/>
                    <a:pt x="59860" y="8205"/>
                  </a:cubicBezTo>
                  <a:cubicBezTo>
                    <a:pt x="63930" y="8698"/>
                    <a:pt x="65457" y="9438"/>
                    <a:pt x="65457" y="12152"/>
                  </a:cubicBezTo>
                  <a:cubicBezTo>
                    <a:pt x="65457" y="13139"/>
                    <a:pt x="65202" y="13879"/>
                    <a:pt x="64439" y="16840"/>
                  </a:cubicBezTo>
                  <a:lnTo>
                    <a:pt x="30350" y="149331"/>
                  </a:lnTo>
                  <a:cubicBezTo>
                    <a:pt x="27806" y="158954"/>
                    <a:pt x="27297" y="160927"/>
                    <a:pt x="7200" y="160927"/>
                  </a:cubicBezTo>
                  <a:cubicBezTo>
                    <a:pt x="2875" y="160927"/>
                    <a:pt x="77" y="160927"/>
                    <a:pt x="77" y="165615"/>
                  </a:cubicBezTo>
                  <a:cubicBezTo>
                    <a:pt x="77" y="168576"/>
                    <a:pt x="3129" y="168576"/>
                    <a:pt x="3893" y="168576"/>
                  </a:cubicBezTo>
                  <a:cubicBezTo>
                    <a:pt x="11016" y="168576"/>
                    <a:pt x="29078" y="167836"/>
                    <a:pt x="36201" y="167836"/>
                  </a:cubicBezTo>
                  <a:cubicBezTo>
                    <a:pt x="41543" y="167836"/>
                    <a:pt x="47140" y="168082"/>
                    <a:pt x="52482" y="168082"/>
                  </a:cubicBezTo>
                  <a:cubicBezTo>
                    <a:pt x="58079" y="168082"/>
                    <a:pt x="63676" y="168576"/>
                    <a:pt x="69018" y="168576"/>
                  </a:cubicBezTo>
                  <a:cubicBezTo>
                    <a:pt x="70799" y="168576"/>
                    <a:pt x="74106" y="168576"/>
                    <a:pt x="74106" y="163641"/>
                  </a:cubicBezTo>
                  <a:cubicBezTo>
                    <a:pt x="74106" y="160927"/>
                    <a:pt x="71817" y="160927"/>
                    <a:pt x="66983" y="160927"/>
                  </a:cubicBezTo>
                  <a:cubicBezTo>
                    <a:pt x="57570" y="160927"/>
                    <a:pt x="50447" y="160927"/>
                    <a:pt x="50447" y="156486"/>
                  </a:cubicBezTo>
                  <a:cubicBezTo>
                    <a:pt x="50447" y="155006"/>
                    <a:pt x="50956" y="153772"/>
                    <a:pt x="51211" y="152292"/>
                  </a:cubicBezTo>
                  <a:lnTo>
                    <a:pt x="66983" y="90611"/>
                  </a:lnTo>
                  <a:close/>
                  <a:moveTo>
                    <a:pt x="85300" y="17087"/>
                  </a:moveTo>
                  <a:cubicBezTo>
                    <a:pt x="87589" y="8451"/>
                    <a:pt x="88098" y="7711"/>
                    <a:pt x="99037" y="7711"/>
                  </a:cubicBezTo>
                  <a:lnTo>
                    <a:pt x="123459" y="7711"/>
                  </a:lnTo>
                  <a:cubicBezTo>
                    <a:pt x="144574" y="7711"/>
                    <a:pt x="158057" y="14373"/>
                    <a:pt x="158057" y="31397"/>
                  </a:cubicBezTo>
                  <a:cubicBezTo>
                    <a:pt x="158057" y="41019"/>
                    <a:pt x="152969" y="62237"/>
                    <a:pt x="143048" y="71119"/>
                  </a:cubicBezTo>
                  <a:cubicBezTo>
                    <a:pt x="130328" y="82222"/>
                    <a:pt x="115064" y="84196"/>
                    <a:pt x="103871" y="84196"/>
                  </a:cubicBezTo>
                  <a:lnTo>
                    <a:pt x="68001" y="84196"/>
                  </a:lnTo>
                  <a:lnTo>
                    <a:pt x="85300" y="1708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4" name="Freeform: Shape 113">
              <a:extLst>
                <a:ext uri="{FF2B5EF4-FFF2-40B4-BE49-F238E27FC236}">
                  <a16:creationId xmlns:a16="http://schemas.microsoft.com/office/drawing/2014/main" id="{6E69C43E-D2D1-AC73-5D11-17DAD59F18A8}"/>
                </a:ext>
              </a:extLst>
            </p:cNvPr>
            <p:cNvSpPr/>
            <p:nvPr>
              <p:custDataLst>
                <p:tags r:id="rId46"/>
              </p:custDataLst>
            </p:nvPr>
          </p:nvSpPr>
          <p:spPr>
            <a:xfrm>
              <a:off x="8061194" y="5931888"/>
              <a:ext cx="64820" cy="114677"/>
            </a:xfrm>
            <a:custGeom>
              <a:avLst/>
              <a:gdLst>
                <a:gd name="connsiteX0" fmla="*/ 40329 w 64820"/>
                <a:gd name="connsiteY0" fmla="*/ 4900 h 114677"/>
                <a:gd name="connsiteX1" fmla="*/ 34986 w 64820"/>
                <a:gd name="connsiteY1" fmla="*/ 64 h 114677"/>
                <a:gd name="connsiteX2" fmla="*/ 83 w 64820"/>
                <a:gd name="connsiteY2" fmla="*/ 11118 h 114677"/>
                <a:gd name="connsiteX3" fmla="*/ 83 w 64820"/>
                <a:gd name="connsiteY3" fmla="*/ 17335 h 114677"/>
                <a:gd name="connsiteX4" fmla="*/ 25904 w 64820"/>
                <a:gd name="connsiteY4" fmla="*/ 12499 h 114677"/>
                <a:gd name="connsiteX5" fmla="*/ 25904 w 64820"/>
                <a:gd name="connsiteY5" fmla="*/ 100580 h 114677"/>
                <a:gd name="connsiteX6" fmla="*/ 8097 w 64820"/>
                <a:gd name="connsiteY6" fmla="*/ 108524 h 114677"/>
                <a:gd name="connsiteX7" fmla="*/ 1330 w 64820"/>
                <a:gd name="connsiteY7" fmla="*/ 108524 h 114677"/>
                <a:gd name="connsiteX8" fmla="*/ 1330 w 64820"/>
                <a:gd name="connsiteY8" fmla="*/ 114742 h 114677"/>
                <a:gd name="connsiteX9" fmla="*/ 33028 w 64820"/>
                <a:gd name="connsiteY9" fmla="*/ 114051 h 114677"/>
                <a:gd name="connsiteX10" fmla="*/ 64903 w 64820"/>
                <a:gd name="connsiteY10" fmla="*/ 114742 h 114677"/>
                <a:gd name="connsiteX11" fmla="*/ 64903 w 64820"/>
                <a:gd name="connsiteY11" fmla="*/ 108524 h 114677"/>
                <a:gd name="connsiteX12" fmla="*/ 58137 w 64820"/>
                <a:gd name="connsiteY12" fmla="*/ 108524 h 114677"/>
                <a:gd name="connsiteX13" fmla="*/ 40329 w 64820"/>
                <a:gd name="connsiteY13" fmla="*/ 100580 h 114677"/>
                <a:gd name="connsiteX14" fmla="*/ 40329 w 64820"/>
                <a:gd name="connsiteY14" fmla="*/ 4900 h 11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20" h="114677">
                  <a:moveTo>
                    <a:pt x="40329" y="4900"/>
                  </a:moveTo>
                  <a:cubicBezTo>
                    <a:pt x="40329" y="237"/>
                    <a:pt x="39973" y="64"/>
                    <a:pt x="34986" y="64"/>
                  </a:cubicBezTo>
                  <a:cubicBezTo>
                    <a:pt x="23589" y="10945"/>
                    <a:pt x="7384" y="11118"/>
                    <a:pt x="83" y="11118"/>
                  </a:cubicBezTo>
                  <a:lnTo>
                    <a:pt x="83" y="17335"/>
                  </a:lnTo>
                  <a:cubicBezTo>
                    <a:pt x="4357" y="17335"/>
                    <a:pt x="16110" y="17335"/>
                    <a:pt x="25904" y="12499"/>
                  </a:cubicBezTo>
                  <a:lnTo>
                    <a:pt x="25904" y="100580"/>
                  </a:lnTo>
                  <a:cubicBezTo>
                    <a:pt x="25904" y="106279"/>
                    <a:pt x="25904" y="108524"/>
                    <a:pt x="8097" y="108524"/>
                  </a:cubicBezTo>
                  <a:lnTo>
                    <a:pt x="1330" y="108524"/>
                  </a:lnTo>
                  <a:lnTo>
                    <a:pt x="1330" y="114742"/>
                  </a:lnTo>
                  <a:cubicBezTo>
                    <a:pt x="4535" y="114569"/>
                    <a:pt x="26439" y="114051"/>
                    <a:pt x="33028" y="114051"/>
                  </a:cubicBezTo>
                  <a:cubicBezTo>
                    <a:pt x="38548" y="114051"/>
                    <a:pt x="60986" y="114569"/>
                    <a:pt x="64903" y="114742"/>
                  </a:cubicBezTo>
                  <a:lnTo>
                    <a:pt x="64903" y="108524"/>
                  </a:lnTo>
                  <a:lnTo>
                    <a:pt x="58137" y="108524"/>
                  </a:lnTo>
                  <a:cubicBezTo>
                    <a:pt x="40329" y="108524"/>
                    <a:pt x="40329" y="106279"/>
                    <a:pt x="40329" y="100580"/>
                  </a:cubicBezTo>
                  <a:lnTo>
                    <a:pt x="40329" y="490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5" name="Freeform: Shape 114">
              <a:extLst>
                <a:ext uri="{FF2B5EF4-FFF2-40B4-BE49-F238E27FC236}">
                  <a16:creationId xmlns:a16="http://schemas.microsoft.com/office/drawing/2014/main" id="{1F050082-F66A-8039-F6D8-F85DB5FABE36}"/>
                </a:ext>
              </a:extLst>
            </p:cNvPr>
            <p:cNvSpPr/>
            <p:nvPr>
              <p:custDataLst>
                <p:tags r:id="rId47"/>
              </p:custDataLst>
            </p:nvPr>
          </p:nvSpPr>
          <p:spPr>
            <a:xfrm>
              <a:off x="8181094" y="5824514"/>
              <a:ext cx="59020" cy="246724"/>
            </a:xfrm>
            <a:custGeom>
              <a:avLst/>
              <a:gdLst>
                <a:gd name="connsiteX0" fmla="*/ 59108 w 59020"/>
                <a:gd name="connsiteY0" fmla="*/ 244320 h 246724"/>
                <a:gd name="connsiteX1" fmla="*/ 54783 w 59020"/>
                <a:gd name="connsiteY1" fmla="*/ 238892 h 246724"/>
                <a:gd name="connsiteX2" fmla="*/ 14843 w 59020"/>
                <a:gd name="connsiteY2" fmla="*/ 123425 h 246724"/>
                <a:gd name="connsiteX3" fmla="*/ 55801 w 59020"/>
                <a:gd name="connsiteY3" fmla="*/ 6724 h 246724"/>
                <a:gd name="connsiteX4" fmla="*/ 59108 w 59020"/>
                <a:gd name="connsiteY4" fmla="*/ 2530 h 246724"/>
                <a:gd name="connsiteX5" fmla="*/ 56564 w 59020"/>
                <a:gd name="connsiteY5" fmla="*/ 63 h 246724"/>
                <a:gd name="connsiteX6" fmla="*/ 16115 w 59020"/>
                <a:gd name="connsiteY6" fmla="*/ 48174 h 246724"/>
                <a:gd name="connsiteX7" fmla="*/ 88 w 59020"/>
                <a:gd name="connsiteY7" fmla="*/ 123425 h 246724"/>
                <a:gd name="connsiteX8" fmla="*/ 16878 w 59020"/>
                <a:gd name="connsiteY8" fmla="*/ 200403 h 246724"/>
                <a:gd name="connsiteX9" fmla="*/ 56564 w 59020"/>
                <a:gd name="connsiteY9" fmla="*/ 246788 h 246724"/>
                <a:gd name="connsiteX10" fmla="*/ 59108 w 59020"/>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20" h="246724">
                  <a:moveTo>
                    <a:pt x="59108" y="244320"/>
                  </a:moveTo>
                  <a:cubicBezTo>
                    <a:pt x="59108" y="243580"/>
                    <a:pt x="59108" y="243087"/>
                    <a:pt x="54783" y="238892"/>
                  </a:cubicBezTo>
                  <a:cubicBezTo>
                    <a:pt x="22983" y="207805"/>
                    <a:pt x="14843" y="161174"/>
                    <a:pt x="14843" y="123425"/>
                  </a:cubicBezTo>
                  <a:cubicBezTo>
                    <a:pt x="14843" y="80495"/>
                    <a:pt x="24510" y="37565"/>
                    <a:pt x="55801" y="6724"/>
                  </a:cubicBezTo>
                  <a:cubicBezTo>
                    <a:pt x="59108" y="3764"/>
                    <a:pt x="59108" y="3270"/>
                    <a:pt x="59108" y="2530"/>
                  </a:cubicBezTo>
                  <a:cubicBezTo>
                    <a:pt x="59108" y="803"/>
                    <a:pt x="58090" y="63"/>
                    <a:pt x="56564" y="63"/>
                  </a:cubicBezTo>
                  <a:cubicBezTo>
                    <a:pt x="54020" y="63"/>
                    <a:pt x="31124" y="16840"/>
                    <a:pt x="16115" y="48174"/>
                  </a:cubicBezTo>
                  <a:cubicBezTo>
                    <a:pt x="3140" y="75314"/>
                    <a:pt x="88" y="102700"/>
                    <a:pt x="88" y="123425"/>
                  </a:cubicBezTo>
                  <a:cubicBezTo>
                    <a:pt x="88" y="142670"/>
                    <a:pt x="2886" y="172523"/>
                    <a:pt x="16878" y="200403"/>
                  </a:cubicBezTo>
                  <a:cubicBezTo>
                    <a:pt x="32142" y="230750"/>
                    <a:pt x="54020" y="246788"/>
                    <a:pt x="56564" y="246788"/>
                  </a:cubicBezTo>
                  <a:cubicBezTo>
                    <a:pt x="58090" y="246788"/>
                    <a:pt x="59108" y="246047"/>
                    <a:pt x="59108" y="244320"/>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6" name="Freeform: Shape 115">
              <a:extLst>
                <a:ext uri="{FF2B5EF4-FFF2-40B4-BE49-F238E27FC236}">
                  <a16:creationId xmlns:a16="http://schemas.microsoft.com/office/drawing/2014/main" id="{54888885-FB85-85C5-784E-689E19C2FE65}"/>
                </a:ext>
              </a:extLst>
            </p:cNvPr>
            <p:cNvSpPr/>
            <p:nvPr>
              <p:custDataLst>
                <p:tags r:id="rId48"/>
              </p:custDataLst>
            </p:nvPr>
          </p:nvSpPr>
          <p:spPr>
            <a:xfrm>
              <a:off x="8262219" y="5900505"/>
              <a:ext cx="126689" cy="111766"/>
            </a:xfrm>
            <a:custGeom>
              <a:avLst/>
              <a:gdLst>
                <a:gd name="connsiteX0" fmla="*/ 77683 w 126689"/>
                <a:gd name="connsiteY0" fmla="*/ 34604 h 111766"/>
                <a:gd name="connsiteX1" fmla="*/ 102868 w 126689"/>
                <a:gd name="connsiteY1" fmla="*/ 5491 h 111766"/>
                <a:gd name="connsiteX2" fmla="*/ 115588 w 126689"/>
                <a:gd name="connsiteY2" fmla="*/ 8698 h 111766"/>
                <a:gd name="connsiteX3" fmla="*/ 103377 w 126689"/>
                <a:gd name="connsiteY3" fmla="*/ 22021 h 111766"/>
                <a:gd name="connsiteX4" fmla="*/ 113044 w 126689"/>
                <a:gd name="connsiteY4" fmla="*/ 30657 h 111766"/>
                <a:gd name="connsiteX5" fmla="*/ 126781 w 126689"/>
                <a:gd name="connsiteY5" fmla="*/ 16347 h 111766"/>
                <a:gd name="connsiteX6" fmla="*/ 103122 w 126689"/>
                <a:gd name="connsiteY6" fmla="*/ 63 h 111766"/>
                <a:gd name="connsiteX7" fmla="*/ 76411 w 126689"/>
                <a:gd name="connsiteY7" fmla="*/ 18814 h 111766"/>
                <a:gd name="connsiteX8" fmla="*/ 48936 w 126689"/>
                <a:gd name="connsiteY8" fmla="*/ 63 h 111766"/>
                <a:gd name="connsiteX9" fmla="*/ 7978 w 126689"/>
                <a:gd name="connsiteY9" fmla="*/ 38058 h 111766"/>
                <a:gd name="connsiteX10" fmla="*/ 11031 w 126689"/>
                <a:gd name="connsiteY10" fmla="*/ 40526 h 111766"/>
                <a:gd name="connsiteX11" fmla="*/ 14338 w 126689"/>
                <a:gd name="connsiteY11" fmla="*/ 37812 h 111766"/>
                <a:gd name="connsiteX12" fmla="*/ 48427 w 126689"/>
                <a:gd name="connsiteY12" fmla="*/ 5491 h 111766"/>
                <a:gd name="connsiteX13" fmla="*/ 62164 w 126689"/>
                <a:gd name="connsiteY13" fmla="*/ 22021 h 111766"/>
                <a:gd name="connsiteX14" fmla="*/ 48427 w 126689"/>
                <a:gd name="connsiteY14" fmla="*/ 80742 h 111766"/>
                <a:gd name="connsiteX15" fmla="*/ 24259 w 126689"/>
                <a:gd name="connsiteY15" fmla="*/ 106401 h 111766"/>
                <a:gd name="connsiteX16" fmla="*/ 11539 w 126689"/>
                <a:gd name="connsiteY16" fmla="*/ 103194 h 111766"/>
                <a:gd name="connsiteX17" fmla="*/ 23496 w 126689"/>
                <a:gd name="connsiteY17" fmla="*/ 89871 h 111766"/>
                <a:gd name="connsiteX18" fmla="*/ 14083 w 126689"/>
                <a:gd name="connsiteY18" fmla="*/ 81235 h 111766"/>
                <a:gd name="connsiteX19" fmla="*/ 91 w 126689"/>
                <a:gd name="connsiteY19" fmla="*/ 95545 h 111766"/>
                <a:gd name="connsiteX20" fmla="*/ 24005 w 126689"/>
                <a:gd name="connsiteY20" fmla="*/ 111829 h 111766"/>
                <a:gd name="connsiteX21" fmla="*/ 50716 w 126689"/>
                <a:gd name="connsiteY21" fmla="*/ 93078 h 111766"/>
                <a:gd name="connsiteX22" fmla="*/ 78191 w 126689"/>
                <a:gd name="connsiteY22" fmla="*/ 111829 h 111766"/>
                <a:gd name="connsiteX23" fmla="*/ 118895 w 126689"/>
                <a:gd name="connsiteY23" fmla="*/ 73833 h 111766"/>
                <a:gd name="connsiteX24" fmla="*/ 115842 w 126689"/>
                <a:gd name="connsiteY24" fmla="*/ 71366 h 111766"/>
                <a:gd name="connsiteX25" fmla="*/ 112535 w 126689"/>
                <a:gd name="connsiteY25" fmla="*/ 74080 h 111766"/>
                <a:gd name="connsiteX26" fmla="*/ 78700 w 126689"/>
                <a:gd name="connsiteY26" fmla="*/ 106401 h 111766"/>
                <a:gd name="connsiteX27" fmla="*/ 64708 w 126689"/>
                <a:gd name="connsiteY27" fmla="*/ 90117 h 111766"/>
                <a:gd name="connsiteX28" fmla="*/ 69033 w 126689"/>
                <a:gd name="connsiteY28" fmla="*/ 68406 h 111766"/>
                <a:gd name="connsiteX29" fmla="*/ 77683 w 126689"/>
                <a:gd name="connsiteY29" fmla="*/ 34604 h 1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89" h="111766">
                  <a:moveTo>
                    <a:pt x="77683" y="34604"/>
                  </a:moveTo>
                  <a:cubicBezTo>
                    <a:pt x="79209" y="28189"/>
                    <a:pt x="85060" y="5491"/>
                    <a:pt x="102868" y="5491"/>
                  </a:cubicBezTo>
                  <a:cubicBezTo>
                    <a:pt x="104140" y="5491"/>
                    <a:pt x="110245" y="5491"/>
                    <a:pt x="115588" y="8698"/>
                  </a:cubicBezTo>
                  <a:cubicBezTo>
                    <a:pt x="108465" y="9932"/>
                    <a:pt x="103377" y="16100"/>
                    <a:pt x="103377" y="22021"/>
                  </a:cubicBezTo>
                  <a:cubicBezTo>
                    <a:pt x="103377" y="25969"/>
                    <a:pt x="106175" y="30657"/>
                    <a:pt x="113044" y="30657"/>
                  </a:cubicBezTo>
                  <a:cubicBezTo>
                    <a:pt x="118640" y="30657"/>
                    <a:pt x="126781" y="26216"/>
                    <a:pt x="126781" y="16347"/>
                  </a:cubicBezTo>
                  <a:cubicBezTo>
                    <a:pt x="126781" y="3517"/>
                    <a:pt x="111772" y="63"/>
                    <a:pt x="103122" y="63"/>
                  </a:cubicBezTo>
                  <a:cubicBezTo>
                    <a:pt x="88367" y="63"/>
                    <a:pt x="79463" y="13139"/>
                    <a:pt x="76411" y="18814"/>
                  </a:cubicBezTo>
                  <a:cubicBezTo>
                    <a:pt x="70051" y="2530"/>
                    <a:pt x="56313" y="63"/>
                    <a:pt x="48936" y="63"/>
                  </a:cubicBezTo>
                  <a:cubicBezTo>
                    <a:pt x="22478" y="63"/>
                    <a:pt x="7978" y="31890"/>
                    <a:pt x="7978" y="38058"/>
                  </a:cubicBezTo>
                  <a:cubicBezTo>
                    <a:pt x="7978" y="40526"/>
                    <a:pt x="10522" y="40526"/>
                    <a:pt x="11031" y="40526"/>
                  </a:cubicBezTo>
                  <a:cubicBezTo>
                    <a:pt x="13066" y="40526"/>
                    <a:pt x="13829" y="40032"/>
                    <a:pt x="14338" y="37812"/>
                  </a:cubicBezTo>
                  <a:cubicBezTo>
                    <a:pt x="22987" y="11659"/>
                    <a:pt x="39777" y="5491"/>
                    <a:pt x="48427" y="5491"/>
                  </a:cubicBezTo>
                  <a:cubicBezTo>
                    <a:pt x="53260" y="5491"/>
                    <a:pt x="62164" y="7711"/>
                    <a:pt x="62164" y="22021"/>
                  </a:cubicBezTo>
                  <a:cubicBezTo>
                    <a:pt x="62164" y="29670"/>
                    <a:pt x="57840" y="46200"/>
                    <a:pt x="48427" y="80742"/>
                  </a:cubicBezTo>
                  <a:cubicBezTo>
                    <a:pt x="44357" y="96039"/>
                    <a:pt x="35453" y="106401"/>
                    <a:pt x="24259" y="106401"/>
                  </a:cubicBezTo>
                  <a:cubicBezTo>
                    <a:pt x="22733" y="106401"/>
                    <a:pt x="16882" y="106401"/>
                    <a:pt x="11539" y="103194"/>
                  </a:cubicBezTo>
                  <a:cubicBezTo>
                    <a:pt x="17899" y="101960"/>
                    <a:pt x="23496" y="96779"/>
                    <a:pt x="23496" y="89871"/>
                  </a:cubicBezTo>
                  <a:cubicBezTo>
                    <a:pt x="23496" y="83209"/>
                    <a:pt x="17899" y="81235"/>
                    <a:pt x="14083" y="81235"/>
                  </a:cubicBezTo>
                  <a:cubicBezTo>
                    <a:pt x="6451" y="81235"/>
                    <a:pt x="91" y="87650"/>
                    <a:pt x="91" y="95545"/>
                  </a:cubicBezTo>
                  <a:cubicBezTo>
                    <a:pt x="91" y="106895"/>
                    <a:pt x="12811" y="111829"/>
                    <a:pt x="24005" y="111829"/>
                  </a:cubicBezTo>
                  <a:cubicBezTo>
                    <a:pt x="40795" y="111829"/>
                    <a:pt x="49953" y="94558"/>
                    <a:pt x="50716" y="93078"/>
                  </a:cubicBezTo>
                  <a:cubicBezTo>
                    <a:pt x="53769" y="102207"/>
                    <a:pt x="62928" y="111829"/>
                    <a:pt x="78191" y="111829"/>
                  </a:cubicBezTo>
                  <a:cubicBezTo>
                    <a:pt x="104394" y="111829"/>
                    <a:pt x="118895" y="80002"/>
                    <a:pt x="118895" y="73833"/>
                  </a:cubicBezTo>
                  <a:cubicBezTo>
                    <a:pt x="118895" y="71366"/>
                    <a:pt x="116605" y="71366"/>
                    <a:pt x="115842" y="71366"/>
                  </a:cubicBezTo>
                  <a:cubicBezTo>
                    <a:pt x="113553" y="71366"/>
                    <a:pt x="113044" y="72353"/>
                    <a:pt x="112535" y="74080"/>
                  </a:cubicBezTo>
                  <a:cubicBezTo>
                    <a:pt x="104140" y="100480"/>
                    <a:pt x="86841" y="106401"/>
                    <a:pt x="78700" y="106401"/>
                  </a:cubicBezTo>
                  <a:cubicBezTo>
                    <a:pt x="68779" y="106401"/>
                    <a:pt x="64708" y="98506"/>
                    <a:pt x="64708" y="90117"/>
                  </a:cubicBezTo>
                  <a:cubicBezTo>
                    <a:pt x="64708" y="84689"/>
                    <a:pt x="66235" y="79261"/>
                    <a:pt x="69033" y="68406"/>
                  </a:cubicBezTo>
                  <a:lnTo>
                    <a:pt x="77683" y="3460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7" name="Freeform: Shape 116">
              <a:extLst>
                <a:ext uri="{FF2B5EF4-FFF2-40B4-BE49-F238E27FC236}">
                  <a16:creationId xmlns:a16="http://schemas.microsoft.com/office/drawing/2014/main" id="{06688C8A-820C-2239-96E9-656E2716126F}"/>
                </a:ext>
              </a:extLst>
            </p:cNvPr>
            <p:cNvSpPr/>
            <p:nvPr>
              <p:custDataLst>
                <p:tags r:id="rId49"/>
              </p:custDataLst>
            </p:nvPr>
          </p:nvSpPr>
          <p:spPr>
            <a:xfrm>
              <a:off x="8419647" y="5931888"/>
              <a:ext cx="64820" cy="114677"/>
            </a:xfrm>
            <a:custGeom>
              <a:avLst/>
              <a:gdLst>
                <a:gd name="connsiteX0" fmla="*/ 40343 w 64820"/>
                <a:gd name="connsiteY0" fmla="*/ 4900 h 114677"/>
                <a:gd name="connsiteX1" fmla="*/ 35000 w 64820"/>
                <a:gd name="connsiteY1" fmla="*/ 64 h 114677"/>
                <a:gd name="connsiteX2" fmla="*/ 97 w 64820"/>
                <a:gd name="connsiteY2" fmla="*/ 11118 h 114677"/>
                <a:gd name="connsiteX3" fmla="*/ 97 w 64820"/>
                <a:gd name="connsiteY3" fmla="*/ 17335 h 114677"/>
                <a:gd name="connsiteX4" fmla="*/ 25918 w 64820"/>
                <a:gd name="connsiteY4" fmla="*/ 12499 h 114677"/>
                <a:gd name="connsiteX5" fmla="*/ 25918 w 64820"/>
                <a:gd name="connsiteY5" fmla="*/ 100580 h 114677"/>
                <a:gd name="connsiteX6" fmla="*/ 8111 w 64820"/>
                <a:gd name="connsiteY6" fmla="*/ 108524 h 114677"/>
                <a:gd name="connsiteX7" fmla="*/ 1344 w 64820"/>
                <a:gd name="connsiteY7" fmla="*/ 108524 h 114677"/>
                <a:gd name="connsiteX8" fmla="*/ 1344 w 64820"/>
                <a:gd name="connsiteY8" fmla="*/ 114742 h 114677"/>
                <a:gd name="connsiteX9" fmla="*/ 33042 w 64820"/>
                <a:gd name="connsiteY9" fmla="*/ 114051 h 114677"/>
                <a:gd name="connsiteX10" fmla="*/ 64918 w 64820"/>
                <a:gd name="connsiteY10" fmla="*/ 114742 h 114677"/>
                <a:gd name="connsiteX11" fmla="*/ 64918 w 64820"/>
                <a:gd name="connsiteY11" fmla="*/ 108524 h 114677"/>
                <a:gd name="connsiteX12" fmla="*/ 58151 w 64820"/>
                <a:gd name="connsiteY12" fmla="*/ 108524 h 114677"/>
                <a:gd name="connsiteX13" fmla="*/ 40343 w 64820"/>
                <a:gd name="connsiteY13" fmla="*/ 100580 h 114677"/>
                <a:gd name="connsiteX14" fmla="*/ 40343 w 64820"/>
                <a:gd name="connsiteY14" fmla="*/ 4900 h 11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20" h="114677">
                  <a:moveTo>
                    <a:pt x="40343" y="4900"/>
                  </a:moveTo>
                  <a:cubicBezTo>
                    <a:pt x="40343" y="237"/>
                    <a:pt x="39987" y="64"/>
                    <a:pt x="35000" y="64"/>
                  </a:cubicBezTo>
                  <a:cubicBezTo>
                    <a:pt x="23603" y="10945"/>
                    <a:pt x="7398" y="11118"/>
                    <a:pt x="97" y="11118"/>
                  </a:cubicBezTo>
                  <a:lnTo>
                    <a:pt x="97" y="17335"/>
                  </a:lnTo>
                  <a:cubicBezTo>
                    <a:pt x="4371" y="17335"/>
                    <a:pt x="16124" y="17335"/>
                    <a:pt x="25918" y="12499"/>
                  </a:cubicBezTo>
                  <a:lnTo>
                    <a:pt x="25918" y="100580"/>
                  </a:lnTo>
                  <a:cubicBezTo>
                    <a:pt x="25918" y="106279"/>
                    <a:pt x="25918" y="108524"/>
                    <a:pt x="8111" y="108524"/>
                  </a:cubicBezTo>
                  <a:lnTo>
                    <a:pt x="1344" y="108524"/>
                  </a:lnTo>
                  <a:lnTo>
                    <a:pt x="1344" y="114742"/>
                  </a:lnTo>
                  <a:cubicBezTo>
                    <a:pt x="4549" y="114569"/>
                    <a:pt x="26453" y="114051"/>
                    <a:pt x="33042" y="114051"/>
                  </a:cubicBezTo>
                  <a:cubicBezTo>
                    <a:pt x="38562" y="114051"/>
                    <a:pt x="61000" y="114569"/>
                    <a:pt x="64918" y="114742"/>
                  </a:cubicBezTo>
                  <a:lnTo>
                    <a:pt x="64918" y="108524"/>
                  </a:lnTo>
                  <a:lnTo>
                    <a:pt x="58151" y="108524"/>
                  </a:lnTo>
                  <a:cubicBezTo>
                    <a:pt x="40343" y="108524"/>
                    <a:pt x="40343" y="106279"/>
                    <a:pt x="40343" y="100580"/>
                  </a:cubicBezTo>
                  <a:lnTo>
                    <a:pt x="40343" y="490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8" name="Freeform: Shape 117">
              <a:extLst>
                <a:ext uri="{FF2B5EF4-FFF2-40B4-BE49-F238E27FC236}">
                  <a16:creationId xmlns:a16="http://schemas.microsoft.com/office/drawing/2014/main" id="{D820E009-86F1-6BAD-77E6-C3CA3276350D}"/>
                </a:ext>
              </a:extLst>
            </p:cNvPr>
            <p:cNvSpPr/>
            <p:nvPr>
              <p:custDataLst>
                <p:tags r:id="rId50"/>
              </p:custDataLst>
            </p:nvPr>
          </p:nvSpPr>
          <p:spPr>
            <a:xfrm>
              <a:off x="8599273" y="5919010"/>
              <a:ext cx="169174" cy="57733"/>
            </a:xfrm>
            <a:custGeom>
              <a:avLst/>
              <a:gdLst>
                <a:gd name="connsiteX0" fmla="*/ 160629 w 169174"/>
                <a:gd name="connsiteY0" fmla="*/ 9932 h 57733"/>
                <a:gd name="connsiteX1" fmla="*/ 169278 w 169174"/>
                <a:gd name="connsiteY1" fmla="*/ 4997 h 57733"/>
                <a:gd name="connsiteX2" fmla="*/ 160883 w 169174"/>
                <a:gd name="connsiteY2" fmla="*/ 63 h 57733"/>
                <a:gd name="connsiteX3" fmla="*/ 8499 w 169174"/>
                <a:gd name="connsiteY3" fmla="*/ 63 h 57733"/>
                <a:gd name="connsiteX4" fmla="*/ 104 w 169174"/>
                <a:gd name="connsiteY4" fmla="*/ 4997 h 57733"/>
                <a:gd name="connsiteX5" fmla="*/ 8754 w 169174"/>
                <a:gd name="connsiteY5" fmla="*/ 9932 h 57733"/>
                <a:gd name="connsiteX6" fmla="*/ 160629 w 169174"/>
                <a:gd name="connsiteY6" fmla="*/ 9932 h 57733"/>
                <a:gd name="connsiteX7" fmla="*/ 160883 w 169174"/>
                <a:gd name="connsiteY7" fmla="*/ 57796 h 57733"/>
                <a:gd name="connsiteX8" fmla="*/ 169278 w 169174"/>
                <a:gd name="connsiteY8" fmla="*/ 52862 h 57733"/>
                <a:gd name="connsiteX9" fmla="*/ 160629 w 169174"/>
                <a:gd name="connsiteY9" fmla="*/ 47927 h 57733"/>
                <a:gd name="connsiteX10" fmla="*/ 8754 w 169174"/>
                <a:gd name="connsiteY10" fmla="*/ 47927 h 57733"/>
                <a:gd name="connsiteX11" fmla="*/ 104 w 169174"/>
                <a:gd name="connsiteY11" fmla="*/ 52862 h 57733"/>
                <a:gd name="connsiteX12" fmla="*/ 8499 w 169174"/>
                <a:gd name="connsiteY12" fmla="*/ 57796 h 57733"/>
                <a:gd name="connsiteX13" fmla="*/ 160883 w 169174"/>
                <a:gd name="connsiteY13" fmla="*/ 57796 h 5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174" h="57733">
                  <a:moveTo>
                    <a:pt x="160629" y="9932"/>
                  </a:moveTo>
                  <a:cubicBezTo>
                    <a:pt x="164445" y="9932"/>
                    <a:pt x="169278" y="9932"/>
                    <a:pt x="169278" y="4997"/>
                  </a:cubicBezTo>
                  <a:cubicBezTo>
                    <a:pt x="169278" y="63"/>
                    <a:pt x="164445" y="63"/>
                    <a:pt x="160883" y="63"/>
                  </a:cubicBezTo>
                  <a:lnTo>
                    <a:pt x="8499" y="63"/>
                  </a:lnTo>
                  <a:cubicBezTo>
                    <a:pt x="4938" y="63"/>
                    <a:pt x="104" y="63"/>
                    <a:pt x="104" y="4997"/>
                  </a:cubicBezTo>
                  <a:cubicBezTo>
                    <a:pt x="104" y="9932"/>
                    <a:pt x="4938" y="9932"/>
                    <a:pt x="8754" y="9932"/>
                  </a:cubicBezTo>
                  <a:lnTo>
                    <a:pt x="160629" y="9932"/>
                  </a:lnTo>
                  <a:close/>
                  <a:moveTo>
                    <a:pt x="160883" y="57796"/>
                  </a:moveTo>
                  <a:cubicBezTo>
                    <a:pt x="164445" y="57796"/>
                    <a:pt x="169278" y="57796"/>
                    <a:pt x="169278" y="52862"/>
                  </a:cubicBezTo>
                  <a:cubicBezTo>
                    <a:pt x="169278" y="47927"/>
                    <a:pt x="164445" y="47927"/>
                    <a:pt x="160629" y="47927"/>
                  </a:cubicBezTo>
                  <a:lnTo>
                    <a:pt x="8754" y="47927"/>
                  </a:lnTo>
                  <a:cubicBezTo>
                    <a:pt x="4938" y="47927"/>
                    <a:pt x="104" y="47927"/>
                    <a:pt x="104" y="52862"/>
                  </a:cubicBezTo>
                  <a:cubicBezTo>
                    <a:pt x="104" y="57796"/>
                    <a:pt x="4938" y="57796"/>
                    <a:pt x="8499" y="57796"/>
                  </a:cubicBezTo>
                  <a:lnTo>
                    <a:pt x="160883" y="5779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9" name="Freeform: Shape 118">
              <a:extLst>
                <a:ext uri="{FF2B5EF4-FFF2-40B4-BE49-F238E27FC236}">
                  <a16:creationId xmlns:a16="http://schemas.microsoft.com/office/drawing/2014/main" id="{5C6320E8-A637-F35F-58EE-A0315F7840F2}"/>
                </a:ext>
              </a:extLst>
            </p:cNvPr>
            <p:cNvSpPr/>
            <p:nvPr>
              <p:custDataLst>
                <p:tags r:id="rId51"/>
              </p:custDataLst>
            </p:nvPr>
          </p:nvSpPr>
          <p:spPr>
            <a:xfrm>
              <a:off x="8864241" y="5845239"/>
              <a:ext cx="105574" cy="169746"/>
            </a:xfrm>
            <a:custGeom>
              <a:avLst/>
              <a:gdLst>
                <a:gd name="connsiteX0" fmla="*/ 30897 w 105574"/>
                <a:gd name="connsiteY0" fmla="*/ 51628 h 169746"/>
                <a:gd name="connsiteX1" fmla="*/ 18177 w 105574"/>
                <a:gd name="connsiteY1" fmla="*/ 31644 h 169746"/>
                <a:gd name="connsiteX2" fmla="*/ 52775 w 105574"/>
                <a:gd name="connsiteY2" fmla="*/ 6231 h 169746"/>
                <a:gd name="connsiteX3" fmla="*/ 87627 w 105574"/>
                <a:gd name="connsiteY3" fmla="*/ 36825 h 169746"/>
                <a:gd name="connsiteX4" fmla="*/ 62442 w 105574"/>
                <a:gd name="connsiteY4" fmla="*/ 71366 h 169746"/>
                <a:gd name="connsiteX5" fmla="*/ 30897 w 105574"/>
                <a:gd name="connsiteY5" fmla="*/ 51628 h 169746"/>
                <a:gd name="connsiteX6" fmla="*/ 68039 w 105574"/>
                <a:gd name="connsiteY6" fmla="*/ 75067 h 169746"/>
                <a:gd name="connsiteX7" fmla="*/ 98821 w 105574"/>
                <a:gd name="connsiteY7" fmla="*/ 36825 h 169746"/>
                <a:gd name="connsiteX8" fmla="*/ 53029 w 105574"/>
                <a:gd name="connsiteY8" fmla="*/ 63 h 169746"/>
                <a:gd name="connsiteX9" fmla="*/ 6984 w 105574"/>
                <a:gd name="connsiteY9" fmla="*/ 41266 h 169746"/>
                <a:gd name="connsiteX10" fmla="*/ 18177 w 105574"/>
                <a:gd name="connsiteY10" fmla="*/ 68406 h 169746"/>
                <a:gd name="connsiteX11" fmla="*/ 36748 w 105574"/>
                <a:gd name="connsiteY11" fmla="*/ 81729 h 169746"/>
                <a:gd name="connsiteX12" fmla="*/ 115 w 105574"/>
                <a:gd name="connsiteY12" fmla="*/ 127126 h 169746"/>
                <a:gd name="connsiteX13" fmla="*/ 52775 w 105574"/>
                <a:gd name="connsiteY13" fmla="*/ 169809 h 169746"/>
                <a:gd name="connsiteX14" fmla="*/ 105690 w 105574"/>
                <a:gd name="connsiteY14" fmla="*/ 122932 h 169746"/>
                <a:gd name="connsiteX15" fmla="*/ 93224 w 105574"/>
                <a:gd name="connsiteY15" fmla="*/ 92585 h 169746"/>
                <a:gd name="connsiteX16" fmla="*/ 68039 w 105574"/>
                <a:gd name="connsiteY16" fmla="*/ 75067 h 169746"/>
                <a:gd name="connsiteX17" fmla="*/ 42599 w 105574"/>
                <a:gd name="connsiteY17" fmla="*/ 85430 h 169746"/>
                <a:gd name="connsiteX18" fmla="*/ 73890 w 105574"/>
                <a:gd name="connsiteY18" fmla="*/ 104674 h 169746"/>
                <a:gd name="connsiteX19" fmla="*/ 92970 w 105574"/>
                <a:gd name="connsiteY19" fmla="*/ 131814 h 169746"/>
                <a:gd name="connsiteX20" fmla="*/ 53029 w 105574"/>
                <a:gd name="connsiteY20" fmla="*/ 162901 h 169746"/>
                <a:gd name="connsiteX21" fmla="*/ 12835 w 105574"/>
                <a:gd name="connsiteY21" fmla="*/ 127126 h 169746"/>
                <a:gd name="connsiteX22" fmla="*/ 42599 w 105574"/>
                <a:gd name="connsiteY22" fmla="*/ 85430 h 1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574" h="169746">
                  <a:moveTo>
                    <a:pt x="30897" y="51628"/>
                  </a:moveTo>
                  <a:cubicBezTo>
                    <a:pt x="19195" y="44226"/>
                    <a:pt x="18177" y="35838"/>
                    <a:pt x="18177" y="31644"/>
                  </a:cubicBezTo>
                  <a:cubicBezTo>
                    <a:pt x="18177" y="16593"/>
                    <a:pt x="34713" y="6231"/>
                    <a:pt x="52775" y="6231"/>
                  </a:cubicBezTo>
                  <a:cubicBezTo>
                    <a:pt x="71346" y="6231"/>
                    <a:pt x="87627" y="19061"/>
                    <a:pt x="87627" y="36825"/>
                  </a:cubicBezTo>
                  <a:cubicBezTo>
                    <a:pt x="87627" y="50888"/>
                    <a:pt x="77706" y="62731"/>
                    <a:pt x="62442" y="71366"/>
                  </a:cubicBezTo>
                  <a:lnTo>
                    <a:pt x="30897" y="51628"/>
                  </a:lnTo>
                  <a:close/>
                  <a:moveTo>
                    <a:pt x="68039" y="75067"/>
                  </a:moveTo>
                  <a:cubicBezTo>
                    <a:pt x="86356" y="65938"/>
                    <a:pt x="98821" y="53109"/>
                    <a:pt x="98821" y="36825"/>
                  </a:cubicBezTo>
                  <a:cubicBezTo>
                    <a:pt x="98821" y="14126"/>
                    <a:pt x="76180" y="63"/>
                    <a:pt x="53029" y="63"/>
                  </a:cubicBezTo>
                  <a:cubicBezTo>
                    <a:pt x="27590" y="63"/>
                    <a:pt x="6984" y="18320"/>
                    <a:pt x="6984" y="41266"/>
                  </a:cubicBezTo>
                  <a:cubicBezTo>
                    <a:pt x="6984" y="45707"/>
                    <a:pt x="7492" y="56809"/>
                    <a:pt x="18177" y="68406"/>
                  </a:cubicBezTo>
                  <a:cubicBezTo>
                    <a:pt x="20975" y="71366"/>
                    <a:pt x="30388" y="77534"/>
                    <a:pt x="36748" y="81729"/>
                  </a:cubicBezTo>
                  <a:cubicBezTo>
                    <a:pt x="21993" y="88884"/>
                    <a:pt x="115" y="102700"/>
                    <a:pt x="115" y="127126"/>
                  </a:cubicBezTo>
                  <a:cubicBezTo>
                    <a:pt x="115" y="153279"/>
                    <a:pt x="26063" y="169809"/>
                    <a:pt x="52775" y="169809"/>
                  </a:cubicBezTo>
                  <a:cubicBezTo>
                    <a:pt x="81522" y="169809"/>
                    <a:pt x="105690" y="149331"/>
                    <a:pt x="105690" y="122932"/>
                  </a:cubicBezTo>
                  <a:cubicBezTo>
                    <a:pt x="105690" y="114050"/>
                    <a:pt x="102891" y="102947"/>
                    <a:pt x="93224" y="92585"/>
                  </a:cubicBezTo>
                  <a:cubicBezTo>
                    <a:pt x="88391" y="87403"/>
                    <a:pt x="84320" y="84936"/>
                    <a:pt x="68039" y="75067"/>
                  </a:cubicBezTo>
                  <a:close/>
                  <a:moveTo>
                    <a:pt x="42599" y="85430"/>
                  </a:moveTo>
                  <a:lnTo>
                    <a:pt x="73890" y="104674"/>
                  </a:lnTo>
                  <a:cubicBezTo>
                    <a:pt x="81013" y="109362"/>
                    <a:pt x="92970" y="116764"/>
                    <a:pt x="92970" y="131814"/>
                  </a:cubicBezTo>
                  <a:cubicBezTo>
                    <a:pt x="92970" y="150071"/>
                    <a:pt x="73890" y="162901"/>
                    <a:pt x="53029" y="162901"/>
                  </a:cubicBezTo>
                  <a:cubicBezTo>
                    <a:pt x="31151" y="162901"/>
                    <a:pt x="12835" y="147604"/>
                    <a:pt x="12835" y="127126"/>
                  </a:cubicBezTo>
                  <a:cubicBezTo>
                    <a:pt x="12835" y="112816"/>
                    <a:pt x="20975" y="97026"/>
                    <a:pt x="42599" y="85430"/>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Freeform: Shape 119">
              <a:extLst>
                <a:ext uri="{FF2B5EF4-FFF2-40B4-BE49-F238E27FC236}">
                  <a16:creationId xmlns:a16="http://schemas.microsoft.com/office/drawing/2014/main" id="{E59E3E58-CEBF-0280-8782-C04BB76360CF}"/>
                </a:ext>
              </a:extLst>
            </p:cNvPr>
            <p:cNvSpPr/>
            <p:nvPr>
              <p:custDataLst>
                <p:tags r:id="rId52"/>
              </p:custDataLst>
            </p:nvPr>
          </p:nvSpPr>
          <p:spPr>
            <a:xfrm>
              <a:off x="8995256" y="5824514"/>
              <a:ext cx="59020" cy="246724"/>
            </a:xfrm>
            <a:custGeom>
              <a:avLst/>
              <a:gdLst>
                <a:gd name="connsiteX0" fmla="*/ 59140 w 59020"/>
                <a:gd name="connsiteY0" fmla="*/ 123425 h 246724"/>
                <a:gd name="connsiteX1" fmla="*/ 42350 w 59020"/>
                <a:gd name="connsiteY1" fmla="*/ 46447 h 246724"/>
                <a:gd name="connsiteX2" fmla="*/ 2664 w 59020"/>
                <a:gd name="connsiteY2" fmla="*/ 63 h 246724"/>
                <a:gd name="connsiteX3" fmla="*/ 120 w 59020"/>
                <a:gd name="connsiteY3" fmla="*/ 2530 h 246724"/>
                <a:gd name="connsiteX4" fmla="*/ 4953 w 59020"/>
                <a:gd name="connsiteY4" fmla="*/ 8205 h 246724"/>
                <a:gd name="connsiteX5" fmla="*/ 44385 w 59020"/>
                <a:gd name="connsiteY5" fmla="*/ 123425 h 246724"/>
                <a:gd name="connsiteX6" fmla="*/ 3427 w 59020"/>
                <a:gd name="connsiteY6" fmla="*/ 240126 h 246724"/>
                <a:gd name="connsiteX7" fmla="*/ 120 w 59020"/>
                <a:gd name="connsiteY7" fmla="*/ 244320 h 246724"/>
                <a:gd name="connsiteX8" fmla="*/ 2664 w 59020"/>
                <a:gd name="connsiteY8" fmla="*/ 246788 h 246724"/>
                <a:gd name="connsiteX9" fmla="*/ 43113 w 59020"/>
                <a:gd name="connsiteY9" fmla="*/ 198676 h 246724"/>
                <a:gd name="connsiteX10" fmla="*/ 59140 w 59020"/>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20" h="246724">
                  <a:moveTo>
                    <a:pt x="59140" y="123425"/>
                  </a:moveTo>
                  <a:cubicBezTo>
                    <a:pt x="59140" y="104181"/>
                    <a:pt x="56342" y="74327"/>
                    <a:pt x="42350" y="46447"/>
                  </a:cubicBezTo>
                  <a:cubicBezTo>
                    <a:pt x="27086" y="16100"/>
                    <a:pt x="5208" y="63"/>
                    <a:pt x="2664" y="63"/>
                  </a:cubicBezTo>
                  <a:cubicBezTo>
                    <a:pt x="1137" y="63"/>
                    <a:pt x="120" y="1050"/>
                    <a:pt x="120" y="2530"/>
                  </a:cubicBezTo>
                  <a:cubicBezTo>
                    <a:pt x="120" y="3270"/>
                    <a:pt x="120" y="3764"/>
                    <a:pt x="4953" y="8205"/>
                  </a:cubicBezTo>
                  <a:cubicBezTo>
                    <a:pt x="29884" y="32630"/>
                    <a:pt x="44385" y="71860"/>
                    <a:pt x="44385" y="123425"/>
                  </a:cubicBezTo>
                  <a:cubicBezTo>
                    <a:pt x="44385" y="165615"/>
                    <a:pt x="34972" y="209039"/>
                    <a:pt x="3427" y="240126"/>
                  </a:cubicBezTo>
                  <a:cubicBezTo>
                    <a:pt x="120" y="243087"/>
                    <a:pt x="120" y="243580"/>
                    <a:pt x="120" y="244320"/>
                  </a:cubicBezTo>
                  <a:cubicBezTo>
                    <a:pt x="120" y="245801"/>
                    <a:pt x="1137" y="246788"/>
                    <a:pt x="2664" y="246788"/>
                  </a:cubicBezTo>
                  <a:cubicBezTo>
                    <a:pt x="5208" y="246788"/>
                    <a:pt x="28104" y="230010"/>
                    <a:pt x="43113" y="198676"/>
                  </a:cubicBezTo>
                  <a:cubicBezTo>
                    <a:pt x="56087" y="171537"/>
                    <a:pt x="59140" y="144150"/>
                    <a:pt x="59140" y="12342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00" name="Group 99" descr="\documentclass{article}&#10;\input{Macros.tex}&#10;\begin{document}&#10;$P_2(x_2 = 6)$&#10;&#10;\end{document}" title="IguanaTex Shape Display">
            <a:extLst>
              <a:ext uri="{FF2B5EF4-FFF2-40B4-BE49-F238E27FC236}">
                <a16:creationId xmlns:a16="http://schemas.microsoft.com/office/drawing/2014/main" id="{BC88DEB4-4CA0-F728-0BE3-CDE3C2B24810}"/>
              </a:ext>
            </a:extLst>
          </p:cNvPr>
          <p:cNvGrpSpPr>
            <a:grpSpLocks noChangeAspect="1"/>
          </p:cNvGrpSpPr>
          <p:nvPr>
            <p:custDataLst>
              <p:tags r:id="rId5"/>
            </p:custDataLst>
          </p:nvPr>
        </p:nvGrpSpPr>
        <p:grpSpPr>
          <a:xfrm>
            <a:off x="5867400" y="5864469"/>
            <a:ext cx="1165643" cy="246724"/>
            <a:chOff x="7836432" y="7427221"/>
            <a:chExt cx="1165643" cy="246724"/>
          </a:xfrm>
        </p:grpSpPr>
        <p:sp>
          <p:nvSpPr>
            <p:cNvPr id="92" name="Freeform: Shape 91">
              <a:extLst>
                <a:ext uri="{FF2B5EF4-FFF2-40B4-BE49-F238E27FC236}">
                  <a16:creationId xmlns:a16="http://schemas.microsoft.com/office/drawing/2014/main" id="{67E95793-8F72-0542-91AF-EDF46B3D47C5}"/>
                </a:ext>
              </a:extLst>
            </p:cNvPr>
            <p:cNvSpPr/>
            <p:nvPr>
              <p:custDataLst>
                <p:tags r:id="rId37"/>
              </p:custDataLst>
            </p:nvPr>
          </p:nvSpPr>
          <p:spPr>
            <a:xfrm>
              <a:off x="7836432" y="7443752"/>
              <a:ext cx="181639" cy="168513"/>
            </a:xfrm>
            <a:custGeom>
              <a:avLst/>
              <a:gdLst>
                <a:gd name="connsiteX0" fmla="*/ 66983 w 181639"/>
                <a:gd name="connsiteY0" fmla="*/ 90611 h 168513"/>
                <a:gd name="connsiteX1" fmla="*/ 110231 w 181639"/>
                <a:gd name="connsiteY1" fmla="*/ 90611 h 168513"/>
                <a:gd name="connsiteX2" fmla="*/ 181716 w 181639"/>
                <a:gd name="connsiteY2" fmla="*/ 37318 h 168513"/>
                <a:gd name="connsiteX3" fmla="*/ 131600 w 181639"/>
                <a:gd name="connsiteY3" fmla="*/ 63 h 168513"/>
                <a:gd name="connsiteX4" fmla="*/ 49175 w 181639"/>
                <a:gd name="connsiteY4" fmla="*/ 63 h 168513"/>
                <a:gd name="connsiteX5" fmla="*/ 41543 w 181639"/>
                <a:gd name="connsiteY5" fmla="*/ 4751 h 168513"/>
                <a:gd name="connsiteX6" fmla="*/ 48921 w 181639"/>
                <a:gd name="connsiteY6" fmla="*/ 7711 h 168513"/>
                <a:gd name="connsiteX7" fmla="*/ 59860 w 181639"/>
                <a:gd name="connsiteY7" fmla="*/ 8205 h 168513"/>
                <a:gd name="connsiteX8" fmla="*/ 65457 w 181639"/>
                <a:gd name="connsiteY8" fmla="*/ 12152 h 168513"/>
                <a:gd name="connsiteX9" fmla="*/ 64439 w 181639"/>
                <a:gd name="connsiteY9" fmla="*/ 16840 h 168513"/>
                <a:gd name="connsiteX10" fmla="*/ 30350 w 181639"/>
                <a:gd name="connsiteY10" fmla="*/ 149331 h 168513"/>
                <a:gd name="connsiteX11" fmla="*/ 7200 w 181639"/>
                <a:gd name="connsiteY11" fmla="*/ 160927 h 168513"/>
                <a:gd name="connsiteX12" fmla="*/ 77 w 181639"/>
                <a:gd name="connsiteY12" fmla="*/ 165615 h 168513"/>
                <a:gd name="connsiteX13" fmla="*/ 3893 w 181639"/>
                <a:gd name="connsiteY13" fmla="*/ 168576 h 168513"/>
                <a:gd name="connsiteX14" fmla="*/ 36201 w 181639"/>
                <a:gd name="connsiteY14" fmla="*/ 167836 h 168513"/>
                <a:gd name="connsiteX15" fmla="*/ 52482 w 181639"/>
                <a:gd name="connsiteY15" fmla="*/ 168082 h 168513"/>
                <a:gd name="connsiteX16" fmla="*/ 69018 w 181639"/>
                <a:gd name="connsiteY16" fmla="*/ 168576 h 168513"/>
                <a:gd name="connsiteX17" fmla="*/ 74106 w 181639"/>
                <a:gd name="connsiteY17" fmla="*/ 163641 h 168513"/>
                <a:gd name="connsiteX18" fmla="*/ 66983 w 181639"/>
                <a:gd name="connsiteY18" fmla="*/ 160927 h 168513"/>
                <a:gd name="connsiteX19" fmla="*/ 50447 w 181639"/>
                <a:gd name="connsiteY19" fmla="*/ 156486 h 168513"/>
                <a:gd name="connsiteX20" fmla="*/ 51211 w 181639"/>
                <a:gd name="connsiteY20" fmla="*/ 152292 h 168513"/>
                <a:gd name="connsiteX21" fmla="*/ 66983 w 181639"/>
                <a:gd name="connsiteY21" fmla="*/ 90611 h 168513"/>
                <a:gd name="connsiteX22" fmla="*/ 85300 w 181639"/>
                <a:gd name="connsiteY22" fmla="*/ 17087 h 168513"/>
                <a:gd name="connsiteX23" fmla="*/ 99037 w 181639"/>
                <a:gd name="connsiteY23" fmla="*/ 7711 h 168513"/>
                <a:gd name="connsiteX24" fmla="*/ 123459 w 181639"/>
                <a:gd name="connsiteY24" fmla="*/ 7711 h 168513"/>
                <a:gd name="connsiteX25" fmla="*/ 158057 w 181639"/>
                <a:gd name="connsiteY25" fmla="*/ 31397 h 168513"/>
                <a:gd name="connsiteX26" fmla="*/ 143048 w 181639"/>
                <a:gd name="connsiteY26" fmla="*/ 71119 h 168513"/>
                <a:gd name="connsiteX27" fmla="*/ 103871 w 181639"/>
                <a:gd name="connsiteY27" fmla="*/ 84196 h 168513"/>
                <a:gd name="connsiteX28" fmla="*/ 68001 w 181639"/>
                <a:gd name="connsiteY28" fmla="*/ 84196 h 168513"/>
                <a:gd name="connsiteX29" fmla="*/ 85300 w 181639"/>
                <a:gd name="connsiteY29" fmla="*/ 17087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1639" h="168513">
                  <a:moveTo>
                    <a:pt x="66983" y="90611"/>
                  </a:moveTo>
                  <a:lnTo>
                    <a:pt x="110231" y="90611"/>
                  </a:lnTo>
                  <a:cubicBezTo>
                    <a:pt x="146355" y="90611"/>
                    <a:pt x="181716" y="64951"/>
                    <a:pt x="181716" y="37318"/>
                  </a:cubicBezTo>
                  <a:cubicBezTo>
                    <a:pt x="181716" y="18320"/>
                    <a:pt x="164926" y="63"/>
                    <a:pt x="131600" y="63"/>
                  </a:cubicBezTo>
                  <a:lnTo>
                    <a:pt x="49175" y="63"/>
                  </a:lnTo>
                  <a:cubicBezTo>
                    <a:pt x="44342" y="63"/>
                    <a:pt x="41543" y="63"/>
                    <a:pt x="41543" y="4751"/>
                  </a:cubicBezTo>
                  <a:cubicBezTo>
                    <a:pt x="41543" y="7711"/>
                    <a:pt x="43833" y="7711"/>
                    <a:pt x="48921" y="7711"/>
                  </a:cubicBezTo>
                  <a:cubicBezTo>
                    <a:pt x="52228" y="7711"/>
                    <a:pt x="56807" y="7958"/>
                    <a:pt x="59860" y="8205"/>
                  </a:cubicBezTo>
                  <a:cubicBezTo>
                    <a:pt x="63930" y="8698"/>
                    <a:pt x="65457" y="9438"/>
                    <a:pt x="65457" y="12152"/>
                  </a:cubicBezTo>
                  <a:cubicBezTo>
                    <a:pt x="65457" y="13139"/>
                    <a:pt x="65202" y="13879"/>
                    <a:pt x="64439" y="16840"/>
                  </a:cubicBezTo>
                  <a:lnTo>
                    <a:pt x="30350" y="149331"/>
                  </a:lnTo>
                  <a:cubicBezTo>
                    <a:pt x="27806" y="158954"/>
                    <a:pt x="27297" y="160927"/>
                    <a:pt x="7200" y="160927"/>
                  </a:cubicBezTo>
                  <a:cubicBezTo>
                    <a:pt x="2875" y="160927"/>
                    <a:pt x="77" y="160927"/>
                    <a:pt x="77" y="165615"/>
                  </a:cubicBezTo>
                  <a:cubicBezTo>
                    <a:pt x="77" y="168576"/>
                    <a:pt x="3129" y="168576"/>
                    <a:pt x="3893" y="168576"/>
                  </a:cubicBezTo>
                  <a:cubicBezTo>
                    <a:pt x="11016" y="168576"/>
                    <a:pt x="29078" y="167836"/>
                    <a:pt x="36201" y="167836"/>
                  </a:cubicBezTo>
                  <a:cubicBezTo>
                    <a:pt x="41543" y="167836"/>
                    <a:pt x="47140" y="168082"/>
                    <a:pt x="52482" y="168082"/>
                  </a:cubicBezTo>
                  <a:cubicBezTo>
                    <a:pt x="58079" y="168082"/>
                    <a:pt x="63676" y="168576"/>
                    <a:pt x="69018" y="168576"/>
                  </a:cubicBezTo>
                  <a:cubicBezTo>
                    <a:pt x="70799" y="168576"/>
                    <a:pt x="74106" y="168576"/>
                    <a:pt x="74106" y="163641"/>
                  </a:cubicBezTo>
                  <a:cubicBezTo>
                    <a:pt x="74106" y="160927"/>
                    <a:pt x="71817" y="160927"/>
                    <a:pt x="66983" y="160927"/>
                  </a:cubicBezTo>
                  <a:cubicBezTo>
                    <a:pt x="57570" y="160927"/>
                    <a:pt x="50447" y="160927"/>
                    <a:pt x="50447" y="156486"/>
                  </a:cubicBezTo>
                  <a:cubicBezTo>
                    <a:pt x="50447" y="155006"/>
                    <a:pt x="50956" y="153772"/>
                    <a:pt x="51211" y="152292"/>
                  </a:cubicBezTo>
                  <a:lnTo>
                    <a:pt x="66983" y="90611"/>
                  </a:lnTo>
                  <a:close/>
                  <a:moveTo>
                    <a:pt x="85300" y="17087"/>
                  </a:moveTo>
                  <a:cubicBezTo>
                    <a:pt x="87589" y="8451"/>
                    <a:pt x="88098" y="7711"/>
                    <a:pt x="99037" y="7711"/>
                  </a:cubicBezTo>
                  <a:lnTo>
                    <a:pt x="123459" y="7711"/>
                  </a:lnTo>
                  <a:cubicBezTo>
                    <a:pt x="144574" y="7711"/>
                    <a:pt x="158057" y="14373"/>
                    <a:pt x="158057" y="31397"/>
                  </a:cubicBezTo>
                  <a:cubicBezTo>
                    <a:pt x="158057" y="41019"/>
                    <a:pt x="152969" y="62237"/>
                    <a:pt x="143048" y="71119"/>
                  </a:cubicBezTo>
                  <a:cubicBezTo>
                    <a:pt x="130328" y="82222"/>
                    <a:pt x="115064" y="84196"/>
                    <a:pt x="103871" y="84196"/>
                  </a:cubicBezTo>
                  <a:lnTo>
                    <a:pt x="68001" y="84196"/>
                  </a:lnTo>
                  <a:lnTo>
                    <a:pt x="85300" y="1708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 name="Freeform: Shape 92">
              <a:extLst>
                <a:ext uri="{FF2B5EF4-FFF2-40B4-BE49-F238E27FC236}">
                  <a16:creationId xmlns:a16="http://schemas.microsoft.com/office/drawing/2014/main" id="{652E9CF7-D637-B442-317A-0D21096B2C7C}"/>
                </a:ext>
              </a:extLst>
            </p:cNvPr>
            <p:cNvSpPr/>
            <p:nvPr>
              <p:custDataLst>
                <p:tags r:id="rId38"/>
              </p:custDataLst>
            </p:nvPr>
          </p:nvSpPr>
          <p:spPr>
            <a:xfrm>
              <a:off x="8000801" y="7534595"/>
              <a:ext cx="78710" cy="114677"/>
            </a:xfrm>
            <a:custGeom>
              <a:avLst/>
              <a:gdLst>
                <a:gd name="connsiteX0" fmla="*/ 78794 w 78710"/>
                <a:gd name="connsiteY0" fmla="*/ 83309 h 114677"/>
                <a:gd name="connsiteX1" fmla="*/ 72739 w 78710"/>
                <a:gd name="connsiteY1" fmla="*/ 83309 h 114677"/>
                <a:gd name="connsiteX2" fmla="*/ 68109 w 78710"/>
                <a:gd name="connsiteY2" fmla="*/ 99026 h 114677"/>
                <a:gd name="connsiteX3" fmla="*/ 50479 w 78710"/>
                <a:gd name="connsiteY3" fmla="*/ 100062 h 114677"/>
                <a:gd name="connsiteX4" fmla="*/ 17713 w 78710"/>
                <a:gd name="connsiteY4" fmla="*/ 100062 h 114677"/>
                <a:gd name="connsiteX5" fmla="*/ 53328 w 78710"/>
                <a:gd name="connsiteY5" fmla="*/ 71047 h 114677"/>
                <a:gd name="connsiteX6" fmla="*/ 78794 w 78710"/>
                <a:gd name="connsiteY6" fmla="*/ 33742 h 114677"/>
                <a:gd name="connsiteX7" fmla="*/ 37123 w 78710"/>
                <a:gd name="connsiteY7" fmla="*/ 64 h 114677"/>
                <a:gd name="connsiteX8" fmla="*/ 83 w 78710"/>
                <a:gd name="connsiteY8" fmla="*/ 30979 h 114677"/>
                <a:gd name="connsiteX9" fmla="*/ 9521 w 78710"/>
                <a:gd name="connsiteY9" fmla="*/ 40650 h 114677"/>
                <a:gd name="connsiteX10" fmla="*/ 18959 w 78710"/>
                <a:gd name="connsiteY10" fmla="*/ 31497 h 114677"/>
                <a:gd name="connsiteX11" fmla="*/ 8453 w 78710"/>
                <a:gd name="connsiteY11" fmla="*/ 22343 h 114677"/>
                <a:gd name="connsiteX12" fmla="*/ 34452 w 78710"/>
                <a:gd name="connsiteY12" fmla="*/ 6282 h 114677"/>
                <a:gd name="connsiteX13" fmla="*/ 61520 w 78710"/>
                <a:gd name="connsiteY13" fmla="*/ 33742 h 114677"/>
                <a:gd name="connsiteX14" fmla="*/ 44781 w 78710"/>
                <a:gd name="connsiteY14" fmla="*/ 66902 h 114677"/>
                <a:gd name="connsiteX15" fmla="*/ 1864 w 78710"/>
                <a:gd name="connsiteY15" fmla="*/ 108006 h 114677"/>
                <a:gd name="connsiteX16" fmla="*/ 83 w 78710"/>
                <a:gd name="connsiteY16" fmla="*/ 114742 h 114677"/>
                <a:gd name="connsiteX17" fmla="*/ 73451 w 78710"/>
                <a:gd name="connsiteY17" fmla="*/ 114742 h 114677"/>
                <a:gd name="connsiteX18" fmla="*/ 78794 w 78710"/>
                <a:gd name="connsiteY18" fmla="*/ 83309 h 11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710" h="114677">
                  <a:moveTo>
                    <a:pt x="78794" y="83309"/>
                  </a:moveTo>
                  <a:lnTo>
                    <a:pt x="72739" y="83309"/>
                  </a:lnTo>
                  <a:cubicBezTo>
                    <a:pt x="72205" y="87109"/>
                    <a:pt x="70424" y="97298"/>
                    <a:pt x="68109" y="99026"/>
                  </a:cubicBezTo>
                  <a:cubicBezTo>
                    <a:pt x="66684" y="100062"/>
                    <a:pt x="52972" y="100062"/>
                    <a:pt x="50479" y="100062"/>
                  </a:cubicBezTo>
                  <a:lnTo>
                    <a:pt x="17713" y="100062"/>
                  </a:lnTo>
                  <a:cubicBezTo>
                    <a:pt x="36411" y="84000"/>
                    <a:pt x="42644" y="79164"/>
                    <a:pt x="53328" y="71047"/>
                  </a:cubicBezTo>
                  <a:cubicBezTo>
                    <a:pt x="66506" y="60857"/>
                    <a:pt x="78794" y="50149"/>
                    <a:pt x="78794" y="33742"/>
                  </a:cubicBezTo>
                  <a:cubicBezTo>
                    <a:pt x="78794" y="12845"/>
                    <a:pt x="59917" y="64"/>
                    <a:pt x="37123" y="64"/>
                  </a:cubicBezTo>
                  <a:cubicBezTo>
                    <a:pt x="15042" y="64"/>
                    <a:pt x="83" y="15090"/>
                    <a:pt x="83" y="30979"/>
                  </a:cubicBezTo>
                  <a:cubicBezTo>
                    <a:pt x="83" y="39787"/>
                    <a:pt x="7740" y="40650"/>
                    <a:pt x="9521" y="40650"/>
                  </a:cubicBezTo>
                  <a:cubicBezTo>
                    <a:pt x="13795" y="40650"/>
                    <a:pt x="18959" y="37714"/>
                    <a:pt x="18959" y="31497"/>
                  </a:cubicBezTo>
                  <a:cubicBezTo>
                    <a:pt x="18959" y="28388"/>
                    <a:pt x="17713" y="22343"/>
                    <a:pt x="8453" y="22343"/>
                  </a:cubicBezTo>
                  <a:cubicBezTo>
                    <a:pt x="13973" y="10081"/>
                    <a:pt x="26082" y="6282"/>
                    <a:pt x="34452" y="6282"/>
                  </a:cubicBezTo>
                  <a:cubicBezTo>
                    <a:pt x="52260" y="6282"/>
                    <a:pt x="61520" y="19753"/>
                    <a:pt x="61520" y="33742"/>
                  </a:cubicBezTo>
                  <a:cubicBezTo>
                    <a:pt x="61520" y="48768"/>
                    <a:pt x="50479" y="60685"/>
                    <a:pt x="44781" y="66902"/>
                  </a:cubicBezTo>
                  <a:lnTo>
                    <a:pt x="1864" y="108006"/>
                  </a:lnTo>
                  <a:cubicBezTo>
                    <a:pt x="83" y="109561"/>
                    <a:pt x="83" y="109906"/>
                    <a:pt x="83" y="114742"/>
                  </a:cubicBezTo>
                  <a:lnTo>
                    <a:pt x="73451" y="114742"/>
                  </a:lnTo>
                  <a:lnTo>
                    <a:pt x="78794" y="8330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4" name="Freeform: Shape 93">
              <a:extLst>
                <a:ext uri="{FF2B5EF4-FFF2-40B4-BE49-F238E27FC236}">
                  <a16:creationId xmlns:a16="http://schemas.microsoft.com/office/drawing/2014/main" id="{0C82BF4C-5F94-5E6A-EF36-457B0961C400}"/>
                </a:ext>
              </a:extLst>
            </p:cNvPr>
            <p:cNvSpPr/>
            <p:nvPr>
              <p:custDataLst>
                <p:tags r:id="rId39"/>
              </p:custDataLst>
            </p:nvPr>
          </p:nvSpPr>
          <p:spPr>
            <a:xfrm>
              <a:off x="8128893" y="7427221"/>
              <a:ext cx="59020" cy="246724"/>
            </a:xfrm>
            <a:custGeom>
              <a:avLst/>
              <a:gdLst>
                <a:gd name="connsiteX0" fmla="*/ 59108 w 59020"/>
                <a:gd name="connsiteY0" fmla="*/ 244320 h 246724"/>
                <a:gd name="connsiteX1" fmla="*/ 54783 w 59020"/>
                <a:gd name="connsiteY1" fmla="*/ 238892 h 246724"/>
                <a:gd name="connsiteX2" fmla="*/ 14843 w 59020"/>
                <a:gd name="connsiteY2" fmla="*/ 123425 h 246724"/>
                <a:gd name="connsiteX3" fmla="*/ 55801 w 59020"/>
                <a:gd name="connsiteY3" fmla="*/ 6724 h 246724"/>
                <a:gd name="connsiteX4" fmla="*/ 59108 w 59020"/>
                <a:gd name="connsiteY4" fmla="*/ 2530 h 246724"/>
                <a:gd name="connsiteX5" fmla="*/ 56564 w 59020"/>
                <a:gd name="connsiteY5" fmla="*/ 63 h 246724"/>
                <a:gd name="connsiteX6" fmla="*/ 16115 w 59020"/>
                <a:gd name="connsiteY6" fmla="*/ 48174 h 246724"/>
                <a:gd name="connsiteX7" fmla="*/ 88 w 59020"/>
                <a:gd name="connsiteY7" fmla="*/ 123425 h 246724"/>
                <a:gd name="connsiteX8" fmla="*/ 16878 w 59020"/>
                <a:gd name="connsiteY8" fmla="*/ 200403 h 246724"/>
                <a:gd name="connsiteX9" fmla="*/ 56564 w 59020"/>
                <a:gd name="connsiteY9" fmla="*/ 246788 h 246724"/>
                <a:gd name="connsiteX10" fmla="*/ 59108 w 59020"/>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20" h="246724">
                  <a:moveTo>
                    <a:pt x="59108" y="244320"/>
                  </a:moveTo>
                  <a:cubicBezTo>
                    <a:pt x="59108" y="243580"/>
                    <a:pt x="59108" y="243087"/>
                    <a:pt x="54783" y="238892"/>
                  </a:cubicBezTo>
                  <a:cubicBezTo>
                    <a:pt x="22983" y="207805"/>
                    <a:pt x="14843" y="161174"/>
                    <a:pt x="14843" y="123425"/>
                  </a:cubicBezTo>
                  <a:cubicBezTo>
                    <a:pt x="14843" y="80495"/>
                    <a:pt x="24510" y="37565"/>
                    <a:pt x="55801" y="6724"/>
                  </a:cubicBezTo>
                  <a:cubicBezTo>
                    <a:pt x="59108" y="3764"/>
                    <a:pt x="59108" y="3270"/>
                    <a:pt x="59108" y="2530"/>
                  </a:cubicBezTo>
                  <a:cubicBezTo>
                    <a:pt x="59108" y="803"/>
                    <a:pt x="58090" y="63"/>
                    <a:pt x="56564" y="63"/>
                  </a:cubicBezTo>
                  <a:cubicBezTo>
                    <a:pt x="54020" y="63"/>
                    <a:pt x="31124" y="16840"/>
                    <a:pt x="16115" y="48174"/>
                  </a:cubicBezTo>
                  <a:cubicBezTo>
                    <a:pt x="3140" y="75314"/>
                    <a:pt x="88" y="102700"/>
                    <a:pt x="88" y="123425"/>
                  </a:cubicBezTo>
                  <a:cubicBezTo>
                    <a:pt x="88" y="142670"/>
                    <a:pt x="2886" y="172523"/>
                    <a:pt x="16878" y="200403"/>
                  </a:cubicBezTo>
                  <a:cubicBezTo>
                    <a:pt x="32142" y="230750"/>
                    <a:pt x="54020" y="246788"/>
                    <a:pt x="56564" y="246788"/>
                  </a:cubicBezTo>
                  <a:cubicBezTo>
                    <a:pt x="58090" y="246788"/>
                    <a:pt x="59108" y="246047"/>
                    <a:pt x="59108" y="244320"/>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5" name="Freeform: Shape 94">
              <a:extLst>
                <a:ext uri="{FF2B5EF4-FFF2-40B4-BE49-F238E27FC236}">
                  <a16:creationId xmlns:a16="http://schemas.microsoft.com/office/drawing/2014/main" id="{D9B44D60-4B55-DB2E-D92D-CDFBEF1BA122}"/>
                </a:ext>
              </a:extLst>
            </p:cNvPr>
            <p:cNvSpPr/>
            <p:nvPr>
              <p:custDataLst>
                <p:tags r:id="rId40"/>
              </p:custDataLst>
            </p:nvPr>
          </p:nvSpPr>
          <p:spPr>
            <a:xfrm>
              <a:off x="8210018" y="7503212"/>
              <a:ext cx="126689" cy="111766"/>
            </a:xfrm>
            <a:custGeom>
              <a:avLst/>
              <a:gdLst>
                <a:gd name="connsiteX0" fmla="*/ 77683 w 126689"/>
                <a:gd name="connsiteY0" fmla="*/ 34604 h 111766"/>
                <a:gd name="connsiteX1" fmla="*/ 102868 w 126689"/>
                <a:gd name="connsiteY1" fmla="*/ 5491 h 111766"/>
                <a:gd name="connsiteX2" fmla="*/ 115588 w 126689"/>
                <a:gd name="connsiteY2" fmla="*/ 8698 h 111766"/>
                <a:gd name="connsiteX3" fmla="*/ 103377 w 126689"/>
                <a:gd name="connsiteY3" fmla="*/ 22021 h 111766"/>
                <a:gd name="connsiteX4" fmla="*/ 113044 w 126689"/>
                <a:gd name="connsiteY4" fmla="*/ 30657 h 111766"/>
                <a:gd name="connsiteX5" fmla="*/ 126781 w 126689"/>
                <a:gd name="connsiteY5" fmla="*/ 16347 h 111766"/>
                <a:gd name="connsiteX6" fmla="*/ 103122 w 126689"/>
                <a:gd name="connsiteY6" fmla="*/ 63 h 111766"/>
                <a:gd name="connsiteX7" fmla="*/ 76411 w 126689"/>
                <a:gd name="connsiteY7" fmla="*/ 18814 h 111766"/>
                <a:gd name="connsiteX8" fmla="*/ 48936 w 126689"/>
                <a:gd name="connsiteY8" fmla="*/ 63 h 111766"/>
                <a:gd name="connsiteX9" fmla="*/ 7978 w 126689"/>
                <a:gd name="connsiteY9" fmla="*/ 38058 h 111766"/>
                <a:gd name="connsiteX10" fmla="*/ 11031 w 126689"/>
                <a:gd name="connsiteY10" fmla="*/ 40526 h 111766"/>
                <a:gd name="connsiteX11" fmla="*/ 14338 w 126689"/>
                <a:gd name="connsiteY11" fmla="*/ 37812 h 111766"/>
                <a:gd name="connsiteX12" fmla="*/ 48427 w 126689"/>
                <a:gd name="connsiteY12" fmla="*/ 5491 h 111766"/>
                <a:gd name="connsiteX13" fmla="*/ 62164 w 126689"/>
                <a:gd name="connsiteY13" fmla="*/ 22021 h 111766"/>
                <a:gd name="connsiteX14" fmla="*/ 48427 w 126689"/>
                <a:gd name="connsiteY14" fmla="*/ 80742 h 111766"/>
                <a:gd name="connsiteX15" fmla="*/ 24259 w 126689"/>
                <a:gd name="connsiteY15" fmla="*/ 106401 h 111766"/>
                <a:gd name="connsiteX16" fmla="*/ 11539 w 126689"/>
                <a:gd name="connsiteY16" fmla="*/ 103194 h 111766"/>
                <a:gd name="connsiteX17" fmla="*/ 23496 w 126689"/>
                <a:gd name="connsiteY17" fmla="*/ 89871 h 111766"/>
                <a:gd name="connsiteX18" fmla="*/ 14083 w 126689"/>
                <a:gd name="connsiteY18" fmla="*/ 81235 h 111766"/>
                <a:gd name="connsiteX19" fmla="*/ 91 w 126689"/>
                <a:gd name="connsiteY19" fmla="*/ 95545 h 111766"/>
                <a:gd name="connsiteX20" fmla="*/ 24005 w 126689"/>
                <a:gd name="connsiteY20" fmla="*/ 111829 h 111766"/>
                <a:gd name="connsiteX21" fmla="*/ 50716 w 126689"/>
                <a:gd name="connsiteY21" fmla="*/ 93078 h 111766"/>
                <a:gd name="connsiteX22" fmla="*/ 78191 w 126689"/>
                <a:gd name="connsiteY22" fmla="*/ 111829 h 111766"/>
                <a:gd name="connsiteX23" fmla="*/ 118895 w 126689"/>
                <a:gd name="connsiteY23" fmla="*/ 73833 h 111766"/>
                <a:gd name="connsiteX24" fmla="*/ 115842 w 126689"/>
                <a:gd name="connsiteY24" fmla="*/ 71366 h 111766"/>
                <a:gd name="connsiteX25" fmla="*/ 112535 w 126689"/>
                <a:gd name="connsiteY25" fmla="*/ 74080 h 111766"/>
                <a:gd name="connsiteX26" fmla="*/ 78700 w 126689"/>
                <a:gd name="connsiteY26" fmla="*/ 106401 h 111766"/>
                <a:gd name="connsiteX27" fmla="*/ 64708 w 126689"/>
                <a:gd name="connsiteY27" fmla="*/ 90117 h 111766"/>
                <a:gd name="connsiteX28" fmla="*/ 69033 w 126689"/>
                <a:gd name="connsiteY28" fmla="*/ 68406 h 111766"/>
                <a:gd name="connsiteX29" fmla="*/ 77683 w 126689"/>
                <a:gd name="connsiteY29" fmla="*/ 34604 h 1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689" h="111766">
                  <a:moveTo>
                    <a:pt x="77683" y="34604"/>
                  </a:moveTo>
                  <a:cubicBezTo>
                    <a:pt x="79209" y="28189"/>
                    <a:pt x="85060" y="5491"/>
                    <a:pt x="102868" y="5491"/>
                  </a:cubicBezTo>
                  <a:cubicBezTo>
                    <a:pt x="104140" y="5491"/>
                    <a:pt x="110245" y="5491"/>
                    <a:pt x="115588" y="8698"/>
                  </a:cubicBezTo>
                  <a:cubicBezTo>
                    <a:pt x="108465" y="9932"/>
                    <a:pt x="103377" y="16100"/>
                    <a:pt x="103377" y="22021"/>
                  </a:cubicBezTo>
                  <a:cubicBezTo>
                    <a:pt x="103377" y="25969"/>
                    <a:pt x="106175" y="30657"/>
                    <a:pt x="113044" y="30657"/>
                  </a:cubicBezTo>
                  <a:cubicBezTo>
                    <a:pt x="118640" y="30657"/>
                    <a:pt x="126781" y="26216"/>
                    <a:pt x="126781" y="16347"/>
                  </a:cubicBezTo>
                  <a:cubicBezTo>
                    <a:pt x="126781" y="3517"/>
                    <a:pt x="111772" y="63"/>
                    <a:pt x="103122" y="63"/>
                  </a:cubicBezTo>
                  <a:cubicBezTo>
                    <a:pt x="88367" y="63"/>
                    <a:pt x="79463" y="13139"/>
                    <a:pt x="76411" y="18814"/>
                  </a:cubicBezTo>
                  <a:cubicBezTo>
                    <a:pt x="70051" y="2530"/>
                    <a:pt x="56313" y="63"/>
                    <a:pt x="48936" y="63"/>
                  </a:cubicBezTo>
                  <a:cubicBezTo>
                    <a:pt x="22478" y="63"/>
                    <a:pt x="7978" y="31890"/>
                    <a:pt x="7978" y="38058"/>
                  </a:cubicBezTo>
                  <a:cubicBezTo>
                    <a:pt x="7978" y="40526"/>
                    <a:pt x="10522" y="40526"/>
                    <a:pt x="11031" y="40526"/>
                  </a:cubicBezTo>
                  <a:cubicBezTo>
                    <a:pt x="13066" y="40526"/>
                    <a:pt x="13829" y="40032"/>
                    <a:pt x="14338" y="37812"/>
                  </a:cubicBezTo>
                  <a:cubicBezTo>
                    <a:pt x="22987" y="11659"/>
                    <a:pt x="39777" y="5491"/>
                    <a:pt x="48427" y="5491"/>
                  </a:cubicBezTo>
                  <a:cubicBezTo>
                    <a:pt x="53260" y="5491"/>
                    <a:pt x="62164" y="7711"/>
                    <a:pt x="62164" y="22021"/>
                  </a:cubicBezTo>
                  <a:cubicBezTo>
                    <a:pt x="62164" y="29670"/>
                    <a:pt x="57840" y="46200"/>
                    <a:pt x="48427" y="80742"/>
                  </a:cubicBezTo>
                  <a:cubicBezTo>
                    <a:pt x="44357" y="96039"/>
                    <a:pt x="35453" y="106401"/>
                    <a:pt x="24259" y="106401"/>
                  </a:cubicBezTo>
                  <a:cubicBezTo>
                    <a:pt x="22733" y="106401"/>
                    <a:pt x="16882" y="106401"/>
                    <a:pt x="11539" y="103194"/>
                  </a:cubicBezTo>
                  <a:cubicBezTo>
                    <a:pt x="17899" y="101960"/>
                    <a:pt x="23496" y="96779"/>
                    <a:pt x="23496" y="89871"/>
                  </a:cubicBezTo>
                  <a:cubicBezTo>
                    <a:pt x="23496" y="83209"/>
                    <a:pt x="17899" y="81235"/>
                    <a:pt x="14083" y="81235"/>
                  </a:cubicBezTo>
                  <a:cubicBezTo>
                    <a:pt x="6451" y="81235"/>
                    <a:pt x="91" y="87650"/>
                    <a:pt x="91" y="95545"/>
                  </a:cubicBezTo>
                  <a:cubicBezTo>
                    <a:pt x="91" y="106895"/>
                    <a:pt x="12811" y="111829"/>
                    <a:pt x="24005" y="111829"/>
                  </a:cubicBezTo>
                  <a:cubicBezTo>
                    <a:pt x="40795" y="111829"/>
                    <a:pt x="49953" y="94558"/>
                    <a:pt x="50716" y="93078"/>
                  </a:cubicBezTo>
                  <a:cubicBezTo>
                    <a:pt x="53769" y="102207"/>
                    <a:pt x="62928" y="111829"/>
                    <a:pt x="78191" y="111829"/>
                  </a:cubicBezTo>
                  <a:cubicBezTo>
                    <a:pt x="104394" y="111829"/>
                    <a:pt x="118895" y="80002"/>
                    <a:pt x="118895" y="73833"/>
                  </a:cubicBezTo>
                  <a:cubicBezTo>
                    <a:pt x="118895" y="71366"/>
                    <a:pt x="116605" y="71366"/>
                    <a:pt x="115842" y="71366"/>
                  </a:cubicBezTo>
                  <a:cubicBezTo>
                    <a:pt x="113553" y="71366"/>
                    <a:pt x="113044" y="72353"/>
                    <a:pt x="112535" y="74080"/>
                  </a:cubicBezTo>
                  <a:cubicBezTo>
                    <a:pt x="104140" y="100480"/>
                    <a:pt x="86841" y="106401"/>
                    <a:pt x="78700" y="106401"/>
                  </a:cubicBezTo>
                  <a:cubicBezTo>
                    <a:pt x="68779" y="106401"/>
                    <a:pt x="64708" y="98506"/>
                    <a:pt x="64708" y="90117"/>
                  </a:cubicBezTo>
                  <a:cubicBezTo>
                    <a:pt x="64708" y="84689"/>
                    <a:pt x="66235" y="79261"/>
                    <a:pt x="69033" y="68406"/>
                  </a:cubicBezTo>
                  <a:lnTo>
                    <a:pt x="77683" y="3460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6" name="Freeform: Shape 95">
              <a:extLst>
                <a:ext uri="{FF2B5EF4-FFF2-40B4-BE49-F238E27FC236}">
                  <a16:creationId xmlns:a16="http://schemas.microsoft.com/office/drawing/2014/main" id="{408F11F1-AD03-3FE0-329F-7E4D2FE5C1EF}"/>
                </a:ext>
              </a:extLst>
            </p:cNvPr>
            <p:cNvSpPr/>
            <p:nvPr>
              <p:custDataLst>
                <p:tags r:id="rId41"/>
              </p:custDataLst>
            </p:nvPr>
          </p:nvSpPr>
          <p:spPr>
            <a:xfrm>
              <a:off x="8359255" y="7534595"/>
              <a:ext cx="78710" cy="114677"/>
            </a:xfrm>
            <a:custGeom>
              <a:avLst/>
              <a:gdLst>
                <a:gd name="connsiteX0" fmla="*/ 78808 w 78710"/>
                <a:gd name="connsiteY0" fmla="*/ 83309 h 114677"/>
                <a:gd name="connsiteX1" fmla="*/ 72753 w 78710"/>
                <a:gd name="connsiteY1" fmla="*/ 83309 h 114677"/>
                <a:gd name="connsiteX2" fmla="*/ 68123 w 78710"/>
                <a:gd name="connsiteY2" fmla="*/ 99026 h 114677"/>
                <a:gd name="connsiteX3" fmla="*/ 50493 w 78710"/>
                <a:gd name="connsiteY3" fmla="*/ 100062 h 114677"/>
                <a:gd name="connsiteX4" fmla="*/ 17727 w 78710"/>
                <a:gd name="connsiteY4" fmla="*/ 100062 h 114677"/>
                <a:gd name="connsiteX5" fmla="*/ 53342 w 78710"/>
                <a:gd name="connsiteY5" fmla="*/ 71047 h 114677"/>
                <a:gd name="connsiteX6" fmla="*/ 78808 w 78710"/>
                <a:gd name="connsiteY6" fmla="*/ 33742 h 114677"/>
                <a:gd name="connsiteX7" fmla="*/ 37137 w 78710"/>
                <a:gd name="connsiteY7" fmla="*/ 64 h 114677"/>
                <a:gd name="connsiteX8" fmla="*/ 97 w 78710"/>
                <a:gd name="connsiteY8" fmla="*/ 30979 h 114677"/>
                <a:gd name="connsiteX9" fmla="*/ 9535 w 78710"/>
                <a:gd name="connsiteY9" fmla="*/ 40650 h 114677"/>
                <a:gd name="connsiteX10" fmla="*/ 18973 w 78710"/>
                <a:gd name="connsiteY10" fmla="*/ 31497 h 114677"/>
                <a:gd name="connsiteX11" fmla="*/ 8467 w 78710"/>
                <a:gd name="connsiteY11" fmla="*/ 22343 h 114677"/>
                <a:gd name="connsiteX12" fmla="*/ 34466 w 78710"/>
                <a:gd name="connsiteY12" fmla="*/ 6282 h 114677"/>
                <a:gd name="connsiteX13" fmla="*/ 61534 w 78710"/>
                <a:gd name="connsiteY13" fmla="*/ 33742 h 114677"/>
                <a:gd name="connsiteX14" fmla="*/ 44795 w 78710"/>
                <a:gd name="connsiteY14" fmla="*/ 66902 h 114677"/>
                <a:gd name="connsiteX15" fmla="*/ 1878 w 78710"/>
                <a:gd name="connsiteY15" fmla="*/ 108006 h 114677"/>
                <a:gd name="connsiteX16" fmla="*/ 97 w 78710"/>
                <a:gd name="connsiteY16" fmla="*/ 114742 h 114677"/>
                <a:gd name="connsiteX17" fmla="*/ 73465 w 78710"/>
                <a:gd name="connsiteY17" fmla="*/ 114742 h 114677"/>
                <a:gd name="connsiteX18" fmla="*/ 78808 w 78710"/>
                <a:gd name="connsiteY18" fmla="*/ 83309 h 11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710" h="114677">
                  <a:moveTo>
                    <a:pt x="78808" y="83309"/>
                  </a:moveTo>
                  <a:lnTo>
                    <a:pt x="72753" y="83309"/>
                  </a:lnTo>
                  <a:cubicBezTo>
                    <a:pt x="72219" y="87109"/>
                    <a:pt x="70438" y="97298"/>
                    <a:pt x="68123" y="99026"/>
                  </a:cubicBezTo>
                  <a:cubicBezTo>
                    <a:pt x="66698" y="100062"/>
                    <a:pt x="52986" y="100062"/>
                    <a:pt x="50493" y="100062"/>
                  </a:cubicBezTo>
                  <a:lnTo>
                    <a:pt x="17727" y="100062"/>
                  </a:lnTo>
                  <a:cubicBezTo>
                    <a:pt x="36425" y="84000"/>
                    <a:pt x="42658" y="79164"/>
                    <a:pt x="53342" y="71047"/>
                  </a:cubicBezTo>
                  <a:cubicBezTo>
                    <a:pt x="66520" y="60857"/>
                    <a:pt x="78808" y="50149"/>
                    <a:pt x="78808" y="33742"/>
                  </a:cubicBezTo>
                  <a:cubicBezTo>
                    <a:pt x="78808" y="12845"/>
                    <a:pt x="59931" y="64"/>
                    <a:pt x="37137" y="64"/>
                  </a:cubicBezTo>
                  <a:cubicBezTo>
                    <a:pt x="15056" y="64"/>
                    <a:pt x="97" y="15090"/>
                    <a:pt x="97" y="30979"/>
                  </a:cubicBezTo>
                  <a:cubicBezTo>
                    <a:pt x="97" y="39787"/>
                    <a:pt x="7755" y="40650"/>
                    <a:pt x="9535" y="40650"/>
                  </a:cubicBezTo>
                  <a:cubicBezTo>
                    <a:pt x="13809" y="40650"/>
                    <a:pt x="18973" y="37714"/>
                    <a:pt x="18973" y="31497"/>
                  </a:cubicBezTo>
                  <a:cubicBezTo>
                    <a:pt x="18973" y="28388"/>
                    <a:pt x="17727" y="22343"/>
                    <a:pt x="8467" y="22343"/>
                  </a:cubicBezTo>
                  <a:cubicBezTo>
                    <a:pt x="13987" y="10081"/>
                    <a:pt x="26097" y="6282"/>
                    <a:pt x="34466" y="6282"/>
                  </a:cubicBezTo>
                  <a:cubicBezTo>
                    <a:pt x="52274" y="6282"/>
                    <a:pt x="61534" y="19753"/>
                    <a:pt x="61534" y="33742"/>
                  </a:cubicBezTo>
                  <a:cubicBezTo>
                    <a:pt x="61534" y="48768"/>
                    <a:pt x="50493" y="60685"/>
                    <a:pt x="44795" y="66902"/>
                  </a:cubicBezTo>
                  <a:lnTo>
                    <a:pt x="1878" y="108006"/>
                  </a:lnTo>
                  <a:cubicBezTo>
                    <a:pt x="97" y="109561"/>
                    <a:pt x="97" y="109906"/>
                    <a:pt x="97" y="114742"/>
                  </a:cubicBezTo>
                  <a:lnTo>
                    <a:pt x="73465" y="114742"/>
                  </a:lnTo>
                  <a:lnTo>
                    <a:pt x="78808" y="8330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7" name="Freeform: Shape 96">
              <a:extLst>
                <a:ext uri="{FF2B5EF4-FFF2-40B4-BE49-F238E27FC236}">
                  <a16:creationId xmlns:a16="http://schemas.microsoft.com/office/drawing/2014/main" id="{5BB60FF0-45F5-F31D-C30D-83B3739234A0}"/>
                </a:ext>
              </a:extLst>
            </p:cNvPr>
            <p:cNvSpPr/>
            <p:nvPr>
              <p:custDataLst>
                <p:tags r:id="rId42"/>
              </p:custDataLst>
            </p:nvPr>
          </p:nvSpPr>
          <p:spPr>
            <a:xfrm>
              <a:off x="8547072" y="7521717"/>
              <a:ext cx="169174" cy="57733"/>
            </a:xfrm>
            <a:custGeom>
              <a:avLst/>
              <a:gdLst>
                <a:gd name="connsiteX0" fmla="*/ 160629 w 169174"/>
                <a:gd name="connsiteY0" fmla="*/ 9932 h 57733"/>
                <a:gd name="connsiteX1" fmla="*/ 169278 w 169174"/>
                <a:gd name="connsiteY1" fmla="*/ 4997 h 57733"/>
                <a:gd name="connsiteX2" fmla="*/ 160883 w 169174"/>
                <a:gd name="connsiteY2" fmla="*/ 63 h 57733"/>
                <a:gd name="connsiteX3" fmla="*/ 8499 w 169174"/>
                <a:gd name="connsiteY3" fmla="*/ 63 h 57733"/>
                <a:gd name="connsiteX4" fmla="*/ 104 w 169174"/>
                <a:gd name="connsiteY4" fmla="*/ 4997 h 57733"/>
                <a:gd name="connsiteX5" fmla="*/ 8754 w 169174"/>
                <a:gd name="connsiteY5" fmla="*/ 9932 h 57733"/>
                <a:gd name="connsiteX6" fmla="*/ 160629 w 169174"/>
                <a:gd name="connsiteY6" fmla="*/ 9932 h 57733"/>
                <a:gd name="connsiteX7" fmla="*/ 160883 w 169174"/>
                <a:gd name="connsiteY7" fmla="*/ 57796 h 57733"/>
                <a:gd name="connsiteX8" fmla="*/ 169278 w 169174"/>
                <a:gd name="connsiteY8" fmla="*/ 52862 h 57733"/>
                <a:gd name="connsiteX9" fmla="*/ 160629 w 169174"/>
                <a:gd name="connsiteY9" fmla="*/ 47927 h 57733"/>
                <a:gd name="connsiteX10" fmla="*/ 8754 w 169174"/>
                <a:gd name="connsiteY10" fmla="*/ 47927 h 57733"/>
                <a:gd name="connsiteX11" fmla="*/ 104 w 169174"/>
                <a:gd name="connsiteY11" fmla="*/ 52862 h 57733"/>
                <a:gd name="connsiteX12" fmla="*/ 8499 w 169174"/>
                <a:gd name="connsiteY12" fmla="*/ 57796 h 57733"/>
                <a:gd name="connsiteX13" fmla="*/ 160883 w 169174"/>
                <a:gd name="connsiteY13" fmla="*/ 57796 h 5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174" h="57733">
                  <a:moveTo>
                    <a:pt x="160629" y="9932"/>
                  </a:moveTo>
                  <a:cubicBezTo>
                    <a:pt x="164445" y="9932"/>
                    <a:pt x="169278" y="9932"/>
                    <a:pt x="169278" y="4997"/>
                  </a:cubicBezTo>
                  <a:cubicBezTo>
                    <a:pt x="169278" y="63"/>
                    <a:pt x="164445" y="63"/>
                    <a:pt x="160883" y="63"/>
                  </a:cubicBezTo>
                  <a:lnTo>
                    <a:pt x="8499" y="63"/>
                  </a:lnTo>
                  <a:cubicBezTo>
                    <a:pt x="4938" y="63"/>
                    <a:pt x="104" y="63"/>
                    <a:pt x="104" y="4997"/>
                  </a:cubicBezTo>
                  <a:cubicBezTo>
                    <a:pt x="104" y="9932"/>
                    <a:pt x="4938" y="9932"/>
                    <a:pt x="8754" y="9932"/>
                  </a:cubicBezTo>
                  <a:lnTo>
                    <a:pt x="160629" y="9932"/>
                  </a:lnTo>
                  <a:close/>
                  <a:moveTo>
                    <a:pt x="160883" y="57796"/>
                  </a:moveTo>
                  <a:cubicBezTo>
                    <a:pt x="164445" y="57796"/>
                    <a:pt x="169278" y="57796"/>
                    <a:pt x="169278" y="52862"/>
                  </a:cubicBezTo>
                  <a:cubicBezTo>
                    <a:pt x="169278" y="47927"/>
                    <a:pt x="164445" y="47927"/>
                    <a:pt x="160629" y="47927"/>
                  </a:cubicBezTo>
                  <a:lnTo>
                    <a:pt x="8754" y="47927"/>
                  </a:lnTo>
                  <a:cubicBezTo>
                    <a:pt x="4938" y="47927"/>
                    <a:pt x="104" y="47927"/>
                    <a:pt x="104" y="52862"/>
                  </a:cubicBezTo>
                  <a:cubicBezTo>
                    <a:pt x="104" y="57796"/>
                    <a:pt x="4938" y="57796"/>
                    <a:pt x="8499" y="57796"/>
                  </a:cubicBezTo>
                  <a:lnTo>
                    <a:pt x="160883" y="5779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8" name="Freeform: Shape 97">
              <a:extLst>
                <a:ext uri="{FF2B5EF4-FFF2-40B4-BE49-F238E27FC236}">
                  <a16:creationId xmlns:a16="http://schemas.microsoft.com/office/drawing/2014/main" id="{1E098AD2-919B-B0BC-F944-CFDBFA2B98D5}"/>
                </a:ext>
              </a:extLst>
            </p:cNvPr>
            <p:cNvSpPr/>
            <p:nvPr>
              <p:custDataLst>
                <p:tags r:id="rId43"/>
              </p:custDataLst>
            </p:nvPr>
          </p:nvSpPr>
          <p:spPr>
            <a:xfrm>
              <a:off x="8812040" y="7447946"/>
              <a:ext cx="105574" cy="169746"/>
            </a:xfrm>
            <a:custGeom>
              <a:avLst/>
              <a:gdLst>
                <a:gd name="connsiteX0" fmla="*/ 23011 w 105574"/>
                <a:gd name="connsiteY0" fmla="*/ 83456 h 169746"/>
                <a:gd name="connsiteX1" fmla="*/ 23011 w 105574"/>
                <a:gd name="connsiteY1" fmla="*/ 77534 h 169746"/>
                <a:gd name="connsiteX2" fmla="*/ 67530 w 105574"/>
                <a:gd name="connsiteY2" fmla="*/ 6231 h 169746"/>
                <a:gd name="connsiteX3" fmla="*/ 89917 w 105574"/>
                <a:gd name="connsiteY3" fmla="*/ 16100 h 169746"/>
                <a:gd name="connsiteX4" fmla="*/ 75925 w 105574"/>
                <a:gd name="connsiteY4" fmla="*/ 27202 h 169746"/>
                <a:gd name="connsiteX5" fmla="*/ 87627 w 105574"/>
                <a:gd name="connsiteY5" fmla="*/ 38552 h 169746"/>
                <a:gd name="connsiteX6" fmla="*/ 99330 w 105574"/>
                <a:gd name="connsiteY6" fmla="*/ 26709 h 169746"/>
                <a:gd name="connsiteX7" fmla="*/ 67021 w 105574"/>
                <a:gd name="connsiteY7" fmla="*/ 63 h 169746"/>
                <a:gd name="connsiteX8" fmla="*/ 115 w 105574"/>
                <a:gd name="connsiteY8" fmla="*/ 86416 h 169746"/>
                <a:gd name="connsiteX9" fmla="*/ 53284 w 105574"/>
                <a:gd name="connsiteY9" fmla="*/ 169809 h 169746"/>
                <a:gd name="connsiteX10" fmla="*/ 105690 w 105574"/>
                <a:gd name="connsiteY10" fmla="*/ 114050 h 169746"/>
                <a:gd name="connsiteX11" fmla="*/ 54810 w 105574"/>
                <a:gd name="connsiteY11" fmla="*/ 59030 h 169746"/>
                <a:gd name="connsiteX12" fmla="*/ 23011 w 105574"/>
                <a:gd name="connsiteY12" fmla="*/ 83456 h 169746"/>
                <a:gd name="connsiteX13" fmla="*/ 53284 w 105574"/>
                <a:gd name="connsiteY13" fmla="*/ 162901 h 169746"/>
                <a:gd name="connsiteX14" fmla="*/ 28099 w 105574"/>
                <a:gd name="connsiteY14" fmla="*/ 144397 h 169746"/>
                <a:gd name="connsiteX15" fmla="*/ 23519 w 105574"/>
                <a:gd name="connsiteY15" fmla="*/ 108622 h 169746"/>
                <a:gd name="connsiteX16" fmla="*/ 54556 w 105574"/>
                <a:gd name="connsiteY16" fmla="*/ 64705 h 169746"/>
                <a:gd name="connsiteX17" fmla="*/ 78215 w 105574"/>
                <a:gd name="connsiteY17" fmla="*/ 80002 h 169746"/>
                <a:gd name="connsiteX18" fmla="*/ 82794 w 105574"/>
                <a:gd name="connsiteY18" fmla="*/ 113803 h 169746"/>
                <a:gd name="connsiteX19" fmla="*/ 78469 w 105574"/>
                <a:gd name="connsiteY19" fmla="*/ 146864 h 169746"/>
                <a:gd name="connsiteX20" fmla="*/ 53284 w 105574"/>
                <a:gd name="connsiteY20" fmla="*/ 162901 h 1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574" h="169746">
                  <a:moveTo>
                    <a:pt x="23011" y="83456"/>
                  </a:moveTo>
                  <a:lnTo>
                    <a:pt x="23011" y="77534"/>
                  </a:lnTo>
                  <a:cubicBezTo>
                    <a:pt x="23011" y="15113"/>
                    <a:pt x="54556" y="6231"/>
                    <a:pt x="67530" y="6231"/>
                  </a:cubicBezTo>
                  <a:cubicBezTo>
                    <a:pt x="73636" y="6231"/>
                    <a:pt x="84320" y="7711"/>
                    <a:pt x="89917" y="16100"/>
                  </a:cubicBezTo>
                  <a:cubicBezTo>
                    <a:pt x="86101" y="16100"/>
                    <a:pt x="75925" y="16100"/>
                    <a:pt x="75925" y="27202"/>
                  </a:cubicBezTo>
                  <a:cubicBezTo>
                    <a:pt x="75925" y="34851"/>
                    <a:pt x="82031" y="38552"/>
                    <a:pt x="87627" y="38552"/>
                  </a:cubicBezTo>
                  <a:cubicBezTo>
                    <a:pt x="91698" y="38552"/>
                    <a:pt x="99330" y="36331"/>
                    <a:pt x="99330" y="26709"/>
                  </a:cubicBezTo>
                  <a:cubicBezTo>
                    <a:pt x="99330" y="11906"/>
                    <a:pt x="88136" y="63"/>
                    <a:pt x="67021" y="63"/>
                  </a:cubicBezTo>
                  <a:cubicBezTo>
                    <a:pt x="34458" y="63"/>
                    <a:pt x="115" y="31890"/>
                    <a:pt x="115" y="86416"/>
                  </a:cubicBezTo>
                  <a:cubicBezTo>
                    <a:pt x="115" y="152292"/>
                    <a:pt x="29625" y="169809"/>
                    <a:pt x="53284" y="169809"/>
                  </a:cubicBezTo>
                  <a:cubicBezTo>
                    <a:pt x="81522" y="169809"/>
                    <a:pt x="105690" y="146617"/>
                    <a:pt x="105690" y="114050"/>
                  </a:cubicBezTo>
                  <a:cubicBezTo>
                    <a:pt x="105690" y="82716"/>
                    <a:pt x="83048" y="59030"/>
                    <a:pt x="54810" y="59030"/>
                  </a:cubicBezTo>
                  <a:cubicBezTo>
                    <a:pt x="37511" y="59030"/>
                    <a:pt x="28099" y="71613"/>
                    <a:pt x="23011" y="83456"/>
                  </a:cubicBezTo>
                  <a:close/>
                  <a:moveTo>
                    <a:pt x="53284" y="162901"/>
                  </a:moveTo>
                  <a:cubicBezTo>
                    <a:pt x="37257" y="162901"/>
                    <a:pt x="29625" y="148098"/>
                    <a:pt x="28099" y="144397"/>
                  </a:cubicBezTo>
                  <a:cubicBezTo>
                    <a:pt x="23519" y="132801"/>
                    <a:pt x="23519" y="113063"/>
                    <a:pt x="23519" y="108622"/>
                  </a:cubicBezTo>
                  <a:cubicBezTo>
                    <a:pt x="23519" y="89377"/>
                    <a:pt x="31660" y="64705"/>
                    <a:pt x="54556" y="64705"/>
                  </a:cubicBezTo>
                  <a:cubicBezTo>
                    <a:pt x="58626" y="64705"/>
                    <a:pt x="70329" y="64705"/>
                    <a:pt x="78215" y="80002"/>
                  </a:cubicBezTo>
                  <a:cubicBezTo>
                    <a:pt x="82794" y="89130"/>
                    <a:pt x="82794" y="101713"/>
                    <a:pt x="82794" y="113803"/>
                  </a:cubicBezTo>
                  <a:cubicBezTo>
                    <a:pt x="82794" y="125646"/>
                    <a:pt x="82794" y="137982"/>
                    <a:pt x="78469" y="146864"/>
                  </a:cubicBezTo>
                  <a:cubicBezTo>
                    <a:pt x="70837" y="161667"/>
                    <a:pt x="59135" y="162901"/>
                    <a:pt x="53284" y="16290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9" name="Freeform: Shape 98">
              <a:extLst>
                <a:ext uri="{FF2B5EF4-FFF2-40B4-BE49-F238E27FC236}">
                  <a16:creationId xmlns:a16="http://schemas.microsoft.com/office/drawing/2014/main" id="{C930F876-47A1-13FC-0685-5E2B04D81A81}"/>
                </a:ext>
              </a:extLst>
            </p:cNvPr>
            <p:cNvSpPr/>
            <p:nvPr>
              <p:custDataLst>
                <p:tags r:id="rId44"/>
              </p:custDataLst>
            </p:nvPr>
          </p:nvSpPr>
          <p:spPr>
            <a:xfrm>
              <a:off x="8943055" y="7427221"/>
              <a:ext cx="59020" cy="246724"/>
            </a:xfrm>
            <a:custGeom>
              <a:avLst/>
              <a:gdLst>
                <a:gd name="connsiteX0" fmla="*/ 59140 w 59020"/>
                <a:gd name="connsiteY0" fmla="*/ 123425 h 246724"/>
                <a:gd name="connsiteX1" fmla="*/ 42350 w 59020"/>
                <a:gd name="connsiteY1" fmla="*/ 46447 h 246724"/>
                <a:gd name="connsiteX2" fmla="*/ 2664 w 59020"/>
                <a:gd name="connsiteY2" fmla="*/ 63 h 246724"/>
                <a:gd name="connsiteX3" fmla="*/ 120 w 59020"/>
                <a:gd name="connsiteY3" fmla="*/ 2530 h 246724"/>
                <a:gd name="connsiteX4" fmla="*/ 4953 w 59020"/>
                <a:gd name="connsiteY4" fmla="*/ 8205 h 246724"/>
                <a:gd name="connsiteX5" fmla="*/ 44385 w 59020"/>
                <a:gd name="connsiteY5" fmla="*/ 123425 h 246724"/>
                <a:gd name="connsiteX6" fmla="*/ 3427 w 59020"/>
                <a:gd name="connsiteY6" fmla="*/ 240126 h 246724"/>
                <a:gd name="connsiteX7" fmla="*/ 120 w 59020"/>
                <a:gd name="connsiteY7" fmla="*/ 244320 h 246724"/>
                <a:gd name="connsiteX8" fmla="*/ 2664 w 59020"/>
                <a:gd name="connsiteY8" fmla="*/ 246788 h 246724"/>
                <a:gd name="connsiteX9" fmla="*/ 43113 w 59020"/>
                <a:gd name="connsiteY9" fmla="*/ 198676 h 246724"/>
                <a:gd name="connsiteX10" fmla="*/ 59140 w 59020"/>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20" h="246724">
                  <a:moveTo>
                    <a:pt x="59140" y="123425"/>
                  </a:moveTo>
                  <a:cubicBezTo>
                    <a:pt x="59140" y="104181"/>
                    <a:pt x="56342" y="74327"/>
                    <a:pt x="42350" y="46447"/>
                  </a:cubicBezTo>
                  <a:cubicBezTo>
                    <a:pt x="27086" y="16100"/>
                    <a:pt x="5208" y="63"/>
                    <a:pt x="2664" y="63"/>
                  </a:cubicBezTo>
                  <a:cubicBezTo>
                    <a:pt x="1137" y="63"/>
                    <a:pt x="120" y="1050"/>
                    <a:pt x="120" y="2530"/>
                  </a:cubicBezTo>
                  <a:cubicBezTo>
                    <a:pt x="120" y="3270"/>
                    <a:pt x="120" y="3764"/>
                    <a:pt x="4953" y="8205"/>
                  </a:cubicBezTo>
                  <a:cubicBezTo>
                    <a:pt x="29884" y="32630"/>
                    <a:pt x="44385" y="71860"/>
                    <a:pt x="44385" y="123425"/>
                  </a:cubicBezTo>
                  <a:cubicBezTo>
                    <a:pt x="44385" y="165615"/>
                    <a:pt x="34972" y="209039"/>
                    <a:pt x="3427" y="240126"/>
                  </a:cubicBezTo>
                  <a:cubicBezTo>
                    <a:pt x="120" y="243087"/>
                    <a:pt x="120" y="243580"/>
                    <a:pt x="120" y="244320"/>
                  </a:cubicBezTo>
                  <a:cubicBezTo>
                    <a:pt x="120" y="245801"/>
                    <a:pt x="1137" y="246788"/>
                    <a:pt x="2664" y="246788"/>
                  </a:cubicBezTo>
                  <a:cubicBezTo>
                    <a:pt x="5208" y="246788"/>
                    <a:pt x="28104" y="230010"/>
                    <a:pt x="43113" y="198676"/>
                  </a:cubicBezTo>
                  <a:cubicBezTo>
                    <a:pt x="56087" y="171537"/>
                    <a:pt x="59140" y="144150"/>
                    <a:pt x="59140" y="12342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133" name="Straight Arrow Connector 132">
            <a:extLst>
              <a:ext uri="{FF2B5EF4-FFF2-40B4-BE49-F238E27FC236}">
                <a16:creationId xmlns:a16="http://schemas.microsoft.com/office/drawing/2014/main" id="{BAB32E2F-B469-A25C-A68C-D28E58A42494}"/>
              </a:ext>
            </a:extLst>
          </p:cNvPr>
          <p:cNvCxnSpPr>
            <a:cxnSpLocks/>
          </p:cNvCxnSpPr>
          <p:nvPr/>
        </p:nvCxnSpPr>
        <p:spPr>
          <a:xfrm>
            <a:off x="6376862" y="4820272"/>
            <a:ext cx="0" cy="980501"/>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cxnSp>
        <p:nvCxnSpPr>
          <p:cNvPr id="136" name="Straight Arrow Connector 135">
            <a:extLst>
              <a:ext uri="{FF2B5EF4-FFF2-40B4-BE49-F238E27FC236}">
                <a16:creationId xmlns:a16="http://schemas.microsoft.com/office/drawing/2014/main" id="{D34386A2-D5C9-4EC6-F00C-9771623145EA}"/>
              </a:ext>
            </a:extLst>
          </p:cNvPr>
          <p:cNvCxnSpPr>
            <a:cxnSpLocks/>
          </p:cNvCxnSpPr>
          <p:nvPr/>
        </p:nvCxnSpPr>
        <p:spPr>
          <a:xfrm flipV="1">
            <a:off x="6566316" y="4872984"/>
            <a:ext cx="0" cy="991485"/>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177" name="Group 176" descr="\documentclass{article}&#10;\input{Macros.tex}&#10;\begin{document}&#10;$P^*_3(x_3 = 1)$&#10;&#10;\end{document}" title="IguanaTex Shape Display">
            <a:extLst>
              <a:ext uri="{FF2B5EF4-FFF2-40B4-BE49-F238E27FC236}">
                <a16:creationId xmlns:a16="http://schemas.microsoft.com/office/drawing/2014/main" id="{284A6D38-2E59-4F8F-49A2-00506AAEF94C}"/>
              </a:ext>
            </a:extLst>
          </p:cNvPr>
          <p:cNvGrpSpPr>
            <a:grpSpLocks noChangeAspect="1"/>
          </p:cNvGrpSpPr>
          <p:nvPr>
            <p:custDataLst>
              <p:tags r:id="rId6"/>
            </p:custDataLst>
          </p:nvPr>
        </p:nvGrpSpPr>
        <p:grpSpPr>
          <a:xfrm>
            <a:off x="8280400" y="5066319"/>
            <a:ext cx="1191323" cy="249737"/>
            <a:chOff x="10533820" y="6652521"/>
            <a:chExt cx="1191323" cy="249737"/>
          </a:xfrm>
        </p:grpSpPr>
        <p:sp>
          <p:nvSpPr>
            <p:cNvPr id="168" name="Freeform: Shape 167">
              <a:extLst>
                <a:ext uri="{FF2B5EF4-FFF2-40B4-BE49-F238E27FC236}">
                  <a16:creationId xmlns:a16="http://schemas.microsoft.com/office/drawing/2014/main" id="{5C8BB78E-08E2-C89C-3D7F-44D389733225}"/>
                </a:ext>
              </a:extLst>
            </p:cNvPr>
            <p:cNvSpPr/>
            <p:nvPr>
              <p:custDataLst>
                <p:tags r:id="rId28"/>
              </p:custDataLst>
            </p:nvPr>
          </p:nvSpPr>
          <p:spPr>
            <a:xfrm>
              <a:off x="10533820" y="6669052"/>
              <a:ext cx="179756" cy="168513"/>
            </a:xfrm>
            <a:custGeom>
              <a:avLst/>
              <a:gdLst>
                <a:gd name="connsiteX0" fmla="*/ 66290 w 179756"/>
                <a:gd name="connsiteY0" fmla="*/ 90611 h 168513"/>
                <a:gd name="connsiteX1" fmla="*/ 109089 w 179756"/>
                <a:gd name="connsiteY1" fmla="*/ 90611 h 168513"/>
                <a:gd name="connsiteX2" fmla="*/ 179833 w 179756"/>
                <a:gd name="connsiteY2" fmla="*/ 37318 h 168513"/>
                <a:gd name="connsiteX3" fmla="*/ 130237 w 179756"/>
                <a:gd name="connsiteY3" fmla="*/ 63 h 168513"/>
                <a:gd name="connsiteX4" fmla="*/ 48666 w 179756"/>
                <a:gd name="connsiteY4" fmla="*/ 63 h 168513"/>
                <a:gd name="connsiteX5" fmla="*/ 41114 w 179756"/>
                <a:gd name="connsiteY5" fmla="*/ 4751 h 168513"/>
                <a:gd name="connsiteX6" fmla="*/ 48415 w 179756"/>
                <a:gd name="connsiteY6" fmla="*/ 7711 h 168513"/>
                <a:gd name="connsiteX7" fmla="*/ 59240 w 179756"/>
                <a:gd name="connsiteY7" fmla="*/ 8205 h 168513"/>
                <a:gd name="connsiteX8" fmla="*/ 64779 w 179756"/>
                <a:gd name="connsiteY8" fmla="*/ 12152 h 168513"/>
                <a:gd name="connsiteX9" fmla="*/ 63772 w 179756"/>
                <a:gd name="connsiteY9" fmla="*/ 16840 h 168513"/>
                <a:gd name="connsiteX10" fmla="*/ 30036 w 179756"/>
                <a:gd name="connsiteY10" fmla="*/ 149331 h 168513"/>
                <a:gd name="connsiteX11" fmla="*/ 7126 w 179756"/>
                <a:gd name="connsiteY11" fmla="*/ 160927 h 168513"/>
                <a:gd name="connsiteX12" fmla="*/ 77 w 179756"/>
                <a:gd name="connsiteY12" fmla="*/ 165615 h 168513"/>
                <a:gd name="connsiteX13" fmla="*/ 3853 w 179756"/>
                <a:gd name="connsiteY13" fmla="*/ 168576 h 168513"/>
                <a:gd name="connsiteX14" fmla="*/ 35827 w 179756"/>
                <a:gd name="connsiteY14" fmla="*/ 167836 h 168513"/>
                <a:gd name="connsiteX15" fmla="*/ 51939 w 179756"/>
                <a:gd name="connsiteY15" fmla="*/ 168082 h 168513"/>
                <a:gd name="connsiteX16" fmla="*/ 68304 w 179756"/>
                <a:gd name="connsiteY16" fmla="*/ 168576 h 168513"/>
                <a:gd name="connsiteX17" fmla="*/ 73339 w 179756"/>
                <a:gd name="connsiteY17" fmla="*/ 163641 h 168513"/>
                <a:gd name="connsiteX18" fmla="*/ 66290 w 179756"/>
                <a:gd name="connsiteY18" fmla="*/ 160927 h 168513"/>
                <a:gd name="connsiteX19" fmla="*/ 49925 w 179756"/>
                <a:gd name="connsiteY19" fmla="*/ 156486 h 168513"/>
                <a:gd name="connsiteX20" fmla="*/ 50680 w 179756"/>
                <a:gd name="connsiteY20" fmla="*/ 152292 h 168513"/>
                <a:gd name="connsiteX21" fmla="*/ 66290 w 179756"/>
                <a:gd name="connsiteY21" fmla="*/ 90611 h 168513"/>
                <a:gd name="connsiteX22" fmla="*/ 84416 w 179756"/>
                <a:gd name="connsiteY22" fmla="*/ 17087 h 168513"/>
                <a:gd name="connsiteX23" fmla="*/ 98011 w 179756"/>
                <a:gd name="connsiteY23" fmla="*/ 7711 h 168513"/>
                <a:gd name="connsiteX24" fmla="*/ 122180 w 179756"/>
                <a:gd name="connsiteY24" fmla="*/ 7711 h 168513"/>
                <a:gd name="connsiteX25" fmla="*/ 156420 w 179756"/>
                <a:gd name="connsiteY25" fmla="*/ 31397 h 168513"/>
                <a:gd name="connsiteX26" fmla="*/ 141566 w 179756"/>
                <a:gd name="connsiteY26" fmla="*/ 71119 h 168513"/>
                <a:gd name="connsiteX27" fmla="*/ 102795 w 179756"/>
                <a:gd name="connsiteY27" fmla="*/ 84196 h 168513"/>
                <a:gd name="connsiteX28" fmla="*/ 67297 w 179756"/>
                <a:gd name="connsiteY28" fmla="*/ 84196 h 168513"/>
                <a:gd name="connsiteX29" fmla="*/ 84416 w 179756"/>
                <a:gd name="connsiteY29" fmla="*/ 17087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756" h="168513">
                  <a:moveTo>
                    <a:pt x="66290" y="90611"/>
                  </a:moveTo>
                  <a:lnTo>
                    <a:pt x="109089" y="90611"/>
                  </a:lnTo>
                  <a:cubicBezTo>
                    <a:pt x="144839" y="90611"/>
                    <a:pt x="179833" y="64951"/>
                    <a:pt x="179833" y="37318"/>
                  </a:cubicBezTo>
                  <a:cubicBezTo>
                    <a:pt x="179833" y="18320"/>
                    <a:pt x="163217" y="63"/>
                    <a:pt x="130237" y="63"/>
                  </a:cubicBezTo>
                  <a:lnTo>
                    <a:pt x="48666" y="63"/>
                  </a:lnTo>
                  <a:cubicBezTo>
                    <a:pt x="43883" y="63"/>
                    <a:pt x="41114" y="63"/>
                    <a:pt x="41114" y="4751"/>
                  </a:cubicBezTo>
                  <a:cubicBezTo>
                    <a:pt x="41114" y="7711"/>
                    <a:pt x="43379" y="7711"/>
                    <a:pt x="48415" y="7711"/>
                  </a:cubicBezTo>
                  <a:cubicBezTo>
                    <a:pt x="51687" y="7711"/>
                    <a:pt x="56219" y="7958"/>
                    <a:pt x="59240" y="8205"/>
                  </a:cubicBezTo>
                  <a:cubicBezTo>
                    <a:pt x="63268" y="8698"/>
                    <a:pt x="64779" y="9438"/>
                    <a:pt x="64779" y="12152"/>
                  </a:cubicBezTo>
                  <a:cubicBezTo>
                    <a:pt x="64779" y="13139"/>
                    <a:pt x="64527" y="13879"/>
                    <a:pt x="63772" y="16840"/>
                  </a:cubicBezTo>
                  <a:lnTo>
                    <a:pt x="30036" y="149331"/>
                  </a:lnTo>
                  <a:cubicBezTo>
                    <a:pt x="27519" y="158954"/>
                    <a:pt x="27015" y="160927"/>
                    <a:pt x="7126" y="160927"/>
                  </a:cubicBezTo>
                  <a:cubicBezTo>
                    <a:pt x="2846" y="160927"/>
                    <a:pt x="77" y="160927"/>
                    <a:pt x="77" y="165615"/>
                  </a:cubicBezTo>
                  <a:cubicBezTo>
                    <a:pt x="77" y="168576"/>
                    <a:pt x="3098" y="168576"/>
                    <a:pt x="3853" y="168576"/>
                  </a:cubicBezTo>
                  <a:cubicBezTo>
                    <a:pt x="10902" y="168576"/>
                    <a:pt x="28777" y="167836"/>
                    <a:pt x="35827" y="167836"/>
                  </a:cubicBezTo>
                  <a:cubicBezTo>
                    <a:pt x="41114" y="167836"/>
                    <a:pt x="46652" y="168082"/>
                    <a:pt x="51939" y="168082"/>
                  </a:cubicBezTo>
                  <a:cubicBezTo>
                    <a:pt x="57478" y="168082"/>
                    <a:pt x="63017" y="168576"/>
                    <a:pt x="68304" y="168576"/>
                  </a:cubicBezTo>
                  <a:cubicBezTo>
                    <a:pt x="70066" y="168576"/>
                    <a:pt x="73339" y="168576"/>
                    <a:pt x="73339" y="163641"/>
                  </a:cubicBezTo>
                  <a:cubicBezTo>
                    <a:pt x="73339" y="160927"/>
                    <a:pt x="71073" y="160927"/>
                    <a:pt x="66290" y="160927"/>
                  </a:cubicBezTo>
                  <a:cubicBezTo>
                    <a:pt x="56974" y="160927"/>
                    <a:pt x="49925" y="160927"/>
                    <a:pt x="49925" y="156486"/>
                  </a:cubicBezTo>
                  <a:cubicBezTo>
                    <a:pt x="49925" y="155006"/>
                    <a:pt x="50429" y="153772"/>
                    <a:pt x="50680" y="152292"/>
                  </a:cubicBezTo>
                  <a:lnTo>
                    <a:pt x="66290" y="90611"/>
                  </a:lnTo>
                  <a:close/>
                  <a:moveTo>
                    <a:pt x="84416" y="17087"/>
                  </a:moveTo>
                  <a:cubicBezTo>
                    <a:pt x="86682" y="8451"/>
                    <a:pt x="87186" y="7711"/>
                    <a:pt x="98011" y="7711"/>
                  </a:cubicBezTo>
                  <a:lnTo>
                    <a:pt x="122180" y="7711"/>
                  </a:lnTo>
                  <a:cubicBezTo>
                    <a:pt x="143076" y="7711"/>
                    <a:pt x="156420" y="14373"/>
                    <a:pt x="156420" y="31397"/>
                  </a:cubicBezTo>
                  <a:cubicBezTo>
                    <a:pt x="156420" y="41019"/>
                    <a:pt x="151384" y="62237"/>
                    <a:pt x="141566" y="71119"/>
                  </a:cubicBezTo>
                  <a:cubicBezTo>
                    <a:pt x="128978" y="82222"/>
                    <a:pt x="113872" y="84196"/>
                    <a:pt x="102795" y="84196"/>
                  </a:cubicBezTo>
                  <a:lnTo>
                    <a:pt x="67297" y="84196"/>
                  </a:lnTo>
                  <a:lnTo>
                    <a:pt x="84416" y="17087"/>
                  </a:lnTo>
                  <a:close/>
                </a:path>
              </a:pathLst>
            </a:custGeom>
            <a:solidFill>
              <a:srgbClr val="000000"/>
            </a:solidFill>
            <a:ln w="266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9" name="Freeform: Shape 168">
              <a:extLst>
                <a:ext uri="{FF2B5EF4-FFF2-40B4-BE49-F238E27FC236}">
                  <a16:creationId xmlns:a16="http://schemas.microsoft.com/office/drawing/2014/main" id="{F9677B02-7647-AC2A-FB59-7CCCAAC593FF}"/>
                </a:ext>
              </a:extLst>
            </p:cNvPr>
            <p:cNvSpPr/>
            <p:nvPr>
              <p:custDataLst>
                <p:tags r:id="rId29"/>
              </p:custDataLst>
            </p:nvPr>
          </p:nvSpPr>
          <p:spPr>
            <a:xfrm>
              <a:off x="10736035" y="6667721"/>
              <a:ext cx="71550" cy="74436"/>
            </a:xfrm>
            <a:custGeom>
              <a:avLst/>
              <a:gdLst>
                <a:gd name="connsiteX0" fmla="*/ 41323 w 71550"/>
                <a:gd name="connsiteY0" fmla="*/ 37364 h 74436"/>
                <a:gd name="connsiteX1" fmla="*/ 66700 w 71550"/>
                <a:gd name="connsiteY1" fmla="*/ 26656 h 74436"/>
                <a:gd name="connsiteX2" fmla="*/ 71635 w 71550"/>
                <a:gd name="connsiteY2" fmla="*/ 21302 h 74436"/>
                <a:gd name="connsiteX3" fmla="*/ 66171 w 71550"/>
                <a:gd name="connsiteY3" fmla="*/ 15776 h 74436"/>
                <a:gd name="connsiteX4" fmla="*/ 62471 w 71550"/>
                <a:gd name="connsiteY4" fmla="*/ 17330 h 74436"/>
                <a:gd name="connsiteX5" fmla="*/ 38503 w 71550"/>
                <a:gd name="connsiteY5" fmla="*/ 33046 h 74436"/>
                <a:gd name="connsiteX6" fmla="*/ 41147 w 71550"/>
                <a:gd name="connsiteY6" fmla="*/ 7486 h 74436"/>
                <a:gd name="connsiteX7" fmla="*/ 35860 w 71550"/>
                <a:gd name="connsiteY7" fmla="*/ 59 h 74436"/>
                <a:gd name="connsiteX8" fmla="*/ 30396 w 71550"/>
                <a:gd name="connsiteY8" fmla="*/ 5240 h 74436"/>
                <a:gd name="connsiteX9" fmla="*/ 31278 w 71550"/>
                <a:gd name="connsiteY9" fmla="*/ 13703 h 74436"/>
                <a:gd name="connsiteX10" fmla="*/ 33216 w 71550"/>
                <a:gd name="connsiteY10" fmla="*/ 33046 h 74436"/>
                <a:gd name="connsiteX11" fmla="*/ 9425 w 71550"/>
                <a:gd name="connsiteY11" fmla="*/ 17330 h 74436"/>
                <a:gd name="connsiteX12" fmla="*/ 5548 w 71550"/>
                <a:gd name="connsiteY12" fmla="*/ 15776 h 74436"/>
                <a:gd name="connsiteX13" fmla="*/ 84 w 71550"/>
                <a:gd name="connsiteY13" fmla="*/ 21302 h 74436"/>
                <a:gd name="connsiteX14" fmla="*/ 3785 w 71550"/>
                <a:gd name="connsiteY14" fmla="*/ 26311 h 74436"/>
                <a:gd name="connsiteX15" fmla="*/ 30396 w 71550"/>
                <a:gd name="connsiteY15" fmla="*/ 37191 h 74436"/>
                <a:gd name="connsiteX16" fmla="*/ 5019 w 71550"/>
                <a:gd name="connsiteY16" fmla="*/ 47899 h 74436"/>
                <a:gd name="connsiteX17" fmla="*/ 84 w 71550"/>
                <a:gd name="connsiteY17" fmla="*/ 53253 h 74436"/>
                <a:gd name="connsiteX18" fmla="*/ 5548 w 71550"/>
                <a:gd name="connsiteY18" fmla="*/ 58780 h 74436"/>
                <a:gd name="connsiteX19" fmla="*/ 9249 w 71550"/>
                <a:gd name="connsiteY19" fmla="*/ 57225 h 74436"/>
                <a:gd name="connsiteX20" fmla="*/ 33216 w 71550"/>
                <a:gd name="connsiteY20" fmla="*/ 41509 h 74436"/>
                <a:gd name="connsiteX21" fmla="*/ 30396 w 71550"/>
                <a:gd name="connsiteY21" fmla="*/ 69315 h 74436"/>
                <a:gd name="connsiteX22" fmla="*/ 35860 w 71550"/>
                <a:gd name="connsiteY22" fmla="*/ 74496 h 74436"/>
                <a:gd name="connsiteX23" fmla="*/ 41323 w 71550"/>
                <a:gd name="connsiteY23" fmla="*/ 69315 h 74436"/>
                <a:gd name="connsiteX24" fmla="*/ 40442 w 71550"/>
                <a:gd name="connsiteY24" fmla="*/ 60852 h 74436"/>
                <a:gd name="connsiteX25" fmla="*/ 38503 w 71550"/>
                <a:gd name="connsiteY25" fmla="*/ 41509 h 74436"/>
                <a:gd name="connsiteX26" fmla="*/ 59651 w 71550"/>
                <a:gd name="connsiteY26" fmla="*/ 55325 h 74436"/>
                <a:gd name="connsiteX27" fmla="*/ 66171 w 71550"/>
                <a:gd name="connsiteY27" fmla="*/ 58780 h 74436"/>
                <a:gd name="connsiteX28" fmla="*/ 71635 w 71550"/>
                <a:gd name="connsiteY28" fmla="*/ 53253 h 74436"/>
                <a:gd name="connsiteX29" fmla="*/ 67934 w 71550"/>
                <a:gd name="connsiteY29" fmla="*/ 48244 h 74436"/>
                <a:gd name="connsiteX30" fmla="*/ 41323 w 71550"/>
                <a:gd name="connsiteY30" fmla="*/ 37364 h 7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550" h="74436">
                  <a:moveTo>
                    <a:pt x="41323" y="37364"/>
                  </a:moveTo>
                  <a:cubicBezTo>
                    <a:pt x="55774" y="31146"/>
                    <a:pt x="62294" y="28729"/>
                    <a:pt x="66700" y="26656"/>
                  </a:cubicBezTo>
                  <a:cubicBezTo>
                    <a:pt x="70049" y="25274"/>
                    <a:pt x="71635" y="24584"/>
                    <a:pt x="71635" y="21302"/>
                  </a:cubicBezTo>
                  <a:cubicBezTo>
                    <a:pt x="71635" y="18366"/>
                    <a:pt x="69344" y="15776"/>
                    <a:pt x="66171" y="15776"/>
                  </a:cubicBezTo>
                  <a:cubicBezTo>
                    <a:pt x="64938" y="15776"/>
                    <a:pt x="64585" y="15776"/>
                    <a:pt x="62471" y="17330"/>
                  </a:cubicBezTo>
                  <a:lnTo>
                    <a:pt x="38503" y="33046"/>
                  </a:lnTo>
                  <a:lnTo>
                    <a:pt x="41147" y="7486"/>
                  </a:lnTo>
                  <a:cubicBezTo>
                    <a:pt x="41499" y="4377"/>
                    <a:pt x="41147" y="59"/>
                    <a:pt x="35860" y="59"/>
                  </a:cubicBezTo>
                  <a:cubicBezTo>
                    <a:pt x="33745" y="59"/>
                    <a:pt x="30396" y="1441"/>
                    <a:pt x="30396" y="5240"/>
                  </a:cubicBezTo>
                  <a:cubicBezTo>
                    <a:pt x="30396" y="6795"/>
                    <a:pt x="31101" y="11976"/>
                    <a:pt x="31278" y="13703"/>
                  </a:cubicBezTo>
                  <a:cubicBezTo>
                    <a:pt x="31630" y="16639"/>
                    <a:pt x="32864" y="29074"/>
                    <a:pt x="33216" y="33046"/>
                  </a:cubicBezTo>
                  <a:lnTo>
                    <a:pt x="9425" y="17330"/>
                  </a:lnTo>
                  <a:cubicBezTo>
                    <a:pt x="7662" y="16294"/>
                    <a:pt x="7134" y="15776"/>
                    <a:pt x="5548" y="15776"/>
                  </a:cubicBezTo>
                  <a:cubicBezTo>
                    <a:pt x="2376" y="15776"/>
                    <a:pt x="84" y="18366"/>
                    <a:pt x="84" y="21302"/>
                  </a:cubicBezTo>
                  <a:cubicBezTo>
                    <a:pt x="84" y="24756"/>
                    <a:pt x="2199" y="25620"/>
                    <a:pt x="3785" y="26311"/>
                  </a:cubicBezTo>
                  <a:lnTo>
                    <a:pt x="30396" y="37191"/>
                  </a:lnTo>
                  <a:cubicBezTo>
                    <a:pt x="15945" y="43409"/>
                    <a:pt x="9425" y="45827"/>
                    <a:pt x="5019" y="47899"/>
                  </a:cubicBezTo>
                  <a:cubicBezTo>
                    <a:pt x="1671" y="49281"/>
                    <a:pt x="84" y="49972"/>
                    <a:pt x="84" y="53253"/>
                  </a:cubicBezTo>
                  <a:cubicBezTo>
                    <a:pt x="84" y="56189"/>
                    <a:pt x="2376" y="58780"/>
                    <a:pt x="5548" y="58780"/>
                  </a:cubicBezTo>
                  <a:cubicBezTo>
                    <a:pt x="6781" y="58780"/>
                    <a:pt x="7134" y="58780"/>
                    <a:pt x="9249" y="57225"/>
                  </a:cubicBezTo>
                  <a:lnTo>
                    <a:pt x="33216" y="41509"/>
                  </a:lnTo>
                  <a:lnTo>
                    <a:pt x="30396" y="69315"/>
                  </a:lnTo>
                  <a:cubicBezTo>
                    <a:pt x="30396" y="73114"/>
                    <a:pt x="33745" y="74496"/>
                    <a:pt x="35860" y="74496"/>
                  </a:cubicBezTo>
                  <a:cubicBezTo>
                    <a:pt x="37974" y="74496"/>
                    <a:pt x="41323" y="73114"/>
                    <a:pt x="41323" y="69315"/>
                  </a:cubicBezTo>
                  <a:cubicBezTo>
                    <a:pt x="41323" y="67760"/>
                    <a:pt x="40618" y="62579"/>
                    <a:pt x="40442" y="60852"/>
                  </a:cubicBezTo>
                  <a:cubicBezTo>
                    <a:pt x="40089" y="57916"/>
                    <a:pt x="38856" y="45481"/>
                    <a:pt x="38503" y="41509"/>
                  </a:cubicBezTo>
                  <a:lnTo>
                    <a:pt x="59651" y="55325"/>
                  </a:lnTo>
                  <a:cubicBezTo>
                    <a:pt x="64233" y="58780"/>
                    <a:pt x="64585" y="58780"/>
                    <a:pt x="66171" y="58780"/>
                  </a:cubicBezTo>
                  <a:cubicBezTo>
                    <a:pt x="69344" y="58780"/>
                    <a:pt x="71635" y="56189"/>
                    <a:pt x="71635" y="53253"/>
                  </a:cubicBezTo>
                  <a:cubicBezTo>
                    <a:pt x="71635" y="49799"/>
                    <a:pt x="69520" y="48935"/>
                    <a:pt x="67934" y="48244"/>
                  </a:cubicBezTo>
                  <a:lnTo>
                    <a:pt x="41323" y="37364"/>
                  </a:lnTo>
                  <a:close/>
                </a:path>
              </a:pathLst>
            </a:custGeom>
            <a:solidFill>
              <a:srgbClr val="000000"/>
            </a:solidFill>
            <a:ln w="266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0" name="Freeform: Shape 169">
              <a:extLst>
                <a:ext uri="{FF2B5EF4-FFF2-40B4-BE49-F238E27FC236}">
                  <a16:creationId xmlns:a16="http://schemas.microsoft.com/office/drawing/2014/main" id="{497FA556-A0D2-7FF7-400E-83A5832FDF26}"/>
                </a:ext>
              </a:extLst>
            </p:cNvPr>
            <p:cNvSpPr/>
            <p:nvPr>
              <p:custDataLst>
                <p:tags r:id="rId30"/>
              </p:custDataLst>
            </p:nvPr>
          </p:nvSpPr>
          <p:spPr>
            <a:xfrm>
              <a:off x="10694900" y="6784127"/>
              <a:ext cx="81066" cy="118131"/>
            </a:xfrm>
            <a:custGeom>
              <a:avLst/>
              <a:gdLst>
                <a:gd name="connsiteX0" fmla="*/ 38678 w 81066"/>
                <a:gd name="connsiteY0" fmla="*/ 57059 h 118131"/>
                <a:gd name="connsiteX1" fmla="*/ 62293 w 81066"/>
                <a:gd name="connsiteY1" fmla="*/ 84865 h 118131"/>
                <a:gd name="connsiteX2" fmla="*/ 39383 w 81066"/>
                <a:gd name="connsiteY2" fmla="*/ 112670 h 118131"/>
                <a:gd name="connsiteX3" fmla="*/ 9423 w 81066"/>
                <a:gd name="connsiteY3" fmla="*/ 100581 h 118131"/>
                <a:gd name="connsiteX4" fmla="*/ 19645 w 81066"/>
                <a:gd name="connsiteY4" fmla="*/ 90909 h 118131"/>
                <a:gd name="connsiteX5" fmla="*/ 9952 w 81066"/>
                <a:gd name="connsiteY5" fmla="*/ 81410 h 118131"/>
                <a:gd name="connsiteX6" fmla="*/ 83 w 81066"/>
                <a:gd name="connsiteY6" fmla="*/ 91427 h 118131"/>
                <a:gd name="connsiteX7" fmla="*/ 39735 w 81066"/>
                <a:gd name="connsiteY7" fmla="*/ 118197 h 118131"/>
                <a:gd name="connsiteX8" fmla="*/ 81150 w 81066"/>
                <a:gd name="connsiteY8" fmla="*/ 84865 h 118131"/>
                <a:gd name="connsiteX9" fmla="*/ 50485 w 81066"/>
                <a:gd name="connsiteY9" fmla="*/ 53950 h 118131"/>
                <a:gd name="connsiteX10" fmla="*/ 75687 w 81066"/>
                <a:gd name="connsiteY10" fmla="*/ 23899 h 118131"/>
                <a:gd name="connsiteX11" fmla="*/ 40088 w 81066"/>
                <a:gd name="connsiteY11" fmla="*/ 65 h 118131"/>
                <a:gd name="connsiteX12" fmla="*/ 5546 w 81066"/>
                <a:gd name="connsiteY12" fmla="*/ 23208 h 118131"/>
                <a:gd name="connsiteX13" fmla="*/ 14710 w 81066"/>
                <a:gd name="connsiteY13" fmla="*/ 32361 h 118131"/>
                <a:gd name="connsiteX14" fmla="*/ 23698 w 81066"/>
                <a:gd name="connsiteY14" fmla="*/ 23553 h 118131"/>
                <a:gd name="connsiteX15" fmla="*/ 14710 w 81066"/>
                <a:gd name="connsiteY15" fmla="*/ 14573 h 118131"/>
                <a:gd name="connsiteX16" fmla="*/ 39559 w 81066"/>
                <a:gd name="connsiteY16" fmla="*/ 5074 h 118131"/>
                <a:gd name="connsiteX17" fmla="*/ 58592 w 81066"/>
                <a:gd name="connsiteY17" fmla="*/ 23899 h 118131"/>
                <a:gd name="connsiteX18" fmla="*/ 51543 w 81066"/>
                <a:gd name="connsiteY18" fmla="*/ 44451 h 118131"/>
                <a:gd name="connsiteX19" fmla="*/ 31981 w 81066"/>
                <a:gd name="connsiteY19" fmla="*/ 51877 h 118131"/>
                <a:gd name="connsiteX20" fmla="*/ 26342 w 81066"/>
                <a:gd name="connsiteY20" fmla="*/ 52396 h 118131"/>
                <a:gd name="connsiteX21" fmla="*/ 24579 w 81066"/>
                <a:gd name="connsiteY21" fmla="*/ 54641 h 118131"/>
                <a:gd name="connsiteX22" fmla="*/ 29161 w 81066"/>
                <a:gd name="connsiteY22" fmla="*/ 57059 h 118131"/>
                <a:gd name="connsiteX23" fmla="*/ 38678 w 81066"/>
                <a:gd name="connsiteY23" fmla="*/ 57059 h 11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066" h="118131">
                  <a:moveTo>
                    <a:pt x="38678" y="57059"/>
                  </a:moveTo>
                  <a:cubicBezTo>
                    <a:pt x="52424" y="57059"/>
                    <a:pt x="62293" y="66385"/>
                    <a:pt x="62293" y="84865"/>
                  </a:cubicBezTo>
                  <a:cubicBezTo>
                    <a:pt x="62293" y="106280"/>
                    <a:pt x="49604" y="112670"/>
                    <a:pt x="39383" y="112670"/>
                  </a:cubicBezTo>
                  <a:cubicBezTo>
                    <a:pt x="32334" y="112670"/>
                    <a:pt x="16825" y="110771"/>
                    <a:pt x="9423" y="100581"/>
                  </a:cubicBezTo>
                  <a:cubicBezTo>
                    <a:pt x="17706" y="100236"/>
                    <a:pt x="19645" y="94536"/>
                    <a:pt x="19645" y="90909"/>
                  </a:cubicBezTo>
                  <a:cubicBezTo>
                    <a:pt x="19645" y="85383"/>
                    <a:pt x="15415" y="81410"/>
                    <a:pt x="9952" y="81410"/>
                  </a:cubicBezTo>
                  <a:cubicBezTo>
                    <a:pt x="5018" y="81410"/>
                    <a:pt x="83" y="84346"/>
                    <a:pt x="83" y="91427"/>
                  </a:cubicBezTo>
                  <a:cubicBezTo>
                    <a:pt x="83" y="107662"/>
                    <a:pt x="18411" y="118197"/>
                    <a:pt x="39735" y="118197"/>
                  </a:cubicBezTo>
                  <a:cubicBezTo>
                    <a:pt x="64231" y="118197"/>
                    <a:pt x="81150" y="102135"/>
                    <a:pt x="81150" y="84865"/>
                  </a:cubicBezTo>
                  <a:cubicBezTo>
                    <a:pt x="81150" y="71393"/>
                    <a:pt x="69871" y="57922"/>
                    <a:pt x="50485" y="53950"/>
                  </a:cubicBezTo>
                  <a:cubicBezTo>
                    <a:pt x="68990" y="47387"/>
                    <a:pt x="75687" y="34434"/>
                    <a:pt x="75687" y="23899"/>
                  </a:cubicBezTo>
                  <a:cubicBezTo>
                    <a:pt x="75687" y="10255"/>
                    <a:pt x="59649" y="65"/>
                    <a:pt x="40088" y="65"/>
                  </a:cubicBezTo>
                  <a:cubicBezTo>
                    <a:pt x="20526" y="65"/>
                    <a:pt x="5546" y="9391"/>
                    <a:pt x="5546" y="23208"/>
                  </a:cubicBezTo>
                  <a:cubicBezTo>
                    <a:pt x="5546" y="29080"/>
                    <a:pt x="9423" y="32361"/>
                    <a:pt x="14710" y="32361"/>
                  </a:cubicBezTo>
                  <a:cubicBezTo>
                    <a:pt x="20174" y="32361"/>
                    <a:pt x="23698" y="28389"/>
                    <a:pt x="23698" y="23553"/>
                  </a:cubicBezTo>
                  <a:cubicBezTo>
                    <a:pt x="23698" y="18545"/>
                    <a:pt x="20174" y="14918"/>
                    <a:pt x="14710" y="14573"/>
                  </a:cubicBezTo>
                  <a:cubicBezTo>
                    <a:pt x="20878" y="6974"/>
                    <a:pt x="33038" y="5074"/>
                    <a:pt x="39559" y="5074"/>
                  </a:cubicBezTo>
                  <a:cubicBezTo>
                    <a:pt x="47489" y="5074"/>
                    <a:pt x="58592" y="8873"/>
                    <a:pt x="58592" y="23899"/>
                  </a:cubicBezTo>
                  <a:cubicBezTo>
                    <a:pt x="58592" y="31153"/>
                    <a:pt x="56125" y="39097"/>
                    <a:pt x="51543" y="44451"/>
                  </a:cubicBezTo>
                  <a:cubicBezTo>
                    <a:pt x="45727" y="51014"/>
                    <a:pt x="40793" y="51359"/>
                    <a:pt x="31981" y="51877"/>
                  </a:cubicBezTo>
                  <a:cubicBezTo>
                    <a:pt x="27575" y="52223"/>
                    <a:pt x="27223" y="52223"/>
                    <a:pt x="26342" y="52396"/>
                  </a:cubicBezTo>
                  <a:cubicBezTo>
                    <a:pt x="25989" y="52396"/>
                    <a:pt x="24579" y="52741"/>
                    <a:pt x="24579" y="54641"/>
                  </a:cubicBezTo>
                  <a:cubicBezTo>
                    <a:pt x="24579" y="57059"/>
                    <a:pt x="26165" y="57059"/>
                    <a:pt x="29161" y="57059"/>
                  </a:cubicBezTo>
                  <a:lnTo>
                    <a:pt x="38678" y="57059"/>
                  </a:lnTo>
                  <a:close/>
                </a:path>
              </a:pathLst>
            </a:custGeom>
            <a:solidFill>
              <a:srgbClr val="000000"/>
            </a:solidFill>
            <a:ln w="266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1" name="Freeform: Shape 170">
              <a:extLst>
                <a:ext uri="{FF2B5EF4-FFF2-40B4-BE49-F238E27FC236}">
                  <a16:creationId xmlns:a16="http://schemas.microsoft.com/office/drawing/2014/main" id="{6E8E3119-DEA2-245F-C389-C3ACB2C82505}"/>
                </a:ext>
              </a:extLst>
            </p:cNvPr>
            <p:cNvSpPr/>
            <p:nvPr>
              <p:custDataLst>
                <p:tags r:id="rId31"/>
              </p:custDataLst>
            </p:nvPr>
          </p:nvSpPr>
          <p:spPr>
            <a:xfrm>
              <a:off x="10861014" y="6652521"/>
              <a:ext cx="58408" cy="246724"/>
            </a:xfrm>
            <a:custGeom>
              <a:avLst/>
              <a:gdLst>
                <a:gd name="connsiteX0" fmla="*/ 58497 w 58408"/>
                <a:gd name="connsiteY0" fmla="*/ 244320 h 246724"/>
                <a:gd name="connsiteX1" fmla="*/ 54217 w 58408"/>
                <a:gd name="connsiteY1" fmla="*/ 238892 h 246724"/>
                <a:gd name="connsiteX2" fmla="*/ 14691 w 58408"/>
                <a:gd name="connsiteY2" fmla="*/ 123425 h 246724"/>
                <a:gd name="connsiteX3" fmla="*/ 55224 w 58408"/>
                <a:gd name="connsiteY3" fmla="*/ 6724 h 246724"/>
                <a:gd name="connsiteX4" fmla="*/ 58497 w 58408"/>
                <a:gd name="connsiteY4" fmla="*/ 2530 h 246724"/>
                <a:gd name="connsiteX5" fmla="*/ 55980 w 58408"/>
                <a:gd name="connsiteY5" fmla="*/ 63 h 246724"/>
                <a:gd name="connsiteX6" fmla="*/ 15950 w 58408"/>
                <a:gd name="connsiteY6" fmla="*/ 48174 h 246724"/>
                <a:gd name="connsiteX7" fmla="*/ 89 w 58408"/>
                <a:gd name="connsiteY7" fmla="*/ 123425 h 246724"/>
                <a:gd name="connsiteX8" fmla="*/ 16705 w 58408"/>
                <a:gd name="connsiteY8" fmla="*/ 200403 h 246724"/>
                <a:gd name="connsiteX9" fmla="*/ 55980 w 58408"/>
                <a:gd name="connsiteY9" fmla="*/ 246788 h 246724"/>
                <a:gd name="connsiteX10" fmla="*/ 58497 w 58408"/>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08" h="246724">
                  <a:moveTo>
                    <a:pt x="58497" y="244320"/>
                  </a:moveTo>
                  <a:cubicBezTo>
                    <a:pt x="58497" y="243580"/>
                    <a:pt x="58497" y="243087"/>
                    <a:pt x="54217" y="238892"/>
                  </a:cubicBezTo>
                  <a:cubicBezTo>
                    <a:pt x="22747" y="207805"/>
                    <a:pt x="14691" y="161174"/>
                    <a:pt x="14691" y="123425"/>
                  </a:cubicBezTo>
                  <a:cubicBezTo>
                    <a:pt x="14691" y="80495"/>
                    <a:pt x="24258" y="37565"/>
                    <a:pt x="55224" y="6724"/>
                  </a:cubicBezTo>
                  <a:cubicBezTo>
                    <a:pt x="58497" y="3764"/>
                    <a:pt x="58497" y="3270"/>
                    <a:pt x="58497" y="2530"/>
                  </a:cubicBezTo>
                  <a:cubicBezTo>
                    <a:pt x="58497" y="803"/>
                    <a:pt x="57490" y="63"/>
                    <a:pt x="55980" y="63"/>
                  </a:cubicBezTo>
                  <a:cubicBezTo>
                    <a:pt x="53462" y="63"/>
                    <a:pt x="30804" y="16840"/>
                    <a:pt x="15950" y="48174"/>
                  </a:cubicBezTo>
                  <a:cubicBezTo>
                    <a:pt x="3110" y="75314"/>
                    <a:pt x="89" y="102700"/>
                    <a:pt x="89" y="123425"/>
                  </a:cubicBezTo>
                  <a:cubicBezTo>
                    <a:pt x="89" y="142670"/>
                    <a:pt x="2858" y="172523"/>
                    <a:pt x="16705" y="200403"/>
                  </a:cubicBezTo>
                  <a:cubicBezTo>
                    <a:pt x="31811" y="230750"/>
                    <a:pt x="53462" y="246788"/>
                    <a:pt x="55980" y="246788"/>
                  </a:cubicBezTo>
                  <a:cubicBezTo>
                    <a:pt x="57490" y="246788"/>
                    <a:pt x="58497" y="246047"/>
                    <a:pt x="58497" y="244320"/>
                  </a:cubicBezTo>
                  <a:close/>
                </a:path>
              </a:pathLst>
            </a:custGeom>
            <a:solidFill>
              <a:srgbClr val="000000"/>
            </a:solidFill>
            <a:ln w="266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2" name="Freeform: Shape 171">
              <a:extLst>
                <a:ext uri="{FF2B5EF4-FFF2-40B4-BE49-F238E27FC236}">
                  <a16:creationId xmlns:a16="http://schemas.microsoft.com/office/drawing/2014/main" id="{EB981C06-F976-E8C7-6592-7B7F2A42F555}"/>
                </a:ext>
              </a:extLst>
            </p:cNvPr>
            <p:cNvSpPr/>
            <p:nvPr>
              <p:custDataLst>
                <p:tags r:id="rId32"/>
              </p:custDataLst>
            </p:nvPr>
          </p:nvSpPr>
          <p:spPr>
            <a:xfrm>
              <a:off x="10941298" y="6728512"/>
              <a:ext cx="125376" cy="111766"/>
            </a:xfrm>
            <a:custGeom>
              <a:avLst/>
              <a:gdLst>
                <a:gd name="connsiteX0" fmla="*/ 76880 w 125376"/>
                <a:gd name="connsiteY0" fmla="*/ 34604 h 111766"/>
                <a:gd name="connsiteX1" fmla="*/ 101804 w 125376"/>
                <a:gd name="connsiteY1" fmla="*/ 5491 h 111766"/>
                <a:gd name="connsiteX2" fmla="*/ 114392 w 125376"/>
                <a:gd name="connsiteY2" fmla="*/ 8698 h 111766"/>
                <a:gd name="connsiteX3" fmla="*/ 102307 w 125376"/>
                <a:gd name="connsiteY3" fmla="*/ 22021 h 111766"/>
                <a:gd name="connsiteX4" fmla="*/ 111874 w 125376"/>
                <a:gd name="connsiteY4" fmla="*/ 30657 h 111766"/>
                <a:gd name="connsiteX5" fmla="*/ 125469 w 125376"/>
                <a:gd name="connsiteY5" fmla="*/ 16347 h 111766"/>
                <a:gd name="connsiteX6" fmla="*/ 102056 w 125376"/>
                <a:gd name="connsiteY6" fmla="*/ 63 h 111766"/>
                <a:gd name="connsiteX7" fmla="*/ 75621 w 125376"/>
                <a:gd name="connsiteY7" fmla="*/ 18814 h 111766"/>
                <a:gd name="connsiteX8" fmla="*/ 48431 w 125376"/>
                <a:gd name="connsiteY8" fmla="*/ 63 h 111766"/>
                <a:gd name="connsiteX9" fmla="*/ 7897 w 125376"/>
                <a:gd name="connsiteY9" fmla="*/ 38058 h 111766"/>
                <a:gd name="connsiteX10" fmla="*/ 10919 w 125376"/>
                <a:gd name="connsiteY10" fmla="*/ 40526 h 111766"/>
                <a:gd name="connsiteX11" fmla="*/ 14191 w 125376"/>
                <a:gd name="connsiteY11" fmla="*/ 37812 h 111766"/>
                <a:gd name="connsiteX12" fmla="*/ 47927 w 125376"/>
                <a:gd name="connsiteY12" fmla="*/ 5491 h 111766"/>
                <a:gd name="connsiteX13" fmla="*/ 61522 w 125376"/>
                <a:gd name="connsiteY13" fmla="*/ 22021 h 111766"/>
                <a:gd name="connsiteX14" fmla="*/ 47927 w 125376"/>
                <a:gd name="connsiteY14" fmla="*/ 80742 h 111766"/>
                <a:gd name="connsiteX15" fmla="*/ 24010 w 125376"/>
                <a:gd name="connsiteY15" fmla="*/ 106401 h 111766"/>
                <a:gd name="connsiteX16" fmla="*/ 11422 w 125376"/>
                <a:gd name="connsiteY16" fmla="*/ 103194 h 111766"/>
                <a:gd name="connsiteX17" fmla="*/ 23255 w 125376"/>
                <a:gd name="connsiteY17" fmla="*/ 89871 h 111766"/>
                <a:gd name="connsiteX18" fmla="*/ 13940 w 125376"/>
                <a:gd name="connsiteY18" fmla="*/ 81235 h 111766"/>
                <a:gd name="connsiteX19" fmla="*/ 93 w 125376"/>
                <a:gd name="connsiteY19" fmla="*/ 95545 h 111766"/>
                <a:gd name="connsiteX20" fmla="*/ 23758 w 125376"/>
                <a:gd name="connsiteY20" fmla="*/ 111829 h 111766"/>
                <a:gd name="connsiteX21" fmla="*/ 50193 w 125376"/>
                <a:gd name="connsiteY21" fmla="*/ 93078 h 111766"/>
                <a:gd name="connsiteX22" fmla="*/ 77383 w 125376"/>
                <a:gd name="connsiteY22" fmla="*/ 111829 h 111766"/>
                <a:gd name="connsiteX23" fmla="*/ 117665 w 125376"/>
                <a:gd name="connsiteY23" fmla="*/ 73833 h 111766"/>
                <a:gd name="connsiteX24" fmla="*/ 114644 w 125376"/>
                <a:gd name="connsiteY24" fmla="*/ 71366 h 111766"/>
                <a:gd name="connsiteX25" fmla="*/ 111371 w 125376"/>
                <a:gd name="connsiteY25" fmla="*/ 74080 h 111766"/>
                <a:gd name="connsiteX26" fmla="*/ 77887 w 125376"/>
                <a:gd name="connsiteY26" fmla="*/ 106401 h 111766"/>
                <a:gd name="connsiteX27" fmla="*/ 64040 w 125376"/>
                <a:gd name="connsiteY27" fmla="*/ 90117 h 111766"/>
                <a:gd name="connsiteX28" fmla="*/ 68320 w 125376"/>
                <a:gd name="connsiteY28" fmla="*/ 68406 h 111766"/>
                <a:gd name="connsiteX29" fmla="*/ 76880 w 125376"/>
                <a:gd name="connsiteY29" fmla="*/ 34604 h 1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5376" h="111766">
                  <a:moveTo>
                    <a:pt x="76880" y="34604"/>
                  </a:moveTo>
                  <a:cubicBezTo>
                    <a:pt x="78390" y="28189"/>
                    <a:pt x="84181" y="5491"/>
                    <a:pt x="101804" y="5491"/>
                  </a:cubicBezTo>
                  <a:cubicBezTo>
                    <a:pt x="103063" y="5491"/>
                    <a:pt x="109105" y="5491"/>
                    <a:pt x="114392" y="8698"/>
                  </a:cubicBezTo>
                  <a:cubicBezTo>
                    <a:pt x="107343" y="9932"/>
                    <a:pt x="102307" y="16100"/>
                    <a:pt x="102307" y="22021"/>
                  </a:cubicBezTo>
                  <a:cubicBezTo>
                    <a:pt x="102307" y="25969"/>
                    <a:pt x="105077" y="30657"/>
                    <a:pt x="111874" y="30657"/>
                  </a:cubicBezTo>
                  <a:cubicBezTo>
                    <a:pt x="117413" y="30657"/>
                    <a:pt x="125469" y="26216"/>
                    <a:pt x="125469" y="16347"/>
                  </a:cubicBezTo>
                  <a:cubicBezTo>
                    <a:pt x="125469" y="3517"/>
                    <a:pt x="110615" y="63"/>
                    <a:pt x="102056" y="63"/>
                  </a:cubicBezTo>
                  <a:cubicBezTo>
                    <a:pt x="87454" y="63"/>
                    <a:pt x="78642" y="13139"/>
                    <a:pt x="75621" y="18814"/>
                  </a:cubicBezTo>
                  <a:cubicBezTo>
                    <a:pt x="69327" y="2530"/>
                    <a:pt x="55732" y="63"/>
                    <a:pt x="48431" y="63"/>
                  </a:cubicBezTo>
                  <a:cubicBezTo>
                    <a:pt x="22248" y="63"/>
                    <a:pt x="7897" y="31890"/>
                    <a:pt x="7897" y="38058"/>
                  </a:cubicBezTo>
                  <a:cubicBezTo>
                    <a:pt x="7897" y="40526"/>
                    <a:pt x="10415" y="40526"/>
                    <a:pt x="10919" y="40526"/>
                  </a:cubicBezTo>
                  <a:cubicBezTo>
                    <a:pt x="12933" y="40526"/>
                    <a:pt x="13688" y="40032"/>
                    <a:pt x="14191" y="37812"/>
                  </a:cubicBezTo>
                  <a:cubicBezTo>
                    <a:pt x="22751" y="11659"/>
                    <a:pt x="39367" y="5491"/>
                    <a:pt x="47927" y="5491"/>
                  </a:cubicBezTo>
                  <a:cubicBezTo>
                    <a:pt x="52711" y="5491"/>
                    <a:pt x="61522" y="7711"/>
                    <a:pt x="61522" y="22021"/>
                  </a:cubicBezTo>
                  <a:cubicBezTo>
                    <a:pt x="61522" y="29670"/>
                    <a:pt x="57242" y="46200"/>
                    <a:pt x="47927" y="80742"/>
                  </a:cubicBezTo>
                  <a:cubicBezTo>
                    <a:pt x="43899" y="96039"/>
                    <a:pt x="35088" y="106401"/>
                    <a:pt x="24010" y="106401"/>
                  </a:cubicBezTo>
                  <a:cubicBezTo>
                    <a:pt x="22500" y="106401"/>
                    <a:pt x="16709" y="106401"/>
                    <a:pt x="11422" y="103194"/>
                  </a:cubicBezTo>
                  <a:cubicBezTo>
                    <a:pt x="17716" y="101960"/>
                    <a:pt x="23255" y="96779"/>
                    <a:pt x="23255" y="89871"/>
                  </a:cubicBezTo>
                  <a:cubicBezTo>
                    <a:pt x="23255" y="83209"/>
                    <a:pt x="17716" y="81235"/>
                    <a:pt x="13940" y="81235"/>
                  </a:cubicBezTo>
                  <a:cubicBezTo>
                    <a:pt x="6387" y="81235"/>
                    <a:pt x="93" y="87650"/>
                    <a:pt x="93" y="95545"/>
                  </a:cubicBezTo>
                  <a:cubicBezTo>
                    <a:pt x="93" y="106895"/>
                    <a:pt x="12681" y="111829"/>
                    <a:pt x="23758" y="111829"/>
                  </a:cubicBezTo>
                  <a:cubicBezTo>
                    <a:pt x="40375" y="111829"/>
                    <a:pt x="49438" y="94558"/>
                    <a:pt x="50193" y="93078"/>
                  </a:cubicBezTo>
                  <a:cubicBezTo>
                    <a:pt x="53214" y="102207"/>
                    <a:pt x="62278" y="111829"/>
                    <a:pt x="77383" y="111829"/>
                  </a:cubicBezTo>
                  <a:cubicBezTo>
                    <a:pt x="103314" y="111829"/>
                    <a:pt x="117665" y="80002"/>
                    <a:pt x="117665" y="73833"/>
                  </a:cubicBezTo>
                  <a:cubicBezTo>
                    <a:pt x="117665" y="71366"/>
                    <a:pt x="115399" y="71366"/>
                    <a:pt x="114644" y="71366"/>
                  </a:cubicBezTo>
                  <a:cubicBezTo>
                    <a:pt x="112378" y="71366"/>
                    <a:pt x="111874" y="72353"/>
                    <a:pt x="111371" y="74080"/>
                  </a:cubicBezTo>
                  <a:cubicBezTo>
                    <a:pt x="103063" y="100480"/>
                    <a:pt x="85943" y="106401"/>
                    <a:pt x="77887" y="106401"/>
                  </a:cubicBezTo>
                  <a:cubicBezTo>
                    <a:pt x="68068" y="106401"/>
                    <a:pt x="64040" y="98506"/>
                    <a:pt x="64040" y="90117"/>
                  </a:cubicBezTo>
                  <a:cubicBezTo>
                    <a:pt x="64040" y="84689"/>
                    <a:pt x="65550" y="79261"/>
                    <a:pt x="68320" y="68406"/>
                  </a:cubicBezTo>
                  <a:lnTo>
                    <a:pt x="76880" y="34604"/>
                  </a:lnTo>
                  <a:close/>
                </a:path>
              </a:pathLst>
            </a:custGeom>
            <a:solidFill>
              <a:srgbClr val="000000"/>
            </a:solidFill>
            <a:ln w="266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3" name="Freeform: Shape 172">
              <a:extLst>
                <a:ext uri="{FF2B5EF4-FFF2-40B4-BE49-F238E27FC236}">
                  <a16:creationId xmlns:a16="http://schemas.microsoft.com/office/drawing/2014/main" id="{5CC63625-BA88-AB7F-CC99-0FDB456627FC}"/>
                </a:ext>
              </a:extLst>
            </p:cNvPr>
            <p:cNvSpPr/>
            <p:nvPr>
              <p:custDataLst>
                <p:tags r:id="rId33"/>
              </p:custDataLst>
            </p:nvPr>
          </p:nvSpPr>
          <p:spPr>
            <a:xfrm>
              <a:off x="11087401" y="6759895"/>
              <a:ext cx="81066" cy="118131"/>
            </a:xfrm>
            <a:custGeom>
              <a:avLst/>
              <a:gdLst>
                <a:gd name="connsiteX0" fmla="*/ 38693 w 81066"/>
                <a:gd name="connsiteY0" fmla="*/ 57058 h 118131"/>
                <a:gd name="connsiteX1" fmla="*/ 62308 w 81066"/>
                <a:gd name="connsiteY1" fmla="*/ 84864 h 118131"/>
                <a:gd name="connsiteX2" fmla="*/ 39398 w 81066"/>
                <a:gd name="connsiteY2" fmla="*/ 112669 h 118131"/>
                <a:gd name="connsiteX3" fmla="*/ 9439 w 81066"/>
                <a:gd name="connsiteY3" fmla="*/ 100580 h 118131"/>
                <a:gd name="connsiteX4" fmla="*/ 19660 w 81066"/>
                <a:gd name="connsiteY4" fmla="*/ 90908 h 118131"/>
                <a:gd name="connsiteX5" fmla="*/ 9968 w 81066"/>
                <a:gd name="connsiteY5" fmla="*/ 81409 h 118131"/>
                <a:gd name="connsiteX6" fmla="*/ 99 w 81066"/>
                <a:gd name="connsiteY6" fmla="*/ 91426 h 118131"/>
                <a:gd name="connsiteX7" fmla="*/ 39751 w 81066"/>
                <a:gd name="connsiteY7" fmla="*/ 118196 h 118131"/>
                <a:gd name="connsiteX8" fmla="*/ 81165 w 81066"/>
                <a:gd name="connsiteY8" fmla="*/ 84864 h 118131"/>
                <a:gd name="connsiteX9" fmla="*/ 50501 w 81066"/>
                <a:gd name="connsiteY9" fmla="*/ 53949 h 118131"/>
                <a:gd name="connsiteX10" fmla="*/ 75702 w 81066"/>
                <a:gd name="connsiteY10" fmla="*/ 23898 h 118131"/>
                <a:gd name="connsiteX11" fmla="*/ 40103 w 81066"/>
                <a:gd name="connsiteY11" fmla="*/ 64 h 118131"/>
                <a:gd name="connsiteX12" fmla="*/ 5562 w 81066"/>
                <a:gd name="connsiteY12" fmla="*/ 23207 h 118131"/>
                <a:gd name="connsiteX13" fmla="*/ 14726 w 81066"/>
                <a:gd name="connsiteY13" fmla="*/ 32361 h 118131"/>
                <a:gd name="connsiteX14" fmla="*/ 23714 w 81066"/>
                <a:gd name="connsiteY14" fmla="*/ 23552 h 118131"/>
                <a:gd name="connsiteX15" fmla="*/ 14726 w 81066"/>
                <a:gd name="connsiteY15" fmla="*/ 14572 h 118131"/>
                <a:gd name="connsiteX16" fmla="*/ 39575 w 81066"/>
                <a:gd name="connsiteY16" fmla="*/ 5073 h 118131"/>
                <a:gd name="connsiteX17" fmla="*/ 58608 w 81066"/>
                <a:gd name="connsiteY17" fmla="*/ 23898 h 118131"/>
                <a:gd name="connsiteX18" fmla="*/ 51558 w 81066"/>
                <a:gd name="connsiteY18" fmla="*/ 44450 h 118131"/>
                <a:gd name="connsiteX19" fmla="*/ 31997 w 81066"/>
                <a:gd name="connsiteY19" fmla="*/ 51876 h 118131"/>
                <a:gd name="connsiteX20" fmla="*/ 26357 w 81066"/>
                <a:gd name="connsiteY20" fmla="*/ 52395 h 118131"/>
                <a:gd name="connsiteX21" fmla="*/ 24595 w 81066"/>
                <a:gd name="connsiteY21" fmla="*/ 54640 h 118131"/>
                <a:gd name="connsiteX22" fmla="*/ 29177 w 81066"/>
                <a:gd name="connsiteY22" fmla="*/ 57058 h 118131"/>
                <a:gd name="connsiteX23" fmla="*/ 38693 w 81066"/>
                <a:gd name="connsiteY23" fmla="*/ 57058 h 11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066" h="118131">
                  <a:moveTo>
                    <a:pt x="38693" y="57058"/>
                  </a:moveTo>
                  <a:cubicBezTo>
                    <a:pt x="52440" y="57058"/>
                    <a:pt x="62308" y="66384"/>
                    <a:pt x="62308" y="84864"/>
                  </a:cubicBezTo>
                  <a:cubicBezTo>
                    <a:pt x="62308" y="106279"/>
                    <a:pt x="49620" y="112669"/>
                    <a:pt x="39398" y="112669"/>
                  </a:cubicBezTo>
                  <a:cubicBezTo>
                    <a:pt x="32349" y="112669"/>
                    <a:pt x="16841" y="110770"/>
                    <a:pt x="9439" y="100580"/>
                  </a:cubicBezTo>
                  <a:cubicBezTo>
                    <a:pt x="17722" y="100235"/>
                    <a:pt x="19660" y="94535"/>
                    <a:pt x="19660" y="90908"/>
                  </a:cubicBezTo>
                  <a:cubicBezTo>
                    <a:pt x="19660" y="85382"/>
                    <a:pt x="15431" y="81409"/>
                    <a:pt x="9968" y="81409"/>
                  </a:cubicBezTo>
                  <a:cubicBezTo>
                    <a:pt x="5033" y="81409"/>
                    <a:pt x="99" y="84345"/>
                    <a:pt x="99" y="91426"/>
                  </a:cubicBezTo>
                  <a:cubicBezTo>
                    <a:pt x="99" y="107661"/>
                    <a:pt x="18427" y="118196"/>
                    <a:pt x="39751" y="118196"/>
                  </a:cubicBezTo>
                  <a:cubicBezTo>
                    <a:pt x="64247" y="118196"/>
                    <a:pt x="81165" y="102134"/>
                    <a:pt x="81165" y="84864"/>
                  </a:cubicBezTo>
                  <a:cubicBezTo>
                    <a:pt x="81165" y="71392"/>
                    <a:pt x="69886" y="57921"/>
                    <a:pt x="50501" y="53949"/>
                  </a:cubicBezTo>
                  <a:cubicBezTo>
                    <a:pt x="69005" y="47386"/>
                    <a:pt x="75702" y="34433"/>
                    <a:pt x="75702" y="23898"/>
                  </a:cubicBezTo>
                  <a:cubicBezTo>
                    <a:pt x="75702" y="10254"/>
                    <a:pt x="59665" y="64"/>
                    <a:pt x="40103" y="64"/>
                  </a:cubicBezTo>
                  <a:cubicBezTo>
                    <a:pt x="20542" y="64"/>
                    <a:pt x="5562" y="9390"/>
                    <a:pt x="5562" y="23207"/>
                  </a:cubicBezTo>
                  <a:cubicBezTo>
                    <a:pt x="5562" y="29079"/>
                    <a:pt x="9439" y="32361"/>
                    <a:pt x="14726" y="32361"/>
                  </a:cubicBezTo>
                  <a:cubicBezTo>
                    <a:pt x="20189" y="32361"/>
                    <a:pt x="23714" y="28388"/>
                    <a:pt x="23714" y="23552"/>
                  </a:cubicBezTo>
                  <a:cubicBezTo>
                    <a:pt x="23714" y="18544"/>
                    <a:pt x="20189" y="14917"/>
                    <a:pt x="14726" y="14572"/>
                  </a:cubicBezTo>
                  <a:cubicBezTo>
                    <a:pt x="20894" y="6973"/>
                    <a:pt x="33054" y="5073"/>
                    <a:pt x="39575" y="5073"/>
                  </a:cubicBezTo>
                  <a:cubicBezTo>
                    <a:pt x="47505" y="5073"/>
                    <a:pt x="58608" y="8872"/>
                    <a:pt x="58608" y="23898"/>
                  </a:cubicBezTo>
                  <a:cubicBezTo>
                    <a:pt x="58608" y="31152"/>
                    <a:pt x="56140" y="39096"/>
                    <a:pt x="51558" y="44450"/>
                  </a:cubicBezTo>
                  <a:cubicBezTo>
                    <a:pt x="45743" y="51013"/>
                    <a:pt x="40808" y="51358"/>
                    <a:pt x="31997" y="51876"/>
                  </a:cubicBezTo>
                  <a:cubicBezTo>
                    <a:pt x="27591" y="52222"/>
                    <a:pt x="27238" y="52222"/>
                    <a:pt x="26357" y="52395"/>
                  </a:cubicBezTo>
                  <a:cubicBezTo>
                    <a:pt x="26005" y="52395"/>
                    <a:pt x="24595" y="52740"/>
                    <a:pt x="24595" y="54640"/>
                  </a:cubicBezTo>
                  <a:cubicBezTo>
                    <a:pt x="24595" y="57058"/>
                    <a:pt x="26181" y="57058"/>
                    <a:pt x="29177" y="57058"/>
                  </a:cubicBezTo>
                  <a:lnTo>
                    <a:pt x="38693" y="57058"/>
                  </a:lnTo>
                  <a:close/>
                </a:path>
              </a:pathLst>
            </a:custGeom>
            <a:solidFill>
              <a:srgbClr val="000000"/>
            </a:solidFill>
            <a:ln w="266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4" name="Freeform: Shape 173">
              <a:extLst>
                <a:ext uri="{FF2B5EF4-FFF2-40B4-BE49-F238E27FC236}">
                  <a16:creationId xmlns:a16="http://schemas.microsoft.com/office/drawing/2014/main" id="{65991670-EE7E-13B9-500F-38CDEE86A872}"/>
                </a:ext>
              </a:extLst>
            </p:cNvPr>
            <p:cNvSpPr/>
            <p:nvPr>
              <p:custDataLst>
                <p:tags r:id="rId34"/>
              </p:custDataLst>
            </p:nvPr>
          </p:nvSpPr>
          <p:spPr>
            <a:xfrm>
              <a:off x="11274857" y="6747017"/>
              <a:ext cx="167420" cy="57733"/>
            </a:xfrm>
            <a:custGeom>
              <a:avLst/>
              <a:gdLst>
                <a:gd name="connsiteX0" fmla="*/ 158966 w 167420"/>
                <a:gd name="connsiteY0" fmla="*/ 9932 h 57733"/>
                <a:gd name="connsiteX1" fmla="*/ 167526 w 167420"/>
                <a:gd name="connsiteY1" fmla="*/ 4997 h 57733"/>
                <a:gd name="connsiteX2" fmla="*/ 159218 w 167420"/>
                <a:gd name="connsiteY2" fmla="*/ 63 h 57733"/>
                <a:gd name="connsiteX3" fmla="*/ 8414 w 167420"/>
                <a:gd name="connsiteY3" fmla="*/ 63 h 57733"/>
                <a:gd name="connsiteX4" fmla="*/ 106 w 167420"/>
                <a:gd name="connsiteY4" fmla="*/ 4997 h 57733"/>
                <a:gd name="connsiteX5" fmla="*/ 8666 w 167420"/>
                <a:gd name="connsiteY5" fmla="*/ 9932 h 57733"/>
                <a:gd name="connsiteX6" fmla="*/ 158966 w 167420"/>
                <a:gd name="connsiteY6" fmla="*/ 9932 h 57733"/>
                <a:gd name="connsiteX7" fmla="*/ 159218 w 167420"/>
                <a:gd name="connsiteY7" fmla="*/ 57796 h 57733"/>
                <a:gd name="connsiteX8" fmla="*/ 167526 w 167420"/>
                <a:gd name="connsiteY8" fmla="*/ 52862 h 57733"/>
                <a:gd name="connsiteX9" fmla="*/ 158966 w 167420"/>
                <a:gd name="connsiteY9" fmla="*/ 47927 h 57733"/>
                <a:gd name="connsiteX10" fmla="*/ 8666 w 167420"/>
                <a:gd name="connsiteY10" fmla="*/ 47927 h 57733"/>
                <a:gd name="connsiteX11" fmla="*/ 106 w 167420"/>
                <a:gd name="connsiteY11" fmla="*/ 52862 h 57733"/>
                <a:gd name="connsiteX12" fmla="*/ 8414 w 167420"/>
                <a:gd name="connsiteY12" fmla="*/ 57796 h 57733"/>
                <a:gd name="connsiteX13" fmla="*/ 159218 w 167420"/>
                <a:gd name="connsiteY13" fmla="*/ 57796 h 5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20" h="57733">
                  <a:moveTo>
                    <a:pt x="158966" y="9932"/>
                  </a:moveTo>
                  <a:cubicBezTo>
                    <a:pt x="162743" y="9932"/>
                    <a:pt x="167526" y="9932"/>
                    <a:pt x="167526" y="4997"/>
                  </a:cubicBezTo>
                  <a:cubicBezTo>
                    <a:pt x="167526" y="63"/>
                    <a:pt x="162743" y="63"/>
                    <a:pt x="159218" y="63"/>
                  </a:cubicBezTo>
                  <a:lnTo>
                    <a:pt x="8414" y="63"/>
                  </a:lnTo>
                  <a:cubicBezTo>
                    <a:pt x="4889" y="63"/>
                    <a:pt x="106" y="63"/>
                    <a:pt x="106" y="4997"/>
                  </a:cubicBezTo>
                  <a:cubicBezTo>
                    <a:pt x="106" y="9932"/>
                    <a:pt x="4889" y="9932"/>
                    <a:pt x="8666" y="9932"/>
                  </a:cubicBezTo>
                  <a:lnTo>
                    <a:pt x="158966" y="9932"/>
                  </a:lnTo>
                  <a:close/>
                  <a:moveTo>
                    <a:pt x="159218" y="57796"/>
                  </a:moveTo>
                  <a:cubicBezTo>
                    <a:pt x="162743" y="57796"/>
                    <a:pt x="167526" y="57796"/>
                    <a:pt x="167526" y="52862"/>
                  </a:cubicBezTo>
                  <a:cubicBezTo>
                    <a:pt x="167526" y="47927"/>
                    <a:pt x="162743" y="47927"/>
                    <a:pt x="158966" y="47927"/>
                  </a:cubicBezTo>
                  <a:lnTo>
                    <a:pt x="8666" y="47927"/>
                  </a:lnTo>
                  <a:cubicBezTo>
                    <a:pt x="4889" y="47927"/>
                    <a:pt x="106" y="47927"/>
                    <a:pt x="106" y="52862"/>
                  </a:cubicBezTo>
                  <a:cubicBezTo>
                    <a:pt x="106" y="57796"/>
                    <a:pt x="4889" y="57796"/>
                    <a:pt x="8414" y="57796"/>
                  </a:cubicBezTo>
                  <a:lnTo>
                    <a:pt x="159218" y="57796"/>
                  </a:lnTo>
                  <a:close/>
                </a:path>
              </a:pathLst>
            </a:custGeom>
            <a:solidFill>
              <a:srgbClr val="000000"/>
            </a:solidFill>
            <a:ln w="266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5" name="Freeform: Shape 174">
              <a:extLst>
                <a:ext uri="{FF2B5EF4-FFF2-40B4-BE49-F238E27FC236}">
                  <a16:creationId xmlns:a16="http://schemas.microsoft.com/office/drawing/2014/main" id="{69DF9832-95E0-E6F3-4143-215806AACC6F}"/>
                </a:ext>
              </a:extLst>
            </p:cNvPr>
            <p:cNvSpPr/>
            <p:nvPr>
              <p:custDataLst>
                <p:tags r:id="rId35"/>
              </p:custDataLst>
            </p:nvPr>
          </p:nvSpPr>
          <p:spPr>
            <a:xfrm>
              <a:off x="11548911" y="6673246"/>
              <a:ext cx="83080" cy="164318"/>
            </a:xfrm>
            <a:custGeom>
              <a:avLst/>
              <a:gdLst>
                <a:gd name="connsiteX0" fmla="*/ 51727 w 83080"/>
                <a:gd name="connsiteY0" fmla="*/ 6478 h 164318"/>
                <a:gd name="connsiteX1" fmla="*/ 45937 w 83080"/>
                <a:gd name="connsiteY1" fmla="*/ 63 h 164318"/>
                <a:gd name="connsiteX2" fmla="*/ 116 w 83080"/>
                <a:gd name="connsiteY2" fmla="*/ 15853 h 164318"/>
                <a:gd name="connsiteX3" fmla="*/ 116 w 83080"/>
                <a:gd name="connsiteY3" fmla="*/ 23502 h 164318"/>
                <a:gd name="connsiteX4" fmla="*/ 33097 w 83080"/>
                <a:gd name="connsiteY4" fmla="*/ 17087 h 164318"/>
                <a:gd name="connsiteX5" fmla="*/ 33097 w 83080"/>
                <a:gd name="connsiteY5" fmla="*/ 144890 h 164318"/>
                <a:gd name="connsiteX6" fmla="*/ 9683 w 83080"/>
                <a:gd name="connsiteY6" fmla="*/ 156733 h 164318"/>
                <a:gd name="connsiteX7" fmla="*/ 1627 w 83080"/>
                <a:gd name="connsiteY7" fmla="*/ 156733 h 164318"/>
                <a:gd name="connsiteX8" fmla="*/ 1627 w 83080"/>
                <a:gd name="connsiteY8" fmla="*/ 164381 h 164318"/>
                <a:gd name="connsiteX9" fmla="*/ 42412 w 83080"/>
                <a:gd name="connsiteY9" fmla="*/ 163641 h 164318"/>
                <a:gd name="connsiteX10" fmla="*/ 83197 w 83080"/>
                <a:gd name="connsiteY10" fmla="*/ 164381 h 164318"/>
                <a:gd name="connsiteX11" fmla="*/ 83197 w 83080"/>
                <a:gd name="connsiteY11" fmla="*/ 156733 h 164318"/>
                <a:gd name="connsiteX12" fmla="*/ 75141 w 83080"/>
                <a:gd name="connsiteY12" fmla="*/ 156733 h 164318"/>
                <a:gd name="connsiteX13" fmla="*/ 51727 w 83080"/>
                <a:gd name="connsiteY13" fmla="*/ 144890 h 164318"/>
                <a:gd name="connsiteX14" fmla="*/ 51727 w 83080"/>
                <a:gd name="connsiteY14" fmla="*/ 6478 h 16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080" h="164318">
                  <a:moveTo>
                    <a:pt x="51727" y="6478"/>
                  </a:moveTo>
                  <a:cubicBezTo>
                    <a:pt x="51727" y="556"/>
                    <a:pt x="51727" y="63"/>
                    <a:pt x="45937" y="63"/>
                  </a:cubicBezTo>
                  <a:cubicBezTo>
                    <a:pt x="30328" y="15853"/>
                    <a:pt x="8173" y="15853"/>
                    <a:pt x="116" y="15853"/>
                  </a:cubicBezTo>
                  <a:lnTo>
                    <a:pt x="116" y="23502"/>
                  </a:lnTo>
                  <a:cubicBezTo>
                    <a:pt x="5152" y="23502"/>
                    <a:pt x="20005" y="23502"/>
                    <a:pt x="33097" y="17087"/>
                  </a:cubicBezTo>
                  <a:lnTo>
                    <a:pt x="33097" y="144890"/>
                  </a:lnTo>
                  <a:cubicBezTo>
                    <a:pt x="33097" y="153772"/>
                    <a:pt x="32342" y="156733"/>
                    <a:pt x="9683" y="156733"/>
                  </a:cubicBezTo>
                  <a:lnTo>
                    <a:pt x="1627" y="156733"/>
                  </a:lnTo>
                  <a:lnTo>
                    <a:pt x="1627" y="164381"/>
                  </a:lnTo>
                  <a:cubicBezTo>
                    <a:pt x="10439" y="163641"/>
                    <a:pt x="32342" y="163641"/>
                    <a:pt x="42412" y="163641"/>
                  </a:cubicBezTo>
                  <a:cubicBezTo>
                    <a:pt x="52482" y="163641"/>
                    <a:pt x="74386" y="163641"/>
                    <a:pt x="83197" y="164381"/>
                  </a:cubicBezTo>
                  <a:lnTo>
                    <a:pt x="83197" y="156733"/>
                  </a:lnTo>
                  <a:lnTo>
                    <a:pt x="75141" y="156733"/>
                  </a:lnTo>
                  <a:cubicBezTo>
                    <a:pt x="52482" y="156733"/>
                    <a:pt x="51727" y="154019"/>
                    <a:pt x="51727" y="144890"/>
                  </a:cubicBezTo>
                  <a:lnTo>
                    <a:pt x="51727" y="6478"/>
                  </a:lnTo>
                  <a:close/>
                </a:path>
              </a:pathLst>
            </a:custGeom>
            <a:solidFill>
              <a:srgbClr val="000000"/>
            </a:solidFill>
            <a:ln w="266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6" name="Freeform: Shape 175">
              <a:extLst>
                <a:ext uri="{FF2B5EF4-FFF2-40B4-BE49-F238E27FC236}">
                  <a16:creationId xmlns:a16="http://schemas.microsoft.com/office/drawing/2014/main" id="{87E896D5-51EF-B31F-33CE-6A68934A4A39}"/>
                </a:ext>
              </a:extLst>
            </p:cNvPr>
            <p:cNvSpPr/>
            <p:nvPr>
              <p:custDataLst>
                <p:tags r:id="rId36"/>
              </p:custDataLst>
            </p:nvPr>
          </p:nvSpPr>
          <p:spPr>
            <a:xfrm>
              <a:off x="11666735" y="6652521"/>
              <a:ext cx="58408" cy="246724"/>
            </a:xfrm>
            <a:custGeom>
              <a:avLst/>
              <a:gdLst>
                <a:gd name="connsiteX0" fmla="*/ 58530 w 58408"/>
                <a:gd name="connsiteY0" fmla="*/ 123425 h 246724"/>
                <a:gd name="connsiteX1" fmla="*/ 41914 w 58408"/>
                <a:gd name="connsiteY1" fmla="*/ 46447 h 246724"/>
                <a:gd name="connsiteX2" fmla="*/ 2639 w 58408"/>
                <a:gd name="connsiteY2" fmla="*/ 63 h 246724"/>
                <a:gd name="connsiteX3" fmla="*/ 121 w 58408"/>
                <a:gd name="connsiteY3" fmla="*/ 2530 h 246724"/>
                <a:gd name="connsiteX4" fmla="*/ 4905 w 58408"/>
                <a:gd name="connsiteY4" fmla="*/ 8205 h 246724"/>
                <a:gd name="connsiteX5" fmla="*/ 43928 w 58408"/>
                <a:gd name="connsiteY5" fmla="*/ 123425 h 246724"/>
                <a:gd name="connsiteX6" fmla="*/ 3394 w 58408"/>
                <a:gd name="connsiteY6" fmla="*/ 240126 h 246724"/>
                <a:gd name="connsiteX7" fmla="*/ 121 w 58408"/>
                <a:gd name="connsiteY7" fmla="*/ 244320 h 246724"/>
                <a:gd name="connsiteX8" fmla="*/ 2639 w 58408"/>
                <a:gd name="connsiteY8" fmla="*/ 246788 h 246724"/>
                <a:gd name="connsiteX9" fmla="*/ 42669 w 58408"/>
                <a:gd name="connsiteY9" fmla="*/ 198676 h 246724"/>
                <a:gd name="connsiteX10" fmla="*/ 58530 w 58408"/>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08" h="246724">
                  <a:moveTo>
                    <a:pt x="58530" y="123425"/>
                  </a:moveTo>
                  <a:cubicBezTo>
                    <a:pt x="58530" y="104181"/>
                    <a:pt x="55760" y="74327"/>
                    <a:pt x="41914" y="46447"/>
                  </a:cubicBezTo>
                  <a:cubicBezTo>
                    <a:pt x="26808" y="16100"/>
                    <a:pt x="5157" y="63"/>
                    <a:pt x="2639" y="63"/>
                  </a:cubicBezTo>
                  <a:cubicBezTo>
                    <a:pt x="1128" y="63"/>
                    <a:pt x="121" y="1050"/>
                    <a:pt x="121" y="2530"/>
                  </a:cubicBezTo>
                  <a:cubicBezTo>
                    <a:pt x="121" y="3270"/>
                    <a:pt x="121" y="3764"/>
                    <a:pt x="4905" y="8205"/>
                  </a:cubicBezTo>
                  <a:cubicBezTo>
                    <a:pt x="29577" y="32630"/>
                    <a:pt x="43928" y="71860"/>
                    <a:pt x="43928" y="123425"/>
                  </a:cubicBezTo>
                  <a:cubicBezTo>
                    <a:pt x="43928" y="165615"/>
                    <a:pt x="34612" y="209039"/>
                    <a:pt x="3394" y="240126"/>
                  </a:cubicBezTo>
                  <a:cubicBezTo>
                    <a:pt x="121" y="243087"/>
                    <a:pt x="121" y="243580"/>
                    <a:pt x="121" y="244320"/>
                  </a:cubicBezTo>
                  <a:cubicBezTo>
                    <a:pt x="121" y="245801"/>
                    <a:pt x="1128" y="246788"/>
                    <a:pt x="2639" y="246788"/>
                  </a:cubicBezTo>
                  <a:cubicBezTo>
                    <a:pt x="5157" y="246788"/>
                    <a:pt x="27815" y="230010"/>
                    <a:pt x="42669" y="198676"/>
                  </a:cubicBezTo>
                  <a:cubicBezTo>
                    <a:pt x="55509" y="171537"/>
                    <a:pt x="58530" y="144150"/>
                    <a:pt x="58530" y="123425"/>
                  </a:cubicBezTo>
                  <a:close/>
                </a:path>
              </a:pathLst>
            </a:custGeom>
            <a:solidFill>
              <a:srgbClr val="000000"/>
            </a:solidFill>
            <a:ln w="266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62" name="TextBox 161">
            <a:extLst>
              <a:ext uri="{FF2B5EF4-FFF2-40B4-BE49-F238E27FC236}">
                <a16:creationId xmlns:a16="http://schemas.microsoft.com/office/drawing/2014/main" id="{B516227E-2F22-2111-7428-09C840BB4719}"/>
              </a:ext>
            </a:extLst>
          </p:cNvPr>
          <p:cNvSpPr txBox="1"/>
          <p:nvPr/>
        </p:nvSpPr>
        <p:spPr>
          <a:xfrm>
            <a:off x="6817644" y="4884615"/>
            <a:ext cx="907955" cy="584775"/>
          </a:xfrm>
          <a:prstGeom prst="rect">
            <a:avLst/>
          </a:prstGeom>
          <a:noFill/>
        </p:spPr>
        <p:txBody>
          <a:bodyPr wrap="square" rtlCol="0">
            <a:spAutoFit/>
          </a:bodyPr>
          <a:lstStyle/>
          <a:p>
            <a:pPr algn="l"/>
            <a:r>
              <a:rPr lang="en-US" sz="1600" dirty="0"/>
              <a:t>3PC for Sum</a:t>
            </a:r>
          </a:p>
        </p:txBody>
      </p:sp>
      <p:cxnSp>
        <p:nvCxnSpPr>
          <p:cNvPr id="182" name="Straight Arrow Connector 181">
            <a:extLst>
              <a:ext uri="{FF2B5EF4-FFF2-40B4-BE49-F238E27FC236}">
                <a16:creationId xmlns:a16="http://schemas.microsoft.com/office/drawing/2014/main" id="{CBCEB0A4-E46C-B320-B943-48E26083C829}"/>
              </a:ext>
            </a:extLst>
          </p:cNvPr>
          <p:cNvCxnSpPr>
            <a:cxnSpLocks/>
          </p:cNvCxnSpPr>
          <p:nvPr/>
        </p:nvCxnSpPr>
        <p:spPr>
          <a:xfrm flipV="1">
            <a:off x="7216909" y="5447756"/>
            <a:ext cx="852334" cy="474743"/>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cxnSp>
        <p:nvCxnSpPr>
          <p:cNvPr id="184" name="Straight Arrow Connector 183">
            <a:extLst>
              <a:ext uri="{FF2B5EF4-FFF2-40B4-BE49-F238E27FC236}">
                <a16:creationId xmlns:a16="http://schemas.microsoft.com/office/drawing/2014/main" id="{EA4931E4-F04F-A368-D4DD-1FD1ECE23804}"/>
              </a:ext>
            </a:extLst>
          </p:cNvPr>
          <p:cNvCxnSpPr>
            <a:cxnSpLocks/>
          </p:cNvCxnSpPr>
          <p:nvPr/>
        </p:nvCxnSpPr>
        <p:spPr>
          <a:xfrm flipV="1">
            <a:off x="7216877" y="5599044"/>
            <a:ext cx="895492" cy="487476"/>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cxnSp>
        <p:nvCxnSpPr>
          <p:cNvPr id="189" name="Straight Connector 188">
            <a:extLst>
              <a:ext uri="{FF2B5EF4-FFF2-40B4-BE49-F238E27FC236}">
                <a16:creationId xmlns:a16="http://schemas.microsoft.com/office/drawing/2014/main" id="{B75E3A81-A601-F983-1BE4-2C5FD6A8A532}"/>
              </a:ext>
            </a:extLst>
          </p:cNvPr>
          <p:cNvCxnSpPr>
            <a:cxnSpLocks/>
          </p:cNvCxnSpPr>
          <p:nvPr/>
        </p:nvCxnSpPr>
        <p:spPr>
          <a:xfrm>
            <a:off x="8555513" y="5193408"/>
            <a:ext cx="1131325" cy="90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2" name="Group 231" descr="\documentclass{article}&#10;\input{Macros.tex}&#10;\begin{document}&#10;$x^*_3 = -x_1$&#10;&#10;\end{document}" title="IguanaTex Shape Display">
            <a:extLst>
              <a:ext uri="{FF2B5EF4-FFF2-40B4-BE49-F238E27FC236}">
                <a16:creationId xmlns:a16="http://schemas.microsoft.com/office/drawing/2014/main" id="{EE417847-3859-5C7C-E204-610B4D0C6287}"/>
              </a:ext>
            </a:extLst>
          </p:cNvPr>
          <p:cNvGrpSpPr>
            <a:grpSpLocks noChangeAspect="1"/>
          </p:cNvGrpSpPr>
          <p:nvPr>
            <p:custDataLst>
              <p:tags r:id="rId7"/>
            </p:custDataLst>
          </p:nvPr>
        </p:nvGrpSpPr>
        <p:grpSpPr>
          <a:xfrm>
            <a:off x="9118600" y="5416059"/>
            <a:ext cx="1022445" cy="240550"/>
            <a:chOff x="11086356" y="7211223"/>
            <a:chExt cx="1022445" cy="240550"/>
          </a:xfrm>
        </p:grpSpPr>
        <p:sp>
          <p:nvSpPr>
            <p:cNvPr id="225" name="Freeform: Shape 224">
              <a:extLst>
                <a:ext uri="{FF2B5EF4-FFF2-40B4-BE49-F238E27FC236}">
                  <a16:creationId xmlns:a16="http://schemas.microsoft.com/office/drawing/2014/main" id="{C8F5B5B6-BAE3-7971-1E13-F818B662375C}"/>
                </a:ext>
              </a:extLst>
            </p:cNvPr>
            <p:cNvSpPr/>
            <p:nvPr>
              <p:custDataLst>
                <p:tags r:id="rId21"/>
              </p:custDataLst>
            </p:nvPr>
          </p:nvSpPr>
          <p:spPr>
            <a:xfrm>
              <a:off x="11086356" y="7273573"/>
              <a:ext cx="126787" cy="114632"/>
            </a:xfrm>
            <a:custGeom>
              <a:avLst/>
              <a:gdLst>
                <a:gd name="connsiteX0" fmla="*/ 77728 w 126787"/>
                <a:gd name="connsiteY0" fmla="*/ 35490 h 114632"/>
                <a:gd name="connsiteX1" fmla="*/ 102933 w 126787"/>
                <a:gd name="connsiteY1" fmla="*/ 5630 h 114632"/>
                <a:gd name="connsiteX2" fmla="*/ 115662 w 126787"/>
                <a:gd name="connsiteY2" fmla="*/ 8920 h 114632"/>
                <a:gd name="connsiteX3" fmla="*/ 103442 w 126787"/>
                <a:gd name="connsiteY3" fmla="*/ 22584 h 114632"/>
                <a:gd name="connsiteX4" fmla="*/ 113116 w 126787"/>
                <a:gd name="connsiteY4" fmla="*/ 31441 h 114632"/>
                <a:gd name="connsiteX5" fmla="*/ 126865 w 126787"/>
                <a:gd name="connsiteY5" fmla="*/ 16764 h 114632"/>
                <a:gd name="connsiteX6" fmla="*/ 103187 w 126787"/>
                <a:gd name="connsiteY6" fmla="*/ 63 h 114632"/>
                <a:gd name="connsiteX7" fmla="*/ 76455 w 126787"/>
                <a:gd name="connsiteY7" fmla="*/ 19295 h 114632"/>
                <a:gd name="connsiteX8" fmla="*/ 48959 w 126787"/>
                <a:gd name="connsiteY8" fmla="*/ 63 h 114632"/>
                <a:gd name="connsiteX9" fmla="*/ 7969 w 126787"/>
                <a:gd name="connsiteY9" fmla="*/ 39033 h 114632"/>
                <a:gd name="connsiteX10" fmla="*/ 11024 w 126787"/>
                <a:gd name="connsiteY10" fmla="*/ 41563 h 114632"/>
                <a:gd name="connsiteX11" fmla="*/ 14334 w 126787"/>
                <a:gd name="connsiteY11" fmla="*/ 38780 h 114632"/>
                <a:gd name="connsiteX12" fmla="*/ 48450 w 126787"/>
                <a:gd name="connsiteY12" fmla="*/ 5630 h 114632"/>
                <a:gd name="connsiteX13" fmla="*/ 62198 w 126787"/>
                <a:gd name="connsiteY13" fmla="*/ 22584 h 114632"/>
                <a:gd name="connsiteX14" fmla="*/ 48450 w 126787"/>
                <a:gd name="connsiteY14" fmla="*/ 82810 h 114632"/>
                <a:gd name="connsiteX15" fmla="*/ 24263 w 126787"/>
                <a:gd name="connsiteY15" fmla="*/ 109128 h 114632"/>
                <a:gd name="connsiteX16" fmla="*/ 11533 w 126787"/>
                <a:gd name="connsiteY16" fmla="*/ 105838 h 114632"/>
                <a:gd name="connsiteX17" fmla="*/ 23499 w 126787"/>
                <a:gd name="connsiteY17" fmla="*/ 92173 h 114632"/>
                <a:gd name="connsiteX18" fmla="*/ 14079 w 126787"/>
                <a:gd name="connsiteY18" fmla="*/ 83317 h 114632"/>
                <a:gd name="connsiteX19" fmla="*/ 77 w 126787"/>
                <a:gd name="connsiteY19" fmla="*/ 97994 h 114632"/>
                <a:gd name="connsiteX20" fmla="*/ 24009 w 126787"/>
                <a:gd name="connsiteY20" fmla="*/ 114695 h 114632"/>
                <a:gd name="connsiteX21" fmla="*/ 50741 w 126787"/>
                <a:gd name="connsiteY21" fmla="*/ 95463 h 114632"/>
                <a:gd name="connsiteX22" fmla="*/ 78237 w 126787"/>
                <a:gd name="connsiteY22" fmla="*/ 114695 h 114632"/>
                <a:gd name="connsiteX23" fmla="*/ 118972 w 126787"/>
                <a:gd name="connsiteY23" fmla="*/ 75725 h 114632"/>
                <a:gd name="connsiteX24" fmla="*/ 115917 w 126787"/>
                <a:gd name="connsiteY24" fmla="*/ 73195 h 114632"/>
                <a:gd name="connsiteX25" fmla="*/ 112607 w 126787"/>
                <a:gd name="connsiteY25" fmla="*/ 75978 h 114632"/>
                <a:gd name="connsiteX26" fmla="*/ 78746 w 126787"/>
                <a:gd name="connsiteY26" fmla="*/ 109128 h 114632"/>
                <a:gd name="connsiteX27" fmla="*/ 64744 w 126787"/>
                <a:gd name="connsiteY27" fmla="*/ 92426 h 114632"/>
                <a:gd name="connsiteX28" fmla="*/ 69072 w 126787"/>
                <a:gd name="connsiteY28" fmla="*/ 70158 h 114632"/>
                <a:gd name="connsiteX29" fmla="*/ 77728 w 126787"/>
                <a:gd name="connsiteY29" fmla="*/ 3549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787" h="114632">
                  <a:moveTo>
                    <a:pt x="77728" y="35490"/>
                  </a:moveTo>
                  <a:cubicBezTo>
                    <a:pt x="79255" y="28911"/>
                    <a:pt x="85111" y="5630"/>
                    <a:pt x="102933" y="5630"/>
                  </a:cubicBezTo>
                  <a:cubicBezTo>
                    <a:pt x="104206" y="5630"/>
                    <a:pt x="110316" y="5630"/>
                    <a:pt x="115662" y="8920"/>
                  </a:cubicBezTo>
                  <a:cubicBezTo>
                    <a:pt x="108534" y="10185"/>
                    <a:pt x="103442" y="16511"/>
                    <a:pt x="103442" y="22584"/>
                  </a:cubicBezTo>
                  <a:cubicBezTo>
                    <a:pt x="103442" y="26633"/>
                    <a:pt x="106242" y="31441"/>
                    <a:pt x="113116" y="31441"/>
                  </a:cubicBezTo>
                  <a:cubicBezTo>
                    <a:pt x="118718" y="31441"/>
                    <a:pt x="126865" y="26886"/>
                    <a:pt x="126865" y="16764"/>
                  </a:cubicBezTo>
                  <a:cubicBezTo>
                    <a:pt x="126865" y="3605"/>
                    <a:pt x="111844" y="63"/>
                    <a:pt x="103187" y="63"/>
                  </a:cubicBezTo>
                  <a:cubicBezTo>
                    <a:pt x="88421" y="63"/>
                    <a:pt x="79510" y="13474"/>
                    <a:pt x="76455" y="19295"/>
                  </a:cubicBezTo>
                  <a:cubicBezTo>
                    <a:pt x="70090" y="2593"/>
                    <a:pt x="56342" y="63"/>
                    <a:pt x="48959" y="63"/>
                  </a:cubicBezTo>
                  <a:cubicBezTo>
                    <a:pt x="22481" y="63"/>
                    <a:pt x="7969" y="32706"/>
                    <a:pt x="7969" y="39033"/>
                  </a:cubicBezTo>
                  <a:cubicBezTo>
                    <a:pt x="7969" y="41563"/>
                    <a:pt x="10515" y="41563"/>
                    <a:pt x="11024" y="41563"/>
                  </a:cubicBezTo>
                  <a:cubicBezTo>
                    <a:pt x="13061" y="41563"/>
                    <a:pt x="13825" y="41057"/>
                    <a:pt x="14334" y="38780"/>
                  </a:cubicBezTo>
                  <a:cubicBezTo>
                    <a:pt x="22990" y="11956"/>
                    <a:pt x="39793" y="5630"/>
                    <a:pt x="48450" y="5630"/>
                  </a:cubicBezTo>
                  <a:cubicBezTo>
                    <a:pt x="53287" y="5630"/>
                    <a:pt x="62198" y="7907"/>
                    <a:pt x="62198" y="22584"/>
                  </a:cubicBezTo>
                  <a:cubicBezTo>
                    <a:pt x="62198" y="30429"/>
                    <a:pt x="57870" y="47383"/>
                    <a:pt x="48450" y="82810"/>
                  </a:cubicBezTo>
                  <a:cubicBezTo>
                    <a:pt x="44376" y="98500"/>
                    <a:pt x="35465" y="109128"/>
                    <a:pt x="24263" y="109128"/>
                  </a:cubicBezTo>
                  <a:cubicBezTo>
                    <a:pt x="22736" y="109128"/>
                    <a:pt x="16880" y="109128"/>
                    <a:pt x="11533" y="105838"/>
                  </a:cubicBezTo>
                  <a:cubicBezTo>
                    <a:pt x="17898" y="104573"/>
                    <a:pt x="23499" y="99259"/>
                    <a:pt x="23499" y="92173"/>
                  </a:cubicBezTo>
                  <a:cubicBezTo>
                    <a:pt x="23499" y="85341"/>
                    <a:pt x="17898" y="83317"/>
                    <a:pt x="14079" y="83317"/>
                  </a:cubicBezTo>
                  <a:cubicBezTo>
                    <a:pt x="6442" y="83317"/>
                    <a:pt x="77" y="89896"/>
                    <a:pt x="77" y="97994"/>
                  </a:cubicBezTo>
                  <a:cubicBezTo>
                    <a:pt x="77" y="109634"/>
                    <a:pt x="12806" y="114695"/>
                    <a:pt x="24009" y="114695"/>
                  </a:cubicBezTo>
                  <a:cubicBezTo>
                    <a:pt x="40812" y="114695"/>
                    <a:pt x="49977" y="96981"/>
                    <a:pt x="50741" y="95463"/>
                  </a:cubicBezTo>
                  <a:cubicBezTo>
                    <a:pt x="53796" y="104826"/>
                    <a:pt x="62961" y="114695"/>
                    <a:pt x="78237" y="114695"/>
                  </a:cubicBezTo>
                  <a:cubicBezTo>
                    <a:pt x="104460" y="114695"/>
                    <a:pt x="118972" y="82051"/>
                    <a:pt x="118972" y="75725"/>
                  </a:cubicBezTo>
                  <a:cubicBezTo>
                    <a:pt x="118972" y="73195"/>
                    <a:pt x="116681" y="73195"/>
                    <a:pt x="115917" y="73195"/>
                  </a:cubicBezTo>
                  <a:cubicBezTo>
                    <a:pt x="113626" y="73195"/>
                    <a:pt x="113116" y="74207"/>
                    <a:pt x="112607" y="75978"/>
                  </a:cubicBezTo>
                  <a:cubicBezTo>
                    <a:pt x="104206" y="103055"/>
                    <a:pt x="86893" y="109128"/>
                    <a:pt x="78746" y="109128"/>
                  </a:cubicBezTo>
                  <a:cubicBezTo>
                    <a:pt x="68817" y="109128"/>
                    <a:pt x="64744" y="101030"/>
                    <a:pt x="64744" y="92426"/>
                  </a:cubicBezTo>
                  <a:cubicBezTo>
                    <a:pt x="64744" y="86859"/>
                    <a:pt x="66271" y="81292"/>
                    <a:pt x="69072" y="70158"/>
                  </a:cubicBezTo>
                  <a:lnTo>
                    <a:pt x="77728" y="35490"/>
                  </a:lnTo>
                  <a:close/>
                </a:path>
              </a:pathLst>
            </a:custGeom>
            <a:solidFill>
              <a:srgbClr val="FF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6" name="Freeform: Shape 225">
              <a:extLst>
                <a:ext uri="{FF2B5EF4-FFF2-40B4-BE49-F238E27FC236}">
                  <a16:creationId xmlns:a16="http://schemas.microsoft.com/office/drawing/2014/main" id="{0DE0D43A-6EF5-8E5F-01F2-43F9F2F60F63}"/>
                </a:ext>
              </a:extLst>
            </p:cNvPr>
            <p:cNvSpPr/>
            <p:nvPr>
              <p:custDataLst>
                <p:tags r:id="rId22"/>
              </p:custDataLst>
            </p:nvPr>
          </p:nvSpPr>
          <p:spPr>
            <a:xfrm>
              <a:off x="11240342" y="7211223"/>
              <a:ext cx="72355" cy="76345"/>
            </a:xfrm>
            <a:custGeom>
              <a:avLst/>
              <a:gdLst>
                <a:gd name="connsiteX0" fmla="*/ 41785 w 72355"/>
                <a:gd name="connsiteY0" fmla="*/ 38320 h 76345"/>
                <a:gd name="connsiteX1" fmla="*/ 67448 w 72355"/>
                <a:gd name="connsiteY1" fmla="*/ 27338 h 76345"/>
                <a:gd name="connsiteX2" fmla="*/ 72438 w 72355"/>
                <a:gd name="connsiteY2" fmla="*/ 21847 h 76345"/>
                <a:gd name="connsiteX3" fmla="*/ 66913 w 72355"/>
                <a:gd name="connsiteY3" fmla="*/ 16179 h 76345"/>
                <a:gd name="connsiteX4" fmla="*/ 63171 w 72355"/>
                <a:gd name="connsiteY4" fmla="*/ 17773 h 76345"/>
                <a:gd name="connsiteX5" fmla="*/ 38933 w 72355"/>
                <a:gd name="connsiteY5" fmla="*/ 33892 h 76345"/>
                <a:gd name="connsiteX6" fmla="*/ 41607 w 72355"/>
                <a:gd name="connsiteY6" fmla="*/ 7676 h 76345"/>
                <a:gd name="connsiteX7" fmla="*/ 36260 w 72355"/>
                <a:gd name="connsiteY7" fmla="*/ 59 h 76345"/>
                <a:gd name="connsiteX8" fmla="*/ 30736 w 72355"/>
                <a:gd name="connsiteY8" fmla="*/ 5373 h 76345"/>
                <a:gd name="connsiteX9" fmla="*/ 31627 w 72355"/>
                <a:gd name="connsiteY9" fmla="*/ 14053 h 76345"/>
                <a:gd name="connsiteX10" fmla="*/ 33587 w 72355"/>
                <a:gd name="connsiteY10" fmla="*/ 33892 h 76345"/>
                <a:gd name="connsiteX11" fmla="*/ 9528 w 72355"/>
                <a:gd name="connsiteY11" fmla="*/ 17773 h 76345"/>
                <a:gd name="connsiteX12" fmla="*/ 5607 w 72355"/>
                <a:gd name="connsiteY12" fmla="*/ 16179 h 76345"/>
                <a:gd name="connsiteX13" fmla="*/ 82 w 72355"/>
                <a:gd name="connsiteY13" fmla="*/ 21847 h 76345"/>
                <a:gd name="connsiteX14" fmla="*/ 3825 w 72355"/>
                <a:gd name="connsiteY14" fmla="*/ 26984 h 76345"/>
                <a:gd name="connsiteX15" fmla="*/ 30736 w 72355"/>
                <a:gd name="connsiteY15" fmla="*/ 38143 h 76345"/>
                <a:gd name="connsiteX16" fmla="*/ 5072 w 72355"/>
                <a:gd name="connsiteY16" fmla="*/ 49126 h 76345"/>
                <a:gd name="connsiteX17" fmla="*/ 82 w 72355"/>
                <a:gd name="connsiteY17" fmla="*/ 54617 h 76345"/>
                <a:gd name="connsiteX18" fmla="*/ 5607 w 72355"/>
                <a:gd name="connsiteY18" fmla="*/ 60285 h 76345"/>
                <a:gd name="connsiteX19" fmla="*/ 9350 w 72355"/>
                <a:gd name="connsiteY19" fmla="*/ 58691 h 76345"/>
                <a:gd name="connsiteX20" fmla="*/ 33587 w 72355"/>
                <a:gd name="connsiteY20" fmla="*/ 42572 h 76345"/>
                <a:gd name="connsiteX21" fmla="*/ 30736 w 72355"/>
                <a:gd name="connsiteY21" fmla="*/ 71091 h 76345"/>
                <a:gd name="connsiteX22" fmla="*/ 36260 w 72355"/>
                <a:gd name="connsiteY22" fmla="*/ 76405 h 76345"/>
                <a:gd name="connsiteX23" fmla="*/ 41785 w 72355"/>
                <a:gd name="connsiteY23" fmla="*/ 71091 h 76345"/>
                <a:gd name="connsiteX24" fmla="*/ 40894 w 72355"/>
                <a:gd name="connsiteY24" fmla="*/ 62411 h 76345"/>
                <a:gd name="connsiteX25" fmla="*/ 38933 w 72355"/>
                <a:gd name="connsiteY25" fmla="*/ 42572 h 76345"/>
                <a:gd name="connsiteX26" fmla="*/ 60319 w 72355"/>
                <a:gd name="connsiteY26" fmla="*/ 56743 h 76345"/>
                <a:gd name="connsiteX27" fmla="*/ 66913 w 72355"/>
                <a:gd name="connsiteY27" fmla="*/ 60285 h 76345"/>
                <a:gd name="connsiteX28" fmla="*/ 72438 w 72355"/>
                <a:gd name="connsiteY28" fmla="*/ 54617 h 76345"/>
                <a:gd name="connsiteX29" fmla="*/ 68696 w 72355"/>
                <a:gd name="connsiteY29" fmla="*/ 49480 h 76345"/>
                <a:gd name="connsiteX30" fmla="*/ 41785 w 72355"/>
                <a:gd name="connsiteY30" fmla="*/ 38320 h 7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2355" h="76345">
                  <a:moveTo>
                    <a:pt x="41785" y="38320"/>
                  </a:moveTo>
                  <a:cubicBezTo>
                    <a:pt x="56399" y="31944"/>
                    <a:pt x="62993" y="29464"/>
                    <a:pt x="67448" y="27338"/>
                  </a:cubicBezTo>
                  <a:cubicBezTo>
                    <a:pt x="70834" y="25921"/>
                    <a:pt x="72438" y="25212"/>
                    <a:pt x="72438" y="21847"/>
                  </a:cubicBezTo>
                  <a:cubicBezTo>
                    <a:pt x="72438" y="18836"/>
                    <a:pt x="70121" y="16179"/>
                    <a:pt x="66913" y="16179"/>
                  </a:cubicBezTo>
                  <a:cubicBezTo>
                    <a:pt x="65666" y="16179"/>
                    <a:pt x="65309" y="16179"/>
                    <a:pt x="63171" y="17773"/>
                  </a:cubicBezTo>
                  <a:lnTo>
                    <a:pt x="38933" y="33892"/>
                  </a:lnTo>
                  <a:lnTo>
                    <a:pt x="41607" y="7676"/>
                  </a:lnTo>
                  <a:cubicBezTo>
                    <a:pt x="41963" y="4488"/>
                    <a:pt x="41607" y="59"/>
                    <a:pt x="36260" y="59"/>
                  </a:cubicBezTo>
                  <a:cubicBezTo>
                    <a:pt x="34122" y="59"/>
                    <a:pt x="30736" y="1476"/>
                    <a:pt x="30736" y="5373"/>
                  </a:cubicBezTo>
                  <a:cubicBezTo>
                    <a:pt x="30736" y="6967"/>
                    <a:pt x="31448" y="12282"/>
                    <a:pt x="31627" y="14053"/>
                  </a:cubicBezTo>
                  <a:cubicBezTo>
                    <a:pt x="31983" y="17064"/>
                    <a:pt x="33231" y="29818"/>
                    <a:pt x="33587" y="33892"/>
                  </a:cubicBezTo>
                  <a:lnTo>
                    <a:pt x="9528" y="17773"/>
                  </a:lnTo>
                  <a:cubicBezTo>
                    <a:pt x="7746" y="16710"/>
                    <a:pt x="7211" y="16179"/>
                    <a:pt x="5607" y="16179"/>
                  </a:cubicBezTo>
                  <a:cubicBezTo>
                    <a:pt x="2399" y="16179"/>
                    <a:pt x="82" y="18836"/>
                    <a:pt x="82" y="21847"/>
                  </a:cubicBezTo>
                  <a:cubicBezTo>
                    <a:pt x="82" y="25390"/>
                    <a:pt x="2221" y="26275"/>
                    <a:pt x="3825" y="26984"/>
                  </a:cubicBezTo>
                  <a:lnTo>
                    <a:pt x="30736" y="38143"/>
                  </a:lnTo>
                  <a:cubicBezTo>
                    <a:pt x="16122" y="44520"/>
                    <a:pt x="9528" y="47000"/>
                    <a:pt x="5072" y="49126"/>
                  </a:cubicBezTo>
                  <a:cubicBezTo>
                    <a:pt x="1686" y="50543"/>
                    <a:pt x="82" y="51251"/>
                    <a:pt x="82" y="54617"/>
                  </a:cubicBezTo>
                  <a:cubicBezTo>
                    <a:pt x="82" y="57628"/>
                    <a:pt x="2399" y="60285"/>
                    <a:pt x="5607" y="60285"/>
                  </a:cubicBezTo>
                  <a:cubicBezTo>
                    <a:pt x="6855" y="60285"/>
                    <a:pt x="7211" y="60285"/>
                    <a:pt x="9350" y="58691"/>
                  </a:cubicBezTo>
                  <a:lnTo>
                    <a:pt x="33587" y="42572"/>
                  </a:lnTo>
                  <a:lnTo>
                    <a:pt x="30736" y="71091"/>
                  </a:lnTo>
                  <a:cubicBezTo>
                    <a:pt x="30736" y="74988"/>
                    <a:pt x="34122" y="76405"/>
                    <a:pt x="36260" y="76405"/>
                  </a:cubicBezTo>
                  <a:cubicBezTo>
                    <a:pt x="38399" y="76405"/>
                    <a:pt x="41785" y="74988"/>
                    <a:pt x="41785" y="71091"/>
                  </a:cubicBezTo>
                  <a:cubicBezTo>
                    <a:pt x="41785" y="69496"/>
                    <a:pt x="41072" y="64182"/>
                    <a:pt x="40894" y="62411"/>
                  </a:cubicBezTo>
                  <a:cubicBezTo>
                    <a:pt x="40537" y="59400"/>
                    <a:pt x="39290" y="46646"/>
                    <a:pt x="38933" y="42572"/>
                  </a:cubicBezTo>
                  <a:lnTo>
                    <a:pt x="60319" y="56743"/>
                  </a:lnTo>
                  <a:cubicBezTo>
                    <a:pt x="64953" y="60285"/>
                    <a:pt x="65309" y="60285"/>
                    <a:pt x="66913" y="60285"/>
                  </a:cubicBezTo>
                  <a:cubicBezTo>
                    <a:pt x="70121" y="60285"/>
                    <a:pt x="72438" y="57628"/>
                    <a:pt x="72438" y="54617"/>
                  </a:cubicBezTo>
                  <a:cubicBezTo>
                    <a:pt x="72438" y="51074"/>
                    <a:pt x="70299" y="50189"/>
                    <a:pt x="68696" y="49480"/>
                  </a:cubicBezTo>
                  <a:lnTo>
                    <a:pt x="41785" y="38320"/>
                  </a:lnTo>
                  <a:close/>
                </a:path>
              </a:pathLst>
            </a:custGeom>
            <a:solidFill>
              <a:srgbClr val="FF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7" name="Freeform: Shape 226">
              <a:extLst>
                <a:ext uri="{FF2B5EF4-FFF2-40B4-BE49-F238E27FC236}">
                  <a16:creationId xmlns:a16="http://schemas.microsoft.com/office/drawing/2014/main" id="{B37D6D15-D282-AA3F-5FA8-C7BCABFB2551}"/>
                </a:ext>
              </a:extLst>
            </p:cNvPr>
            <p:cNvSpPr/>
            <p:nvPr>
              <p:custDataLst>
                <p:tags r:id="rId23"/>
              </p:custDataLst>
            </p:nvPr>
          </p:nvSpPr>
          <p:spPr>
            <a:xfrm>
              <a:off x="11234104" y="7330613"/>
              <a:ext cx="81979" cy="121160"/>
            </a:xfrm>
            <a:custGeom>
              <a:avLst/>
              <a:gdLst>
                <a:gd name="connsiteX0" fmla="*/ 39112 w 81979"/>
                <a:gd name="connsiteY0" fmla="*/ 58520 h 121160"/>
                <a:gd name="connsiteX1" fmla="*/ 62993 w 81979"/>
                <a:gd name="connsiteY1" fmla="*/ 87039 h 121160"/>
                <a:gd name="connsiteX2" fmla="*/ 39825 w 81979"/>
                <a:gd name="connsiteY2" fmla="*/ 115558 h 121160"/>
                <a:gd name="connsiteX3" fmla="*/ 9528 w 81979"/>
                <a:gd name="connsiteY3" fmla="*/ 103158 h 121160"/>
                <a:gd name="connsiteX4" fmla="*/ 19864 w 81979"/>
                <a:gd name="connsiteY4" fmla="*/ 93239 h 121160"/>
                <a:gd name="connsiteX5" fmla="*/ 10062 w 81979"/>
                <a:gd name="connsiteY5" fmla="*/ 83496 h 121160"/>
                <a:gd name="connsiteX6" fmla="*/ 82 w 81979"/>
                <a:gd name="connsiteY6" fmla="*/ 93770 h 121160"/>
                <a:gd name="connsiteX7" fmla="*/ 40181 w 81979"/>
                <a:gd name="connsiteY7" fmla="*/ 121226 h 121160"/>
                <a:gd name="connsiteX8" fmla="*/ 82062 w 81979"/>
                <a:gd name="connsiteY8" fmla="*/ 87039 h 121160"/>
                <a:gd name="connsiteX9" fmla="*/ 51052 w 81979"/>
                <a:gd name="connsiteY9" fmla="*/ 55332 h 121160"/>
                <a:gd name="connsiteX10" fmla="*/ 76537 w 81979"/>
                <a:gd name="connsiteY10" fmla="*/ 24510 h 121160"/>
                <a:gd name="connsiteX11" fmla="*/ 40537 w 81979"/>
                <a:gd name="connsiteY11" fmla="*/ 65 h 121160"/>
                <a:gd name="connsiteX12" fmla="*/ 5607 w 81979"/>
                <a:gd name="connsiteY12" fmla="*/ 23801 h 121160"/>
                <a:gd name="connsiteX13" fmla="*/ 14874 w 81979"/>
                <a:gd name="connsiteY13" fmla="*/ 33190 h 121160"/>
                <a:gd name="connsiteX14" fmla="*/ 23963 w 81979"/>
                <a:gd name="connsiteY14" fmla="*/ 24156 h 121160"/>
                <a:gd name="connsiteX15" fmla="*/ 14874 w 81979"/>
                <a:gd name="connsiteY15" fmla="*/ 14945 h 121160"/>
                <a:gd name="connsiteX16" fmla="*/ 40003 w 81979"/>
                <a:gd name="connsiteY16" fmla="*/ 5202 h 121160"/>
                <a:gd name="connsiteX17" fmla="*/ 59250 w 81979"/>
                <a:gd name="connsiteY17" fmla="*/ 24510 h 121160"/>
                <a:gd name="connsiteX18" fmla="*/ 52121 w 81979"/>
                <a:gd name="connsiteY18" fmla="*/ 45589 h 121160"/>
                <a:gd name="connsiteX19" fmla="*/ 32339 w 81979"/>
                <a:gd name="connsiteY19" fmla="*/ 53206 h 121160"/>
                <a:gd name="connsiteX20" fmla="*/ 26637 w 81979"/>
                <a:gd name="connsiteY20" fmla="*/ 53737 h 121160"/>
                <a:gd name="connsiteX21" fmla="*/ 24854 w 81979"/>
                <a:gd name="connsiteY21" fmla="*/ 56040 h 121160"/>
                <a:gd name="connsiteX22" fmla="*/ 29488 w 81979"/>
                <a:gd name="connsiteY22" fmla="*/ 58520 h 121160"/>
                <a:gd name="connsiteX23" fmla="*/ 39112 w 81979"/>
                <a:gd name="connsiteY23" fmla="*/ 58520 h 12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979" h="121160">
                  <a:moveTo>
                    <a:pt x="39112" y="58520"/>
                  </a:moveTo>
                  <a:cubicBezTo>
                    <a:pt x="53013" y="58520"/>
                    <a:pt x="62993" y="68085"/>
                    <a:pt x="62993" y="87039"/>
                  </a:cubicBezTo>
                  <a:cubicBezTo>
                    <a:pt x="62993" y="109004"/>
                    <a:pt x="50161" y="115558"/>
                    <a:pt x="39825" y="115558"/>
                  </a:cubicBezTo>
                  <a:cubicBezTo>
                    <a:pt x="32696" y="115558"/>
                    <a:pt x="17013" y="113609"/>
                    <a:pt x="9528" y="103158"/>
                  </a:cubicBezTo>
                  <a:cubicBezTo>
                    <a:pt x="17904" y="102804"/>
                    <a:pt x="19864" y="96958"/>
                    <a:pt x="19864" y="93239"/>
                  </a:cubicBezTo>
                  <a:cubicBezTo>
                    <a:pt x="19864" y="87570"/>
                    <a:pt x="15587" y="83496"/>
                    <a:pt x="10062" y="83496"/>
                  </a:cubicBezTo>
                  <a:cubicBezTo>
                    <a:pt x="5072" y="83496"/>
                    <a:pt x="82" y="86507"/>
                    <a:pt x="82" y="93770"/>
                  </a:cubicBezTo>
                  <a:cubicBezTo>
                    <a:pt x="82" y="110421"/>
                    <a:pt x="18617" y="121226"/>
                    <a:pt x="40181" y="121226"/>
                  </a:cubicBezTo>
                  <a:cubicBezTo>
                    <a:pt x="64953" y="121226"/>
                    <a:pt x="82062" y="104752"/>
                    <a:pt x="82062" y="87039"/>
                  </a:cubicBezTo>
                  <a:cubicBezTo>
                    <a:pt x="82062" y="73222"/>
                    <a:pt x="70656" y="59406"/>
                    <a:pt x="51052" y="55332"/>
                  </a:cubicBezTo>
                  <a:cubicBezTo>
                    <a:pt x="69765" y="48600"/>
                    <a:pt x="76537" y="35315"/>
                    <a:pt x="76537" y="24510"/>
                  </a:cubicBezTo>
                  <a:cubicBezTo>
                    <a:pt x="76537" y="10516"/>
                    <a:pt x="60319" y="65"/>
                    <a:pt x="40537" y="65"/>
                  </a:cubicBezTo>
                  <a:cubicBezTo>
                    <a:pt x="20755" y="65"/>
                    <a:pt x="5607" y="9631"/>
                    <a:pt x="5607" y="23801"/>
                  </a:cubicBezTo>
                  <a:cubicBezTo>
                    <a:pt x="5607" y="29824"/>
                    <a:pt x="9528" y="33190"/>
                    <a:pt x="14874" y="33190"/>
                  </a:cubicBezTo>
                  <a:cubicBezTo>
                    <a:pt x="20399" y="33190"/>
                    <a:pt x="23963" y="29115"/>
                    <a:pt x="23963" y="24156"/>
                  </a:cubicBezTo>
                  <a:cubicBezTo>
                    <a:pt x="23963" y="19019"/>
                    <a:pt x="20399" y="15299"/>
                    <a:pt x="14874" y="14945"/>
                  </a:cubicBezTo>
                  <a:cubicBezTo>
                    <a:pt x="21112" y="7151"/>
                    <a:pt x="33409" y="5202"/>
                    <a:pt x="40003" y="5202"/>
                  </a:cubicBezTo>
                  <a:cubicBezTo>
                    <a:pt x="48022" y="5202"/>
                    <a:pt x="59250" y="9099"/>
                    <a:pt x="59250" y="24510"/>
                  </a:cubicBezTo>
                  <a:cubicBezTo>
                    <a:pt x="59250" y="31950"/>
                    <a:pt x="56755" y="40098"/>
                    <a:pt x="52121" y="45589"/>
                  </a:cubicBezTo>
                  <a:cubicBezTo>
                    <a:pt x="46240" y="52320"/>
                    <a:pt x="41250" y="52675"/>
                    <a:pt x="32339" y="53206"/>
                  </a:cubicBezTo>
                  <a:cubicBezTo>
                    <a:pt x="27884" y="53560"/>
                    <a:pt x="27528" y="53560"/>
                    <a:pt x="26637" y="53737"/>
                  </a:cubicBezTo>
                  <a:cubicBezTo>
                    <a:pt x="26280" y="53737"/>
                    <a:pt x="24854" y="54092"/>
                    <a:pt x="24854" y="56040"/>
                  </a:cubicBezTo>
                  <a:cubicBezTo>
                    <a:pt x="24854" y="58520"/>
                    <a:pt x="26458" y="58520"/>
                    <a:pt x="29488" y="58520"/>
                  </a:cubicBezTo>
                  <a:lnTo>
                    <a:pt x="39112" y="58520"/>
                  </a:lnTo>
                  <a:close/>
                </a:path>
              </a:pathLst>
            </a:custGeom>
            <a:solidFill>
              <a:srgbClr val="FF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8" name="Freeform: Shape 227">
              <a:extLst>
                <a:ext uri="{FF2B5EF4-FFF2-40B4-BE49-F238E27FC236}">
                  <a16:creationId xmlns:a16="http://schemas.microsoft.com/office/drawing/2014/main" id="{AFC51ED5-6309-A402-6FF3-929A60E08D74}"/>
                </a:ext>
              </a:extLst>
            </p:cNvPr>
            <p:cNvSpPr/>
            <p:nvPr>
              <p:custDataLst>
                <p:tags r:id="rId24"/>
              </p:custDataLst>
            </p:nvPr>
          </p:nvSpPr>
          <p:spPr>
            <a:xfrm>
              <a:off x="11426499" y="7292551"/>
              <a:ext cx="169305" cy="59213"/>
            </a:xfrm>
            <a:custGeom>
              <a:avLst/>
              <a:gdLst>
                <a:gd name="connsiteX0" fmla="*/ 160739 w 169305"/>
                <a:gd name="connsiteY0" fmla="*/ 10185 h 59213"/>
                <a:gd name="connsiteX1" fmla="*/ 169395 w 169305"/>
                <a:gd name="connsiteY1" fmla="*/ 5124 h 59213"/>
                <a:gd name="connsiteX2" fmla="*/ 160993 w 169305"/>
                <a:gd name="connsiteY2" fmla="*/ 63 h 59213"/>
                <a:gd name="connsiteX3" fmla="*/ 8491 w 169305"/>
                <a:gd name="connsiteY3" fmla="*/ 63 h 59213"/>
                <a:gd name="connsiteX4" fmla="*/ 90 w 169305"/>
                <a:gd name="connsiteY4" fmla="*/ 5124 h 59213"/>
                <a:gd name="connsiteX5" fmla="*/ 8746 w 169305"/>
                <a:gd name="connsiteY5" fmla="*/ 10185 h 59213"/>
                <a:gd name="connsiteX6" fmla="*/ 160739 w 169305"/>
                <a:gd name="connsiteY6" fmla="*/ 10185 h 59213"/>
                <a:gd name="connsiteX7" fmla="*/ 160993 w 169305"/>
                <a:gd name="connsiteY7" fmla="*/ 59277 h 59213"/>
                <a:gd name="connsiteX8" fmla="*/ 169395 w 169305"/>
                <a:gd name="connsiteY8" fmla="*/ 54216 h 59213"/>
                <a:gd name="connsiteX9" fmla="*/ 160739 w 169305"/>
                <a:gd name="connsiteY9" fmla="*/ 49155 h 59213"/>
                <a:gd name="connsiteX10" fmla="*/ 8746 w 169305"/>
                <a:gd name="connsiteY10" fmla="*/ 49155 h 59213"/>
                <a:gd name="connsiteX11" fmla="*/ 90 w 169305"/>
                <a:gd name="connsiteY11" fmla="*/ 54216 h 59213"/>
                <a:gd name="connsiteX12" fmla="*/ 8491 w 169305"/>
                <a:gd name="connsiteY12" fmla="*/ 59277 h 59213"/>
                <a:gd name="connsiteX13" fmla="*/ 160993 w 169305"/>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305" h="59213">
                  <a:moveTo>
                    <a:pt x="160739" y="10185"/>
                  </a:moveTo>
                  <a:cubicBezTo>
                    <a:pt x="164558" y="10185"/>
                    <a:pt x="169395" y="10185"/>
                    <a:pt x="169395" y="5124"/>
                  </a:cubicBezTo>
                  <a:cubicBezTo>
                    <a:pt x="169395" y="63"/>
                    <a:pt x="164558" y="63"/>
                    <a:pt x="160993" y="63"/>
                  </a:cubicBezTo>
                  <a:lnTo>
                    <a:pt x="8491" y="63"/>
                  </a:lnTo>
                  <a:cubicBezTo>
                    <a:pt x="4927" y="63"/>
                    <a:pt x="90" y="63"/>
                    <a:pt x="90" y="5124"/>
                  </a:cubicBezTo>
                  <a:cubicBezTo>
                    <a:pt x="90" y="10185"/>
                    <a:pt x="4927" y="10185"/>
                    <a:pt x="8746" y="10185"/>
                  </a:cubicBezTo>
                  <a:lnTo>
                    <a:pt x="160739" y="10185"/>
                  </a:lnTo>
                  <a:close/>
                  <a:moveTo>
                    <a:pt x="160993" y="59277"/>
                  </a:moveTo>
                  <a:cubicBezTo>
                    <a:pt x="164558" y="59277"/>
                    <a:pt x="169395" y="59277"/>
                    <a:pt x="169395" y="54216"/>
                  </a:cubicBezTo>
                  <a:cubicBezTo>
                    <a:pt x="169395" y="49155"/>
                    <a:pt x="164558" y="49155"/>
                    <a:pt x="160739" y="49155"/>
                  </a:cubicBezTo>
                  <a:lnTo>
                    <a:pt x="8746" y="49155"/>
                  </a:lnTo>
                  <a:cubicBezTo>
                    <a:pt x="4927" y="49155"/>
                    <a:pt x="90" y="49155"/>
                    <a:pt x="90" y="54216"/>
                  </a:cubicBezTo>
                  <a:cubicBezTo>
                    <a:pt x="90" y="59277"/>
                    <a:pt x="4927" y="59277"/>
                    <a:pt x="8491" y="59277"/>
                  </a:cubicBezTo>
                  <a:lnTo>
                    <a:pt x="160993" y="59277"/>
                  </a:lnTo>
                  <a:close/>
                </a:path>
              </a:pathLst>
            </a:custGeom>
            <a:solidFill>
              <a:srgbClr val="FF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9" name="Freeform: Shape 228">
              <a:extLst>
                <a:ext uri="{FF2B5EF4-FFF2-40B4-BE49-F238E27FC236}">
                  <a16:creationId xmlns:a16="http://schemas.microsoft.com/office/drawing/2014/main" id="{574891CF-9B01-102F-A0C5-95B10616D174}"/>
                </a:ext>
              </a:extLst>
            </p:cNvPr>
            <p:cNvSpPr/>
            <p:nvPr>
              <p:custDataLst>
                <p:tags r:id="rId25"/>
              </p:custDataLst>
            </p:nvPr>
          </p:nvSpPr>
          <p:spPr>
            <a:xfrm>
              <a:off x="11702110" y="7317097"/>
              <a:ext cx="155556" cy="10122"/>
            </a:xfrm>
            <a:custGeom>
              <a:avLst/>
              <a:gdLst>
                <a:gd name="connsiteX0" fmla="*/ 146746 w 155556"/>
                <a:gd name="connsiteY0" fmla="*/ 10185 h 10122"/>
                <a:gd name="connsiteX1" fmla="*/ 155657 w 155556"/>
                <a:gd name="connsiteY1" fmla="*/ 5124 h 10122"/>
                <a:gd name="connsiteX2" fmla="*/ 146746 w 155556"/>
                <a:gd name="connsiteY2" fmla="*/ 63 h 10122"/>
                <a:gd name="connsiteX3" fmla="*/ 9011 w 155556"/>
                <a:gd name="connsiteY3" fmla="*/ 63 h 10122"/>
                <a:gd name="connsiteX4" fmla="*/ 100 w 155556"/>
                <a:gd name="connsiteY4" fmla="*/ 5124 h 10122"/>
                <a:gd name="connsiteX5" fmla="*/ 9011 w 155556"/>
                <a:gd name="connsiteY5" fmla="*/ 10185 h 10122"/>
                <a:gd name="connsiteX6" fmla="*/ 146746 w 155556"/>
                <a:gd name="connsiteY6" fmla="*/ 10185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556" h="10122">
                  <a:moveTo>
                    <a:pt x="146746" y="10185"/>
                  </a:moveTo>
                  <a:cubicBezTo>
                    <a:pt x="151075" y="10185"/>
                    <a:pt x="155657" y="10185"/>
                    <a:pt x="155657" y="5124"/>
                  </a:cubicBezTo>
                  <a:cubicBezTo>
                    <a:pt x="155657" y="63"/>
                    <a:pt x="151075" y="63"/>
                    <a:pt x="146746" y="63"/>
                  </a:cubicBezTo>
                  <a:lnTo>
                    <a:pt x="9011" y="63"/>
                  </a:lnTo>
                  <a:cubicBezTo>
                    <a:pt x="4683" y="63"/>
                    <a:pt x="100" y="63"/>
                    <a:pt x="100" y="5124"/>
                  </a:cubicBezTo>
                  <a:cubicBezTo>
                    <a:pt x="100" y="10185"/>
                    <a:pt x="4683" y="10185"/>
                    <a:pt x="9011" y="10185"/>
                  </a:cubicBezTo>
                  <a:lnTo>
                    <a:pt x="146746" y="10185"/>
                  </a:lnTo>
                  <a:close/>
                </a:path>
              </a:pathLst>
            </a:custGeom>
            <a:solidFill>
              <a:srgbClr val="FF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0" name="Freeform: Shape 229">
              <a:extLst>
                <a:ext uri="{FF2B5EF4-FFF2-40B4-BE49-F238E27FC236}">
                  <a16:creationId xmlns:a16="http://schemas.microsoft.com/office/drawing/2014/main" id="{98EA6D90-ADDD-77A2-CA5A-252C5CFF5A95}"/>
                </a:ext>
              </a:extLst>
            </p:cNvPr>
            <p:cNvSpPr/>
            <p:nvPr>
              <p:custDataLst>
                <p:tags r:id="rId26"/>
              </p:custDataLst>
            </p:nvPr>
          </p:nvSpPr>
          <p:spPr>
            <a:xfrm>
              <a:off x="11886381" y="7273573"/>
              <a:ext cx="126787" cy="114632"/>
            </a:xfrm>
            <a:custGeom>
              <a:avLst/>
              <a:gdLst>
                <a:gd name="connsiteX0" fmla="*/ 77759 w 126787"/>
                <a:gd name="connsiteY0" fmla="*/ 35490 h 114632"/>
                <a:gd name="connsiteX1" fmla="*/ 102964 w 126787"/>
                <a:gd name="connsiteY1" fmla="*/ 5630 h 114632"/>
                <a:gd name="connsiteX2" fmla="*/ 115694 w 126787"/>
                <a:gd name="connsiteY2" fmla="*/ 8920 h 114632"/>
                <a:gd name="connsiteX3" fmla="*/ 103473 w 126787"/>
                <a:gd name="connsiteY3" fmla="*/ 22584 h 114632"/>
                <a:gd name="connsiteX4" fmla="*/ 113148 w 126787"/>
                <a:gd name="connsiteY4" fmla="*/ 31441 h 114632"/>
                <a:gd name="connsiteX5" fmla="*/ 126896 w 126787"/>
                <a:gd name="connsiteY5" fmla="*/ 16764 h 114632"/>
                <a:gd name="connsiteX6" fmla="*/ 103219 w 126787"/>
                <a:gd name="connsiteY6" fmla="*/ 63 h 114632"/>
                <a:gd name="connsiteX7" fmla="*/ 76486 w 126787"/>
                <a:gd name="connsiteY7" fmla="*/ 19295 h 114632"/>
                <a:gd name="connsiteX8" fmla="*/ 48990 w 126787"/>
                <a:gd name="connsiteY8" fmla="*/ 63 h 114632"/>
                <a:gd name="connsiteX9" fmla="*/ 8000 w 126787"/>
                <a:gd name="connsiteY9" fmla="*/ 39033 h 114632"/>
                <a:gd name="connsiteX10" fmla="*/ 11056 w 126787"/>
                <a:gd name="connsiteY10" fmla="*/ 41563 h 114632"/>
                <a:gd name="connsiteX11" fmla="*/ 14365 w 126787"/>
                <a:gd name="connsiteY11" fmla="*/ 38780 h 114632"/>
                <a:gd name="connsiteX12" fmla="*/ 48481 w 126787"/>
                <a:gd name="connsiteY12" fmla="*/ 5630 h 114632"/>
                <a:gd name="connsiteX13" fmla="*/ 62229 w 126787"/>
                <a:gd name="connsiteY13" fmla="*/ 22584 h 114632"/>
                <a:gd name="connsiteX14" fmla="*/ 48481 w 126787"/>
                <a:gd name="connsiteY14" fmla="*/ 82810 h 114632"/>
                <a:gd name="connsiteX15" fmla="*/ 24294 w 126787"/>
                <a:gd name="connsiteY15" fmla="*/ 109128 h 114632"/>
                <a:gd name="connsiteX16" fmla="*/ 11565 w 126787"/>
                <a:gd name="connsiteY16" fmla="*/ 105838 h 114632"/>
                <a:gd name="connsiteX17" fmla="*/ 23531 w 126787"/>
                <a:gd name="connsiteY17" fmla="*/ 92173 h 114632"/>
                <a:gd name="connsiteX18" fmla="*/ 14111 w 126787"/>
                <a:gd name="connsiteY18" fmla="*/ 83317 h 114632"/>
                <a:gd name="connsiteX19" fmla="*/ 108 w 126787"/>
                <a:gd name="connsiteY19" fmla="*/ 97994 h 114632"/>
                <a:gd name="connsiteX20" fmla="*/ 24040 w 126787"/>
                <a:gd name="connsiteY20" fmla="*/ 114695 h 114632"/>
                <a:gd name="connsiteX21" fmla="*/ 50772 w 126787"/>
                <a:gd name="connsiteY21" fmla="*/ 95463 h 114632"/>
                <a:gd name="connsiteX22" fmla="*/ 78268 w 126787"/>
                <a:gd name="connsiteY22" fmla="*/ 114695 h 114632"/>
                <a:gd name="connsiteX23" fmla="*/ 119003 w 126787"/>
                <a:gd name="connsiteY23" fmla="*/ 75725 h 114632"/>
                <a:gd name="connsiteX24" fmla="*/ 115948 w 126787"/>
                <a:gd name="connsiteY24" fmla="*/ 73195 h 114632"/>
                <a:gd name="connsiteX25" fmla="*/ 112639 w 126787"/>
                <a:gd name="connsiteY25" fmla="*/ 75978 h 114632"/>
                <a:gd name="connsiteX26" fmla="*/ 78778 w 126787"/>
                <a:gd name="connsiteY26" fmla="*/ 109128 h 114632"/>
                <a:gd name="connsiteX27" fmla="*/ 64775 w 126787"/>
                <a:gd name="connsiteY27" fmla="*/ 92426 h 114632"/>
                <a:gd name="connsiteX28" fmla="*/ 69103 w 126787"/>
                <a:gd name="connsiteY28" fmla="*/ 70158 h 114632"/>
                <a:gd name="connsiteX29" fmla="*/ 77759 w 126787"/>
                <a:gd name="connsiteY29" fmla="*/ 3549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787" h="114632">
                  <a:moveTo>
                    <a:pt x="77759" y="35490"/>
                  </a:moveTo>
                  <a:cubicBezTo>
                    <a:pt x="79287" y="28911"/>
                    <a:pt x="85142" y="5630"/>
                    <a:pt x="102964" y="5630"/>
                  </a:cubicBezTo>
                  <a:cubicBezTo>
                    <a:pt x="104237" y="5630"/>
                    <a:pt x="110347" y="5630"/>
                    <a:pt x="115694" y="8920"/>
                  </a:cubicBezTo>
                  <a:cubicBezTo>
                    <a:pt x="108565" y="10185"/>
                    <a:pt x="103473" y="16511"/>
                    <a:pt x="103473" y="22584"/>
                  </a:cubicBezTo>
                  <a:cubicBezTo>
                    <a:pt x="103473" y="26633"/>
                    <a:pt x="106274" y="31441"/>
                    <a:pt x="113148" y="31441"/>
                  </a:cubicBezTo>
                  <a:cubicBezTo>
                    <a:pt x="118749" y="31441"/>
                    <a:pt x="126896" y="26886"/>
                    <a:pt x="126896" y="16764"/>
                  </a:cubicBezTo>
                  <a:cubicBezTo>
                    <a:pt x="126896" y="3605"/>
                    <a:pt x="111875" y="63"/>
                    <a:pt x="103219" y="63"/>
                  </a:cubicBezTo>
                  <a:cubicBezTo>
                    <a:pt x="88452" y="63"/>
                    <a:pt x="79541" y="13474"/>
                    <a:pt x="76486" y="19295"/>
                  </a:cubicBezTo>
                  <a:cubicBezTo>
                    <a:pt x="70121" y="2593"/>
                    <a:pt x="56373" y="63"/>
                    <a:pt x="48990" y="63"/>
                  </a:cubicBezTo>
                  <a:cubicBezTo>
                    <a:pt x="22512" y="63"/>
                    <a:pt x="8000" y="32706"/>
                    <a:pt x="8000" y="39033"/>
                  </a:cubicBezTo>
                  <a:cubicBezTo>
                    <a:pt x="8000" y="41563"/>
                    <a:pt x="10546" y="41563"/>
                    <a:pt x="11056" y="41563"/>
                  </a:cubicBezTo>
                  <a:cubicBezTo>
                    <a:pt x="13092" y="41563"/>
                    <a:pt x="13856" y="41057"/>
                    <a:pt x="14365" y="38780"/>
                  </a:cubicBezTo>
                  <a:cubicBezTo>
                    <a:pt x="23021" y="11956"/>
                    <a:pt x="39825" y="5630"/>
                    <a:pt x="48481" y="5630"/>
                  </a:cubicBezTo>
                  <a:cubicBezTo>
                    <a:pt x="53318" y="5630"/>
                    <a:pt x="62229" y="7907"/>
                    <a:pt x="62229" y="22584"/>
                  </a:cubicBezTo>
                  <a:cubicBezTo>
                    <a:pt x="62229" y="30429"/>
                    <a:pt x="57901" y="47383"/>
                    <a:pt x="48481" y="82810"/>
                  </a:cubicBezTo>
                  <a:cubicBezTo>
                    <a:pt x="44407" y="98500"/>
                    <a:pt x="35497" y="109128"/>
                    <a:pt x="24294" y="109128"/>
                  </a:cubicBezTo>
                  <a:cubicBezTo>
                    <a:pt x="22767" y="109128"/>
                    <a:pt x="16911" y="109128"/>
                    <a:pt x="11565" y="105838"/>
                  </a:cubicBezTo>
                  <a:cubicBezTo>
                    <a:pt x="17930" y="104573"/>
                    <a:pt x="23531" y="99259"/>
                    <a:pt x="23531" y="92173"/>
                  </a:cubicBezTo>
                  <a:cubicBezTo>
                    <a:pt x="23531" y="85341"/>
                    <a:pt x="17930" y="83317"/>
                    <a:pt x="14111" y="83317"/>
                  </a:cubicBezTo>
                  <a:cubicBezTo>
                    <a:pt x="6473" y="83317"/>
                    <a:pt x="108" y="89896"/>
                    <a:pt x="108" y="97994"/>
                  </a:cubicBezTo>
                  <a:cubicBezTo>
                    <a:pt x="108" y="109634"/>
                    <a:pt x="12838" y="114695"/>
                    <a:pt x="24040" y="114695"/>
                  </a:cubicBezTo>
                  <a:cubicBezTo>
                    <a:pt x="40843" y="114695"/>
                    <a:pt x="50008" y="96981"/>
                    <a:pt x="50772" y="95463"/>
                  </a:cubicBezTo>
                  <a:cubicBezTo>
                    <a:pt x="53827" y="104826"/>
                    <a:pt x="62993" y="114695"/>
                    <a:pt x="78268" y="114695"/>
                  </a:cubicBezTo>
                  <a:cubicBezTo>
                    <a:pt x="104492" y="114695"/>
                    <a:pt x="119003" y="82051"/>
                    <a:pt x="119003" y="75725"/>
                  </a:cubicBezTo>
                  <a:cubicBezTo>
                    <a:pt x="119003" y="73195"/>
                    <a:pt x="116712" y="73195"/>
                    <a:pt x="115948" y="73195"/>
                  </a:cubicBezTo>
                  <a:cubicBezTo>
                    <a:pt x="113657" y="73195"/>
                    <a:pt x="113148" y="74207"/>
                    <a:pt x="112639" y="75978"/>
                  </a:cubicBezTo>
                  <a:cubicBezTo>
                    <a:pt x="104237" y="103055"/>
                    <a:pt x="86925" y="109128"/>
                    <a:pt x="78778" y="109128"/>
                  </a:cubicBezTo>
                  <a:cubicBezTo>
                    <a:pt x="68848" y="109128"/>
                    <a:pt x="64775" y="101030"/>
                    <a:pt x="64775" y="92426"/>
                  </a:cubicBezTo>
                  <a:cubicBezTo>
                    <a:pt x="64775" y="86859"/>
                    <a:pt x="66302" y="81292"/>
                    <a:pt x="69103" y="70158"/>
                  </a:cubicBezTo>
                  <a:lnTo>
                    <a:pt x="77759" y="35490"/>
                  </a:lnTo>
                  <a:close/>
                </a:path>
              </a:pathLst>
            </a:custGeom>
            <a:solidFill>
              <a:srgbClr val="FF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1" name="Freeform: Shape 230">
              <a:extLst>
                <a:ext uri="{FF2B5EF4-FFF2-40B4-BE49-F238E27FC236}">
                  <a16:creationId xmlns:a16="http://schemas.microsoft.com/office/drawing/2014/main" id="{DEADBA0F-C4CA-D93E-34BF-9DDD736686B1}"/>
                </a:ext>
              </a:extLst>
            </p:cNvPr>
            <p:cNvSpPr/>
            <p:nvPr>
              <p:custDataLst>
                <p:tags r:id="rId27"/>
              </p:custDataLst>
            </p:nvPr>
          </p:nvSpPr>
          <p:spPr>
            <a:xfrm>
              <a:off x="12043931" y="7305760"/>
              <a:ext cx="64870" cy="117618"/>
            </a:xfrm>
            <a:custGeom>
              <a:avLst/>
              <a:gdLst>
                <a:gd name="connsiteX0" fmla="*/ 40391 w 64870"/>
                <a:gd name="connsiteY0" fmla="*/ 5024 h 117618"/>
                <a:gd name="connsiteX1" fmla="*/ 35044 w 64870"/>
                <a:gd name="connsiteY1" fmla="*/ 64 h 117618"/>
                <a:gd name="connsiteX2" fmla="*/ 114 w 64870"/>
                <a:gd name="connsiteY2" fmla="*/ 11401 h 117618"/>
                <a:gd name="connsiteX3" fmla="*/ 114 w 64870"/>
                <a:gd name="connsiteY3" fmla="*/ 17778 h 117618"/>
                <a:gd name="connsiteX4" fmla="*/ 25955 w 64870"/>
                <a:gd name="connsiteY4" fmla="*/ 12818 h 117618"/>
                <a:gd name="connsiteX5" fmla="*/ 25955 w 64870"/>
                <a:gd name="connsiteY5" fmla="*/ 103157 h 117618"/>
                <a:gd name="connsiteX6" fmla="*/ 8133 w 64870"/>
                <a:gd name="connsiteY6" fmla="*/ 111305 h 117618"/>
                <a:gd name="connsiteX7" fmla="*/ 1361 w 64870"/>
                <a:gd name="connsiteY7" fmla="*/ 111305 h 117618"/>
                <a:gd name="connsiteX8" fmla="*/ 1361 w 64870"/>
                <a:gd name="connsiteY8" fmla="*/ 117682 h 117618"/>
                <a:gd name="connsiteX9" fmla="*/ 33084 w 64870"/>
                <a:gd name="connsiteY9" fmla="*/ 116974 h 117618"/>
                <a:gd name="connsiteX10" fmla="*/ 64984 w 64870"/>
                <a:gd name="connsiteY10" fmla="*/ 117682 h 117618"/>
                <a:gd name="connsiteX11" fmla="*/ 64984 w 64870"/>
                <a:gd name="connsiteY11" fmla="*/ 111305 h 117618"/>
                <a:gd name="connsiteX12" fmla="*/ 58212 w 64870"/>
                <a:gd name="connsiteY12" fmla="*/ 111305 h 117618"/>
                <a:gd name="connsiteX13" fmla="*/ 40391 w 64870"/>
                <a:gd name="connsiteY13" fmla="*/ 103157 h 117618"/>
                <a:gd name="connsiteX14" fmla="*/ 40391 w 64870"/>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70" h="117618">
                  <a:moveTo>
                    <a:pt x="40391" y="5024"/>
                  </a:moveTo>
                  <a:cubicBezTo>
                    <a:pt x="40391" y="241"/>
                    <a:pt x="40034" y="64"/>
                    <a:pt x="35044" y="64"/>
                  </a:cubicBezTo>
                  <a:cubicBezTo>
                    <a:pt x="23638" y="11224"/>
                    <a:pt x="7421" y="11401"/>
                    <a:pt x="114" y="11401"/>
                  </a:cubicBezTo>
                  <a:lnTo>
                    <a:pt x="114" y="17778"/>
                  </a:lnTo>
                  <a:cubicBezTo>
                    <a:pt x="4391" y="17778"/>
                    <a:pt x="16153" y="17778"/>
                    <a:pt x="25955" y="12818"/>
                  </a:cubicBezTo>
                  <a:lnTo>
                    <a:pt x="25955" y="103157"/>
                  </a:lnTo>
                  <a:cubicBezTo>
                    <a:pt x="25955" y="109003"/>
                    <a:pt x="25955" y="111305"/>
                    <a:pt x="8133" y="111305"/>
                  </a:cubicBezTo>
                  <a:lnTo>
                    <a:pt x="1361" y="111305"/>
                  </a:lnTo>
                  <a:lnTo>
                    <a:pt x="1361" y="117682"/>
                  </a:lnTo>
                  <a:cubicBezTo>
                    <a:pt x="4569" y="117505"/>
                    <a:pt x="26490" y="116974"/>
                    <a:pt x="33084" y="116974"/>
                  </a:cubicBezTo>
                  <a:cubicBezTo>
                    <a:pt x="38608" y="116974"/>
                    <a:pt x="61064" y="117505"/>
                    <a:pt x="64984" y="117682"/>
                  </a:cubicBezTo>
                  <a:lnTo>
                    <a:pt x="64984" y="111305"/>
                  </a:lnTo>
                  <a:lnTo>
                    <a:pt x="58212" y="111305"/>
                  </a:lnTo>
                  <a:cubicBezTo>
                    <a:pt x="40391" y="111305"/>
                    <a:pt x="40391" y="109003"/>
                    <a:pt x="40391" y="103157"/>
                  </a:cubicBezTo>
                  <a:lnTo>
                    <a:pt x="40391" y="5024"/>
                  </a:lnTo>
                  <a:close/>
                </a:path>
              </a:pathLst>
            </a:custGeom>
            <a:solidFill>
              <a:srgbClr val="FF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04" name="TextBox 203">
            <a:extLst>
              <a:ext uri="{FF2B5EF4-FFF2-40B4-BE49-F238E27FC236}">
                <a16:creationId xmlns:a16="http://schemas.microsoft.com/office/drawing/2014/main" id="{F7B01FED-9178-C0FD-4541-F477C99FC9A0}"/>
              </a:ext>
            </a:extLst>
          </p:cNvPr>
          <p:cNvSpPr txBox="1"/>
          <p:nvPr/>
        </p:nvSpPr>
        <p:spPr>
          <a:xfrm>
            <a:off x="10259502" y="5302456"/>
            <a:ext cx="1639403" cy="400110"/>
          </a:xfrm>
          <a:prstGeom prst="rect">
            <a:avLst/>
          </a:prstGeom>
          <a:noFill/>
        </p:spPr>
        <p:txBody>
          <a:bodyPr wrap="square" rtlCol="0">
            <a:spAutoFit/>
          </a:bodyPr>
          <a:lstStyle/>
          <a:p>
            <a:pPr algn="l"/>
            <a:r>
              <a:rPr lang="en-US" sz="2000" dirty="0">
                <a:solidFill>
                  <a:srgbClr val="FF0000"/>
                </a:solidFill>
              </a:rPr>
              <a:t>(effectively)</a:t>
            </a:r>
          </a:p>
        </p:txBody>
      </p:sp>
      <mc:AlternateContent xmlns:mc="http://schemas.openxmlformats.org/markup-compatibility/2006" xmlns:a14="http://schemas.microsoft.com/office/drawing/2010/main">
        <mc:Choice Requires="a14">
          <p:sp>
            <p:nvSpPr>
              <p:cNvPr id="221" name="TextBox 220">
                <a:extLst>
                  <a:ext uri="{FF2B5EF4-FFF2-40B4-BE49-F238E27FC236}">
                    <a16:creationId xmlns:a16="http://schemas.microsoft.com/office/drawing/2014/main" id="{15CBA7EB-4061-6470-D342-EF9EBBC5A2A6}"/>
                  </a:ext>
                </a:extLst>
              </p:cNvPr>
              <p:cNvSpPr txBox="1"/>
              <p:nvPr/>
            </p:nvSpPr>
            <p:spPr>
              <a:xfrm>
                <a:off x="8750567" y="3572103"/>
                <a:ext cx="2922148"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sz="2000" dirty="0"/>
                  <a:t>This mauling attack:</a:t>
                </a:r>
              </a:p>
              <a:p>
                <a:pPr marL="342900" indent="-342900">
                  <a:buFont typeface="Arial" panose="020B0604020202020204" pitchFamily="34" charset="0"/>
                  <a:buChar char="•"/>
                </a:pPr>
                <a:r>
                  <a:rPr lang="en-US" sz="2000" dirty="0"/>
                  <a:t>Adv need not know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1</m:t>
                        </m:r>
                      </m:sub>
                    </m:sSub>
                  </m:oMath>
                </a14:m>
                <a:endParaRPr lang="en-US" sz="2000" dirty="0"/>
              </a:p>
              <a:p>
                <a:pPr marL="342900" indent="-342900">
                  <a:buFont typeface="Arial" panose="020B0604020202020204" pitchFamily="34" charset="0"/>
                  <a:buChar char="•"/>
                </a:pPr>
                <a:r>
                  <a:rPr lang="en-US" sz="2000" dirty="0"/>
                  <a:t>Leaks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=6</m:t>
                    </m:r>
                  </m:oMath>
                </a14:m>
                <a:endParaRPr lang="en-US" sz="2000" dirty="0"/>
              </a:p>
            </p:txBody>
          </p:sp>
        </mc:Choice>
        <mc:Fallback xmlns="">
          <p:sp>
            <p:nvSpPr>
              <p:cNvPr id="221" name="TextBox 220">
                <a:extLst>
                  <a:ext uri="{FF2B5EF4-FFF2-40B4-BE49-F238E27FC236}">
                    <a16:creationId xmlns:a16="http://schemas.microsoft.com/office/drawing/2014/main" id="{15CBA7EB-4061-6470-D342-EF9EBBC5A2A6}"/>
                  </a:ext>
                </a:extLst>
              </p:cNvPr>
              <p:cNvSpPr txBox="1">
                <a:spLocks noRot="1" noChangeAspect="1" noMove="1" noResize="1" noEditPoints="1" noAdjustHandles="1" noChangeArrowheads="1" noChangeShapeType="1" noTextEdit="1"/>
              </p:cNvSpPr>
              <p:nvPr/>
            </p:nvSpPr>
            <p:spPr>
              <a:xfrm>
                <a:off x="8750567" y="3572103"/>
                <a:ext cx="2922148" cy="1015663"/>
              </a:xfrm>
              <a:prstGeom prst="rect">
                <a:avLst/>
              </a:prstGeom>
              <a:blipFill>
                <a:blip r:embed="rId59"/>
                <a:stretch>
                  <a:fillRect l="-1867" t="-2959" b="-8876"/>
                </a:stretch>
              </a:blipFill>
            </p:spPr>
            <p:txBody>
              <a:bodyPr/>
              <a:lstStyle/>
              <a:p>
                <a:r>
                  <a:rPr lang="en-US">
                    <a:noFill/>
                  </a:rPr>
                  <a:t> </a:t>
                </a:r>
              </a:p>
            </p:txBody>
          </p:sp>
        </mc:Fallback>
      </mc:AlternateContent>
      <p:grpSp>
        <p:nvGrpSpPr>
          <p:cNvPr id="255" name="Group 254" descr="\documentclass{article}&#10;\input{Macros.tex}&#10;\begin{document}&#10;&#10;$x_1 + x_2 + x^*_3 = x_2$&#10;\end{document}" title="IguanaTex Shape Display">
            <a:extLst>
              <a:ext uri="{FF2B5EF4-FFF2-40B4-BE49-F238E27FC236}">
                <a16:creationId xmlns:a16="http://schemas.microsoft.com/office/drawing/2014/main" id="{EA12D18A-78CA-070C-09C9-149031492634}"/>
              </a:ext>
            </a:extLst>
          </p:cNvPr>
          <p:cNvGrpSpPr>
            <a:grpSpLocks noChangeAspect="1"/>
          </p:cNvGrpSpPr>
          <p:nvPr>
            <p:custDataLst>
              <p:tags r:id="rId8"/>
            </p:custDataLst>
          </p:nvPr>
        </p:nvGrpSpPr>
        <p:grpSpPr>
          <a:xfrm>
            <a:off x="9442519" y="5998305"/>
            <a:ext cx="1959959" cy="240550"/>
            <a:chOff x="4495831" y="3960023"/>
            <a:chExt cx="1959959" cy="240550"/>
          </a:xfrm>
        </p:grpSpPr>
        <p:sp>
          <p:nvSpPr>
            <p:cNvPr id="243" name="Freeform: Shape 242">
              <a:extLst>
                <a:ext uri="{FF2B5EF4-FFF2-40B4-BE49-F238E27FC236}">
                  <a16:creationId xmlns:a16="http://schemas.microsoft.com/office/drawing/2014/main" id="{A8F0EDE1-4578-FB6E-2432-7D1C9DE87074}"/>
                </a:ext>
              </a:extLst>
            </p:cNvPr>
            <p:cNvSpPr/>
            <p:nvPr>
              <p:custDataLst>
                <p:tags r:id="rId9"/>
              </p:custDataLst>
            </p:nvPr>
          </p:nvSpPr>
          <p:spPr>
            <a:xfrm>
              <a:off x="4495831" y="4022373"/>
              <a:ext cx="126019" cy="114632"/>
            </a:xfrm>
            <a:custGeom>
              <a:avLst/>
              <a:gdLst>
                <a:gd name="connsiteX0" fmla="*/ 77257 w 126019"/>
                <a:gd name="connsiteY0" fmla="*/ 35490 h 114632"/>
                <a:gd name="connsiteX1" fmla="*/ 102309 w 126019"/>
                <a:gd name="connsiteY1" fmla="*/ 5630 h 114632"/>
                <a:gd name="connsiteX2" fmla="*/ 114962 w 126019"/>
                <a:gd name="connsiteY2" fmla="*/ 8920 h 114632"/>
                <a:gd name="connsiteX3" fmla="*/ 102815 w 126019"/>
                <a:gd name="connsiteY3" fmla="*/ 22584 h 114632"/>
                <a:gd name="connsiteX4" fmla="*/ 112431 w 126019"/>
                <a:gd name="connsiteY4" fmla="*/ 31441 h 114632"/>
                <a:gd name="connsiteX5" fmla="*/ 126096 w 126019"/>
                <a:gd name="connsiteY5" fmla="*/ 16764 h 114632"/>
                <a:gd name="connsiteX6" fmla="*/ 102562 w 126019"/>
                <a:gd name="connsiteY6" fmla="*/ 63 h 114632"/>
                <a:gd name="connsiteX7" fmla="*/ 75992 w 126019"/>
                <a:gd name="connsiteY7" fmla="*/ 19295 h 114632"/>
                <a:gd name="connsiteX8" fmla="*/ 48662 w 126019"/>
                <a:gd name="connsiteY8" fmla="*/ 63 h 114632"/>
                <a:gd name="connsiteX9" fmla="*/ 7921 w 126019"/>
                <a:gd name="connsiteY9" fmla="*/ 39033 h 114632"/>
                <a:gd name="connsiteX10" fmla="*/ 10958 w 126019"/>
                <a:gd name="connsiteY10" fmla="*/ 41563 h 114632"/>
                <a:gd name="connsiteX11" fmla="*/ 14248 w 126019"/>
                <a:gd name="connsiteY11" fmla="*/ 38780 h 114632"/>
                <a:gd name="connsiteX12" fmla="*/ 48156 w 126019"/>
                <a:gd name="connsiteY12" fmla="*/ 5630 h 114632"/>
                <a:gd name="connsiteX13" fmla="*/ 61821 w 126019"/>
                <a:gd name="connsiteY13" fmla="*/ 22584 h 114632"/>
                <a:gd name="connsiteX14" fmla="*/ 48156 w 126019"/>
                <a:gd name="connsiteY14" fmla="*/ 82810 h 114632"/>
                <a:gd name="connsiteX15" fmla="*/ 24117 w 126019"/>
                <a:gd name="connsiteY15" fmla="*/ 109128 h 114632"/>
                <a:gd name="connsiteX16" fmla="*/ 11464 w 126019"/>
                <a:gd name="connsiteY16" fmla="*/ 105838 h 114632"/>
                <a:gd name="connsiteX17" fmla="*/ 23357 w 126019"/>
                <a:gd name="connsiteY17" fmla="*/ 92173 h 114632"/>
                <a:gd name="connsiteX18" fmla="*/ 13995 w 126019"/>
                <a:gd name="connsiteY18" fmla="*/ 83317 h 114632"/>
                <a:gd name="connsiteX19" fmla="*/ 77 w 126019"/>
                <a:gd name="connsiteY19" fmla="*/ 97994 h 114632"/>
                <a:gd name="connsiteX20" fmla="*/ 23864 w 126019"/>
                <a:gd name="connsiteY20" fmla="*/ 114695 h 114632"/>
                <a:gd name="connsiteX21" fmla="*/ 50434 w 126019"/>
                <a:gd name="connsiteY21" fmla="*/ 95463 h 114632"/>
                <a:gd name="connsiteX22" fmla="*/ 77763 w 126019"/>
                <a:gd name="connsiteY22" fmla="*/ 114695 h 114632"/>
                <a:gd name="connsiteX23" fmla="*/ 118252 w 126019"/>
                <a:gd name="connsiteY23" fmla="*/ 75725 h 114632"/>
                <a:gd name="connsiteX24" fmla="*/ 115215 w 126019"/>
                <a:gd name="connsiteY24" fmla="*/ 73195 h 114632"/>
                <a:gd name="connsiteX25" fmla="*/ 111925 w 126019"/>
                <a:gd name="connsiteY25" fmla="*/ 75978 h 114632"/>
                <a:gd name="connsiteX26" fmla="*/ 78269 w 126019"/>
                <a:gd name="connsiteY26" fmla="*/ 109128 h 114632"/>
                <a:gd name="connsiteX27" fmla="*/ 64352 w 126019"/>
                <a:gd name="connsiteY27" fmla="*/ 92426 h 114632"/>
                <a:gd name="connsiteX28" fmla="*/ 68654 w 126019"/>
                <a:gd name="connsiteY28" fmla="*/ 70158 h 114632"/>
                <a:gd name="connsiteX29" fmla="*/ 77257 w 126019"/>
                <a:gd name="connsiteY29" fmla="*/ 3549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257" y="35490"/>
                  </a:moveTo>
                  <a:cubicBezTo>
                    <a:pt x="78776" y="28911"/>
                    <a:pt x="84596" y="5630"/>
                    <a:pt x="102309" y="5630"/>
                  </a:cubicBezTo>
                  <a:cubicBezTo>
                    <a:pt x="103575" y="5630"/>
                    <a:pt x="109648" y="5630"/>
                    <a:pt x="114962" y="8920"/>
                  </a:cubicBezTo>
                  <a:cubicBezTo>
                    <a:pt x="107876" y="10185"/>
                    <a:pt x="102815" y="16511"/>
                    <a:pt x="102815" y="22584"/>
                  </a:cubicBezTo>
                  <a:cubicBezTo>
                    <a:pt x="102815" y="26633"/>
                    <a:pt x="105599" y="31441"/>
                    <a:pt x="112431" y="31441"/>
                  </a:cubicBezTo>
                  <a:cubicBezTo>
                    <a:pt x="117999" y="31441"/>
                    <a:pt x="126096" y="26886"/>
                    <a:pt x="126096" y="16764"/>
                  </a:cubicBezTo>
                  <a:cubicBezTo>
                    <a:pt x="126096" y="3605"/>
                    <a:pt x="111166" y="63"/>
                    <a:pt x="102562" y="63"/>
                  </a:cubicBezTo>
                  <a:cubicBezTo>
                    <a:pt x="87885" y="63"/>
                    <a:pt x="79029" y="13474"/>
                    <a:pt x="75992" y="19295"/>
                  </a:cubicBezTo>
                  <a:cubicBezTo>
                    <a:pt x="69666" y="2593"/>
                    <a:pt x="56001" y="63"/>
                    <a:pt x="48662" y="63"/>
                  </a:cubicBezTo>
                  <a:cubicBezTo>
                    <a:pt x="22345" y="63"/>
                    <a:pt x="7921" y="32706"/>
                    <a:pt x="7921" y="39033"/>
                  </a:cubicBezTo>
                  <a:cubicBezTo>
                    <a:pt x="7921" y="41563"/>
                    <a:pt x="10452" y="41563"/>
                    <a:pt x="10958" y="41563"/>
                  </a:cubicBezTo>
                  <a:cubicBezTo>
                    <a:pt x="12982" y="41563"/>
                    <a:pt x="13741" y="41057"/>
                    <a:pt x="14248" y="38780"/>
                  </a:cubicBezTo>
                  <a:cubicBezTo>
                    <a:pt x="22851" y="11956"/>
                    <a:pt x="39553" y="5630"/>
                    <a:pt x="48156" y="5630"/>
                  </a:cubicBezTo>
                  <a:cubicBezTo>
                    <a:pt x="52964" y="5630"/>
                    <a:pt x="61821" y="7907"/>
                    <a:pt x="61821" y="22584"/>
                  </a:cubicBezTo>
                  <a:cubicBezTo>
                    <a:pt x="61821" y="30429"/>
                    <a:pt x="57519" y="47383"/>
                    <a:pt x="48156" y="82810"/>
                  </a:cubicBezTo>
                  <a:cubicBezTo>
                    <a:pt x="44108" y="98500"/>
                    <a:pt x="35251" y="109128"/>
                    <a:pt x="24117" y="109128"/>
                  </a:cubicBezTo>
                  <a:cubicBezTo>
                    <a:pt x="22598" y="109128"/>
                    <a:pt x="16778" y="109128"/>
                    <a:pt x="11464" y="105838"/>
                  </a:cubicBezTo>
                  <a:cubicBezTo>
                    <a:pt x="17790" y="104573"/>
                    <a:pt x="23357" y="99259"/>
                    <a:pt x="23357" y="92173"/>
                  </a:cubicBezTo>
                  <a:cubicBezTo>
                    <a:pt x="23357" y="85341"/>
                    <a:pt x="17790" y="83317"/>
                    <a:pt x="13995" y="83317"/>
                  </a:cubicBezTo>
                  <a:cubicBezTo>
                    <a:pt x="6403" y="83317"/>
                    <a:pt x="77" y="89896"/>
                    <a:pt x="77" y="97994"/>
                  </a:cubicBezTo>
                  <a:cubicBezTo>
                    <a:pt x="77" y="109634"/>
                    <a:pt x="12729" y="114695"/>
                    <a:pt x="23864" y="114695"/>
                  </a:cubicBezTo>
                  <a:cubicBezTo>
                    <a:pt x="40565" y="114695"/>
                    <a:pt x="49675" y="96981"/>
                    <a:pt x="50434" y="95463"/>
                  </a:cubicBezTo>
                  <a:cubicBezTo>
                    <a:pt x="53470" y="104826"/>
                    <a:pt x="62580" y="114695"/>
                    <a:pt x="77763" y="114695"/>
                  </a:cubicBezTo>
                  <a:cubicBezTo>
                    <a:pt x="103828" y="114695"/>
                    <a:pt x="118252" y="82051"/>
                    <a:pt x="118252" y="75725"/>
                  </a:cubicBezTo>
                  <a:cubicBezTo>
                    <a:pt x="118252" y="73195"/>
                    <a:pt x="115974" y="73195"/>
                    <a:pt x="115215" y="73195"/>
                  </a:cubicBezTo>
                  <a:cubicBezTo>
                    <a:pt x="112937" y="73195"/>
                    <a:pt x="112431" y="74207"/>
                    <a:pt x="111925" y="75978"/>
                  </a:cubicBezTo>
                  <a:cubicBezTo>
                    <a:pt x="103575" y="103055"/>
                    <a:pt x="86367" y="109128"/>
                    <a:pt x="78269" y="109128"/>
                  </a:cubicBezTo>
                  <a:cubicBezTo>
                    <a:pt x="68400" y="109128"/>
                    <a:pt x="64352" y="101030"/>
                    <a:pt x="64352" y="92426"/>
                  </a:cubicBezTo>
                  <a:cubicBezTo>
                    <a:pt x="64352" y="86859"/>
                    <a:pt x="65870" y="81292"/>
                    <a:pt x="68654" y="70158"/>
                  </a:cubicBezTo>
                  <a:lnTo>
                    <a:pt x="77257" y="35490"/>
                  </a:lnTo>
                  <a:close/>
                </a:path>
              </a:pathLst>
            </a:custGeom>
            <a:solidFill>
              <a:srgbClr val="000000"/>
            </a:solidFill>
            <a:ln w="25400"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EBBA6113-1F73-8448-8A1D-D1CD38AADA82}"/>
                </a:ext>
              </a:extLst>
            </p:cNvPr>
            <p:cNvSpPr/>
            <p:nvPr>
              <p:custDataLst>
                <p:tags r:id="rId10"/>
              </p:custDataLst>
            </p:nvPr>
          </p:nvSpPr>
          <p:spPr>
            <a:xfrm>
              <a:off x="4652426" y="4054560"/>
              <a:ext cx="64477" cy="117618"/>
            </a:xfrm>
            <a:custGeom>
              <a:avLst/>
              <a:gdLst>
                <a:gd name="connsiteX0" fmla="*/ 40115 w 64477"/>
                <a:gd name="connsiteY0" fmla="*/ 5024 h 117618"/>
                <a:gd name="connsiteX1" fmla="*/ 34801 w 64477"/>
                <a:gd name="connsiteY1" fmla="*/ 64 h 117618"/>
                <a:gd name="connsiteX2" fmla="*/ 82 w 64477"/>
                <a:gd name="connsiteY2" fmla="*/ 11401 h 117618"/>
                <a:gd name="connsiteX3" fmla="*/ 82 w 64477"/>
                <a:gd name="connsiteY3" fmla="*/ 17778 h 117618"/>
                <a:gd name="connsiteX4" fmla="*/ 25767 w 64477"/>
                <a:gd name="connsiteY4" fmla="*/ 12818 h 117618"/>
                <a:gd name="connsiteX5" fmla="*/ 25767 w 64477"/>
                <a:gd name="connsiteY5" fmla="*/ 103157 h 117618"/>
                <a:gd name="connsiteX6" fmla="*/ 8054 w 64477"/>
                <a:gd name="connsiteY6" fmla="*/ 111305 h 117618"/>
                <a:gd name="connsiteX7" fmla="*/ 1322 w 64477"/>
                <a:gd name="connsiteY7" fmla="*/ 111305 h 117618"/>
                <a:gd name="connsiteX8" fmla="*/ 1322 w 64477"/>
                <a:gd name="connsiteY8" fmla="*/ 117682 h 117618"/>
                <a:gd name="connsiteX9" fmla="*/ 32853 w 64477"/>
                <a:gd name="connsiteY9" fmla="*/ 116974 h 117618"/>
                <a:gd name="connsiteX10" fmla="*/ 64560 w 64477"/>
                <a:gd name="connsiteY10" fmla="*/ 117682 h 117618"/>
                <a:gd name="connsiteX11" fmla="*/ 64560 w 64477"/>
                <a:gd name="connsiteY11" fmla="*/ 111305 h 117618"/>
                <a:gd name="connsiteX12" fmla="*/ 57829 w 64477"/>
                <a:gd name="connsiteY12" fmla="*/ 111305 h 117618"/>
                <a:gd name="connsiteX13" fmla="*/ 40115 w 64477"/>
                <a:gd name="connsiteY13" fmla="*/ 103157 h 117618"/>
                <a:gd name="connsiteX14" fmla="*/ 40115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5" y="5024"/>
                  </a:moveTo>
                  <a:cubicBezTo>
                    <a:pt x="40115" y="241"/>
                    <a:pt x="39761" y="64"/>
                    <a:pt x="34801" y="64"/>
                  </a:cubicBezTo>
                  <a:cubicBezTo>
                    <a:pt x="23464" y="11224"/>
                    <a:pt x="7345" y="11401"/>
                    <a:pt x="82" y="11401"/>
                  </a:cubicBezTo>
                  <a:lnTo>
                    <a:pt x="82" y="17778"/>
                  </a:lnTo>
                  <a:cubicBezTo>
                    <a:pt x="4334" y="17778"/>
                    <a:pt x="16025" y="17778"/>
                    <a:pt x="25767" y="12818"/>
                  </a:cubicBezTo>
                  <a:lnTo>
                    <a:pt x="25767" y="103157"/>
                  </a:lnTo>
                  <a:cubicBezTo>
                    <a:pt x="25767" y="109003"/>
                    <a:pt x="25767" y="111305"/>
                    <a:pt x="8054" y="111305"/>
                  </a:cubicBezTo>
                  <a:lnTo>
                    <a:pt x="1322" y="111305"/>
                  </a:lnTo>
                  <a:lnTo>
                    <a:pt x="1322" y="117682"/>
                  </a:lnTo>
                  <a:cubicBezTo>
                    <a:pt x="4511" y="117505"/>
                    <a:pt x="26299" y="116974"/>
                    <a:pt x="32853" y="116974"/>
                  </a:cubicBezTo>
                  <a:cubicBezTo>
                    <a:pt x="38344" y="116974"/>
                    <a:pt x="60663" y="117505"/>
                    <a:pt x="64560" y="117682"/>
                  </a:cubicBezTo>
                  <a:lnTo>
                    <a:pt x="64560" y="111305"/>
                  </a:lnTo>
                  <a:lnTo>
                    <a:pt x="57829" y="111305"/>
                  </a:lnTo>
                  <a:cubicBezTo>
                    <a:pt x="40115" y="111305"/>
                    <a:pt x="40115" y="109003"/>
                    <a:pt x="40115" y="103157"/>
                  </a:cubicBezTo>
                  <a:lnTo>
                    <a:pt x="40115" y="5024"/>
                  </a:lnTo>
                  <a:close/>
                </a:path>
              </a:pathLst>
            </a:custGeom>
            <a:solidFill>
              <a:srgbClr val="000000"/>
            </a:solidFill>
            <a:ln w="25400"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5868A200-F8F8-C931-7E5D-1E7DA28B4054}"/>
                </a:ext>
              </a:extLst>
            </p:cNvPr>
            <p:cNvSpPr/>
            <p:nvPr>
              <p:custDataLst>
                <p:tags r:id="rId11"/>
              </p:custDataLst>
            </p:nvPr>
          </p:nvSpPr>
          <p:spPr>
            <a:xfrm>
              <a:off x="4817044" y="3986692"/>
              <a:ext cx="168278" cy="168531"/>
            </a:xfrm>
            <a:custGeom>
              <a:avLst/>
              <a:gdLst>
                <a:gd name="connsiteX0" fmla="*/ 89416 w 168278"/>
                <a:gd name="connsiteY0" fmla="*/ 89390 h 168531"/>
                <a:gd name="connsiteX1" fmla="*/ 160017 w 168278"/>
                <a:gd name="connsiteY1" fmla="*/ 89390 h 168531"/>
                <a:gd name="connsiteX2" fmla="*/ 168368 w 168278"/>
                <a:gd name="connsiteY2" fmla="*/ 84329 h 168531"/>
                <a:gd name="connsiteX3" fmla="*/ 160017 w 168278"/>
                <a:gd name="connsiteY3" fmla="*/ 79268 h 168531"/>
                <a:gd name="connsiteX4" fmla="*/ 89416 w 168278"/>
                <a:gd name="connsiteY4" fmla="*/ 79268 h 168531"/>
                <a:gd name="connsiteX5" fmla="*/ 89416 w 168278"/>
                <a:gd name="connsiteY5" fmla="*/ 8413 h 168531"/>
                <a:gd name="connsiteX6" fmla="*/ 84355 w 168278"/>
                <a:gd name="connsiteY6" fmla="*/ 63 h 168531"/>
                <a:gd name="connsiteX7" fmla="*/ 79294 w 168278"/>
                <a:gd name="connsiteY7" fmla="*/ 8413 h 168531"/>
                <a:gd name="connsiteX8" fmla="*/ 79294 w 168278"/>
                <a:gd name="connsiteY8" fmla="*/ 79268 h 168531"/>
                <a:gd name="connsiteX9" fmla="*/ 8440 w 168278"/>
                <a:gd name="connsiteY9" fmla="*/ 79268 h 168531"/>
                <a:gd name="connsiteX10" fmla="*/ 89 w 168278"/>
                <a:gd name="connsiteY10" fmla="*/ 84329 h 168531"/>
                <a:gd name="connsiteX11" fmla="*/ 8440 w 168278"/>
                <a:gd name="connsiteY11" fmla="*/ 89390 h 168531"/>
                <a:gd name="connsiteX12" fmla="*/ 79294 w 168278"/>
                <a:gd name="connsiteY12" fmla="*/ 89390 h 168531"/>
                <a:gd name="connsiteX13" fmla="*/ 79294 w 168278"/>
                <a:gd name="connsiteY13" fmla="*/ 160244 h 168531"/>
                <a:gd name="connsiteX14" fmla="*/ 84355 w 168278"/>
                <a:gd name="connsiteY14" fmla="*/ 168595 h 168531"/>
                <a:gd name="connsiteX15" fmla="*/ 89416 w 168278"/>
                <a:gd name="connsiteY15" fmla="*/ 160244 h 168531"/>
                <a:gd name="connsiteX16" fmla="*/ 89416 w 168278"/>
                <a:gd name="connsiteY16" fmla="*/ 89390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416" y="89390"/>
                  </a:moveTo>
                  <a:lnTo>
                    <a:pt x="160017" y="89390"/>
                  </a:lnTo>
                  <a:cubicBezTo>
                    <a:pt x="163560" y="89390"/>
                    <a:pt x="168368" y="89390"/>
                    <a:pt x="168368" y="84329"/>
                  </a:cubicBezTo>
                  <a:cubicBezTo>
                    <a:pt x="168368" y="79268"/>
                    <a:pt x="163560" y="79268"/>
                    <a:pt x="160017" y="79268"/>
                  </a:cubicBezTo>
                  <a:lnTo>
                    <a:pt x="89416" y="79268"/>
                  </a:lnTo>
                  <a:lnTo>
                    <a:pt x="89416" y="8413"/>
                  </a:lnTo>
                  <a:cubicBezTo>
                    <a:pt x="89416" y="4871"/>
                    <a:pt x="89416" y="63"/>
                    <a:pt x="84355" y="63"/>
                  </a:cubicBezTo>
                  <a:cubicBezTo>
                    <a:pt x="79294" y="63"/>
                    <a:pt x="79294" y="4871"/>
                    <a:pt x="79294" y="8413"/>
                  </a:cubicBezTo>
                  <a:lnTo>
                    <a:pt x="79294" y="79268"/>
                  </a:lnTo>
                  <a:lnTo>
                    <a:pt x="8440" y="79268"/>
                  </a:lnTo>
                  <a:cubicBezTo>
                    <a:pt x="4897" y="79268"/>
                    <a:pt x="89" y="79268"/>
                    <a:pt x="89" y="84329"/>
                  </a:cubicBezTo>
                  <a:cubicBezTo>
                    <a:pt x="89" y="89390"/>
                    <a:pt x="4897" y="89390"/>
                    <a:pt x="8440" y="89390"/>
                  </a:cubicBezTo>
                  <a:lnTo>
                    <a:pt x="79294" y="89390"/>
                  </a:lnTo>
                  <a:lnTo>
                    <a:pt x="79294" y="160244"/>
                  </a:lnTo>
                  <a:cubicBezTo>
                    <a:pt x="79294" y="163787"/>
                    <a:pt x="79294" y="168595"/>
                    <a:pt x="84355" y="168595"/>
                  </a:cubicBezTo>
                  <a:cubicBezTo>
                    <a:pt x="89416" y="168595"/>
                    <a:pt x="89416" y="163787"/>
                    <a:pt x="89416" y="160244"/>
                  </a:cubicBezTo>
                  <a:lnTo>
                    <a:pt x="89416" y="89390"/>
                  </a:lnTo>
                  <a:close/>
                </a:path>
              </a:pathLst>
            </a:custGeom>
            <a:solidFill>
              <a:srgbClr val="000000"/>
            </a:solidFill>
            <a:ln w="25400"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B55C2F7D-E8A5-08A3-77DC-D8436C239C30}"/>
                </a:ext>
              </a:extLst>
            </p:cNvPr>
            <p:cNvSpPr/>
            <p:nvPr>
              <p:custDataLst>
                <p:tags r:id="rId12"/>
              </p:custDataLst>
            </p:nvPr>
          </p:nvSpPr>
          <p:spPr>
            <a:xfrm>
              <a:off x="5063262" y="4022373"/>
              <a:ext cx="126019" cy="114632"/>
            </a:xfrm>
            <a:custGeom>
              <a:avLst/>
              <a:gdLst>
                <a:gd name="connsiteX0" fmla="*/ 77280 w 126019"/>
                <a:gd name="connsiteY0" fmla="*/ 35490 h 114632"/>
                <a:gd name="connsiteX1" fmla="*/ 102332 w 126019"/>
                <a:gd name="connsiteY1" fmla="*/ 5630 h 114632"/>
                <a:gd name="connsiteX2" fmla="*/ 114984 w 126019"/>
                <a:gd name="connsiteY2" fmla="*/ 8920 h 114632"/>
                <a:gd name="connsiteX3" fmla="*/ 102838 w 126019"/>
                <a:gd name="connsiteY3" fmla="*/ 22584 h 114632"/>
                <a:gd name="connsiteX4" fmla="*/ 112454 w 126019"/>
                <a:gd name="connsiteY4" fmla="*/ 31441 h 114632"/>
                <a:gd name="connsiteX5" fmla="*/ 126118 w 126019"/>
                <a:gd name="connsiteY5" fmla="*/ 16764 h 114632"/>
                <a:gd name="connsiteX6" fmla="*/ 102585 w 126019"/>
                <a:gd name="connsiteY6" fmla="*/ 63 h 114632"/>
                <a:gd name="connsiteX7" fmla="*/ 76014 w 126019"/>
                <a:gd name="connsiteY7" fmla="*/ 19295 h 114632"/>
                <a:gd name="connsiteX8" fmla="*/ 48685 w 126019"/>
                <a:gd name="connsiteY8" fmla="*/ 63 h 114632"/>
                <a:gd name="connsiteX9" fmla="*/ 7944 w 126019"/>
                <a:gd name="connsiteY9" fmla="*/ 39033 h 114632"/>
                <a:gd name="connsiteX10" fmla="*/ 10980 w 126019"/>
                <a:gd name="connsiteY10" fmla="*/ 41563 h 114632"/>
                <a:gd name="connsiteX11" fmla="*/ 14270 w 126019"/>
                <a:gd name="connsiteY11" fmla="*/ 38780 h 114632"/>
                <a:gd name="connsiteX12" fmla="*/ 48179 w 126019"/>
                <a:gd name="connsiteY12" fmla="*/ 5630 h 114632"/>
                <a:gd name="connsiteX13" fmla="*/ 61844 w 126019"/>
                <a:gd name="connsiteY13" fmla="*/ 22584 h 114632"/>
                <a:gd name="connsiteX14" fmla="*/ 48179 w 126019"/>
                <a:gd name="connsiteY14" fmla="*/ 82810 h 114632"/>
                <a:gd name="connsiteX15" fmla="*/ 24139 w 126019"/>
                <a:gd name="connsiteY15" fmla="*/ 109128 h 114632"/>
                <a:gd name="connsiteX16" fmla="*/ 11486 w 126019"/>
                <a:gd name="connsiteY16" fmla="*/ 105838 h 114632"/>
                <a:gd name="connsiteX17" fmla="*/ 23380 w 126019"/>
                <a:gd name="connsiteY17" fmla="*/ 92173 h 114632"/>
                <a:gd name="connsiteX18" fmla="*/ 14017 w 126019"/>
                <a:gd name="connsiteY18" fmla="*/ 83317 h 114632"/>
                <a:gd name="connsiteX19" fmla="*/ 99 w 126019"/>
                <a:gd name="connsiteY19" fmla="*/ 97994 h 114632"/>
                <a:gd name="connsiteX20" fmla="*/ 23886 w 126019"/>
                <a:gd name="connsiteY20" fmla="*/ 114695 h 114632"/>
                <a:gd name="connsiteX21" fmla="*/ 50456 w 126019"/>
                <a:gd name="connsiteY21" fmla="*/ 95463 h 114632"/>
                <a:gd name="connsiteX22" fmla="*/ 77786 w 126019"/>
                <a:gd name="connsiteY22" fmla="*/ 114695 h 114632"/>
                <a:gd name="connsiteX23" fmla="*/ 118274 w 126019"/>
                <a:gd name="connsiteY23" fmla="*/ 75725 h 114632"/>
                <a:gd name="connsiteX24" fmla="*/ 115237 w 126019"/>
                <a:gd name="connsiteY24" fmla="*/ 73195 h 114632"/>
                <a:gd name="connsiteX25" fmla="*/ 111948 w 126019"/>
                <a:gd name="connsiteY25" fmla="*/ 75978 h 114632"/>
                <a:gd name="connsiteX26" fmla="*/ 78292 w 126019"/>
                <a:gd name="connsiteY26" fmla="*/ 109128 h 114632"/>
                <a:gd name="connsiteX27" fmla="*/ 64374 w 126019"/>
                <a:gd name="connsiteY27" fmla="*/ 92426 h 114632"/>
                <a:gd name="connsiteX28" fmla="*/ 68676 w 126019"/>
                <a:gd name="connsiteY28" fmla="*/ 70158 h 114632"/>
                <a:gd name="connsiteX29" fmla="*/ 77280 w 126019"/>
                <a:gd name="connsiteY29" fmla="*/ 3549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280" y="35490"/>
                  </a:moveTo>
                  <a:cubicBezTo>
                    <a:pt x="78798" y="28911"/>
                    <a:pt x="84618" y="5630"/>
                    <a:pt x="102332" y="5630"/>
                  </a:cubicBezTo>
                  <a:cubicBezTo>
                    <a:pt x="103597" y="5630"/>
                    <a:pt x="109670" y="5630"/>
                    <a:pt x="114984" y="8920"/>
                  </a:cubicBezTo>
                  <a:cubicBezTo>
                    <a:pt x="107899" y="10185"/>
                    <a:pt x="102838" y="16511"/>
                    <a:pt x="102838" y="22584"/>
                  </a:cubicBezTo>
                  <a:cubicBezTo>
                    <a:pt x="102838" y="26633"/>
                    <a:pt x="105621" y="31441"/>
                    <a:pt x="112454" y="31441"/>
                  </a:cubicBezTo>
                  <a:cubicBezTo>
                    <a:pt x="118021" y="31441"/>
                    <a:pt x="126118" y="26886"/>
                    <a:pt x="126118" y="16764"/>
                  </a:cubicBezTo>
                  <a:cubicBezTo>
                    <a:pt x="126118" y="3605"/>
                    <a:pt x="111188" y="63"/>
                    <a:pt x="102585" y="63"/>
                  </a:cubicBezTo>
                  <a:cubicBezTo>
                    <a:pt x="87908" y="63"/>
                    <a:pt x="79051" y="13474"/>
                    <a:pt x="76014" y="19295"/>
                  </a:cubicBezTo>
                  <a:cubicBezTo>
                    <a:pt x="69688" y="2593"/>
                    <a:pt x="56023" y="63"/>
                    <a:pt x="48685" y="63"/>
                  </a:cubicBezTo>
                  <a:cubicBezTo>
                    <a:pt x="22368" y="63"/>
                    <a:pt x="7944" y="32706"/>
                    <a:pt x="7944" y="39033"/>
                  </a:cubicBezTo>
                  <a:cubicBezTo>
                    <a:pt x="7944" y="41563"/>
                    <a:pt x="10474" y="41563"/>
                    <a:pt x="10980" y="41563"/>
                  </a:cubicBezTo>
                  <a:cubicBezTo>
                    <a:pt x="13005" y="41563"/>
                    <a:pt x="13764" y="41057"/>
                    <a:pt x="14270" y="38780"/>
                  </a:cubicBezTo>
                  <a:cubicBezTo>
                    <a:pt x="22874" y="11956"/>
                    <a:pt x="39575" y="5630"/>
                    <a:pt x="48179" y="5630"/>
                  </a:cubicBezTo>
                  <a:cubicBezTo>
                    <a:pt x="52987" y="5630"/>
                    <a:pt x="61844" y="7907"/>
                    <a:pt x="61844" y="22584"/>
                  </a:cubicBezTo>
                  <a:cubicBezTo>
                    <a:pt x="61844" y="30429"/>
                    <a:pt x="57542" y="47383"/>
                    <a:pt x="48179" y="82810"/>
                  </a:cubicBezTo>
                  <a:cubicBezTo>
                    <a:pt x="44130" y="98500"/>
                    <a:pt x="35273" y="109128"/>
                    <a:pt x="24139" y="109128"/>
                  </a:cubicBezTo>
                  <a:cubicBezTo>
                    <a:pt x="22621" y="109128"/>
                    <a:pt x="16800" y="109128"/>
                    <a:pt x="11486" y="105838"/>
                  </a:cubicBezTo>
                  <a:cubicBezTo>
                    <a:pt x="17813" y="104573"/>
                    <a:pt x="23380" y="99259"/>
                    <a:pt x="23380" y="92173"/>
                  </a:cubicBezTo>
                  <a:cubicBezTo>
                    <a:pt x="23380" y="85341"/>
                    <a:pt x="17813" y="83317"/>
                    <a:pt x="14017" y="83317"/>
                  </a:cubicBezTo>
                  <a:cubicBezTo>
                    <a:pt x="6425" y="83317"/>
                    <a:pt x="99" y="89896"/>
                    <a:pt x="99" y="97994"/>
                  </a:cubicBezTo>
                  <a:cubicBezTo>
                    <a:pt x="99" y="109634"/>
                    <a:pt x="12752" y="114695"/>
                    <a:pt x="23886" y="114695"/>
                  </a:cubicBezTo>
                  <a:cubicBezTo>
                    <a:pt x="40587" y="114695"/>
                    <a:pt x="49697" y="96981"/>
                    <a:pt x="50456" y="95463"/>
                  </a:cubicBezTo>
                  <a:cubicBezTo>
                    <a:pt x="53493" y="104826"/>
                    <a:pt x="62603" y="114695"/>
                    <a:pt x="77786" y="114695"/>
                  </a:cubicBezTo>
                  <a:cubicBezTo>
                    <a:pt x="103850" y="114695"/>
                    <a:pt x="118274" y="82051"/>
                    <a:pt x="118274" y="75725"/>
                  </a:cubicBezTo>
                  <a:cubicBezTo>
                    <a:pt x="118274" y="73195"/>
                    <a:pt x="115996" y="73195"/>
                    <a:pt x="115237" y="73195"/>
                  </a:cubicBezTo>
                  <a:cubicBezTo>
                    <a:pt x="112960" y="73195"/>
                    <a:pt x="112454" y="74207"/>
                    <a:pt x="111948" y="75978"/>
                  </a:cubicBezTo>
                  <a:cubicBezTo>
                    <a:pt x="103597" y="103055"/>
                    <a:pt x="86389" y="109128"/>
                    <a:pt x="78292" y="109128"/>
                  </a:cubicBezTo>
                  <a:cubicBezTo>
                    <a:pt x="68423" y="109128"/>
                    <a:pt x="64374" y="101030"/>
                    <a:pt x="64374" y="92426"/>
                  </a:cubicBezTo>
                  <a:cubicBezTo>
                    <a:pt x="64374" y="86859"/>
                    <a:pt x="65892" y="81292"/>
                    <a:pt x="68676" y="70158"/>
                  </a:cubicBezTo>
                  <a:lnTo>
                    <a:pt x="77280" y="35490"/>
                  </a:lnTo>
                  <a:close/>
                </a:path>
              </a:pathLst>
            </a:custGeom>
            <a:solidFill>
              <a:srgbClr val="000000"/>
            </a:solidFill>
            <a:ln w="25400"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3863D108-4305-0FD6-FB03-811748DA6BD0}"/>
                </a:ext>
              </a:extLst>
            </p:cNvPr>
            <p:cNvSpPr/>
            <p:nvPr>
              <p:custDataLst>
                <p:tags r:id="rId13"/>
              </p:custDataLst>
            </p:nvPr>
          </p:nvSpPr>
          <p:spPr>
            <a:xfrm>
              <a:off x="5211709" y="4054560"/>
              <a:ext cx="78293" cy="117618"/>
            </a:xfrm>
            <a:custGeom>
              <a:avLst/>
              <a:gdLst>
                <a:gd name="connsiteX0" fmla="*/ 78399 w 78293"/>
                <a:gd name="connsiteY0" fmla="*/ 85444 h 117618"/>
                <a:gd name="connsiteX1" fmla="*/ 72376 w 78293"/>
                <a:gd name="connsiteY1" fmla="*/ 85444 h 117618"/>
                <a:gd name="connsiteX2" fmla="*/ 67771 w 78293"/>
                <a:gd name="connsiteY2" fmla="*/ 101563 h 117618"/>
                <a:gd name="connsiteX3" fmla="*/ 50234 w 78293"/>
                <a:gd name="connsiteY3" fmla="*/ 102626 h 117618"/>
                <a:gd name="connsiteX4" fmla="*/ 17641 w 78293"/>
                <a:gd name="connsiteY4" fmla="*/ 102626 h 117618"/>
                <a:gd name="connsiteX5" fmla="*/ 53068 w 78293"/>
                <a:gd name="connsiteY5" fmla="*/ 72867 h 117618"/>
                <a:gd name="connsiteX6" fmla="*/ 78399 w 78293"/>
                <a:gd name="connsiteY6" fmla="*/ 34606 h 117618"/>
                <a:gd name="connsiteX7" fmla="*/ 36949 w 78293"/>
                <a:gd name="connsiteY7" fmla="*/ 64 h 117618"/>
                <a:gd name="connsiteX8" fmla="*/ 105 w 78293"/>
                <a:gd name="connsiteY8" fmla="*/ 31772 h 117618"/>
                <a:gd name="connsiteX9" fmla="*/ 9493 w 78293"/>
                <a:gd name="connsiteY9" fmla="*/ 41691 h 117618"/>
                <a:gd name="connsiteX10" fmla="*/ 18881 w 78293"/>
                <a:gd name="connsiteY10" fmla="*/ 32303 h 117618"/>
                <a:gd name="connsiteX11" fmla="*/ 8430 w 78293"/>
                <a:gd name="connsiteY11" fmla="*/ 22915 h 117618"/>
                <a:gd name="connsiteX12" fmla="*/ 34292 w 78293"/>
                <a:gd name="connsiteY12" fmla="*/ 6441 h 117618"/>
                <a:gd name="connsiteX13" fmla="*/ 61217 w 78293"/>
                <a:gd name="connsiteY13" fmla="*/ 34606 h 117618"/>
                <a:gd name="connsiteX14" fmla="*/ 44566 w 78293"/>
                <a:gd name="connsiteY14" fmla="*/ 68616 h 117618"/>
                <a:gd name="connsiteX15" fmla="*/ 1876 w 78293"/>
                <a:gd name="connsiteY15" fmla="*/ 110774 h 117618"/>
                <a:gd name="connsiteX16" fmla="*/ 105 w 78293"/>
                <a:gd name="connsiteY16" fmla="*/ 117682 h 117618"/>
                <a:gd name="connsiteX17" fmla="*/ 73085 w 78293"/>
                <a:gd name="connsiteY17" fmla="*/ 117682 h 117618"/>
                <a:gd name="connsiteX18" fmla="*/ 78399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399" y="85444"/>
                  </a:moveTo>
                  <a:lnTo>
                    <a:pt x="72376" y="85444"/>
                  </a:lnTo>
                  <a:cubicBezTo>
                    <a:pt x="71845" y="89341"/>
                    <a:pt x="70073" y="99792"/>
                    <a:pt x="67771" y="101563"/>
                  </a:cubicBezTo>
                  <a:cubicBezTo>
                    <a:pt x="66354" y="102626"/>
                    <a:pt x="52714" y="102626"/>
                    <a:pt x="50234" y="102626"/>
                  </a:cubicBezTo>
                  <a:lnTo>
                    <a:pt x="17641" y="102626"/>
                  </a:lnTo>
                  <a:cubicBezTo>
                    <a:pt x="36240" y="86152"/>
                    <a:pt x="42440" y="81192"/>
                    <a:pt x="53068" y="72867"/>
                  </a:cubicBezTo>
                  <a:cubicBezTo>
                    <a:pt x="66176" y="62416"/>
                    <a:pt x="78399" y="51434"/>
                    <a:pt x="78399" y="34606"/>
                  </a:cubicBezTo>
                  <a:cubicBezTo>
                    <a:pt x="78399" y="13172"/>
                    <a:pt x="59622" y="64"/>
                    <a:pt x="36949" y="64"/>
                  </a:cubicBezTo>
                  <a:cubicBezTo>
                    <a:pt x="14984" y="64"/>
                    <a:pt x="105" y="15475"/>
                    <a:pt x="105" y="31772"/>
                  </a:cubicBezTo>
                  <a:cubicBezTo>
                    <a:pt x="105" y="40805"/>
                    <a:pt x="7722" y="41691"/>
                    <a:pt x="9493" y="41691"/>
                  </a:cubicBezTo>
                  <a:cubicBezTo>
                    <a:pt x="13744" y="41691"/>
                    <a:pt x="18881" y="38680"/>
                    <a:pt x="18881" y="32303"/>
                  </a:cubicBezTo>
                  <a:cubicBezTo>
                    <a:pt x="18881" y="29115"/>
                    <a:pt x="17641" y="22915"/>
                    <a:pt x="8430" y="22915"/>
                  </a:cubicBezTo>
                  <a:cubicBezTo>
                    <a:pt x="13921" y="10338"/>
                    <a:pt x="25967" y="6441"/>
                    <a:pt x="34292" y="6441"/>
                  </a:cubicBezTo>
                  <a:cubicBezTo>
                    <a:pt x="52006" y="6441"/>
                    <a:pt x="61217" y="20258"/>
                    <a:pt x="61217" y="34606"/>
                  </a:cubicBezTo>
                  <a:cubicBezTo>
                    <a:pt x="61217" y="50017"/>
                    <a:pt x="50234" y="62239"/>
                    <a:pt x="44566" y="68616"/>
                  </a:cubicBezTo>
                  <a:lnTo>
                    <a:pt x="1876" y="110774"/>
                  </a:lnTo>
                  <a:cubicBezTo>
                    <a:pt x="105" y="112368"/>
                    <a:pt x="105" y="112723"/>
                    <a:pt x="105" y="117682"/>
                  </a:cubicBezTo>
                  <a:lnTo>
                    <a:pt x="73085" y="117682"/>
                  </a:lnTo>
                  <a:lnTo>
                    <a:pt x="78399" y="85444"/>
                  </a:lnTo>
                  <a:close/>
                </a:path>
              </a:pathLst>
            </a:custGeom>
            <a:solidFill>
              <a:srgbClr val="000000"/>
            </a:solidFill>
            <a:ln w="25400"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6D70A14B-8CFC-1EDC-5A6D-B680F81ABC98}"/>
                </a:ext>
              </a:extLst>
            </p:cNvPr>
            <p:cNvSpPr/>
            <p:nvPr>
              <p:custDataLst>
                <p:tags r:id="rId14"/>
              </p:custDataLst>
            </p:nvPr>
          </p:nvSpPr>
          <p:spPr>
            <a:xfrm>
              <a:off x="5384474" y="3986692"/>
              <a:ext cx="168278" cy="168531"/>
            </a:xfrm>
            <a:custGeom>
              <a:avLst/>
              <a:gdLst>
                <a:gd name="connsiteX0" fmla="*/ 89438 w 168278"/>
                <a:gd name="connsiteY0" fmla="*/ 89390 h 168531"/>
                <a:gd name="connsiteX1" fmla="*/ 160040 w 168278"/>
                <a:gd name="connsiteY1" fmla="*/ 89390 h 168531"/>
                <a:gd name="connsiteX2" fmla="*/ 168390 w 168278"/>
                <a:gd name="connsiteY2" fmla="*/ 84329 h 168531"/>
                <a:gd name="connsiteX3" fmla="*/ 160040 w 168278"/>
                <a:gd name="connsiteY3" fmla="*/ 79268 h 168531"/>
                <a:gd name="connsiteX4" fmla="*/ 89438 w 168278"/>
                <a:gd name="connsiteY4" fmla="*/ 79268 h 168531"/>
                <a:gd name="connsiteX5" fmla="*/ 89438 w 168278"/>
                <a:gd name="connsiteY5" fmla="*/ 8413 h 168531"/>
                <a:gd name="connsiteX6" fmla="*/ 84377 w 168278"/>
                <a:gd name="connsiteY6" fmla="*/ 63 h 168531"/>
                <a:gd name="connsiteX7" fmla="*/ 79316 w 168278"/>
                <a:gd name="connsiteY7" fmla="*/ 8413 h 168531"/>
                <a:gd name="connsiteX8" fmla="*/ 79316 w 168278"/>
                <a:gd name="connsiteY8" fmla="*/ 79268 h 168531"/>
                <a:gd name="connsiteX9" fmla="*/ 8462 w 168278"/>
                <a:gd name="connsiteY9" fmla="*/ 79268 h 168531"/>
                <a:gd name="connsiteX10" fmla="*/ 111 w 168278"/>
                <a:gd name="connsiteY10" fmla="*/ 84329 h 168531"/>
                <a:gd name="connsiteX11" fmla="*/ 8462 w 168278"/>
                <a:gd name="connsiteY11" fmla="*/ 89390 h 168531"/>
                <a:gd name="connsiteX12" fmla="*/ 79316 w 168278"/>
                <a:gd name="connsiteY12" fmla="*/ 89390 h 168531"/>
                <a:gd name="connsiteX13" fmla="*/ 79316 w 168278"/>
                <a:gd name="connsiteY13" fmla="*/ 160244 h 168531"/>
                <a:gd name="connsiteX14" fmla="*/ 84377 w 168278"/>
                <a:gd name="connsiteY14" fmla="*/ 168595 h 168531"/>
                <a:gd name="connsiteX15" fmla="*/ 89438 w 168278"/>
                <a:gd name="connsiteY15" fmla="*/ 160244 h 168531"/>
                <a:gd name="connsiteX16" fmla="*/ 89438 w 168278"/>
                <a:gd name="connsiteY16" fmla="*/ 89390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438" y="89390"/>
                  </a:moveTo>
                  <a:lnTo>
                    <a:pt x="160040" y="89390"/>
                  </a:lnTo>
                  <a:cubicBezTo>
                    <a:pt x="163582" y="89390"/>
                    <a:pt x="168390" y="89390"/>
                    <a:pt x="168390" y="84329"/>
                  </a:cubicBezTo>
                  <a:cubicBezTo>
                    <a:pt x="168390" y="79268"/>
                    <a:pt x="163582" y="79268"/>
                    <a:pt x="160040" y="79268"/>
                  </a:cubicBezTo>
                  <a:lnTo>
                    <a:pt x="89438" y="79268"/>
                  </a:lnTo>
                  <a:lnTo>
                    <a:pt x="89438" y="8413"/>
                  </a:lnTo>
                  <a:cubicBezTo>
                    <a:pt x="89438" y="4871"/>
                    <a:pt x="89438" y="63"/>
                    <a:pt x="84377" y="63"/>
                  </a:cubicBezTo>
                  <a:cubicBezTo>
                    <a:pt x="79316" y="63"/>
                    <a:pt x="79316" y="4871"/>
                    <a:pt x="79316" y="8413"/>
                  </a:cubicBezTo>
                  <a:lnTo>
                    <a:pt x="79316" y="79268"/>
                  </a:lnTo>
                  <a:lnTo>
                    <a:pt x="8462" y="79268"/>
                  </a:lnTo>
                  <a:cubicBezTo>
                    <a:pt x="4919" y="79268"/>
                    <a:pt x="111" y="79268"/>
                    <a:pt x="111" y="84329"/>
                  </a:cubicBezTo>
                  <a:cubicBezTo>
                    <a:pt x="111" y="89390"/>
                    <a:pt x="4919" y="89390"/>
                    <a:pt x="8462" y="89390"/>
                  </a:cubicBezTo>
                  <a:lnTo>
                    <a:pt x="79316" y="89390"/>
                  </a:lnTo>
                  <a:lnTo>
                    <a:pt x="79316" y="160244"/>
                  </a:lnTo>
                  <a:cubicBezTo>
                    <a:pt x="79316" y="163787"/>
                    <a:pt x="79316" y="168595"/>
                    <a:pt x="84377" y="168595"/>
                  </a:cubicBezTo>
                  <a:cubicBezTo>
                    <a:pt x="89438" y="168595"/>
                    <a:pt x="89438" y="163787"/>
                    <a:pt x="89438" y="160244"/>
                  </a:cubicBezTo>
                  <a:lnTo>
                    <a:pt x="89438" y="89390"/>
                  </a:lnTo>
                  <a:close/>
                </a:path>
              </a:pathLst>
            </a:custGeom>
            <a:solidFill>
              <a:srgbClr val="000000"/>
            </a:solidFill>
            <a:ln w="25400"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03FAD54C-6D8E-64B6-C92F-46EA3361F193}"/>
                </a:ext>
              </a:extLst>
            </p:cNvPr>
            <p:cNvSpPr/>
            <p:nvPr>
              <p:custDataLst>
                <p:tags r:id="rId15"/>
              </p:custDataLst>
            </p:nvPr>
          </p:nvSpPr>
          <p:spPr>
            <a:xfrm>
              <a:off x="5630692" y="4022373"/>
              <a:ext cx="126019" cy="114632"/>
            </a:xfrm>
            <a:custGeom>
              <a:avLst/>
              <a:gdLst>
                <a:gd name="connsiteX0" fmla="*/ 77302 w 126019"/>
                <a:gd name="connsiteY0" fmla="*/ 35490 h 114632"/>
                <a:gd name="connsiteX1" fmla="*/ 102354 w 126019"/>
                <a:gd name="connsiteY1" fmla="*/ 5630 h 114632"/>
                <a:gd name="connsiteX2" fmla="*/ 115007 w 126019"/>
                <a:gd name="connsiteY2" fmla="*/ 8920 h 114632"/>
                <a:gd name="connsiteX3" fmla="*/ 102860 w 126019"/>
                <a:gd name="connsiteY3" fmla="*/ 22584 h 114632"/>
                <a:gd name="connsiteX4" fmla="*/ 112476 w 126019"/>
                <a:gd name="connsiteY4" fmla="*/ 31441 h 114632"/>
                <a:gd name="connsiteX5" fmla="*/ 126141 w 126019"/>
                <a:gd name="connsiteY5" fmla="*/ 16764 h 114632"/>
                <a:gd name="connsiteX6" fmla="*/ 102607 w 126019"/>
                <a:gd name="connsiteY6" fmla="*/ 63 h 114632"/>
                <a:gd name="connsiteX7" fmla="*/ 76037 w 126019"/>
                <a:gd name="connsiteY7" fmla="*/ 19295 h 114632"/>
                <a:gd name="connsiteX8" fmla="*/ 48707 w 126019"/>
                <a:gd name="connsiteY8" fmla="*/ 63 h 114632"/>
                <a:gd name="connsiteX9" fmla="*/ 7966 w 126019"/>
                <a:gd name="connsiteY9" fmla="*/ 39033 h 114632"/>
                <a:gd name="connsiteX10" fmla="*/ 11003 w 126019"/>
                <a:gd name="connsiteY10" fmla="*/ 41563 h 114632"/>
                <a:gd name="connsiteX11" fmla="*/ 14292 w 126019"/>
                <a:gd name="connsiteY11" fmla="*/ 38780 h 114632"/>
                <a:gd name="connsiteX12" fmla="*/ 48201 w 126019"/>
                <a:gd name="connsiteY12" fmla="*/ 5630 h 114632"/>
                <a:gd name="connsiteX13" fmla="*/ 61866 w 126019"/>
                <a:gd name="connsiteY13" fmla="*/ 22584 h 114632"/>
                <a:gd name="connsiteX14" fmla="*/ 48201 w 126019"/>
                <a:gd name="connsiteY14" fmla="*/ 82810 h 114632"/>
                <a:gd name="connsiteX15" fmla="*/ 24161 w 126019"/>
                <a:gd name="connsiteY15" fmla="*/ 109128 h 114632"/>
                <a:gd name="connsiteX16" fmla="*/ 11509 w 126019"/>
                <a:gd name="connsiteY16" fmla="*/ 105838 h 114632"/>
                <a:gd name="connsiteX17" fmla="*/ 23402 w 126019"/>
                <a:gd name="connsiteY17" fmla="*/ 92173 h 114632"/>
                <a:gd name="connsiteX18" fmla="*/ 14039 w 126019"/>
                <a:gd name="connsiteY18" fmla="*/ 83317 h 114632"/>
                <a:gd name="connsiteX19" fmla="*/ 121 w 126019"/>
                <a:gd name="connsiteY19" fmla="*/ 97994 h 114632"/>
                <a:gd name="connsiteX20" fmla="*/ 23908 w 126019"/>
                <a:gd name="connsiteY20" fmla="*/ 114695 h 114632"/>
                <a:gd name="connsiteX21" fmla="*/ 50479 w 126019"/>
                <a:gd name="connsiteY21" fmla="*/ 95463 h 114632"/>
                <a:gd name="connsiteX22" fmla="*/ 77808 w 126019"/>
                <a:gd name="connsiteY22" fmla="*/ 114695 h 114632"/>
                <a:gd name="connsiteX23" fmla="*/ 118296 w 126019"/>
                <a:gd name="connsiteY23" fmla="*/ 75725 h 114632"/>
                <a:gd name="connsiteX24" fmla="*/ 115260 w 126019"/>
                <a:gd name="connsiteY24" fmla="*/ 73195 h 114632"/>
                <a:gd name="connsiteX25" fmla="*/ 111970 w 126019"/>
                <a:gd name="connsiteY25" fmla="*/ 75978 h 114632"/>
                <a:gd name="connsiteX26" fmla="*/ 78314 w 126019"/>
                <a:gd name="connsiteY26" fmla="*/ 109128 h 114632"/>
                <a:gd name="connsiteX27" fmla="*/ 64396 w 126019"/>
                <a:gd name="connsiteY27" fmla="*/ 92426 h 114632"/>
                <a:gd name="connsiteX28" fmla="*/ 68698 w 126019"/>
                <a:gd name="connsiteY28" fmla="*/ 70158 h 114632"/>
                <a:gd name="connsiteX29" fmla="*/ 77302 w 126019"/>
                <a:gd name="connsiteY29" fmla="*/ 3549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302" y="35490"/>
                  </a:moveTo>
                  <a:cubicBezTo>
                    <a:pt x="78820" y="28911"/>
                    <a:pt x="84640" y="5630"/>
                    <a:pt x="102354" y="5630"/>
                  </a:cubicBezTo>
                  <a:cubicBezTo>
                    <a:pt x="103619" y="5630"/>
                    <a:pt x="109692" y="5630"/>
                    <a:pt x="115007" y="8920"/>
                  </a:cubicBezTo>
                  <a:cubicBezTo>
                    <a:pt x="107921" y="10185"/>
                    <a:pt x="102860" y="16511"/>
                    <a:pt x="102860" y="22584"/>
                  </a:cubicBezTo>
                  <a:cubicBezTo>
                    <a:pt x="102860" y="26633"/>
                    <a:pt x="105644" y="31441"/>
                    <a:pt x="112476" y="31441"/>
                  </a:cubicBezTo>
                  <a:cubicBezTo>
                    <a:pt x="118043" y="31441"/>
                    <a:pt x="126141" y="26886"/>
                    <a:pt x="126141" y="16764"/>
                  </a:cubicBezTo>
                  <a:cubicBezTo>
                    <a:pt x="126141" y="3605"/>
                    <a:pt x="111211" y="63"/>
                    <a:pt x="102607" y="63"/>
                  </a:cubicBezTo>
                  <a:cubicBezTo>
                    <a:pt x="87930" y="63"/>
                    <a:pt x="79073" y="13474"/>
                    <a:pt x="76037" y="19295"/>
                  </a:cubicBezTo>
                  <a:cubicBezTo>
                    <a:pt x="69710" y="2593"/>
                    <a:pt x="56046" y="63"/>
                    <a:pt x="48707" y="63"/>
                  </a:cubicBezTo>
                  <a:cubicBezTo>
                    <a:pt x="22390" y="63"/>
                    <a:pt x="7966" y="32706"/>
                    <a:pt x="7966" y="39033"/>
                  </a:cubicBezTo>
                  <a:cubicBezTo>
                    <a:pt x="7966" y="41563"/>
                    <a:pt x="10496" y="41563"/>
                    <a:pt x="11003" y="41563"/>
                  </a:cubicBezTo>
                  <a:cubicBezTo>
                    <a:pt x="13027" y="41563"/>
                    <a:pt x="13786" y="41057"/>
                    <a:pt x="14292" y="38780"/>
                  </a:cubicBezTo>
                  <a:cubicBezTo>
                    <a:pt x="22896" y="11956"/>
                    <a:pt x="39597" y="5630"/>
                    <a:pt x="48201" y="5630"/>
                  </a:cubicBezTo>
                  <a:cubicBezTo>
                    <a:pt x="53009" y="5630"/>
                    <a:pt x="61866" y="7907"/>
                    <a:pt x="61866" y="22584"/>
                  </a:cubicBezTo>
                  <a:cubicBezTo>
                    <a:pt x="61866" y="30429"/>
                    <a:pt x="57564" y="47383"/>
                    <a:pt x="48201" y="82810"/>
                  </a:cubicBezTo>
                  <a:cubicBezTo>
                    <a:pt x="44152" y="98500"/>
                    <a:pt x="35295" y="109128"/>
                    <a:pt x="24161" y="109128"/>
                  </a:cubicBezTo>
                  <a:cubicBezTo>
                    <a:pt x="22643" y="109128"/>
                    <a:pt x="16823" y="109128"/>
                    <a:pt x="11509" y="105838"/>
                  </a:cubicBezTo>
                  <a:cubicBezTo>
                    <a:pt x="17835" y="104573"/>
                    <a:pt x="23402" y="99259"/>
                    <a:pt x="23402" y="92173"/>
                  </a:cubicBezTo>
                  <a:cubicBezTo>
                    <a:pt x="23402" y="85341"/>
                    <a:pt x="17835" y="83317"/>
                    <a:pt x="14039" y="83317"/>
                  </a:cubicBezTo>
                  <a:cubicBezTo>
                    <a:pt x="6448" y="83317"/>
                    <a:pt x="121" y="89896"/>
                    <a:pt x="121" y="97994"/>
                  </a:cubicBezTo>
                  <a:cubicBezTo>
                    <a:pt x="121" y="109634"/>
                    <a:pt x="12774" y="114695"/>
                    <a:pt x="23908" y="114695"/>
                  </a:cubicBezTo>
                  <a:cubicBezTo>
                    <a:pt x="40610" y="114695"/>
                    <a:pt x="49719" y="96981"/>
                    <a:pt x="50479" y="95463"/>
                  </a:cubicBezTo>
                  <a:cubicBezTo>
                    <a:pt x="53515" y="104826"/>
                    <a:pt x="62625" y="114695"/>
                    <a:pt x="77808" y="114695"/>
                  </a:cubicBezTo>
                  <a:cubicBezTo>
                    <a:pt x="103872" y="114695"/>
                    <a:pt x="118296" y="82051"/>
                    <a:pt x="118296" y="75725"/>
                  </a:cubicBezTo>
                  <a:cubicBezTo>
                    <a:pt x="118296" y="73195"/>
                    <a:pt x="116019" y="73195"/>
                    <a:pt x="115260" y="73195"/>
                  </a:cubicBezTo>
                  <a:cubicBezTo>
                    <a:pt x="112982" y="73195"/>
                    <a:pt x="112476" y="74207"/>
                    <a:pt x="111970" y="75978"/>
                  </a:cubicBezTo>
                  <a:cubicBezTo>
                    <a:pt x="103619" y="103055"/>
                    <a:pt x="86412" y="109128"/>
                    <a:pt x="78314" y="109128"/>
                  </a:cubicBezTo>
                  <a:cubicBezTo>
                    <a:pt x="68445" y="109128"/>
                    <a:pt x="64396" y="101030"/>
                    <a:pt x="64396" y="92426"/>
                  </a:cubicBezTo>
                  <a:cubicBezTo>
                    <a:pt x="64396" y="86859"/>
                    <a:pt x="65915" y="81292"/>
                    <a:pt x="68698" y="70158"/>
                  </a:cubicBezTo>
                  <a:lnTo>
                    <a:pt x="77302" y="35490"/>
                  </a:lnTo>
                  <a:close/>
                </a:path>
              </a:pathLst>
            </a:custGeom>
            <a:solidFill>
              <a:srgbClr val="FF0000"/>
            </a:solidFill>
            <a:ln w="25400"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A948C49A-C634-9974-3828-B5A207ED5563}"/>
                </a:ext>
              </a:extLst>
            </p:cNvPr>
            <p:cNvSpPr/>
            <p:nvPr>
              <p:custDataLst>
                <p:tags r:id="rId16"/>
              </p:custDataLst>
            </p:nvPr>
          </p:nvSpPr>
          <p:spPr>
            <a:xfrm>
              <a:off x="5783744" y="3960023"/>
              <a:ext cx="71917" cy="76345"/>
            </a:xfrm>
            <a:custGeom>
              <a:avLst/>
              <a:gdLst>
                <a:gd name="connsiteX0" fmla="*/ 41577 w 71917"/>
                <a:gd name="connsiteY0" fmla="*/ 38320 h 76345"/>
                <a:gd name="connsiteX1" fmla="*/ 67084 w 71917"/>
                <a:gd name="connsiteY1" fmla="*/ 27338 h 76345"/>
                <a:gd name="connsiteX2" fmla="*/ 72044 w 71917"/>
                <a:gd name="connsiteY2" fmla="*/ 21847 h 76345"/>
                <a:gd name="connsiteX3" fmla="*/ 66553 w 71917"/>
                <a:gd name="connsiteY3" fmla="*/ 16179 h 76345"/>
                <a:gd name="connsiteX4" fmla="*/ 62833 w 71917"/>
                <a:gd name="connsiteY4" fmla="*/ 17773 h 76345"/>
                <a:gd name="connsiteX5" fmla="*/ 38743 w 71917"/>
                <a:gd name="connsiteY5" fmla="*/ 33892 h 76345"/>
                <a:gd name="connsiteX6" fmla="*/ 41400 w 71917"/>
                <a:gd name="connsiteY6" fmla="*/ 7676 h 76345"/>
                <a:gd name="connsiteX7" fmla="*/ 36086 w 71917"/>
                <a:gd name="connsiteY7" fmla="*/ 59 h 76345"/>
                <a:gd name="connsiteX8" fmla="*/ 30594 w 71917"/>
                <a:gd name="connsiteY8" fmla="*/ 5373 h 76345"/>
                <a:gd name="connsiteX9" fmla="*/ 31480 w 71917"/>
                <a:gd name="connsiteY9" fmla="*/ 14053 h 76345"/>
                <a:gd name="connsiteX10" fmla="*/ 33429 w 71917"/>
                <a:gd name="connsiteY10" fmla="*/ 33892 h 76345"/>
                <a:gd name="connsiteX11" fmla="*/ 9515 w 71917"/>
                <a:gd name="connsiteY11" fmla="*/ 17773 h 76345"/>
                <a:gd name="connsiteX12" fmla="*/ 5618 w 71917"/>
                <a:gd name="connsiteY12" fmla="*/ 16179 h 76345"/>
                <a:gd name="connsiteX13" fmla="*/ 127 w 71917"/>
                <a:gd name="connsiteY13" fmla="*/ 21847 h 76345"/>
                <a:gd name="connsiteX14" fmla="*/ 3847 w 71917"/>
                <a:gd name="connsiteY14" fmla="*/ 26984 h 76345"/>
                <a:gd name="connsiteX15" fmla="*/ 30594 w 71917"/>
                <a:gd name="connsiteY15" fmla="*/ 38143 h 76345"/>
                <a:gd name="connsiteX16" fmla="*/ 5087 w 71917"/>
                <a:gd name="connsiteY16" fmla="*/ 49126 h 76345"/>
                <a:gd name="connsiteX17" fmla="*/ 127 w 71917"/>
                <a:gd name="connsiteY17" fmla="*/ 54617 h 76345"/>
                <a:gd name="connsiteX18" fmla="*/ 5618 w 71917"/>
                <a:gd name="connsiteY18" fmla="*/ 60285 h 76345"/>
                <a:gd name="connsiteX19" fmla="*/ 9338 w 71917"/>
                <a:gd name="connsiteY19" fmla="*/ 58691 h 76345"/>
                <a:gd name="connsiteX20" fmla="*/ 33429 w 71917"/>
                <a:gd name="connsiteY20" fmla="*/ 42572 h 76345"/>
                <a:gd name="connsiteX21" fmla="*/ 30594 w 71917"/>
                <a:gd name="connsiteY21" fmla="*/ 71091 h 76345"/>
                <a:gd name="connsiteX22" fmla="*/ 36086 w 71917"/>
                <a:gd name="connsiteY22" fmla="*/ 76405 h 76345"/>
                <a:gd name="connsiteX23" fmla="*/ 41577 w 71917"/>
                <a:gd name="connsiteY23" fmla="*/ 71091 h 76345"/>
                <a:gd name="connsiteX24" fmla="*/ 40691 w 71917"/>
                <a:gd name="connsiteY24" fmla="*/ 62411 h 76345"/>
                <a:gd name="connsiteX25" fmla="*/ 38743 w 71917"/>
                <a:gd name="connsiteY25" fmla="*/ 42572 h 76345"/>
                <a:gd name="connsiteX26" fmla="*/ 59999 w 71917"/>
                <a:gd name="connsiteY26" fmla="*/ 56743 h 76345"/>
                <a:gd name="connsiteX27" fmla="*/ 66553 w 71917"/>
                <a:gd name="connsiteY27" fmla="*/ 60285 h 76345"/>
                <a:gd name="connsiteX28" fmla="*/ 72044 w 71917"/>
                <a:gd name="connsiteY28" fmla="*/ 54617 h 76345"/>
                <a:gd name="connsiteX29" fmla="*/ 68324 w 71917"/>
                <a:gd name="connsiteY29" fmla="*/ 49480 h 76345"/>
                <a:gd name="connsiteX30" fmla="*/ 41577 w 71917"/>
                <a:gd name="connsiteY30" fmla="*/ 38320 h 7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917" h="76345">
                  <a:moveTo>
                    <a:pt x="41577" y="38320"/>
                  </a:moveTo>
                  <a:cubicBezTo>
                    <a:pt x="56102" y="31944"/>
                    <a:pt x="62656" y="29464"/>
                    <a:pt x="67084" y="27338"/>
                  </a:cubicBezTo>
                  <a:cubicBezTo>
                    <a:pt x="70450" y="25921"/>
                    <a:pt x="72044" y="25212"/>
                    <a:pt x="72044" y="21847"/>
                  </a:cubicBezTo>
                  <a:cubicBezTo>
                    <a:pt x="72044" y="18836"/>
                    <a:pt x="69741" y="16179"/>
                    <a:pt x="66553" y="16179"/>
                  </a:cubicBezTo>
                  <a:cubicBezTo>
                    <a:pt x="65313" y="16179"/>
                    <a:pt x="64959" y="16179"/>
                    <a:pt x="62833" y="17773"/>
                  </a:cubicBezTo>
                  <a:lnTo>
                    <a:pt x="38743" y="33892"/>
                  </a:lnTo>
                  <a:lnTo>
                    <a:pt x="41400" y="7676"/>
                  </a:lnTo>
                  <a:cubicBezTo>
                    <a:pt x="41754" y="4488"/>
                    <a:pt x="41400" y="59"/>
                    <a:pt x="36086" y="59"/>
                  </a:cubicBezTo>
                  <a:cubicBezTo>
                    <a:pt x="33960" y="59"/>
                    <a:pt x="30594" y="1476"/>
                    <a:pt x="30594" y="5373"/>
                  </a:cubicBezTo>
                  <a:cubicBezTo>
                    <a:pt x="30594" y="6967"/>
                    <a:pt x="31303" y="12282"/>
                    <a:pt x="31480" y="14053"/>
                  </a:cubicBezTo>
                  <a:cubicBezTo>
                    <a:pt x="31834" y="17064"/>
                    <a:pt x="33074" y="29818"/>
                    <a:pt x="33429" y="33892"/>
                  </a:cubicBezTo>
                  <a:lnTo>
                    <a:pt x="9515" y="17773"/>
                  </a:lnTo>
                  <a:cubicBezTo>
                    <a:pt x="7744" y="16710"/>
                    <a:pt x="7213" y="16179"/>
                    <a:pt x="5618" y="16179"/>
                  </a:cubicBezTo>
                  <a:cubicBezTo>
                    <a:pt x="2430" y="16179"/>
                    <a:pt x="127" y="18836"/>
                    <a:pt x="127" y="21847"/>
                  </a:cubicBezTo>
                  <a:cubicBezTo>
                    <a:pt x="127" y="25390"/>
                    <a:pt x="2253" y="26275"/>
                    <a:pt x="3847" y="26984"/>
                  </a:cubicBezTo>
                  <a:lnTo>
                    <a:pt x="30594" y="38143"/>
                  </a:lnTo>
                  <a:cubicBezTo>
                    <a:pt x="16069" y="44520"/>
                    <a:pt x="9515" y="47000"/>
                    <a:pt x="5087" y="49126"/>
                  </a:cubicBezTo>
                  <a:cubicBezTo>
                    <a:pt x="1721" y="50543"/>
                    <a:pt x="127" y="51251"/>
                    <a:pt x="127" y="54617"/>
                  </a:cubicBezTo>
                  <a:cubicBezTo>
                    <a:pt x="127" y="57628"/>
                    <a:pt x="2430" y="60285"/>
                    <a:pt x="5618" y="60285"/>
                  </a:cubicBezTo>
                  <a:cubicBezTo>
                    <a:pt x="6858" y="60285"/>
                    <a:pt x="7213" y="60285"/>
                    <a:pt x="9338" y="58691"/>
                  </a:cubicBezTo>
                  <a:lnTo>
                    <a:pt x="33429" y="42572"/>
                  </a:lnTo>
                  <a:lnTo>
                    <a:pt x="30594" y="71091"/>
                  </a:lnTo>
                  <a:cubicBezTo>
                    <a:pt x="30594" y="74988"/>
                    <a:pt x="33960" y="76405"/>
                    <a:pt x="36086" y="76405"/>
                  </a:cubicBezTo>
                  <a:cubicBezTo>
                    <a:pt x="38211" y="76405"/>
                    <a:pt x="41577" y="74988"/>
                    <a:pt x="41577" y="71091"/>
                  </a:cubicBezTo>
                  <a:cubicBezTo>
                    <a:pt x="41577" y="69496"/>
                    <a:pt x="40868" y="64182"/>
                    <a:pt x="40691" y="62411"/>
                  </a:cubicBezTo>
                  <a:cubicBezTo>
                    <a:pt x="40337" y="59400"/>
                    <a:pt x="39097" y="46646"/>
                    <a:pt x="38743" y="42572"/>
                  </a:cubicBezTo>
                  <a:lnTo>
                    <a:pt x="59999" y="56743"/>
                  </a:lnTo>
                  <a:cubicBezTo>
                    <a:pt x="64605" y="60285"/>
                    <a:pt x="64959" y="60285"/>
                    <a:pt x="66553" y="60285"/>
                  </a:cubicBezTo>
                  <a:cubicBezTo>
                    <a:pt x="69741" y="60285"/>
                    <a:pt x="72044" y="57628"/>
                    <a:pt x="72044" y="54617"/>
                  </a:cubicBezTo>
                  <a:cubicBezTo>
                    <a:pt x="72044" y="51074"/>
                    <a:pt x="69919" y="50189"/>
                    <a:pt x="68324" y="49480"/>
                  </a:cubicBezTo>
                  <a:lnTo>
                    <a:pt x="41577" y="38320"/>
                  </a:lnTo>
                  <a:close/>
                </a:path>
              </a:pathLst>
            </a:custGeom>
            <a:solidFill>
              <a:srgbClr val="FF0000"/>
            </a:solidFill>
            <a:ln w="25400"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898716D1-E68D-F42F-CBCF-432D36532AE4}"/>
                </a:ext>
              </a:extLst>
            </p:cNvPr>
            <p:cNvSpPr/>
            <p:nvPr>
              <p:custDataLst>
                <p:tags r:id="rId17"/>
              </p:custDataLst>
            </p:nvPr>
          </p:nvSpPr>
          <p:spPr>
            <a:xfrm>
              <a:off x="5777545" y="4079413"/>
              <a:ext cx="81482" cy="121160"/>
            </a:xfrm>
            <a:custGeom>
              <a:avLst/>
              <a:gdLst>
                <a:gd name="connsiteX0" fmla="*/ 38920 w 81482"/>
                <a:gd name="connsiteY0" fmla="*/ 58520 h 121160"/>
                <a:gd name="connsiteX1" fmla="*/ 62656 w 81482"/>
                <a:gd name="connsiteY1" fmla="*/ 87039 h 121160"/>
                <a:gd name="connsiteX2" fmla="*/ 39628 w 81482"/>
                <a:gd name="connsiteY2" fmla="*/ 115558 h 121160"/>
                <a:gd name="connsiteX3" fmla="*/ 9515 w 81482"/>
                <a:gd name="connsiteY3" fmla="*/ 103158 h 121160"/>
                <a:gd name="connsiteX4" fmla="*/ 19789 w 81482"/>
                <a:gd name="connsiteY4" fmla="*/ 93239 h 121160"/>
                <a:gd name="connsiteX5" fmla="*/ 10047 w 81482"/>
                <a:gd name="connsiteY5" fmla="*/ 83496 h 121160"/>
                <a:gd name="connsiteX6" fmla="*/ 127 w 81482"/>
                <a:gd name="connsiteY6" fmla="*/ 93770 h 121160"/>
                <a:gd name="connsiteX7" fmla="*/ 39983 w 81482"/>
                <a:gd name="connsiteY7" fmla="*/ 121226 h 121160"/>
                <a:gd name="connsiteX8" fmla="*/ 81610 w 81482"/>
                <a:gd name="connsiteY8" fmla="*/ 87039 h 121160"/>
                <a:gd name="connsiteX9" fmla="*/ 50788 w 81482"/>
                <a:gd name="connsiteY9" fmla="*/ 55332 h 121160"/>
                <a:gd name="connsiteX10" fmla="*/ 76118 w 81482"/>
                <a:gd name="connsiteY10" fmla="*/ 24510 h 121160"/>
                <a:gd name="connsiteX11" fmla="*/ 40337 w 81482"/>
                <a:gd name="connsiteY11" fmla="*/ 65 h 121160"/>
                <a:gd name="connsiteX12" fmla="*/ 5618 w 81482"/>
                <a:gd name="connsiteY12" fmla="*/ 23801 h 121160"/>
                <a:gd name="connsiteX13" fmla="*/ 14829 w 81482"/>
                <a:gd name="connsiteY13" fmla="*/ 33190 h 121160"/>
                <a:gd name="connsiteX14" fmla="*/ 23863 w 81482"/>
                <a:gd name="connsiteY14" fmla="*/ 24156 h 121160"/>
                <a:gd name="connsiteX15" fmla="*/ 14829 w 81482"/>
                <a:gd name="connsiteY15" fmla="*/ 14945 h 121160"/>
                <a:gd name="connsiteX16" fmla="*/ 39805 w 81482"/>
                <a:gd name="connsiteY16" fmla="*/ 5202 h 121160"/>
                <a:gd name="connsiteX17" fmla="*/ 58936 w 81482"/>
                <a:gd name="connsiteY17" fmla="*/ 24510 h 121160"/>
                <a:gd name="connsiteX18" fmla="*/ 51851 w 81482"/>
                <a:gd name="connsiteY18" fmla="*/ 45589 h 121160"/>
                <a:gd name="connsiteX19" fmla="*/ 32189 w 81482"/>
                <a:gd name="connsiteY19" fmla="*/ 53206 h 121160"/>
                <a:gd name="connsiteX20" fmla="*/ 26520 w 81482"/>
                <a:gd name="connsiteY20" fmla="*/ 53737 h 121160"/>
                <a:gd name="connsiteX21" fmla="*/ 24749 w 81482"/>
                <a:gd name="connsiteY21" fmla="*/ 56040 h 121160"/>
                <a:gd name="connsiteX22" fmla="*/ 29354 w 81482"/>
                <a:gd name="connsiteY22" fmla="*/ 58520 h 121160"/>
                <a:gd name="connsiteX23" fmla="*/ 38920 w 81482"/>
                <a:gd name="connsiteY23" fmla="*/ 58520 h 12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482" h="121160">
                  <a:moveTo>
                    <a:pt x="38920" y="58520"/>
                  </a:moveTo>
                  <a:cubicBezTo>
                    <a:pt x="52736" y="58520"/>
                    <a:pt x="62656" y="68085"/>
                    <a:pt x="62656" y="87039"/>
                  </a:cubicBezTo>
                  <a:cubicBezTo>
                    <a:pt x="62656" y="109004"/>
                    <a:pt x="49902" y="115558"/>
                    <a:pt x="39628" y="115558"/>
                  </a:cubicBezTo>
                  <a:cubicBezTo>
                    <a:pt x="32543" y="115558"/>
                    <a:pt x="16955" y="113609"/>
                    <a:pt x="9515" y="103158"/>
                  </a:cubicBezTo>
                  <a:cubicBezTo>
                    <a:pt x="17841" y="102804"/>
                    <a:pt x="19789" y="96958"/>
                    <a:pt x="19789" y="93239"/>
                  </a:cubicBezTo>
                  <a:cubicBezTo>
                    <a:pt x="19789" y="87570"/>
                    <a:pt x="15538" y="83496"/>
                    <a:pt x="10047" y="83496"/>
                  </a:cubicBezTo>
                  <a:cubicBezTo>
                    <a:pt x="5087" y="83496"/>
                    <a:pt x="127" y="86507"/>
                    <a:pt x="127" y="93770"/>
                  </a:cubicBezTo>
                  <a:cubicBezTo>
                    <a:pt x="127" y="110421"/>
                    <a:pt x="18549" y="121226"/>
                    <a:pt x="39983" y="121226"/>
                  </a:cubicBezTo>
                  <a:cubicBezTo>
                    <a:pt x="64604" y="121226"/>
                    <a:pt x="81610" y="104752"/>
                    <a:pt x="81610" y="87039"/>
                  </a:cubicBezTo>
                  <a:cubicBezTo>
                    <a:pt x="81610" y="73222"/>
                    <a:pt x="70273" y="59406"/>
                    <a:pt x="50788" y="55332"/>
                  </a:cubicBezTo>
                  <a:cubicBezTo>
                    <a:pt x="69387" y="48600"/>
                    <a:pt x="76118" y="35315"/>
                    <a:pt x="76118" y="24510"/>
                  </a:cubicBezTo>
                  <a:cubicBezTo>
                    <a:pt x="76118" y="10516"/>
                    <a:pt x="59999" y="65"/>
                    <a:pt x="40337" y="65"/>
                  </a:cubicBezTo>
                  <a:cubicBezTo>
                    <a:pt x="20675" y="65"/>
                    <a:pt x="5618" y="9631"/>
                    <a:pt x="5618" y="23801"/>
                  </a:cubicBezTo>
                  <a:cubicBezTo>
                    <a:pt x="5618" y="29824"/>
                    <a:pt x="9515" y="33190"/>
                    <a:pt x="14829" y="33190"/>
                  </a:cubicBezTo>
                  <a:cubicBezTo>
                    <a:pt x="20321" y="33190"/>
                    <a:pt x="23863" y="29115"/>
                    <a:pt x="23863" y="24156"/>
                  </a:cubicBezTo>
                  <a:cubicBezTo>
                    <a:pt x="23863" y="19019"/>
                    <a:pt x="20321" y="15299"/>
                    <a:pt x="14829" y="14945"/>
                  </a:cubicBezTo>
                  <a:cubicBezTo>
                    <a:pt x="21029" y="7151"/>
                    <a:pt x="33251" y="5202"/>
                    <a:pt x="39805" y="5202"/>
                  </a:cubicBezTo>
                  <a:cubicBezTo>
                    <a:pt x="47777" y="5202"/>
                    <a:pt x="58936" y="9099"/>
                    <a:pt x="58936" y="24510"/>
                  </a:cubicBezTo>
                  <a:cubicBezTo>
                    <a:pt x="58936" y="31950"/>
                    <a:pt x="56456" y="40098"/>
                    <a:pt x="51851" y="45589"/>
                  </a:cubicBezTo>
                  <a:cubicBezTo>
                    <a:pt x="46005" y="52320"/>
                    <a:pt x="41045" y="52675"/>
                    <a:pt x="32189" y="53206"/>
                  </a:cubicBezTo>
                  <a:cubicBezTo>
                    <a:pt x="27760" y="53560"/>
                    <a:pt x="27406" y="53560"/>
                    <a:pt x="26520" y="53737"/>
                  </a:cubicBezTo>
                  <a:cubicBezTo>
                    <a:pt x="26166" y="53737"/>
                    <a:pt x="24749" y="54092"/>
                    <a:pt x="24749" y="56040"/>
                  </a:cubicBezTo>
                  <a:cubicBezTo>
                    <a:pt x="24749" y="58520"/>
                    <a:pt x="26343" y="58520"/>
                    <a:pt x="29354" y="58520"/>
                  </a:cubicBezTo>
                  <a:lnTo>
                    <a:pt x="38920" y="58520"/>
                  </a:lnTo>
                  <a:close/>
                </a:path>
              </a:pathLst>
            </a:custGeom>
            <a:solidFill>
              <a:srgbClr val="FF0000"/>
            </a:solidFill>
            <a:ln w="25400"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471A88D3-9F9A-DAF6-D535-E1BDB983002D}"/>
                </a:ext>
              </a:extLst>
            </p:cNvPr>
            <p:cNvSpPr/>
            <p:nvPr>
              <p:custDataLst>
                <p:tags r:id="rId18"/>
              </p:custDataLst>
            </p:nvPr>
          </p:nvSpPr>
          <p:spPr>
            <a:xfrm>
              <a:off x="5968774" y="4041351"/>
              <a:ext cx="168278" cy="59213"/>
            </a:xfrm>
            <a:custGeom>
              <a:avLst/>
              <a:gdLst>
                <a:gd name="connsiteX0" fmla="*/ 159810 w 168278"/>
                <a:gd name="connsiteY0" fmla="*/ 10185 h 59213"/>
                <a:gd name="connsiteX1" fmla="*/ 168413 w 168278"/>
                <a:gd name="connsiteY1" fmla="*/ 5124 h 59213"/>
                <a:gd name="connsiteX2" fmla="*/ 160063 w 168278"/>
                <a:gd name="connsiteY2" fmla="*/ 63 h 59213"/>
                <a:gd name="connsiteX3" fmla="*/ 8485 w 168278"/>
                <a:gd name="connsiteY3" fmla="*/ 63 h 59213"/>
                <a:gd name="connsiteX4" fmla="*/ 134 w 168278"/>
                <a:gd name="connsiteY4" fmla="*/ 5124 h 59213"/>
                <a:gd name="connsiteX5" fmla="*/ 8738 w 168278"/>
                <a:gd name="connsiteY5" fmla="*/ 10185 h 59213"/>
                <a:gd name="connsiteX6" fmla="*/ 159810 w 168278"/>
                <a:gd name="connsiteY6" fmla="*/ 10185 h 59213"/>
                <a:gd name="connsiteX7" fmla="*/ 160063 w 168278"/>
                <a:gd name="connsiteY7" fmla="*/ 59277 h 59213"/>
                <a:gd name="connsiteX8" fmla="*/ 168413 w 168278"/>
                <a:gd name="connsiteY8" fmla="*/ 54216 h 59213"/>
                <a:gd name="connsiteX9" fmla="*/ 159810 w 168278"/>
                <a:gd name="connsiteY9" fmla="*/ 49155 h 59213"/>
                <a:gd name="connsiteX10" fmla="*/ 8738 w 168278"/>
                <a:gd name="connsiteY10" fmla="*/ 49155 h 59213"/>
                <a:gd name="connsiteX11" fmla="*/ 134 w 168278"/>
                <a:gd name="connsiteY11" fmla="*/ 54216 h 59213"/>
                <a:gd name="connsiteX12" fmla="*/ 8485 w 168278"/>
                <a:gd name="connsiteY12" fmla="*/ 59277 h 59213"/>
                <a:gd name="connsiteX13" fmla="*/ 160063 w 168278"/>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10" y="10185"/>
                  </a:moveTo>
                  <a:cubicBezTo>
                    <a:pt x="163605" y="10185"/>
                    <a:pt x="168413" y="10185"/>
                    <a:pt x="168413" y="5124"/>
                  </a:cubicBezTo>
                  <a:cubicBezTo>
                    <a:pt x="168413" y="63"/>
                    <a:pt x="163605" y="63"/>
                    <a:pt x="160063" y="63"/>
                  </a:cubicBezTo>
                  <a:lnTo>
                    <a:pt x="8485" y="63"/>
                  </a:lnTo>
                  <a:cubicBezTo>
                    <a:pt x="4942" y="63"/>
                    <a:pt x="134" y="63"/>
                    <a:pt x="134" y="5124"/>
                  </a:cubicBezTo>
                  <a:cubicBezTo>
                    <a:pt x="134" y="10185"/>
                    <a:pt x="4942" y="10185"/>
                    <a:pt x="8738" y="10185"/>
                  </a:cubicBezTo>
                  <a:lnTo>
                    <a:pt x="159810" y="10185"/>
                  </a:lnTo>
                  <a:close/>
                  <a:moveTo>
                    <a:pt x="160063" y="59277"/>
                  </a:moveTo>
                  <a:cubicBezTo>
                    <a:pt x="163605" y="59277"/>
                    <a:pt x="168413" y="59277"/>
                    <a:pt x="168413" y="54216"/>
                  </a:cubicBezTo>
                  <a:cubicBezTo>
                    <a:pt x="168413" y="49155"/>
                    <a:pt x="163605" y="49155"/>
                    <a:pt x="159810" y="49155"/>
                  </a:cubicBezTo>
                  <a:lnTo>
                    <a:pt x="8738" y="49155"/>
                  </a:lnTo>
                  <a:cubicBezTo>
                    <a:pt x="4942" y="49155"/>
                    <a:pt x="134" y="49155"/>
                    <a:pt x="134" y="54216"/>
                  </a:cubicBezTo>
                  <a:cubicBezTo>
                    <a:pt x="134" y="59277"/>
                    <a:pt x="4942" y="59277"/>
                    <a:pt x="8485" y="59277"/>
                  </a:cubicBezTo>
                  <a:lnTo>
                    <a:pt x="160063" y="59277"/>
                  </a:lnTo>
                  <a:close/>
                </a:path>
              </a:pathLst>
            </a:custGeom>
            <a:solidFill>
              <a:srgbClr val="000000"/>
            </a:solidFill>
            <a:ln w="25400"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0A297941-7453-4D19-B03F-B6AC1DC85956}"/>
                </a:ext>
              </a:extLst>
            </p:cNvPr>
            <p:cNvSpPr/>
            <p:nvPr>
              <p:custDataLst>
                <p:tags r:id="rId19"/>
              </p:custDataLst>
            </p:nvPr>
          </p:nvSpPr>
          <p:spPr>
            <a:xfrm>
              <a:off x="6229050" y="4022373"/>
              <a:ext cx="126019" cy="114632"/>
            </a:xfrm>
            <a:custGeom>
              <a:avLst/>
              <a:gdLst>
                <a:gd name="connsiteX0" fmla="*/ 77326 w 126019"/>
                <a:gd name="connsiteY0" fmla="*/ 35490 h 114632"/>
                <a:gd name="connsiteX1" fmla="*/ 102378 w 126019"/>
                <a:gd name="connsiteY1" fmla="*/ 5630 h 114632"/>
                <a:gd name="connsiteX2" fmla="*/ 115030 w 126019"/>
                <a:gd name="connsiteY2" fmla="*/ 8920 h 114632"/>
                <a:gd name="connsiteX3" fmla="*/ 102884 w 126019"/>
                <a:gd name="connsiteY3" fmla="*/ 22584 h 114632"/>
                <a:gd name="connsiteX4" fmla="*/ 112500 w 126019"/>
                <a:gd name="connsiteY4" fmla="*/ 31441 h 114632"/>
                <a:gd name="connsiteX5" fmla="*/ 126164 w 126019"/>
                <a:gd name="connsiteY5" fmla="*/ 16764 h 114632"/>
                <a:gd name="connsiteX6" fmla="*/ 102631 w 126019"/>
                <a:gd name="connsiteY6" fmla="*/ 63 h 114632"/>
                <a:gd name="connsiteX7" fmla="*/ 76060 w 126019"/>
                <a:gd name="connsiteY7" fmla="*/ 19295 h 114632"/>
                <a:gd name="connsiteX8" fmla="*/ 48731 w 126019"/>
                <a:gd name="connsiteY8" fmla="*/ 63 h 114632"/>
                <a:gd name="connsiteX9" fmla="*/ 7990 w 126019"/>
                <a:gd name="connsiteY9" fmla="*/ 39033 h 114632"/>
                <a:gd name="connsiteX10" fmla="*/ 11026 w 126019"/>
                <a:gd name="connsiteY10" fmla="*/ 41563 h 114632"/>
                <a:gd name="connsiteX11" fmla="*/ 14316 w 126019"/>
                <a:gd name="connsiteY11" fmla="*/ 38780 h 114632"/>
                <a:gd name="connsiteX12" fmla="*/ 48225 w 126019"/>
                <a:gd name="connsiteY12" fmla="*/ 5630 h 114632"/>
                <a:gd name="connsiteX13" fmla="*/ 61889 w 126019"/>
                <a:gd name="connsiteY13" fmla="*/ 22584 h 114632"/>
                <a:gd name="connsiteX14" fmla="*/ 48225 w 126019"/>
                <a:gd name="connsiteY14" fmla="*/ 82810 h 114632"/>
                <a:gd name="connsiteX15" fmla="*/ 24185 w 126019"/>
                <a:gd name="connsiteY15" fmla="*/ 109128 h 114632"/>
                <a:gd name="connsiteX16" fmla="*/ 11532 w 126019"/>
                <a:gd name="connsiteY16" fmla="*/ 105838 h 114632"/>
                <a:gd name="connsiteX17" fmla="*/ 23426 w 126019"/>
                <a:gd name="connsiteY17" fmla="*/ 92173 h 114632"/>
                <a:gd name="connsiteX18" fmla="*/ 14063 w 126019"/>
                <a:gd name="connsiteY18" fmla="*/ 83317 h 114632"/>
                <a:gd name="connsiteX19" fmla="*/ 145 w 126019"/>
                <a:gd name="connsiteY19" fmla="*/ 97994 h 114632"/>
                <a:gd name="connsiteX20" fmla="*/ 23932 w 126019"/>
                <a:gd name="connsiteY20" fmla="*/ 114695 h 114632"/>
                <a:gd name="connsiteX21" fmla="*/ 50502 w 126019"/>
                <a:gd name="connsiteY21" fmla="*/ 95463 h 114632"/>
                <a:gd name="connsiteX22" fmla="*/ 77832 w 126019"/>
                <a:gd name="connsiteY22" fmla="*/ 114695 h 114632"/>
                <a:gd name="connsiteX23" fmla="*/ 118320 w 126019"/>
                <a:gd name="connsiteY23" fmla="*/ 75725 h 114632"/>
                <a:gd name="connsiteX24" fmla="*/ 115283 w 126019"/>
                <a:gd name="connsiteY24" fmla="*/ 73195 h 114632"/>
                <a:gd name="connsiteX25" fmla="*/ 111993 w 126019"/>
                <a:gd name="connsiteY25" fmla="*/ 75978 h 114632"/>
                <a:gd name="connsiteX26" fmla="*/ 78338 w 126019"/>
                <a:gd name="connsiteY26" fmla="*/ 109128 h 114632"/>
                <a:gd name="connsiteX27" fmla="*/ 64420 w 126019"/>
                <a:gd name="connsiteY27" fmla="*/ 92426 h 114632"/>
                <a:gd name="connsiteX28" fmla="*/ 68722 w 126019"/>
                <a:gd name="connsiteY28" fmla="*/ 70158 h 114632"/>
                <a:gd name="connsiteX29" fmla="*/ 77326 w 126019"/>
                <a:gd name="connsiteY29" fmla="*/ 3549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326" y="35490"/>
                  </a:moveTo>
                  <a:cubicBezTo>
                    <a:pt x="78844" y="28911"/>
                    <a:pt x="84664" y="5630"/>
                    <a:pt x="102378" y="5630"/>
                  </a:cubicBezTo>
                  <a:cubicBezTo>
                    <a:pt x="103643" y="5630"/>
                    <a:pt x="109716" y="5630"/>
                    <a:pt x="115030" y="8920"/>
                  </a:cubicBezTo>
                  <a:cubicBezTo>
                    <a:pt x="107945" y="10185"/>
                    <a:pt x="102884" y="16511"/>
                    <a:pt x="102884" y="22584"/>
                  </a:cubicBezTo>
                  <a:cubicBezTo>
                    <a:pt x="102884" y="26633"/>
                    <a:pt x="105667" y="31441"/>
                    <a:pt x="112500" y="31441"/>
                  </a:cubicBezTo>
                  <a:cubicBezTo>
                    <a:pt x="118067" y="31441"/>
                    <a:pt x="126164" y="26886"/>
                    <a:pt x="126164" y="16764"/>
                  </a:cubicBezTo>
                  <a:cubicBezTo>
                    <a:pt x="126164" y="3605"/>
                    <a:pt x="111234" y="63"/>
                    <a:pt x="102631" y="63"/>
                  </a:cubicBezTo>
                  <a:cubicBezTo>
                    <a:pt x="87954" y="63"/>
                    <a:pt x="79097" y="13474"/>
                    <a:pt x="76060" y="19295"/>
                  </a:cubicBezTo>
                  <a:cubicBezTo>
                    <a:pt x="69734" y="2593"/>
                    <a:pt x="56069" y="63"/>
                    <a:pt x="48731" y="63"/>
                  </a:cubicBezTo>
                  <a:cubicBezTo>
                    <a:pt x="22413" y="63"/>
                    <a:pt x="7990" y="32706"/>
                    <a:pt x="7990" y="39033"/>
                  </a:cubicBezTo>
                  <a:cubicBezTo>
                    <a:pt x="7990" y="41563"/>
                    <a:pt x="10520" y="41563"/>
                    <a:pt x="11026" y="41563"/>
                  </a:cubicBezTo>
                  <a:cubicBezTo>
                    <a:pt x="13051" y="41563"/>
                    <a:pt x="13810" y="41057"/>
                    <a:pt x="14316" y="38780"/>
                  </a:cubicBezTo>
                  <a:cubicBezTo>
                    <a:pt x="22920" y="11956"/>
                    <a:pt x="39621" y="5630"/>
                    <a:pt x="48225" y="5630"/>
                  </a:cubicBezTo>
                  <a:cubicBezTo>
                    <a:pt x="53033" y="5630"/>
                    <a:pt x="61889" y="7907"/>
                    <a:pt x="61889" y="22584"/>
                  </a:cubicBezTo>
                  <a:cubicBezTo>
                    <a:pt x="61889" y="30429"/>
                    <a:pt x="57588" y="47383"/>
                    <a:pt x="48225" y="82810"/>
                  </a:cubicBezTo>
                  <a:cubicBezTo>
                    <a:pt x="44176" y="98500"/>
                    <a:pt x="35319" y="109128"/>
                    <a:pt x="24185" y="109128"/>
                  </a:cubicBezTo>
                  <a:cubicBezTo>
                    <a:pt x="22666" y="109128"/>
                    <a:pt x="16846" y="109128"/>
                    <a:pt x="11532" y="105838"/>
                  </a:cubicBezTo>
                  <a:cubicBezTo>
                    <a:pt x="17859" y="104573"/>
                    <a:pt x="23426" y="99259"/>
                    <a:pt x="23426" y="92173"/>
                  </a:cubicBezTo>
                  <a:cubicBezTo>
                    <a:pt x="23426" y="85341"/>
                    <a:pt x="17859" y="83317"/>
                    <a:pt x="14063" y="83317"/>
                  </a:cubicBezTo>
                  <a:cubicBezTo>
                    <a:pt x="6471" y="83317"/>
                    <a:pt x="145" y="89896"/>
                    <a:pt x="145" y="97994"/>
                  </a:cubicBezTo>
                  <a:cubicBezTo>
                    <a:pt x="145" y="109634"/>
                    <a:pt x="12798" y="114695"/>
                    <a:pt x="23932" y="114695"/>
                  </a:cubicBezTo>
                  <a:cubicBezTo>
                    <a:pt x="40633" y="114695"/>
                    <a:pt x="49743" y="96981"/>
                    <a:pt x="50502" y="95463"/>
                  </a:cubicBezTo>
                  <a:cubicBezTo>
                    <a:pt x="53539" y="104826"/>
                    <a:pt x="62649" y="114695"/>
                    <a:pt x="77832" y="114695"/>
                  </a:cubicBezTo>
                  <a:cubicBezTo>
                    <a:pt x="103896" y="114695"/>
                    <a:pt x="118320" y="82051"/>
                    <a:pt x="118320" y="75725"/>
                  </a:cubicBezTo>
                  <a:cubicBezTo>
                    <a:pt x="118320" y="73195"/>
                    <a:pt x="116042" y="73195"/>
                    <a:pt x="115283" y="73195"/>
                  </a:cubicBezTo>
                  <a:cubicBezTo>
                    <a:pt x="113006" y="73195"/>
                    <a:pt x="112500" y="74207"/>
                    <a:pt x="111993" y="75978"/>
                  </a:cubicBezTo>
                  <a:cubicBezTo>
                    <a:pt x="103643" y="103055"/>
                    <a:pt x="86435" y="109128"/>
                    <a:pt x="78338" y="109128"/>
                  </a:cubicBezTo>
                  <a:cubicBezTo>
                    <a:pt x="68469" y="109128"/>
                    <a:pt x="64420" y="101030"/>
                    <a:pt x="64420" y="92426"/>
                  </a:cubicBezTo>
                  <a:cubicBezTo>
                    <a:pt x="64420" y="86859"/>
                    <a:pt x="65938" y="81292"/>
                    <a:pt x="68722" y="70158"/>
                  </a:cubicBezTo>
                  <a:lnTo>
                    <a:pt x="77326" y="35490"/>
                  </a:lnTo>
                  <a:close/>
                </a:path>
              </a:pathLst>
            </a:custGeom>
            <a:solidFill>
              <a:srgbClr val="000000"/>
            </a:solidFill>
            <a:ln w="25400"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785C50A3-D845-C83F-5440-C4DF07201409}"/>
                </a:ext>
              </a:extLst>
            </p:cNvPr>
            <p:cNvSpPr/>
            <p:nvPr>
              <p:custDataLst>
                <p:tags r:id="rId20"/>
              </p:custDataLst>
            </p:nvPr>
          </p:nvSpPr>
          <p:spPr>
            <a:xfrm>
              <a:off x="6377497" y="4054560"/>
              <a:ext cx="78293" cy="117618"/>
            </a:xfrm>
            <a:custGeom>
              <a:avLst/>
              <a:gdLst>
                <a:gd name="connsiteX0" fmla="*/ 78445 w 78293"/>
                <a:gd name="connsiteY0" fmla="*/ 85444 h 117618"/>
                <a:gd name="connsiteX1" fmla="*/ 72422 w 78293"/>
                <a:gd name="connsiteY1" fmla="*/ 85444 h 117618"/>
                <a:gd name="connsiteX2" fmla="*/ 67817 w 78293"/>
                <a:gd name="connsiteY2" fmla="*/ 101563 h 117618"/>
                <a:gd name="connsiteX3" fmla="*/ 50280 w 78293"/>
                <a:gd name="connsiteY3" fmla="*/ 102626 h 117618"/>
                <a:gd name="connsiteX4" fmla="*/ 17687 w 78293"/>
                <a:gd name="connsiteY4" fmla="*/ 102626 h 117618"/>
                <a:gd name="connsiteX5" fmla="*/ 53114 w 78293"/>
                <a:gd name="connsiteY5" fmla="*/ 72867 h 117618"/>
                <a:gd name="connsiteX6" fmla="*/ 78445 w 78293"/>
                <a:gd name="connsiteY6" fmla="*/ 34606 h 117618"/>
                <a:gd name="connsiteX7" fmla="*/ 36995 w 78293"/>
                <a:gd name="connsiteY7" fmla="*/ 64 h 117618"/>
                <a:gd name="connsiteX8" fmla="*/ 151 w 78293"/>
                <a:gd name="connsiteY8" fmla="*/ 31772 h 117618"/>
                <a:gd name="connsiteX9" fmla="*/ 9539 w 78293"/>
                <a:gd name="connsiteY9" fmla="*/ 41691 h 117618"/>
                <a:gd name="connsiteX10" fmla="*/ 18927 w 78293"/>
                <a:gd name="connsiteY10" fmla="*/ 32303 h 117618"/>
                <a:gd name="connsiteX11" fmla="*/ 8476 w 78293"/>
                <a:gd name="connsiteY11" fmla="*/ 22915 h 117618"/>
                <a:gd name="connsiteX12" fmla="*/ 34338 w 78293"/>
                <a:gd name="connsiteY12" fmla="*/ 6441 h 117618"/>
                <a:gd name="connsiteX13" fmla="*/ 61262 w 78293"/>
                <a:gd name="connsiteY13" fmla="*/ 34606 h 117618"/>
                <a:gd name="connsiteX14" fmla="*/ 44612 w 78293"/>
                <a:gd name="connsiteY14" fmla="*/ 68616 h 117618"/>
                <a:gd name="connsiteX15" fmla="*/ 1922 w 78293"/>
                <a:gd name="connsiteY15" fmla="*/ 110774 h 117618"/>
                <a:gd name="connsiteX16" fmla="*/ 151 w 78293"/>
                <a:gd name="connsiteY16" fmla="*/ 117682 h 117618"/>
                <a:gd name="connsiteX17" fmla="*/ 73131 w 78293"/>
                <a:gd name="connsiteY17" fmla="*/ 117682 h 117618"/>
                <a:gd name="connsiteX18" fmla="*/ 78445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445" y="85444"/>
                  </a:moveTo>
                  <a:lnTo>
                    <a:pt x="72422" y="85444"/>
                  </a:lnTo>
                  <a:cubicBezTo>
                    <a:pt x="71891" y="89341"/>
                    <a:pt x="70119" y="99792"/>
                    <a:pt x="67817" y="101563"/>
                  </a:cubicBezTo>
                  <a:cubicBezTo>
                    <a:pt x="66399" y="102626"/>
                    <a:pt x="52760" y="102626"/>
                    <a:pt x="50280" y="102626"/>
                  </a:cubicBezTo>
                  <a:lnTo>
                    <a:pt x="17687" y="102626"/>
                  </a:lnTo>
                  <a:cubicBezTo>
                    <a:pt x="36286" y="86152"/>
                    <a:pt x="42486" y="81192"/>
                    <a:pt x="53114" y="72867"/>
                  </a:cubicBezTo>
                  <a:cubicBezTo>
                    <a:pt x="66222" y="62416"/>
                    <a:pt x="78445" y="51434"/>
                    <a:pt x="78445" y="34606"/>
                  </a:cubicBezTo>
                  <a:cubicBezTo>
                    <a:pt x="78445" y="13172"/>
                    <a:pt x="59668" y="64"/>
                    <a:pt x="36995" y="64"/>
                  </a:cubicBezTo>
                  <a:cubicBezTo>
                    <a:pt x="15030" y="64"/>
                    <a:pt x="151" y="15475"/>
                    <a:pt x="151" y="31772"/>
                  </a:cubicBezTo>
                  <a:cubicBezTo>
                    <a:pt x="151" y="40805"/>
                    <a:pt x="7767" y="41691"/>
                    <a:pt x="9539" y="41691"/>
                  </a:cubicBezTo>
                  <a:cubicBezTo>
                    <a:pt x="13790" y="41691"/>
                    <a:pt x="18927" y="38680"/>
                    <a:pt x="18927" y="32303"/>
                  </a:cubicBezTo>
                  <a:cubicBezTo>
                    <a:pt x="18927" y="29115"/>
                    <a:pt x="17687" y="22915"/>
                    <a:pt x="8476" y="22915"/>
                  </a:cubicBezTo>
                  <a:cubicBezTo>
                    <a:pt x="13967" y="10338"/>
                    <a:pt x="26012" y="6441"/>
                    <a:pt x="34338" y="6441"/>
                  </a:cubicBezTo>
                  <a:cubicBezTo>
                    <a:pt x="52051" y="6441"/>
                    <a:pt x="61262" y="20258"/>
                    <a:pt x="61262" y="34606"/>
                  </a:cubicBezTo>
                  <a:cubicBezTo>
                    <a:pt x="61262" y="50017"/>
                    <a:pt x="50280" y="62239"/>
                    <a:pt x="44612" y="68616"/>
                  </a:cubicBezTo>
                  <a:lnTo>
                    <a:pt x="1922" y="110774"/>
                  </a:lnTo>
                  <a:cubicBezTo>
                    <a:pt x="151" y="112368"/>
                    <a:pt x="151" y="112723"/>
                    <a:pt x="151" y="117682"/>
                  </a:cubicBezTo>
                  <a:lnTo>
                    <a:pt x="73131" y="117682"/>
                  </a:lnTo>
                  <a:lnTo>
                    <a:pt x="78445" y="85444"/>
                  </a:lnTo>
                  <a:close/>
                </a:path>
              </a:pathLst>
            </a:custGeom>
            <a:solidFill>
              <a:srgbClr val="000000"/>
            </a:solidFill>
            <a:ln w="25400" cap="flat">
              <a:noFill/>
              <a:prstDash val="solid"/>
              <a:miter/>
            </a:ln>
          </p:spPr>
          <p:txBody>
            <a:bodyPr rtlCol="0" anchor="ctr"/>
            <a:lstStyle/>
            <a:p>
              <a:endParaRPr lang="en-US"/>
            </a:p>
          </p:txBody>
        </p:sp>
      </p:grpSp>
      <p:sp>
        <p:nvSpPr>
          <p:cNvPr id="256" name="TextBox 255">
            <a:extLst>
              <a:ext uri="{FF2B5EF4-FFF2-40B4-BE49-F238E27FC236}">
                <a16:creationId xmlns:a16="http://schemas.microsoft.com/office/drawing/2014/main" id="{CAE2199B-9584-5454-8651-EFF02AABCBC5}"/>
              </a:ext>
            </a:extLst>
          </p:cNvPr>
          <p:cNvSpPr txBox="1"/>
          <p:nvPr/>
        </p:nvSpPr>
        <p:spPr>
          <a:xfrm>
            <a:off x="8468508" y="5886465"/>
            <a:ext cx="1013815" cy="400110"/>
          </a:xfrm>
          <a:prstGeom prst="rect">
            <a:avLst/>
          </a:prstGeom>
          <a:noFill/>
        </p:spPr>
        <p:txBody>
          <a:bodyPr wrap="square" rtlCol="0">
            <a:spAutoFit/>
          </a:bodyPr>
          <a:lstStyle/>
          <a:p>
            <a:pPr algn="l"/>
            <a:r>
              <a:rPr lang="en-US" sz="2000" dirty="0">
                <a:solidFill>
                  <a:srgbClr val="FF0000"/>
                </a:solidFill>
              </a:rPr>
              <a:t>Learns:</a:t>
            </a:r>
          </a:p>
        </p:txBody>
      </p:sp>
    </p:spTree>
    <p:extLst>
      <p:ext uri="{BB962C8B-B14F-4D97-AF65-F5344CB8AC3E}">
        <p14:creationId xmlns:p14="http://schemas.microsoft.com/office/powerpoint/2010/main" val="255579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8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5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5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7" grpId="0"/>
      <p:bldP spid="29" grpId="0"/>
      <p:bldP spid="30" grpId="0"/>
      <p:bldP spid="31" grpId="0"/>
      <p:bldP spid="32" grpId="0"/>
      <p:bldP spid="35" grpId="0"/>
      <p:bldP spid="36" grpId="0"/>
      <p:bldP spid="162" grpId="0"/>
      <p:bldP spid="204" grpId="0"/>
      <p:bldP spid="221" grpId="0" animBg="1"/>
      <p:bldP spid="256" grpId="0"/>
    </p:bldLst>
  </p:timing>
</p:sld>
</file>

<file path=ppt/tags/tag1.xml><?xml version="1.0" encoding="utf-8"?>
<p:tagLst xmlns:a="http://schemas.openxmlformats.org/drawingml/2006/main" xmlns:r="http://schemas.openxmlformats.org/officeDocument/2006/relationships" xmlns:p="http://schemas.openxmlformats.org/presentationml/2006/main">
  <p:tag name="ORIGINALHEIGHT" val=" 6.16437"/>
  <p:tag name="ORIGINALWIDTH" val=" 8.62563"/>
  <p:tag name="OUTPUTTYPE" val="SVG"/>
  <p:tag name="IGUANATEXVERSION" val="162"/>
  <p:tag name="LATEXADDIN" val="\documentclass{article}&#10;\input{Macros.tex}&#10;\begin{document}&#10;$$\Rightarrow$$&#10;&#10;\end{document}"/>
  <p:tag name="IGUANATEXSIZE" val="20"/>
  <p:tag name="IGUANATEXCURSOR" val="60"/>
  <p:tag name="TRANSPARENCY" val="True"/>
  <p:tag name="CHOOSECOLOR" val="False"/>
  <p:tag name="COLORHEX" val="000000"/>
  <p:tag name="LATEXENGINEID" val="2"/>
  <p:tag name="TEMPFOLDER" val=".\LatexFiles\"/>
  <p:tag name="LATEXFORMHEIGHT" val=" 320"/>
  <p:tag name="LATEXFORMWIDTH" val=" 385"/>
  <p:tag name="LATEXFORMWRAP" val="True"/>
  <p:tag name="BITMAPVECTOR" val="1"/>
</p:tagLst>
</file>

<file path=ppt/tags/tag10.xml><?xml version="1.0" encoding="utf-8"?>
<p:tagLst xmlns:a="http://schemas.openxmlformats.org/drawingml/2006/main" xmlns:r="http://schemas.openxmlformats.org/officeDocument/2006/relationships" xmlns:p="http://schemas.openxmlformats.org/presentationml/2006/main">
  <p:tag name="ORIGINALHEIGHT" val=" 9.470472"/>
  <p:tag name="ORIGINALWIDTH" val=" 77.16374"/>
  <p:tag name="OUTPUTTYPE" val="SVG"/>
  <p:tag name="IGUANATEXVERSION" val="162"/>
  <p:tag name="LATEXADDIN" val="\documentclass{article}&#10;\input{Macros.tex}&#10;\begin{document}&#10;&#10;$x_1 + x_2 + x^*_3 = x_2$&#10;\end{document}"/>
  <p:tag name="IGUANATEXSIZE" val="20"/>
  <p:tag name="IGUANATEXCURSOR" val="60"/>
  <p:tag name="TRANSPARENCY" val="True"/>
  <p:tag name="CHOOSECOLOR" val="False"/>
  <p:tag name="COLORHEX" val="000000"/>
  <p:tag name="LATEXENGINEID" val="2"/>
  <p:tag name="TEMPFOLDER" val=".\LatexFiles\"/>
  <p:tag name="LATEXFORMHEIGHT" val=" 320"/>
  <p:tag name="LATEXFORMWIDTH" val=" 385"/>
  <p:tag name="LATEXFORMWRAP" val="True"/>
  <p:tag name="BITMAPVECTOR" val="1"/>
</p:tagLst>
</file>

<file path=ppt/tags/tag11.xml><?xml version="1.0" encoding="utf-8"?>
<p:tagLst xmlns:a="http://schemas.openxmlformats.org/drawingml/2006/main" xmlns:r="http://schemas.openxmlformats.org/officeDocument/2006/relationships" xmlns:p="http://schemas.openxmlformats.org/presentationml/2006/main">
  <p:tag name="ORIGINALHEIGHT" val=" 4.513071"/>
  <p:tag name="ORIGINALWIDTH" val=" 4.961378"/>
  <p:tag name="LATEXADDIN" val="\documentclass{article}&#10;\input{Macros.tex}&#10;\begin{document}&#10;&#10;$x_1 + x_2 + x^*_3 = x_2$&#10;\end{document}"/>
  <p:tag name="IGUANATEXSIZE" val="20"/>
  <p:tag name="IGUANATEXCURSOR" val="60"/>
  <p:tag name="TRANSPARENCY" val="True"/>
  <p:tag name="CHOOSECOLOR" val="False"/>
  <p:tag name="COLORHEX" val="000000"/>
  <p:tag name="LATEXENGINEID" val="2"/>
  <p:tag name="TEMPFOLDER" val=".\LatexFiles\"/>
  <p:tag name="LATEXFORMHEIGHT" val=" 320"/>
  <p:tag name="LATEXFORMWIDTH" val=" 385"/>
  <p:tag name="LATEXFORMWRAP" val="True"/>
  <p:tag name="BITMAPVECTOR" val="1"/>
  <p:tag name="EMFCHILD" val="True"/>
</p:tagLst>
</file>

<file path=ppt/tags/tag12.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13.xml><?xml version="1.0" encoding="utf-8"?>
<p:tagLst xmlns:a="http://schemas.openxmlformats.org/drawingml/2006/main" xmlns:r="http://schemas.openxmlformats.org/officeDocument/2006/relationships" xmlns:p="http://schemas.openxmlformats.org/presentationml/2006/main">
  <p:tag name="ORIGINALHEIGHT" val=" 6.635079"/>
  <p:tag name="ORIGINALWIDTH" val=" 6.625118"/>
  <p:tag name="EMFCHILD" val="True"/>
</p:tagLst>
</file>

<file path=ppt/tags/tag14.xml><?xml version="1.0" encoding="utf-8"?>
<p:tagLst xmlns:a="http://schemas.openxmlformats.org/drawingml/2006/main" xmlns:r="http://schemas.openxmlformats.org/officeDocument/2006/relationships" xmlns:p="http://schemas.openxmlformats.org/presentationml/2006/main">
  <p:tag name="ORIGINALHEIGHT" val=" 4.513071"/>
  <p:tag name="ORIGINALWIDTH" val=" 4.961378"/>
  <p:tag name="EMFCHILD" val="True"/>
</p:tagLst>
</file>

<file path=ppt/tags/tag15.xml><?xml version="1.0" encoding="utf-8"?>
<p:tagLst xmlns:a="http://schemas.openxmlformats.org/drawingml/2006/main" xmlns:r="http://schemas.openxmlformats.org/officeDocument/2006/relationships" xmlns:p="http://schemas.openxmlformats.org/presentationml/2006/main">
  <p:tag name="ORIGINALHEIGHT" val=" 4.63063"/>
  <p:tag name="ORIGINALWIDTH" val=" 3.082402"/>
  <p:tag name="EMFCHILD" val="True"/>
</p:tagLst>
</file>

<file path=ppt/tags/tag16.xml><?xml version="1.0" encoding="utf-8"?>
<p:tagLst xmlns:a="http://schemas.openxmlformats.org/drawingml/2006/main" xmlns:r="http://schemas.openxmlformats.org/officeDocument/2006/relationships" xmlns:p="http://schemas.openxmlformats.org/presentationml/2006/main">
  <p:tag name="ORIGINALHEIGHT" val=" 6.635079"/>
  <p:tag name="ORIGINALWIDTH" val=" 6.625118"/>
  <p:tag name="EMFCHILD" val="True"/>
</p:tagLst>
</file>

<file path=ppt/tags/tag17.xml><?xml version="1.0" encoding="utf-8"?>
<p:tagLst xmlns:a="http://schemas.openxmlformats.org/drawingml/2006/main" xmlns:r="http://schemas.openxmlformats.org/officeDocument/2006/relationships" xmlns:p="http://schemas.openxmlformats.org/presentationml/2006/main">
  <p:tag name="ORIGINALHEIGHT" val=" 4.513071"/>
  <p:tag name="ORIGINALWIDTH" val=" 4.961378"/>
  <p:tag name="EMFCHILD" val="True"/>
</p:tagLst>
</file>

<file path=ppt/tags/tag18.xml><?xml version="1.0" encoding="utf-8"?>
<p:tagLst xmlns:a="http://schemas.openxmlformats.org/drawingml/2006/main" xmlns:r="http://schemas.openxmlformats.org/officeDocument/2006/relationships" xmlns:p="http://schemas.openxmlformats.org/presentationml/2006/main">
  <p:tag name="ORIGINALHEIGHT" val=" 3.005709"/>
  <p:tag name="ORIGINALWIDTH" val=" 2.831378"/>
  <p:tag name="EMFCHILD" val="True"/>
</p:tagLst>
</file>

<file path=ppt/tags/tag19.xml><?xml version="1.0" encoding="utf-8"?>
<p:tagLst xmlns:a="http://schemas.openxmlformats.org/drawingml/2006/main" xmlns:r="http://schemas.openxmlformats.org/officeDocument/2006/relationships" xmlns:p="http://schemas.openxmlformats.org/presentationml/2006/main">
  <p:tag name="ORIGINALHEIGHT" val=" 4.770079"/>
  <p:tag name="ORIGINALWIDTH" val=" 3.207953"/>
  <p:tag name="EMFCHILD" val="True"/>
</p:tagLst>
</file>

<file path=ppt/tags/tag2.xml><?xml version="1.0" encoding="utf-8"?>
<p:tagLst xmlns:a="http://schemas.openxmlformats.org/drawingml/2006/main" xmlns:r="http://schemas.openxmlformats.org/officeDocument/2006/relationships" xmlns:p="http://schemas.openxmlformats.org/presentationml/2006/main">
  <p:tag name="ORIGINALHEIGHT" val=" 6.16437"/>
  <p:tag name="ORIGINALWIDTH" val=" 8.62563"/>
  <p:tag name="OUTPUTTYPE" val="SVG"/>
  <p:tag name="IGUANATEXVERSION" val="162"/>
  <p:tag name="LATEXADDIN" val="\documentclass{article}&#10;\input{Macros.tex}&#10;\begin{document}&#10;$$\Rightarrow$$&#10;&#10;\end{document}"/>
  <p:tag name="IGUANATEXSIZE" val="20"/>
  <p:tag name="IGUANATEXCURSOR" val="60"/>
  <p:tag name="TRANSPARENCY" val="True"/>
  <p:tag name="CHOOSECOLOR" val="False"/>
  <p:tag name="COLORHEX" val="000000"/>
  <p:tag name="LATEXENGINEID" val="2"/>
  <p:tag name="TEMPFOLDER" val=".\LatexFiles\"/>
  <p:tag name="LATEXFORMHEIGHT" val=" 320"/>
  <p:tag name="LATEXFORMWIDTH" val=" 385"/>
  <p:tag name="LATEXFORMWRAP" val="True"/>
  <p:tag name="BITMAPVECTOR" val="1"/>
</p:tagLst>
</file>

<file path=ppt/tags/tag20.xml><?xml version="1.0" encoding="utf-8"?>
<p:tagLst xmlns:a="http://schemas.openxmlformats.org/drawingml/2006/main" xmlns:r="http://schemas.openxmlformats.org/officeDocument/2006/relationships" xmlns:p="http://schemas.openxmlformats.org/presentationml/2006/main">
  <p:tag name="ORIGINALHEIGHT" val=" 2.33122"/>
  <p:tag name="ORIGINALWIDTH" val=" 6.625118"/>
  <p:tag name="EMFCHILD" val="True"/>
</p:tagLst>
</file>

<file path=ppt/tags/tag21.xml><?xml version="1.0" encoding="utf-8"?>
<p:tagLst xmlns:a="http://schemas.openxmlformats.org/drawingml/2006/main" xmlns:r="http://schemas.openxmlformats.org/officeDocument/2006/relationships" xmlns:p="http://schemas.openxmlformats.org/presentationml/2006/main">
  <p:tag name="ORIGINALHEIGHT" val=" 4.513071"/>
  <p:tag name="ORIGINALWIDTH" val=" 4.961378"/>
  <p:tag name="EMFCHILD" val="True"/>
</p:tagLst>
</file>

<file path=ppt/tags/tag22.xml><?xml version="1.0" encoding="utf-8"?>
<p:tagLst xmlns:a="http://schemas.openxmlformats.org/drawingml/2006/main" xmlns:r="http://schemas.openxmlformats.org/officeDocument/2006/relationships" xmlns:p="http://schemas.openxmlformats.org/presentationml/2006/main">
  <p:tag name="ORIGINALHEIGHT" val=" 4.63063"/>
  <p:tag name="ORIGINALWIDTH" val=" 3.082402"/>
  <p:tag name="EMFCHILD" val="True"/>
</p:tagLst>
</file>

<file path=ppt/tags/tag23.xml><?xml version="1.0" encoding="utf-8"?>
<p:tagLst xmlns:a="http://schemas.openxmlformats.org/drawingml/2006/main" xmlns:r="http://schemas.openxmlformats.org/officeDocument/2006/relationships" xmlns:p="http://schemas.openxmlformats.org/presentationml/2006/main">
  <p:tag name="ORIGINALHEIGHT" val=" 4.513072"/>
  <p:tag name="ORIGINALWIDTH" val=" 4.991615"/>
  <p:tag name="LATEXADDIN" val="\documentclass{article}&#10;\input{Macros.tex}&#10;\begin{document}&#10;$x^*_3 = -x_1$&#10;&#10;\end{document}"/>
  <p:tag name="IGUANATEXSIZE" val="20"/>
  <p:tag name="IGUANATEXCURSOR" val="60"/>
  <p:tag name="TRANSPARENCY" val="True"/>
  <p:tag name="CHOOSECOLOR" val="False"/>
  <p:tag name="COLORHEX" val="000000"/>
  <p:tag name="LATEXENGINEID" val="2"/>
  <p:tag name="TEMPFOLDER" val=".\LatexFiles\"/>
  <p:tag name="LATEXFORMHEIGHT" val=" 320"/>
  <p:tag name="LATEXFORMWIDTH" val=" 385"/>
  <p:tag name="LATEXFORMWRAP" val="True"/>
  <p:tag name="BITMAPVECTOR" val="1"/>
  <p:tag name="EMFCHILD" val="True"/>
</p:tagLst>
</file>

<file path=ppt/tags/tag24.xml><?xml version="1.0" encoding="utf-8"?>
<p:tagLst xmlns:a="http://schemas.openxmlformats.org/drawingml/2006/main" xmlns:r="http://schemas.openxmlformats.org/officeDocument/2006/relationships" xmlns:p="http://schemas.openxmlformats.org/presentationml/2006/main">
  <p:tag name="ORIGINALHEIGHT" val=" 3.005709"/>
  <p:tag name="ORIGINALWIDTH" val=" 2.848623"/>
  <p:tag name="EMFCHILD" val="True"/>
</p:tagLst>
</file>

<file path=ppt/tags/tag25.xml><?xml version="1.0" encoding="utf-8"?>
<p:tagLst xmlns:a="http://schemas.openxmlformats.org/drawingml/2006/main" xmlns:r="http://schemas.openxmlformats.org/officeDocument/2006/relationships" xmlns:p="http://schemas.openxmlformats.org/presentationml/2006/main">
  <p:tag name="ORIGINALHEIGHT" val=" 4.770079"/>
  <p:tag name="ORIGINALWIDTH" val=" 3.22752"/>
  <p:tag name="EMFCHILD" val="True"/>
</p:tagLst>
</file>

<file path=ppt/tags/tag26.xml><?xml version="1.0" encoding="utf-8"?>
<p:tagLst xmlns:a="http://schemas.openxmlformats.org/drawingml/2006/main" xmlns:r="http://schemas.openxmlformats.org/officeDocument/2006/relationships" xmlns:p="http://schemas.openxmlformats.org/presentationml/2006/main">
  <p:tag name="ORIGINALHEIGHT" val=" 2.331221"/>
  <p:tag name="ORIGINALWIDTH" val=" 6.665552"/>
  <p:tag name="EMFCHILD" val="True"/>
</p:tagLst>
</file>

<file path=ppt/tags/tag27.xml><?xml version="1.0" encoding="utf-8"?>
<p:tagLst xmlns:a="http://schemas.openxmlformats.org/drawingml/2006/main" xmlns:r="http://schemas.openxmlformats.org/officeDocument/2006/relationships" xmlns:p="http://schemas.openxmlformats.org/presentationml/2006/main">
  <p:tag name="ORIGINALHEIGHT" val=" .398504"/>
  <p:tag name="ORIGINALWIDTH" val=" 6.124253"/>
  <p:tag name="EMFCHILD" val="True"/>
</p:tagLst>
</file>

<file path=ppt/tags/tag28.xml><?xml version="1.0" encoding="utf-8"?>
<p:tagLst xmlns:a="http://schemas.openxmlformats.org/drawingml/2006/main" xmlns:r="http://schemas.openxmlformats.org/officeDocument/2006/relationships" xmlns:p="http://schemas.openxmlformats.org/presentationml/2006/main">
  <p:tag name="ORIGINALHEIGHT" val=" 4.513072"/>
  <p:tag name="ORIGINALWIDTH" val=" 4.991615"/>
  <p:tag name="EMFCHILD" val="True"/>
</p:tagLst>
</file>

<file path=ppt/tags/tag29.xml><?xml version="1.0" encoding="utf-8"?>
<p:tagLst xmlns:a="http://schemas.openxmlformats.org/drawingml/2006/main" xmlns:r="http://schemas.openxmlformats.org/officeDocument/2006/relationships" xmlns:p="http://schemas.openxmlformats.org/presentationml/2006/main">
  <p:tag name="ORIGINALHEIGHT" val=" 4.63063"/>
  <p:tag name="ORIGINALWIDTH" val=" 2.553937"/>
  <p:tag name="EMFCHILD" val="True"/>
</p:tagLst>
</file>

<file path=ppt/tags/tag3.xml><?xml version="1.0" encoding="utf-8"?>
<p:tagLst xmlns:a="http://schemas.openxmlformats.org/drawingml/2006/main" xmlns:r="http://schemas.openxmlformats.org/officeDocument/2006/relationships" xmlns:p="http://schemas.openxmlformats.org/presentationml/2006/main">
  <p:tag name="ORIGINALHEIGHT" val="6.380883"/>
  <p:tag name="ORIGINALWIDTH" val="6.543293"/>
  <p:tag name="LATEXADDIN" val="\documentclass{article}&#10;\usepackage{amsmath}&#10;\usepackage{amssymb}&#10;\usepackage{color}&#10;\pagestyle{empty}&#10;\usepackage{xspace}&#10;&#10;\newcommand{\Adv}{\ensuremath{\mathcal{A}}\xspace}&#10;\newcommand{\bits}{\ensuremath{\{0,1\}}\xspace}&#10;\newcommand{\Com}{\ensuremath{\mathsf{Com}}\xspace}&#10;\newcommand{\Decom}{\ensuremath{\mathsf{Decom}}\xspace}&#10;\newcommand{\Enc}{\ensuremath{\mathsf{Enc}}\xspace}&#10;\newcommand{\Ext}{\ensuremath{\mathsf{Ext}}\xspace}&#10;&#10;\newcommand{\pick}{\ensuremath{\xleftarrow{\$}}\xspace}&#10;\newcommand{\pk}{\ensuremath{\mathsf{pk}}\xspace}&#10;\newcommand{\KGen}{\ensuremath{\mathsf{KGen}}\xspace}&#10;&#10;\newcommand{\SecPar}{\ensuremath{\lambda}\xspace}&#10;\newcommand{\Set}[1]{\ensuremath{\{ #1 \}}\xspace}&#10;\newcommand{\sk}{\ensuremath{\mathsf{sk}}\xspace}&#10;&#10;\newcommand{\View}{\ensuremath{\mathsf{View}}\xspace}&#10;&#10;\begin{document}&#10;$R$&#10;\end{document}"/>
  <p:tag name="IGUANATEXSIZE" val="20"/>
  <p:tag name="IGUANATEXCURSOR" val="823"/>
  <p:tag name="TRANSPARENCY" val="True"/>
  <p:tag name="FILENAME" val=""/>
  <p:tag name="LATEXENGINEID" val="0"/>
  <p:tag name="TEMPFOLDER" val="d:\temp\"/>
  <p:tag name="LATEXFORMHEIGHT" val="400"/>
  <p:tag name="LATEXFORMWIDTH" val="580"/>
  <p:tag name="LATEXFORMWRAP" val="True"/>
  <p:tag name="BITMAPVECTOR" val="1"/>
</p:tagLst>
</file>

<file path=ppt/tags/tag30.xml><?xml version="1.0" encoding="utf-8"?>
<p:tagLst xmlns:a="http://schemas.openxmlformats.org/drawingml/2006/main" xmlns:r="http://schemas.openxmlformats.org/officeDocument/2006/relationships" xmlns:p="http://schemas.openxmlformats.org/presentationml/2006/main">
  <p:tag name="ORIGINALHEIGHT" val=" 6.63437"/>
  <p:tag name="ORIGINALWIDTH" val=" 7.077011"/>
  <p:tag name="LATEXADDIN" val="\documentclass{article}&#10;\input{Macros.tex}&#10;\begin{document}&#10;$P^*_3(x_3 = 1)$&#10;&#10;\end{document}"/>
  <p:tag name="IGUANATEXSIZE" val="20"/>
  <p:tag name="IGUANATEXCURSOR" val="60"/>
  <p:tag name="TRANSPARENCY" val="True"/>
  <p:tag name="CHOOSECOLOR" val="False"/>
  <p:tag name="COLORHEX" val="000000"/>
  <p:tag name="LATEXENGINEID" val="2"/>
  <p:tag name="TEMPFOLDER" val=".\LatexFiles\"/>
  <p:tag name="LATEXFORMHEIGHT" val=" 320"/>
  <p:tag name="LATEXFORMWIDTH" val=" 385"/>
  <p:tag name="LATEXFORMWRAP" val="True"/>
  <p:tag name="BITMAPVECTOR" val="1"/>
  <p:tag name="EMFCHILD" val="True"/>
</p:tagLst>
</file>

<file path=ppt/tags/tag31.xml><?xml version="1.0" encoding="utf-8"?>
<p:tagLst xmlns:a="http://schemas.openxmlformats.org/drawingml/2006/main" xmlns:r="http://schemas.openxmlformats.org/officeDocument/2006/relationships" xmlns:p="http://schemas.openxmlformats.org/presentationml/2006/main">
  <p:tag name="ORIGINALHEIGHT" val=" 2.930551"/>
  <p:tag name="ORIGINALWIDTH" val=" 2.81693"/>
  <p:tag name="EMFCHILD" val="True"/>
</p:tagLst>
</file>

<file path=ppt/tags/tag32.xml><?xml version="1.0" encoding="utf-8"?>
<p:tagLst xmlns:a="http://schemas.openxmlformats.org/drawingml/2006/main" xmlns:r="http://schemas.openxmlformats.org/officeDocument/2006/relationships" xmlns:p="http://schemas.openxmlformats.org/presentationml/2006/main">
  <p:tag name="ORIGINALHEIGHT" val=" 4.650827"/>
  <p:tag name="ORIGINALWIDTH" val=" 3.191576"/>
  <p:tag name="EMFCHILD" val="True"/>
</p:tagLst>
</file>

<file path=ppt/tags/tag33.xml><?xml version="1.0" encoding="utf-8"?>
<p:tagLst xmlns:a="http://schemas.openxmlformats.org/drawingml/2006/main" xmlns:r="http://schemas.openxmlformats.org/officeDocument/2006/relationships" xmlns:p="http://schemas.openxmlformats.org/presentationml/2006/main">
  <p:tag name="ORIGINALHEIGHT" val=" 9.713543"/>
  <p:tag name="ORIGINALWIDTH" val=" 2.299529"/>
  <p:tag name="EMFCHILD" val="True"/>
</p:tagLst>
</file>

<file path=ppt/tags/tag34.xml><?xml version="1.0" encoding="utf-8"?>
<p:tagLst xmlns:a="http://schemas.openxmlformats.org/drawingml/2006/main" xmlns:r="http://schemas.openxmlformats.org/officeDocument/2006/relationships" xmlns:p="http://schemas.openxmlformats.org/presentationml/2006/main">
  <p:tag name="ORIGINALHEIGHT" val=" 4.400236"/>
  <p:tag name="ORIGINALWIDTH" val=" 4.936065"/>
  <p:tag name="EMFCHILD" val="True"/>
</p:tagLst>
</file>

<file path=ppt/tags/tag35.xml><?xml version="1.0" encoding="utf-8"?>
<p:tagLst xmlns:a="http://schemas.openxmlformats.org/drawingml/2006/main" xmlns:r="http://schemas.openxmlformats.org/officeDocument/2006/relationships" xmlns:p="http://schemas.openxmlformats.org/presentationml/2006/main">
  <p:tag name="ORIGINALHEIGHT" val=" 4.650827"/>
  <p:tag name="ORIGINALWIDTH" val=" 3.191576"/>
  <p:tag name="EMFCHILD" val="True"/>
</p:tagLst>
</file>

<file path=ppt/tags/tag36.xml><?xml version="1.0" encoding="utf-8"?>
<p:tagLst xmlns:a="http://schemas.openxmlformats.org/drawingml/2006/main" xmlns:r="http://schemas.openxmlformats.org/officeDocument/2006/relationships" xmlns:p="http://schemas.openxmlformats.org/presentationml/2006/main">
  <p:tag name="ORIGINALHEIGHT" val=" 2.272953"/>
  <p:tag name="ORIGINALWIDTH" val=" 6.591341"/>
  <p:tag name="EMFCHILD" val="True"/>
</p:tagLst>
</file>

<file path=ppt/tags/tag37.xml><?xml version="1.0" encoding="utf-8"?>
<p:tagLst xmlns:a="http://schemas.openxmlformats.org/drawingml/2006/main" xmlns:r="http://schemas.openxmlformats.org/officeDocument/2006/relationships" xmlns:p="http://schemas.openxmlformats.org/presentationml/2006/main">
  <p:tag name="ORIGINALHEIGHT" val=" 6.469213"/>
  <p:tag name="ORIGINALWIDTH" val=" 3.270868"/>
  <p:tag name="EMFCHILD" val="True"/>
</p:tagLst>
</file>

<file path=ppt/tags/tag38.xml><?xml version="1.0" encoding="utf-8"?>
<p:tagLst xmlns:a="http://schemas.openxmlformats.org/drawingml/2006/main" xmlns:r="http://schemas.openxmlformats.org/officeDocument/2006/relationships" xmlns:p="http://schemas.openxmlformats.org/presentationml/2006/main">
  <p:tag name="ORIGINALHEIGHT" val=" 9.713543"/>
  <p:tag name="ORIGINALWIDTH" val=" 2.299529"/>
  <p:tag name="EMFCHILD" val="True"/>
</p:tagLst>
</file>

<file path=ppt/tags/tag39.xml><?xml version="1.0" encoding="utf-8"?>
<p:tagLst xmlns:a="http://schemas.openxmlformats.org/drawingml/2006/main" xmlns:r="http://schemas.openxmlformats.org/officeDocument/2006/relationships" xmlns:p="http://schemas.openxmlformats.org/presentationml/2006/main">
  <p:tag name="ORIGINALHEIGHT" val=" 6.63437"/>
  <p:tag name="ORIGINALWIDTH" val=" 7.151142"/>
  <p:tag name="LATEXADDIN" val="\documentclass{article}&#10;\input{Macros.tex}&#10;\begin{document}&#10;$P_2(x_2 = 6)$&#10;&#10;\end{document}"/>
  <p:tag name="IGUANATEXSIZE" val="20"/>
  <p:tag name="IGUANATEXCURSOR" val="60"/>
  <p:tag name="TRANSPARENCY" val="True"/>
  <p:tag name="CHOOSECOLOR" val="False"/>
  <p:tag name="COLORHEX" val="000000"/>
  <p:tag name="LATEXENGINEID" val="2"/>
  <p:tag name="TEMPFOLDER" val=".\LatexFiles\"/>
  <p:tag name="LATEXFORMHEIGHT" val=" 320"/>
  <p:tag name="LATEXFORMWIDTH" val=" 385"/>
  <p:tag name="LATEXFORMWRAP" val="True"/>
  <p:tag name="BITMAPVECTOR" val="1"/>
  <p:tag name="EMFCHILD" val="True"/>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6.4642"/>
  <p:tag name="LATEXADDIN" val="\documentclass{article}&#10;\usepackage{amsmath}&#10;\usepackage{amssymb}&#10;\usepackage{color}&#10;\pagestyle{empty}&#10;\usepackage{xspace}&#10;&#10;\newcommand{\Adv}{\ensuremath{\mathcal{A}}\xspace}&#10;\newcommand{\bits}{\ensuremath{\{0,1\}}\xspace}&#10;\newcommand{\Com}{\ensuremath{\mathsf{Com}}\xspace}&#10;\newcommand{\Decom}{\ensuremath{\mathsf{Decom}}\xspace}&#10;\newcommand{\Enc}{\ensuremath{\mathsf{Enc}}\xspace}&#10;\newcommand{\Ext}{\ensuremath{\mathsf{Ext}}\xspace}&#10;&#10;\newcommand{\pick}{\ensuremath{\xleftarrow{\$}}\xspace}&#10;\newcommand{\pk}{\ensuremath{\mathsf{pk}}\xspace}&#10;\newcommand{\KGen}{\ensuremath{\mathsf{KGen}}\xspace}&#10;&#10;\newcommand{\SecPar}{\ensuremath{\lambda}\xspace}&#10;\newcommand{\Set}[1]{\ensuremath{\{ #1 \}}\xspace}&#10;\newcommand{\sk}{\ensuremath{\mathsf{sk}}\xspace}&#10;&#10;\newcommand{\View}{\ensuremath{\mathsf{View}}\xspace}&#10;&#10;\begin{document}&#10;$C(m)$&#10;\end{document}"/>
  <p:tag name="IGUANATEXSIZE" val="20"/>
  <p:tag name="IGUANATEXCURSOR" val="825"/>
  <p:tag name="TRANSPARENCY" val="True"/>
  <p:tag name="LATEXENGINEID" val="0"/>
  <p:tag name="TEMPFOLDER" val="c:\temp\"/>
  <p:tag name="LATEXFORMHEIGHT" val="400"/>
  <p:tag name="LATEXFORMWIDTH" val="580"/>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RIGINALHEIGHT" val=" 4.514843"/>
  <p:tag name="ORIGINALWIDTH" val=" 3.098819"/>
  <p:tag name="EMFCHILD" val="True"/>
</p:tagLst>
</file>

<file path=ppt/tags/tag41.xml><?xml version="1.0" encoding="utf-8"?>
<p:tagLst xmlns:a="http://schemas.openxmlformats.org/drawingml/2006/main" xmlns:r="http://schemas.openxmlformats.org/officeDocument/2006/relationships" xmlns:p="http://schemas.openxmlformats.org/presentationml/2006/main">
  <p:tag name="ORIGINALHEIGHT" val=" 9.713543"/>
  <p:tag name="ORIGINALWIDTH" val=" 2.323622"/>
  <p:tag name="EMFCHILD" val="True"/>
</p:tagLst>
</file>

<file path=ppt/tags/tag42.xml><?xml version="1.0" encoding="utf-8"?>
<p:tagLst xmlns:a="http://schemas.openxmlformats.org/drawingml/2006/main" xmlns:r="http://schemas.openxmlformats.org/officeDocument/2006/relationships" xmlns:p="http://schemas.openxmlformats.org/presentationml/2006/main">
  <p:tag name="ORIGINALHEIGHT" val=" 4.400236"/>
  <p:tag name="ORIGINALWIDTH" val=" 4.987756"/>
  <p:tag name="EMFCHILD" val="True"/>
</p:tagLst>
</file>

<file path=ppt/tags/tag43.xml><?xml version="1.0" encoding="utf-8"?>
<p:tagLst xmlns:a="http://schemas.openxmlformats.org/drawingml/2006/main" xmlns:r="http://schemas.openxmlformats.org/officeDocument/2006/relationships" xmlns:p="http://schemas.openxmlformats.org/presentationml/2006/main">
  <p:tag name="ORIGINALHEIGHT" val=" 4.514843"/>
  <p:tag name="ORIGINALWIDTH" val=" 3.098819"/>
  <p:tag name="EMFCHILD" val="True"/>
</p:tagLst>
</file>

<file path=ppt/tags/tag44.xml><?xml version="1.0" encoding="utf-8"?>
<p:tagLst xmlns:a="http://schemas.openxmlformats.org/drawingml/2006/main" xmlns:r="http://schemas.openxmlformats.org/officeDocument/2006/relationships" xmlns:p="http://schemas.openxmlformats.org/presentationml/2006/main">
  <p:tag name="ORIGINALHEIGHT" val=" 2.272953"/>
  <p:tag name="ORIGINALWIDTH" val=" 6.660394"/>
  <p:tag name="EMFCHILD" val="True"/>
</p:tagLst>
</file>

<file path=ppt/tags/tag45.xml><?xml version="1.0" encoding="utf-8"?>
<p:tagLst xmlns:a="http://schemas.openxmlformats.org/drawingml/2006/main" xmlns:r="http://schemas.openxmlformats.org/officeDocument/2006/relationships" xmlns:p="http://schemas.openxmlformats.org/presentationml/2006/main">
  <p:tag name="ORIGINALHEIGHT" val=" 6.682913"/>
  <p:tag name="ORIGINALWIDTH" val=" 4.156457"/>
  <p:tag name="EMFCHILD" val="True"/>
</p:tagLst>
</file>

<file path=ppt/tags/tag46.xml><?xml version="1.0" encoding="utf-8"?>
<p:tagLst xmlns:a="http://schemas.openxmlformats.org/drawingml/2006/main" xmlns:r="http://schemas.openxmlformats.org/officeDocument/2006/relationships" xmlns:p="http://schemas.openxmlformats.org/presentationml/2006/main">
  <p:tag name="ORIGINALHEIGHT" val=" 9.713543"/>
  <p:tag name="ORIGINALWIDTH" val=" 2.323622"/>
  <p:tag name="EMFCHILD" val="True"/>
</p:tagLst>
</file>

<file path=ppt/tags/tag47.xml><?xml version="1.0" encoding="utf-8"?>
<p:tagLst xmlns:a="http://schemas.openxmlformats.org/drawingml/2006/main" xmlns:r="http://schemas.openxmlformats.org/officeDocument/2006/relationships" xmlns:p="http://schemas.openxmlformats.org/presentationml/2006/main">
  <p:tag name="ORIGINALHEIGHT" val=" 6.63437"/>
  <p:tag name="ORIGINALWIDTH" val=" 7.151142"/>
  <p:tag name="LATEXADDIN" val="\documentclass{article}&#10;\input{Macros.tex}&#10;\begin{document}&#10;$P_1(x_1 = 8)$&#10;&#10;\end{document}"/>
  <p:tag name="IGUANATEXSIZE" val="20"/>
  <p:tag name="IGUANATEXCURSOR" val="60"/>
  <p:tag name="TRANSPARENCY" val="True"/>
  <p:tag name="CHOOSECOLOR" val="False"/>
  <p:tag name="COLORHEX" val="000000"/>
  <p:tag name="LATEXENGINEID" val="2"/>
  <p:tag name="TEMPFOLDER" val=".\LatexFiles\"/>
  <p:tag name="LATEXFORMHEIGHT" val=" 320"/>
  <p:tag name="LATEXFORMWIDTH" val=" 385"/>
  <p:tag name="LATEXFORMWRAP" val="True"/>
  <p:tag name="BITMAPVECTOR" val="1"/>
  <p:tag name="EMFCHILD" val="True"/>
</p:tagLst>
</file>

<file path=ppt/tags/tag48.xml><?xml version="1.0" encoding="utf-8"?>
<p:tagLst xmlns:a="http://schemas.openxmlformats.org/drawingml/2006/main" xmlns:r="http://schemas.openxmlformats.org/officeDocument/2006/relationships" xmlns:p="http://schemas.openxmlformats.org/presentationml/2006/main">
  <p:tag name="ORIGINALHEIGHT" val=" 4.514843"/>
  <p:tag name="ORIGINALWIDTH" val=" 2.551969"/>
  <p:tag name="EMFCHILD" val="True"/>
</p:tagLst>
</file>

<file path=ppt/tags/tag49.xml><?xml version="1.0" encoding="utf-8"?>
<p:tagLst xmlns:a="http://schemas.openxmlformats.org/drawingml/2006/main" xmlns:r="http://schemas.openxmlformats.org/officeDocument/2006/relationships" xmlns:p="http://schemas.openxmlformats.org/presentationml/2006/main">
  <p:tag name="ORIGINALHEIGHT" val=" 9.713543"/>
  <p:tag name="ORIGINALWIDTH" val=" 2.323622"/>
  <p:tag name="EMFCHILD" val="True"/>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91.48859"/>
  <p:tag name="ORIGINALWIDTH" val="102.7372"/>
  <p:tag name="LATEXADDIN" val="\documentclass{article}&#10;\usepackage{amsmath}&#10;\pagestyle{empty}&#10;&#10;\renewcommand{\tilde}{\widetilde}&#10;&#10;\begin{document}&#10;&#10;$\tilde{m}$&#10;&#10;\end{document}"/>
  <p:tag name="IGUANATEXSIZE" val="20"/>
  <p:tag name="IGUANATEXCURSOR" val="128"/>
  <p:tag name="TRANSPARENCY" val="True"/>
  <p:tag name="LATEXENGINEID" val="0"/>
  <p:tag name="TEMPFOLDER" val="c:\temp\"/>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RIGINALHEIGHT" val=" 4.400236"/>
  <p:tag name="ORIGINALWIDTH" val=" 4.987756"/>
  <p:tag name="EMFCHILD" val="True"/>
</p:tagLst>
</file>

<file path=ppt/tags/tag51.xml><?xml version="1.0" encoding="utf-8"?>
<p:tagLst xmlns:a="http://schemas.openxmlformats.org/drawingml/2006/main" xmlns:r="http://schemas.openxmlformats.org/officeDocument/2006/relationships" xmlns:p="http://schemas.openxmlformats.org/presentationml/2006/main">
  <p:tag name="ORIGINALHEIGHT" val=" 4.514843"/>
  <p:tag name="ORIGINALWIDTH" val=" 2.551969"/>
  <p:tag name="EMFCHILD" val="True"/>
</p:tagLst>
</file>

<file path=ppt/tags/tag52.xml><?xml version="1.0" encoding="utf-8"?>
<p:tagLst xmlns:a="http://schemas.openxmlformats.org/drawingml/2006/main" xmlns:r="http://schemas.openxmlformats.org/officeDocument/2006/relationships" xmlns:p="http://schemas.openxmlformats.org/presentationml/2006/main">
  <p:tag name="ORIGINALHEIGHT" val=" 2.272953"/>
  <p:tag name="ORIGINALWIDTH" val=" 6.660394"/>
  <p:tag name="EMFCHILD" val="True"/>
</p:tagLst>
</file>

<file path=ppt/tags/tag53.xml><?xml version="1.0" encoding="utf-8"?>
<p:tagLst xmlns:a="http://schemas.openxmlformats.org/drawingml/2006/main" xmlns:r="http://schemas.openxmlformats.org/officeDocument/2006/relationships" xmlns:p="http://schemas.openxmlformats.org/presentationml/2006/main">
  <p:tag name="ORIGINALHEIGHT" val=" 6.682913"/>
  <p:tag name="ORIGINALWIDTH" val=" 4.156456"/>
  <p:tag name="EMFCHILD" val="True"/>
</p:tagLst>
</file>

<file path=ppt/tags/tag54.xml><?xml version="1.0" encoding="utf-8"?>
<p:tagLst xmlns:a="http://schemas.openxmlformats.org/drawingml/2006/main" xmlns:r="http://schemas.openxmlformats.org/officeDocument/2006/relationships" xmlns:p="http://schemas.openxmlformats.org/presentationml/2006/main">
  <p:tag name="ORIGINALHEIGHT" val=" 9.713543"/>
  <p:tag name="ORIGINALWIDTH" val=" 2.323622"/>
  <p:tag name="EMFCHILD" val="True"/>
</p:tagLst>
</file>

<file path=ppt/tags/tag55.xml><?xml version="1.0" encoding="utf-8"?>
<p:tagLst xmlns:a="http://schemas.openxmlformats.org/drawingml/2006/main" xmlns:r="http://schemas.openxmlformats.org/officeDocument/2006/relationships" xmlns:p="http://schemas.openxmlformats.org/presentationml/2006/main">
  <p:tag name="ORIGINALHEIGHT" val="6.380883"/>
  <p:tag name="ORIGINALWIDTH" val="6.543293"/>
  <p:tag name="LATEXADDIN" val="\documentclass{article}&#10;\usepackage{amsmath}&#10;\usepackage{amssymb}&#10;\usepackage{color}&#10;\pagestyle{empty}&#10;\usepackage{xspace}&#10;&#10;\newcommand{\Adv}{\ensuremath{\mathcal{A}}\xspace}&#10;\newcommand{\bits}{\ensuremath{\{0,1\}}\xspace}&#10;\newcommand{\Com}{\ensuremath{\mathsf{Com}}\xspace}&#10;\newcommand{\Decom}{\ensuremath{\mathsf{Decom}}\xspace}&#10;\newcommand{\Enc}{\ensuremath{\mathsf{Enc}}\xspace}&#10;\newcommand{\Ext}{\ensuremath{\mathsf{Ext}}\xspace}&#10;&#10;\newcommand{\pick}{\ensuremath{\xleftarrow{\$}}\xspace}&#10;\newcommand{\pk}{\ensuremath{\mathsf{pk}}\xspace}&#10;\newcommand{\KGen}{\ensuremath{\mathsf{KGen}}\xspace}&#10;&#10;\newcommand{\SecPar}{\ensuremath{\lambda}\xspace}&#10;\newcommand{\Set}[1]{\ensuremath{\{ #1 \}}\xspace}&#10;\newcommand{\sk}{\ensuremath{\mathsf{sk}}\xspace}&#10;&#10;\newcommand{\View}{\ensuremath{\mathsf{View}}\xspace}&#10;&#10;\begin{document}&#10;$R$&#10;\end{document}"/>
  <p:tag name="IGUANATEXSIZE" val="20"/>
  <p:tag name="IGUANATEXCURSOR" val="823"/>
  <p:tag name="TRANSPARENCY" val="True"/>
  <p:tag name="FILENAME" val=""/>
  <p:tag name="LATEXENGINEID" val="0"/>
  <p:tag name="TEMPFOLDER" val="d:\temp\"/>
  <p:tag name="LATEXFORMHEIGHT" val="400"/>
  <p:tag name="LATEXFORMWIDTH" val="580"/>
  <p:tag name="LATEXFORMWRAP" val="True"/>
  <p:tag name="BITMAPVECTOR" val="1"/>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6.4642"/>
  <p:tag name="LATEXADDIN" val="\documentclass{article}&#10;\usepackage{amsmath}&#10;\usepackage{amssymb}&#10;\usepackage{color}&#10;\pagestyle{empty}&#10;\usepackage{xspace}&#10;&#10;\newcommand{\Adv}{\ensuremath{\mathcal{A}}\xspace}&#10;\newcommand{\bits}{\ensuremath{\{0,1\}}\xspace}&#10;\newcommand{\Com}{\ensuremath{\mathsf{Com}}\xspace}&#10;\newcommand{\Decom}{\ensuremath{\mathsf{Decom}}\xspace}&#10;\newcommand{\Enc}{\ensuremath{\mathsf{Enc}}\xspace}&#10;\newcommand{\Ext}{\ensuremath{\mathsf{Ext}}\xspace}&#10;&#10;\newcommand{\pick}{\ensuremath{\xleftarrow{\$}}\xspace}&#10;\newcommand{\pk}{\ensuremath{\mathsf{pk}}\xspace}&#10;\newcommand{\KGen}{\ensuremath{\mathsf{KGen}}\xspace}&#10;&#10;\newcommand{\SecPar}{\ensuremath{\lambda}\xspace}&#10;\newcommand{\Set}[1]{\ensuremath{\{ #1 \}}\xspace}&#10;\newcommand{\sk}{\ensuremath{\mathsf{sk}}\xspace}&#10;&#10;\newcommand{\View}{\ensuremath{\mathsf{View}}\xspace}&#10;&#10;\begin{document}&#10;$C(m)$&#10;\end{document}"/>
  <p:tag name="IGUANATEXSIZE" val="20"/>
  <p:tag name="IGUANATEXCURSOR" val="825"/>
  <p:tag name="TRANSPARENCY" val="True"/>
  <p:tag name="LATEXENGINEID" val="0"/>
  <p:tag name="TEMPFOLDER" val="c:\temp\"/>
  <p:tag name="LATEXFORMHEIGHT" val="400"/>
  <p:tag name="LATEXFORMWIDTH" val="580"/>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 1200"/>
  <p:tag name="ORIGINALHEIGHT" val=" 108.7364"/>
  <p:tag name="ORIGINALWIDTH" val=" 147.7315"/>
  <p:tag name="OUTPUTTYPE" val="PNG"/>
  <p:tag name="IGUANATEXVERSION" val="162"/>
  <p:tag name="LATEXADDIN" val="\documentclass{article}&#10;\usepackage{amsmath}&#10;\pagestyle{empty}&#10;&#10;\renewcommand{\tilde}{\widetilde}&#10;&#10;\begin{document}&#10;&#10;$\tilde{m}_1$&#10;&#10;\end{document}"/>
  <p:tag name="IGUANATEXSIZE" val="20"/>
  <p:tag name="IGUANATEXCURSOR" val="128"/>
  <p:tag name="TRANSPARENCY" val="True"/>
  <p:tag name="CHOOSECOLOR" val="False"/>
  <p:tag name="COLORHEX" val="000000"/>
  <p:tag name="LATEXENGINEID" val="0"/>
  <p:tag name="TEMPFOLDER" val=".\LatexFiles\"/>
  <p:tag name="LATEXFORMHEIGHT" val=" 312"/>
  <p:tag name="LATEXFORMWIDTH" val=" 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 1200"/>
  <p:tag name="ORIGINALHEIGHT" val=" 108.7364"/>
  <p:tag name="ORIGINALWIDTH" val=" 150.7312"/>
  <p:tag name="OUTPUTTYPE" val="PNG"/>
  <p:tag name="IGUANATEXVERSION" val="162"/>
  <p:tag name="LATEXADDIN" val="\documentclass{article}&#10;\usepackage{amsmath}&#10;\pagestyle{empty}&#10;&#10;\renewcommand{\tilde}{\widetilde}&#10;&#10;\begin{document}&#10;&#10;$\tilde{m}_2$&#10;&#10;\end{document}"/>
  <p:tag name="IGUANATEXSIZE" val="20"/>
  <p:tag name="IGUANATEXCURSOR" val="128"/>
  <p:tag name="TRANSPARENCY" val="True"/>
  <p:tag name="CHOOSECOLOR" val="False"/>
  <p:tag name="COLORHEX" val="000000"/>
  <p:tag name="LATEXENGINEID" val="0"/>
  <p:tag name="TEMPFOLDER" val=".\LatexFiles\"/>
  <p:tag name="LATEXFORMHEIGHT" val=" 312"/>
  <p:tag name="LATEXFORMWIDTH" val=" 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 1200"/>
  <p:tag name="ORIGINALHEIGHT" val=" 109.4863"/>
  <p:tag name="ORIGINALWIDTH" val=" 164.2294"/>
  <p:tag name="OUTPUTTYPE" val="PNG"/>
  <p:tag name="IGUANATEXVERSION" val="162"/>
  <p:tag name="LATEXADDIN" val="\documentclass{article}&#10;\usepackage{amsmath}&#10;\pagestyle{empty}&#10;&#10;\renewcommand{\tilde}{\widetilde}&#10;&#10;\begin{document}&#10;&#10;$\tilde{m}_n$&#10;&#10;\end{document}"/>
  <p:tag name="IGUANATEXSIZE" val="20"/>
  <p:tag name="IGUANATEXCURSOR" val="128"/>
  <p:tag name="TRANSPARENCY" val="True"/>
  <p:tag name="CHOOSECOLOR" val="False"/>
  <p:tag name="COLORHEX" val="000000"/>
  <p:tag name="LATEXENGINEID" val="0"/>
  <p:tag name="TEMPFOLDER" val=".\LatexFiles\"/>
  <p:tag name="LATEXFORMHEIGHT" val=" 312"/>
  <p:tag name="LATEXFORMWIDTH" val=" 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RIGINALHEIGHT" val=" 9.713543"/>
  <p:tag name="ORIGINALWIDTH" val=" 45.89146"/>
  <p:tag name="OUTPUTTYPE" val="SVG"/>
  <p:tag name="IGUANATEXVERSION" val="162"/>
  <p:tag name="LATEXADDIN" val="\documentclass{article}&#10;\input{Macros.tex}&#10;\begin{document}&#10;$P_1(x_1 = 8)$&#10;&#10;\end{document}"/>
  <p:tag name="IGUANATEXSIZE" val="20"/>
  <p:tag name="IGUANATEXCURSOR" val="60"/>
  <p:tag name="TRANSPARENCY" val="True"/>
  <p:tag name="CHOOSECOLOR" val="False"/>
  <p:tag name="COLORHEX" val="000000"/>
  <p:tag name="LATEXENGINEID" val="2"/>
  <p:tag name="TEMPFOLDER" val=".\LatexFiles\"/>
  <p:tag name="LATEXFORMHEIGHT" val=" 320"/>
  <p:tag name="LATEXFORMWIDTH" val=" 385"/>
  <p:tag name="LATEXFORMWRAP" val="True"/>
  <p:tag name="BITMAPVECTOR" val="1"/>
</p:tagLst>
</file>

<file path=ppt/tags/tag7.xml><?xml version="1.0" encoding="utf-8"?>
<p:tagLst xmlns:a="http://schemas.openxmlformats.org/drawingml/2006/main" xmlns:r="http://schemas.openxmlformats.org/officeDocument/2006/relationships" xmlns:p="http://schemas.openxmlformats.org/presentationml/2006/main">
  <p:tag name="ORIGINALHEIGHT" val=" 9.713543"/>
  <p:tag name="ORIGINALWIDTH" val=" 45.89146"/>
  <p:tag name="OUTPUTTYPE" val="SVG"/>
  <p:tag name="IGUANATEXVERSION" val="162"/>
  <p:tag name="LATEXADDIN" val="\documentclass{article}&#10;\input{Macros.tex}&#10;\begin{document}&#10;$P_2(x_2 = 6)$&#10;&#10;\end{document}"/>
  <p:tag name="IGUANATEXSIZE" val="20"/>
  <p:tag name="IGUANATEXCURSOR" val="60"/>
  <p:tag name="TRANSPARENCY" val="True"/>
  <p:tag name="CHOOSECOLOR" val="False"/>
  <p:tag name="COLORHEX" val="000000"/>
  <p:tag name="LATEXENGINEID" val="2"/>
  <p:tag name="TEMPFOLDER" val=".\LatexFiles\"/>
  <p:tag name="LATEXFORMHEIGHT" val=" 320"/>
  <p:tag name="LATEXFORMWIDTH" val=" 385"/>
  <p:tag name="LATEXFORMWRAP" val="True"/>
  <p:tag name="BITMAPVECTOR" val="1"/>
</p:tagLst>
</file>

<file path=ppt/tags/tag8.xml><?xml version="1.0" encoding="utf-8"?>
<p:tagLst xmlns:a="http://schemas.openxmlformats.org/drawingml/2006/main" xmlns:r="http://schemas.openxmlformats.org/officeDocument/2006/relationships" xmlns:p="http://schemas.openxmlformats.org/presentationml/2006/main">
  <p:tag name="ORIGINALHEIGHT" val=" 9.832166"/>
  <p:tag name="ORIGINALWIDTH" val=" 46.9025"/>
  <p:tag name="OUTPUTTYPE" val="SVG"/>
  <p:tag name="IGUANATEXVERSION" val="162"/>
  <p:tag name="LATEXADDIN" val="\documentclass{article}&#10;\input{Macros.tex}&#10;\begin{document}&#10;$P^*_3(x_3 = 1)$&#10;&#10;\end{document}"/>
  <p:tag name="IGUANATEXSIZE" val="20"/>
  <p:tag name="IGUANATEXCURSOR" val="60"/>
  <p:tag name="TRANSPARENCY" val="True"/>
  <p:tag name="CHOOSECOLOR" val="False"/>
  <p:tag name="COLORHEX" val="000000"/>
  <p:tag name="LATEXENGINEID" val="2"/>
  <p:tag name="TEMPFOLDER" val=".\LatexFiles\"/>
  <p:tag name="LATEXFORMHEIGHT" val=" 320"/>
  <p:tag name="LATEXFORMWIDTH" val=" 385"/>
  <p:tag name="LATEXFORMWRAP" val="True"/>
  <p:tag name="BITMAPVECTOR" val="1"/>
</p:tagLst>
</file>

<file path=ppt/tags/tag9.xml><?xml version="1.0" encoding="utf-8"?>
<p:tagLst xmlns:a="http://schemas.openxmlformats.org/drawingml/2006/main" xmlns:r="http://schemas.openxmlformats.org/officeDocument/2006/relationships" xmlns:p="http://schemas.openxmlformats.org/presentationml/2006/main">
  <p:tag name="ORIGINALHEIGHT" val=" 9.470473"/>
  <p:tag name="ORIGINALWIDTH" val=" 40.25375"/>
  <p:tag name="OUTPUTTYPE" val="SVG"/>
  <p:tag name="IGUANATEXVERSION" val="162"/>
  <p:tag name="LATEXADDIN" val="\documentclass{article}&#10;\input{Macros.tex}&#10;\begin{document}&#10;$x^*_3 = -x_1$&#10;&#10;\end{document}"/>
  <p:tag name="IGUANATEXSIZE" val="20"/>
  <p:tag name="IGUANATEXCURSOR" val="60"/>
  <p:tag name="TRANSPARENCY" val="True"/>
  <p:tag name="CHOOSECOLOR" val="False"/>
  <p:tag name="COLORHEX" val="000000"/>
  <p:tag name="LATEXENGINEID" val="2"/>
  <p:tag name="TEMPFOLDER" val=".\LatexFiles\"/>
  <p:tag name="LATEXFORMHEIGHT" val=" 320"/>
  <p:tag name="LATEXFORMWIDTH" val=" 385"/>
  <p:tag name="LATEXFORMWRAP" val="True"/>
  <p:tag name="BITMAPVECTO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bb4fa5d-3ac5-4415-967c-34900a0e1c6f}" enabled="1" method="Privileged" siteId="{a629ef32-67ba-47a6-8eb3-ec43935644fc}" removed="0"/>
</clbl:labelList>
</file>

<file path=docProps/app.xml><?xml version="1.0" encoding="utf-8"?>
<Properties xmlns="http://schemas.openxmlformats.org/officeDocument/2006/extended-properties" xmlns:vt="http://schemas.openxmlformats.org/officeDocument/2006/docPropsVTypes">
  <TotalTime>37839</TotalTime>
  <Words>3262</Words>
  <Application>Microsoft Office PowerPoint</Application>
  <PresentationFormat>ワイド画面</PresentationFormat>
  <Paragraphs>354</Paragraphs>
  <Slides>15</Slides>
  <Notes>13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DengXian</vt:lpstr>
      <vt:lpstr>KaiTi</vt:lpstr>
      <vt:lpstr>Arial</vt:lpstr>
      <vt:lpstr>Bahnschrift SemiBold</vt:lpstr>
      <vt:lpstr>Calibri</vt:lpstr>
      <vt:lpstr>Calibri Light</vt:lpstr>
      <vt:lpstr>Cambria Math</vt:lpstr>
      <vt:lpstr>Office Theme</vt:lpstr>
      <vt:lpstr>The Round Complexity of Black-Box Post-Quantum Secure Computation</vt:lpstr>
      <vt:lpstr>Secure (Quantum) Multi-Party Computation</vt:lpstr>
      <vt:lpstr>Post-Quantum MPC: Desirable Features</vt:lpstr>
      <vt:lpstr>Post-Quantum MPC: State of the Art</vt:lpstr>
      <vt:lpstr>Our Results</vt:lpstr>
      <vt:lpstr>Black-Box PQ-2PC from Minimal Assumptions</vt:lpstr>
      <vt:lpstr>Final Step: Quantizing Black-Box OT Compiler</vt:lpstr>
      <vt:lpstr>Further Application of Our Black-Box MPC</vt:lpstr>
      <vt:lpstr>Black-Box PQ-MPC in Constant Rounds</vt:lpstr>
      <vt:lpstr>What We Really Need</vt:lpstr>
      <vt:lpstr>Our Contribution</vt:lpstr>
      <vt:lpstr>Further Application of Our 1-Many NMCom</vt:lpstr>
      <vt:lpstr>Summary</vt:lpstr>
      <vt:lpstr>Reference (1/2)</vt:lpstr>
      <vt:lpstr>Reference (2/2)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Rohit Chatterjee</dc:creator>
  <cp:lastModifiedBy>Takashi Yamakawa（山川高志）</cp:lastModifiedBy>
  <cp:revision>2333</cp:revision>
  <dcterms:created xsi:type="dcterms:W3CDTF">2019-11-04T15:48:25Z</dcterms:created>
  <dcterms:modified xsi:type="dcterms:W3CDTF">2025-08-14T10:27:38Z</dcterms:modified>
</cp:coreProperties>
</file>