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09" r:id="rId2"/>
    <p:sldId id="417" r:id="rId3"/>
    <p:sldId id="873" r:id="rId4"/>
    <p:sldId id="752" r:id="rId5"/>
    <p:sldId id="434" r:id="rId6"/>
    <p:sldId id="791" r:id="rId7"/>
    <p:sldId id="527" r:id="rId8"/>
    <p:sldId id="753" r:id="rId9"/>
    <p:sldId id="792" r:id="rId10"/>
    <p:sldId id="793" r:id="rId11"/>
    <p:sldId id="754" r:id="rId12"/>
    <p:sldId id="756" r:id="rId13"/>
    <p:sldId id="755" r:id="rId14"/>
    <p:sldId id="808" r:id="rId15"/>
    <p:sldId id="809" r:id="rId16"/>
    <p:sldId id="795" r:id="rId17"/>
    <p:sldId id="803" r:id="rId18"/>
    <p:sldId id="894" r:id="rId19"/>
    <p:sldId id="805" r:id="rId20"/>
    <p:sldId id="814" r:id="rId21"/>
    <p:sldId id="810" r:id="rId22"/>
    <p:sldId id="812" r:id="rId23"/>
    <p:sldId id="819" r:id="rId24"/>
    <p:sldId id="820" r:id="rId25"/>
    <p:sldId id="821" r:id="rId26"/>
    <p:sldId id="832" r:id="rId27"/>
    <p:sldId id="831" r:id="rId28"/>
    <p:sldId id="833" r:id="rId29"/>
    <p:sldId id="896" r:id="rId30"/>
    <p:sldId id="899" r:id="rId31"/>
    <p:sldId id="900" r:id="rId32"/>
    <p:sldId id="898" r:id="rId33"/>
    <p:sldId id="841" r:id="rId34"/>
    <p:sldId id="846" r:id="rId35"/>
    <p:sldId id="901" r:id="rId36"/>
    <p:sldId id="895" r:id="rId37"/>
    <p:sldId id="861" r:id="rId38"/>
    <p:sldId id="860" r:id="rId39"/>
    <p:sldId id="863" r:id="rId40"/>
    <p:sldId id="862" r:id="rId41"/>
    <p:sldId id="864" r:id="rId42"/>
    <p:sldId id="887" r:id="rId43"/>
    <p:sldId id="888" r:id="rId44"/>
    <p:sldId id="865" r:id="rId45"/>
    <p:sldId id="889" r:id="rId46"/>
    <p:sldId id="867" r:id="rId47"/>
    <p:sldId id="870" r:id="rId48"/>
    <p:sldId id="872" r:id="rId49"/>
    <p:sldId id="871" r:id="rId5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7" autoAdjust="0"/>
    <p:restoredTop sz="69822" autoAdjust="0"/>
  </p:normalViewPr>
  <p:slideViewPr>
    <p:cSldViewPr snapToGrid="0">
      <p:cViewPr varScale="1">
        <p:scale>
          <a:sx n="86" d="100"/>
          <a:sy n="86" d="100"/>
        </p:scale>
        <p:origin x="13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0508F-3C31-4D7B-B089-6987B8C90258}" type="datetimeFigureOut">
              <a:rPr lang="en-CH" smtClean="0"/>
              <a:t>8/17/25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05CBC-82F8-4399-9B58-1F8576F9FC88}" type="slidenum">
              <a:rPr lang="en-CH" smtClean="0"/>
              <a:t>‹#›</a:t>
            </a:fld>
            <a:endParaRPr lang="en-CH"/>
          </a:p>
        </p:txBody>
      </p:sp>
    </p:spTree>
    <p:extLst>
      <p:ext uri="{BB962C8B-B14F-4D97-AF65-F5344CB8AC3E}">
        <p14:creationId xmlns:p14="http://schemas.microsoft.com/office/powerpoint/2010/main" val="218652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everyone, I am very happy to share our recent progress in constant-round MPC with you. This is a joint work with Vipul Goyal, Junru Li, and Rafail Ostrovsky.</a:t>
            </a:r>
            <a:endParaRPr lang="en-CH" dirty="0"/>
          </a:p>
        </p:txBody>
      </p:sp>
      <p:sp>
        <p:nvSpPr>
          <p:cNvPr id="4" name="Slide Number Placeholder 3"/>
          <p:cNvSpPr>
            <a:spLocks noGrp="1"/>
          </p:cNvSpPr>
          <p:nvPr>
            <p:ph type="sldNum" sz="quarter" idx="5"/>
          </p:nvPr>
        </p:nvSpPr>
        <p:spPr/>
        <p:txBody>
          <a:bodyPr/>
          <a:lstStyle/>
          <a:p>
            <a:fld id="{90005CBC-82F8-4399-9B58-1F8576F9FC88}" type="slidenum">
              <a:rPr lang="en-CH" smtClean="0"/>
              <a:t>1</a:t>
            </a:fld>
            <a:endParaRPr lang="en-CH"/>
          </a:p>
        </p:txBody>
      </p:sp>
    </p:spTree>
    <p:extLst>
      <p:ext uri="{BB962C8B-B14F-4D97-AF65-F5344CB8AC3E}">
        <p14:creationId xmlns:p14="http://schemas.microsoft.com/office/powerpoint/2010/main" val="248267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From our second result, we also obtain an interesting corollary in the standard honest majority setting. Basically, we achieve the same amount of communication but remove the assumption of random OTs. This is realized by taking \epsilon to be ½ in our second theorem, and using OT extension to prepare random OTs.</a:t>
            </a:r>
          </a:p>
        </p:txBody>
      </p:sp>
      <p:sp>
        <p:nvSpPr>
          <p:cNvPr id="4" name="Slide Number Placeholder 3"/>
          <p:cNvSpPr>
            <a:spLocks noGrp="1"/>
          </p:cNvSpPr>
          <p:nvPr>
            <p:ph type="sldNum" sz="quarter" idx="5"/>
          </p:nvPr>
        </p:nvSpPr>
        <p:spPr/>
        <p:txBody>
          <a:bodyPr/>
          <a:lstStyle/>
          <a:p>
            <a:fld id="{90005CBC-82F8-4399-9B58-1F8576F9FC88}" type="slidenum">
              <a:rPr lang="en-CH" smtClean="0"/>
              <a:t>10</a:t>
            </a:fld>
            <a:endParaRPr lang="en-CH"/>
          </a:p>
        </p:txBody>
      </p:sp>
    </p:spTree>
    <p:extLst>
      <p:ext uri="{BB962C8B-B14F-4D97-AF65-F5344CB8AC3E}">
        <p14:creationId xmlns:p14="http://schemas.microsoft.com/office/powerpoint/2010/main" val="27727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achieve our result, we first construct a round-compression compiler for certain class of non-constant-round MPC protocols. </a:t>
            </a:r>
            <a:r>
              <a:rPr lang="en-US" altLang="zh-CN" baseline="0" dirty="0"/>
              <a:t>As we will see soon, our core idea is to let each party garble his own next-message functions. Then with all garbled circuits, the evaluator can emulate the whole execution of the underlying MPC protocol.</a:t>
            </a:r>
          </a:p>
          <a:p>
            <a:endParaRPr lang="en-US" baseline="0" dirty="0"/>
          </a:p>
          <a:p>
            <a:r>
              <a:rPr lang="en-US" baseline="0" dirty="0"/>
              <a:t>To obtain O(|C|) communication, we instantiate the underlying non-constant-round MPC protocols by using packed secret </a:t>
            </a:r>
            <a:r>
              <a:rPr lang="en-US" baseline="0" dirty="0" err="1"/>
              <a:t>sharings</a:t>
            </a:r>
            <a:r>
              <a:rPr lang="en-US" baseline="0" dirty="0"/>
              <a:t>, following the line of my previous works with </a:t>
            </a:r>
            <a:r>
              <a:rPr lang="en-US" baseline="0" dirty="0" err="1"/>
              <a:t>Vipul</a:t>
            </a:r>
            <a:r>
              <a:rPr lang="en-US" baseline="0" dirty="0"/>
              <a:t> and </a:t>
            </a:r>
            <a:r>
              <a:rPr lang="en-US" baseline="0" dirty="0" err="1"/>
              <a:t>Antigoni</a:t>
            </a:r>
            <a:r>
              <a:rPr lang="en-US" baseline="0" dirty="0"/>
              <a:t>. Here we use AG codes for packed </a:t>
            </a:r>
            <a:r>
              <a:rPr lang="en-US" baseline="0" dirty="0" err="1"/>
              <a:t>sharings</a:t>
            </a:r>
            <a:r>
              <a:rPr lang="en-US" baseline="0" dirty="0"/>
              <a:t> over the binary domain.</a:t>
            </a:r>
          </a:p>
          <a:p>
            <a:endParaRPr lang="en-US" baseline="0" dirty="0"/>
          </a:p>
          <a:p>
            <a:r>
              <a:rPr lang="en-US" baseline="0" dirty="0"/>
              <a:t>The above allows us to obtain the first result that is secure against ¼ corruption. To boost the corruption threshold, we use the technique of party virtualization, and combines the idea of MPC-in-the-head to achieve malicious security.</a:t>
            </a:r>
          </a:p>
        </p:txBody>
      </p:sp>
      <p:sp>
        <p:nvSpPr>
          <p:cNvPr id="4" name="Slide Number Placeholder 3"/>
          <p:cNvSpPr>
            <a:spLocks noGrp="1"/>
          </p:cNvSpPr>
          <p:nvPr>
            <p:ph type="sldNum" sz="quarter" idx="5"/>
          </p:nvPr>
        </p:nvSpPr>
        <p:spPr/>
        <p:txBody>
          <a:bodyPr/>
          <a:lstStyle/>
          <a:p>
            <a:fld id="{90005CBC-82F8-4399-9B58-1F8576F9FC88}" type="slidenum">
              <a:rPr lang="en-CH" smtClean="0"/>
              <a:t>11</a:t>
            </a:fld>
            <a:endParaRPr lang="en-CH"/>
          </a:p>
        </p:txBody>
      </p:sp>
    </p:spTree>
    <p:extLst>
      <p:ext uri="{BB962C8B-B14F-4D97-AF65-F5344CB8AC3E}">
        <p14:creationId xmlns:p14="http://schemas.microsoft.com/office/powerpoint/2010/main" val="386905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moving to the technical section, I want to briefly discuss the limitations of our results and potential future directions.</a:t>
            </a:r>
          </a:p>
          <a:p>
            <a:endParaRPr lang="en-US" baseline="0" dirty="0"/>
          </a:p>
          <a:p>
            <a:r>
              <a:rPr lang="en-US" baseline="0" dirty="0"/>
              <a:t>Our result contains a circuit-depth dependent communication overhead, this is mainly due to the use of packed secret sharing for the non-constant-round MPC. An interesting question is whether we can remove this term or at least reduce it to linear in n.</a:t>
            </a:r>
          </a:p>
          <a:p>
            <a:endParaRPr lang="en-US" baseline="0" dirty="0"/>
          </a:p>
          <a:p>
            <a:r>
              <a:rPr lang="en-US" baseline="0" dirty="0"/>
              <a:t>Our current result mainly focuses on the asymptotic complexity. Further improvements are needed for concrete efficiency.</a:t>
            </a:r>
          </a:p>
          <a:p>
            <a:endParaRPr lang="en-US" baseline="0" dirty="0"/>
          </a:p>
          <a:p>
            <a:r>
              <a:rPr lang="en-US" baseline="0" dirty="0"/>
              <a:t>Our result assumes a random oracle, which is due to the need of supporting free XOR and compact commitments. An interesting question is whether a similar result can be achieved based on black-box use of OWF.</a:t>
            </a:r>
          </a:p>
        </p:txBody>
      </p:sp>
      <p:sp>
        <p:nvSpPr>
          <p:cNvPr id="4" name="Slide Number Placeholder 3"/>
          <p:cNvSpPr>
            <a:spLocks noGrp="1"/>
          </p:cNvSpPr>
          <p:nvPr>
            <p:ph type="sldNum" sz="quarter" idx="5"/>
          </p:nvPr>
        </p:nvSpPr>
        <p:spPr/>
        <p:txBody>
          <a:bodyPr/>
          <a:lstStyle/>
          <a:p>
            <a:fld id="{90005CBC-82F8-4399-9B58-1F8576F9FC88}" type="slidenum">
              <a:rPr lang="en-CH" smtClean="0"/>
              <a:t>12</a:t>
            </a:fld>
            <a:endParaRPr lang="en-CH"/>
          </a:p>
        </p:txBody>
      </p:sp>
    </p:spTree>
    <p:extLst>
      <p:ext uri="{BB962C8B-B14F-4D97-AF65-F5344CB8AC3E}">
        <p14:creationId xmlns:p14="http://schemas.microsoft.com/office/powerpoint/2010/main" val="64260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an outline of my talk. We will start from reviewing the Yao’s garbled circuit and introducing our starting idea.</a:t>
            </a:r>
          </a:p>
        </p:txBody>
      </p:sp>
      <p:sp>
        <p:nvSpPr>
          <p:cNvPr id="4" name="灯片编号占位符 3"/>
          <p:cNvSpPr>
            <a:spLocks noGrp="1"/>
          </p:cNvSpPr>
          <p:nvPr>
            <p:ph type="sldNum" sz="quarter" idx="10"/>
          </p:nvPr>
        </p:nvSpPr>
        <p:spPr/>
        <p:txBody>
          <a:bodyPr/>
          <a:lstStyle/>
          <a:p>
            <a:fld id="{90005CBC-82F8-4399-9B58-1F8576F9FC88}" type="slidenum">
              <a:rPr lang="en-CH" smtClean="0"/>
              <a:t>13</a:t>
            </a:fld>
            <a:endParaRPr lang="en-CH"/>
          </a:p>
        </p:txBody>
      </p:sp>
    </p:spTree>
    <p:extLst>
      <p:ext uri="{BB962C8B-B14F-4D97-AF65-F5344CB8AC3E}">
        <p14:creationId xmlns:p14="http://schemas.microsoft.com/office/powerpoint/2010/main" val="92138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It is known that Yao’s garbled circuit can be used to compute a constant-round 2PC. At a high level, one party acts as the garbler and computes an encrypted circuit or a garbled circuit of the target function. </a:t>
            </a:r>
          </a:p>
        </p:txBody>
      </p:sp>
      <p:sp>
        <p:nvSpPr>
          <p:cNvPr id="4" name="灯片编号占位符 3"/>
          <p:cNvSpPr>
            <a:spLocks noGrp="1"/>
          </p:cNvSpPr>
          <p:nvPr>
            <p:ph type="sldNum" sz="quarter" idx="10"/>
          </p:nvPr>
        </p:nvSpPr>
        <p:spPr/>
        <p:txBody>
          <a:bodyPr/>
          <a:lstStyle/>
          <a:p>
            <a:fld id="{90005CBC-82F8-4399-9B58-1F8576F9FC88}" type="slidenum">
              <a:rPr lang="en-CH" smtClean="0"/>
              <a:t>14</a:t>
            </a:fld>
            <a:endParaRPr lang="en-CH"/>
          </a:p>
        </p:txBody>
      </p:sp>
    </p:spTree>
    <p:extLst>
      <p:ext uri="{BB962C8B-B14F-4D97-AF65-F5344CB8AC3E}">
        <p14:creationId xmlns:p14="http://schemas.microsoft.com/office/powerpoint/2010/main" val="374450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Then the two parties use OT to let the evaluator learns the secret keys corresponding to their inputs. Here secret keys are also referred to as wire labels.</a:t>
            </a:r>
          </a:p>
        </p:txBody>
      </p:sp>
      <p:sp>
        <p:nvSpPr>
          <p:cNvPr id="4" name="灯片编号占位符 3"/>
          <p:cNvSpPr>
            <a:spLocks noGrp="1"/>
          </p:cNvSpPr>
          <p:nvPr>
            <p:ph type="sldNum" sz="quarter" idx="10"/>
          </p:nvPr>
        </p:nvSpPr>
        <p:spPr/>
        <p:txBody>
          <a:bodyPr/>
          <a:lstStyle/>
          <a:p>
            <a:fld id="{90005CBC-82F8-4399-9B58-1F8576F9FC88}" type="slidenum">
              <a:rPr lang="en-CH" smtClean="0"/>
              <a:t>15</a:t>
            </a:fld>
            <a:endParaRPr lang="en-CH"/>
          </a:p>
        </p:txBody>
      </p:sp>
    </p:spTree>
    <p:extLst>
      <p:ext uri="{BB962C8B-B14F-4D97-AF65-F5344CB8AC3E}">
        <p14:creationId xmlns:p14="http://schemas.microsoft.com/office/powerpoint/2010/main" val="419850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With the secret keys associated with both parties’ inputs, the evaluator can locally evaluate the encrypted circuit and learn the function output.</a:t>
            </a:r>
          </a:p>
        </p:txBody>
      </p:sp>
      <p:sp>
        <p:nvSpPr>
          <p:cNvPr id="4" name="灯片编号占位符 3"/>
          <p:cNvSpPr>
            <a:spLocks noGrp="1"/>
          </p:cNvSpPr>
          <p:nvPr>
            <p:ph type="sldNum" sz="quarter" idx="10"/>
          </p:nvPr>
        </p:nvSpPr>
        <p:spPr/>
        <p:txBody>
          <a:bodyPr/>
          <a:lstStyle/>
          <a:p>
            <a:fld id="{90005CBC-82F8-4399-9B58-1F8576F9FC88}" type="slidenum">
              <a:rPr lang="en-CH" smtClean="0"/>
              <a:t>16</a:t>
            </a:fld>
            <a:endParaRPr lang="en-CH"/>
          </a:p>
        </p:txBody>
      </p:sp>
    </p:spTree>
    <p:extLst>
      <p:ext uri="{BB962C8B-B14F-4D97-AF65-F5344CB8AC3E}">
        <p14:creationId xmlns:p14="http://schemas.microsoft.com/office/powerpoint/2010/main" val="1280490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 build a multiparty protocol, we cannot let a single party act as the garbler due to the potential collusion between the garbler and the evaluator. Instead, we ask all parties to jointly emulate the garbler and compute a garbled circuit using a generic multiparty computation protocol. The main observation here is that the computation carried by the garbler has constant depth. Thus, we can use for example the SPDZ protocol to emulate the garbler.</a:t>
            </a:r>
          </a:p>
        </p:txBody>
      </p:sp>
      <p:sp>
        <p:nvSpPr>
          <p:cNvPr id="4" name="灯片编号占位符 3"/>
          <p:cNvSpPr>
            <a:spLocks noGrp="1"/>
          </p:cNvSpPr>
          <p:nvPr>
            <p:ph type="sldNum" sz="quarter" idx="10"/>
          </p:nvPr>
        </p:nvSpPr>
        <p:spPr/>
        <p:txBody>
          <a:bodyPr/>
          <a:lstStyle/>
          <a:p>
            <a:fld id="{90005CBC-82F8-4399-9B58-1F8576F9FC88}" type="slidenum">
              <a:rPr lang="en-CH" smtClean="0"/>
              <a:t>17</a:t>
            </a:fld>
            <a:endParaRPr lang="en-CH"/>
          </a:p>
        </p:txBody>
      </p:sp>
    </p:spTree>
    <p:extLst>
      <p:ext uri="{BB962C8B-B14F-4D97-AF65-F5344CB8AC3E}">
        <p14:creationId xmlns:p14="http://schemas.microsoft.com/office/powerpoint/2010/main" val="320080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D397-BE30-1727-1454-557232749A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B0315A-E900-B2DA-348A-E5F2C75E50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D7F3B9A-B1D0-5168-04CB-BE4D3D396E46}"/>
              </a:ext>
            </a:extLst>
          </p:cNvPr>
          <p:cNvSpPr>
            <a:spLocks noGrp="1"/>
          </p:cNvSpPr>
          <p:nvPr>
            <p:ph type="body" idx="1"/>
          </p:nvPr>
        </p:nvSpPr>
        <p:spPr/>
        <p:txBody>
          <a:bodyPr/>
          <a:lstStyle/>
          <a:p>
            <a:r>
              <a:rPr lang="en-US" altLang="zh-CN" baseline="0" dirty="0"/>
              <a:t>However the main difficulty of this approach is that all parties need to run an MPC protocol to compute the cryptographic primitives involved in the garbler’s computation, which may incur a large computation and communication overhead.</a:t>
            </a:r>
          </a:p>
        </p:txBody>
      </p:sp>
      <p:sp>
        <p:nvSpPr>
          <p:cNvPr id="4" name="灯片编号占位符 3">
            <a:extLst>
              <a:ext uri="{FF2B5EF4-FFF2-40B4-BE49-F238E27FC236}">
                <a16:creationId xmlns:a16="http://schemas.microsoft.com/office/drawing/2014/main" id="{741D041E-508F-0553-8662-0A8428F44955}"/>
              </a:ext>
            </a:extLst>
          </p:cNvPr>
          <p:cNvSpPr>
            <a:spLocks noGrp="1"/>
          </p:cNvSpPr>
          <p:nvPr>
            <p:ph type="sldNum" sz="quarter" idx="10"/>
          </p:nvPr>
        </p:nvSpPr>
        <p:spPr/>
        <p:txBody>
          <a:bodyPr/>
          <a:lstStyle/>
          <a:p>
            <a:fld id="{90005CBC-82F8-4399-9B58-1F8576F9FC88}" type="slidenum">
              <a:rPr lang="en-CH" smtClean="0"/>
              <a:t>18</a:t>
            </a:fld>
            <a:endParaRPr lang="en-CH"/>
          </a:p>
        </p:txBody>
      </p:sp>
    </p:spTree>
    <p:extLst>
      <p:ext uri="{BB962C8B-B14F-4D97-AF65-F5344CB8AC3E}">
        <p14:creationId xmlns:p14="http://schemas.microsoft.com/office/powerpoint/2010/main" val="409423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One way to address this difficulty is to use an MPC-friendly cryptographic primitives. But usually this kind of constructions require stronger assumptions such as LPN, DDH.</a:t>
            </a:r>
          </a:p>
          <a:p>
            <a:endParaRPr lang="en-US" altLang="zh-CN" baseline="0" dirty="0"/>
          </a:p>
          <a:p>
            <a:r>
              <a:rPr lang="en-US" altLang="zh-CN" baseline="0" dirty="0"/>
              <a:t>Another way, proposed by DI05, is to let each party generate his own wire labels. This allows us to use the underlying cryptographic primitives in a black-box way. But it would increase the wire label size, and thus the garbled circuit size by a factor of n.</a:t>
            </a:r>
          </a:p>
        </p:txBody>
      </p:sp>
      <p:sp>
        <p:nvSpPr>
          <p:cNvPr id="4" name="灯片编号占位符 3"/>
          <p:cNvSpPr>
            <a:spLocks noGrp="1"/>
          </p:cNvSpPr>
          <p:nvPr>
            <p:ph type="sldNum" sz="quarter" idx="10"/>
          </p:nvPr>
        </p:nvSpPr>
        <p:spPr/>
        <p:txBody>
          <a:bodyPr/>
          <a:lstStyle/>
          <a:p>
            <a:fld id="{90005CBC-82F8-4399-9B58-1F8576F9FC88}" type="slidenum">
              <a:rPr lang="en-CH" smtClean="0"/>
              <a:t>19</a:t>
            </a:fld>
            <a:endParaRPr lang="en-CH"/>
          </a:p>
        </p:txBody>
      </p:sp>
    </p:spTree>
    <p:extLst>
      <p:ext uri="{BB962C8B-B14F-4D97-AF65-F5344CB8AC3E}">
        <p14:creationId xmlns:p14="http://schemas.microsoft.com/office/powerpoint/2010/main" val="269546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main object we study</a:t>
            </a:r>
            <a:r>
              <a:rPr lang="en-US" altLang="zh-CN" baseline="0" dirty="0"/>
              <a:t> is the notion of secure multiparty computation. In this talk, I am going to use n for the number of parties and t for the number of corrupted parties. We assume a P2P communication channel between every pair of parties.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CH" smtClean="0"/>
              <a:t>2</a:t>
            </a:fld>
            <a:endParaRPr lang="en-CH"/>
          </a:p>
        </p:txBody>
      </p:sp>
    </p:spTree>
    <p:extLst>
      <p:ext uri="{BB962C8B-B14F-4D97-AF65-F5344CB8AC3E}">
        <p14:creationId xmlns:p14="http://schemas.microsoft.com/office/powerpoint/2010/main" val="203773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Our idea deviates from the BMR template. We start from considering the execution of a non-constant-round MPC.</a:t>
            </a:r>
          </a:p>
        </p:txBody>
      </p:sp>
      <p:sp>
        <p:nvSpPr>
          <p:cNvPr id="4" name="灯片编号占位符 3"/>
          <p:cNvSpPr>
            <a:spLocks noGrp="1"/>
          </p:cNvSpPr>
          <p:nvPr>
            <p:ph type="sldNum" sz="quarter" idx="10"/>
          </p:nvPr>
        </p:nvSpPr>
        <p:spPr/>
        <p:txBody>
          <a:bodyPr/>
          <a:lstStyle/>
          <a:p>
            <a:fld id="{90005CBC-82F8-4399-9B58-1F8576F9FC88}" type="slidenum">
              <a:rPr lang="en-CH" smtClean="0"/>
              <a:t>20</a:t>
            </a:fld>
            <a:endParaRPr lang="en-CH"/>
          </a:p>
        </p:txBody>
      </p:sp>
    </p:spTree>
    <p:extLst>
      <p:ext uri="{BB962C8B-B14F-4D97-AF65-F5344CB8AC3E}">
        <p14:creationId xmlns:p14="http://schemas.microsoft.com/office/powerpoint/2010/main" val="52845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Then we want to compile it to be a constant-round protocol. The high-level picture is that each party locally garbles his own next-message functions and send them to the evaluator. Then the evaluator locally emulate the whole execution.</a:t>
            </a:r>
          </a:p>
        </p:txBody>
      </p:sp>
      <p:sp>
        <p:nvSpPr>
          <p:cNvPr id="4" name="灯片编号占位符 3"/>
          <p:cNvSpPr>
            <a:spLocks noGrp="1"/>
          </p:cNvSpPr>
          <p:nvPr>
            <p:ph type="sldNum" sz="quarter" idx="10"/>
          </p:nvPr>
        </p:nvSpPr>
        <p:spPr/>
        <p:txBody>
          <a:bodyPr/>
          <a:lstStyle/>
          <a:p>
            <a:fld id="{90005CBC-82F8-4399-9B58-1F8576F9FC88}" type="slidenum">
              <a:rPr lang="en-CH" smtClean="0"/>
              <a:t>21</a:t>
            </a:fld>
            <a:endParaRPr lang="en-CH"/>
          </a:p>
        </p:txBody>
      </p:sp>
    </p:spTree>
    <p:extLst>
      <p:ext uri="{BB962C8B-B14F-4D97-AF65-F5344CB8AC3E}">
        <p14:creationId xmlns:p14="http://schemas.microsoft.com/office/powerpoint/2010/main" val="1892006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But unfortunately, this idea does not work directly. The issue is that it is not clear how the evaluator can obtain wire labels for the next round. </a:t>
            </a:r>
          </a:p>
        </p:txBody>
      </p:sp>
      <p:sp>
        <p:nvSpPr>
          <p:cNvPr id="4" name="灯片编号占位符 3"/>
          <p:cNvSpPr>
            <a:spLocks noGrp="1"/>
          </p:cNvSpPr>
          <p:nvPr>
            <p:ph type="sldNum" sz="quarter" idx="10"/>
          </p:nvPr>
        </p:nvSpPr>
        <p:spPr/>
        <p:txBody>
          <a:bodyPr/>
          <a:lstStyle/>
          <a:p>
            <a:fld id="{90005CBC-82F8-4399-9B58-1F8576F9FC88}" type="slidenum">
              <a:rPr lang="en-CH" smtClean="0"/>
              <a:t>22</a:t>
            </a:fld>
            <a:endParaRPr lang="en-CH"/>
          </a:p>
        </p:txBody>
      </p:sp>
    </p:spTree>
    <p:extLst>
      <p:ext uri="{BB962C8B-B14F-4D97-AF65-F5344CB8AC3E}">
        <p14:creationId xmlns:p14="http://schemas.microsoft.com/office/powerpoint/2010/main" val="1900338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 address this issue, </a:t>
            </a:r>
          </a:p>
        </p:txBody>
      </p:sp>
      <p:sp>
        <p:nvSpPr>
          <p:cNvPr id="4" name="灯片编号占位符 3"/>
          <p:cNvSpPr>
            <a:spLocks noGrp="1"/>
          </p:cNvSpPr>
          <p:nvPr>
            <p:ph type="sldNum" sz="quarter" idx="10"/>
          </p:nvPr>
        </p:nvSpPr>
        <p:spPr/>
        <p:txBody>
          <a:bodyPr/>
          <a:lstStyle/>
          <a:p>
            <a:fld id="{90005CBC-82F8-4399-9B58-1F8576F9FC88}" type="slidenum">
              <a:rPr lang="en-CH" smtClean="0"/>
              <a:t>23</a:t>
            </a:fld>
            <a:endParaRPr lang="en-CH"/>
          </a:p>
        </p:txBody>
      </p:sp>
    </p:spTree>
    <p:extLst>
      <p:ext uri="{BB962C8B-B14F-4D97-AF65-F5344CB8AC3E}">
        <p14:creationId xmlns:p14="http://schemas.microsoft.com/office/powerpoint/2010/main" val="1128109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We first observe that for most of secret-sharing-based MPC protocols, we may divide the protocol into an offline phase and an online phase where the offline phase has constant rounds. In the online phase, parties only need to do public reconstruction of some secret sharing scheme. In particular, this process can be potentially done over the broadcast channel, and there is no private message in the online phase. Furthermore, each party only uses the reconstruction results as inputs in the next round, and individual shares are not important.</a:t>
            </a:r>
          </a:p>
        </p:txBody>
      </p:sp>
      <p:sp>
        <p:nvSpPr>
          <p:cNvPr id="4" name="灯片编号占位符 3"/>
          <p:cNvSpPr>
            <a:spLocks noGrp="1"/>
          </p:cNvSpPr>
          <p:nvPr>
            <p:ph type="sldNum" sz="quarter" idx="10"/>
          </p:nvPr>
        </p:nvSpPr>
        <p:spPr/>
        <p:txBody>
          <a:bodyPr/>
          <a:lstStyle/>
          <a:p>
            <a:fld id="{90005CBC-82F8-4399-9B58-1F8576F9FC88}" type="slidenum">
              <a:rPr lang="en-CH" smtClean="0"/>
              <a:t>24</a:t>
            </a:fld>
            <a:endParaRPr lang="en-CH"/>
          </a:p>
        </p:txBody>
      </p:sp>
    </p:spTree>
    <p:extLst>
      <p:ext uri="{BB962C8B-B14F-4D97-AF65-F5344CB8AC3E}">
        <p14:creationId xmlns:p14="http://schemas.microsoft.com/office/powerpoint/2010/main" val="4126398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Here is an illustration of such a scheme. In the first round, all parties will compute a secret sharing of the value z, which is reconstructed to the first party. This step is done by just sending their shares to the first party. Then the first party reconstructs the secret z, and only uses z as input in his second-round next-message function.</a:t>
            </a:r>
          </a:p>
        </p:txBody>
      </p:sp>
      <p:sp>
        <p:nvSpPr>
          <p:cNvPr id="4" name="灯片编号占位符 3"/>
          <p:cNvSpPr>
            <a:spLocks noGrp="1"/>
          </p:cNvSpPr>
          <p:nvPr>
            <p:ph type="sldNum" sz="quarter" idx="10"/>
          </p:nvPr>
        </p:nvSpPr>
        <p:spPr/>
        <p:txBody>
          <a:bodyPr/>
          <a:lstStyle/>
          <a:p>
            <a:fld id="{90005CBC-82F8-4399-9B58-1F8576F9FC88}" type="slidenum">
              <a:rPr lang="en-CH" smtClean="0"/>
              <a:t>25</a:t>
            </a:fld>
            <a:endParaRPr lang="en-CH"/>
          </a:p>
        </p:txBody>
      </p:sp>
    </p:spTree>
    <p:extLst>
      <p:ext uri="{BB962C8B-B14F-4D97-AF65-F5344CB8AC3E}">
        <p14:creationId xmlns:p14="http://schemas.microsoft.com/office/powerpoint/2010/main" val="2854715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Now recall that our idea is to let each party garble his own next-message functions. In particular, P_1 will choose a pair of input wire labels for the value z when he garbles the second-round next-message function. Note that at this moment, he does not know the value z.</a:t>
            </a:r>
          </a:p>
          <a:p>
            <a:endParaRPr lang="en-US" altLang="zh-CN" baseline="0" dirty="0"/>
          </a:p>
          <a:p>
            <a:r>
              <a:rPr lang="en-US" altLang="zh-CN" baseline="0" dirty="0"/>
              <a:t>On the other hand, the evaluator has to learn z and the wire label \</a:t>
            </a:r>
            <a:r>
              <a:rPr lang="en-US" altLang="zh-CN" baseline="0" dirty="0" err="1"/>
              <a:t>ell_w</a:t>
            </a:r>
            <a:r>
              <a:rPr lang="en-US" altLang="zh-CN" baseline="0" dirty="0"/>
              <a:t>(z) to be able to evaluate P_1’s garbled circuit for the second round.</a:t>
            </a:r>
          </a:p>
        </p:txBody>
      </p:sp>
      <p:sp>
        <p:nvSpPr>
          <p:cNvPr id="4" name="灯片编号占位符 3"/>
          <p:cNvSpPr>
            <a:spLocks noGrp="1"/>
          </p:cNvSpPr>
          <p:nvPr>
            <p:ph type="sldNum" sz="quarter" idx="10"/>
          </p:nvPr>
        </p:nvSpPr>
        <p:spPr/>
        <p:txBody>
          <a:bodyPr/>
          <a:lstStyle/>
          <a:p>
            <a:fld id="{90005CBC-82F8-4399-9B58-1F8576F9FC88}" type="slidenum">
              <a:rPr lang="en-CH" smtClean="0"/>
              <a:t>26</a:t>
            </a:fld>
            <a:endParaRPr lang="en-CH"/>
          </a:p>
        </p:txBody>
      </p:sp>
    </p:spTree>
    <p:extLst>
      <p:ext uri="{BB962C8B-B14F-4D97-AF65-F5344CB8AC3E}">
        <p14:creationId xmlns:p14="http://schemas.microsoft.com/office/powerpoint/2010/main" val="513753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We note that the label for z, \</a:t>
            </a:r>
            <a:r>
              <a:rPr lang="en-US" altLang="zh-CN" baseline="0" dirty="0" err="1"/>
              <a:t>ell_w</a:t>
            </a:r>
            <a:r>
              <a:rPr lang="en-US" altLang="zh-CN" baseline="0" dirty="0"/>
              <a:t>(z) can be computed as follows. It is equal to \</a:t>
            </a:r>
            <a:r>
              <a:rPr lang="en-US" altLang="zh-CN" baseline="0" dirty="0" err="1"/>
              <a:t>ell_w</a:t>
            </a:r>
            <a:r>
              <a:rPr lang="en-US" altLang="zh-CN" baseline="0" dirty="0"/>
              <a:t>(0) + z * (\</a:t>
            </a:r>
            <a:r>
              <a:rPr lang="en-US" altLang="zh-CN" baseline="0" dirty="0" err="1"/>
              <a:t>ell_w</a:t>
            </a:r>
            <a:r>
              <a:rPr lang="en-US" altLang="zh-CN" baseline="0" dirty="0"/>
              <a:t>(1)-\</a:t>
            </a:r>
            <a:r>
              <a:rPr lang="en-US" altLang="zh-CN" baseline="0" dirty="0" err="1"/>
              <a:t>ell_w</a:t>
            </a:r>
            <a:r>
              <a:rPr lang="en-US" altLang="zh-CN" baseline="0" dirty="0"/>
              <a:t>(0)). You can check this equation by plugging in both z is 0 and z is 1.</a:t>
            </a:r>
          </a:p>
        </p:txBody>
      </p:sp>
      <p:sp>
        <p:nvSpPr>
          <p:cNvPr id="4" name="灯片编号占位符 3"/>
          <p:cNvSpPr>
            <a:spLocks noGrp="1"/>
          </p:cNvSpPr>
          <p:nvPr>
            <p:ph type="sldNum" sz="quarter" idx="10"/>
          </p:nvPr>
        </p:nvSpPr>
        <p:spPr/>
        <p:txBody>
          <a:bodyPr/>
          <a:lstStyle/>
          <a:p>
            <a:fld id="{90005CBC-82F8-4399-9B58-1F8576F9FC88}" type="slidenum">
              <a:rPr lang="en-CH" smtClean="0"/>
              <a:t>27</a:t>
            </a:fld>
            <a:endParaRPr lang="en-CH"/>
          </a:p>
        </p:txBody>
      </p:sp>
    </p:spTree>
    <p:extLst>
      <p:ext uri="{BB962C8B-B14F-4D97-AF65-F5344CB8AC3E}">
        <p14:creationId xmlns:p14="http://schemas.microsoft.com/office/powerpoint/2010/main" val="3585560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Then if we use a multiplicative and linear secret sharing scheme, we can ask P1 to share \</a:t>
            </a:r>
            <a:r>
              <a:rPr lang="en-US" altLang="zh-CN" baseline="0" dirty="0" err="1"/>
              <a:t>ell_w</a:t>
            </a:r>
            <a:r>
              <a:rPr lang="en-US" altLang="zh-CN" baseline="0" dirty="0"/>
              <a:t>(0) and \ell_1(1)-\</a:t>
            </a:r>
            <a:r>
              <a:rPr lang="en-US" altLang="zh-CN" baseline="0" dirty="0" err="1"/>
              <a:t>ell_w</a:t>
            </a:r>
            <a:r>
              <a:rPr lang="en-US" altLang="zh-CN" baseline="0" dirty="0"/>
              <a:t>(0). Now with secret sharing [z], all parties can locally compute a secret sharing of \</a:t>
            </a:r>
            <a:r>
              <a:rPr lang="en-US" altLang="zh-CN" baseline="0" dirty="0" err="1"/>
              <a:t>ell_w</a:t>
            </a:r>
            <a:r>
              <a:rPr lang="en-US" altLang="zh-CN" baseline="0" dirty="0"/>
              <a:t>(z) following this equation. </a:t>
            </a:r>
          </a:p>
        </p:txBody>
      </p:sp>
      <p:sp>
        <p:nvSpPr>
          <p:cNvPr id="4" name="灯片编号占位符 3"/>
          <p:cNvSpPr>
            <a:spLocks noGrp="1"/>
          </p:cNvSpPr>
          <p:nvPr>
            <p:ph type="sldNum" sz="quarter" idx="10"/>
          </p:nvPr>
        </p:nvSpPr>
        <p:spPr/>
        <p:txBody>
          <a:bodyPr/>
          <a:lstStyle/>
          <a:p>
            <a:fld id="{90005CBC-82F8-4399-9B58-1F8576F9FC88}" type="slidenum">
              <a:rPr lang="en-CH" smtClean="0"/>
              <a:t>28</a:t>
            </a:fld>
            <a:endParaRPr lang="en-CH"/>
          </a:p>
        </p:txBody>
      </p:sp>
    </p:spTree>
    <p:extLst>
      <p:ext uri="{BB962C8B-B14F-4D97-AF65-F5344CB8AC3E}">
        <p14:creationId xmlns:p14="http://schemas.microsoft.com/office/powerpoint/2010/main" val="1988121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C43F7-D720-D6AB-27A1-E3BA3B9239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73D614A-A40E-BACC-E13C-86DB0C19D2D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A994DA0-9A27-CEE5-BD99-5D5F5C6F3675}"/>
              </a:ext>
            </a:extLst>
          </p:cNvPr>
          <p:cNvSpPr>
            <a:spLocks noGrp="1"/>
          </p:cNvSpPr>
          <p:nvPr>
            <p:ph type="body" idx="1"/>
          </p:nvPr>
        </p:nvSpPr>
        <p:spPr/>
        <p:txBody>
          <a:bodyPr/>
          <a:lstStyle/>
          <a:p>
            <a:r>
              <a:rPr lang="en-US" altLang="zh-CN" baseline="0" dirty="0"/>
              <a:t>Then it is sufficient to ask each party’s garbled circuit in the first round to output both his shares of [z] and [\</a:t>
            </a:r>
            <a:r>
              <a:rPr lang="en-US" altLang="zh-CN" baseline="0" dirty="0" err="1"/>
              <a:t>ell_w</a:t>
            </a:r>
            <a:r>
              <a:rPr lang="en-US" altLang="zh-CN" baseline="0" dirty="0"/>
              <a:t>(z)]. In this way, the evaluator can learn both z and \</a:t>
            </a:r>
            <a:r>
              <a:rPr lang="en-US" altLang="zh-CN" baseline="0" dirty="0" err="1"/>
              <a:t>ell_w</a:t>
            </a:r>
            <a:r>
              <a:rPr lang="en-US" altLang="zh-CN" baseline="0" dirty="0"/>
              <a:t>(z) and then evaluate P_1’s second-round garbled circuit.</a:t>
            </a:r>
          </a:p>
        </p:txBody>
      </p:sp>
      <p:sp>
        <p:nvSpPr>
          <p:cNvPr id="4" name="灯片编号占位符 3">
            <a:extLst>
              <a:ext uri="{FF2B5EF4-FFF2-40B4-BE49-F238E27FC236}">
                <a16:creationId xmlns:a16="http://schemas.microsoft.com/office/drawing/2014/main" id="{5CED4DAE-8217-993C-6310-175CD2E57D87}"/>
              </a:ext>
            </a:extLst>
          </p:cNvPr>
          <p:cNvSpPr>
            <a:spLocks noGrp="1"/>
          </p:cNvSpPr>
          <p:nvPr>
            <p:ph type="sldNum" sz="quarter" idx="10"/>
          </p:nvPr>
        </p:nvSpPr>
        <p:spPr/>
        <p:txBody>
          <a:bodyPr/>
          <a:lstStyle/>
          <a:p>
            <a:fld id="{90005CBC-82F8-4399-9B58-1F8576F9FC88}" type="slidenum">
              <a:rPr lang="en-CH" smtClean="0"/>
              <a:t>29</a:t>
            </a:fld>
            <a:endParaRPr lang="en-CH"/>
          </a:p>
        </p:txBody>
      </p:sp>
    </p:spTree>
    <p:extLst>
      <p:ext uri="{BB962C8B-B14F-4D97-AF65-F5344CB8AC3E}">
        <p14:creationId xmlns:p14="http://schemas.microsoft.com/office/powerpoint/2010/main" val="46456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focus on the synchronous</a:t>
            </a:r>
            <a:r>
              <a:rPr lang="en-US" altLang="zh-CN" baseline="0" dirty="0"/>
              <a:t> network and consider both honest majority, and dishonest majority with gap where the number of corrupted parties is bounded by (1-\eps)*n for any constant epsilon between 0 and 1. We aim to achieve malicious security with abort.</a:t>
            </a:r>
          </a:p>
        </p:txBody>
      </p:sp>
      <p:sp>
        <p:nvSpPr>
          <p:cNvPr id="4" name="灯片编号占位符 3"/>
          <p:cNvSpPr>
            <a:spLocks noGrp="1"/>
          </p:cNvSpPr>
          <p:nvPr>
            <p:ph type="sldNum" sz="quarter" idx="10"/>
          </p:nvPr>
        </p:nvSpPr>
        <p:spPr/>
        <p:txBody>
          <a:bodyPr/>
          <a:lstStyle/>
          <a:p>
            <a:fld id="{90005CBC-82F8-4399-9B58-1F8576F9FC88}" type="slidenum">
              <a:rPr lang="en-CH" smtClean="0"/>
              <a:t>3</a:t>
            </a:fld>
            <a:endParaRPr lang="en-CH"/>
          </a:p>
        </p:txBody>
      </p:sp>
    </p:spTree>
    <p:extLst>
      <p:ext uri="{BB962C8B-B14F-4D97-AF65-F5344CB8AC3E}">
        <p14:creationId xmlns:p14="http://schemas.microsoft.com/office/powerpoint/2010/main" val="287995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83005-90E0-0510-6FB4-FE92813D688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3F6E617-8EE7-24F6-76F5-CF404CA7C6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60028D-73D0-0339-AAB1-CAECAE6439BE}"/>
              </a:ext>
            </a:extLst>
          </p:cNvPr>
          <p:cNvSpPr>
            <a:spLocks noGrp="1"/>
          </p:cNvSpPr>
          <p:nvPr>
            <p:ph type="body" idx="1"/>
          </p:nvPr>
        </p:nvSpPr>
        <p:spPr/>
        <p:txBody>
          <a:bodyPr/>
          <a:lstStyle/>
          <a:p>
            <a:r>
              <a:rPr lang="en-US" altLang="zh-CN" baseline="0" dirty="0"/>
              <a:t>In summary, for each reconstruction of [z] to a party P_1 in the underlying non-constant round MPC, P_1 first shares his chosen labels to other parties.</a:t>
            </a:r>
          </a:p>
        </p:txBody>
      </p:sp>
      <p:sp>
        <p:nvSpPr>
          <p:cNvPr id="4" name="灯片编号占位符 3">
            <a:extLst>
              <a:ext uri="{FF2B5EF4-FFF2-40B4-BE49-F238E27FC236}">
                <a16:creationId xmlns:a16="http://schemas.microsoft.com/office/drawing/2014/main" id="{38F85017-B3C0-CCC4-F768-0283931EB87C}"/>
              </a:ext>
            </a:extLst>
          </p:cNvPr>
          <p:cNvSpPr>
            <a:spLocks noGrp="1"/>
          </p:cNvSpPr>
          <p:nvPr>
            <p:ph type="sldNum" sz="quarter" idx="10"/>
          </p:nvPr>
        </p:nvSpPr>
        <p:spPr/>
        <p:txBody>
          <a:bodyPr/>
          <a:lstStyle/>
          <a:p>
            <a:fld id="{90005CBC-82F8-4399-9B58-1F8576F9FC88}" type="slidenum">
              <a:rPr lang="en-CH" smtClean="0"/>
              <a:t>30</a:t>
            </a:fld>
            <a:endParaRPr lang="en-CH"/>
          </a:p>
        </p:txBody>
      </p:sp>
    </p:spTree>
    <p:extLst>
      <p:ext uri="{BB962C8B-B14F-4D97-AF65-F5344CB8AC3E}">
        <p14:creationId xmlns:p14="http://schemas.microsoft.com/office/powerpoint/2010/main" val="1515260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959E-6F07-212E-F538-99BBD3BA513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19401FA-E7F4-5B2D-CB35-9116F893292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5105405-C83C-B3FD-1529-828AB01E55B1}"/>
              </a:ext>
            </a:extLst>
          </p:cNvPr>
          <p:cNvSpPr>
            <a:spLocks noGrp="1"/>
          </p:cNvSpPr>
          <p:nvPr>
            <p:ph type="body" idx="1"/>
          </p:nvPr>
        </p:nvSpPr>
        <p:spPr/>
        <p:txBody>
          <a:bodyPr/>
          <a:lstStyle/>
          <a:p>
            <a:r>
              <a:rPr lang="en-US" altLang="zh-CN" baseline="0" dirty="0"/>
              <a:t>Then each party </a:t>
            </a:r>
            <a:r>
              <a:rPr lang="en-US" altLang="zh-CN" baseline="0" dirty="0" err="1"/>
              <a:t>P_i</a:t>
            </a:r>
            <a:r>
              <a:rPr lang="en-US" altLang="zh-CN" baseline="0" dirty="0"/>
              <a:t> garbles his next-message function such that it outputs both </a:t>
            </a:r>
            <a:r>
              <a:rPr lang="en-US" altLang="zh-CN" baseline="0" dirty="0" err="1"/>
              <a:t>P_i’s</a:t>
            </a:r>
            <a:r>
              <a:rPr lang="en-US" altLang="zh-CN" baseline="0" dirty="0"/>
              <a:t> shares of [z] and [\</a:t>
            </a:r>
            <a:r>
              <a:rPr lang="en-US" altLang="zh-CN" baseline="0" dirty="0" err="1"/>
              <a:t>ell_w</a:t>
            </a:r>
            <a:r>
              <a:rPr lang="en-US" altLang="zh-CN" baseline="0" dirty="0"/>
              <a:t>(z)]</a:t>
            </a:r>
          </a:p>
        </p:txBody>
      </p:sp>
      <p:sp>
        <p:nvSpPr>
          <p:cNvPr id="4" name="灯片编号占位符 3">
            <a:extLst>
              <a:ext uri="{FF2B5EF4-FFF2-40B4-BE49-F238E27FC236}">
                <a16:creationId xmlns:a16="http://schemas.microsoft.com/office/drawing/2014/main" id="{24920995-0FDC-FC86-E743-624D7E07C9B1}"/>
              </a:ext>
            </a:extLst>
          </p:cNvPr>
          <p:cNvSpPr>
            <a:spLocks noGrp="1"/>
          </p:cNvSpPr>
          <p:nvPr>
            <p:ph type="sldNum" sz="quarter" idx="10"/>
          </p:nvPr>
        </p:nvSpPr>
        <p:spPr/>
        <p:txBody>
          <a:bodyPr/>
          <a:lstStyle/>
          <a:p>
            <a:fld id="{90005CBC-82F8-4399-9B58-1F8576F9FC88}" type="slidenum">
              <a:rPr lang="en-CH" smtClean="0"/>
              <a:t>31</a:t>
            </a:fld>
            <a:endParaRPr lang="en-CH"/>
          </a:p>
        </p:txBody>
      </p:sp>
    </p:spTree>
    <p:extLst>
      <p:ext uri="{BB962C8B-B14F-4D97-AF65-F5344CB8AC3E}">
        <p14:creationId xmlns:p14="http://schemas.microsoft.com/office/powerpoint/2010/main" val="15549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B614-2449-090F-7749-D7C69C19173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5ACB1E3-35E6-A86E-1D34-7B9A154460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C812764-0190-59F4-B3FF-168F9DEC961C}"/>
              </a:ext>
            </a:extLst>
          </p:cNvPr>
          <p:cNvSpPr>
            <a:spLocks noGrp="1"/>
          </p:cNvSpPr>
          <p:nvPr>
            <p:ph type="body" idx="1"/>
          </p:nvPr>
        </p:nvSpPr>
        <p:spPr/>
        <p:txBody>
          <a:bodyPr/>
          <a:lstStyle/>
          <a:p>
            <a:r>
              <a:rPr lang="en-US" altLang="zh-CN" baseline="0" dirty="0"/>
              <a:t>During the evaluation phase, the evaluator can learn both the secret sharing of [z] and [\</a:t>
            </a:r>
            <a:r>
              <a:rPr lang="en-US" altLang="zh-CN" baseline="0" dirty="0" err="1"/>
              <a:t>ell_w</a:t>
            </a:r>
            <a:r>
              <a:rPr lang="en-US" altLang="zh-CN" baseline="0" dirty="0"/>
              <a:t>(z)]. Therefore, he can reconstruct the secrets and uses \</a:t>
            </a:r>
            <a:r>
              <a:rPr lang="en-US" altLang="zh-CN" baseline="0" dirty="0" err="1"/>
              <a:t>ell_w</a:t>
            </a:r>
            <a:r>
              <a:rPr lang="en-US" altLang="zh-CN" baseline="0" dirty="0"/>
              <a:t>(z) for P_1’s next-round garbled circuit.</a:t>
            </a:r>
          </a:p>
        </p:txBody>
      </p:sp>
      <p:sp>
        <p:nvSpPr>
          <p:cNvPr id="4" name="灯片编号占位符 3">
            <a:extLst>
              <a:ext uri="{FF2B5EF4-FFF2-40B4-BE49-F238E27FC236}">
                <a16:creationId xmlns:a16="http://schemas.microsoft.com/office/drawing/2014/main" id="{E034FFD2-FD6B-2D9C-179E-784AC7BE4EA4}"/>
              </a:ext>
            </a:extLst>
          </p:cNvPr>
          <p:cNvSpPr>
            <a:spLocks noGrp="1"/>
          </p:cNvSpPr>
          <p:nvPr>
            <p:ph type="sldNum" sz="quarter" idx="10"/>
          </p:nvPr>
        </p:nvSpPr>
        <p:spPr/>
        <p:txBody>
          <a:bodyPr/>
          <a:lstStyle/>
          <a:p>
            <a:fld id="{90005CBC-82F8-4399-9B58-1F8576F9FC88}" type="slidenum">
              <a:rPr lang="en-CH" smtClean="0"/>
              <a:t>32</a:t>
            </a:fld>
            <a:endParaRPr lang="en-CH"/>
          </a:p>
        </p:txBody>
      </p:sp>
    </p:spTree>
    <p:extLst>
      <p:ext uri="{BB962C8B-B14F-4D97-AF65-F5344CB8AC3E}">
        <p14:creationId xmlns:p14="http://schemas.microsoft.com/office/powerpoint/2010/main" val="383196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 total communication of our compiler is the total communication complexity of the underlying protocol times kappa plus the computation complexity of the online phase times kappa.</a:t>
            </a:r>
          </a:p>
        </p:txBody>
      </p:sp>
      <p:sp>
        <p:nvSpPr>
          <p:cNvPr id="4" name="灯片编号占位符 3"/>
          <p:cNvSpPr>
            <a:spLocks noGrp="1"/>
          </p:cNvSpPr>
          <p:nvPr>
            <p:ph type="sldNum" sz="quarter" idx="10"/>
          </p:nvPr>
        </p:nvSpPr>
        <p:spPr/>
        <p:txBody>
          <a:bodyPr/>
          <a:lstStyle/>
          <a:p>
            <a:fld id="{90005CBC-82F8-4399-9B58-1F8576F9FC88}" type="slidenum">
              <a:rPr lang="en-CH" smtClean="0"/>
              <a:t>33</a:t>
            </a:fld>
            <a:endParaRPr lang="en-CH"/>
          </a:p>
        </p:txBody>
      </p:sp>
    </p:spTree>
    <p:extLst>
      <p:ext uri="{BB962C8B-B14F-4D97-AF65-F5344CB8AC3E}">
        <p14:creationId xmlns:p14="http://schemas.microsoft.com/office/powerpoint/2010/main" val="2483516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 achieve the desired efficiency, we need to instantiate the underlying reconstruction only message protocol</a:t>
            </a:r>
          </a:p>
        </p:txBody>
      </p:sp>
      <p:sp>
        <p:nvSpPr>
          <p:cNvPr id="4" name="灯片编号占位符 3"/>
          <p:cNvSpPr>
            <a:spLocks noGrp="1"/>
          </p:cNvSpPr>
          <p:nvPr>
            <p:ph type="sldNum" sz="quarter" idx="10"/>
          </p:nvPr>
        </p:nvSpPr>
        <p:spPr/>
        <p:txBody>
          <a:bodyPr/>
          <a:lstStyle/>
          <a:p>
            <a:fld id="{90005CBC-82F8-4399-9B58-1F8576F9FC88}" type="slidenum">
              <a:rPr lang="en-CH" smtClean="0"/>
              <a:t>34</a:t>
            </a:fld>
            <a:endParaRPr lang="en-CH"/>
          </a:p>
        </p:txBody>
      </p:sp>
    </p:spTree>
    <p:extLst>
      <p:ext uri="{BB962C8B-B14F-4D97-AF65-F5344CB8AC3E}">
        <p14:creationId xmlns:p14="http://schemas.microsoft.com/office/powerpoint/2010/main" val="2236140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504D3-F1ED-A6B2-A265-6481D12473E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0E1403-5A59-BD04-096A-F21EF553057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2F5C825-BE3C-7838-9F51-8686E9A4B9A7}"/>
              </a:ext>
            </a:extLst>
          </p:cNvPr>
          <p:cNvSpPr>
            <a:spLocks noGrp="1"/>
          </p:cNvSpPr>
          <p:nvPr>
            <p:ph type="body" idx="1"/>
          </p:nvPr>
        </p:nvSpPr>
        <p:spPr/>
        <p:txBody>
          <a:bodyPr/>
          <a:lstStyle/>
          <a:p>
            <a:r>
              <a:rPr lang="en-US" altLang="zh-CN" baseline="0" dirty="0"/>
              <a:t>Such that the communication and the online computation are order of |C|.</a:t>
            </a:r>
          </a:p>
        </p:txBody>
      </p:sp>
      <p:sp>
        <p:nvSpPr>
          <p:cNvPr id="4" name="灯片编号占位符 3">
            <a:extLst>
              <a:ext uri="{FF2B5EF4-FFF2-40B4-BE49-F238E27FC236}">
                <a16:creationId xmlns:a16="http://schemas.microsoft.com/office/drawing/2014/main" id="{859487C8-C48B-0675-C9E6-E5D25F0F15D3}"/>
              </a:ext>
            </a:extLst>
          </p:cNvPr>
          <p:cNvSpPr>
            <a:spLocks noGrp="1"/>
          </p:cNvSpPr>
          <p:nvPr>
            <p:ph type="sldNum" sz="quarter" idx="10"/>
          </p:nvPr>
        </p:nvSpPr>
        <p:spPr/>
        <p:txBody>
          <a:bodyPr/>
          <a:lstStyle/>
          <a:p>
            <a:fld id="{90005CBC-82F8-4399-9B58-1F8576F9FC88}" type="slidenum">
              <a:rPr lang="en-CH" smtClean="0"/>
              <a:t>35</a:t>
            </a:fld>
            <a:endParaRPr lang="en-CH"/>
          </a:p>
        </p:txBody>
      </p:sp>
    </p:spTree>
    <p:extLst>
      <p:ext uri="{BB962C8B-B14F-4D97-AF65-F5344CB8AC3E}">
        <p14:creationId xmlns:p14="http://schemas.microsoft.com/office/powerpoint/2010/main" val="663724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FDEB5-2C0F-3B48-7080-A32DB4E2FC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2C3350-18EF-8A75-30A4-502A135D6BC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FAACC4-B0C7-FFD0-4BB1-F9891446EAFE}"/>
              </a:ext>
            </a:extLst>
          </p:cNvPr>
          <p:cNvSpPr>
            <a:spLocks noGrp="1"/>
          </p:cNvSpPr>
          <p:nvPr>
            <p:ph type="body" idx="1"/>
          </p:nvPr>
        </p:nvSpPr>
        <p:spPr/>
        <p:txBody>
          <a:bodyPr/>
          <a:lstStyle/>
          <a:p>
            <a:r>
              <a:rPr lang="en-US" altLang="zh-CN" baseline="0" dirty="0"/>
              <a:t>We instantiate the underlying protocol by using a modified version of [GPS22] plus AG code for packed secret sharing. Here we use AG code because the secrets are over binary field and we use AG code to avoid the </a:t>
            </a:r>
            <a:r>
              <a:rPr lang="en-US" altLang="zh-CN" baseline="0" dirty="0" err="1"/>
              <a:t>logn</a:t>
            </a:r>
            <a:r>
              <a:rPr lang="en-US" altLang="zh-CN" baseline="0" dirty="0"/>
              <a:t> factor in the Shamir secret sharing scheme. One issue we need to address is that the original [GPS22] applies the king idea for reconstruction, where parties first reconstruct the secrets to the king, and then the king reshares the result back. Our compiler however, only supports reconstruction to each party directly. So we modify the reconstruction protocol to make it compatible with our compiler. The communication remains to be O(|C|) but now it requires at least n^2 gates per layer, resulting in O(Dn^2) overhead.</a:t>
            </a:r>
          </a:p>
        </p:txBody>
      </p:sp>
      <p:sp>
        <p:nvSpPr>
          <p:cNvPr id="4" name="灯片编号占位符 3">
            <a:extLst>
              <a:ext uri="{FF2B5EF4-FFF2-40B4-BE49-F238E27FC236}">
                <a16:creationId xmlns:a16="http://schemas.microsoft.com/office/drawing/2014/main" id="{EA3935EE-BE8C-E51E-7786-6DC9728D698B}"/>
              </a:ext>
            </a:extLst>
          </p:cNvPr>
          <p:cNvSpPr>
            <a:spLocks noGrp="1"/>
          </p:cNvSpPr>
          <p:nvPr>
            <p:ph type="sldNum" sz="quarter" idx="10"/>
          </p:nvPr>
        </p:nvSpPr>
        <p:spPr/>
        <p:txBody>
          <a:bodyPr/>
          <a:lstStyle/>
          <a:p>
            <a:fld id="{90005CBC-82F8-4399-9B58-1F8576F9FC88}" type="slidenum">
              <a:rPr lang="en-CH" smtClean="0"/>
              <a:t>36</a:t>
            </a:fld>
            <a:endParaRPr lang="en-CH"/>
          </a:p>
        </p:txBody>
      </p:sp>
    </p:spTree>
    <p:extLst>
      <p:ext uri="{BB962C8B-B14F-4D97-AF65-F5344CB8AC3E}">
        <p14:creationId xmlns:p14="http://schemas.microsoft.com/office/powerpoint/2010/main" val="85188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But how about the computation complexity in the online phase?</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Unfortunately, the online computation is still O(n) per multiplication. This is even true for a SIMD circuit due to the modified reconstruction protocol.</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37</a:t>
            </a:fld>
            <a:endParaRPr kumimoji="1" lang="zh-CN" altLang="en-US"/>
          </a:p>
        </p:txBody>
      </p:sp>
    </p:spTree>
    <p:extLst>
      <p:ext uri="{BB962C8B-B14F-4D97-AF65-F5344CB8AC3E}">
        <p14:creationId xmlns:p14="http://schemas.microsoft.com/office/powerpoint/2010/main" val="1402673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a:t>
            </a:r>
            <a:r>
              <a:rPr lang="en-US" altLang="zh-CN" sz="1200" kern="1200" baseline="0" dirty="0">
                <a:solidFill>
                  <a:schemeClr val="tx1"/>
                </a:solidFill>
                <a:effectLst/>
                <a:latin typeface="+mn-lt"/>
                <a:ea typeface="+mn-ea"/>
                <a:cs typeface="+mn-cs"/>
              </a:rPr>
              <a:t> good news is that most of operations are addition operations, whereas the number of multiplication operations among all parties is bounded by O(1) per multiplication gate. Thus, we will use the free-</a:t>
            </a:r>
            <a:r>
              <a:rPr lang="en-US" altLang="zh-CN" sz="1200" kern="1200" baseline="0" dirty="0" err="1">
                <a:solidFill>
                  <a:schemeClr val="tx1"/>
                </a:solidFill>
                <a:effectLst/>
                <a:latin typeface="+mn-lt"/>
                <a:ea typeface="+mn-ea"/>
                <a:cs typeface="+mn-cs"/>
              </a:rPr>
              <a:t>xor</a:t>
            </a:r>
            <a:r>
              <a:rPr lang="en-US" altLang="zh-CN" sz="1200" kern="1200" baseline="0" dirty="0">
                <a:solidFill>
                  <a:schemeClr val="tx1"/>
                </a:solidFill>
                <a:effectLst/>
                <a:latin typeface="+mn-lt"/>
                <a:ea typeface="+mn-ea"/>
                <a:cs typeface="+mn-cs"/>
              </a:rPr>
              <a:t> technique for the garbling circuits, which does not need to pay for </a:t>
            </a:r>
            <a:r>
              <a:rPr lang="en-US" altLang="zh-CN" sz="1200" kern="1200" baseline="0" dirty="0" err="1">
                <a:solidFill>
                  <a:schemeClr val="tx1"/>
                </a:solidFill>
                <a:effectLst/>
                <a:latin typeface="+mn-lt"/>
                <a:ea typeface="+mn-ea"/>
                <a:cs typeface="+mn-cs"/>
              </a:rPr>
              <a:t>xor</a:t>
            </a:r>
            <a:r>
              <a:rPr lang="en-US" altLang="zh-CN" sz="1200" kern="1200" baseline="0" dirty="0">
                <a:solidFill>
                  <a:schemeClr val="tx1"/>
                </a:solidFill>
                <a:effectLst/>
                <a:latin typeface="+mn-lt"/>
                <a:ea typeface="+mn-ea"/>
                <a:cs typeface="+mn-cs"/>
              </a:rPr>
              <a:t> gate. And this is the place we need random oracle.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38</a:t>
            </a:fld>
            <a:endParaRPr kumimoji="1" lang="zh-CN" altLang="en-US"/>
          </a:p>
        </p:txBody>
      </p:sp>
    </p:spTree>
    <p:extLst>
      <p:ext uri="{BB962C8B-B14F-4D97-AF65-F5344CB8AC3E}">
        <p14:creationId xmlns:p14="http://schemas.microsoft.com/office/powerpoint/2010/main" val="2139412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 assuming</a:t>
            </a:r>
            <a:r>
              <a:rPr lang="en-US" altLang="zh-CN" sz="1200" kern="1200" baseline="0" dirty="0">
                <a:solidFill>
                  <a:schemeClr val="tx1"/>
                </a:solidFill>
                <a:effectLst/>
                <a:latin typeface="+mn-lt"/>
                <a:ea typeface="+mn-ea"/>
                <a:cs typeface="+mn-cs"/>
              </a:rPr>
              <a:t> random oracles, we obtain a constant-round MPC against ¼ corruption with communication complexity O(|C|\kappa +Dn^2\kappa).</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39</a:t>
            </a:fld>
            <a:endParaRPr kumimoji="1" lang="zh-CN" altLang="en-US"/>
          </a:p>
        </p:txBody>
      </p:sp>
    </p:spTree>
    <p:extLst>
      <p:ext uri="{BB962C8B-B14F-4D97-AF65-F5344CB8AC3E}">
        <p14:creationId xmlns:p14="http://schemas.microsoft.com/office/powerpoint/2010/main" val="308840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goal is to build a constant-round multiparty computation protocol from lightweight cryptographic</a:t>
            </a:r>
            <a:r>
              <a:rPr lang="en-US" altLang="zh-CN" baseline="0" dirty="0"/>
              <a:t> primitives that do not imply fully homomorphic encryption schemes. And we aim to improve the communication complexity.</a:t>
            </a:r>
          </a:p>
        </p:txBody>
      </p:sp>
      <p:sp>
        <p:nvSpPr>
          <p:cNvPr id="4" name="灯片编号占位符 3"/>
          <p:cNvSpPr>
            <a:spLocks noGrp="1"/>
          </p:cNvSpPr>
          <p:nvPr>
            <p:ph type="sldNum" sz="quarter" idx="10"/>
          </p:nvPr>
        </p:nvSpPr>
        <p:spPr/>
        <p:txBody>
          <a:bodyPr/>
          <a:lstStyle/>
          <a:p>
            <a:fld id="{90005CBC-82F8-4399-9B58-1F8576F9FC88}" type="slidenum">
              <a:rPr lang="en-CH" smtClean="0"/>
              <a:t>4</a:t>
            </a:fld>
            <a:endParaRPr lang="en-CH"/>
          </a:p>
        </p:txBody>
      </p:sp>
    </p:spTree>
    <p:extLst>
      <p:ext uri="{BB962C8B-B14F-4D97-AF65-F5344CB8AC3E}">
        <p14:creationId xmlns:p14="http://schemas.microsoft.com/office/powerpoint/2010/main" val="3139212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 boost the corruption threshold, we use the party virtualization technique.</a:t>
            </a:r>
          </a:p>
        </p:txBody>
      </p:sp>
      <p:sp>
        <p:nvSpPr>
          <p:cNvPr id="4" name="灯片编号占位符 3"/>
          <p:cNvSpPr>
            <a:spLocks noGrp="1"/>
          </p:cNvSpPr>
          <p:nvPr>
            <p:ph type="sldNum" sz="quarter" idx="10"/>
          </p:nvPr>
        </p:nvSpPr>
        <p:spPr/>
        <p:txBody>
          <a:bodyPr/>
          <a:lstStyle/>
          <a:p>
            <a:fld id="{90005CBC-82F8-4399-9B58-1F8576F9FC88}" type="slidenum">
              <a:rPr lang="en-CH" smtClean="0"/>
              <a:t>40</a:t>
            </a:fld>
            <a:endParaRPr lang="en-CH"/>
          </a:p>
        </p:txBody>
      </p:sp>
    </p:spTree>
    <p:extLst>
      <p:ext uri="{BB962C8B-B14F-4D97-AF65-F5344CB8AC3E}">
        <p14:creationId xmlns:p14="http://schemas.microsoft.com/office/powerpoint/2010/main" val="2995084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a:solidFill>
                  <a:schemeClr val="tx1"/>
                </a:solidFill>
                <a:effectLst/>
                <a:latin typeface="+mn-lt"/>
                <a:ea typeface="+mn-ea"/>
                <a:cs typeface="+mn-cs"/>
              </a:rPr>
              <a:t>Let’s say we have 4 parties.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41</a:t>
            </a:fld>
            <a:endParaRPr kumimoji="1" lang="zh-CN" altLang="en-US"/>
          </a:p>
        </p:txBody>
      </p:sp>
    </p:spTree>
    <p:extLst>
      <p:ext uri="{BB962C8B-B14F-4D97-AF65-F5344CB8AC3E}">
        <p14:creationId xmlns:p14="http://schemas.microsoft.com/office/powerpoint/2010/main" val="3905291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These</a:t>
            </a:r>
            <a:r>
              <a:rPr lang="en-US" altLang="zh-CN" sz="1200" kern="1200" baseline="0" dirty="0">
                <a:solidFill>
                  <a:schemeClr val="tx1"/>
                </a:solidFill>
                <a:effectLst/>
                <a:latin typeface="+mn-lt"/>
                <a:ea typeface="+mn-ea"/>
                <a:cs typeface="+mn-cs"/>
              </a:rPr>
              <a:t> parties will form several committees, where in this example, each committee contains two party.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42</a:t>
            </a:fld>
            <a:endParaRPr kumimoji="1" lang="zh-CN" altLang="en-US"/>
          </a:p>
        </p:txBody>
      </p:sp>
    </p:spTree>
    <p:extLst>
      <p:ext uri="{BB962C8B-B14F-4D97-AF65-F5344CB8AC3E}">
        <p14:creationId xmlns:p14="http://schemas.microsoft.com/office/powerpoint/2010/main" val="3280981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Then we</a:t>
            </a:r>
            <a:r>
              <a:rPr lang="en-US" altLang="zh-CN" sz="1200" kern="1200" baseline="0" dirty="0">
                <a:solidFill>
                  <a:schemeClr val="tx1"/>
                </a:solidFill>
                <a:effectLst/>
                <a:latin typeface="+mn-lt"/>
                <a:ea typeface="+mn-ea"/>
                <a:cs typeface="+mn-cs"/>
              </a:rPr>
              <a:t> use each committee to simulate a virtual party by using a generic dishonest majority MPC. And run some protocol \Pi over all virtual parties.</a:t>
            </a:r>
          </a:p>
          <a:p>
            <a:endParaRPr lang="en-US" altLang="zh-CN" sz="1200" kern="1200" baseline="0" dirty="0">
              <a:solidFill>
                <a:schemeClr val="tx1"/>
              </a:solidFill>
              <a:effectLst/>
              <a:latin typeface="+mn-lt"/>
              <a:ea typeface="+mn-ea"/>
              <a:cs typeface="+mn-cs"/>
            </a:endParaRPr>
          </a:p>
          <a:p>
            <a:r>
              <a:rPr lang="en-US" altLang="zh-CN" sz="1200" kern="1200" baseline="0" dirty="0">
                <a:solidFill>
                  <a:schemeClr val="tx1"/>
                </a:solidFill>
                <a:effectLst/>
                <a:latin typeface="+mn-lt"/>
                <a:ea typeface="+mn-ea"/>
                <a:cs typeface="+mn-cs"/>
              </a:rPr>
              <a:t>So the virtual party V_1 is simulated by P_1 and P_2, and they will use a generic dishonest majority MPC to emulate the computation of V_1 in the protocol Pi.</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43</a:t>
            </a:fld>
            <a:endParaRPr kumimoji="1" lang="zh-CN" altLang="en-US"/>
          </a:p>
        </p:txBody>
      </p:sp>
    </p:spTree>
    <p:extLst>
      <p:ext uri="{BB962C8B-B14F-4D97-AF65-F5344CB8AC3E}">
        <p14:creationId xmlns:p14="http://schemas.microsoft.com/office/powerpoint/2010/main" val="1496800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benefit is that, as long as a committee contains an honest party, then the corrupted party does not have any information about this virtual</a:t>
            </a:r>
            <a:r>
              <a:rPr lang="en-US" altLang="zh-CN" sz="1200" kern="1200" baseline="0" dirty="0">
                <a:solidFill>
                  <a:schemeClr val="tx1"/>
                </a:solidFill>
                <a:effectLst/>
                <a:latin typeface="+mn-lt"/>
                <a:ea typeface="+mn-ea"/>
                <a:cs typeface="+mn-cs"/>
              </a:rPr>
              <a:t> party’s view. This allows us to have a better corruption threshold for the virtual parties.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44</a:t>
            </a:fld>
            <a:endParaRPr kumimoji="1" lang="zh-CN" altLang="en-US"/>
          </a:p>
        </p:txBody>
      </p:sp>
    </p:spTree>
    <p:extLst>
      <p:ext uri="{BB962C8B-B14F-4D97-AF65-F5344CB8AC3E}">
        <p14:creationId xmlns:p14="http://schemas.microsoft.com/office/powerpoint/2010/main" val="422822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general,</a:t>
            </a:r>
            <a:r>
              <a:rPr lang="en-US" altLang="zh-CN" sz="1200" kern="1200" baseline="0" dirty="0">
                <a:solidFill>
                  <a:schemeClr val="tx1"/>
                </a:solidFill>
                <a:effectLst/>
                <a:latin typeface="+mn-lt"/>
                <a:ea typeface="+mn-ea"/>
                <a:cs typeface="+mn-cs"/>
              </a:rPr>
              <a:t> say the corruption threshold is 1-\epsilon. For any parameter c, if we choose a random committee of size c, then this committee contains at least one honest party with probability 1- (1-\epsilon)^c. We will choose c so that this probability is ¼. Note that when \epsilon is a constant, the parameter c is also a constant.</a:t>
            </a:r>
          </a:p>
          <a:p>
            <a:endParaRPr lang="en-US" altLang="zh-CN" sz="1200" kern="1200" baseline="0" dirty="0">
              <a:solidFill>
                <a:schemeClr val="tx1"/>
              </a:solidFill>
              <a:effectLst/>
              <a:latin typeface="+mn-lt"/>
              <a:ea typeface="+mn-ea"/>
              <a:cs typeface="+mn-cs"/>
            </a:endParaRPr>
          </a:p>
          <a:p>
            <a:r>
              <a:rPr lang="en-US" altLang="zh-CN" sz="1200" kern="1200" baseline="0" dirty="0">
                <a:solidFill>
                  <a:schemeClr val="tx1"/>
                </a:solidFill>
                <a:effectLst/>
                <a:latin typeface="+mn-lt"/>
                <a:ea typeface="+mn-ea"/>
                <a:cs typeface="+mn-cs"/>
              </a:rPr>
              <a:t>Now when we randomly choose O(\kappa) committees, by the </a:t>
            </a:r>
            <a:r>
              <a:rPr lang="en-US" altLang="zh-CN" sz="1200" kern="1200" baseline="0" dirty="0" err="1">
                <a:solidFill>
                  <a:schemeClr val="tx1"/>
                </a:solidFill>
                <a:effectLst/>
                <a:latin typeface="+mn-lt"/>
                <a:ea typeface="+mn-ea"/>
                <a:cs typeface="+mn-cs"/>
              </a:rPr>
              <a:t>Chernoff</a:t>
            </a:r>
            <a:r>
              <a:rPr lang="en-US" altLang="zh-CN" sz="1200" kern="1200" baseline="0" dirty="0">
                <a:solidFill>
                  <a:schemeClr val="tx1"/>
                </a:solidFill>
                <a:effectLst/>
                <a:latin typeface="+mn-lt"/>
                <a:ea typeface="+mn-ea"/>
                <a:cs typeface="+mn-cs"/>
              </a:rPr>
              <a:t> bound, the corruption threshold of virtual parties is close to ¼.</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45</a:t>
            </a:fld>
            <a:endParaRPr kumimoji="1" lang="zh-CN" altLang="en-US"/>
          </a:p>
        </p:txBody>
      </p:sp>
    </p:spTree>
    <p:extLst>
      <p:ext uri="{BB962C8B-B14F-4D97-AF65-F5344CB8AC3E}">
        <p14:creationId xmlns:p14="http://schemas.microsoft.com/office/powerpoint/2010/main" val="603433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However,</a:t>
            </a:r>
            <a:r>
              <a:rPr lang="en-US" altLang="zh-CN" sz="1200" kern="1200" baseline="0" dirty="0">
                <a:solidFill>
                  <a:schemeClr val="tx1"/>
                </a:solidFill>
                <a:effectLst/>
                <a:latin typeface="+mn-lt"/>
                <a:ea typeface="+mn-ea"/>
                <a:cs typeface="+mn-cs"/>
              </a:rPr>
              <a:t> this only holds if the adversary is static. Indeed, if the adversary is adaptive, he may only corrupt parties that are in the committee.</a:t>
            </a:r>
          </a:p>
          <a:p>
            <a:endParaRPr lang="en-US" altLang="zh-CN" sz="1200" kern="1200" baseline="0" dirty="0">
              <a:solidFill>
                <a:schemeClr val="tx1"/>
              </a:solidFill>
              <a:effectLst/>
              <a:latin typeface="+mn-lt"/>
              <a:ea typeface="+mn-ea"/>
              <a:cs typeface="+mn-cs"/>
            </a:endParaRPr>
          </a:p>
          <a:p>
            <a:r>
              <a:rPr lang="en-US" altLang="zh-CN" sz="1200" kern="1200" baseline="0" dirty="0">
                <a:solidFill>
                  <a:schemeClr val="tx1"/>
                </a:solidFill>
                <a:effectLst/>
                <a:latin typeface="+mn-lt"/>
                <a:ea typeface="+mn-ea"/>
                <a:cs typeface="+mn-cs"/>
              </a:rPr>
              <a:t>But, we can improve this by choosing O(\</a:t>
            </a:r>
            <a:r>
              <a:rPr lang="en-US" altLang="zh-CN" sz="1200" kern="1200" baseline="0" dirty="0" err="1">
                <a:solidFill>
                  <a:schemeClr val="tx1"/>
                </a:solidFill>
                <a:effectLst/>
                <a:latin typeface="+mn-lt"/>
                <a:ea typeface="+mn-ea"/>
                <a:cs typeface="+mn-cs"/>
              </a:rPr>
              <a:t>kappa+n</a:t>
            </a:r>
            <a:r>
              <a:rPr lang="en-US" altLang="zh-CN" sz="1200" kern="1200" baseline="0" dirty="0">
                <a:solidFill>
                  <a:schemeClr val="tx1"/>
                </a:solidFill>
                <a:effectLst/>
                <a:latin typeface="+mn-lt"/>
                <a:ea typeface="+mn-ea"/>
                <a:cs typeface="+mn-cs"/>
              </a:rPr>
              <a:t>) committees, from union bound, the security would hold for any subset of t corrupted parties, and thus is secure even if the adversary can choose parties to corrupt after learning the choices of the committees.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46</a:t>
            </a:fld>
            <a:endParaRPr kumimoji="1" lang="zh-CN" altLang="en-US"/>
          </a:p>
        </p:txBody>
      </p:sp>
    </p:spTree>
    <p:extLst>
      <p:ext uri="{BB962C8B-B14F-4D97-AF65-F5344CB8AC3E}">
        <p14:creationId xmlns:p14="http://schemas.microsoft.com/office/powerpoint/2010/main" val="2278327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 we obtain our second main result. For any constant \epsilon between 0 and 1, there is a constant-round MPC with communication O(|C|\</a:t>
            </a:r>
            <a:r>
              <a:rPr lang="en-US" altLang="zh-CN" sz="1200" kern="1200" dirty="0" err="1">
                <a:solidFill>
                  <a:schemeClr val="tx1"/>
                </a:solidFill>
                <a:effectLst/>
                <a:latin typeface="+mn-lt"/>
                <a:ea typeface="+mn-ea"/>
                <a:cs typeface="+mn-cs"/>
              </a:rPr>
              <a:t>kappa+D</a:t>
            </a:r>
            <a:r>
              <a:rPr lang="en-US" altLang="zh-CN" sz="1200" kern="1200" dirty="0">
                <a:solidFill>
                  <a:schemeClr val="tx1"/>
                </a:solidFill>
                <a:effectLst/>
                <a:latin typeface="+mn-lt"/>
                <a:ea typeface="+mn-ea"/>
                <a:cs typeface="+mn-cs"/>
              </a:rPr>
              <a:t>(n+\kappa)^2\kappa + n^3), together with O(|C|+D(n+\kappa)^2) instances of ROT of message length O(\kappa). Here random OTs</a:t>
            </a:r>
            <a:r>
              <a:rPr lang="en-US" altLang="zh-CN" sz="1200" kern="1200" baseline="0" dirty="0">
                <a:solidFill>
                  <a:schemeClr val="tx1"/>
                </a:solidFill>
                <a:effectLst/>
                <a:latin typeface="+mn-lt"/>
                <a:ea typeface="+mn-ea"/>
                <a:cs typeface="+mn-cs"/>
              </a:rPr>
              <a:t> are used by the multiparty garbling protocols in each committee, and the term n+\kappa is from the number of virtual parties.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47</a:t>
            </a:fld>
            <a:endParaRPr kumimoji="1" lang="zh-CN" altLang="en-US"/>
          </a:p>
        </p:txBody>
      </p:sp>
    </p:spTree>
    <p:extLst>
      <p:ext uri="{BB962C8B-B14F-4D97-AF65-F5344CB8AC3E}">
        <p14:creationId xmlns:p14="http://schemas.microsoft.com/office/powerpoint/2010/main" val="3193329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interesting corollary of our result is that, with honest majority, we can instantiate random OT by preparing base OTs plus OT extension. Base OT can be prepared by an honest majority MPC, and the OT extension only assumes RO.</a:t>
            </a:r>
          </a:p>
          <a:p>
            <a:endParaRPr lang="en-US" baseline="0" dirty="0"/>
          </a:p>
          <a:p>
            <a:r>
              <a:rPr lang="en-US" baseline="0" dirty="0"/>
              <a:t>Thus, in the honest majority setting, only assuming random oracles, we obtain a constant-round MPC with communication O(|C|\kappa + D(n+\kappa)^2\kappa + n^3).</a:t>
            </a:r>
          </a:p>
        </p:txBody>
      </p:sp>
      <p:sp>
        <p:nvSpPr>
          <p:cNvPr id="4" name="Slide Number Placeholder 3"/>
          <p:cNvSpPr>
            <a:spLocks noGrp="1"/>
          </p:cNvSpPr>
          <p:nvPr>
            <p:ph type="sldNum" sz="quarter" idx="5"/>
          </p:nvPr>
        </p:nvSpPr>
        <p:spPr/>
        <p:txBody>
          <a:bodyPr/>
          <a:lstStyle/>
          <a:p>
            <a:fld id="{90005CBC-82F8-4399-9B58-1F8576F9FC88}" type="slidenum">
              <a:rPr lang="en-CH" smtClean="0"/>
              <a:t>48</a:t>
            </a:fld>
            <a:endParaRPr lang="en-CH"/>
          </a:p>
        </p:txBody>
      </p:sp>
    </p:spTree>
    <p:extLst>
      <p:ext uri="{BB962C8B-B14F-4D97-AF65-F5344CB8AC3E}">
        <p14:creationId xmlns:p14="http://schemas.microsoft.com/office/powerpoint/2010/main" val="3070882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Thanks, I am happy to take any question.</a:t>
            </a:r>
          </a:p>
        </p:txBody>
      </p:sp>
      <p:sp>
        <p:nvSpPr>
          <p:cNvPr id="4" name="Slide Number Placeholder 3"/>
          <p:cNvSpPr>
            <a:spLocks noGrp="1"/>
          </p:cNvSpPr>
          <p:nvPr>
            <p:ph type="sldNum" sz="quarter" idx="5"/>
          </p:nvPr>
        </p:nvSpPr>
        <p:spPr/>
        <p:txBody>
          <a:bodyPr/>
          <a:lstStyle/>
          <a:p>
            <a:fld id="{90005CBC-82F8-4399-9B58-1F8576F9FC88}" type="slidenum">
              <a:rPr lang="en-CH" smtClean="0"/>
              <a:t>49</a:t>
            </a:fld>
            <a:endParaRPr lang="en-CH"/>
          </a:p>
        </p:txBody>
      </p:sp>
    </p:spTree>
    <p:extLst>
      <p:ext uri="{BB962C8B-B14F-4D97-AF65-F5344CB8AC3E}">
        <p14:creationId xmlns:p14="http://schemas.microsoft.com/office/powerpoint/2010/main" val="327586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literatures of secure multiparty computation, there are two main categories. The</a:t>
            </a:r>
            <a:r>
              <a:rPr lang="en-US" altLang="zh-CN" baseline="0" dirty="0"/>
              <a:t> first category is usually based on secret </a:t>
            </a:r>
            <a:r>
              <a:rPr lang="en-US" altLang="zh-CN" baseline="0" dirty="0" err="1"/>
              <a:t>sharings</a:t>
            </a:r>
            <a:r>
              <a:rPr lang="en-US" altLang="zh-CN" baseline="0" dirty="0"/>
              <a:t> and this kind of protocols can achieve high communication-efficiency but the number of rounds depend on the circuit structure.</a:t>
            </a:r>
          </a:p>
          <a:p>
            <a:endParaRPr lang="en-US" altLang="zh-CN" baseline="0" dirty="0"/>
          </a:p>
          <a:p>
            <a:r>
              <a:rPr lang="en-US" altLang="zh-CN" baseline="0" dirty="0"/>
              <a:t>With more details, linear communication has been achieved since DN07 for honest majority, and SPDZ for dishonest majority. When considering the strong honest majority or dishonest majority with gap, my previous works showed that it is even possible to achieve O(|C|) communication, which is independent of the number of parties.</a:t>
            </a:r>
          </a:p>
          <a:p>
            <a:endParaRPr lang="en-US" altLang="zh-CN" baseline="0" dirty="0"/>
          </a:p>
          <a:p>
            <a:r>
              <a:rPr lang="en-US" altLang="zh-CN" baseline="0" dirty="0"/>
              <a:t>However, usually this kind of protocols require to interact in each layer of the circuit. The round complexity is linear in the circuit depth.</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CH" smtClean="0"/>
              <a:t>5</a:t>
            </a:fld>
            <a:endParaRPr lang="en-CH"/>
          </a:p>
        </p:txBody>
      </p:sp>
    </p:spTree>
    <p:extLst>
      <p:ext uri="{BB962C8B-B14F-4D97-AF65-F5344CB8AC3E}">
        <p14:creationId xmlns:p14="http://schemas.microsoft.com/office/powerpoint/2010/main" val="173503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en-US" altLang="zh-CN" baseline="0" dirty="0"/>
              <a:t> other category focuses on achieving constant round, and is usually based on the Yao’s garbled circuits. Following the BMR templates, recent constructions can achieve O(|C|n^2\kappa) communication assuming black-box access to PRG/RO, or linear communication assuming DDH + LPN. With strong honest majority, the recent work [BGH+23] manages to achieve O(|C|\kappa) communication assuming LPN.</a:t>
            </a:r>
          </a:p>
          <a:p>
            <a:endParaRPr lang="en-US" altLang="zh-CN" baseline="0" dirty="0"/>
          </a:p>
          <a:p>
            <a:r>
              <a:rPr lang="en-US" altLang="zh-CN" baseline="0" dirty="0"/>
              <a:t>Compared with the first category, these protocols either need strong assumptions such as LPN + strong honest majority or require a large communication overhead.</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CH" smtClean="0"/>
              <a:t>6</a:t>
            </a:fld>
            <a:endParaRPr lang="en-CH"/>
          </a:p>
        </p:txBody>
      </p:sp>
    </p:spTree>
    <p:extLst>
      <p:ext uri="{BB962C8B-B14F-4D97-AF65-F5344CB8AC3E}">
        <p14:creationId xmlns:p14="http://schemas.microsoft.com/office/powerpoint/2010/main" val="414122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a:t>
            </a:r>
            <a:r>
              <a:rPr lang="en-US" altLang="zh-CN" baseline="0" dirty="0"/>
              <a:t> leads to our following question, can we construct an MPC protocol which achieves both constant number of rounds and constant communication overhead only from lightweight cryptographic primitives? Here by constant communication, I mean the communication does not grow with the number of parties.</a:t>
            </a:r>
            <a:endParaRPr lang="zh-CN" altLang="en-US" dirty="0"/>
          </a:p>
        </p:txBody>
      </p:sp>
      <p:sp>
        <p:nvSpPr>
          <p:cNvPr id="4" name="灯片编号占位符 3"/>
          <p:cNvSpPr>
            <a:spLocks noGrp="1"/>
          </p:cNvSpPr>
          <p:nvPr>
            <p:ph type="sldNum" sz="quarter" idx="10"/>
          </p:nvPr>
        </p:nvSpPr>
        <p:spPr/>
        <p:txBody>
          <a:bodyPr/>
          <a:lstStyle/>
          <a:p>
            <a:fld id="{90005CBC-82F8-4399-9B58-1F8576F9FC88}" type="slidenum">
              <a:rPr lang="en-CH" smtClean="0"/>
              <a:t>7</a:t>
            </a:fld>
            <a:endParaRPr lang="en-CH"/>
          </a:p>
        </p:txBody>
      </p:sp>
    </p:spTree>
    <p:extLst>
      <p:ext uri="{BB962C8B-B14F-4D97-AF65-F5344CB8AC3E}">
        <p14:creationId xmlns:p14="http://schemas.microsoft.com/office/powerpoint/2010/main" val="28004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work achieves the following result. Our first result considers ¼ corruption. We show that by only assuming random oracles, we can construct a 5-round MPC whose communication complexity is O(|C|\kappa + Dn^2\kappa). Here |C| is the circuit size, D is the circuit depth, and \kappa is the security parameter.</a:t>
            </a:r>
          </a:p>
        </p:txBody>
      </p:sp>
      <p:sp>
        <p:nvSpPr>
          <p:cNvPr id="4" name="Slide Number Placeholder 3"/>
          <p:cNvSpPr>
            <a:spLocks noGrp="1"/>
          </p:cNvSpPr>
          <p:nvPr>
            <p:ph type="sldNum" sz="quarter" idx="5"/>
          </p:nvPr>
        </p:nvSpPr>
        <p:spPr/>
        <p:txBody>
          <a:bodyPr/>
          <a:lstStyle/>
          <a:p>
            <a:fld id="{90005CBC-82F8-4399-9B58-1F8576F9FC88}" type="slidenum">
              <a:rPr lang="en-CH" smtClean="0"/>
              <a:t>8</a:t>
            </a:fld>
            <a:endParaRPr lang="en-CH"/>
          </a:p>
        </p:txBody>
      </p:sp>
    </p:spTree>
    <p:extLst>
      <p:ext uri="{BB962C8B-B14F-4D97-AF65-F5344CB8AC3E}">
        <p14:creationId xmlns:p14="http://schemas.microsoft.com/office/powerpoint/2010/main" val="280397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by using random OTs and party virtualization techniques, we manage to handle the dishonest majority with any constant gap. To be more concrete, assuming random oracles and random OTs, for any constant 0&lt;\eps&lt;1, there is an MPC against (1-\epsilon)n corrupted parties with communication complexity O(|C|\kappa + D(n+\kappa)^2\kappa + n^3). Note that OT is necessary without honest majority.</a:t>
            </a:r>
          </a:p>
        </p:txBody>
      </p:sp>
      <p:sp>
        <p:nvSpPr>
          <p:cNvPr id="4" name="Slide Number Placeholder 3"/>
          <p:cNvSpPr>
            <a:spLocks noGrp="1"/>
          </p:cNvSpPr>
          <p:nvPr>
            <p:ph type="sldNum" sz="quarter" idx="5"/>
          </p:nvPr>
        </p:nvSpPr>
        <p:spPr/>
        <p:txBody>
          <a:bodyPr/>
          <a:lstStyle/>
          <a:p>
            <a:fld id="{90005CBC-82F8-4399-9B58-1F8576F9FC88}" type="slidenum">
              <a:rPr lang="en-CH" smtClean="0"/>
              <a:t>9</a:t>
            </a:fld>
            <a:endParaRPr lang="en-CH"/>
          </a:p>
        </p:txBody>
      </p:sp>
    </p:spTree>
    <p:extLst>
      <p:ext uri="{BB962C8B-B14F-4D97-AF65-F5344CB8AC3E}">
        <p14:creationId xmlns:p14="http://schemas.microsoft.com/office/powerpoint/2010/main" val="216838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5D74-FC55-4C88-B607-3336C807B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950D3DC8-A874-44F5-8D6E-82272073E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2A5338CB-3AC7-4944-B556-D23C73C45908}"/>
              </a:ext>
            </a:extLst>
          </p:cNvPr>
          <p:cNvSpPr>
            <a:spLocks noGrp="1"/>
          </p:cNvSpPr>
          <p:nvPr>
            <p:ph type="dt" sz="half" idx="10"/>
          </p:nvPr>
        </p:nvSpPr>
        <p:spPr/>
        <p:txBody>
          <a:bodyPr/>
          <a:lstStyle/>
          <a:p>
            <a:r>
              <a:rPr lang="en-CH"/>
              <a:t>13/11/2018</a:t>
            </a:r>
          </a:p>
        </p:txBody>
      </p:sp>
      <p:sp>
        <p:nvSpPr>
          <p:cNvPr id="5" name="Footer Placeholder 4">
            <a:extLst>
              <a:ext uri="{FF2B5EF4-FFF2-40B4-BE49-F238E27FC236}">
                <a16:creationId xmlns:a16="http://schemas.microsoft.com/office/drawing/2014/main" id="{E9B65960-C7C0-4A5E-93F7-91C577AF51E2}"/>
              </a:ext>
            </a:extLst>
          </p:cNvPr>
          <p:cNvSpPr>
            <a:spLocks noGrp="1"/>
          </p:cNvSpPr>
          <p:nvPr>
            <p:ph type="ftr" sz="quarter" idx="11"/>
          </p:nvPr>
        </p:nvSpPr>
        <p:spPr/>
        <p:txBody>
          <a:bodyPr/>
          <a:lstStyle/>
          <a:p>
            <a:r>
              <a:rPr lang="en-US"/>
              <a:t>TCC 2018</a:t>
            </a:r>
            <a:endParaRPr lang="en-CH"/>
          </a:p>
        </p:txBody>
      </p:sp>
      <p:sp>
        <p:nvSpPr>
          <p:cNvPr id="6" name="Slide Number Placeholder 5">
            <a:extLst>
              <a:ext uri="{FF2B5EF4-FFF2-40B4-BE49-F238E27FC236}">
                <a16:creationId xmlns:a16="http://schemas.microsoft.com/office/drawing/2014/main" id="{5AF69815-6A8B-4D96-B6D8-FDC35E1CD6BB}"/>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148540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0C4A-1A14-4A2C-BAA3-D09CAF21E256}"/>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3E42EA0-F386-4C1E-97C6-3B81A11632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1A32456-3254-496A-B397-031F951F2206}"/>
              </a:ext>
            </a:extLst>
          </p:cNvPr>
          <p:cNvSpPr>
            <a:spLocks noGrp="1"/>
          </p:cNvSpPr>
          <p:nvPr>
            <p:ph type="dt" sz="half" idx="10"/>
          </p:nvPr>
        </p:nvSpPr>
        <p:spPr/>
        <p:txBody>
          <a:bodyPr/>
          <a:lstStyle/>
          <a:p>
            <a:r>
              <a:rPr lang="en-CH"/>
              <a:t>13/11/2018</a:t>
            </a:r>
          </a:p>
        </p:txBody>
      </p:sp>
      <p:sp>
        <p:nvSpPr>
          <p:cNvPr id="5" name="Footer Placeholder 4">
            <a:extLst>
              <a:ext uri="{FF2B5EF4-FFF2-40B4-BE49-F238E27FC236}">
                <a16:creationId xmlns:a16="http://schemas.microsoft.com/office/drawing/2014/main" id="{DE8C8580-77C3-4B79-BD19-EA79EE8FD367}"/>
              </a:ext>
            </a:extLst>
          </p:cNvPr>
          <p:cNvSpPr>
            <a:spLocks noGrp="1"/>
          </p:cNvSpPr>
          <p:nvPr>
            <p:ph type="ftr" sz="quarter" idx="11"/>
          </p:nvPr>
        </p:nvSpPr>
        <p:spPr/>
        <p:txBody>
          <a:bodyPr/>
          <a:lstStyle/>
          <a:p>
            <a:r>
              <a:rPr lang="en-US"/>
              <a:t>TCC 2018</a:t>
            </a:r>
            <a:endParaRPr lang="en-CH"/>
          </a:p>
        </p:txBody>
      </p:sp>
      <p:sp>
        <p:nvSpPr>
          <p:cNvPr id="6" name="Slide Number Placeholder 5">
            <a:extLst>
              <a:ext uri="{FF2B5EF4-FFF2-40B4-BE49-F238E27FC236}">
                <a16:creationId xmlns:a16="http://schemas.microsoft.com/office/drawing/2014/main" id="{250227FB-3578-4CC7-B96C-B5807C8EF870}"/>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126645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42A7E-1B65-484D-9DFF-39673084DC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929EBCB3-53CA-493B-947D-66D5979CAD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C6F09B6-2056-49E0-90F7-1FC9EB0388B8}"/>
              </a:ext>
            </a:extLst>
          </p:cNvPr>
          <p:cNvSpPr>
            <a:spLocks noGrp="1"/>
          </p:cNvSpPr>
          <p:nvPr>
            <p:ph type="dt" sz="half" idx="10"/>
          </p:nvPr>
        </p:nvSpPr>
        <p:spPr/>
        <p:txBody>
          <a:bodyPr/>
          <a:lstStyle/>
          <a:p>
            <a:r>
              <a:rPr lang="en-CH"/>
              <a:t>13/11/2018</a:t>
            </a:r>
          </a:p>
        </p:txBody>
      </p:sp>
      <p:sp>
        <p:nvSpPr>
          <p:cNvPr id="5" name="Footer Placeholder 4">
            <a:extLst>
              <a:ext uri="{FF2B5EF4-FFF2-40B4-BE49-F238E27FC236}">
                <a16:creationId xmlns:a16="http://schemas.microsoft.com/office/drawing/2014/main" id="{0214528A-3BA5-4D16-8AAE-C4AC59279CDD}"/>
              </a:ext>
            </a:extLst>
          </p:cNvPr>
          <p:cNvSpPr>
            <a:spLocks noGrp="1"/>
          </p:cNvSpPr>
          <p:nvPr>
            <p:ph type="ftr" sz="quarter" idx="11"/>
          </p:nvPr>
        </p:nvSpPr>
        <p:spPr/>
        <p:txBody>
          <a:bodyPr/>
          <a:lstStyle/>
          <a:p>
            <a:r>
              <a:rPr lang="en-US"/>
              <a:t>TCC 2018</a:t>
            </a:r>
            <a:endParaRPr lang="en-CH"/>
          </a:p>
        </p:txBody>
      </p:sp>
      <p:sp>
        <p:nvSpPr>
          <p:cNvPr id="6" name="Slide Number Placeholder 5">
            <a:extLst>
              <a:ext uri="{FF2B5EF4-FFF2-40B4-BE49-F238E27FC236}">
                <a16:creationId xmlns:a16="http://schemas.microsoft.com/office/drawing/2014/main" id="{C98115BD-F5E7-496E-8E87-A622D03DC4E7}"/>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304774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D73D-4308-4C5F-8D9D-ECFB4A0EC88C}"/>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FD1A173F-226A-47C0-8B23-69F7A1D76D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CABA744-278B-440F-B471-26D417112389}"/>
              </a:ext>
            </a:extLst>
          </p:cNvPr>
          <p:cNvSpPr>
            <a:spLocks noGrp="1"/>
          </p:cNvSpPr>
          <p:nvPr>
            <p:ph type="dt" sz="half" idx="10"/>
          </p:nvPr>
        </p:nvSpPr>
        <p:spPr/>
        <p:txBody>
          <a:bodyPr/>
          <a:lstStyle/>
          <a:p>
            <a:r>
              <a:rPr lang="en-CH"/>
              <a:t>13/11/2018</a:t>
            </a:r>
          </a:p>
        </p:txBody>
      </p:sp>
      <p:sp>
        <p:nvSpPr>
          <p:cNvPr id="5" name="Footer Placeholder 4">
            <a:extLst>
              <a:ext uri="{FF2B5EF4-FFF2-40B4-BE49-F238E27FC236}">
                <a16:creationId xmlns:a16="http://schemas.microsoft.com/office/drawing/2014/main" id="{E1CA74DB-C5F1-41DB-B039-400D4322CB53}"/>
              </a:ext>
            </a:extLst>
          </p:cNvPr>
          <p:cNvSpPr>
            <a:spLocks noGrp="1"/>
          </p:cNvSpPr>
          <p:nvPr>
            <p:ph type="ftr" sz="quarter" idx="11"/>
          </p:nvPr>
        </p:nvSpPr>
        <p:spPr/>
        <p:txBody>
          <a:bodyPr/>
          <a:lstStyle/>
          <a:p>
            <a:r>
              <a:rPr lang="en-US"/>
              <a:t>TCC 2018</a:t>
            </a:r>
            <a:endParaRPr lang="en-CH"/>
          </a:p>
        </p:txBody>
      </p:sp>
      <p:sp>
        <p:nvSpPr>
          <p:cNvPr id="6" name="Slide Number Placeholder 5">
            <a:extLst>
              <a:ext uri="{FF2B5EF4-FFF2-40B4-BE49-F238E27FC236}">
                <a16:creationId xmlns:a16="http://schemas.microsoft.com/office/drawing/2014/main" id="{41594BC6-7FAE-42B1-9206-CDFF7CFE861B}"/>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395254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32CD-82D6-4D02-9511-C1C4D453A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7E68749-B075-490F-AAD4-5B6C6CC7E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4F8131-4A6B-477A-9E0B-EF78B9786758}"/>
              </a:ext>
            </a:extLst>
          </p:cNvPr>
          <p:cNvSpPr>
            <a:spLocks noGrp="1"/>
          </p:cNvSpPr>
          <p:nvPr>
            <p:ph type="dt" sz="half" idx="10"/>
          </p:nvPr>
        </p:nvSpPr>
        <p:spPr/>
        <p:txBody>
          <a:bodyPr/>
          <a:lstStyle/>
          <a:p>
            <a:r>
              <a:rPr lang="en-CH"/>
              <a:t>13/11/2018</a:t>
            </a:r>
          </a:p>
        </p:txBody>
      </p:sp>
      <p:sp>
        <p:nvSpPr>
          <p:cNvPr id="5" name="Footer Placeholder 4">
            <a:extLst>
              <a:ext uri="{FF2B5EF4-FFF2-40B4-BE49-F238E27FC236}">
                <a16:creationId xmlns:a16="http://schemas.microsoft.com/office/drawing/2014/main" id="{478BC984-C120-4303-8CBE-9606A64DD3E7}"/>
              </a:ext>
            </a:extLst>
          </p:cNvPr>
          <p:cNvSpPr>
            <a:spLocks noGrp="1"/>
          </p:cNvSpPr>
          <p:nvPr>
            <p:ph type="ftr" sz="quarter" idx="11"/>
          </p:nvPr>
        </p:nvSpPr>
        <p:spPr/>
        <p:txBody>
          <a:bodyPr/>
          <a:lstStyle/>
          <a:p>
            <a:r>
              <a:rPr lang="en-US"/>
              <a:t>TCC 2018</a:t>
            </a:r>
            <a:endParaRPr lang="en-CH"/>
          </a:p>
        </p:txBody>
      </p:sp>
      <p:sp>
        <p:nvSpPr>
          <p:cNvPr id="6" name="Slide Number Placeholder 5">
            <a:extLst>
              <a:ext uri="{FF2B5EF4-FFF2-40B4-BE49-F238E27FC236}">
                <a16:creationId xmlns:a16="http://schemas.microsoft.com/office/drawing/2014/main" id="{3FF5BB2B-BC16-4C94-90DE-ECB6F2BAE87A}"/>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191717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43B9-9318-4006-84FB-E99BDBD675B3}"/>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7EA5BFA-8951-45BA-874F-18F2359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11FD550D-3F3C-4597-AE3D-FCA444EEFA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DD58977B-189A-4769-BFEF-CE672F78AC2A}"/>
              </a:ext>
            </a:extLst>
          </p:cNvPr>
          <p:cNvSpPr>
            <a:spLocks noGrp="1"/>
          </p:cNvSpPr>
          <p:nvPr>
            <p:ph type="dt" sz="half" idx="10"/>
          </p:nvPr>
        </p:nvSpPr>
        <p:spPr/>
        <p:txBody>
          <a:bodyPr/>
          <a:lstStyle/>
          <a:p>
            <a:r>
              <a:rPr lang="en-CH"/>
              <a:t>13/11/2018</a:t>
            </a:r>
          </a:p>
        </p:txBody>
      </p:sp>
      <p:sp>
        <p:nvSpPr>
          <p:cNvPr id="6" name="Footer Placeholder 5">
            <a:extLst>
              <a:ext uri="{FF2B5EF4-FFF2-40B4-BE49-F238E27FC236}">
                <a16:creationId xmlns:a16="http://schemas.microsoft.com/office/drawing/2014/main" id="{F8560E60-9B08-443F-8FDC-7DB182E346D0}"/>
              </a:ext>
            </a:extLst>
          </p:cNvPr>
          <p:cNvSpPr>
            <a:spLocks noGrp="1"/>
          </p:cNvSpPr>
          <p:nvPr>
            <p:ph type="ftr" sz="quarter" idx="11"/>
          </p:nvPr>
        </p:nvSpPr>
        <p:spPr/>
        <p:txBody>
          <a:bodyPr/>
          <a:lstStyle/>
          <a:p>
            <a:r>
              <a:rPr lang="en-US"/>
              <a:t>TCC 2018</a:t>
            </a:r>
            <a:endParaRPr lang="en-CH"/>
          </a:p>
        </p:txBody>
      </p:sp>
      <p:sp>
        <p:nvSpPr>
          <p:cNvPr id="7" name="Slide Number Placeholder 6">
            <a:extLst>
              <a:ext uri="{FF2B5EF4-FFF2-40B4-BE49-F238E27FC236}">
                <a16:creationId xmlns:a16="http://schemas.microsoft.com/office/drawing/2014/main" id="{65DE1492-DB07-4EE2-B636-DAC15250A5D4}"/>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63169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A98A-70BB-4682-B9D9-34F982332B27}"/>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98BD51D2-2819-47AA-AA58-0B86445D3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AC7325-F2AF-4466-BF55-0E9A1ADEC8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D153511B-1349-4734-B5AB-4BDD8DC32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E245F5-712F-4954-A3CE-3AE6D69AA7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21143D91-FA56-4A49-B27F-FA457CBE3179}"/>
              </a:ext>
            </a:extLst>
          </p:cNvPr>
          <p:cNvSpPr>
            <a:spLocks noGrp="1"/>
          </p:cNvSpPr>
          <p:nvPr>
            <p:ph type="dt" sz="half" idx="10"/>
          </p:nvPr>
        </p:nvSpPr>
        <p:spPr/>
        <p:txBody>
          <a:bodyPr/>
          <a:lstStyle/>
          <a:p>
            <a:r>
              <a:rPr lang="en-CH"/>
              <a:t>13/11/2018</a:t>
            </a:r>
          </a:p>
        </p:txBody>
      </p:sp>
      <p:sp>
        <p:nvSpPr>
          <p:cNvPr id="8" name="Footer Placeholder 7">
            <a:extLst>
              <a:ext uri="{FF2B5EF4-FFF2-40B4-BE49-F238E27FC236}">
                <a16:creationId xmlns:a16="http://schemas.microsoft.com/office/drawing/2014/main" id="{979FCBE5-F895-481A-84C3-984F7AFB4904}"/>
              </a:ext>
            </a:extLst>
          </p:cNvPr>
          <p:cNvSpPr>
            <a:spLocks noGrp="1"/>
          </p:cNvSpPr>
          <p:nvPr>
            <p:ph type="ftr" sz="quarter" idx="11"/>
          </p:nvPr>
        </p:nvSpPr>
        <p:spPr/>
        <p:txBody>
          <a:bodyPr/>
          <a:lstStyle/>
          <a:p>
            <a:r>
              <a:rPr lang="en-US"/>
              <a:t>TCC 2018</a:t>
            </a:r>
            <a:endParaRPr lang="en-CH"/>
          </a:p>
        </p:txBody>
      </p:sp>
      <p:sp>
        <p:nvSpPr>
          <p:cNvPr id="9" name="Slide Number Placeholder 8">
            <a:extLst>
              <a:ext uri="{FF2B5EF4-FFF2-40B4-BE49-F238E27FC236}">
                <a16:creationId xmlns:a16="http://schemas.microsoft.com/office/drawing/2014/main" id="{0AD0BF97-48A3-408F-91BB-4FB17E15BFBE}"/>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191648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BD7C-BEA8-47D9-96DF-A3AECA721EDF}"/>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859F33A0-A167-4542-96A5-47082C4F47CE}"/>
              </a:ext>
            </a:extLst>
          </p:cNvPr>
          <p:cNvSpPr>
            <a:spLocks noGrp="1"/>
          </p:cNvSpPr>
          <p:nvPr>
            <p:ph type="dt" sz="half" idx="10"/>
          </p:nvPr>
        </p:nvSpPr>
        <p:spPr/>
        <p:txBody>
          <a:bodyPr/>
          <a:lstStyle/>
          <a:p>
            <a:r>
              <a:rPr lang="en-CH"/>
              <a:t>13/11/2018</a:t>
            </a:r>
          </a:p>
        </p:txBody>
      </p:sp>
      <p:sp>
        <p:nvSpPr>
          <p:cNvPr id="4" name="Footer Placeholder 3">
            <a:extLst>
              <a:ext uri="{FF2B5EF4-FFF2-40B4-BE49-F238E27FC236}">
                <a16:creationId xmlns:a16="http://schemas.microsoft.com/office/drawing/2014/main" id="{80F6B1F3-B7C4-4173-AF96-E1BB3541E908}"/>
              </a:ext>
            </a:extLst>
          </p:cNvPr>
          <p:cNvSpPr>
            <a:spLocks noGrp="1"/>
          </p:cNvSpPr>
          <p:nvPr>
            <p:ph type="ftr" sz="quarter" idx="11"/>
          </p:nvPr>
        </p:nvSpPr>
        <p:spPr/>
        <p:txBody>
          <a:bodyPr/>
          <a:lstStyle/>
          <a:p>
            <a:r>
              <a:rPr lang="en-US"/>
              <a:t>TCC 2018</a:t>
            </a:r>
            <a:endParaRPr lang="en-CH"/>
          </a:p>
        </p:txBody>
      </p:sp>
      <p:sp>
        <p:nvSpPr>
          <p:cNvPr id="5" name="Slide Number Placeholder 4">
            <a:extLst>
              <a:ext uri="{FF2B5EF4-FFF2-40B4-BE49-F238E27FC236}">
                <a16:creationId xmlns:a16="http://schemas.microsoft.com/office/drawing/2014/main" id="{21D707F7-181B-4223-A8A8-510DE788882E}"/>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308707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42471-7692-4185-A5DA-DEE7FEC21372}"/>
              </a:ext>
            </a:extLst>
          </p:cNvPr>
          <p:cNvSpPr>
            <a:spLocks noGrp="1"/>
          </p:cNvSpPr>
          <p:nvPr>
            <p:ph type="dt" sz="half" idx="10"/>
          </p:nvPr>
        </p:nvSpPr>
        <p:spPr/>
        <p:txBody>
          <a:bodyPr/>
          <a:lstStyle/>
          <a:p>
            <a:r>
              <a:rPr lang="en-CH"/>
              <a:t>13/11/2018</a:t>
            </a:r>
          </a:p>
        </p:txBody>
      </p:sp>
      <p:sp>
        <p:nvSpPr>
          <p:cNvPr id="3" name="Footer Placeholder 2">
            <a:extLst>
              <a:ext uri="{FF2B5EF4-FFF2-40B4-BE49-F238E27FC236}">
                <a16:creationId xmlns:a16="http://schemas.microsoft.com/office/drawing/2014/main" id="{00E4FE18-5D1C-42E3-BBD6-935283C80ABA}"/>
              </a:ext>
            </a:extLst>
          </p:cNvPr>
          <p:cNvSpPr>
            <a:spLocks noGrp="1"/>
          </p:cNvSpPr>
          <p:nvPr>
            <p:ph type="ftr" sz="quarter" idx="11"/>
          </p:nvPr>
        </p:nvSpPr>
        <p:spPr/>
        <p:txBody>
          <a:bodyPr/>
          <a:lstStyle/>
          <a:p>
            <a:r>
              <a:rPr lang="en-US"/>
              <a:t>TCC 2018</a:t>
            </a:r>
            <a:endParaRPr lang="en-CH"/>
          </a:p>
        </p:txBody>
      </p:sp>
      <p:sp>
        <p:nvSpPr>
          <p:cNvPr id="4" name="Slide Number Placeholder 3">
            <a:extLst>
              <a:ext uri="{FF2B5EF4-FFF2-40B4-BE49-F238E27FC236}">
                <a16:creationId xmlns:a16="http://schemas.microsoft.com/office/drawing/2014/main" id="{86CCDB88-E7EA-4A68-AB3A-7B78C824D85B}"/>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418275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E11D-4915-43A4-BD13-8BA76C76E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B4E841AF-82B3-49C3-BFBD-91BA08C5E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7C19B472-460B-4EA4-A783-1AC295E0B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F7A21-29F5-4BC9-B00B-17BE95087859}"/>
              </a:ext>
            </a:extLst>
          </p:cNvPr>
          <p:cNvSpPr>
            <a:spLocks noGrp="1"/>
          </p:cNvSpPr>
          <p:nvPr>
            <p:ph type="dt" sz="half" idx="10"/>
          </p:nvPr>
        </p:nvSpPr>
        <p:spPr/>
        <p:txBody>
          <a:bodyPr/>
          <a:lstStyle/>
          <a:p>
            <a:r>
              <a:rPr lang="en-CH"/>
              <a:t>13/11/2018</a:t>
            </a:r>
          </a:p>
        </p:txBody>
      </p:sp>
      <p:sp>
        <p:nvSpPr>
          <p:cNvPr id="6" name="Footer Placeholder 5">
            <a:extLst>
              <a:ext uri="{FF2B5EF4-FFF2-40B4-BE49-F238E27FC236}">
                <a16:creationId xmlns:a16="http://schemas.microsoft.com/office/drawing/2014/main" id="{F40F4957-5C8A-41C3-A371-214E82DA4B73}"/>
              </a:ext>
            </a:extLst>
          </p:cNvPr>
          <p:cNvSpPr>
            <a:spLocks noGrp="1"/>
          </p:cNvSpPr>
          <p:nvPr>
            <p:ph type="ftr" sz="quarter" idx="11"/>
          </p:nvPr>
        </p:nvSpPr>
        <p:spPr/>
        <p:txBody>
          <a:bodyPr/>
          <a:lstStyle/>
          <a:p>
            <a:r>
              <a:rPr lang="en-US"/>
              <a:t>TCC 2018</a:t>
            </a:r>
            <a:endParaRPr lang="en-CH"/>
          </a:p>
        </p:txBody>
      </p:sp>
      <p:sp>
        <p:nvSpPr>
          <p:cNvPr id="7" name="Slide Number Placeholder 6">
            <a:extLst>
              <a:ext uri="{FF2B5EF4-FFF2-40B4-BE49-F238E27FC236}">
                <a16:creationId xmlns:a16="http://schemas.microsoft.com/office/drawing/2014/main" id="{C4F7BD7A-D1B5-48E7-BC18-2467379246D5}"/>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23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454F-E412-45CE-9DF1-040438871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73C72651-30D2-41C8-BFF7-C9C8C7985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47E8C392-891B-4B43-AE7C-0777D414F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AA505-D5F7-4605-BA9C-0DB60B85A98C}"/>
              </a:ext>
            </a:extLst>
          </p:cNvPr>
          <p:cNvSpPr>
            <a:spLocks noGrp="1"/>
          </p:cNvSpPr>
          <p:nvPr>
            <p:ph type="dt" sz="half" idx="10"/>
          </p:nvPr>
        </p:nvSpPr>
        <p:spPr/>
        <p:txBody>
          <a:bodyPr/>
          <a:lstStyle/>
          <a:p>
            <a:r>
              <a:rPr lang="en-CH"/>
              <a:t>13/11/2018</a:t>
            </a:r>
          </a:p>
        </p:txBody>
      </p:sp>
      <p:sp>
        <p:nvSpPr>
          <p:cNvPr id="6" name="Footer Placeholder 5">
            <a:extLst>
              <a:ext uri="{FF2B5EF4-FFF2-40B4-BE49-F238E27FC236}">
                <a16:creationId xmlns:a16="http://schemas.microsoft.com/office/drawing/2014/main" id="{CBA2DE3A-DD41-4F3B-AB52-ABE29A9A4356}"/>
              </a:ext>
            </a:extLst>
          </p:cNvPr>
          <p:cNvSpPr>
            <a:spLocks noGrp="1"/>
          </p:cNvSpPr>
          <p:nvPr>
            <p:ph type="ftr" sz="quarter" idx="11"/>
          </p:nvPr>
        </p:nvSpPr>
        <p:spPr/>
        <p:txBody>
          <a:bodyPr/>
          <a:lstStyle/>
          <a:p>
            <a:r>
              <a:rPr lang="en-US"/>
              <a:t>TCC 2018</a:t>
            </a:r>
            <a:endParaRPr lang="en-CH"/>
          </a:p>
        </p:txBody>
      </p:sp>
      <p:sp>
        <p:nvSpPr>
          <p:cNvPr id="7" name="Slide Number Placeholder 6">
            <a:extLst>
              <a:ext uri="{FF2B5EF4-FFF2-40B4-BE49-F238E27FC236}">
                <a16:creationId xmlns:a16="http://schemas.microsoft.com/office/drawing/2014/main" id="{9DE47579-6EC8-4AFE-9034-6B783F82F608}"/>
              </a:ext>
            </a:extLst>
          </p:cNvPr>
          <p:cNvSpPr>
            <a:spLocks noGrp="1"/>
          </p:cNvSpPr>
          <p:nvPr>
            <p:ph type="sldNum" sz="quarter" idx="12"/>
          </p:nvPr>
        </p:nvSpPr>
        <p:spPr/>
        <p:txBody>
          <a:bodyPr/>
          <a:lstStyle/>
          <a:p>
            <a:fld id="{3A2C16B4-0751-4DE3-A617-09768051D5DD}" type="slidenum">
              <a:rPr lang="en-CH" smtClean="0"/>
              <a:t>‹#›</a:t>
            </a:fld>
            <a:endParaRPr lang="en-CH"/>
          </a:p>
        </p:txBody>
      </p:sp>
    </p:spTree>
    <p:extLst>
      <p:ext uri="{BB962C8B-B14F-4D97-AF65-F5344CB8AC3E}">
        <p14:creationId xmlns:p14="http://schemas.microsoft.com/office/powerpoint/2010/main" val="265639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8052C-DA40-469F-A05C-7420E3E53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7F736409-818D-4B96-BD79-C845CD9A4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F9F5ED32-B9E1-40DA-BB15-919D02F34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H"/>
              <a:t>13/11/2018</a:t>
            </a:r>
          </a:p>
        </p:txBody>
      </p:sp>
      <p:sp>
        <p:nvSpPr>
          <p:cNvPr id="5" name="Footer Placeholder 4">
            <a:extLst>
              <a:ext uri="{FF2B5EF4-FFF2-40B4-BE49-F238E27FC236}">
                <a16:creationId xmlns:a16="http://schemas.microsoft.com/office/drawing/2014/main" id="{78FD5C59-2B64-4D40-904E-1C99EB553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TCC 2018</a:t>
            </a:r>
            <a:endParaRPr lang="en-CH"/>
          </a:p>
        </p:txBody>
      </p:sp>
      <p:sp>
        <p:nvSpPr>
          <p:cNvPr id="6" name="Slide Number Placeholder 5">
            <a:extLst>
              <a:ext uri="{FF2B5EF4-FFF2-40B4-BE49-F238E27FC236}">
                <a16:creationId xmlns:a16="http://schemas.microsoft.com/office/drawing/2014/main" id="{1EFF172D-8A3F-4CEB-9355-FA90850BA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16B4-0751-4DE3-A617-09768051D5DD}" type="slidenum">
              <a:rPr lang="en-CH" smtClean="0"/>
              <a:t>‹#›</a:t>
            </a:fld>
            <a:endParaRPr lang="en-CH"/>
          </a:p>
        </p:txBody>
      </p:sp>
    </p:spTree>
    <p:extLst>
      <p:ext uri="{BB962C8B-B14F-4D97-AF65-F5344CB8AC3E}">
        <p14:creationId xmlns:p14="http://schemas.microsoft.com/office/powerpoint/2010/main" val="257342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12.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0.xml"/><Relationship Id="rId16"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3.png"/><Relationship Id="rId3" Type="http://schemas.openxmlformats.org/officeDocument/2006/relationships/image" Target="../media/image12.png"/><Relationship Id="rId21" Type="http://schemas.openxmlformats.org/officeDocument/2006/relationships/image" Target="../media/image76.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21.xml"/><Relationship Id="rId16" Type="http://schemas.openxmlformats.org/officeDocument/2006/relationships/image" Target="../media/image70.png"/><Relationship Id="rId20"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13.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4.png"/><Relationship Id="rId4" Type="http://schemas.openxmlformats.org/officeDocument/2006/relationships/image" Target="../media/image72.png"/><Relationship Id="rId9" Type="http://schemas.openxmlformats.org/officeDocument/2006/relationships/image" Target="../media/image63.png"/><Relationship Id="rId1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12.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22.xml"/><Relationship Id="rId16"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13.png"/><Relationship Id="rId9" Type="http://schemas.openxmlformats.org/officeDocument/2006/relationships/image" Target="../media/image64.png"/><Relationship Id="rId1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12.png"/><Relationship Id="rId7" Type="http://schemas.openxmlformats.org/officeDocument/2006/relationships/image" Target="../media/image50.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25.xml"/><Relationship Id="rId16"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83.png"/><Relationship Id="rId5" Type="http://schemas.openxmlformats.org/officeDocument/2006/relationships/image" Target="../media/image48.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47.png"/><Relationship Id="rId9" Type="http://schemas.openxmlformats.org/officeDocument/2006/relationships/image" Target="../media/image81.png"/><Relationship Id="rId14"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15.png"/><Relationship Id="rId5" Type="http://schemas.openxmlformats.org/officeDocument/2006/relationships/image" Target="../media/image48.png"/><Relationship Id="rId10" Type="http://schemas.openxmlformats.org/officeDocument/2006/relationships/image" Target="../media/image90.png"/><Relationship Id="rId4" Type="http://schemas.openxmlformats.org/officeDocument/2006/relationships/image" Target="../media/image47.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image" Target="../media/image50.png"/><Relationship Id="rId12"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16.png"/><Relationship Id="rId5" Type="http://schemas.openxmlformats.org/officeDocument/2006/relationships/image" Target="../media/image48.png"/><Relationship Id="rId10" Type="http://schemas.openxmlformats.org/officeDocument/2006/relationships/image" Target="../media/image90.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17.png"/><Relationship Id="rId5" Type="http://schemas.openxmlformats.org/officeDocument/2006/relationships/image" Target="../media/image48.png"/><Relationship Id="rId10" Type="http://schemas.openxmlformats.org/officeDocument/2006/relationships/image" Target="../media/image90.png"/><Relationship Id="rId4" Type="http://schemas.openxmlformats.org/officeDocument/2006/relationships/image" Target="../media/image47.png"/><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2.png"/><Relationship Id="rId7" Type="http://schemas.openxmlformats.org/officeDocument/2006/relationships/image" Target="../media/image50.png"/><Relationship Id="rId12"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18.png"/><Relationship Id="rId5" Type="http://schemas.openxmlformats.org/officeDocument/2006/relationships/image" Target="../media/image48.png"/><Relationship Id="rId10" Type="http://schemas.openxmlformats.org/officeDocument/2006/relationships/image" Target="../media/image90.png"/><Relationship Id="rId4" Type="http://schemas.openxmlformats.org/officeDocument/2006/relationships/image" Target="../media/image47.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6.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42.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43.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 Type="http://schemas.openxmlformats.org/officeDocument/2006/relationships/notesSlide" Target="../notesSlides/notesSlide43.xml"/><Relationship Id="rId16"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s>
</file>

<file path=ppt/slides/_rels/slide44.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38.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 Type="http://schemas.openxmlformats.org/officeDocument/2006/relationships/notesSlide" Target="../notesSlides/notesSlide44.xml"/><Relationship Id="rId16"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s>
</file>

<file path=ppt/slides/_rels/slide4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17A4-5DC1-4FF7-BE5C-011D48E4B1D8}"/>
              </a:ext>
            </a:extLst>
          </p:cNvPr>
          <p:cNvSpPr>
            <a:spLocks noGrp="1"/>
          </p:cNvSpPr>
          <p:nvPr>
            <p:ph type="ctrTitle"/>
          </p:nvPr>
        </p:nvSpPr>
        <p:spPr>
          <a:xfrm>
            <a:off x="1232734" y="607086"/>
            <a:ext cx="9716224" cy="2959276"/>
          </a:xfrm>
        </p:spPr>
        <p:txBody>
          <a:bodyPr>
            <a:normAutofit fontScale="90000"/>
          </a:bodyPr>
          <a:lstStyle/>
          <a:p>
            <a:pPr>
              <a:lnSpc>
                <a:spcPct val="150000"/>
              </a:lnSpc>
            </a:pPr>
            <a:r>
              <a:rPr lang="en-US" altLang="zh-CN" sz="4800" b="1" dirty="0">
                <a:solidFill>
                  <a:schemeClr val="accent1">
                    <a:lumMod val="75000"/>
                  </a:schemeClr>
                </a:solidFill>
              </a:rPr>
              <a:t>Towards Building Scalable Constant-Round MPC from Minimal Assumptions via Round Collapsing</a:t>
            </a:r>
            <a:endParaRPr lang="en-CH" sz="4000" b="1" dirty="0">
              <a:solidFill>
                <a:schemeClr val="accent1">
                  <a:lumMod val="75000"/>
                </a:schemeClr>
              </a:solidFill>
            </a:endParaRPr>
          </a:p>
        </p:txBody>
      </p:sp>
      <p:sp>
        <p:nvSpPr>
          <p:cNvPr id="5" name="Subtitle 2">
            <a:extLst>
              <a:ext uri="{FF2B5EF4-FFF2-40B4-BE49-F238E27FC236}">
                <a16:creationId xmlns:a16="http://schemas.microsoft.com/office/drawing/2014/main" id="{82379C91-16AB-40F5-A08A-E2D483344586}"/>
              </a:ext>
            </a:extLst>
          </p:cNvPr>
          <p:cNvSpPr txBox="1">
            <a:spLocks/>
          </p:cNvSpPr>
          <p:nvPr/>
        </p:nvSpPr>
        <p:spPr>
          <a:xfrm>
            <a:off x="1552354" y="5270679"/>
            <a:ext cx="2776390" cy="9802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latin typeface="Times New Roman" panose="02020603050405020304" pitchFamily="18" charset="0"/>
                <a:cs typeface="Times New Roman" panose="02020603050405020304" pitchFamily="18" charset="0"/>
              </a:rPr>
              <a:t>Vipul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Goyal</a:t>
            </a:r>
            <a:endParaRPr lang="en-US" sz="20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NTT Research </a:t>
            </a:r>
          </a:p>
          <a:p>
            <a:r>
              <a:rPr lang="en-US" sz="1100" dirty="0">
                <a:latin typeface="Times New Roman" panose="02020603050405020304" pitchFamily="18" charset="0"/>
                <a:cs typeface="Times New Roman" panose="02020603050405020304" pitchFamily="18" charset="0"/>
              </a:rPr>
              <a:t>Carnegie Mellon University</a:t>
            </a:r>
            <a:endParaRPr lang="en-US" sz="1050"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82379C91-16AB-40F5-A08A-E2D483344586}"/>
              </a:ext>
            </a:extLst>
          </p:cNvPr>
          <p:cNvSpPr txBox="1">
            <a:spLocks/>
          </p:cNvSpPr>
          <p:nvPr/>
        </p:nvSpPr>
        <p:spPr>
          <a:xfrm>
            <a:off x="3689252" y="5270679"/>
            <a:ext cx="2776390" cy="9802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latin typeface="Times New Roman" panose="02020603050405020304" pitchFamily="18" charset="0"/>
                <a:cs typeface="Times New Roman" panose="02020603050405020304" pitchFamily="18" charset="0"/>
              </a:rPr>
              <a:t>Junru</a:t>
            </a:r>
            <a:r>
              <a:rPr lang="en-US" sz="2000" dirty="0">
                <a:latin typeface="Times New Roman" panose="02020603050405020304" pitchFamily="18" charset="0"/>
                <a:cs typeface="Times New Roman" panose="02020603050405020304" pitchFamily="18" charset="0"/>
              </a:rPr>
              <a:t> Li</a:t>
            </a:r>
          </a:p>
          <a:p>
            <a:r>
              <a:rPr lang="en-US" sz="1100" dirty="0">
                <a:latin typeface="Times New Roman" panose="02020603050405020304" pitchFamily="18" charset="0"/>
                <a:cs typeface="Times New Roman" panose="02020603050405020304" pitchFamily="18" charset="0"/>
              </a:rPr>
              <a:t>Tsinghua University</a:t>
            </a:r>
            <a:endParaRPr lang="en-US" sz="1050" dirty="0">
              <a:latin typeface="Times New Roman" panose="020206030504050203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82379C91-16AB-40F5-A08A-E2D483344586}"/>
              </a:ext>
            </a:extLst>
          </p:cNvPr>
          <p:cNvSpPr txBox="1">
            <a:spLocks/>
          </p:cNvSpPr>
          <p:nvPr/>
        </p:nvSpPr>
        <p:spPr>
          <a:xfrm>
            <a:off x="5899779" y="5270677"/>
            <a:ext cx="2776390" cy="9802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latin typeface="Times New Roman" panose="02020603050405020304" pitchFamily="18" charset="0"/>
                <a:cs typeface="Times New Roman" panose="02020603050405020304" pitchFamily="18" charset="0"/>
              </a:rPr>
              <a:t>Rafail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Ostrovsky</a:t>
            </a:r>
            <a:endParaRPr lang="en-US" sz="20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University of California, Los Angeles</a:t>
            </a:r>
            <a:endParaRPr lang="en-US" sz="1050"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82379C91-16AB-40F5-A08A-E2D483344586}"/>
              </a:ext>
            </a:extLst>
          </p:cNvPr>
          <p:cNvSpPr txBox="1">
            <a:spLocks/>
          </p:cNvSpPr>
          <p:nvPr/>
        </p:nvSpPr>
        <p:spPr>
          <a:xfrm>
            <a:off x="8291859" y="5270677"/>
            <a:ext cx="2776390" cy="9802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err="1">
                <a:solidFill>
                  <a:srgbClr val="FF0000"/>
                </a:solidFill>
                <a:latin typeface="Times New Roman" panose="02020603050405020304" pitchFamily="18" charset="0"/>
                <a:cs typeface="Times New Roman" panose="02020603050405020304" pitchFamily="18" charset="0"/>
              </a:rPr>
              <a:t>Yifan</a:t>
            </a:r>
            <a:r>
              <a:rPr lang="en-US" sz="2000" b="1" dirty="0">
                <a:solidFill>
                  <a:srgbClr val="FF0000"/>
                </a:solidFill>
                <a:latin typeface="Times New Roman" panose="02020603050405020304" pitchFamily="18" charset="0"/>
                <a:cs typeface="Times New Roman" panose="02020603050405020304" pitchFamily="18" charset="0"/>
              </a:rPr>
              <a:t> Song</a:t>
            </a:r>
          </a:p>
          <a:p>
            <a:r>
              <a:rPr lang="en-US" sz="1100" dirty="0">
                <a:latin typeface="Times New Roman" panose="02020603050405020304" pitchFamily="18" charset="0"/>
                <a:cs typeface="Times New Roman" panose="02020603050405020304" pitchFamily="18" charset="0"/>
              </a:rPr>
              <a:t>Tsinghua University</a:t>
            </a:r>
          </a:p>
          <a:p>
            <a:r>
              <a:rPr lang="en-US" sz="1100" dirty="0">
                <a:latin typeface="Times New Roman" panose="02020603050405020304" pitchFamily="18" charset="0"/>
                <a:cs typeface="Times New Roman" panose="02020603050405020304" pitchFamily="18" charset="0"/>
              </a:rPr>
              <a:t>Shanghai Qi </a:t>
            </a:r>
            <a:r>
              <a:rPr lang="en-US" sz="1100" dirty="0" err="1">
                <a:latin typeface="Times New Roman" panose="02020603050405020304" pitchFamily="18" charset="0"/>
                <a:cs typeface="Times New Roman" panose="02020603050405020304" pitchFamily="18" charset="0"/>
              </a:rPr>
              <a:t>Zhi</a:t>
            </a:r>
            <a:r>
              <a:rPr lang="en-US" sz="1100" dirty="0">
                <a:latin typeface="Times New Roman" panose="02020603050405020304" pitchFamily="18" charset="0"/>
                <a:cs typeface="Times New Roman" panose="02020603050405020304" pitchFamily="18" charset="0"/>
              </a:rPr>
              <a:t> Institute</a:t>
            </a:r>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38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Result</a:t>
            </a:r>
            <a:endParaRPr lang="en-CH" dirty="0"/>
          </a:p>
        </p:txBody>
      </p:sp>
      <mc:AlternateContent xmlns:mc="http://schemas.openxmlformats.org/markup-compatibility/2006">
        <mc:Choice xmlns:a14="http://schemas.microsoft.com/office/drawing/2010/main" Requires="a14">
          <p:sp>
            <p:nvSpPr>
              <p:cNvPr id="5" name="矩形 4"/>
              <p:cNvSpPr/>
              <p:nvPr/>
            </p:nvSpPr>
            <p:spPr>
              <a:xfrm>
                <a:off x="896679" y="1571793"/>
                <a:ext cx="10398642" cy="1892826"/>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Corollary.</a:t>
                </a:r>
              </a:p>
              <a:p>
                <a:pPr>
                  <a:lnSpc>
                    <a:spcPct val="150000"/>
                  </a:lnSpc>
                </a:pPr>
                <a:r>
                  <a:rPr lang="en-US" altLang="zh-CN" dirty="0">
                    <a:latin typeface="Times New Roman" panose="02020603050405020304" pitchFamily="18" charset="0"/>
                    <a:ea typeface="Tahoma" panose="020B0604030504040204" pitchFamily="34" charset="0"/>
                    <a:cs typeface="Times New Roman" panose="02020603050405020304" pitchFamily="18" charset="0"/>
                  </a:rPr>
                  <a:t>Assuming random oracles, there exists a computationally secure </a:t>
                </a:r>
                <a14:m>
                  <m:oMath xmlns:m="http://schemas.openxmlformats.org/officeDocument/2006/math">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28</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-round MPC against a fully malicious adversary controlling up to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−1)/2</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parties with communication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3</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where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size,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depth, and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computational security parameter.</a:t>
                </a:r>
              </a:p>
            </p:txBody>
          </p:sp>
        </mc:Choice>
        <mc:Fallback>
          <p:sp>
            <p:nvSpPr>
              <p:cNvPr id="5" name="矩形 4"/>
              <p:cNvSpPr>
                <a:spLocks noRot="1" noChangeAspect="1" noMove="1" noResize="1" noEditPoints="1" noAdjustHandles="1" noChangeArrowheads="1" noChangeShapeType="1" noTextEdit="1"/>
              </p:cNvSpPr>
              <p:nvPr/>
            </p:nvSpPr>
            <p:spPr>
              <a:xfrm>
                <a:off x="896679" y="1571793"/>
                <a:ext cx="10398642" cy="1892826"/>
              </a:xfrm>
              <a:prstGeom prst="rect">
                <a:avLst/>
              </a:prstGeom>
              <a:blipFill>
                <a:blip r:embed="rId3"/>
                <a:stretch>
                  <a:fillRect l="-976" b="-1333"/>
                </a:stretch>
              </a:blipFill>
            </p:spPr>
            <p:txBody>
              <a:bodyPr/>
              <a:lstStyle/>
              <a:p>
                <a:r>
                  <a:rPr lang="zh-CN" altLang="en-US">
                    <a:noFill/>
                  </a:rPr>
                  <a:t> </a:t>
                </a:r>
              </a:p>
            </p:txBody>
          </p:sp>
        </mc:Fallback>
      </mc:AlternateContent>
      <p:sp>
        <p:nvSpPr>
          <p:cNvPr id="7" name="圆角矩形 6"/>
          <p:cNvSpPr/>
          <p:nvPr/>
        </p:nvSpPr>
        <p:spPr>
          <a:xfrm>
            <a:off x="838200" y="4813006"/>
            <a:ext cx="6733954" cy="1119962"/>
          </a:xfrm>
          <a:prstGeom prst="roundRect">
            <a:avLst/>
          </a:prstGeom>
          <a:solidFill>
            <a:schemeClr val="accent4">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 name="文本框 7"/>
          <p:cNvSpPr txBox="1"/>
          <p:nvPr/>
        </p:nvSpPr>
        <p:spPr>
          <a:xfrm>
            <a:off x="1100470" y="4869712"/>
            <a:ext cx="3067506" cy="923330"/>
          </a:xfrm>
          <a:prstGeom prst="rect">
            <a:avLst/>
          </a:prstGeom>
          <a:noFill/>
        </p:spPr>
        <p:txBody>
          <a:bodyPr wrap="non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Remarks.</a:t>
            </a: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Theorem 2 + OT Extension</a:t>
            </a:r>
          </a:p>
        </p:txBody>
      </p:sp>
    </p:spTree>
    <p:extLst>
      <p:ext uri="{BB962C8B-B14F-4D97-AF65-F5344CB8AC3E}">
        <p14:creationId xmlns:p14="http://schemas.microsoft.com/office/powerpoint/2010/main" val="20235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Techniques</a:t>
            </a:r>
            <a:endParaRPr lang="en-CH" dirty="0"/>
          </a:p>
        </p:txBody>
      </p:sp>
      <p:sp>
        <p:nvSpPr>
          <p:cNvPr id="7" name="矩形 6"/>
          <p:cNvSpPr/>
          <p:nvPr/>
        </p:nvSpPr>
        <p:spPr>
          <a:xfrm>
            <a:off x="838200" y="1958109"/>
            <a:ext cx="10398642" cy="3139321"/>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Our Ideas</a:t>
            </a:r>
          </a:p>
          <a:p>
            <a:pPr marL="342900" indent="-342900">
              <a:lnSpc>
                <a:spcPct val="150000"/>
              </a:lnSpc>
              <a:buFont typeface="+mj-lt"/>
              <a:buAutoNum type="arabicPeriod"/>
            </a:pPr>
            <a:r>
              <a:rPr lang="en-US" altLang="zh-CN"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Round-Compression Compiler for Certain Class of Non-Constant-Round MPC Protocols</a:t>
            </a:r>
          </a:p>
          <a:p>
            <a:pPr marL="800100" lvl="1" indent="-34290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Let each party garble his own next-message functions</a:t>
            </a:r>
          </a:p>
          <a:p>
            <a:pPr marL="342900" indent="-342900">
              <a:lnSpc>
                <a:spcPct val="150000"/>
              </a:lnSpc>
              <a:buFont typeface="+mj-lt"/>
              <a:buAutoNum type="arabicPeriod"/>
            </a:pPr>
            <a:r>
              <a:rPr lang="en-US" altLang="zh-CN"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Instantiation of Non-Constant-Round MPC Protocols via Packed </a:t>
            </a:r>
            <a:r>
              <a:rPr lang="en-US" altLang="zh-CN"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Sharings</a:t>
            </a:r>
            <a:endParaRPr lang="en-US" altLang="zh-CN"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Use AG codes for constant-rate packed </a:t>
            </a:r>
            <a:r>
              <a:rPr lang="en-US" altLang="zh-CN" dirty="0" err="1">
                <a:latin typeface="Times New Roman" panose="02020603050405020304" pitchFamily="18" charset="0"/>
                <a:ea typeface="Tahoma" panose="020B0604030504040204" pitchFamily="34" charset="0"/>
                <a:cs typeface="Times New Roman" panose="02020603050405020304" pitchFamily="18" charset="0"/>
              </a:rPr>
              <a:t>sharings</a:t>
            </a:r>
            <a:r>
              <a:rPr lang="en-US" altLang="zh-CN" dirty="0">
                <a:latin typeface="Times New Roman" panose="02020603050405020304" pitchFamily="18" charset="0"/>
                <a:ea typeface="Tahoma" panose="020B0604030504040204" pitchFamily="34" charset="0"/>
                <a:cs typeface="Times New Roman" panose="02020603050405020304" pitchFamily="18" charset="0"/>
              </a:rPr>
              <a:t> over the binary domain</a:t>
            </a:r>
          </a:p>
          <a:p>
            <a:pPr marL="342900" indent="-342900">
              <a:lnSpc>
                <a:spcPct val="150000"/>
              </a:lnSpc>
              <a:buFont typeface="+mj-lt"/>
              <a:buAutoNum type="arabicPeriod"/>
            </a:pPr>
            <a:r>
              <a:rPr lang="en-US" altLang="zh-CN"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Party Virtualization + MPC-in-the-Head for Malicious Security</a:t>
            </a:r>
          </a:p>
          <a:p>
            <a:pPr marL="800100" lvl="1" indent="-342900">
              <a:lnSpc>
                <a:spcPct val="150000"/>
              </a:lnSpc>
              <a:buFont typeface="Arial" panose="020B0604020202020204" pitchFamily="34" charset="0"/>
              <a:buChar char="•"/>
            </a:pPr>
            <a:r>
              <a:rPr lang="en-US" altLang="zh-CN"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Different from committee-based approach, can potentially achieve adaptive security</a:t>
            </a:r>
          </a:p>
        </p:txBody>
      </p:sp>
    </p:spTree>
    <p:extLst>
      <p:ext uri="{BB962C8B-B14F-4D97-AF65-F5344CB8AC3E}">
        <p14:creationId xmlns:p14="http://schemas.microsoft.com/office/powerpoint/2010/main" val="110907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Limitations and Future Directions</a:t>
            </a:r>
            <a:endParaRPr lang="en-CH" dirty="0"/>
          </a:p>
        </p:txBody>
      </p:sp>
      <mc:AlternateContent xmlns:mc="http://schemas.openxmlformats.org/markup-compatibility/2006">
        <mc:Choice xmlns:a14="http://schemas.microsoft.com/office/drawing/2010/main" Requires="a14">
          <p:sp>
            <p:nvSpPr>
              <p:cNvPr id="5" name="矩形 4"/>
              <p:cNvSpPr/>
              <p:nvPr/>
            </p:nvSpPr>
            <p:spPr>
              <a:xfrm>
                <a:off x="955157" y="2011272"/>
                <a:ext cx="10683949" cy="4662815"/>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Circuit-depth Dependent Term: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d>
                          <m:d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dPr>
                          <m:e>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e>
                        </m:d>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Due to the use of packed secret sharing in our instantiation of non-constant-round MPC</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Can we remove this term?</a:t>
                </a:r>
                <a:endParaRPr lang="en-US" altLang="zh-CN"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Concrete Efficiency:  </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We mainly target for the asymptotic complexity and the construction is not ready to be used in practice.</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Require further improvements for concrete efficiency.</a:t>
                </a:r>
              </a:p>
              <a:p>
                <a:pPr marL="285750" indent="-285750">
                  <a:lnSpc>
                    <a:spcPct val="150000"/>
                  </a:lnSpc>
                  <a:buFont typeface="Arial" panose="020B0604020202020204" pitchFamily="34" charset="0"/>
                  <a:buChar char="•"/>
                </a:pP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Assumption of RO:</a:t>
                </a:r>
                <a:r>
                  <a:rPr lang="en-US" altLang="zh-CN" dirty="0">
                    <a:latin typeface="Times New Roman" panose="02020603050405020304" pitchFamily="18" charset="0"/>
                    <a:ea typeface="Tahoma" panose="020B0604030504040204" pitchFamily="34" charset="0"/>
                    <a:cs typeface="Times New Roman" panose="02020603050405020304" pitchFamily="18" charset="0"/>
                  </a:rPr>
                  <a:t> </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Required in our work to support </a:t>
                </a:r>
                <a:r>
                  <a:rPr lang="en-US" altLang="zh-CN"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freeXOR</a:t>
                </a:r>
                <a:r>
                  <a:rPr lang="en-US" altLang="zh-CN" dirty="0">
                    <a:latin typeface="Times New Roman" panose="02020603050405020304" pitchFamily="18" charset="0"/>
                    <a:ea typeface="Tahoma" panose="020B0604030504040204" pitchFamily="34" charset="0"/>
                    <a:cs typeface="Times New Roman" panose="02020603050405020304" pitchFamily="18" charset="0"/>
                  </a:rPr>
                  <a:t>, compact commitments. </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ea typeface="Tahoma" panose="020B0604030504040204" pitchFamily="34" charset="0"/>
                    <a:cs typeface="Times New Roman" panose="02020603050405020304" pitchFamily="18" charset="0"/>
                  </a:rPr>
                  <a:t>Whether a similar result can be achieved from black-box use of OWF (and OT)?</a:t>
                </a:r>
              </a:p>
            </p:txBody>
          </p:sp>
        </mc:Choice>
        <mc:Fallback>
          <p:sp>
            <p:nvSpPr>
              <p:cNvPr id="5" name="矩形 4"/>
              <p:cNvSpPr>
                <a:spLocks noRot="1" noChangeAspect="1" noMove="1" noResize="1" noEditPoints="1" noAdjustHandles="1" noChangeArrowheads="1" noChangeShapeType="1" noTextEdit="1"/>
              </p:cNvSpPr>
              <p:nvPr/>
            </p:nvSpPr>
            <p:spPr>
              <a:xfrm>
                <a:off x="955157" y="2011272"/>
                <a:ext cx="10683949" cy="4662815"/>
              </a:xfrm>
              <a:prstGeom prst="rect">
                <a:avLst/>
              </a:prstGeom>
              <a:blipFill>
                <a:blip r:embed="rId3"/>
                <a:stretch>
                  <a:fillRect l="-3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090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Outline</a:t>
            </a:r>
            <a:endParaRPr lang="en-CH" b="1" dirty="0">
              <a:solidFill>
                <a:schemeClr val="accent1">
                  <a:lumMod val="75000"/>
                </a:schemeClr>
              </a:solidFill>
            </a:endParaRPr>
          </a:p>
        </p:txBody>
      </p:sp>
      <p:sp>
        <p:nvSpPr>
          <p:cNvPr id="7" name="矩形 6"/>
          <p:cNvSpPr/>
          <p:nvPr/>
        </p:nvSpPr>
        <p:spPr>
          <a:xfrm>
            <a:off x="896679" y="2096332"/>
            <a:ext cx="10398642" cy="3970318"/>
          </a:xfrm>
          <a:prstGeom prst="rect">
            <a:avLst/>
          </a:prstGeom>
        </p:spPr>
        <p:txBody>
          <a:bodyPr wrap="square">
            <a:spAutoFit/>
          </a:bodyPr>
          <a:lstStyle/>
          <a:p>
            <a:pPr marL="457200" indent="-457200">
              <a:lnSpc>
                <a:spcPct val="150000"/>
              </a:lnSpc>
              <a:buFont typeface="+mj-lt"/>
              <a:buAutoNum type="arabicPeriod"/>
            </a:pPr>
            <a:r>
              <a:rPr lang="en-US" altLang="zh-CN" sz="2400" b="1" u="sng" dirty="0">
                <a:latin typeface="Times New Roman" panose="02020603050405020304" pitchFamily="18" charset="0"/>
                <a:ea typeface="Tahoma" panose="020B0604030504040204" pitchFamily="34" charset="0"/>
                <a:cs typeface="Times New Roman" panose="02020603050405020304" pitchFamily="18" charset="0"/>
              </a:rPr>
              <a:t>Review of Yao’s Garbled Circuits, BMR Template, and Our Starting Idea</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Compiling Reconstruction Only Message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Instantiation of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Towards Dishonest Majority via Party Virtualization</a:t>
            </a:r>
          </a:p>
        </p:txBody>
      </p:sp>
    </p:spTree>
    <p:extLst>
      <p:ext uri="{BB962C8B-B14F-4D97-AF65-F5344CB8AC3E}">
        <p14:creationId xmlns:p14="http://schemas.microsoft.com/office/powerpoint/2010/main" val="85072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Yao’s Garbled Circuit</a:t>
            </a:r>
            <a:endParaRPr lang="en-CH" b="1" dirty="0">
              <a:solidFill>
                <a:schemeClr val="accent1">
                  <a:lumMod val="75000"/>
                </a:schemeClr>
              </a:solidFill>
            </a:endParaRPr>
          </a:p>
        </p:txBody>
      </p:sp>
      <p:pic>
        <p:nvPicPr>
          <p:cNvPr id="18" name="图片 17"/>
          <p:cNvPicPr>
            <a:picLocks noChangeAspect="1"/>
          </p:cNvPicPr>
          <p:nvPr/>
        </p:nvPicPr>
        <p:blipFill>
          <a:blip r:embed="rId3"/>
          <a:stretch>
            <a:fillRect/>
          </a:stretch>
        </p:blipFill>
        <p:spPr>
          <a:xfrm>
            <a:off x="1947456" y="2665540"/>
            <a:ext cx="989321" cy="1660448"/>
          </a:xfrm>
          <a:prstGeom prst="rect">
            <a:avLst/>
          </a:prstGeom>
        </p:spPr>
      </p:pic>
      <p:pic>
        <p:nvPicPr>
          <p:cNvPr id="19" name="图片 18"/>
          <p:cNvPicPr>
            <a:picLocks noChangeAspect="1"/>
          </p:cNvPicPr>
          <p:nvPr/>
        </p:nvPicPr>
        <p:blipFill>
          <a:blip r:embed="rId4"/>
          <a:stretch>
            <a:fillRect/>
          </a:stretch>
        </p:blipFill>
        <p:spPr>
          <a:xfrm flipH="1">
            <a:off x="9140126" y="2665540"/>
            <a:ext cx="1030562" cy="1660448"/>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4925359" y="1952847"/>
                <a:ext cx="2341282" cy="276999"/>
              </a:xfrm>
              <a:prstGeom prst="rect">
                <a:avLst/>
              </a:prstGeom>
              <a:noFill/>
            </p:spPr>
            <p:txBody>
              <a:bodyPr wrap="none" lIns="0" tIns="0" rIns="0" bIns="0" rtlCol="0">
                <a:spAutoFit/>
              </a:bodyPr>
              <a:lstStyle/>
              <a:p>
                <a:r>
                  <a:rPr lang="en-US" altLang="zh-CN" b="0" dirty="0">
                    <a:latin typeface="Times New Roman" panose="02020603050405020304" pitchFamily="18" charset="0"/>
                    <a:cs typeface="Times New Roman" panose="02020603050405020304" pitchFamily="18" charset="0"/>
                  </a:rPr>
                  <a:t>Goal: Compute </a:t>
                </a:r>
                <a14:m>
                  <m:oMath xmlns:m="http://schemas.openxmlformats.org/officeDocument/2006/math">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925359" y="1952847"/>
                <a:ext cx="2341282" cy="276999"/>
              </a:xfrm>
              <a:prstGeom prst="rect">
                <a:avLst/>
              </a:prstGeom>
              <a:blipFill>
                <a:blip r:embed="rId5"/>
                <a:stretch>
                  <a:fillRect l="-6250" t="-28261" r="-4427"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2304065" y="4469218"/>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2304065" y="4469218"/>
                <a:ext cx="276101" cy="276999"/>
              </a:xfrm>
              <a:prstGeom prst="rect">
                <a:avLst/>
              </a:prstGeom>
              <a:blipFill>
                <a:blip r:embed="rId6"/>
                <a:stretch>
                  <a:fillRect l="-13333" r="-6667"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9517356" y="4469218"/>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9517356" y="4469218"/>
                <a:ext cx="281424" cy="276999"/>
              </a:xfrm>
              <a:prstGeom prst="rect">
                <a:avLst/>
              </a:prstGeom>
              <a:blipFill>
                <a:blip r:embed="rId7"/>
                <a:stretch>
                  <a:fillRect l="-13043" r="-8696" b="-15217"/>
                </a:stretch>
              </a:blipFill>
            </p:spPr>
            <p:txBody>
              <a:bodyPr/>
              <a:lstStyle/>
              <a:p>
                <a:r>
                  <a:rPr lang="zh-CN" altLang="en-US">
                    <a:noFill/>
                  </a:rPr>
                  <a:t> </a:t>
                </a:r>
              </a:p>
            </p:txBody>
          </p:sp>
        </mc:Fallback>
      </mc:AlternateContent>
      <p:cxnSp>
        <p:nvCxnSpPr>
          <p:cNvPr id="15" name="直接箭头连接符 14"/>
          <p:cNvCxnSpPr/>
          <p:nvPr/>
        </p:nvCxnSpPr>
        <p:spPr>
          <a:xfrm>
            <a:off x="4316819" y="3154326"/>
            <a:ext cx="3565451"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5763922" y="2782186"/>
                <a:ext cx="6641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solidFill>
                            <a:srgbClr val="FF0000"/>
                          </a:solidFill>
                          <a:latin typeface="Cambria Math" panose="02040503050406030204" pitchFamily="18" charset="0"/>
                        </a:rPr>
                        <m:t>GC</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𝐶</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5763922" y="2782186"/>
                <a:ext cx="664156" cy="276999"/>
              </a:xfrm>
              <a:prstGeom prst="rect">
                <a:avLst/>
              </a:prstGeom>
              <a:blipFill>
                <a:blip r:embed="rId8"/>
                <a:stretch>
                  <a:fillRect l="-8333" t="-2174" r="-12963"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609594" y="4945138"/>
                <a:ext cx="5475602" cy="923330"/>
              </a:xfrm>
              <a:prstGeom prst="rect">
                <a:avLst/>
              </a:prstGeom>
              <a:noFill/>
            </p:spPr>
            <p:txBody>
              <a:bodyPr wrap="non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Idea:</a:t>
                </a: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Garbler computes an encrypted circuit (garbled circuit) of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𝐶</m:t>
                    </m:r>
                  </m:oMath>
                </a14:m>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36" name="文本框 35"/>
              <p:cNvSpPr txBox="1">
                <a:spLocks noRot="1" noChangeAspect="1" noMove="1" noResize="1" noEditPoints="1" noAdjustHandles="1" noChangeArrowheads="1" noChangeShapeType="1" noTextEdit="1"/>
              </p:cNvSpPr>
              <p:nvPr/>
            </p:nvSpPr>
            <p:spPr>
              <a:xfrm>
                <a:off x="609594" y="4945138"/>
                <a:ext cx="5475602" cy="923330"/>
              </a:xfrm>
              <a:prstGeom prst="rect">
                <a:avLst/>
              </a:prstGeom>
              <a:blipFill>
                <a:blip r:embed="rId9"/>
                <a:stretch>
                  <a:fillRect l="-1225" b="-2632"/>
                </a:stretch>
              </a:blipFill>
            </p:spPr>
            <p:txBody>
              <a:bodyPr/>
              <a:lstStyle/>
              <a:p>
                <a:r>
                  <a:rPr lang="zh-CN" altLang="en-US">
                    <a:noFill/>
                  </a:rPr>
                  <a:t> </a:t>
                </a:r>
              </a:p>
            </p:txBody>
          </p:sp>
        </mc:Fallback>
      </mc:AlternateContent>
      <p:sp>
        <p:nvSpPr>
          <p:cNvPr id="20" name="文本框 19"/>
          <p:cNvSpPr txBox="1"/>
          <p:nvPr/>
        </p:nvSpPr>
        <p:spPr>
          <a:xfrm>
            <a:off x="2006901" y="2229846"/>
            <a:ext cx="889987"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Garbler</a:t>
            </a:r>
            <a:endParaRPr lang="zh-CN" altLang="en-US"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9114234" y="2224593"/>
            <a:ext cx="1082349"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Evaluator</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5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Yao’s Garbled Circuit</a:t>
            </a:r>
            <a:endParaRPr lang="en-CH" b="1" dirty="0">
              <a:solidFill>
                <a:schemeClr val="accent1">
                  <a:lumMod val="75000"/>
                </a:schemeClr>
              </a:solidFill>
            </a:endParaRPr>
          </a:p>
        </p:txBody>
      </p:sp>
      <p:pic>
        <p:nvPicPr>
          <p:cNvPr id="18" name="图片 17"/>
          <p:cNvPicPr>
            <a:picLocks noChangeAspect="1"/>
          </p:cNvPicPr>
          <p:nvPr/>
        </p:nvPicPr>
        <p:blipFill>
          <a:blip r:embed="rId3"/>
          <a:stretch>
            <a:fillRect/>
          </a:stretch>
        </p:blipFill>
        <p:spPr>
          <a:xfrm>
            <a:off x="1947456" y="2665540"/>
            <a:ext cx="989321" cy="1660448"/>
          </a:xfrm>
          <a:prstGeom prst="rect">
            <a:avLst/>
          </a:prstGeom>
        </p:spPr>
      </p:pic>
      <p:pic>
        <p:nvPicPr>
          <p:cNvPr id="19" name="图片 18"/>
          <p:cNvPicPr>
            <a:picLocks noChangeAspect="1"/>
          </p:cNvPicPr>
          <p:nvPr/>
        </p:nvPicPr>
        <p:blipFill>
          <a:blip r:embed="rId4"/>
          <a:stretch>
            <a:fillRect/>
          </a:stretch>
        </p:blipFill>
        <p:spPr>
          <a:xfrm flipH="1">
            <a:off x="9140126" y="2665540"/>
            <a:ext cx="1030562" cy="1660448"/>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4925359" y="1952847"/>
                <a:ext cx="2341282" cy="276999"/>
              </a:xfrm>
              <a:prstGeom prst="rect">
                <a:avLst/>
              </a:prstGeom>
              <a:noFill/>
            </p:spPr>
            <p:txBody>
              <a:bodyPr wrap="none" lIns="0" tIns="0" rIns="0" bIns="0" rtlCol="0">
                <a:spAutoFit/>
              </a:bodyPr>
              <a:lstStyle/>
              <a:p>
                <a:r>
                  <a:rPr lang="en-US" altLang="zh-CN" b="0" dirty="0">
                    <a:latin typeface="Times New Roman" panose="02020603050405020304" pitchFamily="18" charset="0"/>
                    <a:cs typeface="Times New Roman" panose="02020603050405020304" pitchFamily="18" charset="0"/>
                  </a:rPr>
                  <a:t>Goal: Compute </a:t>
                </a:r>
                <a14:m>
                  <m:oMath xmlns:m="http://schemas.openxmlformats.org/officeDocument/2006/math">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925359" y="1952847"/>
                <a:ext cx="2341282" cy="276999"/>
              </a:xfrm>
              <a:prstGeom prst="rect">
                <a:avLst/>
              </a:prstGeom>
              <a:blipFill>
                <a:blip r:embed="rId5"/>
                <a:stretch>
                  <a:fillRect l="-6250" t="-28261" r="-4427"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2304065" y="4469218"/>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2304065" y="4469218"/>
                <a:ext cx="276101" cy="276999"/>
              </a:xfrm>
              <a:prstGeom prst="rect">
                <a:avLst/>
              </a:prstGeom>
              <a:blipFill>
                <a:blip r:embed="rId6"/>
                <a:stretch>
                  <a:fillRect l="-13333" r="-6667"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9517356" y="4469218"/>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9517356" y="4469218"/>
                <a:ext cx="281424" cy="276999"/>
              </a:xfrm>
              <a:prstGeom prst="rect">
                <a:avLst/>
              </a:prstGeom>
              <a:blipFill>
                <a:blip r:embed="rId7"/>
                <a:stretch>
                  <a:fillRect l="-13043" r="-8696" b="-15217"/>
                </a:stretch>
              </a:blipFill>
            </p:spPr>
            <p:txBody>
              <a:bodyPr/>
              <a:lstStyle/>
              <a:p>
                <a:r>
                  <a:rPr lang="zh-CN" altLang="en-US">
                    <a:noFill/>
                  </a:rPr>
                  <a:t> </a:t>
                </a:r>
              </a:p>
            </p:txBody>
          </p:sp>
        </mc:Fallback>
      </mc:AlternateContent>
      <p:cxnSp>
        <p:nvCxnSpPr>
          <p:cNvPr id="15" name="直接箭头连接符 14"/>
          <p:cNvCxnSpPr/>
          <p:nvPr/>
        </p:nvCxnSpPr>
        <p:spPr>
          <a:xfrm>
            <a:off x="4316819" y="3154326"/>
            <a:ext cx="3565451"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5763922" y="2782186"/>
                <a:ext cx="6641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solidFill>
                            <a:srgbClr val="FF0000"/>
                          </a:solidFill>
                          <a:latin typeface="Cambria Math" panose="02040503050406030204" pitchFamily="18" charset="0"/>
                        </a:rPr>
                        <m:t>GC</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𝐶</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5763922" y="2782186"/>
                <a:ext cx="664156" cy="276999"/>
              </a:xfrm>
              <a:prstGeom prst="rect">
                <a:avLst/>
              </a:prstGeom>
              <a:blipFill>
                <a:blip r:embed="rId8"/>
                <a:stretch>
                  <a:fillRect l="-8333" t="-2174" r="-12963" b="-32609"/>
                </a:stretch>
              </a:blipFill>
            </p:spPr>
            <p:txBody>
              <a:bodyPr/>
              <a:lstStyle/>
              <a:p>
                <a:r>
                  <a:rPr lang="zh-CN" altLang="en-US">
                    <a:noFill/>
                  </a:rPr>
                  <a:t> </a:t>
                </a:r>
              </a:p>
            </p:txBody>
          </p:sp>
        </mc:Fallback>
      </mc:AlternateContent>
      <p:cxnSp>
        <p:nvCxnSpPr>
          <p:cNvPr id="27" name="直接箭头连接符 26"/>
          <p:cNvCxnSpPr/>
          <p:nvPr/>
        </p:nvCxnSpPr>
        <p:spPr>
          <a:xfrm>
            <a:off x="5372448" y="3639884"/>
            <a:ext cx="1447103"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72448" y="3466218"/>
            <a:ext cx="1447103"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26228" y="3759649"/>
            <a:ext cx="253954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OT for Input Wire Labels</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文本框 35"/>
              <p:cNvSpPr txBox="1"/>
              <p:nvPr/>
            </p:nvSpPr>
            <p:spPr>
              <a:xfrm>
                <a:off x="609594" y="4945138"/>
                <a:ext cx="9189823" cy="1292662"/>
              </a:xfrm>
              <a:prstGeom prst="rect">
                <a:avLst/>
              </a:prstGeom>
              <a:noFill/>
            </p:spPr>
            <p:txBody>
              <a:bodyPr wrap="non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Idea:</a:t>
                </a: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Garbler computes an encrypted circuit (garbled circuit) of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𝐶</m:t>
                    </m:r>
                  </m:oMath>
                </a14:m>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They engage in OT protocols to let Evaluator learn secret keys (wire labels) corresponding to their inputs</a:t>
                </a:r>
              </a:p>
            </p:txBody>
          </p:sp>
        </mc:Choice>
        <mc:Fallback xmlns="">
          <p:sp>
            <p:nvSpPr>
              <p:cNvPr id="36" name="文本框 35"/>
              <p:cNvSpPr txBox="1">
                <a:spLocks noRot="1" noChangeAspect="1" noMove="1" noResize="1" noEditPoints="1" noAdjustHandles="1" noChangeArrowheads="1" noChangeShapeType="1" noTextEdit="1"/>
              </p:cNvSpPr>
              <p:nvPr/>
            </p:nvSpPr>
            <p:spPr>
              <a:xfrm>
                <a:off x="609594" y="4945138"/>
                <a:ext cx="9189823" cy="1292662"/>
              </a:xfrm>
              <a:prstGeom prst="rect">
                <a:avLst/>
              </a:prstGeom>
              <a:blipFill>
                <a:blip r:embed="rId9"/>
                <a:stretch>
                  <a:fillRect l="-729" b="-1887"/>
                </a:stretch>
              </a:blipFill>
            </p:spPr>
            <p:txBody>
              <a:bodyPr/>
              <a:lstStyle/>
              <a:p>
                <a:r>
                  <a:rPr lang="zh-CN" altLang="en-US">
                    <a:noFill/>
                  </a:rPr>
                  <a:t> </a:t>
                </a:r>
              </a:p>
            </p:txBody>
          </p:sp>
        </mc:Fallback>
      </mc:AlternateContent>
      <p:sp>
        <p:nvSpPr>
          <p:cNvPr id="20" name="文本框 19"/>
          <p:cNvSpPr txBox="1"/>
          <p:nvPr/>
        </p:nvSpPr>
        <p:spPr>
          <a:xfrm>
            <a:off x="2006901" y="2229846"/>
            <a:ext cx="889987"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Garbler</a:t>
            </a:r>
            <a:endParaRPr lang="zh-CN" altLang="en-US"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9114234" y="2224593"/>
            <a:ext cx="1082349"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Evaluator</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50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Yao’s Garbled Circuit</a:t>
            </a:r>
            <a:endParaRPr lang="en-CH" b="1" dirty="0">
              <a:solidFill>
                <a:schemeClr val="accent1">
                  <a:lumMod val="75000"/>
                </a:schemeClr>
              </a:solidFill>
            </a:endParaRPr>
          </a:p>
        </p:txBody>
      </p:sp>
      <p:pic>
        <p:nvPicPr>
          <p:cNvPr id="18" name="图片 17"/>
          <p:cNvPicPr>
            <a:picLocks noChangeAspect="1"/>
          </p:cNvPicPr>
          <p:nvPr/>
        </p:nvPicPr>
        <p:blipFill>
          <a:blip r:embed="rId3"/>
          <a:stretch>
            <a:fillRect/>
          </a:stretch>
        </p:blipFill>
        <p:spPr>
          <a:xfrm>
            <a:off x="1947456" y="2665540"/>
            <a:ext cx="989321" cy="1660448"/>
          </a:xfrm>
          <a:prstGeom prst="rect">
            <a:avLst/>
          </a:prstGeom>
        </p:spPr>
      </p:pic>
      <p:pic>
        <p:nvPicPr>
          <p:cNvPr id="19" name="图片 18"/>
          <p:cNvPicPr>
            <a:picLocks noChangeAspect="1"/>
          </p:cNvPicPr>
          <p:nvPr/>
        </p:nvPicPr>
        <p:blipFill>
          <a:blip r:embed="rId4"/>
          <a:stretch>
            <a:fillRect/>
          </a:stretch>
        </p:blipFill>
        <p:spPr>
          <a:xfrm flipH="1">
            <a:off x="9140126" y="2665540"/>
            <a:ext cx="1030562" cy="1660448"/>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4925359" y="1952847"/>
                <a:ext cx="2341282" cy="276999"/>
              </a:xfrm>
              <a:prstGeom prst="rect">
                <a:avLst/>
              </a:prstGeom>
              <a:noFill/>
            </p:spPr>
            <p:txBody>
              <a:bodyPr wrap="none" lIns="0" tIns="0" rIns="0" bIns="0" rtlCol="0">
                <a:spAutoFit/>
              </a:bodyPr>
              <a:lstStyle/>
              <a:p>
                <a:r>
                  <a:rPr lang="en-US" altLang="zh-CN" b="0" dirty="0">
                    <a:latin typeface="Times New Roman" panose="02020603050405020304" pitchFamily="18" charset="0"/>
                    <a:cs typeface="Times New Roman" panose="02020603050405020304" pitchFamily="18" charset="0"/>
                  </a:rPr>
                  <a:t>Goal: Compute </a:t>
                </a:r>
                <a14:m>
                  <m:oMath xmlns:m="http://schemas.openxmlformats.org/officeDocument/2006/math">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925359" y="1952847"/>
                <a:ext cx="2341282" cy="276999"/>
              </a:xfrm>
              <a:prstGeom prst="rect">
                <a:avLst/>
              </a:prstGeom>
              <a:blipFill>
                <a:blip r:embed="rId5"/>
                <a:stretch>
                  <a:fillRect l="-6250" t="-28261" r="-4427"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2304065" y="4469218"/>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2304065" y="4469218"/>
                <a:ext cx="276101" cy="276999"/>
              </a:xfrm>
              <a:prstGeom prst="rect">
                <a:avLst/>
              </a:prstGeom>
              <a:blipFill>
                <a:blip r:embed="rId6"/>
                <a:stretch>
                  <a:fillRect l="-13333" r="-6667"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9517356" y="4469218"/>
                <a:ext cx="281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9517356" y="4469218"/>
                <a:ext cx="281424" cy="276999"/>
              </a:xfrm>
              <a:prstGeom prst="rect">
                <a:avLst/>
              </a:prstGeom>
              <a:blipFill>
                <a:blip r:embed="rId7"/>
                <a:stretch>
                  <a:fillRect l="-13043" r="-8696" b="-15217"/>
                </a:stretch>
              </a:blipFill>
            </p:spPr>
            <p:txBody>
              <a:bodyPr/>
              <a:lstStyle/>
              <a:p>
                <a:r>
                  <a:rPr lang="zh-CN" altLang="en-US">
                    <a:noFill/>
                  </a:rPr>
                  <a:t> </a:t>
                </a:r>
              </a:p>
            </p:txBody>
          </p:sp>
        </mc:Fallback>
      </mc:AlternateContent>
      <p:cxnSp>
        <p:nvCxnSpPr>
          <p:cNvPr id="15" name="直接箭头连接符 14"/>
          <p:cNvCxnSpPr/>
          <p:nvPr/>
        </p:nvCxnSpPr>
        <p:spPr>
          <a:xfrm>
            <a:off x="4316819" y="3154326"/>
            <a:ext cx="3565451"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5763922" y="2782186"/>
                <a:ext cx="6641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solidFill>
                            <a:srgbClr val="FF0000"/>
                          </a:solidFill>
                          <a:latin typeface="Cambria Math" panose="02040503050406030204" pitchFamily="18" charset="0"/>
                        </a:rPr>
                        <m:t>GC</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𝐶</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5763922" y="2782186"/>
                <a:ext cx="664156" cy="276999"/>
              </a:xfrm>
              <a:prstGeom prst="rect">
                <a:avLst/>
              </a:prstGeom>
              <a:blipFill>
                <a:blip r:embed="rId8"/>
                <a:stretch>
                  <a:fillRect l="-8333" t="-2174" r="-12963" b="-32609"/>
                </a:stretch>
              </a:blipFill>
            </p:spPr>
            <p:txBody>
              <a:bodyPr/>
              <a:lstStyle/>
              <a:p>
                <a:r>
                  <a:rPr lang="zh-CN" altLang="en-US">
                    <a:noFill/>
                  </a:rPr>
                  <a:t> </a:t>
                </a:r>
              </a:p>
            </p:txBody>
          </p:sp>
        </mc:Fallback>
      </mc:AlternateContent>
      <p:cxnSp>
        <p:nvCxnSpPr>
          <p:cNvPr id="27" name="直接箭头连接符 26"/>
          <p:cNvCxnSpPr/>
          <p:nvPr/>
        </p:nvCxnSpPr>
        <p:spPr>
          <a:xfrm>
            <a:off x="5372448" y="3639884"/>
            <a:ext cx="1447103"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5372448" y="3466218"/>
            <a:ext cx="1447103"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826228" y="3759649"/>
            <a:ext cx="253954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OT for Input Wire Labels</a:t>
            </a:r>
            <a:endParaRPr lang="zh-CN" altLang="en-US" dirty="0">
              <a:latin typeface="Times New Roman" panose="02020603050405020304" pitchFamily="18" charset="0"/>
              <a:cs typeface="Times New Roman" panose="02020603050405020304" pitchFamily="18" charset="0"/>
            </a:endParaRPr>
          </a:p>
        </p:txBody>
      </p:sp>
      <p:cxnSp>
        <p:nvCxnSpPr>
          <p:cNvPr id="34" name="直接箭头连接符 33"/>
          <p:cNvCxnSpPr/>
          <p:nvPr/>
        </p:nvCxnSpPr>
        <p:spPr>
          <a:xfrm>
            <a:off x="4313272" y="4405980"/>
            <a:ext cx="3565451"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矩形 34"/>
              <p:cNvSpPr/>
              <p:nvPr/>
            </p:nvSpPr>
            <p:spPr>
              <a:xfrm>
                <a:off x="5535490" y="4433043"/>
                <a:ext cx="11210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FF0000"/>
                          </a:solidFill>
                          <a:latin typeface="Cambria Math" panose="02040503050406030204" pitchFamily="18" charset="0"/>
                        </a:rPr>
                        <m:t>𝐶</m:t>
                      </m:r>
                      <m:r>
                        <a:rPr lang="en-US" altLang="zh-CN" i="1" smtClean="0">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𝑥</m:t>
                          </m:r>
                        </m:e>
                        <m:sub>
                          <m:r>
                            <a:rPr lang="en-US" altLang="zh-CN" i="1">
                              <a:solidFill>
                                <a:srgbClr val="FF0000"/>
                              </a:solidFill>
                              <a:latin typeface="Cambria Math" panose="02040503050406030204" pitchFamily="18" charset="0"/>
                            </a:rPr>
                            <m:t>1</m:t>
                          </m:r>
                        </m:sub>
                      </m:sSub>
                      <m:r>
                        <a:rPr lang="en-US" altLang="zh-CN"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𝑥</m:t>
                          </m:r>
                        </m:e>
                        <m:sub>
                          <m:r>
                            <a:rPr lang="en-US" altLang="zh-CN" i="1">
                              <a:solidFill>
                                <a:srgbClr val="FF0000"/>
                              </a:solidFill>
                              <a:latin typeface="Cambria Math" panose="02040503050406030204" pitchFamily="18" charset="0"/>
                            </a:rPr>
                            <m:t>2</m:t>
                          </m:r>
                        </m:sub>
                      </m:sSub>
                      <m:r>
                        <a:rPr lang="en-US" altLang="zh-CN" i="1">
                          <a:solidFill>
                            <a:srgbClr val="FF0000"/>
                          </a:solidFill>
                          <a:latin typeface="Cambria Math" panose="02040503050406030204" pitchFamily="18" charset="0"/>
                        </a:rPr>
                        <m:t>)</m:t>
                      </m:r>
                    </m:oMath>
                  </m:oMathPara>
                </a14:m>
                <a:endParaRPr lang="zh-CN"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5" name="矩形 34"/>
              <p:cNvSpPr>
                <a:spLocks noRot="1" noChangeAspect="1" noMove="1" noResize="1" noEditPoints="1" noAdjustHandles="1" noChangeArrowheads="1" noChangeShapeType="1" noTextEdit="1"/>
              </p:cNvSpPr>
              <p:nvPr/>
            </p:nvSpPr>
            <p:spPr>
              <a:xfrm>
                <a:off x="5535490" y="4433043"/>
                <a:ext cx="1121013" cy="369332"/>
              </a:xfrm>
              <a:prstGeom prst="rect">
                <a:avLst/>
              </a:prstGeom>
              <a:blipFill>
                <a:blip r:embed="rId9"/>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609594" y="4945138"/>
                <a:ext cx="9132115" cy="1661993"/>
              </a:xfrm>
              <a:prstGeom prst="rect">
                <a:avLst/>
              </a:prstGeom>
              <a:noFill/>
            </p:spPr>
            <p:txBody>
              <a:bodyPr wrap="non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Idea:</a:t>
                </a: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Garbler computes an encrypted circuit (garbled circuit) of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𝐶</m:t>
                    </m:r>
                  </m:oMath>
                </a14:m>
                <a:endParaRPr lang="en-US" altLang="zh-CN"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They engage in OT protocols to let Evaluator learn secret keys (wire labels) corresponding to their inputs</a:t>
                </a:r>
              </a:p>
              <a:p>
                <a:pPr marL="342900"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Evaluator locally evaluate the encrypted circuit</a:t>
                </a:r>
                <a:endParaRPr lang="zh-CN" altLang="en-US" sz="1600" dirty="0">
                  <a:latin typeface="Times New Roman" panose="02020603050405020304" pitchFamily="18" charset="0"/>
                  <a:cs typeface="Times New Roman" panose="02020603050405020304" pitchFamily="18" charset="0"/>
                </a:endParaRPr>
              </a:p>
            </p:txBody>
          </p:sp>
        </mc:Choice>
        <mc:Fallback xmlns="">
          <p:sp>
            <p:nvSpPr>
              <p:cNvPr id="36" name="文本框 35"/>
              <p:cNvSpPr txBox="1">
                <a:spLocks noRot="1" noChangeAspect="1" noMove="1" noResize="1" noEditPoints="1" noAdjustHandles="1" noChangeArrowheads="1" noChangeShapeType="1" noTextEdit="1"/>
              </p:cNvSpPr>
              <p:nvPr/>
            </p:nvSpPr>
            <p:spPr>
              <a:xfrm>
                <a:off x="609594" y="4945138"/>
                <a:ext cx="9132115" cy="1661993"/>
              </a:xfrm>
              <a:prstGeom prst="rect">
                <a:avLst/>
              </a:prstGeom>
              <a:blipFill>
                <a:blip r:embed="rId10"/>
                <a:stretch>
                  <a:fillRect l="-734" b="-1099"/>
                </a:stretch>
              </a:blipFill>
            </p:spPr>
            <p:txBody>
              <a:bodyPr/>
              <a:lstStyle/>
              <a:p>
                <a:r>
                  <a:rPr lang="zh-CN" altLang="en-US">
                    <a:noFill/>
                  </a:rPr>
                  <a:t> </a:t>
                </a:r>
              </a:p>
            </p:txBody>
          </p:sp>
        </mc:Fallback>
      </mc:AlternateContent>
      <p:sp>
        <p:nvSpPr>
          <p:cNvPr id="20" name="文本框 19"/>
          <p:cNvSpPr txBox="1"/>
          <p:nvPr/>
        </p:nvSpPr>
        <p:spPr>
          <a:xfrm>
            <a:off x="2006901" y="2229846"/>
            <a:ext cx="889987"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Garbler</a:t>
            </a:r>
            <a:endParaRPr lang="zh-CN" altLang="en-US"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9114234" y="2224593"/>
            <a:ext cx="1082349"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Evaluator</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83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BMR Template</a:t>
            </a:r>
            <a:endParaRPr lang="en-CH" b="1" dirty="0">
              <a:solidFill>
                <a:schemeClr val="accent1">
                  <a:lumMod val="75000"/>
                </a:schemeClr>
              </a:solidFill>
            </a:endParaRPr>
          </a:p>
        </p:txBody>
      </p:sp>
      <p:sp>
        <p:nvSpPr>
          <p:cNvPr id="17" name="文本框 16"/>
          <p:cNvSpPr txBox="1"/>
          <p:nvPr/>
        </p:nvSpPr>
        <p:spPr>
          <a:xfrm>
            <a:off x="538711" y="1468624"/>
            <a:ext cx="6801862" cy="1427507"/>
          </a:xfrm>
          <a:prstGeom prst="rect">
            <a:avLst/>
          </a:prstGeom>
          <a:noFill/>
        </p:spPr>
        <p:txBody>
          <a:bodyPr wrap="non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Idea:</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All parties jointly emulate the garbler and compute a garbled circuit.</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Compute a secret sharing for each value.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87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BDD78-14C2-C9B7-BB60-2D3F19AF5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FC023-4B18-A005-B452-D47B23F86A97}"/>
              </a:ext>
            </a:extLst>
          </p:cNvPr>
          <p:cNvSpPr>
            <a:spLocks noGrp="1"/>
          </p:cNvSpPr>
          <p:nvPr>
            <p:ph type="title"/>
          </p:nvPr>
        </p:nvSpPr>
        <p:spPr/>
        <p:txBody>
          <a:bodyPr/>
          <a:lstStyle/>
          <a:p>
            <a:r>
              <a:rPr lang="en-US" altLang="zh-CN" b="1" dirty="0">
                <a:solidFill>
                  <a:schemeClr val="accent1">
                    <a:lumMod val="75000"/>
                  </a:schemeClr>
                </a:solidFill>
              </a:rPr>
              <a:t>BMR Template</a:t>
            </a:r>
            <a:endParaRPr lang="en-CH" b="1" dirty="0">
              <a:solidFill>
                <a:schemeClr val="accent1">
                  <a:lumMod val="75000"/>
                </a:schemeClr>
              </a:solidFill>
            </a:endParaRPr>
          </a:p>
        </p:txBody>
      </p:sp>
      <p:sp>
        <p:nvSpPr>
          <p:cNvPr id="17" name="文本框 16">
            <a:extLst>
              <a:ext uri="{FF2B5EF4-FFF2-40B4-BE49-F238E27FC236}">
                <a16:creationId xmlns:a16="http://schemas.microsoft.com/office/drawing/2014/main" id="{ACB3F9A8-2CCF-552C-E765-234DB36C76CB}"/>
              </a:ext>
            </a:extLst>
          </p:cNvPr>
          <p:cNvSpPr txBox="1"/>
          <p:nvPr/>
        </p:nvSpPr>
        <p:spPr>
          <a:xfrm>
            <a:off x="538711" y="1468624"/>
            <a:ext cx="6801862" cy="1427507"/>
          </a:xfrm>
          <a:prstGeom prst="rect">
            <a:avLst/>
          </a:prstGeom>
          <a:noFill/>
        </p:spPr>
        <p:txBody>
          <a:bodyPr wrap="non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Idea:</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All parties jointly emulate the garbler and compute a garbled circuit.</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Compute a secret sharing for each value.</a:t>
            </a:r>
            <a:endParaRPr lang="zh-CN" altLang="en-US" dirty="0">
              <a:latin typeface="Times New Roman" panose="02020603050405020304" pitchFamily="18" charset="0"/>
              <a:cs typeface="Times New Roman" panose="02020603050405020304" pitchFamily="18" charset="0"/>
            </a:endParaRPr>
          </a:p>
        </p:txBody>
      </p:sp>
      <p:sp>
        <p:nvSpPr>
          <p:cNvPr id="3" name="流程图: 可选过程 2">
            <a:extLst>
              <a:ext uri="{FF2B5EF4-FFF2-40B4-BE49-F238E27FC236}">
                <a16:creationId xmlns:a16="http://schemas.microsoft.com/office/drawing/2014/main" id="{8378C8EE-F0E0-47B0-283E-C05684C6899D}"/>
              </a:ext>
            </a:extLst>
          </p:cNvPr>
          <p:cNvSpPr/>
          <p:nvPr/>
        </p:nvSpPr>
        <p:spPr>
          <a:xfrm>
            <a:off x="838200" y="3429000"/>
            <a:ext cx="5018568" cy="1607695"/>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i="1" dirty="0">
                <a:solidFill>
                  <a:srgbClr val="FF0000"/>
                </a:solidFill>
                <a:latin typeface="Times New Roman" panose="02020603050405020304" pitchFamily="18" charset="0"/>
                <a:cs typeface="Times New Roman" panose="02020603050405020304" pitchFamily="18" charset="0"/>
              </a:rPr>
              <a:t>Main Difficulty</a:t>
            </a: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Need to use the underlying cryptographic primitive in a </a:t>
            </a:r>
            <a:r>
              <a:rPr lang="en-US" altLang="zh-CN" sz="1600" dirty="0">
                <a:solidFill>
                  <a:srgbClr val="FF0000"/>
                </a:solidFill>
                <a:latin typeface="Times New Roman" panose="02020603050405020304" pitchFamily="18" charset="0"/>
                <a:cs typeface="Times New Roman" panose="02020603050405020304" pitchFamily="18" charset="0"/>
              </a:rPr>
              <a:t>non-black-box</a:t>
            </a:r>
            <a:r>
              <a:rPr lang="en-US" altLang="zh-CN" sz="1600" dirty="0">
                <a:solidFill>
                  <a:schemeClr val="tx1"/>
                </a:solidFill>
                <a:latin typeface="Times New Roman" panose="02020603050405020304" pitchFamily="18" charset="0"/>
                <a:cs typeface="Times New Roman" panose="02020603050405020304" pitchFamily="18" charset="0"/>
              </a:rPr>
              <a:t> way.</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34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BMR Template</a:t>
            </a:r>
            <a:endParaRPr lang="en-CH" b="1"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6" name="文本框 5"/>
              <p:cNvSpPr txBox="1"/>
              <p:nvPr/>
            </p:nvSpPr>
            <p:spPr>
              <a:xfrm>
                <a:off x="396944" y="1857692"/>
                <a:ext cx="6294479" cy="3185487"/>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Current Solutions:</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Use MPC-Friendly Cryptographic Primitives</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t>
                </a:r>
                <a:r>
                  <a:rPr lang="en-US" altLang="zh-CN" dirty="0">
                    <a:solidFill>
                      <a:schemeClr val="accent1"/>
                    </a:solidFill>
                    <a:latin typeface="Times New Roman" panose="02020603050405020304" pitchFamily="18" charset="0"/>
                    <a:cs typeface="Times New Roman" panose="02020603050405020304" pitchFamily="18" charset="0"/>
                  </a:rPr>
                  <a:t>BLO17</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BCO+21</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BGH+23</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GYKW24</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GLM+24</a:t>
                </a:r>
                <a:r>
                  <a:rPr lang="en-US" altLang="zh-CN"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Require stronger assumptions such as LPN, DDH</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Increase the Wire Label Size by </a:t>
                </a:r>
                <a14:m>
                  <m:oMath xmlns:m="http://schemas.openxmlformats.org/officeDocument/2006/math">
                    <m:r>
                      <a:rPr lang="en-US" altLang="zh-CN" i="1" dirty="0" smtClean="0">
                        <a:latin typeface="Cambria Math" panose="02040503050406030204" pitchFamily="18" charset="0"/>
                        <a:cs typeface="Times New Roman" panose="02020603050405020304" pitchFamily="18" charset="0"/>
                      </a:rPr>
                      <m:t>𝑛</m:t>
                    </m:r>
                  </m:oMath>
                </a14:m>
                <a:endParaRPr lang="en-US" altLang="zh-CN"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t>
                </a:r>
                <a:r>
                  <a:rPr lang="en-US" altLang="zh-CN" dirty="0">
                    <a:solidFill>
                      <a:schemeClr val="accent1"/>
                    </a:solidFill>
                    <a:latin typeface="Times New Roman" panose="02020603050405020304" pitchFamily="18" charset="0"/>
                    <a:cs typeface="Times New Roman" panose="02020603050405020304" pitchFamily="18" charset="0"/>
                  </a:rPr>
                  <a:t>DI05</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LPSY15</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HSS17</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WRK17</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YWZ20</a:t>
                </a:r>
                <a:r>
                  <a:rPr lang="en-US" altLang="zh-CN"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Incur </a:t>
                </a:r>
                <a14:m>
                  <m:oMath xmlns:m="http://schemas.openxmlformats.org/officeDocument/2006/math">
                    <m:r>
                      <a:rPr lang="en-US" altLang="zh-CN" i="1" dirty="0" smtClean="0">
                        <a:solidFill>
                          <a:srgbClr val="FF0000"/>
                        </a:solidFill>
                        <a:latin typeface="Cambria Math" panose="02040503050406030204" pitchFamily="18" charset="0"/>
                        <a:cs typeface="Times New Roman" panose="02020603050405020304" pitchFamily="18" charset="0"/>
                      </a:rPr>
                      <m:t>𝑂</m:t>
                    </m:r>
                    <m:r>
                      <a:rPr lang="en-US" altLang="zh-CN" i="1" dirty="0" smtClean="0">
                        <a:solidFill>
                          <a:srgbClr val="FF0000"/>
                        </a:solidFill>
                        <a:latin typeface="Cambria Math" panose="02040503050406030204" pitchFamily="18" charset="0"/>
                        <a:cs typeface="Times New Roman" panose="02020603050405020304" pitchFamily="18" charset="0"/>
                      </a:rPr>
                      <m:t>(|</m:t>
                    </m:r>
                    <m:r>
                      <a:rPr lang="en-US" altLang="zh-CN" i="1" dirty="0" err="1" smtClean="0">
                        <a:solidFill>
                          <a:srgbClr val="FF0000"/>
                        </a:solidFill>
                        <a:latin typeface="Cambria Math" panose="02040503050406030204" pitchFamily="18" charset="0"/>
                        <a:cs typeface="Times New Roman" panose="02020603050405020304" pitchFamily="18" charset="0"/>
                      </a:rPr>
                      <m:t>𝐶</m:t>
                    </m:r>
                    <m:r>
                      <a:rPr lang="en-US" altLang="zh-CN" i="1" dirty="0" err="1" smtClean="0">
                        <a:solidFill>
                          <a:srgbClr val="FF0000"/>
                        </a:solidFill>
                        <a:latin typeface="Cambria Math" panose="02040503050406030204" pitchFamily="18" charset="0"/>
                        <a:cs typeface="Times New Roman" panose="02020603050405020304" pitchFamily="18" charset="0"/>
                      </a:rPr>
                      <m:t>|</m:t>
                    </m:r>
                    <m:r>
                      <a:rPr lang="en-US" altLang="zh-CN" i="1" dirty="0" err="1" smtClean="0">
                        <a:solidFill>
                          <a:srgbClr val="FF0000"/>
                        </a:solidFill>
                        <a:latin typeface="Cambria Math" panose="02040503050406030204" pitchFamily="18" charset="0"/>
                        <a:cs typeface="Times New Roman" panose="02020603050405020304" pitchFamily="18" charset="0"/>
                      </a:rPr>
                      <m:t>𝑛</m:t>
                    </m:r>
                    <m:r>
                      <a:rPr lang="en-US" altLang="zh-CN"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garbled circuit size</a:t>
                </a:r>
                <a:endParaRPr lang="zh-CN" altLang="en-US" dirty="0">
                  <a:latin typeface="Times New Roman" panose="02020603050405020304" pitchFamily="18" charset="0"/>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396944" y="1857692"/>
                <a:ext cx="6294479" cy="3185487"/>
              </a:xfrm>
              <a:prstGeom prst="rect">
                <a:avLst/>
              </a:prstGeom>
              <a:blipFill>
                <a:blip r:embed="rId3"/>
                <a:stretch>
                  <a:fillRect l="-1452"/>
                </a:stretch>
              </a:blipFill>
            </p:spPr>
            <p:txBody>
              <a:bodyPr/>
              <a:lstStyle/>
              <a:p>
                <a:r>
                  <a:rPr lang="zh-CN" altLang="en-US">
                    <a:noFill/>
                  </a:rPr>
                  <a:t> </a:t>
                </a:r>
              </a:p>
            </p:txBody>
          </p:sp>
        </mc:Fallback>
      </mc:AlternateContent>
      <p:sp>
        <p:nvSpPr>
          <p:cNvPr id="4" name="流程图: 可选过程 2">
            <a:extLst>
              <a:ext uri="{FF2B5EF4-FFF2-40B4-BE49-F238E27FC236}">
                <a16:creationId xmlns:a16="http://schemas.microsoft.com/office/drawing/2014/main" id="{CCA7AE45-8E78-5A7F-FDCB-8D57757FCE78}"/>
              </a:ext>
            </a:extLst>
          </p:cNvPr>
          <p:cNvSpPr/>
          <p:nvPr/>
        </p:nvSpPr>
        <p:spPr>
          <a:xfrm>
            <a:off x="6776488" y="2646587"/>
            <a:ext cx="5018568" cy="1607695"/>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i="1" dirty="0">
                <a:solidFill>
                  <a:srgbClr val="FF0000"/>
                </a:solidFill>
                <a:latin typeface="Times New Roman" panose="02020603050405020304" pitchFamily="18" charset="0"/>
                <a:cs typeface="Times New Roman" panose="02020603050405020304" pitchFamily="18" charset="0"/>
              </a:rPr>
              <a:t>Main Difficulty</a:t>
            </a: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Need to use the underlying cryptographic primitive in a </a:t>
            </a:r>
            <a:r>
              <a:rPr lang="en-US" altLang="zh-CN" sz="1600" dirty="0">
                <a:solidFill>
                  <a:srgbClr val="FF0000"/>
                </a:solidFill>
                <a:latin typeface="Times New Roman" panose="02020603050405020304" pitchFamily="18" charset="0"/>
                <a:cs typeface="Times New Roman" panose="02020603050405020304" pitchFamily="18" charset="0"/>
              </a:rPr>
              <a:t>non-black-box</a:t>
            </a:r>
            <a:r>
              <a:rPr lang="en-US" altLang="zh-CN" sz="1600" dirty="0">
                <a:solidFill>
                  <a:schemeClr val="tx1"/>
                </a:solidFill>
                <a:latin typeface="Times New Roman" panose="02020603050405020304" pitchFamily="18" charset="0"/>
                <a:cs typeface="Times New Roman" panose="02020603050405020304" pitchFamily="18" charset="0"/>
              </a:rPr>
              <a:t> way.</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82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Multiparty Computation</a:t>
            </a:r>
            <a:endParaRPr lang="en-CH" b="1" dirty="0">
              <a:solidFill>
                <a:schemeClr val="accent1">
                  <a:lumMod val="75000"/>
                </a:schemeClr>
              </a:solidFill>
            </a:endParaRPr>
          </a:p>
        </p:txBody>
      </p:sp>
      <p:grpSp>
        <p:nvGrpSpPr>
          <p:cNvPr id="12" name="Group 11">
            <a:extLst>
              <a:ext uri="{FF2B5EF4-FFF2-40B4-BE49-F238E27FC236}">
                <a16:creationId xmlns:a16="http://schemas.microsoft.com/office/drawing/2014/main" id="{668456FA-9251-1D32-7391-2FEFA5FEEC11}"/>
              </a:ext>
            </a:extLst>
          </p:cNvPr>
          <p:cNvGrpSpPr/>
          <p:nvPr/>
        </p:nvGrpSpPr>
        <p:grpSpPr>
          <a:xfrm>
            <a:off x="1358794" y="2410975"/>
            <a:ext cx="2683427" cy="2513402"/>
            <a:chOff x="2535740" y="2410975"/>
            <a:chExt cx="2683427" cy="2513402"/>
          </a:xfrm>
        </p:grpSpPr>
        <p:pic>
          <p:nvPicPr>
            <p:cNvPr id="9" name="Picture 8">
              <a:extLst>
                <a:ext uri="{FF2B5EF4-FFF2-40B4-BE49-F238E27FC236}">
                  <a16:creationId xmlns:a16="http://schemas.microsoft.com/office/drawing/2014/main" id="{44EDA89F-130D-4A15-AAF7-C06602ECE7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629" y="2410975"/>
              <a:ext cx="426716" cy="426716"/>
            </a:xfrm>
            <a:prstGeom prst="rect">
              <a:avLst/>
            </a:prstGeom>
          </p:spPr>
        </p:pic>
        <p:pic>
          <p:nvPicPr>
            <p:cNvPr id="11" name="Picture 10">
              <a:extLst>
                <a:ext uri="{FF2B5EF4-FFF2-40B4-BE49-F238E27FC236}">
                  <a16:creationId xmlns:a16="http://schemas.microsoft.com/office/drawing/2014/main" id="{3B02F7CC-CB96-4880-AECD-76288F1D8A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35740" y="3880227"/>
              <a:ext cx="518160" cy="518160"/>
            </a:xfrm>
            <a:prstGeom prst="rect">
              <a:avLst/>
            </a:prstGeom>
          </p:spPr>
        </p:pic>
        <p:pic>
          <p:nvPicPr>
            <p:cNvPr id="13" name="Picture 12">
              <a:extLst>
                <a:ext uri="{FF2B5EF4-FFF2-40B4-BE49-F238E27FC236}">
                  <a16:creationId xmlns:a16="http://schemas.microsoft.com/office/drawing/2014/main" id="{62BBCA83-73AB-428F-99A9-89344F3D13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2451" y="3026795"/>
              <a:ext cx="426716" cy="426716"/>
            </a:xfrm>
            <a:prstGeom prst="rect">
              <a:avLst/>
            </a:prstGeom>
          </p:spPr>
        </p:pic>
        <p:pic>
          <p:nvPicPr>
            <p:cNvPr id="17" name="Picture 16">
              <a:extLst>
                <a:ext uri="{FF2B5EF4-FFF2-40B4-BE49-F238E27FC236}">
                  <a16:creationId xmlns:a16="http://schemas.microsoft.com/office/drawing/2014/main" id="{1CD37B6D-5746-4304-ADEC-33D3C0FE3C5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92451" y="3960184"/>
              <a:ext cx="426716" cy="426716"/>
            </a:xfrm>
            <a:prstGeom prst="rect">
              <a:avLst/>
            </a:prstGeom>
          </p:spPr>
        </p:pic>
        <p:cxnSp>
          <p:nvCxnSpPr>
            <p:cNvPr id="20" name="Straight Arrow Connector 19">
              <a:extLst>
                <a:ext uri="{FF2B5EF4-FFF2-40B4-BE49-F238E27FC236}">
                  <a16:creationId xmlns:a16="http://schemas.microsoft.com/office/drawing/2014/main" id="{3CEA4325-AAA2-4663-8935-B77DFE613B4D}"/>
                </a:ext>
              </a:extLst>
            </p:cNvPr>
            <p:cNvCxnSpPr>
              <a:cxnSpLocks/>
              <a:stCxn id="9" idx="2"/>
            </p:cNvCxnSpPr>
            <p:nvPr/>
          </p:nvCxnSpPr>
          <p:spPr>
            <a:xfrm>
              <a:off x="3927987" y="2837691"/>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BA9218-95D7-463C-AC11-44B76E131CF4}"/>
                </a:ext>
              </a:extLst>
            </p:cNvPr>
            <p:cNvCxnSpPr>
              <a:cxnSpLocks/>
              <a:endCxn id="9" idx="2"/>
            </p:cNvCxnSpPr>
            <p:nvPr/>
          </p:nvCxnSpPr>
          <p:spPr>
            <a:xfrm flipV="1">
              <a:off x="3008178" y="2837691"/>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038625E-2973-476A-94E0-49CC0D1B3CAA}"/>
                </a:ext>
              </a:extLst>
            </p:cNvPr>
            <p:cNvCxnSpPr>
              <a:cxnSpLocks/>
              <a:stCxn id="11" idx="3"/>
              <a:endCxn id="51" idx="0"/>
            </p:cNvCxnSpPr>
            <p:nvPr/>
          </p:nvCxnSpPr>
          <p:spPr>
            <a:xfrm>
              <a:off x="3053900" y="4139307"/>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617A21-7CF6-4E9E-849E-199F70DFF7CA}"/>
                </a:ext>
              </a:extLst>
            </p:cNvPr>
            <p:cNvCxnSpPr>
              <a:cxnSpLocks/>
              <a:endCxn id="13" idx="1"/>
            </p:cNvCxnSpPr>
            <p:nvPr/>
          </p:nvCxnSpPr>
          <p:spPr>
            <a:xfrm flipV="1">
              <a:off x="3927987" y="3240153"/>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16EA02-3CCF-457B-A450-45D63DB77166}"/>
                </a:ext>
              </a:extLst>
            </p:cNvPr>
            <p:cNvCxnSpPr>
              <a:cxnSpLocks/>
              <a:stCxn id="17" idx="1"/>
            </p:cNvCxnSpPr>
            <p:nvPr/>
          </p:nvCxnSpPr>
          <p:spPr>
            <a:xfrm flipH="1" flipV="1">
              <a:off x="3008178" y="3240153"/>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8D7441-1930-404B-B899-2D18742B124B}"/>
                </a:ext>
              </a:extLst>
            </p:cNvPr>
            <p:cNvCxnSpPr>
              <a:cxnSpLocks/>
              <a:stCxn id="13" idx="1"/>
            </p:cNvCxnSpPr>
            <p:nvPr/>
          </p:nvCxnSpPr>
          <p:spPr>
            <a:xfrm flipH="1">
              <a:off x="3008178" y="324015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B821D9-6176-4BA0-AC73-81833E6F3CFF}"/>
                </a:ext>
              </a:extLst>
            </p:cNvPr>
            <p:cNvCxnSpPr>
              <a:cxnSpLocks/>
              <a:stCxn id="9" idx="2"/>
              <a:endCxn id="13" idx="1"/>
            </p:cNvCxnSpPr>
            <p:nvPr/>
          </p:nvCxnSpPr>
          <p:spPr>
            <a:xfrm>
              <a:off x="3927987" y="2837691"/>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F7D0D9-E663-4AD2-9C6E-0D41B0BE0DFB}"/>
                </a:ext>
              </a:extLst>
            </p:cNvPr>
            <p:cNvCxnSpPr>
              <a:cxnSpLocks/>
            </p:cNvCxnSpPr>
            <p:nvPr/>
          </p:nvCxnSpPr>
          <p:spPr>
            <a:xfrm flipH="1">
              <a:off x="3008177" y="4173542"/>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75FB63F-05FA-4577-A4BF-ECAC59541895}"/>
                </a:ext>
              </a:extLst>
            </p:cNvPr>
            <p:cNvCxnSpPr>
              <a:cxnSpLocks/>
              <a:stCxn id="51" idx="0"/>
            </p:cNvCxnSpPr>
            <p:nvPr/>
          </p:nvCxnSpPr>
          <p:spPr>
            <a:xfrm flipV="1">
              <a:off x="3927987" y="4105883"/>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280ED-C014-4E6F-A46D-E8621F28CD96}"/>
                </a:ext>
              </a:extLst>
            </p:cNvPr>
            <p:cNvCxnSpPr>
              <a:cxnSpLocks/>
              <a:stCxn id="13" idx="1"/>
              <a:endCxn id="17" idx="1"/>
            </p:cNvCxnSpPr>
            <p:nvPr/>
          </p:nvCxnSpPr>
          <p:spPr>
            <a:xfrm>
              <a:off x="4792451" y="3240153"/>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3E1CB8-E1BC-47BE-84E2-EB370B7A58E3}"/>
                </a:ext>
              </a:extLst>
            </p:cNvPr>
            <p:cNvCxnSpPr>
              <a:cxnSpLocks/>
              <a:stCxn id="50" idx="3"/>
              <a:endCxn id="11" idx="3"/>
            </p:cNvCxnSpPr>
            <p:nvPr/>
          </p:nvCxnSpPr>
          <p:spPr>
            <a:xfrm>
              <a:off x="3008178" y="3240153"/>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595B388-0C69-4A59-89DA-D375C0349F35}"/>
                </a:ext>
              </a:extLst>
            </p:cNvPr>
            <p:cNvCxnSpPr>
              <a:cxnSpLocks/>
            </p:cNvCxnSpPr>
            <p:nvPr/>
          </p:nvCxnSpPr>
          <p:spPr>
            <a:xfrm flipH="1" flipV="1">
              <a:off x="3008178" y="3240153"/>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B905E20-3D80-4667-94D9-7931BC31591A}"/>
                </a:ext>
              </a:extLst>
            </p:cNvPr>
            <p:cNvCxnSpPr>
              <a:cxnSpLocks/>
              <a:stCxn id="11" idx="3"/>
              <a:endCxn id="9" idx="2"/>
            </p:cNvCxnSpPr>
            <p:nvPr/>
          </p:nvCxnSpPr>
          <p:spPr>
            <a:xfrm flipV="1">
              <a:off x="3053900" y="2837691"/>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8D4D3F7-06DA-4DF2-B2D0-5213670540D1}"/>
                </a:ext>
              </a:extLst>
            </p:cNvPr>
            <p:cNvCxnSpPr>
              <a:cxnSpLocks/>
              <a:stCxn id="17" idx="1"/>
              <a:endCxn id="9" idx="2"/>
            </p:cNvCxnSpPr>
            <p:nvPr/>
          </p:nvCxnSpPr>
          <p:spPr>
            <a:xfrm flipH="1" flipV="1">
              <a:off x="3927987" y="2837691"/>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B9A94E-C178-41E7-8E3C-7A8415135EB0}"/>
                </a:ext>
              </a:extLst>
            </p:cNvPr>
            <p:cNvCxnSpPr>
              <a:cxnSpLocks/>
              <a:stCxn id="11" idx="3"/>
              <a:endCxn id="13" idx="1"/>
            </p:cNvCxnSpPr>
            <p:nvPr/>
          </p:nvCxnSpPr>
          <p:spPr>
            <a:xfrm flipV="1">
              <a:off x="3053900" y="3240153"/>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65D72BC9-A1CA-42E3-B3A8-D11E7EB9165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81462" y="3026795"/>
              <a:ext cx="426716" cy="426716"/>
            </a:xfrm>
            <a:prstGeom prst="rect">
              <a:avLst/>
            </a:prstGeom>
          </p:spPr>
        </p:pic>
        <p:pic>
          <p:nvPicPr>
            <p:cNvPr id="51" name="Picture 50">
              <a:extLst>
                <a:ext uri="{FF2B5EF4-FFF2-40B4-BE49-F238E27FC236}">
                  <a16:creationId xmlns:a16="http://schemas.microsoft.com/office/drawing/2014/main" id="{BFDD2C97-399B-42CE-A802-DEF89640BA9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14629" y="4497661"/>
              <a:ext cx="426716" cy="426716"/>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FC40E3-7851-469C-0554-284A6049006A}"/>
                  </a:ext>
                </a:extLst>
              </p:cNvPr>
              <p:cNvSpPr txBox="1"/>
              <p:nvPr/>
            </p:nvSpPr>
            <p:spPr>
              <a:xfrm>
                <a:off x="4788899" y="1962854"/>
                <a:ext cx="5571869" cy="203132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Setting</a:t>
                </a:r>
              </a:p>
              <a:p>
                <a:pPr marL="342900" indent="-34290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𝑛</m:t>
                    </m:r>
                  </m:oMath>
                </a14:m>
                <a:r>
                  <a:rPr lang="en-US" sz="2000" dirty="0">
                    <a:latin typeface="Times New Roman" panose="02020603050405020304" pitchFamily="18" charset="0"/>
                    <a:cs typeface="Times New Roman" panose="02020603050405020304" pitchFamily="18" charset="0"/>
                  </a:rPr>
                  <a:t> parties</a:t>
                </a:r>
              </a:p>
              <a:p>
                <a:pPr marL="342900" indent="-342900">
                  <a:lnSpc>
                    <a:spcPct val="150000"/>
                  </a:lnSpc>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𝑡</m:t>
                    </m:r>
                  </m:oMath>
                </a14:m>
                <a:r>
                  <a:rPr lang="en-US" sz="2000" dirty="0">
                    <a:latin typeface="Times New Roman" panose="02020603050405020304" pitchFamily="18" charset="0"/>
                    <a:cs typeface="Times New Roman" panose="02020603050405020304" pitchFamily="18" charset="0"/>
                  </a:rPr>
                  <a:t> corrupted</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Complete network of bilateral channels</a:t>
                </a:r>
                <a:endParaRPr lang="en-US" sz="24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FEFC40E3-7851-469C-0554-284A6049006A}"/>
                  </a:ext>
                </a:extLst>
              </p:cNvPr>
              <p:cNvSpPr txBox="1">
                <a:spLocks noRot="1" noChangeAspect="1" noMove="1" noResize="1" noEditPoints="1" noAdjustHandles="1" noChangeArrowheads="1" noChangeShapeType="1" noTextEdit="1"/>
              </p:cNvSpPr>
              <p:nvPr/>
            </p:nvSpPr>
            <p:spPr>
              <a:xfrm>
                <a:off x="4788899" y="1962854"/>
                <a:ext cx="5571869" cy="2031325"/>
              </a:xfrm>
              <a:prstGeom prst="rect">
                <a:avLst/>
              </a:prstGeom>
              <a:blipFill>
                <a:blip r:embed="rId8"/>
                <a:stretch>
                  <a:fillRect l="-1751" b="-180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971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Idea – </a:t>
            </a:r>
            <a:r>
              <a:rPr lang="en-US" altLang="zh-CN" sz="3200" b="1" dirty="0">
                <a:solidFill>
                  <a:schemeClr val="accent1">
                    <a:lumMod val="75000"/>
                  </a:schemeClr>
                </a:solidFill>
              </a:rPr>
              <a:t>Compiling Non-Constant-Round MPC</a:t>
            </a:r>
            <a:endParaRPr lang="en-CH" sz="3200" b="1" dirty="0">
              <a:solidFill>
                <a:schemeClr val="accent1">
                  <a:lumMod val="75000"/>
                </a:schemeClr>
              </a:solidFill>
            </a:endParaRPr>
          </a:p>
        </p:txBody>
      </p:sp>
      <p:pic>
        <p:nvPicPr>
          <p:cNvPr id="5" name="图片 4"/>
          <p:cNvPicPr>
            <a:picLocks noChangeAspect="1"/>
          </p:cNvPicPr>
          <p:nvPr/>
        </p:nvPicPr>
        <p:blipFill>
          <a:blip r:embed="rId3"/>
          <a:stretch>
            <a:fillRect/>
          </a:stretch>
        </p:blipFill>
        <p:spPr>
          <a:xfrm>
            <a:off x="838200" y="2178329"/>
            <a:ext cx="368672" cy="618769"/>
          </a:xfrm>
          <a:prstGeom prst="rect">
            <a:avLst/>
          </a:prstGeom>
        </p:spPr>
      </p:pic>
      <p:pic>
        <p:nvPicPr>
          <p:cNvPr id="9" name="图片 8"/>
          <p:cNvPicPr>
            <a:picLocks noChangeAspect="1"/>
          </p:cNvPicPr>
          <p:nvPr/>
        </p:nvPicPr>
        <p:blipFill>
          <a:blip r:embed="rId3"/>
          <a:stretch>
            <a:fillRect/>
          </a:stretch>
        </p:blipFill>
        <p:spPr>
          <a:xfrm>
            <a:off x="838200" y="4685714"/>
            <a:ext cx="368672" cy="618769"/>
          </a:xfrm>
          <a:prstGeom prst="rect">
            <a:avLst/>
          </a:prstGeom>
        </p:spPr>
      </p:pic>
      <p:pic>
        <p:nvPicPr>
          <p:cNvPr id="10" name="图片 9"/>
          <p:cNvPicPr>
            <a:picLocks noChangeAspect="1"/>
          </p:cNvPicPr>
          <p:nvPr/>
        </p:nvPicPr>
        <p:blipFill>
          <a:blip r:embed="rId3"/>
          <a:stretch>
            <a:fillRect/>
          </a:stretch>
        </p:blipFill>
        <p:spPr>
          <a:xfrm>
            <a:off x="838200" y="3014124"/>
            <a:ext cx="368672" cy="618769"/>
          </a:xfrm>
          <a:prstGeom prst="rect">
            <a:avLst/>
          </a:prstGeom>
        </p:spPr>
      </p:pic>
      <mc:AlternateContent xmlns:mc="http://schemas.openxmlformats.org/markup-compatibility/2006" xmlns:a14="http://schemas.microsoft.com/office/drawing/2010/main">
        <mc:Choice Requires="a14">
          <p:sp>
            <p:nvSpPr>
              <p:cNvPr id="13" name="菱形 12"/>
              <p:cNvSpPr/>
              <p:nvPr/>
            </p:nvSpPr>
            <p:spPr>
              <a:xfrm>
                <a:off x="1750905"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3" name="菱形 12"/>
              <p:cNvSpPr>
                <a:spLocks noRot="1" noChangeAspect="1" noMove="1" noResize="1" noEditPoints="1" noAdjustHandles="1" noChangeArrowheads="1" noChangeShapeType="1" noTextEdit="1"/>
              </p:cNvSpPr>
              <p:nvPr/>
            </p:nvSpPr>
            <p:spPr>
              <a:xfrm>
                <a:off x="1750905" y="2216736"/>
                <a:ext cx="880668" cy="531629"/>
              </a:xfrm>
              <a:prstGeom prst="diamond">
                <a:avLst/>
              </a:prstGeom>
              <a:blipFill>
                <a:blip r:embed="rId4"/>
                <a:stretch>
                  <a:fillRect/>
                </a:stretch>
              </a:blipFill>
            </p:spPr>
            <p:txBody>
              <a:bodyPr/>
              <a:lstStyle/>
              <a:p>
                <a:r>
                  <a:rPr lang="zh-CN" altLang="en-US">
                    <a:noFill/>
                  </a:rPr>
                  <a:t> </a:t>
                </a:r>
              </a:p>
            </p:txBody>
          </p:sp>
        </mc:Fallback>
      </mc:AlternateContent>
      <p:sp>
        <p:nvSpPr>
          <p:cNvPr id="18" name="文本框 17"/>
          <p:cNvSpPr txBox="1"/>
          <p:nvPr/>
        </p:nvSpPr>
        <p:spPr>
          <a:xfrm>
            <a:off x="1710146"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49" name="图片 48"/>
          <p:cNvPicPr>
            <a:picLocks noChangeAspect="1"/>
          </p:cNvPicPr>
          <p:nvPr/>
        </p:nvPicPr>
        <p:blipFill>
          <a:blip r:embed="rId3"/>
          <a:stretch>
            <a:fillRect/>
          </a:stretch>
        </p:blipFill>
        <p:spPr>
          <a:xfrm>
            <a:off x="838200" y="3849919"/>
            <a:ext cx="368672" cy="618769"/>
          </a:xfrm>
          <a:prstGeom prst="rect">
            <a:avLst/>
          </a:prstGeom>
        </p:spPr>
      </p:pic>
      <mc:AlternateContent xmlns:mc="http://schemas.openxmlformats.org/markup-compatibility/2006" xmlns:a14="http://schemas.microsoft.com/office/drawing/2010/main">
        <mc:Choice Requires="a14">
          <p:sp>
            <p:nvSpPr>
              <p:cNvPr id="65" name="菱形 64"/>
              <p:cNvSpPr/>
              <p:nvPr/>
            </p:nvSpPr>
            <p:spPr>
              <a:xfrm>
                <a:off x="1750905"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65" name="菱形 64"/>
              <p:cNvSpPr>
                <a:spLocks noRot="1" noChangeAspect="1" noMove="1" noResize="1" noEditPoints="1" noAdjustHandles="1" noChangeArrowheads="1" noChangeShapeType="1" noTextEdit="1"/>
              </p:cNvSpPr>
              <p:nvPr/>
            </p:nvSpPr>
            <p:spPr>
              <a:xfrm>
                <a:off x="1750905" y="3057693"/>
                <a:ext cx="880668" cy="531629"/>
              </a:xfrm>
              <a:prstGeom prst="diamond">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菱形 65"/>
              <p:cNvSpPr/>
              <p:nvPr/>
            </p:nvSpPr>
            <p:spPr>
              <a:xfrm>
                <a:off x="1750905"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66" name="菱形 65"/>
              <p:cNvSpPr>
                <a:spLocks noRot="1" noChangeAspect="1" noMove="1" noResize="1" noEditPoints="1" noAdjustHandles="1" noChangeArrowheads="1" noChangeShapeType="1" noTextEdit="1"/>
              </p:cNvSpPr>
              <p:nvPr/>
            </p:nvSpPr>
            <p:spPr>
              <a:xfrm>
                <a:off x="1750905" y="3898650"/>
                <a:ext cx="880668" cy="531629"/>
              </a:xfrm>
              <a:prstGeom prst="diamond">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菱形 66"/>
              <p:cNvSpPr/>
              <p:nvPr/>
            </p:nvSpPr>
            <p:spPr>
              <a:xfrm>
                <a:off x="1750905"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67" name="菱形 66"/>
              <p:cNvSpPr>
                <a:spLocks noRot="1" noChangeAspect="1" noMove="1" noResize="1" noEditPoints="1" noAdjustHandles="1" noChangeArrowheads="1" noChangeShapeType="1" noTextEdit="1"/>
              </p:cNvSpPr>
              <p:nvPr/>
            </p:nvSpPr>
            <p:spPr>
              <a:xfrm>
                <a:off x="1750905" y="4723349"/>
                <a:ext cx="880668" cy="531629"/>
              </a:xfrm>
              <a:prstGeom prst="diamond">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菱形 67"/>
              <p:cNvSpPr/>
              <p:nvPr/>
            </p:nvSpPr>
            <p:spPr>
              <a:xfrm>
                <a:off x="3618846"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68" name="菱形 67"/>
              <p:cNvSpPr>
                <a:spLocks noRot="1" noChangeAspect="1" noMove="1" noResize="1" noEditPoints="1" noAdjustHandles="1" noChangeArrowheads="1" noChangeShapeType="1" noTextEdit="1"/>
              </p:cNvSpPr>
              <p:nvPr/>
            </p:nvSpPr>
            <p:spPr>
              <a:xfrm>
                <a:off x="3618846" y="2216736"/>
                <a:ext cx="880668" cy="531629"/>
              </a:xfrm>
              <a:prstGeom prst="diamond">
                <a:avLst/>
              </a:prstGeom>
              <a:blipFill>
                <a:blip r:embed="rId8"/>
                <a:stretch>
                  <a:fillRect/>
                </a:stretch>
              </a:blipFill>
            </p:spPr>
            <p:txBody>
              <a:bodyPr/>
              <a:lstStyle/>
              <a:p>
                <a:r>
                  <a:rPr lang="zh-CN" altLang="en-US">
                    <a:noFill/>
                  </a:rPr>
                  <a:t> </a:t>
                </a:r>
              </a:p>
            </p:txBody>
          </p:sp>
        </mc:Fallback>
      </mc:AlternateContent>
      <p:sp>
        <p:nvSpPr>
          <p:cNvPr id="69" name="文本框 68"/>
          <p:cNvSpPr txBox="1"/>
          <p:nvPr/>
        </p:nvSpPr>
        <p:spPr>
          <a:xfrm>
            <a:off x="3578087"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0" name="菱形 69"/>
              <p:cNvSpPr/>
              <p:nvPr/>
            </p:nvSpPr>
            <p:spPr>
              <a:xfrm>
                <a:off x="3618846"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70" name="菱形 69"/>
              <p:cNvSpPr>
                <a:spLocks noRot="1" noChangeAspect="1" noMove="1" noResize="1" noEditPoints="1" noAdjustHandles="1" noChangeArrowheads="1" noChangeShapeType="1" noTextEdit="1"/>
              </p:cNvSpPr>
              <p:nvPr/>
            </p:nvSpPr>
            <p:spPr>
              <a:xfrm>
                <a:off x="3618846" y="3057693"/>
                <a:ext cx="880668" cy="531629"/>
              </a:xfrm>
              <a:prstGeom prst="diamond">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菱形 70"/>
              <p:cNvSpPr/>
              <p:nvPr/>
            </p:nvSpPr>
            <p:spPr>
              <a:xfrm>
                <a:off x="3618846"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71" name="菱形 70"/>
              <p:cNvSpPr>
                <a:spLocks noRot="1" noChangeAspect="1" noMove="1" noResize="1" noEditPoints="1" noAdjustHandles="1" noChangeArrowheads="1" noChangeShapeType="1" noTextEdit="1"/>
              </p:cNvSpPr>
              <p:nvPr/>
            </p:nvSpPr>
            <p:spPr>
              <a:xfrm>
                <a:off x="3618846" y="3898650"/>
                <a:ext cx="880668" cy="531629"/>
              </a:xfrm>
              <a:prstGeom prst="diamond">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菱形 71"/>
              <p:cNvSpPr/>
              <p:nvPr/>
            </p:nvSpPr>
            <p:spPr>
              <a:xfrm>
                <a:off x="3618846"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72" name="菱形 71"/>
              <p:cNvSpPr>
                <a:spLocks noRot="1" noChangeAspect="1" noMove="1" noResize="1" noEditPoints="1" noAdjustHandles="1" noChangeArrowheads="1" noChangeShapeType="1" noTextEdit="1"/>
              </p:cNvSpPr>
              <p:nvPr/>
            </p:nvSpPr>
            <p:spPr>
              <a:xfrm>
                <a:off x="3618846" y="4723349"/>
                <a:ext cx="880668" cy="531629"/>
              </a:xfrm>
              <a:prstGeom prst="diamond">
                <a:avLst/>
              </a:prstGeom>
              <a:blipFill>
                <a:blip r:embed="rId11"/>
                <a:stretch>
                  <a:fillRect/>
                </a:stretch>
              </a:blipFill>
            </p:spPr>
            <p:txBody>
              <a:bodyPr/>
              <a:lstStyle/>
              <a:p>
                <a:r>
                  <a:rPr lang="zh-CN" altLang="en-US">
                    <a:noFill/>
                  </a:rPr>
                  <a:t> </a:t>
                </a:r>
              </a:p>
            </p:txBody>
          </p:sp>
        </mc:Fallback>
      </mc:AlternateContent>
      <p:cxnSp>
        <p:nvCxnSpPr>
          <p:cNvPr id="74" name="直接箭头连接符 73"/>
          <p:cNvCxnSpPr/>
          <p:nvPr/>
        </p:nvCxnSpPr>
        <p:spPr>
          <a:xfrm>
            <a:off x="2818606" y="2576300"/>
            <a:ext cx="653739" cy="71228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2818606" y="3369369"/>
            <a:ext cx="653739" cy="16105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2778074" y="3369369"/>
            <a:ext cx="694271" cy="84110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2778074" y="2495518"/>
            <a:ext cx="694271" cy="17149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2778074" y="4210472"/>
            <a:ext cx="694271" cy="76948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文本框 87"/>
              <p:cNvSpPr txBox="1"/>
              <p:nvPr/>
            </p:nvSpPr>
            <p:spPr>
              <a:xfrm>
                <a:off x="4697931" y="3566233"/>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88" name="文本框 87"/>
              <p:cNvSpPr txBox="1">
                <a:spLocks noRot="1" noChangeAspect="1" noMove="1" noResize="1" noEditPoints="1" noAdjustHandles="1" noChangeArrowheads="1" noChangeShapeType="1" noTextEdit="1"/>
              </p:cNvSpPr>
              <p:nvPr/>
            </p:nvSpPr>
            <p:spPr>
              <a:xfrm>
                <a:off x="4697931" y="3566233"/>
                <a:ext cx="226023" cy="27699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菱形 116"/>
              <p:cNvSpPr/>
              <p:nvPr/>
            </p:nvSpPr>
            <p:spPr>
              <a:xfrm>
                <a:off x="5188572"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17" name="菱形 116"/>
              <p:cNvSpPr>
                <a:spLocks noRot="1" noChangeAspect="1" noMove="1" noResize="1" noEditPoints="1" noAdjustHandles="1" noChangeArrowheads="1" noChangeShapeType="1" noTextEdit="1"/>
              </p:cNvSpPr>
              <p:nvPr/>
            </p:nvSpPr>
            <p:spPr>
              <a:xfrm>
                <a:off x="5188572" y="2216736"/>
                <a:ext cx="880668" cy="531629"/>
              </a:xfrm>
              <a:prstGeom prst="diamond">
                <a:avLst/>
              </a:prstGeom>
              <a:blipFill>
                <a:blip r:embed="rId13"/>
                <a:stretch>
                  <a:fillRect/>
                </a:stretch>
              </a:blipFill>
            </p:spPr>
            <p:txBody>
              <a:bodyPr/>
              <a:lstStyle/>
              <a:p>
                <a:r>
                  <a:rPr lang="zh-CN" altLang="en-US">
                    <a:noFill/>
                  </a:rPr>
                  <a:t> </a:t>
                </a:r>
              </a:p>
            </p:txBody>
          </p:sp>
        </mc:Fallback>
      </mc:AlternateContent>
      <p:sp>
        <p:nvSpPr>
          <p:cNvPr id="118" name="文本框 117"/>
          <p:cNvSpPr txBox="1"/>
          <p:nvPr/>
        </p:nvSpPr>
        <p:spPr>
          <a:xfrm>
            <a:off x="5147813"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k</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9" name="菱形 118"/>
              <p:cNvSpPr/>
              <p:nvPr/>
            </p:nvSpPr>
            <p:spPr>
              <a:xfrm>
                <a:off x="5188572"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19" name="菱形 118"/>
              <p:cNvSpPr>
                <a:spLocks noRot="1" noChangeAspect="1" noMove="1" noResize="1" noEditPoints="1" noAdjustHandles="1" noChangeArrowheads="1" noChangeShapeType="1" noTextEdit="1"/>
              </p:cNvSpPr>
              <p:nvPr/>
            </p:nvSpPr>
            <p:spPr>
              <a:xfrm>
                <a:off x="5188572" y="3057693"/>
                <a:ext cx="880668" cy="531629"/>
              </a:xfrm>
              <a:prstGeom prst="diamond">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菱形 119"/>
              <p:cNvSpPr/>
              <p:nvPr/>
            </p:nvSpPr>
            <p:spPr>
              <a:xfrm>
                <a:off x="5188572"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20" name="菱形 119"/>
              <p:cNvSpPr>
                <a:spLocks noRot="1" noChangeAspect="1" noMove="1" noResize="1" noEditPoints="1" noAdjustHandles="1" noChangeArrowheads="1" noChangeShapeType="1" noTextEdit="1"/>
              </p:cNvSpPr>
              <p:nvPr/>
            </p:nvSpPr>
            <p:spPr>
              <a:xfrm>
                <a:off x="5188572" y="3898650"/>
                <a:ext cx="880668" cy="531629"/>
              </a:xfrm>
              <a:prstGeom prst="diamond">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菱形 120"/>
              <p:cNvSpPr/>
              <p:nvPr/>
            </p:nvSpPr>
            <p:spPr>
              <a:xfrm>
                <a:off x="5188572"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21" name="菱形 120"/>
              <p:cNvSpPr>
                <a:spLocks noRot="1" noChangeAspect="1" noMove="1" noResize="1" noEditPoints="1" noAdjustHandles="1" noChangeArrowheads="1" noChangeShapeType="1" noTextEdit="1"/>
              </p:cNvSpPr>
              <p:nvPr/>
            </p:nvSpPr>
            <p:spPr>
              <a:xfrm>
                <a:off x="5188572" y="4723349"/>
                <a:ext cx="880668" cy="531629"/>
              </a:xfrm>
              <a:prstGeom prst="diamond">
                <a:avLst/>
              </a:prstGeom>
              <a:blipFill>
                <a:blip r:embed="rId16"/>
                <a:stretch>
                  <a:fillRect/>
                </a:stretch>
              </a:blipFill>
            </p:spPr>
            <p:txBody>
              <a:bodyPr/>
              <a:lstStyle/>
              <a:p>
                <a:r>
                  <a:rPr lang="zh-CN" altLang="en-US">
                    <a:noFill/>
                  </a:rPr>
                  <a:t> </a:t>
                </a:r>
              </a:p>
            </p:txBody>
          </p:sp>
        </mc:Fallback>
      </mc:AlternateContent>
      <p:cxnSp>
        <p:nvCxnSpPr>
          <p:cNvPr id="122" name="直接箭头连接符 121"/>
          <p:cNvCxnSpPr/>
          <p:nvPr/>
        </p:nvCxnSpPr>
        <p:spPr>
          <a:xfrm flipV="1">
            <a:off x="6181691" y="2479279"/>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V="1">
            <a:off x="6181690" y="3322161"/>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p:nvPr/>
        </p:nvCxnSpPr>
        <p:spPr>
          <a:xfrm flipV="1">
            <a:off x="6181689" y="4173317"/>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V="1">
            <a:off x="6181688" y="4978611"/>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6835427" y="3520066"/>
            <a:ext cx="85632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Output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31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Idea – </a:t>
            </a:r>
            <a:r>
              <a:rPr lang="en-US" altLang="zh-CN" sz="3200" b="1" dirty="0">
                <a:solidFill>
                  <a:schemeClr val="accent1">
                    <a:lumMod val="75000"/>
                  </a:schemeClr>
                </a:solidFill>
              </a:rPr>
              <a:t>Compiling Non-Constant-Round MPC</a:t>
            </a:r>
            <a:endParaRPr lang="en-CH" sz="3200" b="1" dirty="0">
              <a:solidFill>
                <a:schemeClr val="accent1">
                  <a:lumMod val="75000"/>
                </a:schemeClr>
              </a:solidFill>
            </a:endParaRPr>
          </a:p>
        </p:txBody>
      </p:sp>
      <p:pic>
        <p:nvPicPr>
          <p:cNvPr id="5" name="图片 4"/>
          <p:cNvPicPr>
            <a:picLocks noChangeAspect="1"/>
          </p:cNvPicPr>
          <p:nvPr/>
        </p:nvPicPr>
        <p:blipFill>
          <a:blip r:embed="rId3"/>
          <a:stretch>
            <a:fillRect/>
          </a:stretch>
        </p:blipFill>
        <p:spPr>
          <a:xfrm>
            <a:off x="838200" y="2178329"/>
            <a:ext cx="368672" cy="618769"/>
          </a:xfrm>
          <a:prstGeom prst="rect">
            <a:avLst/>
          </a:prstGeom>
        </p:spPr>
      </p:pic>
      <p:pic>
        <p:nvPicPr>
          <p:cNvPr id="9" name="图片 8"/>
          <p:cNvPicPr>
            <a:picLocks noChangeAspect="1"/>
          </p:cNvPicPr>
          <p:nvPr/>
        </p:nvPicPr>
        <p:blipFill>
          <a:blip r:embed="rId3"/>
          <a:stretch>
            <a:fillRect/>
          </a:stretch>
        </p:blipFill>
        <p:spPr>
          <a:xfrm>
            <a:off x="838200" y="4685714"/>
            <a:ext cx="368672" cy="618769"/>
          </a:xfrm>
          <a:prstGeom prst="rect">
            <a:avLst/>
          </a:prstGeom>
        </p:spPr>
      </p:pic>
      <p:pic>
        <p:nvPicPr>
          <p:cNvPr id="10" name="图片 9"/>
          <p:cNvPicPr>
            <a:picLocks noChangeAspect="1"/>
          </p:cNvPicPr>
          <p:nvPr/>
        </p:nvPicPr>
        <p:blipFill>
          <a:blip r:embed="rId3"/>
          <a:stretch>
            <a:fillRect/>
          </a:stretch>
        </p:blipFill>
        <p:spPr>
          <a:xfrm>
            <a:off x="838200" y="3014124"/>
            <a:ext cx="368672" cy="618769"/>
          </a:xfrm>
          <a:prstGeom prst="rect">
            <a:avLst/>
          </a:prstGeom>
        </p:spPr>
      </p:pic>
      <p:sp>
        <p:nvSpPr>
          <p:cNvPr id="18" name="文本框 17"/>
          <p:cNvSpPr txBox="1"/>
          <p:nvPr/>
        </p:nvSpPr>
        <p:spPr>
          <a:xfrm>
            <a:off x="4637650" y="5562846"/>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49" name="图片 48"/>
          <p:cNvPicPr>
            <a:picLocks noChangeAspect="1"/>
          </p:cNvPicPr>
          <p:nvPr/>
        </p:nvPicPr>
        <p:blipFill>
          <a:blip r:embed="rId3"/>
          <a:stretch>
            <a:fillRect/>
          </a:stretch>
        </p:blipFill>
        <p:spPr>
          <a:xfrm>
            <a:off x="838200" y="3849919"/>
            <a:ext cx="368672" cy="618769"/>
          </a:xfrm>
          <a:prstGeom prst="rect">
            <a:avLst/>
          </a:prstGeom>
        </p:spPr>
      </p:pic>
      <p:sp>
        <p:nvSpPr>
          <p:cNvPr id="69" name="文本框 68"/>
          <p:cNvSpPr txBox="1"/>
          <p:nvPr/>
        </p:nvSpPr>
        <p:spPr>
          <a:xfrm>
            <a:off x="6505591" y="5562846"/>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p:cxnSp>
        <p:nvCxnSpPr>
          <p:cNvPr id="74" name="直接箭头连接符 73"/>
          <p:cNvCxnSpPr/>
          <p:nvPr/>
        </p:nvCxnSpPr>
        <p:spPr>
          <a:xfrm>
            <a:off x="5746110" y="2537893"/>
            <a:ext cx="653739" cy="71228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5746110" y="3330962"/>
            <a:ext cx="653739" cy="16105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5705578" y="3330962"/>
            <a:ext cx="694271" cy="84110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5705578" y="2457111"/>
            <a:ext cx="694271" cy="17149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5705578" y="4172065"/>
            <a:ext cx="694271" cy="76948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文本框 87"/>
              <p:cNvSpPr txBox="1"/>
              <p:nvPr/>
            </p:nvSpPr>
            <p:spPr>
              <a:xfrm>
                <a:off x="7625435" y="3527826"/>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88" name="文本框 87"/>
              <p:cNvSpPr txBox="1">
                <a:spLocks noRot="1" noChangeAspect="1" noMove="1" noResize="1" noEditPoints="1" noAdjustHandles="1" noChangeArrowheads="1" noChangeShapeType="1" noTextEdit="1"/>
              </p:cNvSpPr>
              <p:nvPr/>
            </p:nvSpPr>
            <p:spPr>
              <a:xfrm>
                <a:off x="7625435" y="3527826"/>
                <a:ext cx="226023" cy="276999"/>
              </a:xfrm>
              <a:prstGeom prst="rect">
                <a:avLst/>
              </a:prstGeom>
              <a:blipFill>
                <a:blip r:embed="rId4"/>
                <a:stretch>
                  <a:fillRect/>
                </a:stretch>
              </a:blipFill>
            </p:spPr>
            <p:txBody>
              <a:bodyPr/>
              <a:lstStyle/>
              <a:p>
                <a:r>
                  <a:rPr lang="zh-CN" altLang="en-US">
                    <a:noFill/>
                  </a:rPr>
                  <a:t> </a:t>
                </a:r>
              </a:p>
            </p:txBody>
          </p:sp>
        </mc:Fallback>
      </mc:AlternateContent>
      <p:sp>
        <p:nvSpPr>
          <p:cNvPr id="118" name="文本框 117"/>
          <p:cNvSpPr txBox="1"/>
          <p:nvPr/>
        </p:nvSpPr>
        <p:spPr>
          <a:xfrm>
            <a:off x="8075317" y="5562846"/>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k</a:t>
            </a:r>
            <a:endParaRPr lang="zh-CN" altLang="en-US" dirty="0">
              <a:latin typeface="Times New Roman" panose="02020603050405020304" pitchFamily="18" charset="0"/>
              <a:cs typeface="Times New Roman" panose="02020603050405020304" pitchFamily="18" charset="0"/>
            </a:endParaRPr>
          </a:p>
        </p:txBody>
      </p:sp>
      <p:cxnSp>
        <p:nvCxnSpPr>
          <p:cNvPr id="122" name="直接箭头连接符 121"/>
          <p:cNvCxnSpPr/>
          <p:nvPr/>
        </p:nvCxnSpPr>
        <p:spPr>
          <a:xfrm flipV="1">
            <a:off x="9109195" y="2440872"/>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V="1">
            <a:off x="9109194" y="3283754"/>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p:nvPr/>
        </p:nvCxnSpPr>
        <p:spPr>
          <a:xfrm flipV="1">
            <a:off x="9109193" y="4134910"/>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V="1">
            <a:off x="9109192" y="4940204"/>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9762931" y="3481659"/>
            <a:ext cx="85632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Output</a:t>
            </a:r>
            <a:endParaRPr lang="zh-CN" altLang="en-US" dirty="0">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a:blip r:embed="rId5"/>
          <a:stretch>
            <a:fillRect/>
          </a:stretch>
        </p:blipFill>
        <p:spPr>
          <a:xfrm flipH="1">
            <a:off x="3425758" y="2836101"/>
            <a:ext cx="1030562" cy="1660448"/>
          </a:xfrm>
          <a:prstGeom prst="rect">
            <a:avLst/>
          </a:prstGeom>
        </p:spPr>
      </p:pic>
      <p:sp>
        <p:nvSpPr>
          <p:cNvPr id="3" name="文本框 2"/>
          <p:cNvSpPr txBox="1"/>
          <p:nvPr/>
        </p:nvSpPr>
        <p:spPr>
          <a:xfrm>
            <a:off x="533844" y="5562846"/>
            <a:ext cx="977383"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Garblers</a:t>
            </a:r>
            <a:endParaRPr lang="zh-CN" altLang="en-US" dirty="0">
              <a:latin typeface="Times New Roman" panose="02020603050405020304" pitchFamily="18" charset="0"/>
              <a:cs typeface="Times New Roman" panose="02020603050405020304" pitchFamily="18" charset="0"/>
            </a:endParaRPr>
          </a:p>
        </p:txBody>
      </p:sp>
      <p:sp>
        <p:nvSpPr>
          <p:cNvPr id="35" name="文本框 34"/>
          <p:cNvSpPr txBox="1"/>
          <p:nvPr/>
        </p:nvSpPr>
        <p:spPr>
          <a:xfrm>
            <a:off x="3399864" y="5562846"/>
            <a:ext cx="1082349"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Evaluator</a:t>
            </a:r>
            <a:endParaRPr lang="zh-CN" altLang="en-US" dirty="0">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a:off x="1427107" y="2691505"/>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p:cNvSpPr txBox="1"/>
              <p:nvPr/>
            </p:nvSpPr>
            <p:spPr>
              <a:xfrm>
                <a:off x="1587424" y="2138910"/>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587424" y="2138910"/>
                <a:ext cx="1302601" cy="455574"/>
              </a:xfrm>
              <a:prstGeom prst="rect">
                <a:avLst/>
              </a:prstGeom>
              <a:blipFill>
                <a:blip r:embed="rId6"/>
                <a:stretch>
                  <a:fillRect b="-1333"/>
                </a:stretch>
              </a:blipFill>
            </p:spPr>
            <p:txBody>
              <a:bodyPr/>
              <a:lstStyle/>
              <a:p>
                <a:r>
                  <a:rPr lang="zh-CN" altLang="en-US">
                    <a:noFill/>
                  </a:rPr>
                  <a:t> </a:t>
                </a:r>
              </a:p>
            </p:txBody>
          </p:sp>
        </mc:Fallback>
      </mc:AlternateContent>
      <p:cxnSp>
        <p:nvCxnSpPr>
          <p:cNvPr id="41" name="直接箭头连接符 40"/>
          <p:cNvCxnSpPr/>
          <p:nvPr/>
        </p:nvCxnSpPr>
        <p:spPr>
          <a:xfrm>
            <a:off x="1431851" y="3527826"/>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p:cNvSpPr txBox="1"/>
              <p:nvPr/>
            </p:nvSpPr>
            <p:spPr>
              <a:xfrm>
                <a:off x="1592168" y="2975231"/>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2</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1592168" y="2975231"/>
                <a:ext cx="1302601" cy="455574"/>
              </a:xfrm>
              <a:prstGeom prst="rect">
                <a:avLst/>
              </a:prstGeom>
              <a:blipFill>
                <a:blip r:embed="rId7"/>
                <a:stretch>
                  <a:fillRect b="-1333"/>
                </a:stretch>
              </a:blipFill>
            </p:spPr>
            <p:txBody>
              <a:bodyPr/>
              <a:lstStyle/>
              <a:p>
                <a:r>
                  <a:rPr lang="zh-CN" altLang="en-US">
                    <a:noFill/>
                  </a:rPr>
                  <a:t> </a:t>
                </a:r>
              </a:p>
            </p:txBody>
          </p:sp>
        </mc:Fallback>
      </mc:AlternateContent>
      <p:cxnSp>
        <p:nvCxnSpPr>
          <p:cNvPr id="43" name="直接箭头连接符 42"/>
          <p:cNvCxnSpPr/>
          <p:nvPr/>
        </p:nvCxnSpPr>
        <p:spPr>
          <a:xfrm>
            <a:off x="1427107" y="4364404"/>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p:cNvSpPr txBox="1"/>
              <p:nvPr/>
            </p:nvSpPr>
            <p:spPr>
              <a:xfrm>
                <a:off x="1587424" y="3811809"/>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3</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587424" y="3811809"/>
                <a:ext cx="1302601" cy="455574"/>
              </a:xfrm>
              <a:prstGeom prst="rect">
                <a:avLst/>
              </a:prstGeom>
              <a:blipFill>
                <a:blip r:embed="rId8"/>
                <a:stretch>
                  <a:fillRect b="-1333"/>
                </a:stretch>
              </a:blipFill>
            </p:spPr>
            <p:txBody>
              <a:bodyPr/>
              <a:lstStyle/>
              <a:p>
                <a:r>
                  <a:rPr lang="zh-CN" altLang="en-US">
                    <a:noFill/>
                  </a:rPr>
                  <a:t> </a:t>
                </a:r>
              </a:p>
            </p:txBody>
          </p:sp>
        </mc:Fallback>
      </mc:AlternateContent>
      <p:cxnSp>
        <p:nvCxnSpPr>
          <p:cNvPr id="45" name="直接箭头连接符 44"/>
          <p:cNvCxnSpPr/>
          <p:nvPr/>
        </p:nvCxnSpPr>
        <p:spPr>
          <a:xfrm>
            <a:off x="1427107" y="5194129"/>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p:cNvSpPr txBox="1"/>
              <p:nvPr/>
            </p:nvSpPr>
            <p:spPr>
              <a:xfrm>
                <a:off x="1587424" y="4641534"/>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4</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1587424" y="4641534"/>
                <a:ext cx="1302601" cy="455574"/>
              </a:xfrm>
              <a:prstGeom prst="rect">
                <a:avLst/>
              </a:prstGeom>
              <a:blipFill>
                <a:blip r:embed="rId9"/>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524096" y="2203676"/>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1</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4524096" y="2203676"/>
                <a:ext cx="1161215" cy="50687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矩形 47"/>
              <p:cNvSpPr/>
              <p:nvPr/>
            </p:nvSpPr>
            <p:spPr>
              <a:xfrm>
                <a:off x="4529054" y="3065890"/>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2</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48" name="矩形 47"/>
              <p:cNvSpPr>
                <a:spLocks noRot="1" noChangeAspect="1" noMove="1" noResize="1" noEditPoints="1" noAdjustHandles="1" noChangeArrowheads="1" noChangeShapeType="1" noTextEdit="1"/>
              </p:cNvSpPr>
              <p:nvPr/>
            </p:nvSpPr>
            <p:spPr>
              <a:xfrm>
                <a:off x="4529054" y="3065890"/>
                <a:ext cx="1161215" cy="506870"/>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a:xfrm>
                <a:off x="4524097" y="3899931"/>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3</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50" name="矩形 49"/>
              <p:cNvSpPr>
                <a:spLocks noRot="1" noChangeAspect="1" noMove="1" noResize="1" noEditPoints="1" noAdjustHandles="1" noChangeArrowheads="1" noChangeShapeType="1" noTextEdit="1"/>
              </p:cNvSpPr>
              <p:nvPr/>
            </p:nvSpPr>
            <p:spPr>
              <a:xfrm>
                <a:off x="4524097" y="3899931"/>
                <a:ext cx="1161215" cy="50687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矩形 50"/>
              <p:cNvSpPr/>
              <p:nvPr/>
            </p:nvSpPr>
            <p:spPr>
              <a:xfrm>
                <a:off x="4529054" y="4694527"/>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4</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51" name="矩形 50"/>
              <p:cNvSpPr>
                <a:spLocks noRot="1" noChangeAspect="1" noMove="1" noResize="1" noEditPoints="1" noAdjustHandles="1" noChangeArrowheads="1" noChangeShapeType="1" noTextEdit="1"/>
              </p:cNvSpPr>
              <p:nvPr/>
            </p:nvSpPr>
            <p:spPr>
              <a:xfrm>
                <a:off x="4529054" y="4694527"/>
                <a:ext cx="1161215" cy="50687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51"/>
              <p:cNvSpPr/>
              <p:nvPr/>
            </p:nvSpPr>
            <p:spPr>
              <a:xfrm>
                <a:off x="6500633" y="2203676"/>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1</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52" name="矩形 51"/>
              <p:cNvSpPr>
                <a:spLocks noRot="1" noChangeAspect="1" noMove="1" noResize="1" noEditPoints="1" noAdjustHandles="1" noChangeArrowheads="1" noChangeShapeType="1" noTextEdit="1"/>
              </p:cNvSpPr>
              <p:nvPr/>
            </p:nvSpPr>
            <p:spPr>
              <a:xfrm>
                <a:off x="6500633" y="2203676"/>
                <a:ext cx="1161215" cy="506870"/>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52"/>
              <p:cNvSpPr/>
              <p:nvPr/>
            </p:nvSpPr>
            <p:spPr>
              <a:xfrm>
                <a:off x="6505591" y="3065890"/>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2</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53" name="矩形 52"/>
              <p:cNvSpPr>
                <a:spLocks noRot="1" noChangeAspect="1" noMove="1" noResize="1" noEditPoints="1" noAdjustHandles="1" noChangeArrowheads="1" noChangeShapeType="1" noTextEdit="1"/>
              </p:cNvSpPr>
              <p:nvPr/>
            </p:nvSpPr>
            <p:spPr>
              <a:xfrm>
                <a:off x="6505591" y="3065890"/>
                <a:ext cx="1161215" cy="506870"/>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矩形 53"/>
              <p:cNvSpPr/>
              <p:nvPr/>
            </p:nvSpPr>
            <p:spPr>
              <a:xfrm>
                <a:off x="6500634" y="3899931"/>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3</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54" name="矩形 53"/>
              <p:cNvSpPr>
                <a:spLocks noRot="1" noChangeAspect="1" noMove="1" noResize="1" noEditPoints="1" noAdjustHandles="1" noChangeArrowheads="1" noChangeShapeType="1" noTextEdit="1"/>
              </p:cNvSpPr>
              <p:nvPr/>
            </p:nvSpPr>
            <p:spPr>
              <a:xfrm>
                <a:off x="6500634" y="3899931"/>
                <a:ext cx="1161215" cy="506870"/>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矩形 54"/>
              <p:cNvSpPr/>
              <p:nvPr/>
            </p:nvSpPr>
            <p:spPr>
              <a:xfrm>
                <a:off x="6505591" y="4694527"/>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4</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55" name="矩形 54"/>
              <p:cNvSpPr>
                <a:spLocks noRot="1" noChangeAspect="1" noMove="1" noResize="1" noEditPoints="1" noAdjustHandles="1" noChangeArrowheads="1" noChangeShapeType="1" noTextEdit="1"/>
              </p:cNvSpPr>
              <p:nvPr/>
            </p:nvSpPr>
            <p:spPr>
              <a:xfrm>
                <a:off x="6505591" y="4694527"/>
                <a:ext cx="1161215" cy="506870"/>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55"/>
              <p:cNvSpPr/>
              <p:nvPr/>
            </p:nvSpPr>
            <p:spPr>
              <a:xfrm>
                <a:off x="8019910" y="2203676"/>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1</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𝑘</m:t>
                                  </m:r>
                                </m:e>
                              </m:d>
                            </m:sup>
                          </m:sSubSup>
                        </m:e>
                      </m:d>
                    </m:oMath>
                  </m:oMathPara>
                </a14:m>
                <a:endParaRPr lang="zh-CN" altLang="en-US" dirty="0"/>
              </a:p>
            </p:txBody>
          </p:sp>
        </mc:Choice>
        <mc:Fallback xmlns="">
          <p:sp>
            <p:nvSpPr>
              <p:cNvPr id="56" name="矩形 55"/>
              <p:cNvSpPr>
                <a:spLocks noRot="1" noChangeAspect="1" noMove="1" noResize="1" noEditPoints="1" noAdjustHandles="1" noChangeArrowheads="1" noChangeShapeType="1" noTextEdit="1"/>
              </p:cNvSpPr>
              <p:nvPr/>
            </p:nvSpPr>
            <p:spPr>
              <a:xfrm>
                <a:off x="8019910" y="2203676"/>
                <a:ext cx="1161215" cy="506870"/>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矩形 56"/>
              <p:cNvSpPr/>
              <p:nvPr/>
            </p:nvSpPr>
            <p:spPr>
              <a:xfrm>
                <a:off x="8024868" y="3065890"/>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2</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𝑘</m:t>
                                  </m:r>
                                </m:e>
                              </m:d>
                            </m:sup>
                          </m:sSubSup>
                        </m:e>
                      </m:d>
                    </m:oMath>
                  </m:oMathPara>
                </a14:m>
                <a:endParaRPr lang="zh-CN" altLang="en-US" dirty="0"/>
              </a:p>
            </p:txBody>
          </p:sp>
        </mc:Choice>
        <mc:Fallback xmlns="">
          <p:sp>
            <p:nvSpPr>
              <p:cNvPr id="57" name="矩形 56"/>
              <p:cNvSpPr>
                <a:spLocks noRot="1" noChangeAspect="1" noMove="1" noResize="1" noEditPoints="1" noAdjustHandles="1" noChangeArrowheads="1" noChangeShapeType="1" noTextEdit="1"/>
              </p:cNvSpPr>
              <p:nvPr/>
            </p:nvSpPr>
            <p:spPr>
              <a:xfrm>
                <a:off x="8024868" y="3065890"/>
                <a:ext cx="1161215" cy="506870"/>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矩形 57"/>
              <p:cNvSpPr/>
              <p:nvPr/>
            </p:nvSpPr>
            <p:spPr>
              <a:xfrm>
                <a:off x="8019911" y="3899931"/>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3</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𝑘</m:t>
                                  </m:r>
                                </m:e>
                              </m:d>
                            </m:sup>
                          </m:sSubSup>
                        </m:e>
                      </m:d>
                    </m:oMath>
                  </m:oMathPara>
                </a14:m>
                <a:endParaRPr lang="zh-CN" altLang="en-US" dirty="0"/>
              </a:p>
            </p:txBody>
          </p:sp>
        </mc:Choice>
        <mc:Fallback xmlns="">
          <p:sp>
            <p:nvSpPr>
              <p:cNvPr id="58" name="矩形 57"/>
              <p:cNvSpPr>
                <a:spLocks noRot="1" noChangeAspect="1" noMove="1" noResize="1" noEditPoints="1" noAdjustHandles="1" noChangeArrowheads="1" noChangeShapeType="1" noTextEdit="1"/>
              </p:cNvSpPr>
              <p:nvPr/>
            </p:nvSpPr>
            <p:spPr>
              <a:xfrm>
                <a:off x="8019911" y="3899931"/>
                <a:ext cx="1161215" cy="506870"/>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矩形 58"/>
              <p:cNvSpPr/>
              <p:nvPr/>
            </p:nvSpPr>
            <p:spPr>
              <a:xfrm>
                <a:off x="8024868" y="4694527"/>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4</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𝑘</m:t>
                                  </m:r>
                                </m:e>
                              </m:d>
                            </m:sup>
                          </m:sSubSup>
                        </m:e>
                      </m:d>
                    </m:oMath>
                  </m:oMathPara>
                </a14:m>
                <a:endParaRPr lang="zh-CN" altLang="en-US" dirty="0"/>
              </a:p>
            </p:txBody>
          </p:sp>
        </mc:Choice>
        <mc:Fallback xmlns="">
          <p:sp>
            <p:nvSpPr>
              <p:cNvPr id="59" name="矩形 58"/>
              <p:cNvSpPr>
                <a:spLocks noRot="1" noChangeAspect="1" noMove="1" noResize="1" noEditPoints="1" noAdjustHandles="1" noChangeArrowheads="1" noChangeShapeType="1" noTextEdit="1"/>
              </p:cNvSpPr>
              <p:nvPr/>
            </p:nvSpPr>
            <p:spPr>
              <a:xfrm>
                <a:off x="8024868" y="4694527"/>
                <a:ext cx="1161215" cy="506870"/>
              </a:xfrm>
              <a:prstGeom prst="rect">
                <a:avLst/>
              </a:prstGeom>
              <a:blipFill>
                <a:blip r:embed="rId2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43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Idea – </a:t>
            </a:r>
            <a:r>
              <a:rPr lang="en-US" altLang="zh-CN" sz="3200" b="1" dirty="0">
                <a:solidFill>
                  <a:schemeClr val="accent1">
                    <a:lumMod val="75000"/>
                  </a:schemeClr>
                </a:solidFill>
              </a:rPr>
              <a:t>Problem</a:t>
            </a:r>
            <a:endParaRPr lang="en-CH" sz="3200" b="1" dirty="0">
              <a:solidFill>
                <a:schemeClr val="accent1">
                  <a:lumMod val="75000"/>
                </a:schemeClr>
              </a:solidFill>
            </a:endParaRPr>
          </a:p>
        </p:txBody>
      </p:sp>
      <p:pic>
        <p:nvPicPr>
          <p:cNvPr id="5" name="图片 4"/>
          <p:cNvPicPr>
            <a:picLocks noChangeAspect="1"/>
          </p:cNvPicPr>
          <p:nvPr/>
        </p:nvPicPr>
        <p:blipFill>
          <a:blip r:embed="rId3"/>
          <a:stretch>
            <a:fillRect/>
          </a:stretch>
        </p:blipFill>
        <p:spPr>
          <a:xfrm>
            <a:off x="838200" y="2178329"/>
            <a:ext cx="368672" cy="618769"/>
          </a:xfrm>
          <a:prstGeom prst="rect">
            <a:avLst/>
          </a:prstGeom>
        </p:spPr>
      </p:pic>
      <p:pic>
        <p:nvPicPr>
          <p:cNvPr id="9" name="图片 8"/>
          <p:cNvPicPr>
            <a:picLocks noChangeAspect="1"/>
          </p:cNvPicPr>
          <p:nvPr/>
        </p:nvPicPr>
        <p:blipFill>
          <a:blip r:embed="rId3"/>
          <a:stretch>
            <a:fillRect/>
          </a:stretch>
        </p:blipFill>
        <p:spPr>
          <a:xfrm>
            <a:off x="838200" y="4685714"/>
            <a:ext cx="368672" cy="618769"/>
          </a:xfrm>
          <a:prstGeom prst="rect">
            <a:avLst/>
          </a:prstGeom>
        </p:spPr>
      </p:pic>
      <p:pic>
        <p:nvPicPr>
          <p:cNvPr id="10" name="图片 9"/>
          <p:cNvPicPr>
            <a:picLocks noChangeAspect="1"/>
          </p:cNvPicPr>
          <p:nvPr/>
        </p:nvPicPr>
        <p:blipFill>
          <a:blip r:embed="rId3"/>
          <a:stretch>
            <a:fillRect/>
          </a:stretch>
        </p:blipFill>
        <p:spPr>
          <a:xfrm>
            <a:off x="838200" y="3014124"/>
            <a:ext cx="368672" cy="618769"/>
          </a:xfrm>
          <a:prstGeom prst="rect">
            <a:avLst/>
          </a:prstGeom>
        </p:spPr>
      </p:pic>
      <p:pic>
        <p:nvPicPr>
          <p:cNvPr id="49" name="图片 48"/>
          <p:cNvPicPr>
            <a:picLocks noChangeAspect="1"/>
          </p:cNvPicPr>
          <p:nvPr/>
        </p:nvPicPr>
        <p:blipFill>
          <a:blip r:embed="rId3"/>
          <a:stretch>
            <a:fillRect/>
          </a:stretch>
        </p:blipFill>
        <p:spPr>
          <a:xfrm>
            <a:off x="838200" y="3849919"/>
            <a:ext cx="368672" cy="618769"/>
          </a:xfrm>
          <a:prstGeom prst="rect">
            <a:avLst/>
          </a:prstGeom>
        </p:spPr>
      </p:pic>
      <p:pic>
        <p:nvPicPr>
          <p:cNvPr id="33" name="图片 32"/>
          <p:cNvPicPr>
            <a:picLocks noChangeAspect="1"/>
          </p:cNvPicPr>
          <p:nvPr/>
        </p:nvPicPr>
        <p:blipFill>
          <a:blip r:embed="rId4"/>
          <a:stretch>
            <a:fillRect/>
          </a:stretch>
        </p:blipFill>
        <p:spPr>
          <a:xfrm flipH="1">
            <a:off x="3425758" y="2836101"/>
            <a:ext cx="1030562" cy="1660448"/>
          </a:xfrm>
          <a:prstGeom prst="rect">
            <a:avLst/>
          </a:prstGeom>
        </p:spPr>
      </p:pic>
      <p:sp>
        <p:nvSpPr>
          <p:cNvPr id="3" name="文本框 2"/>
          <p:cNvSpPr txBox="1"/>
          <p:nvPr/>
        </p:nvSpPr>
        <p:spPr>
          <a:xfrm>
            <a:off x="533844" y="5562846"/>
            <a:ext cx="977383"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Garblers</a:t>
            </a:r>
            <a:endParaRPr lang="zh-CN" altLang="en-US" dirty="0">
              <a:latin typeface="Times New Roman" panose="02020603050405020304" pitchFamily="18" charset="0"/>
              <a:cs typeface="Times New Roman" panose="02020603050405020304" pitchFamily="18" charset="0"/>
            </a:endParaRPr>
          </a:p>
        </p:txBody>
      </p:sp>
      <p:sp>
        <p:nvSpPr>
          <p:cNvPr id="35" name="文本框 34"/>
          <p:cNvSpPr txBox="1"/>
          <p:nvPr/>
        </p:nvSpPr>
        <p:spPr>
          <a:xfrm>
            <a:off x="3399864" y="5562846"/>
            <a:ext cx="1082349" cy="369332"/>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Evaluator</a:t>
            </a:r>
            <a:endParaRPr lang="zh-CN" altLang="en-US" dirty="0">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a:off x="1427107" y="2691505"/>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p:cNvSpPr txBox="1"/>
              <p:nvPr/>
            </p:nvSpPr>
            <p:spPr>
              <a:xfrm>
                <a:off x="1587424" y="2138910"/>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1587424" y="2138910"/>
                <a:ext cx="1302601" cy="455574"/>
              </a:xfrm>
              <a:prstGeom prst="rect">
                <a:avLst/>
              </a:prstGeom>
              <a:blipFill>
                <a:blip r:embed="rId5"/>
                <a:stretch>
                  <a:fillRect b="-1333"/>
                </a:stretch>
              </a:blipFill>
            </p:spPr>
            <p:txBody>
              <a:bodyPr/>
              <a:lstStyle/>
              <a:p>
                <a:r>
                  <a:rPr lang="zh-CN" altLang="en-US">
                    <a:noFill/>
                  </a:rPr>
                  <a:t> </a:t>
                </a:r>
              </a:p>
            </p:txBody>
          </p:sp>
        </mc:Fallback>
      </mc:AlternateContent>
      <p:cxnSp>
        <p:nvCxnSpPr>
          <p:cNvPr id="41" name="直接箭头连接符 40"/>
          <p:cNvCxnSpPr/>
          <p:nvPr/>
        </p:nvCxnSpPr>
        <p:spPr>
          <a:xfrm>
            <a:off x="1431851" y="3527826"/>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文本框 41"/>
              <p:cNvSpPr txBox="1"/>
              <p:nvPr/>
            </p:nvSpPr>
            <p:spPr>
              <a:xfrm>
                <a:off x="1592168" y="2975231"/>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2</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1592168" y="2975231"/>
                <a:ext cx="1302601" cy="455574"/>
              </a:xfrm>
              <a:prstGeom prst="rect">
                <a:avLst/>
              </a:prstGeom>
              <a:blipFill>
                <a:blip r:embed="rId6"/>
                <a:stretch>
                  <a:fillRect b="-1333"/>
                </a:stretch>
              </a:blipFill>
            </p:spPr>
            <p:txBody>
              <a:bodyPr/>
              <a:lstStyle/>
              <a:p>
                <a:r>
                  <a:rPr lang="zh-CN" altLang="en-US">
                    <a:noFill/>
                  </a:rPr>
                  <a:t> </a:t>
                </a:r>
              </a:p>
            </p:txBody>
          </p:sp>
        </mc:Fallback>
      </mc:AlternateContent>
      <p:cxnSp>
        <p:nvCxnSpPr>
          <p:cNvPr id="43" name="直接箭头连接符 42"/>
          <p:cNvCxnSpPr/>
          <p:nvPr/>
        </p:nvCxnSpPr>
        <p:spPr>
          <a:xfrm>
            <a:off x="1427107" y="4364404"/>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文本框 43"/>
              <p:cNvSpPr txBox="1"/>
              <p:nvPr/>
            </p:nvSpPr>
            <p:spPr>
              <a:xfrm>
                <a:off x="1587424" y="3811809"/>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3</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587424" y="3811809"/>
                <a:ext cx="1302601" cy="455574"/>
              </a:xfrm>
              <a:prstGeom prst="rect">
                <a:avLst/>
              </a:prstGeom>
              <a:blipFill>
                <a:blip r:embed="rId7"/>
                <a:stretch>
                  <a:fillRect b="-1333"/>
                </a:stretch>
              </a:blipFill>
            </p:spPr>
            <p:txBody>
              <a:bodyPr/>
              <a:lstStyle/>
              <a:p>
                <a:r>
                  <a:rPr lang="zh-CN" altLang="en-US">
                    <a:noFill/>
                  </a:rPr>
                  <a:t> </a:t>
                </a:r>
              </a:p>
            </p:txBody>
          </p:sp>
        </mc:Fallback>
      </mc:AlternateContent>
      <p:cxnSp>
        <p:nvCxnSpPr>
          <p:cNvPr id="45" name="直接箭头连接符 44"/>
          <p:cNvCxnSpPr/>
          <p:nvPr/>
        </p:nvCxnSpPr>
        <p:spPr>
          <a:xfrm>
            <a:off x="1427107" y="5194129"/>
            <a:ext cx="16232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本框 45"/>
              <p:cNvSpPr txBox="1"/>
              <p:nvPr/>
            </p:nvSpPr>
            <p:spPr>
              <a:xfrm>
                <a:off x="1587424" y="4641534"/>
                <a:ext cx="1302601" cy="455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b="0" i="1" smtClean="0">
                              <a:latin typeface="Cambria Math" panose="02040503050406030204" pitchFamily="18" charset="0"/>
                            </a:rPr>
                          </m:ctrlPr>
                        </m:sSubSupPr>
                        <m:e>
                          <m:d>
                            <m:dPr>
                              <m:begChr m:val="{"/>
                              <m:endChr m:val="}"/>
                              <m:ctrlPr>
                                <a:rPr lang="en-US" altLang="zh-CN" sz="1600" b="0" i="1" smtClean="0">
                                  <a:latin typeface="Cambria Math" panose="02040503050406030204" pitchFamily="18" charset="0"/>
                                </a:rPr>
                              </m:ctrlPr>
                            </m:dPr>
                            <m:e>
                              <m:r>
                                <m:rPr>
                                  <m:sty m:val="p"/>
                                </m:rPr>
                                <a:rPr lang="en-US" altLang="zh-CN" sz="1600" i="1" smtClean="0">
                                  <a:latin typeface="Cambria Math" panose="02040503050406030204" pitchFamily="18" charset="0"/>
                                </a:rPr>
                                <m:t>GC</m:t>
                              </m:r>
                              <m:d>
                                <m:dPr>
                                  <m:ctrlPr>
                                    <a:rPr lang="en-US" altLang="zh-CN" sz="1600" b="0" i="1" smtClean="0">
                                      <a:latin typeface="Cambria Math" panose="02040503050406030204" pitchFamily="18" charset="0"/>
                                    </a:rPr>
                                  </m:ctrlPr>
                                </m:dPr>
                                <m:e>
                                  <m:sSubSup>
                                    <m:sSubSupPr>
                                      <m:ctrlPr>
                                        <a:rPr lang="en-US" altLang="zh-CN" sz="1600" b="0" i="1" smtClean="0">
                                          <a:latin typeface="Cambria Math" panose="02040503050406030204" pitchFamily="18" charset="0"/>
                                        </a:rPr>
                                      </m:ctrlPr>
                                    </m:sSubSup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𝑖</m:t>
                                      </m:r>
                                    </m:sub>
                                    <m:sup>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4</m:t>
                                          </m:r>
                                        </m:e>
                                      </m:d>
                                    </m:sup>
                                  </m:sSubSup>
                                </m:e>
                              </m:d>
                            </m:e>
                          </m:d>
                        </m:e>
                        <m:sub>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𝑘</m:t>
                          </m:r>
                        </m:sup>
                      </m:sSubSup>
                    </m:oMath>
                  </m:oMathPara>
                </a14:m>
                <a:endParaRPr lang="zh-CN" altLang="en-US" sz="16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1587424" y="4641534"/>
                <a:ext cx="1302601" cy="455574"/>
              </a:xfrm>
              <a:prstGeom prst="rect">
                <a:avLst/>
              </a:prstGeom>
              <a:blipFill>
                <a:blip r:embed="rId8"/>
                <a:stretch>
                  <a:fillRect b="-1333"/>
                </a:stretch>
              </a:blipFill>
            </p:spPr>
            <p:txBody>
              <a:bodyPr/>
              <a:lstStyle/>
              <a:p>
                <a:r>
                  <a:rPr lang="zh-CN" altLang="en-US">
                    <a:noFill/>
                  </a:rPr>
                  <a:t> </a:t>
                </a:r>
              </a:p>
            </p:txBody>
          </p:sp>
        </mc:Fallback>
      </mc:AlternateContent>
      <p:sp>
        <p:nvSpPr>
          <p:cNvPr id="61" name="文本框 60"/>
          <p:cNvSpPr txBox="1"/>
          <p:nvPr/>
        </p:nvSpPr>
        <p:spPr>
          <a:xfrm>
            <a:off x="4637650" y="5562846"/>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sp>
        <p:nvSpPr>
          <p:cNvPr id="62" name="文本框 61"/>
          <p:cNvSpPr txBox="1"/>
          <p:nvPr/>
        </p:nvSpPr>
        <p:spPr>
          <a:xfrm>
            <a:off x="6505591" y="5562846"/>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p:cxnSp>
        <p:nvCxnSpPr>
          <p:cNvPr id="64" name="直接箭头连接符 63"/>
          <p:cNvCxnSpPr/>
          <p:nvPr/>
        </p:nvCxnSpPr>
        <p:spPr>
          <a:xfrm>
            <a:off x="5746110" y="3330962"/>
            <a:ext cx="653739" cy="16105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V="1">
            <a:off x="5705578" y="3330962"/>
            <a:ext cx="694271" cy="84110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5705578" y="2457111"/>
            <a:ext cx="694271" cy="17149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V="1">
            <a:off x="5705578" y="4172065"/>
            <a:ext cx="694271" cy="76948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矩形 77"/>
              <p:cNvSpPr/>
              <p:nvPr/>
            </p:nvSpPr>
            <p:spPr>
              <a:xfrm>
                <a:off x="4524096" y="2203676"/>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1</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78" name="矩形 77"/>
              <p:cNvSpPr>
                <a:spLocks noRot="1" noChangeAspect="1" noMove="1" noResize="1" noEditPoints="1" noAdjustHandles="1" noChangeArrowheads="1" noChangeShapeType="1" noTextEdit="1"/>
              </p:cNvSpPr>
              <p:nvPr/>
            </p:nvSpPr>
            <p:spPr>
              <a:xfrm>
                <a:off x="4524096" y="2203676"/>
                <a:ext cx="1161215" cy="50687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矩形 79"/>
              <p:cNvSpPr/>
              <p:nvPr/>
            </p:nvSpPr>
            <p:spPr>
              <a:xfrm>
                <a:off x="4529054" y="3065890"/>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2</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80" name="矩形 79"/>
              <p:cNvSpPr>
                <a:spLocks noRot="1" noChangeAspect="1" noMove="1" noResize="1" noEditPoints="1" noAdjustHandles="1" noChangeArrowheads="1" noChangeShapeType="1" noTextEdit="1"/>
              </p:cNvSpPr>
              <p:nvPr/>
            </p:nvSpPr>
            <p:spPr>
              <a:xfrm>
                <a:off x="4529054" y="3065890"/>
                <a:ext cx="1161215" cy="50687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矩形 80"/>
              <p:cNvSpPr/>
              <p:nvPr/>
            </p:nvSpPr>
            <p:spPr>
              <a:xfrm>
                <a:off x="4524097" y="3899931"/>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3</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81" name="矩形 80"/>
              <p:cNvSpPr>
                <a:spLocks noRot="1" noChangeAspect="1" noMove="1" noResize="1" noEditPoints="1" noAdjustHandles="1" noChangeArrowheads="1" noChangeShapeType="1" noTextEdit="1"/>
              </p:cNvSpPr>
              <p:nvPr/>
            </p:nvSpPr>
            <p:spPr>
              <a:xfrm>
                <a:off x="4524097" y="3899931"/>
                <a:ext cx="1161215" cy="506870"/>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矩形 82"/>
              <p:cNvSpPr/>
              <p:nvPr/>
            </p:nvSpPr>
            <p:spPr>
              <a:xfrm>
                <a:off x="4529054" y="4694527"/>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4</m:t>
                              </m:r>
                            </m:sub>
                            <m:sup>
                              <m:d>
                                <m:dPr>
                                  <m:ctrlPr>
                                    <a:rPr lang="en-US" altLang="zh-CN" i="1">
                                      <a:latin typeface="Cambria Math" panose="02040503050406030204" pitchFamily="18" charset="0"/>
                                    </a:rPr>
                                  </m:ctrlPr>
                                </m:dPr>
                                <m:e>
                                  <m:r>
                                    <a:rPr lang="en-US" altLang="zh-CN" i="1">
                                      <a:latin typeface="Cambria Math" panose="02040503050406030204" pitchFamily="18" charset="0"/>
                                    </a:rPr>
                                    <m:t>1</m:t>
                                  </m:r>
                                </m:e>
                              </m:d>
                            </m:sup>
                          </m:sSubSup>
                        </m:e>
                      </m:d>
                    </m:oMath>
                  </m:oMathPara>
                </a14:m>
                <a:endParaRPr lang="zh-CN" altLang="en-US" dirty="0"/>
              </a:p>
            </p:txBody>
          </p:sp>
        </mc:Choice>
        <mc:Fallback xmlns="">
          <p:sp>
            <p:nvSpPr>
              <p:cNvPr id="83" name="矩形 82"/>
              <p:cNvSpPr>
                <a:spLocks noRot="1" noChangeAspect="1" noMove="1" noResize="1" noEditPoints="1" noAdjustHandles="1" noChangeArrowheads="1" noChangeShapeType="1" noTextEdit="1"/>
              </p:cNvSpPr>
              <p:nvPr/>
            </p:nvSpPr>
            <p:spPr>
              <a:xfrm>
                <a:off x="4529054" y="4694527"/>
                <a:ext cx="1161215" cy="50687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矩形 83"/>
              <p:cNvSpPr/>
              <p:nvPr/>
            </p:nvSpPr>
            <p:spPr>
              <a:xfrm>
                <a:off x="6500633" y="2203676"/>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1</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84" name="矩形 83"/>
              <p:cNvSpPr>
                <a:spLocks noRot="1" noChangeAspect="1" noMove="1" noResize="1" noEditPoints="1" noAdjustHandles="1" noChangeArrowheads="1" noChangeShapeType="1" noTextEdit="1"/>
              </p:cNvSpPr>
              <p:nvPr/>
            </p:nvSpPr>
            <p:spPr>
              <a:xfrm>
                <a:off x="6500633" y="2203676"/>
                <a:ext cx="1161215" cy="50687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矩形 85"/>
              <p:cNvSpPr/>
              <p:nvPr/>
            </p:nvSpPr>
            <p:spPr>
              <a:xfrm>
                <a:off x="6505591" y="3065890"/>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2</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86" name="矩形 85"/>
              <p:cNvSpPr>
                <a:spLocks noRot="1" noChangeAspect="1" noMove="1" noResize="1" noEditPoints="1" noAdjustHandles="1" noChangeArrowheads="1" noChangeShapeType="1" noTextEdit="1"/>
              </p:cNvSpPr>
              <p:nvPr/>
            </p:nvSpPr>
            <p:spPr>
              <a:xfrm>
                <a:off x="6505591" y="3065890"/>
                <a:ext cx="1161215" cy="506870"/>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p:cNvSpPr/>
              <p:nvPr/>
            </p:nvSpPr>
            <p:spPr>
              <a:xfrm>
                <a:off x="6500634" y="3899931"/>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3</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87" name="矩形 86"/>
              <p:cNvSpPr>
                <a:spLocks noRot="1" noChangeAspect="1" noMove="1" noResize="1" noEditPoints="1" noAdjustHandles="1" noChangeArrowheads="1" noChangeShapeType="1" noTextEdit="1"/>
              </p:cNvSpPr>
              <p:nvPr/>
            </p:nvSpPr>
            <p:spPr>
              <a:xfrm>
                <a:off x="6500634" y="3899931"/>
                <a:ext cx="1161215" cy="506870"/>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矩形 88"/>
              <p:cNvSpPr/>
              <p:nvPr/>
            </p:nvSpPr>
            <p:spPr>
              <a:xfrm>
                <a:off x="6505591" y="4694527"/>
                <a:ext cx="1161215"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GC</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4</m:t>
                              </m:r>
                            </m:sub>
                            <m:sup>
                              <m:d>
                                <m:dPr>
                                  <m:ctrlPr>
                                    <a:rPr lang="en-US" altLang="zh-CN" i="1">
                                      <a:latin typeface="Cambria Math" panose="02040503050406030204" pitchFamily="18" charset="0"/>
                                    </a:rPr>
                                  </m:ctrlPr>
                                </m:dPr>
                                <m:e>
                                  <m:r>
                                    <a:rPr lang="en-US" altLang="zh-CN" b="0" i="1" smtClean="0">
                                      <a:latin typeface="Cambria Math" panose="02040503050406030204" pitchFamily="18" charset="0"/>
                                    </a:rPr>
                                    <m:t>2</m:t>
                                  </m:r>
                                </m:e>
                              </m:d>
                            </m:sup>
                          </m:sSubSup>
                        </m:e>
                      </m:d>
                    </m:oMath>
                  </m:oMathPara>
                </a14:m>
                <a:endParaRPr lang="zh-CN" altLang="en-US" dirty="0"/>
              </a:p>
            </p:txBody>
          </p:sp>
        </mc:Choice>
        <mc:Fallback xmlns="">
          <p:sp>
            <p:nvSpPr>
              <p:cNvPr id="89" name="矩形 88"/>
              <p:cNvSpPr>
                <a:spLocks noRot="1" noChangeAspect="1" noMove="1" noResize="1" noEditPoints="1" noAdjustHandles="1" noChangeArrowheads="1" noChangeShapeType="1" noTextEdit="1"/>
              </p:cNvSpPr>
              <p:nvPr/>
            </p:nvSpPr>
            <p:spPr>
              <a:xfrm>
                <a:off x="6505591" y="4694527"/>
                <a:ext cx="1161215" cy="506870"/>
              </a:xfrm>
              <a:prstGeom prst="rect">
                <a:avLst/>
              </a:prstGeom>
              <a:blipFill>
                <a:blip r:embed="rId16"/>
                <a:stretch>
                  <a:fillRect/>
                </a:stretch>
              </a:blipFill>
            </p:spPr>
            <p:txBody>
              <a:bodyPr/>
              <a:lstStyle/>
              <a:p>
                <a:r>
                  <a:rPr lang="zh-CN" altLang="en-US">
                    <a:noFill/>
                  </a:rPr>
                  <a:t> </a:t>
                </a:r>
              </a:p>
            </p:txBody>
          </p:sp>
        </mc:Fallback>
      </mc:AlternateContent>
      <p:cxnSp>
        <p:nvCxnSpPr>
          <p:cNvPr id="63" name="直接箭头连接符 62"/>
          <p:cNvCxnSpPr/>
          <p:nvPr/>
        </p:nvCxnSpPr>
        <p:spPr>
          <a:xfrm>
            <a:off x="5746110" y="2537893"/>
            <a:ext cx="653739" cy="71228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7938395" y="3001030"/>
            <a:ext cx="3856075" cy="1330589"/>
          </a:xfrm>
          <a:prstGeom prst="roundRect">
            <a:avLst/>
          </a:prstGeom>
          <a:solidFill>
            <a:schemeClr val="bg1">
              <a:lumMod val="9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i="1" dirty="0">
                <a:solidFill>
                  <a:schemeClr val="tx1"/>
                </a:solidFill>
                <a:latin typeface="Times New Roman" panose="02020603050405020304" pitchFamily="18" charset="0"/>
                <a:cs typeface="Times New Roman" panose="02020603050405020304" pitchFamily="18" charset="0"/>
              </a:rPr>
              <a:t>How can the evaluator obtain wire labels for Round 2?</a:t>
            </a:r>
          </a:p>
        </p:txBody>
      </p:sp>
    </p:spTree>
    <p:extLst>
      <p:ext uri="{BB962C8B-B14F-4D97-AF65-F5344CB8AC3E}">
        <p14:creationId xmlns:p14="http://schemas.microsoft.com/office/powerpoint/2010/main" val="264109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Outline</a:t>
            </a:r>
            <a:endParaRPr lang="en-CH" b="1" dirty="0">
              <a:solidFill>
                <a:schemeClr val="accent1">
                  <a:lumMod val="75000"/>
                </a:schemeClr>
              </a:solidFill>
            </a:endParaRPr>
          </a:p>
        </p:txBody>
      </p:sp>
      <p:sp>
        <p:nvSpPr>
          <p:cNvPr id="7" name="矩形 6"/>
          <p:cNvSpPr/>
          <p:nvPr/>
        </p:nvSpPr>
        <p:spPr>
          <a:xfrm>
            <a:off x="896679" y="2096332"/>
            <a:ext cx="10398642" cy="3970318"/>
          </a:xfrm>
          <a:prstGeom prst="rect">
            <a:avLst/>
          </a:prstGeom>
        </p:spPr>
        <p:txBody>
          <a:bodyPr wrap="square">
            <a:spAutoFit/>
          </a:bodyPr>
          <a:lstStyle/>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Review of Yao’s Garbled Circuits, BMR Template, and Our Starting Idea</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b="1" u="sng" dirty="0">
                <a:latin typeface="Times New Roman" panose="02020603050405020304" pitchFamily="18" charset="0"/>
                <a:ea typeface="Tahoma" panose="020B0604030504040204" pitchFamily="34" charset="0"/>
                <a:cs typeface="Times New Roman" panose="02020603050405020304" pitchFamily="18" charset="0"/>
              </a:rPr>
              <a:t>Compiling Reconstruction Only Message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Instantiation of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Towards Dishonest Majority via Party Virtualization</a:t>
            </a:r>
          </a:p>
        </p:txBody>
      </p:sp>
    </p:spTree>
    <p:extLst>
      <p:ext uri="{BB962C8B-B14F-4D97-AF65-F5344CB8AC3E}">
        <p14:creationId xmlns:p14="http://schemas.microsoft.com/office/powerpoint/2010/main" val="1120016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Observation</a:t>
            </a:r>
            <a:endParaRPr lang="en-CH" b="1" dirty="0">
              <a:solidFill>
                <a:schemeClr val="accent1">
                  <a:lumMod val="75000"/>
                </a:schemeClr>
              </a:solidFill>
            </a:endParaRPr>
          </a:p>
        </p:txBody>
      </p:sp>
      <p:sp>
        <p:nvSpPr>
          <p:cNvPr id="6" name="文本框 5"/>
          <p:cNvSpPr txBox="1"/>
          <p:nvPr/>
        </p:nvSpPr>
        <p:spPr>
          <a:xfrm>
            <a:off x="838200" y="1567068"/>
            <a:ext cx="6294479" cy="3970318"/>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For most of secret-sharing-based MPC protocols,</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Can be separated into the offline phase and online phase</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Offline phase has constant rounds.</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Online phase only involves public reconstruction</a:t>
            </a:r>
          </a:p>
          <a:p>
            <a:pPr marL="742950" lvl="1"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Can potentially be run over the broadcast channel</a:t>
            </a:r>
          </a:p>
          <a:p>
            <a:pPr marL="742950" lvl="1" indent="-285750">
              <a:lnSpc>
                <a:spcPct val="150000"/>
              </a:lnSpc>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No private message</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Each party only uses the reconstruction results as inputs in the next round</a:t>
            </a:r>
          </a:p>
          <a:p>
            <a:pPr marL="742950" lvl="1" indent="-285750">
              <a:lnSpc>
                <a:spcPct val="150000"/>
              </a:lnSpc>
              <a:buFont typeface="Arial" panose="020B0604020202020204" pitchFamily="34" charset="0"/>
              <a:buChar char="•"/>
            </a:pPr>
            <a:r>
              <a:rPr lang="en-US" altLang="zh-CN" dirty="0">
                <a:solidFill>
                  <a:srgbClr val="FF0000"/>
                </a:solidFill>
                <a:latin typeface="Times New Roman" panose="02020603050405020304" pitchFamily="18" charset="0"/>
                <a:cs typeface="Times New Roman" panose="02020603050405020304" pitchFamily="18" charset="0"/>
              </a:rPr>
              <a:t>Individual shares are not important</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84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Observation</a:t>
            </a:r>
            <a:endParaRPr lang="en-CH" b="1" dirty="0">
              <a:solidFill>
                <a:schemeClr val="accent1">
                  <a:lumMod val="75000"/>
                </a:schemeClr>
              </a:solidFill>
            </a:endParaRPr>
          </a:p>
        </p:txBody>
      </p:sp>
      <p:pic>
        <p:nvPicPr>
          <p:cNvPr id="4" name="图片 3"/>
          <p:cNvPicPr>
            <a:picLocks noChangeAspect="1"/>
          </p:cNvPicPr>
          <p:nvPr/>
        </p:nvPicPr>
        <p:blipFill>
          <a:blip r:embed="rId3"/>
          <a:stretch>
            <a:fillRect/>
          </a:stretch>
        </p:blipFill>
        <p:spPr>
          <a:xfrm>
            <a:off x="838200" y="2178329"/>
            <a:ext cx="368672" cy="618769"/>
          </a:xfrm>
          <a:prstGeom prst="rect">
            <a:avLst/>
          </a:prstGeom>
        </p:spPr>
      </p:pic>
      <p:pic>
        <p:nvPicPr>
          <p:cNvPr id="5" name="图片 4"/>
          <p:cNvPicPr>
            <a:picLocks noChangeAspect="1"/>
          </p:cNvPicPr>
          <p:nvPr/>
        </p:nvPicPr>
        <p:blipFill>
          <a:blip r:embed="rId3"/>
          <a:stretch>
            <a:fillRect/>
          </a:stretch>
        </p:blipFill>
        <p:spPr>
          <a:xfrm>
            <a:off x="838200" y="4685714"/>
            <a:ext cx="368672" cy="618769"/>
          </a:xfrm>
          <a:prstGeom prst="rect">
            <a:avLst/>
          </a:prstGeom>
        </p:spPr>
      </p:pic>
      <p:pic>
        <p:nvPicPr>
          <p:cNvPr id="7" name="图片 6"/>
          <p:cNvPicPr>
            <a:picLocks noChangeAspect="1"/>
          </p:cNvPicPr>
          <p:nvPr/>
        </p:nvPicPr>
        <p:blipFill>
          <a:blip r:embed="rId3"/>
          <a:stretch>
            <a:fillRect/>
          </a:stretch>
        </p:blipFill>
        <p:spPr>
          <a:xfrm>
            <a:off x="838200" y="3014124"/>
            <a:ext cx="368672" cy="618769"/>
          </a:xfrm>
          <a:prstGeom prst="rect">
            <a:avLst/>
          </a:prstGeom>
        </p:spPr>
      </p:pic>
      <mc:AlternateContent xmlns:mc="http://schemas.openxmlformats.org/markup-compatibility/2006" xmlns:a14="http://schemas.microsoft.com/office/drawing/2010/main">
        <mc:Choice Requires="a14">
          <p:sp>
            <p:nvSpPr>
              <p:cNvPr id="8" name="菱形 7"/>
              <p:cNvSpPr/>
              <p:nvPr/>
            </p:nvSpPr>
            <p:spPr>
              <a:xfrm>
                <a:off x="1750905"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8" name="菱形 7"/>
              <p:cNvSpPr>
                <a:spLocks noRot="1" noChangeAspect="1" noMove="1" noResize="1" noEditPoints="1" noAdjustHandles="1" noChangeArrowheads="1" noChangeShapeType="1" noTextEdit="1"/>
              </p:cNvSpPr>
              <p:nvPr/>
            </p:nvSpPr>
            <p:spPr>
              <a:xfrm>
                <a:off x="1750905" y="2216736"/>
                <a:ext cx="880668" cy="531629"/>
              </a:xfrm>
              <a:prstGeom prst="diamond">
                <a:avLst/>
              </a:prstGeom>
              <a:blipFill>
                <a:blip r:embed="rId4"/>
                <a:stretch>
                  <a:fillRect/>
                </a:stretch>
              </a:blipFill>
            </p:spPr>
            <p:txBody>
              <a:bodyPr/>
              <a:lstStyle/>
              <a:p>
                <a:r>
                  <a:rPr lang="zh-CN" altLang="en-US">
                    <a:noFill/>
                  </a:rPr>
                  <a:t> </a:t>
                </a:r>
              </a:p>
            </p:txBody>
          </p:sp>
        </mc:Fallback>
      </mc:AlternateContent>
      <p:sp>
        <p:nvSpPr>
          <p:cNvPr id="9" name="文本框 8"/>
          <p:cNvSpPr txBox="1"/>
          <p:nvPr/>
        </p:nvSpPr>
        <p:spPr>
          <a:xfrm>
            <a:off x="1710146"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838200" y="3849919"/>
            <a:ext cx="368672" cy="618769"/>
          </a:xfrm>
          <a:prstGeom prst="rect">
            <a:avLst/>
          </a:prstGeom>
        </p:spPr>
      </p:pic>
      <mc:AlternateContent xmlns:mc="http://schemas.openxmlformats.org/markup-compatibility/2006" xmlns:a14="http://schemas.microsoft.com/office/drawing/2010/main">
        <mc:Choice Requires="a14">
          <p:sp>
            <p:nvSpPr>
              <p:cNvPr id="11" name="菱形 10"/>
              <p:cNvSpPr/>
              <p:nvPr/>
            </p:nvSpPr>
            <p:spPr>
              <a:xfrm>
                <a:off x="1750905"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1" name="菱形 10"/>
              <p:cNvSpPr>
                <a:spLocks noRot="1" noChangeAspect="1" noMove="1" noResize="1" noEditPoints="1" noAdjustHandles="1" noChangeArrowheads="1" noChangeShapeType="1" noTextEdit="1"/>
              </p:cNvSpPr>
              <p:nvPr/>
            </p:nvSpPr>
            <p:spPr>
              <a:xfrm>
                <a:off x="1750905" y="3057693"/>
                <a:ext cx="880668" cy="531629"/>
              </a:xfrm>
              <a:prstGeom prst="diamond">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菱形 11"/>
              <p:cNvSpPr/>
              <p:nvPr/>
            </p:nvSpPr>
            <p:spPr>
              <a:xfrm>
                <a:off x="1750905"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2" name="菱形 11"/>
              <p:cNvSpPr>
                <a:spLocks noRot="1" noChangeAspect="1" noMove="1" noResize="1" noEditPoints="1" noAdjustHandles="1" noChangeArrowheads="1" noChangeShapeType="1" noTextEdit="1"/>
              </p:cNvSpPr>
              <p:nvPr/>
            </p:nvSpPr>
            <p:spPr>
              <a:xfrm>
                <a:off x="1750905" y="3898650"/>
                <a:ext cx="880668" cy="531629"/>
              </a:xfrm>
              <a:prstGeom prst="diamond">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菱形 12"/>
              <p:cNvSpPr/>
              <p:nvPr/>
            </p:nvSpPr>
            <p:spPr>
              <a:xfrm>
                <a:off x="1750905"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3" name="菱形 12"/>
              <p:cNvSpPr>
                <a:spLocks noRot="1" noChangeAspect="1" noMove="1" noResize="1" noEditPoints="1" noAdjustHandles="1" noChangeArrowheads="1" noChangeShapeType="1" noTextEdit="1"/>
              </p:cNvSpPr>
              <p:nvPr/>
            </p:nvSpPr>
            <p:spPr>
              <a:xfrm>
                <a:off x="1750905" y="4723349"/>
                <a:ext cx="880668" cy="531629"/>
              </a:xfrm>
              <a:prstGeom prst="diamond">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菱形 13"/>
              <p:cNvSpPr/>
              <p:nvPr/>
            </p:nvSpPr>
            <p:spPr>
              <a:xfrm>
                <a:off x="4724630"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4" name="菱形 13"/>
              <p:cNvSpPr>
                <a:spLocks noRot="1" noChangeAspect="1" noMove="1" noResize="1" noEditPoints="1" noAdjustHandles="1" noChangeArrowheads="1" noChangeShapeType="1" noTextEdit="1"/>
              </p:cNvSpPr>
              <p:nvPr/>
            </p:nvSpPr>
            <p:spPr>
              <a:xfrm>
                <a:off x="4724630" y="2216736"/>
                <a:ext cx="880668" cy="531629"/>
              </a:xfrm>
              <a:prstGeom prst="diamond">
                <a:avLst/>
              </a:prstGeom>
              <a:blipFill>
                <a:blip r:embed="rId8"/>
                <a:stretch>
                  <a:fillRect/>
                </a:stretch>
              </a:blipFill>
            </p:spPr>
            <p:txBody>
              <a:bodyPr/>
              <a:lstStyle/>
              <a:p>
                <a:r>
                  <a:rPr lang="zh-CN" altLang="en-US">
                    <a:noFill/>
                  </a:rPr>
                  <a:t> </a:t>
                </a:r>
              </a:p>
            </p:txBody>
          </p:sp>
        </mc:Fallback>
      </mc:AlternateContent>
      <p:sp>
        <p:nvSpPr>
          <p:cNvPr id="15" name="文本框 14"/>
          <p:cNvSpPr txBox="1"/>
          <p:nvPr/>
        </p:nvSpPr>
        <p:spPr>
          <a:xfrm>
            <a:off x="4683871"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菱形 15"/>
              <p:cNvSpPr/>
              <p:nvPr/>
            </p:nvSpPr>
            <p:spPr>
              <a:xfrm>
                <a:off x="4724630"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6" name="菱形 15"/>
              <p:cNvSpPr>
                <a:spLocks noRot="1" noChangeAspect="1" noMove="1" noResize="1" noEditPoints="1" noAdjustHandles="1" noChangeArrowheads="1" noChangeShapeType="1" noTextEdit="1"/>
              </p:cNvSpPr>
              <p:nvPr/>
            </p:nvSpPr>
            <p:spPr>
              <a:xfrm>
                <a:off x="4724630" y="3057693"/>
                <a:ext cx="880668" cy="531629"/>
              </a:xfrm>
              <a:prstGeom prst="diamond">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菱形 16"/>
              <p:cNvSpPr/>
              <p:nvPr/>
            </p:nvSpPr>
            <p:spPr>
              <a:xfrm>
                <a:off x="4724630"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7" name="菱形 16"/>
              <p:cNvSpPr>
                <a:spLocks noRot="1" noChangeAspect="1" noMove="1" noResize="1" noEditPoints="1" noAdjustHandles="1" noChangeArrowheads="1" noChangeShapeType="1" noTextEdit="1"/>
              </p:cNvSpPr>
              <p:nvPr/>
            </p:nvSpPr>
            <p:spPr>
              <a:xfrm>
                <a:off x="4724630" y="3898650"/>
                <a:ext cx="880668" cy="531629"/>
              </a:xfrm>
              <a:prstGeom prst="diamond">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菱形 17"/>
              <p:cNvSpPr/>
              <p:nvPr/>
            </p:nvSpPr>
            <p:spPr>
              <a:xfrm>
                <a:off x="4724630"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8" name="菱形 17"/>
              <p:cNvSpPr>
                <a:spLocks noRot="1" noChangeAspect="1" noMove="1" noResize="1" noEditPoints="1" noAdjustHandles="1" noChangeArrowheads="1" noChangeShapeType="1" noTextEdit="1"/>
              </p:cNvSpPr>
              <p:nvPr/>
            </p:nvSpPr>
            <p:spPr>
              <a:xfrm>
                <a:off x="4724630" y="4723349"/>
                <a:ext cx="880668" cy="531629"/>
              </a:xfrm>
              <a:prstGeom prst="diamond">
                <a:avLst/>
              </a:prstGeom>
              <a:blipFill>
                <a:blip r:embed="rId11"/>
                <a:stretch>
                  <a:fillRect/>
                </a:stretch>
              </a:blipFill>
            </p:spPr>
            <p:txBody>
              <a:bodyPr/>
              <a:lstStyle/>
              <a:p>
                <a:r>
                  <a:rPr lang="zh-CN" altLang="en-US">
                    <a:noFill/>
                  </a:rPr>
                  <a:t> </a:t>
                </a:r>
              </a:p>
            </p:txBody>
          </p:sp>
        </mc:Fallback>
      </mc:AlternateContent>
      <p:cxnSp>
        <p:nvCxnSpPr>
          <p:cNvPr id="19" name="直接箭头连接符 18"/>
          <p:cNvCxnSpPr/>
          <p:nvPr/>
        </p:nvCxnSpPr>
        <p:spPr>
          <a:xfrm flipV="1">
            <a:off x="2818606" y="247675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830615" y="2590565"/>
            <a:ext cx="555580" cy="7315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778074" y="2729063"/>
            <a:ext cx="646792" cy="14442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2778074" y="2867562"/>
            <a:ext cx="702317" cy="211239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23"/>
              <p:cNvSpPr txBox="1"/>
              <p:nvPr/>
            </p:nvSpPr>
            <p:spPr>
              <a:xfrm>
                <a:off x="5803715" y="3566233"/>
                <a:ext cx="2260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803715" y="3566233"/>
                <a:ext cx="226023" cy="27699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菱形 24"/>
              <p:cNvSpPr/>
              <p:nvPr/>
            </p:nvSpPr>
            <p:spPr>
              <a:xfrm>
                <a:off x="6294356"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25" name="菱形 24"/>
              <p:cNvSpPr>
                <a:spLocks noRot="1" noChangeAspect="1" noMove="1" noResize="1" noEditPoints="1" noAdjustHandles="1" noChangeArrowheads="1" noChangeShapeType="1" noTextEdit="1"/>
              </p:cNvSpPr>
              <p:nvPr/>
            </p:nvSpPr>
            <p:spPr>
              <a:xfrm>
                <a:off x="6294356" y="2216736"/>
                <a:ext cx="880668" cy="531629"/>
              </a:xfrm>
              <a:prstGeom prst="diamond">
                <a:avLst/>
              </a:prstGeom>
              <a:blipFill>
                <a:blip r:embed="rId13"/>
                <a:stretch>
                  <a:fillRect/>
                </a:stretch>
              </a:blipFill>
            </p:spPr>
            <p:txBody>
              <a:bodyPr/>
              <a:lstStyle/>
              <a:p>
                <a:r>
                  <a:rPr lang="zh-CN" altLang="en-US">
                    <a:noFill/>
                  </a:rPr>
                  <a:t> </a:t>
                </a:r>
              </a:p>
            </p:txBody>
          </p:sp>
        </mc:Fallback>
      </mc:AlternateContent>
      <p:sp>
        <p:nvSpPr>
          <p:cNvPr id="26" name="文本框 25"/>
          <p:cNvSpPr txBox="1"/>
          <p:nvPr/>
        </p:nvSpPr>
        <p:spPr>
          <a:xfrm>
            <a:off x="6253597"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k</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菱形 26"/>
              <p:cNvSpPr/>
              <p:nvPr/>
            </p:nvSpPr>
            <p:spPr>
              <a:xfrm>
                <a:off x="6294356"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27" name="菱形 26"/>
              <p:cNvSpPr>
                <a:spLocks noRot="1" noChangeAspect="1" noMove="1" noResize="1" noEditPoints="1" noAdjustHandles="1" noChangeArrowheads="1" noChangeShapeType="1" noTextEdit="1"/>
              </p:cNvSpPr>
              <p:nvPr/>
            </p:nvSpPr>
            <p:spPr>
              <a:xfrm>
                <a:off x="6294356" y="3057693"/>
                <a:ext cx="880668" cy="531629"/>
              </a:xfrm>
              <a:prstGeom prst="diamond">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菱形 27"/>
              <p:cNvSpPr/>
              <p:nvPr/>
            </p:nvSpPr>
            <p:spPr>
              <a:xfrm>
                <a:off x="6294356"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28" name="菱形 27"/>
              <p:cNvSpPr>
                <a:spLocks noRot="1" noChangeAspect="1" noMove="1" noResize="1" noEditPoints="1" noAdjustHandles="1" noChangeArrowheads="1" noChangeShapeType="1" noTextEdit="1"/>
              </p:cNvSpPr>
              <p:nvPr/>
            </p:nvSpPr>
            <p:spPr>
              <a:xfrm>
                <a:off x="6294356" y="3898650"/>
                <a:ext cx="880668" cy="531629"/>
              </a:xfrm>
              <a:prstGeom prst="diamond">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菱形 28"/>
              <p:cNvSpPr/>
              <p:nvPr/>
            </p:nvSpPr>
            <p:spPr>
              <a:xfrm>
                <a:off x="6294356"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𝑘</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29" name="菱形 28"/>
              <p:cNvSpPr>
                <a:spLocks noRot="1" noChangeAspect="1" noMove="1" noResize="1" noEditPoints="1" noAdjustHandles="1" noChangeArrowheads="1" noChangeShapeType="1" noTextEdit="1"/>
              </p:cNvSpPr>
              <p:nvPr/>
            </p:nvSpPr>
            <p:spPr>
              <a:xfrm>
                <a:off x="6294356" y="4723349"/>
                <a:ext cx="880668" cy="531629"/>
              </a:xfrm>
              <a:prstGeom prst="diamond">
                <a:avLst/>
              </a:prstGeom>
              <a:blipFill>
                <a:blip r:embed="rId16"/>
                <a:stretch>
                  <a:fillRect/>
                </a:stretch>
              </a:blipFill>
            </p:spPr>
            <p:txBody>
              <a:bodyPr/>
              <a:lstStyle/>
              <a:p>
                <a:r>
                  <a:rPr lang="zh-CN" altLang="en-US">
                    <a:noFill/>
                  </a:rPr>
                  <a:t> </a:t>
                </a:r>
              </a:p>
            </p:txBody>
          </p:sp>
        </mc:Fallback>
      </mc:AlternateContent>
      <p:cxnSp>
        <p:nvCxnSpPr>
          <p:cNvPr id="30" name="直接箭头连接符 29"/>
          <p:cNvCxnSpPr/>
          <p:nvPr/>
        </p:nvCxnSpPr>
        <p:spPr>
          <a:xfrm flipV="1">
            <a:off x="7287475" y="2479279"/>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7287474" y="3322161"/>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7287473" y="4173317"/>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7287472" y="4978611"/>
            <a:ext cx="653739" cy="134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941211" y="3520066"/>
            <a:ext cx="85632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Output</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文本框 38"/>
              <p:cNvSpPr txBox="1"/>
              <p:nvPr/>
            </p:nvSpPr>
            <p:spPr>
              <a:xfrm>
                <a:off x="3509710" y="2313566"/>
                <a:ext cx="329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m:oMathPara>
                </a14:m>
                <a:endParaRPr lang="zh-CN" altLang="en-US" dirty="0"/>
              </a:p>
            </p:txBody>
          </p:sp>
        </mc:Choice>
        <mc:Fallback xmlns="">
          <p:sp>
            <p:nvSpPr>
              <p:cNvPr id="39" name="文本框 38"/>
              <p:cNvSpPr txBox="1">
                <a:spLocks noRot="1" noChangeAspect="1" noMove="1" noResize="1" noEditPoints="1" noAdjustHandles="1" noChangeArrowheads="1" noChangeShapeType="1" noTextEdit="1"/>
              </p:cNvSpPr>
              <p:nvPr/>
            </p:nvSpPr>
            <p:spPr>
              <a:xfrm>
                <a:off x="3509710" y="2313566"/>
                <a:ext cx="329386" cy="276999"/>
              </a:xfrm>
              <a:prstGeom prst="rect">
                <a:avLst/>
              </a:prstGeom>
              <a:blipFill>
                <a:blip r:embed="rId17"/>
                <a:stretch>
                  <a:fillRect l="-27778" t="-4444" r="-24074" b="-37778"/>
                </a:stretch>
              </a:blipFill>
            </p:spPr>
            <p:txBody>
              <a:bodyPr/>
              <a:lstStyle/>
              <a:p>
                <a:r>
                  <a:rPr lang="zh-CN" altLang="en-US">
                    <a:noFill/>
                  </a:rPr>
                  <a:t> </a:t>
                </a:r>
              </a:p>
            </p:txBody>
          </p:sp>
        </mc:Fallback>
      </mc:AlternateContent>
      <p:cxnSp>
        <p:nvCxnSpPr>
          <p:cNvPr id="49" name="直接箭头连接符 48"/>
          <p:cNvCxnSpPr/>
          <p:nvPr/>
        </p:nvCxnSpPr>
        <p:spPr>
          <a:xfrm flipV="1">
            <a:off x="4008221" y="247641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本框 49"/>
              <p:cNvSpPr txBox="1"/>
              <p:nvPr/>
            </p:nvSpPr>
            <p:spPr>
              <a:xfrm>
                <a:off x="4158910" y="2161922"/>
                <a:ext cx="169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4158910" y="2161922"/>
                <a:ext cx="169085" cy="276999"/>
              </a:xfrm>
              <a:prstGeom prst="rect">
                <a:avLst/>
              </a:prstGeom>
              <a:blipFill>
                <a:blip r:embed="rId18"/>
                <a:stretch>
                  <a:fillRect l="-21429" r="-14286"/>
                </a:stretch>
              </a:blipFill>
            </p:spPr>
            <p:txBody>
              <a:bodyPr/>
              <a:lstStyle/>
              <a:p>
                <a:r>
                  <a:rPr lang="zh-CN" altLang="en-US">
                    <a:noFill/>
                  </a:rPr>
                  <a:t> </a:t>
                </a:r>
              </a:p>
            </p:txBody>
          </p:sp>
        </mc:Fallback>
      </mc:AlternateContent>
      <p:sp>
        <p:nvSpPr>
          <p:cNvPr id="51" name="圆角矩形标注 50"/>
          <p:cNvSpPr/>
          <p:nvPr/>
        </p:nvSpPr>
        <p:spPr>
          <a:xfrm>
            <a:off x="3154326" y="1616149"/>
            <a:ext cx="1835888" cy="5457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Times New Roman" panose="02020603050405020304" pitchFamily="18" charset="0"/>
                <a:cs typeface="Times New Roman" panose="02020603050405020304" pitchFamily="18" charset="0"/>
              </a:rPr>
              <a:t>Can be public</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066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Focusing on First Reconstruction</a:t>
            </a:r>
            <a:endParaRPr lang="en-CH" b="1" dirty="0">
              <a:solidFill>
                <a:schemeClr val="accent1">
                  <a:lumMod val="75000"/>
                </a:schemeClr>
              </a:solidFill>
            </a:endParaRPr>
          </a:p>
        </p:txBody>
      </p:sp>
      <p:pic>
        <p:nvPicPr>
          <p:cNvPr id="4" name="图片 3"/>
          <p:cNvPicPr>
            <a:picLocks noChangeAspect="1"/>
          </p:cNvPicPr>
          <p:nvPr/>
        </p:nvPicPr>
        <p:blipFill>
          <a:blip r:embed="rId3"/>
          <a:stretch>
            <a:fillRect/>
          </a:stretch>
        </p:blipFill>
        <p:spPr>
          <a:xfrm>
            <a:off x="838200" y="2178329"/>
            <a:ext cx="368672" cy="618769"/>
          </a:xfrm>
          <a:prstGeom prst="rect">
            <a:avLst/>
          </a:prstGeom>
        </p:spPr>
      </p:pic>
      <p:pic>
        <p:nvPicPr>
          <p:cNvPr id="5" name="图片 4"/>
          <p:cNvPicPr>
            <a:picLocks noChangeAspect="1"/>
          </p:cNvPicPr>
          <p:nvPr/>
        </p:nvPicPr>
        <p:blipFill>
          <a:blip r:embed="rId3"/>
          <a:stretch>
            <a:fillRect/>
          </a:stretch>
        </p:blipFill>
        <p:spPr>
          <a:xfrm>
            <a:off x="838200" y="4685714"/>
            <a:ext cx="368672" cy="618769"/>
          </a:xfrm>
          <a:prstGeom prst="rect">
            <a:avLst/>
          </a:prstGeom>
        </p:spPr>
      </p:pic>
      <p:pic>
        <p:nvPicPr>
          <p:cNvPr id="7" name="图片 6"/>
          <p:cNvPicPr>
            <a:picLocks noChangeAspect="1"/>
          </p:cNvPicPr>
          <p:nvPr/>
        </p:nvPicPr>
        <p:blipFill>
          <a:blip r:embed="rId3"/>
          <a:stretch>
            <a:fillRect/>
          </a:stretch>
        </p:blipFill>
        <p:spPr>
          <a:xfrm>
            <a:off x="838200" y="3014124"/>
            <a:ext cx="368672" cy="618769"/>
          </a:xfrm>
          <a:prstGeom prst="rect">
            <a:avLst/>
          </a:prstGeom>
        </p:spPr>
      </p:pic>
      <mc:AlternateContent xmlns:mc="http://schemas.openxmlformats.org/markup-compatibility/2006" xmlns:a14="http://schemas.microsoft.com/office/drawing/2010/main">
        <mc:Choice Requires="a14">
          <p:sp>
            <p:nvSpPr>
              <p:cNvPr id="8" name="菱形 7"/>
              <p:cNvSpPr/>
              <p:nvPr/>
            </p:nvSpPr>
            <p:spPr>
              <a:xfrm>
                <a:off x="1750905"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8" name="菱形 7"/>
              <p:cNvSpPr>
                <a:spLocks noRot="1" noChangeAspect="1" noMove="1" noResize="1" noEditPoints="1" noAdjustHandles="1" noChangeArrowheads="1" noChangeShapeType="1" noTextEdit="1"/>
              </p:cNvSpPr>
              <p:nvPr/>
            </p:nvSpPr>
            <p:spPr>
              <a:xfrm>
                <a:off x="1750905" y="2216736"/>
                <a:ext cx="880668" cy="531629"/>
              </a:xfrm>
              <a:prstGeom prst="diamond">
                <a:avLst/>
              </a:prstGeom>
              <a:blipFill>
                <a:blip r:embed="rId4"/>
                <a:stretch>
                  <a:fillRect/>
                </a:stretch>
              </a:blipFill>
            </p:spPr>
            <p:txBody>
              <a:bodyPr/>
              <a:lstStyle/>
              <a:p>
                <a:r>
                  <a:rPr lang="zh-CN" altLang="en-US">
                    <a:noFill/>
                  </a:rPr>
                  <a:t> </a:t>
                </a:r>
              </a:p>
            </p:txBody>
          </p:sp>
        </mc:Fallback>
      </mc:AlternateContent>
      <p:sp>
        <p:nvSpPr>
          <p:cNvPr id="9" name="文本框 8"/>
          <p:cNvSpPr txBox="1"/>
          <p:nvPr/>
        </p:nvSpPr>
        <p:spPr>
          <a:xfrm>
            <a:off x="1710146"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838200" y="3849919"/>
            <a:ext cx="368672" cy="618769"/>
          </a:xfrm>
          <a:prstGeom prst="rect">
            <a:avLst/>
          </a:prstGeom>
        </p:spPr>
      </p:pic>
      <mc:AlternateContent xmlns:mc="http://schemas.openxmlformats.org/markup-compatibility/2006" xmlns:a14="http://schemas.microsoft.com/office/drawing/2010/main">
        <mc:Choice Requires="a14">
          <p:sp>
            <p:nvSpPr>
              <p:cNvPr id="11" name="菱形 10"/>
              <p:cNvSpPr/>
              <p:nvPr/>
            </p:nvSpPr>
            <p:spPr>
              <a:xfrm>
                <a:off x="1750905"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1" name="菱形 10"/>
              <p:cNvSpPr>
                <a:spLocks noRot="1" noChangeAspect="1" noMove="1" noResize="1" noEditPoints="1" noAdjustHandles="1" noChangeArrowheads="1" noChangeShapeType="1" noTextEdit="1"/>
              </p:cNvSpPr>
              <p:nvPr/>
            </p:nvSpPr>
            <p:spPr>
              <a:xfrm>
                <a:off x="1750905" y="3057693"/>
                <a:ext cx="880668" cy="531629"/>
              </a:xfrm>
              <a:prstGeom prst="diamond">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菱形 11"/>
              <p:cNvSpPr/>
              <p:nvPr/>
            </p:nvSpPr>
            <p:spPr>
              <a:xfrm>
                <a:off x="1750905"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2" name="菱形 11"/>
              <p:cNvSpPr>
                <a:spLocks noRot="1" noChangeAspect="1" noMove="1" noResize="1" noEditPoints="1" noAdjustHandles="1" noChangeArrowheads="1" noChangeShapeType="1" noTextEdit="1"/>
              </p:cNvSpPr>
              <p:nvPr/>
            </p:nvSpPr>
            <p:spPr>
              <a:xfrm>
                <a:off x="1750905" y="3898650"/>
                <a:ext cx="880668" cy="531629"/>
              </a:xfrm>
              <a:prstGeom prst="diamond">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菱形 12"/>
              <p:cNvSpPr/>
              <p:nvPr/>
            </p:nvSpPr>
            <p:spPr>
              <a:xfrm>
                <a:off x="1750905"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3" name="菱形 12"/>
              <p:cNvSpPr>
                <a:spLocks noRot="1" noChangeAspect="1" noMove="1" noResize="1" noEditPoints="1" noAdjustHandles="1" noChangeArrowheads="1" noChangeShapeType="1" noTextEdit="1"/>
              </p:cNvSpPr>
              <p:nvPr/>
            </p:nvSpPr>
            <p:spPr>
              <a:xfrm>
                <a:off x="1750905" y="4723349"/>
                <a:ext cx="880668" cy="531629"/>
              </a:xfrm>
              <a:prstGeom prst="diamond">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菱形 13"/>
              <p:cNvSpPr/>
              <p:nvPr/>
            </p:nvSpPr>
            <p:spPr>
              <a:xfrm>
                <a:off x="4724630"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4" name="菱形 13"/>
              <p:cNvSpPr>
                <a:spLocks noRot="1" noChangeAspect="1" noMove="1" noResize="1" noEditPoints="1" noAdjustHandles="1" noChangeArrowheads="1" noChangeShapeType="1" noTextEdit="1"/>
              </p:cNvSpPr>
              <p:nvPr/>
            </p:nvSpPr>
            <p:spPr>
              <a:xfrm>
                <a:off x="4724630" y="2216736"/>
                <a:ext cx="880668" cy="531629"/>
              </a:xfrm>
              <a:prstGeom prst="diamond">
                <a:avLst/>
              </a:prstGeom>
              <a:blipFill>
                <a:blip r:embed="rId8"/>
                <a:stretch>
                  <a:fillRect/>
                </a:stretch>
              </a:blipFill>
            </p:spPr>
            <p:txBody>
              <a:bodyPr/>
              <a:lstStyle/>
              <a:p>
                <a:r>
                  <a:rPr lang="zh-CN" altLang="en-US">
                    <a:noFill/>
                  </a:rPr>
                  <a:t> </a:t>
                </a:r>
              </a:p>
            </p:txBody>
          </p:sp>
        </mc:Fallback>
      </mc:AlternateContent>
      <p:cxnSp>
        <p:nvCxnSpPr>
          <p:cNvPr id="19" name="直接箭头连接符 18"/>
          <p:cNvCxnSpPr/>
          <p:nvPr/>
        </p:nvCxnSpPr>
        <p:spPr>
          <a:xfrm flipV="1">
            <a:off x="2818606" y="247675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830615" y="2590565"/>
            <a:ext cx="555580" cy="7315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778074" y="2729063"/>
            <a:ext cx="646792" cy="14442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2778074" y="2867562"/>
            <a:ext cx="702317" cy="211239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文本框 38"/>
              <p:cNvSpPr txBox="1"/>
              <p:nvPr/>
            </p:nvSpPr>
            <p:spPr>
              <a:xfrm>
                <a:off x="3509710" y="2313566"/>
                <a:ext cx="329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m:oMathPara>
                </a14:m>
                <a:endParaRPr lang="zh-CN" altLang="en-US" dirty="0"/>
              </a:p>
            </p:txBody>
          </p:sp>
        </mc:Choice>
        <mc:Fallback>
          <p:sp>
            <p:nvSpPr>
              <p:cNvPr id="39" name="文本框 38"/>
              <p:cNvSpPr txBox="1">
                <a:spLocks noRot="1" noChangeAspect="1" noMove="1" noResize="1" noEditPoints="1" noAdjustHandles="1" noChangeArrowheads="1" noChangeShapeType="1" noTextEdit="1"/>
              </p:cNvSpPr>
              <p:nvPr/>
            </p:nvSpPr>
            <p:spPr>
              <a:xfrm>
                <a:off x="3509710" y="2313566"/>
                <a:ext cx="329386" cy="276999"/>
              </a:xfrm>
              <a:prstGeom prst="rect">
                <a:avLst/>
              </a:prstGeom>
              <a:blipFill>
                <a:blip r:embed="rId9"/>
                <a:stretch>
                  <a:fillRect l="-25926" t="-4348" r="-22222" b="-30435"/>
                </a:stretch>
              </a:blipFill>
            </p:spPr>
            <p:txBody>
              <a:bodyPr/>
              <a:lstStyle/>
              <a:p>
                <a:r>
                  <a:rPr lang="zh-CN" altLang="en-US">
                    <a:noFill/>
                  </a:rPr>
                  <a:t> </a:t>
                </a:r>
              </a:p>
            </p:txBody>
          </p:sp>
        </mc:Fallback>
      </mc:AlternateContent>
      <p:cxnSp>
        <p:nvCxnSpPr>
          <p:cNvPr id="49" name="直接箭头连接符 48"/>
          <p:cNvCxnSpPr/>
          <p:nvPr/>
        </p:nvCxnSpPr>
        <p:spPr>
          <a:xfrm flipV="1">
            <a:off x="4008221" y="247641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本框 49"/>
              <p:cNvSpPr txBox="1"/>
              <p:nvPr/>
            </p:nvSpPr>
            <p:spPr>
              <a:xfrm>
                <a:off x="4158910" y="2161922"/>
                <a:ext cx="169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4158910" y="2161922"/>
                <a:ext cx="169085" cy="276999"/>
              </a:xfrm>
              <a:prstGeom prst="rect">
                <a:avLst/>
              </a:prstGeom>
              <a:blipFill>
                <a:blip r:embed="rId10"/>
                <a:stretch>
                  <a:fillRect l="-21429" r="-14286"/>
                </a:stretch>
              </a:blipFill>
            </p:spPr>
            <p:txBody>
              <a:bodyPr/>
              <a:lstStyle/>
              <a:p>
                <a:r>
                  <a:rPr lang="zh-CN" altLang="en-US">
                    <a:noFill/>
                  </a:rPr>
                  <a:t> </a:t>
                </a:r>
              </a:p>
            </p:txBody>
          </p:sp>
        </mc:Fallback>
      </mc:AlternateContent>
      <p:sp>
        <p:nvSpPr>
          <p:cNvPr id="3" name="椭圆 2"/>
          <p:cNvSpPr/>
          <p:nvPr/>
        </p:nvSpPr>
        <p:spPr>
          <a:xfrm>
            <a:off x="4656867" y="2043942"/>
            <a:ext cx="1103545" cy="8794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678292"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圆角矩形 5">
                <a:extLst>
                  <a:ext uri="{FF2B5EF4-FFF2-40B4-BE49-F238E27FC236}">
                    <a16:creationId xmlns:a16="http://schemas.microsoft.com/office/drawing/2014/main" id="{73D3B1D6-0DCC-C818-6B3C-924473396C38}"/>
                  </a:ext>
                </a:extLst>
              </p:cNvPr>
              <p:cNvSpPr/>
              <p:nvPr/>
            </p:nvSpPr>
            <p:spPr>
              <a:xfrm>
                <a:off x="5950542" y="1990023"/>
                <a:ext cx="5787802" cy="3314460"/>
              </a:xfrm>
              <a:prstGeom prst="roundRect">
                <a:avLst/>
              </a:prstGeom>
              <a:solidFill>
                <a:schemeClr val="bg1">
                  <a:lumMod val="9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When </a:t>
                </a:r>
                <a14:m>
                  <m:oMath xmlns:m="http://schemas.openxmlformats.org/officeDocument/2006/math">
                    <m:sSub>
                      <m:sSubPr>
                        <m:ctrlPr>
                          <a:rPr lang="en-US" altLang="zh-CN" sz="1600" i="1" dirty="0" smtClean="0">
                            <a:solidFill>
                              <a:srgbClr val="FF0000"/>
                            </a:solidFill>
                            <a:latin typeface="Cambria Math" panose="02040503050406030204" pitchFamily="18" charset="0"/>
                            <a:cs typeface="Times New Roman" panose="02020603050405020304" pitchFamily="18" charset="0"/>
                          </a:rPr>
                        </m:ctrlPr>
                      </m:sSubPr>
                      <m:e>
                        <m:r>
                          <a:rPr lang="en-US" altLang="zh-CN" sz="1600" i="1" dirty="0" smtClean="0">
                            <a:solidFill>
                              <a:srgbClr val="FF0000"/>
                            </a:solidFill>
                            <a:latin typeface="Cambria Math" panose="02040503050406030204" pitchFamily="18" charset="0"/>
                            <a:cs typeface="Times New Roman" panose="02020603050405020304" pitchFamily="18" charset="0"/>
                          </a:rPr>
                          <m:t>𝑃</m:t>
                        </m:r>
                      </m:e>
                      <m:sub>
                        <m:r>
                          <a:rPr lang="en-US" altLang="zh-CN" sz="16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Times New Roman" panose="02020603050405020304" pitchFamily="18" charset="0"/>
                    <a:cs typeface="Times New Roman" panose="02020603050405020304" pitchFamily="18" charset="0"/>
                  </a:rPr>
                  <a:t> computes </a:t>
                </a:r>
                <a14:m>
                  <m:oMath xmlns:m="http://schemas.openxmlformats.org/officeDocument/2006/math">
                    <m:r>
                      <m:rPr>
                        <m:sty m:val="p"/>
                      </m:rPr>
                      <a:rPr lang="en-US" altLang="zh-CN" sz="1600" i="0" dirty="0" smtClean="0">
                        <a:solidFill>
                          <a:srgbClr val="FF0000"/>
                        </a:solidFill>
                        <a:latin typeface="Cambria Math" panose="02040503050406030204" pitchFamily="18" charset="0"/>
                        <a:cs typeface="Times New Roman" panose="02020603050405020304" pitchFamily="18" charset="0"/>
                      </a:rPr>
                      <m:t>GC</m:t>
                    </m:r>
                    <m:r>
                      <a:rPr lang="en-US" altLang="zh-CN" sz="1600" i="1" dirty="0" smtClean="0">
                        <a:solidFill>
                          <a:srgbClr val="FF0000"/>
                        </a:solidFill>
                        <a:latin typeface="Cambria Math" panose="02040503050406030204" pitchFamily="18" charset="0"/>
                        <a:cs typeface="Times New Roman" panose="02020603050405020304" pitchFamily="18" charset="0"/>
                      </a:rPr>
                      <m:t>(</m:t>
                    </m:r>
                    <m:sSubSup>
                      <m:sSubSupPr>
                        <m:ctrlPr>
                          <a:rPr lang="en-US" altLang="zh-CN" sz="1600" i="1" dirty="0" smtClean="0">
                            <a:solidFill>
                              <a:srgbClr val="FF0000"/>
                            </a:solidFill>
                            <a:latin typeface="Cambria Math" panose="02040503050406030204" pitchFamily="18" charset="0"/>
                            <a:cs typeface="Times New Roman" panose="02020603050405020304" pitchFamily="18" charset="0"/>
                          </a:rPr>
                        </m:ctrlPr>
                      </m:sSubSupPr>
                      <m:e>
                        <m:r>
                          <a:rPr lang="en-US" altLang="zh-CN" sz="1600" i="1" dirty="0" smtClean="0">
                            <a:solidFill>
                              <a:srgbClr val="FF0000"/>
                            </a:solidFill>
                            <a:latin typeface="Cambria Math" panose="02040503050406030204" pitchFamily="18" charset="0"/>
                            <a:cs typeface="Times New Roman" panose="02020603050405020304" pitchFamily="18" charset="0"/>
                          </a:rPr>
                          <m:t>𝑓</m:t>
                        </m:r>
                      </m:e>
                      <m:sub>
                        <m:r>
                          <a:rPr lang="en-US" altLang="zh-CN" sz="1600" i="1" dirty="0" smtClean="0">
                            <a:solidFill>
                              <a:srgbClr val="FF0000"/>
                            </a:solidFill>
                            <a:latin typeface="Cambria Math" panose="02040503050406030204" pitchFamily="18" charset="0"/>
                            <a:cs typeface="Times New Roman" panose="02020603050405020304" pitchFamily="18" charset="0"/>
                          </a:rPr>
                          <m:t>2</m:t>
                        </m:r>
                      </m:sub>
                      <m:sup>
                        <m:d>
                          <m:dPr>
                            <m:ctrlPr>
                              <a:rPr lang="en-US" altLang="zh-CN" sz="1600" b="0" i="1" dirty="0" smtClean="0">
                                <a:solidFill>
                                  <a:srgbClr val="FF0000"/>
                                </a:solidFill>
                                <a:latin typeface="Cambria Math" panose="02040503050406030204" pitchFamily="18" charset="0"/>
                                <a:cs typeface="Times New Roman" panose="02020603050405020304" pitchFamily="18" charset="0"/>
                              </a:rPr>
                            </m:ctrlPr>
                          </m:dPr>
                          <m:e>
                            <m:r>
                              <a:rPr lang="en-US" altLang="zh-CN" sz="1600" i="1" dirty="0" smtClean="0">
                                <a:solidFill>
                                  <a:srgbClr val="FF0000"/>
                                </a:solidFill>
                                <a:latin typeface="Cambria Math" panose="02040503050406030204" pitchFamily="18" charset="0"/>
                                <a:cs typeface="Times New Roman" panose="02020603050405020304" pitchFamily="18" charset="0"/>
                              </a:rPr>
                              <m:t>1</m:t>
                            </m:r>
                          </m:e>
                        </m:d>
                      </m:sup>
                    </m:sSubSup>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he will choose a pair of input wire labels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b="0" i="1" dirty="0" smtClean="0">
                        <a:solidFill>
                          <a:srgbClr val="FF0000"/>
                        </a:solidFill>
                        <a:latin typeface="Cambria Math" panose="02040503050406030204" pitchFamily="18" charset="0"/>
                        <a:cs typeface="Times New Roman" panose="02020603050405020304" pitchFamily="18" charset="0"/>
                      </a:rPr>
                      <m:t>ℓ</m:t>
                    </m:r>
                    <m:r>
                      <a:rPr lang="en-US" altLang="zh-CN" sz="1600" i="1" dirty="0" smtClean="0">
                        <a:solidFill>
                          <a:srgbClr val="FF0000"/>
                        </a:solidFill>
                        <a:latin typeface="Cambria Math" panose="02040503050406030204" pitchFamily="18" charset="0"/>
                        <a:cs typeface="Times New Roman" panose="02020603050405020304" pitchFamily="18" charset="0"/>
                      </a:rPr>
                      <m:t>(0),</m:t>
                    </m:r>
                    <m:r>
                      <a:rPr lang="en-US" altLang="zh-CN" sz="1600" b="0" i="1" dirty="0" smtClean="0">
                        <a:solidFill>
                          <a:srgbClr val="FF0000"/>
                        </a:solidFill>
                        <a:latin typeface="Cambria Math" panose="02040503050406030204" pitchFamily="18" charset="0"/>
                        <a:cs typeface="Times New Roman" panose="02020603050405020304" pitchFamily="18" charset="0"/>
                      </a:rPr>
                      <m:t>ℓ</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Evaluator needs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𝑧</m:t>
                    </m:r>
                  </m:oMath>
                </a14:m>
                <a:r>
                  <a:rPr lang="en-US" altLang="zh-CN" sz="16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1600" b="0" i="1" dirty="0" smtClean="0">
                        <a:solidFill>
                          <a:srgbClr val="FF0000"/>
                        </a:solidFill>
                        <a:latin typeface="Cambria Math" panose="02040503050406030204" pitchFamily="18" charset="0"/>
                        <a:cs typeface="Times New Roman" panose="02020603050405020304" pitchFamily="18" charset="0"/>
                      </a:rPr>
                      <m:t>ℓ</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𝑧</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to be able to evaluate </a:t>
                </a:r>
                <a14:m>
                  <m:oMath xmlns:m="http://schemas.openxmlformats.org/officeDocument/2006/math">
                    <m:r>
                      <m:rPr>
                        <m:sty m:val="p"/>
                      </m:rPr>
                      <a:rPr lang="en-US" altLang="zh-CN" sz="1600" dirty="0">
                        <a:solidFill>
                          <a:srgbClr val="FF0000"/>
                        </a:solidFill>
                        <a:latin typeface="Cambria Math" panose="02040503050406030204" pitchFamily="18" charset="0"/>
                        <a:cs typeface="Times New Roman" panose="02020603050405020304" pitchFamily="18" charset="0"/>
                      </a:rPr>
                      <m:t>GC</m:t>
                    </m:r>
                    <m:r>
                      <a:rPr lang="en-US" altLang="zh-CN" sz="1600" i="1" dirty="0">
                        <a:solidFill>
                          <a:srgbClr val="FF0000"/>
                        </a:solidFill>
                        <a:latin typeface="Cambria Math" panose="02040503050406030204" pitchFamily="18" charset="0"/>
                        <a:cs typeface="Times New Roman" panose="02020603050405020304" pitchFamily="18" charset="0"/>
                      </a:rPr>
                      <m:t>(</m:t>
                    </m:r>
                    <m:sSubSup>
                      <m:sSubSupPr>
                        <m:ctrlPr>
                          <a:rPr lang="en-US" altLang="zh-CN" sz="1600" i="1" dirty="0">
                            <a:solidFill>
                              <a:srgbClr val="FF0000"/>
                            </a:solidFill>
                            <a:latin typeface="Cambria Math" panose="02040503050406030204" pitchFamily="18" charset="0"/>
                            <a:cs typeface="Times New Roman" panose="02020603050405020304" pitchFamily="18" charset="0"/>
                          </a:rPr>
                        </m:ctrlPr>
                      </m:sSubSupPr>
                      <m:e>
                        <m:r>
                          <a:rPr lang="en-US" altLang="zh-CN" sz="1600" i="1" dirty="0">
                            <a:solidFill>
                              <a:srgbClr val="FF0000"/>
                            </a:solidFill>
                            <a:latin typeface="Cambria Math" panose="02040503050406030204" pitchFamily="18" charset="0"/>
                            <a:cs typeface="Times New Roman" panose="02020603050405020304" pitchFamily="18" charset="0"/>
                          </a:rPr>
                          <m:t>𝑓</m:t>
                        </m:r>
                      </m:e>
                      <m:sub>
                        <m:r>
                          <a:rPr lang="en-US" altLang="zh-CN" sz="1600" i="1" dirty="0">
                            <a:solidFill>
                              <a:srgbClr val="FF0000"/>
                            </a:solidFill>
                            <a:latin typeface="Cambria Math" panose="02040503050406030204" pitchFamily="18" charset="0"/>
                            <a:cs typeface="Times New Roman" panose="02020603050405020304" pitchFamily="18" charset="0"/>
                          </a:rPr>
                          <m:t>2</m:t>
                        </m:r>
                      </m:sub>
                      <m:sup>
                        <m:d>
                          <m:dPr>
                            <m:ctrlPr>
                              <a:rPr lang="en-US" altLang="zh-CN" sz="1600" i="1" dirty="0">
                                <a:solidFill>
                                  <a:srgbClr val="FF0000"/>
                                </a:solidFill>
                                <a:latin typeface="Cambria Math" panose="02040503050406030204" pitchFamily="18" charset="0"/>
                                <a:cs typeface="Times New Roman" panose="02020603050405020304" pitchFamily="18" charset="0"/>
                              </a:rPr>
                            </m:ctrlPr>
                          </m:dPr>
                          <m:e>
                            <m:r>
                              <a:rPr lang="en-US" altLang="zh-CN" sz="1600" i="1" dirty="0">
                                <a:solidFill>
                                  <a:srgbClr val="FF0000"/>
                                </a:solidFill>
                                <a:latin typeface="Cambria Math" panose="02040503050406030204" pitchFamily="18" charset="0"/>
                                <a:cs typeface="Times New Roman" panose="02020603050405020304" pitchFamily="18" charset="0"/>
                              </a:rPr>
                              <m:t>1</m:t>
                            </m:r>
                          </m:e>
                        </m:d>
                      </m:sup>
                    </m:sSubSup>
                    <m:r>
                      <a:rPr lang="en-US" altLang="zh-CN" sz="1600" i="1" dirty="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endParaRPr lang="en-US" altLang="zh-CN" sz="16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6" name="圆角矩形 5">
                <a:extLst>
                  <a:ext uri="{FF2B5EF4-FFF2-40B4-BE49-F238E27FC236}">
                    <a16:creationId xmlns:a16="http://schemas.microsoft.com/office/drawing/2014/main" id="{73D3B1D6-0DCC-C818-6B3C-924473396C38}"/>
                  </a:ext>
                </a:extLst>
              </p:cNvPr>
              <p:cNvSpPr>
                <a:spLocks noRot="1" noChangeAspect="1" noMove="1" noResize="1" noEditPoints="1" noAdjustHandles="1" noChangeArrowheads="1" noChangeShapeType="1" noTextEdit="1"/>
              </p:cNvSpPr>
              <p:nvPr/>
            </p:nvSpPr>
            <p:spPr>
              <a:xfrm>
                <a:off x="5950542" y="1990023"/>
                <a:ext cx="5787802" cy="3314460"/>
              </a:xfrm>
              <a:prstGeom prst="roundRect">
                <a:avLst/>
              </a:prstGeom>
              <a:blipFill>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744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Focusing on First Reconstruction</a:t>
            </a:r>
            <a:endParaRPr lang="en-CH" b="1" dirty="0">
              <a:solidFill>
                <a:schemeClr val="accent1">
                  <a:lumMod val="75000"/>
                </a:schemeClr>
              </a:solidFill>
            </a:endParaRPr>
          </a:p>
        </p:txBody>
      </p:sp>
      <p:pic>
        <p:nvPicPr>
          <p:cNvPr id="4" name="图片 3"/>
          <p:cNvPicPr>
            <a:picLocks noChangeAspect="1"/>
          </p:cNvPicPr>
          <p:nvPr/>
        </p:nvPicPr>
        <p:blipFill>
          <a:blip r:embed="rId3"/>
          <a:stretch>
            <a:fillRect/>
          </a:stretch>
        </p:blipFill>
        <p:spPr>
          <a:xfrm>
            <a:off x="838200" y="2178329"/>
            <a:ext cx="368672" cy="618769"/>
          </a:xfrm>
          <a:prstGeom prst="rect">
            <a:avLst/>
          </a:prstGeom>
        </p:spPr>
      </p:pic>
      <p:pic>
        <p:nvPicPr>
          <p:cNvPr id="5" name="图片 4"/>
          <p:cNvPicPr>
            <a:picLocks noChangeAspect="1"/>
          </p:cNvPicPr>
          <p:nvPr/>
        </p:nvPicPr>
        <p:blipFill>
          <a:blip r:embed="rId3"/>
          <a:stretch>
            <a:fillRect/>
          </a:stretch>
        </p:blipFill>
        <p:spPr>
          <a:xfrm>
            <a:off x="838200" y="4685714"/>
            <a:ext cx="368672" cy="618769"/>
          </a:xfrm>
          <a:prstGeom prst="rect">
            <a:avLst/>
          </a:prstGeom>
        </p:spPr>
      </p:pic>
      <p:pic>
        <p:nvPicPr>
          <p:cNvPr id="7" name="图片 6"/>
          <p:cNvPicPr>
            <a:picLocks noChangeAspect="1"/>
          </p:cNvPicPr>
          <p:nvPr/>
        </p:nvPicPr>
        <p:blipFill>
          <a:blip r:embed="rId3"/>
          <a:stretch>
            <a:fillRect/>
          </a:stretch>
        </p:blipFill>
        <p:spPr>
          <a:xfrm>
            <a:off x="838200" y="3014124"/>
            <a:ext cx="368672" cy="618769"/>
          </a:xfrm>
          <a:prstGeom prst="rect">
            <a:avLst/>
          </a:prstGeom>
        </p:spPr>
      </p:pic>
      <mc:AlternateContent xmlns:mc="http://schemas.openxmlformats.org/markup-compatibility/2006" xmlns:a14="http://schemas.microsoft.com/office/drawing/2010/main">
        <mc:Choice Requires="a14">
          <p:sp>
            <p:nvSpPr>
              <p:cNvPr id="8" name="菱形 7"/>
              <p:cNvSpPr/>
              <p:nvPr/>
            </p:nvSpPr>
            <p:spPr>
              <a:xfrm>
                <a:off x="1750905"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8" name="菱形 7"/>
              <p:cNvSpPr>
                <a:spLocks noRot="1" noChangeAspect="1" noMove="1" noResize="1" noEditPoints="1" noAdjustHandles="1" noChangeArrowheads="1" noChangeShapeType="1" noTextEdit="1"/>
              </p:cNvSpPr>
              <p:nvPr/>
            </p:nvSpPr>
            <p:spPr>
              <a:xfrm>
                <a:off x="1750905" y="2216736"/>
                <a:ext cx="880668" cy="531629"/>
              </a:xfrm>
              <a:prstGeom prst="diamond">
                <a:avLst/>
              </a:prstGeom>
              <a:blipFill>
                <a:blip r:embed="rId4"/>
                <a:stretch>
                  <a:fillRect/>
                </a:stretch>
              </a:blipFill>
            </p:spPr>
            <p:txBody>
              <a:bodyPr/>
              <a:lstStyle/>
              <a:p>
                <a:r>
                  <a:rPr lang="zh-CN" altLang="en-US">
                    <a:noFill/>
                  </a:rPr>
                  <a:t> </a:t>
                </a:r>
              </a:p>
            </p:txBody>
          </p:sp>
        </mc:Fallback>
      </mc:AlternateContent>
      <p:sp>
        <p:nvSpPr>
          <p:cNvPr id="9" name="文本框 8"/>
          <p:cNvSpPr txBox="1"/>
          <p:nvPr/>
        </p:nvSpPr>
        <p:spPr>
          <a:xfrm>
            <a:off x="1710146"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838200" y="3849919"/>
            <a:ext cx="368672" cy="618769"/>
          </a:xfrm>
          <a:prstGeom prst="rect">
            <a:avLst/>
          </a:prstGeom>
        </p:spPr>
      </p:pic>
      <mc:AlternateContent xmlns:mc="http://schemas.openxmlformats.org/markup-compatibility/2006" xmlns:a14="http://schemas.microsoft.com/office/drawing/2010/main">
        <mc:Choice Requires="a14">
          <p:sp>
            <p:nvSpPr>
              <p:cNvPr id="11" name="菱形 10"/>
              <p:cNvSpPr/>
              <p:nvPr/>
            </p:nvSpPr>
            <p:spPr>
              <a:xfrm>
                <a:off x="1750905"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1" name="菱形 10"/>
              <p:cNvSpPr>
                <a:spLocks noRot="1" noChangeAspect="1" noMove="1" noResize="1" noEditPoints="1" noAdjustHandles="1" noChangeArrowheads="1" noChangeShapeType="1" noTextEdit="1"/>
              </p:cNvSpPr>
              <p:nvPr/>
            </p:nvSpPr>
            <p:spPr>
              <a:xfrm>
                <a:off x="1750905" y="3057693"/>
                <a:ext cx="880668" cy="531629"/>
              </a:xfrm>
              <a:prstGeom prst="diamond">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菱形 11"/>
              <p:cNvSpPr/>
              <p:nvPr/>
            </p:nvSpPr>
            <p:spPr>
              <a:xfrm>
                <a:off x="1750905"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2" name="菱形 11"/>
              <p:cNvSpPr>
                <a:spLocks noRot="1" noChangeAspect="1" noMove="1" noResize="1" noEditPoints="1" noAdjustHandles="1" noChangeArrowheads="1" noChangeShapeType="1" noTextEdit="1"/>
              </p:cNvSpPr>
              <p:nvPr/>
            </p:nvSpPr>
            <p:spPr>
              <a:xfrm>
                <a:off x="1750905" y="3898650"/>
                <a:ext cx="880668" cy="531629"/>
              </a:xfrm>
              <a:prstGeom prst="diamond">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菱形 12"/>
              <p:cNvSpPr/>
              <p:nvPr/>
            </p:nvSpPr>
            <p:spPr>
              <a:xfrm>
                <a:off x="1750905"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3" name="菱形 12"/>
              <p:cNvSpPr>
                <a:spLocks noRot="1" noChangeAspect="1" noMove="1" noResize="1" noEditPoints="1" noAdjustHandles="1" noChangeArrowheads="1" noChangeShapeType="1" noTextEdit="1"/>
              </p:cNvSpPr>
              <p:nvPr/>
            </p:nvSpPr>
            <p:spPr>
              <a:xfrm>
                <a:off x="1750905" y="4723349"/>
                <a:ext cx="880668" cy="531629"/>
              </a:xfrm>
              <a:prstGeom prst="diamond">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菱形 13"/>
              <p:cNvSpPr/>
              <p:nvPr/>
            </p:nvSpPr>
            <p:spPr>
              <a:xfrm>
                <a:off x="4724630"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4" name="菱形 13"/>
              <p:cNvSpPr>
                <a:spLocks noRot="1" noChangeAspect="1" noMove="1" noResize="1" noEditPoints="1" noAdjustHandles="1" noChangeArrowheads="1" noChangeShapeType="1" noTextEdit="1"/>
              </p:cNvSpPr>
              <p:nvPr/>
            </p:nvSpPr>
            <p:spPr>
              <a:xfrm>
                <a:off x="4724630" y="2216736"/>
                <a:ext cx="880668" cy="531629"/>
              </a:xfrm>
              <a:prstGeom prst="diamond">
                <a:avLst/>
              </a:prstGeom>
              <a:blipFill>
                <a:blip r:embed="rId8"/>
                <a:stretch>
                  <a:fillRect/>
                </a:stretch>
              </a:blipFill>
            </p:spPr>
            <p:txBody>
              <a:bodyPr/>
              <a:lstStyle/>
              <a:p>
                <a:r>
                  <a:rPr lang="zh-CN" altLang="en-US">
                    <a:noFill/>
                  </a:rPr>
                  <a:t> </a:t>
                </a:r>
              </a:p>
            </p:txBody>
          </p:sp>
        </mc:Fallback>
      </mc:AlternateContent>
      <p:cxnSp>
        <p:nvCxnSpPr>
          <p:cNvPr id="19" name="直接箭头连接符 18"/>
          <p:cNvCxnSpPr/>
          <p:nvPr/>
        </p:nvCxnSpPr>
        <p:spPr>
          <a:xfrm flipV="1">
            <a:off x="2818606" y="247675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830615" y="2590565"/>
            <a:ext cx="555580" cy="7315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778074" y="2729063"/>
            <a:ext cx="646792" cy="14442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2778074" y="2867562"/>
            <a:ext cx="702317" cy="211239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4008221" y="247641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本框 49"/>
              <p:cNvSpPr txBox="1"/>
              <p:nvPr/>
            </p:nvSpPr>
            <p:spPr>
              <a:xfrm>
                <a:off x="4158910" y="2161922"/>
                <a:ext cx="169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4158910" y="2161922"/>
                <a:ext cx="169085" cy="276999"/>
              </a:xfrm>
              <a:prstGeom prst="rect">
                <a:avLst/>
              </a:prstGeom>
              <a:blipFill>
                <a:blip r:embed="rId10"/>
                <a:stretch>
                  <a:fillRect l="-21429" r="-14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圆角矩形 35"/>
              <p:cNvSpPr/>
              <p:nvPr/>
            </p:nvSpPr>
            <p:spPr>
              <a:xfrm>
                <a:off x="5950542" y="1990023"/>
                <a:ext cx="5787802" cy="3314460"/>
              </a:xfrm>
              <a:prstGeom prst="roundRect">
                <a:avLst/>
              </a:prstGeom>
              <a:solidFill>
                <a:schemeClr val="bg1">
                  <a:lumMod val="9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When </a:t>
                </a:r>
                <a14:m>
                  <m:oMath xmlns:m="http://schemas.openxmlformats.org/officeDocument/2006/math">
                    <m:sSub>
                      <m:sSubPr>
                        <m:ctrlPr>
                          <a:rPr lang="en-US" altLang="zh-CN" sz="1600" i="1" dirty="0" smtClean="0">
                            <a:solidFill>
                              <a:srgbClr val="FF0000"/>
                            </a:solidFill>
                            <a:latin typeface="Cambria Math" panose="02040503050406030204" pitchFamily="18" charset="0"/>
                            <a:cs typeface="Times New Roman" panose="02020603050405020304" pitchFamily="18" charset="0"/>
                          </a:rPr>
                        </m:ctrlPr>
                      </m:sSubPr>
                      <m:e>
                        <m:r>
                          <a:rPr lang="en-US" altLang="zh-CN" sz="1600" i="1" dirty="0" smtClean="0">
                            <a:solidFill>
                              <a:srgbClr val="FF0000"/>
                            </a:solidFill>
                            <a:latin typeface="Cambria Math" panose="02040503050406030204" pitchFamily="18" charset="0"/>
                            <a:cs typeface="Times New Roman" panose="02020603050405020304" pitchFamily="18" charset="0"/>
                          </a:rPr>
                          <m:t>𝑃</m:t>
                        </m:r>
                      </m:e>
                      <m:sub>
                        <m:r>
                          <a:rPr lang="en-US" altLang="zh-CN" sz="16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Times New Roman" panose="02020603050405020304" pitchFamily="18" charset="0"/>
                    <a:cs typeface="Times New Roman" panose="02020603050405020304" pitchFamily="18" charset="0"/>
                  </a:rPr>
                  <a:t> computes </a:t>
                </a:r>
                <a14:m>
                  <m:oMath xmlns:m="http://schemas.openxmlformats.org/officeDocument/2006/math">
                    <m:r>
                      <m:rPr>
                        <m:sty m:val="p"/>
                      </m:rPr>
                      <a:rPr lang="en-US" altLang="zh-CN" sz="1600" i="0" dirty="0" smtClean="0">
                        <a:solidFill>
                          <a:srgbClr val="FF0000"/>
                        </a:solidFill>
                        <a:latin typeface="Cambria Math" panose="02040503050406030204" pitchFamily="18" charset="0"/>
                        <a:cs typeface="Times New Roman" panose="02020603050405020304" pitchFamily="18" charset="0"/>
                      </a:rPr>
                      <m:t>GC</m:t>
                    </m:r>
                    <m:r>
                      <a:rPr lang="en-US" altLang="zh-CN" sz="1600" i="1" dirty="0" smtClean="0">
                        <a:solidFill>
                          <a:srgbClr val="FF0000"/>
                        </a:solidFill>
                        <a:latin typeface="Cambria Math" panose="02040503050406030204" pitchFamily="18" charset="0"/>
                        <a:cs typeface="Times New Roman" panose="02020603050405020304" pitchFamily="18" charset="0"/>
                      </a:rPr>
                      <m:t>(</m:t>
                    </m:r>
                    <m:sSubSup>
                      <m:sSubSupPr>
                        <m:ctrlPr>
                          <a:rPr lang="en-US" altLang="zh-CN" sz="1600" i="1" dirty="0" smtClean="0">
                            <a:solidFill>
                              <a:srgbClr val="FF0000"/>
                            </a:solidFill>
                            <a:latin typeface="Cambria Math" panose="02040503050406030204" pitchFamily="18" charset="0"/>
                            <a:cs typeface="Times New Roman" panose="02020603050405020304" pitchFamily="18" charset="0"/>
                          </a:rPr>
                        </m:ctrlPr>
                      </m:sSubSupPr>
                      <m:e>
                        <m:r>
                          <a:rPr lang="en-US" altLang="zh-CN" sz="1600" i="1" dirty="0" smtClean="0">
                            <a:solidFill>
                              <a:srgbClr val="FF0000"/>
                            </a:solidFill>
                            <a:latin typeface="Cambria Math" panose="02040503050406030204" pitchFamily="18" charset="0"/>
                            <a:cs typeface="Times New Roman" panose="02020603050405020304" pitchFamily="18" charset="0"/>
                          </a:rPr>
                          <m:t>𝑓</m:t>
                        </m:r>
                      </m:e>
                      <m:sub>
                        <m:r>
                          <a:rPr lang="en-US" altLang="zh-CN" sz="1600" i="1" dirty="0" smtClean="0">
                            <a:solidFill>
                              <a:srgbClr val="FF0000"/>
                            </a:solidFill>
                            <a:latin typeface="Cambria Math" panose="02040503050406030204" pitchFamily="18" charset="0"/>
                            <a:cs typeface="Times New Roman" panose="02020603050405020304" pitchFamily="18" charset="0"/>
                          </a:rPr>
                          <m:t>2</m:t>
                        </m:r>
                      </m:sub>
                      <m:sup>
                        <m:d>
                          <m:dPr>
                            <m:ctrlPr>
                              <a:rPr lang="en-US" altLang="zh-CN" sz="1600" b="0" i="1" dirty="0" smtClean="0">
                                <a:solidFill>
                                  <a:srgbClr val="FF0000"/>
                                </a:solidFill>
                                <a:latin typeface="Cambria Math" panose="02040503050406030204" pitchFamily="18" charset="0"/>
                                <a:cs typeface="Times New Roman" panose="02020603050405020304" pitchFamily="18" charset="0"/>
                              </a:rPr>
                            </m:ctrlPr>
                          </m:dPr>
                          <m:e>
                            <m:r>
                              <a:rPr lang="en-US" altLang="zh-CN" sz="1600" i="1" dirty="0" smtClean="0">
                                <a:solidFill>
                                  <a:srgbClr val="FF0000"/>
                                </a:solidFill>
                                <a:latin typeface="Cambria Math" panose="02040503050406030204" pitchFamily="18" charset="0"/>
                                <a:cs typeface="Times New Roman" panose="02020603050405020304" pitchFamily="18" charset="0"/>
                              </a:rPr>
                              <m:t>1</m:t>
                            </m:r>
                          </m:e>
                        </m:d>
                      </m:sup>
                    </m:sSubSup>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he will choose a pair of input wire labels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b="0" i="1" dirty="0" smtClean="0">
                        <a:solidFill>
                          <a:srgbClr val="FF0000"/>
                        </a:solidFill>
                        <a:latin typeface="Cambria Math" panose="02040503050406030204" pitchFamily="18" charset="0"/>
                        <a:cs typeface="Times New Roman" panose="02020603050405020304" pitchFamily="18" charset="0"/>
                      </a:rPr>
                      <m:t>ℓ</m:t>
                    </m:r>
                    <m:r>
                      <a:rPr lang="en-US" altLang="zh-CN" sz="1600" i="1" dirty="0" smtClean="0">
                        <a:solidFill>
                          <a:srgbClr val="FF0000"/>
                        </a:solidFill>
                        <a:latin typeface="Cambria Math" panose="02040503050406030204" pitchFamily="18" charset="0"/>
                        <a:cs typeface="Times New Roman" panose="02020603050405020304" pitchFamily="18" charset="0"/>
                      </a:rPr>
                      <m:t>(0),</m:t>
                    </m:r>
                    <m:r>
                      <a:rPr lang="en-US" altLang="zh-CN" sz="1600" b="0" i="1" dirty="0" smtClean="0">
                        <a:solidFill>
                          <a:srgbClr val="FF0000"/>
                        </a:solidFill>
                        <a:latin typeface="Cambria Math" panose="02040503050406030204" pitchFamily="18" charset="0"/>
                        <a:cs typeface="Times New Roman" panose="02020603050405020304" pitchFamily="18" charset="0"/>
                      </a:rPr>
                      <m:t>ℓ</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Evaluator needs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𝑧</m:t>
                    </m:r>
                  </m:oMath>
                </a14:m>
                <a:r>
                  <a:rPr lang="en-US" altLang="zh-CN" sz="16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1600" b="0" i="1" dirty="0" smtClean="0">
                        <a:solidFill>
                          <a:srgbClr val="FF0000"/>
                        </a:solidFill>
                        <a:latin typeface="Cambria Math" panose="02040503050406030204" pitchFamily="18" charset="0"/>
                        <a:cs typeface="Times New Roman" panose="02020603050405020304" pitchFamily="18" charset="0"/>
                      </a:rPr>
                      <m:t>ℓ</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𝑧</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to be able to evaluate </a:t>
                </a:r>
                <a14:m>
                  <m:oMath xmlns:m="http://schemas.openxmlformats.org/officeDocument/2006/math">
                    <m:r>
                      <m:rPr>
                        <m:sty m:val="p"/>
                      </m:rPr>
                      <a:rPr lang="en-US" altLang="zh-CN" sz="1600" dirty="0">
                        <a:solidFill>
                          <a:srgbClr val="FF0000"/>
                        </a:solidFill>
                        <a:latin typeface="Cambria Math" panose="02040503050406030204" pitchFamily="18" charset="0"/>
                        <a:cs typeface="Times New Roman" panose="02020603050405020304" pitchFamily="18" charset="0"/>
                      </a:rPr>
                      <m:t>GC</m:t>
                    </m:r>
                    <m:r>
                      <a:rPr lang="en-US" altLang="zh-CN" sz="1600" i="1" dirty="0">
                        <a:solidFill>
                          <a:srgbClr val="FF0000"/>
                        </a:solidFill>
                        <a:latin typeface="Cambria Math" panose="02040503050406030204" pitchFamily="18" charset="0"/>
                        <a:cs typeface="Times New Roman" panose="02020603050405020304" pitchFamily="18" charset="0"/>
                      </a:rPr>
                      <m:t>(</m:t>
                    </m:r>
                    <m:sSubSup>
                      <m:sSubSupPr>
                        <m:ctrlPr>
                          <a:rPr lang="en-US" altLang="zh-CN" sz="1600" i="1" dirty="0">
                            <a:solidFill>
                              <a:srgbClr val="FF0000"/>
                            </a:solidFill>
                            <a:latin typeface="Cambria Math" panose="02040503050406030204" pitchFamily="18" charset="0"/>
                            <a:cs typeface="Times New Roman" panose="02020603050405020304" pitchFamily="18" charset="0"/>
                          </a:rPr>
                        </m:ctrlPr>
                      </m:sSubSupPr>
                      <m:e>
                        <m:r>
                          <a:rPr lang="en-US" altLang="zh-CN" sz="1600" i="1" dirty="0">
                            <a:solidFill>
                              <a:srgbClr val="FF0000"/>
                            </a:solidFill>
                            <a:latin typeface="Cambria Math" panose="02040503050406030204" pitchFamily="18" charset="0"/>
                            <a:cs typeface="Times New Roman" panose="02020603050405020304" pitchFamily="18" charset="0"/>
                          </a:rPr>
                          <m:t>𝑓</m:t>
                        </m:r>
                      </m:e>
                      <m:sub>
                        <m:r>
                          <a:rPr lang="en-US" altLang="zh-CN" sz="1600" i="1" dirty="0">
                            <a:solidFill>
                              <a:srgbClr val="FF0000"/>
                            </a:solidFill>
                            <a:latin typeface="Cambria Math" panose="02040503050406030204" pitchFamily="18" charset="0"/>
                            <a:cs typeface="Times New Roman" panose="02020603050405020304" pitchFamily="18" charset="0"/>
                          </a:rPr>
                          <m:t>2</m:t>
                        </m:r>
                      </m:sub>
                      <m:sup>
                        <m:d>
                          <m:dPr>
                            <m:ctrlPr>
                              <a:rPr lang="en-US" altLang="zh-CN" sz="1600" i="1" dirty="0">
                                <a:solidFill>
                                  <a:srgbClr val="FF0000"/>
                                </a:solidFill>
                                <a:latin typeface="Cambria Math" panose="02040503050406030204" pitchFamily="18" charset="0"/>
                                <a:cs typeface="Times New Roman" panose="02020603050405020304" pitchFamily="18" charset="0"/>
                              </a:rPr>
                            </m:ctrlPr>
                          </m:dPr>
                          <m:e>
                            <m:r>
                              <a:rPr lang="en-US" altLang="zh-CN" sz="1600" i="1" dirty="0">
                                <a:solidFill>
                                  <a:srgbClr val="FF0000"/>
                                </a:solidFill>
                                <a:latin typeface="Cambria Math" panose="02040503050406030204" pitchFamily="18" charset="0"/>
                                <a:cs typeface="Times New Roman" panose="02020603050405020304" pitchFamily="18" charset="0"/>
                              </a:rPr>
                              <m:t>1</m:t>
                            </m:r>
                          </m:e>
                        </m:d>
                      </m:sup>
                    </m:sSubSup>
                    <m:r>
                      <a:rPr lang="en-US" altLang="zh-CN" sz="1600" i="1" dirty="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Note that</a:t>
                </a:r>
              </a:p>
              <a:p>
                <a:pPr>
                  <a:lnSpc>
                    <a:spcPct val="150000"/>
                  </a:lnSpc>
                </a:pPr>
                <a14:m>
                  <m:oMathPara xmlns:m="http://schemas.openxmlformats.org/officeDocument/2006/math">
                    <m:oMathParaPr>
                      <m:jc m:val="centerGroup"/>
                    </m:oMathParaPr>
                    <m:oMath xmlns:m="http://schemas.openxmlformats.org/officeDocument/2006/math">
                      <m:r>
                        <a:rPr lang="en-US" altLang="zh-CN" sz="1600" b="0" i="1" smtClean="0">
                          <a:solidFill>
                            <a:srgbClr val="FF0000"/>
                          </a:solidFill>
                          <a:latin typeface="Cambria Math" panose="020405030504060302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𝑧</m:t>
                          </m:r>
                        </m:e>
                      </m:d>
                      <m:r>
                        <a:rPr lang="en-US" altLang="zh-CN"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0</m:t>
                          </m:r>
                        </m:e>
                      </m:d>
                      <m:r>
                        <a:rPr lang="en-US" altLang="zh-CN"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rPr>
                        <m:t>𝑧</m:t>
                      </m:r>
                      <m:r>
                        <a:rPr lang="en-US" altLang="zh-CN" sz="1600" i="1">
                          <a:solidFill>
                            <a:srgbClr val="FF0000"/>
                          </a:solidFill>
                          <a:latin typeface="Cambria Math" panose="020405030504060302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1</m:t>
                          </m:r>
                        </m:e>
                      </m:d>
                      <m:r>
                        <a:rPr lang="en-US" altLang="zh-CN"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rPr>
                        <m:t>ℓ</m:t>
                      </m:r>
                      <m:r>
                        <a:rPr lang="en-US" altLang="zh-CN" sz="1600" i="1">
                          <a:solidFill>
                            <a:srgbClr val="FF0000"/>
                          </a:solidFill>
                          <a:latin typeface="Cambria Math" panose="02040503050406030204" pitchFamily="18" charset="0"/>
                        </a:rPr>
                        <m:t>(0))</m:t>
                      </m:r>
                    </m:oMath>
                  </m:oMathPara>
                </a14:m>
                <a:endParaRPr lang="zh-CN" altLang="en-US" sz="1600" dirty="0">
                  <a:solidFill>
                    <a:srgbClr val="FF0000"/>
                  </a:solidFill>
                </a:endParaRPr>
              </a:p>
              <a:p>
                <a:pPr>
                  <a:lnSpc>
                    <a:spcPct val="150000"/>
                  </a:lnSpc>
                </a:pPr>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36" name="圆角矩形 35"/>
              <p:cNvSpPr>
                <a:spLocks noRot="1" noChangeAspect="1" noMove="1" noResize="1" noEditPoints="1" noAdjustHandles="1" noChangeArrowheads="1" noChangeShapeType="1" noTextEdit="1"/>
              </p:cNvSpPr>
              <p:nvPr/>
            </p:nvSpPr>
            <p:spPr>
              <a:xfrm>
                <a:off x="5950542" y="1990023"/>
                <a:ext cx="5787802" cy="3314460"/>
              </a:xfrm>
              <a:prstGeom prst="roundRect">
                <a:avLst/>
              </a:prstGeom>
              <a:blipFill>
                <a:blip r:embed="rId11"/>
                <a:stretch>
                  <a:fillRect/>
                </a:stretch>
              </a:blipFill>
            </p:spPr>
            <p:txBody>
              <a:bodyPr/>
              <a:lstStyle/>
              <a:p>
                <a:r>
                  <a:rPr lang="zh-CN" altLang="en-US">
                    <a:noFill/>
                  </a:rPr>
                  <a:t> </a:t>
                </a:r>
              </a:p>
            </p:txBody>
          </p:sp>
        </mc:Fallback>
      </mc:AlternateContent>
      <p:sp>
        <p:nvSpPr>
          <p:cNvPr id="3" name="椭圆 2"/>
          <p:cNvSpPr/>
          <p:nvPr/>
        </p:nvSpPr>
        <p:spPr>
          <a:xfrm>
            <a:off x="4656867" y="2043942"/>
            <a:ext cx="1103545" cy="8794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678292"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80F950B7-5C4E-3B6B-FDC8-BA0B9E30F0C0}"/>
                  </a:ext>
                </a:extLst>
              </p:cNvPr>
              <p:cNvSpPr txBox="1"/>
              <p:nvPr/>
            </p:nvSpPr>
            <p:spPr>
              <a:xfrm>
                <a:off x="3509710" y="2313566"/>
                <a:ext cx="329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m:oMathPara>
                </a14:m>
                <a:endParaRPr lang="zh-CN" altLang="en-US" dirty="0"/>
              </a:p>
            </p:txBody>
          </p:sp>
        </mc:Choice>
        <mc:Fallback>
          <p:sp>
            <p:nvSpPr>
              <p:cNvPr id="6" name="文本框 5">
                <a:extLst>
                  <a:ext uri="{FF2B5EF4-FFF2-40B4-BE49-F238E27FC236}">
                    <a16:creationId xmlns:a16="http://schemas.microsoft.com/office/drawing/2014/main" id="{80F950B7-5C4E-3B6B-FDC8-BA0B9E30F0C0}"/>
                  </a:ext>
                </a:extLst>
              </p:cNvPr>
              <p:cNvSpPr txBox="1">
                <a:spLocks noRot="1" noChangeAspect="1" noMove="1" noResize="1" noEditPoints="1" noAdjustHandles="1" noChangeArrowheads="1" noChangeShapeType="1" noTextEdit="1"/>
              </p:cNvSpPr>
              <p:nvPr/>
            </p:nvSpPr>
            <p:spPr>
              <a:xfrm>
                <a:off x="3509710" y="2313566"/>
                <a:ext cx="329386" cy="276999"/>
              </a:xfrm>
              <a:prstGeom prst="rect">
                <a:avLst/>
              </a:prstGeom>
              <a:blipFill>
                <a:blip r:embed="rId12"/>
                <a:stretch>
                  <a:fillRect l="-25926" t="-4348" r="-22222" b="-304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1949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Focusing on First Reconstruction</a:t>
            </a:r>
            <a:endParaRPr lang="en-CH" b="1" dirty="0">
              <a:solidFill>
                <a:schemeClr val="accent1">
                  <a:lumMod val="75000"/>
                </a:schemeClr>
              </a:solidFill>
            </a:endParaRPr>
          </a:p>
        </p:txBody>
      </p:sp>
      <p:pic>
        <p:nvPicPr>
          <p:cNvPr id="4" name="图片 3"/>
          <p:cNvPicPr>
            <a:picLocks noChangeAspect="1"/>
          </p:cNvPicPr>
          <p:nvPr/>
        </p:nvPicPr>
        <p:blipFill>
          <a:blip r:embed="rId3"/>
          <a:stretch>
            <a:fillRect/>
          </a:stretch>
        </p:blipFill>
        <p:spPr>
          <a:xfrm>
            <a:off x="838200" y="2178329"/>
            <a:ext cx="368672" cy="618769"/>
          </a:xfrm>
          <a:prstGeom prst="rect">
            <a:avLst/>
          </a:prstGeom>
        </p:spPr>
      </p:pic>
      <p:pic>
        <p:nvPicPr>
          <p:cNvPr id="5" name="图片 4"/>
          <p:cNvPicPr>
            <a:picLocks noChangeAspect="1"/>
          </p:cNvPicPr>
          <p:nvPr/>
        </p:nvPicPr>
        <p:blipFill>
          <a:blip r:embed="rId3"/>
          <a:stretch>
            <a:fillRect/>
          </a:stretch>
        </p:blipFill>
        <p:spPr>
          <a:xfrm>
            <a:off x="838200" y="4685714"/>
            <a:ext cx="368672" cy="618769"/>
          </a:xfrm>
          <a:prstGeom prst="rect">
            <a:avLst/>
          </a:prstGeom>
        </p:spPr>
      </p:pic>
      <p:pic>
        <p:nvPicPr>
          <p:cNvPr id="7" name="图片 6"/>
          <p:cNvPicPr>
            <a:picLocks noChangeAspect="1"/>
          </p:cNvPicPr>
          <p:nvPr/>
        </p:nvPicPr>
        <p:blipFill>
          <a:blip r:embed="rId3"/>
          <a:stretch>
            <a:fillRect/>
          </a:stretch>
        </p:blipFill>
        <p:spPr>
          <a:xfrm>
            <a:off x="838200" y="3014124"/>
            <a:ext cx="368672" cy="618769"/>
          </a:xfrm>
          <a:prstGeom prst="rect">
            <a:avLst/>
          </a:prstGeom>
        </p:spPr>
      </p:pic>
      <mc:AlternateContent xmlns:mc="http://schemas.openxmlformats.org/markup-compatibility/2006" xmlns:a14="http://schemas.microsoft.com/office/drawing/2010/main">
        <mc:Choice Requires="a14">
          <p:sp>
            <p:nvSpPr>
              <p:cNvPr id="8" name="菱形 7"/>
              <p:cNvSpPr/>
              <p:nvPr/>
            </p:nvSpPr>
            <p:spPr>
              <a:xfrm>
                <a:off x="1750905"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8" name="菱形 7"/>
              <p:cNvSpPr>
                <a:spLocks noRot="1" noChangeAspect="1" noMove="1" noResize="1" noEditPoints="1" noAdjustHandles="1" noChangeArrowheads="1" noChangeShapeType="1" noTextEdit="1"/>
              </p:cNvSpPr>
              <p:nvPr/>
            </p:nvSpPr>
            <p:spPr>
              <a:xfrm>
                <a:off x="1750905" y="2216736"/>
                <a:ext cx="880668" cy="531629"/>
              </a:xfrm>
              <a:prstGeom prst="diamond">
                <a:avLst/>
              </a:prstGeom>
              <a:blipFill>
                <a:blip r:embed="rId4"/>
                <a:stretch>
                  <a:fillRect/>
                </a:stretch>
              </a:blipFill>
            </p:spPr>
            <p:txBody>
              <a:bodyPr/>
              <a:lstStyle/>
              <a:p>
                <a:r>
                  <a:rPr lang="zh-CN" altLang="en-US">
                    <a:noFill/>
                  </a:rPr>
                  <a:t> </a:t>
                </a:r>
              </a:p>
            </p:txBody>
          </p:sp>
        </mc:Fallback>
      </mc:AlternateContent>
      <p:sp>
        <p:nvSpPr>
          <p:cNvPr id="9" name="文本框 8"/>
          <p:cNvSpPr txBox="1"/>
          <p:nvPr/>
        </p:nvSpPr>
        <p:spPr>
          <a:xfrm>
            <a:off x="1710146"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838200" y="3849919"/>
            <a:ext cx="368672" cy="618769"/>
          </a:xfrm>
          <a:prstGeom prst="rect">
            <a:avLst/>
          </a:prstGeom>
        </p:spPr>
      </p:pic>
      <mc:AlternateContent xmlns:mc="http://schemas.openxmlformats.org/markup-compatibility/2006" xmlns:a14="http://schemas.microsoft.com/office/drawing/2010/main">
        <mc:Choice Requires="a14">
          <p:sp>
            <p:nvSpPr>
              <p:cNvPr id="11" name="菱形 10"/>
              <p:cNvSpPr/>
              <p:nvPr/>
            </p:nvSpPr>
            <p:spPr>
              <a:xfrm>
                <a:off x="1750905"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1" name="菱形 10"/>
              <p:cNvSpPr>
                <a:spLocks noRot="1" noChangeAspect="1" noMove="1" noResize="1" noEditPoints="1" noAdjustHandles="1" noChangeArrowheads="1" noChangeShapeType="1" noTextEdit="1"/>
              </p:cNvSpPr>
              <p:nvPr/>
            </p:nvSpPr>
            <p:spPr>
              <a:xfrm>
                <a:off x="1750905" y="3057693"/>
                <a:ext cx="880668" cy="531629"/>
              </a:xfrm>
              <a:prstGeom prst="diamond">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菱形 11"/>
              <p:cNvSpPr/>
              <p:nvPr/>
            </p:nvSpPr>
            <p:spPr>
              <a:xfrm>
                <a:off x="1750905"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2" name="菱形 11"/>
              <p:cNvSpPr>
                <a:spLocks noRot="1" noChangeAspect="1" noMove="1" noResize="1" noEditPoints="1" noAdjustHandles="1" noChangeArrowheads="1" noChangeShapeType="1" noTextEdit="1"/>
              </p:cNvSpPr>
              <p:nvPr/>
            </p:nvSpPr>
            <p:spPr>
              <a:xfrm>
                <a:off x="1750905" y="3898650"/>
                <a:ext cx="880668" cy="531629"/>
              </a:xfrm>
              <a:prstGeom prst="diamond">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菱形 12"/>
              <p:cNvSpPr/>
              <p:nvPr/>
            </p:nvSpPr>
            <p:spPr>
              <a:xfrm>
                <a:off x="1750905"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3" name="菱形 12"/>
              <p:cNvSpPr>
                <a:spLocks noRot="1" noChangeAspect="1" noMove="1" noResize="1" noEditPoints="1" noAdjustHandles="1" noChangeArrowheads="1" noChangeShapeType="1" noTextEdit="1"/>
              </p:cNvSpPr>
              <p:nvPr/>
            </p:nvSpPr>
            <p:spPr>
              <a:xfrm>
                <a:off x="1750905" y="4723349"/>
                <a:ext cx="880668" cy="531629"/>
              </a:xfrm>
              <a:prstGeom prst="diamond">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菱形 13"/>
              <p:cNvSpPr/>
              <p:nvPr/>
            </p:nvSpPr>
            <p:spPr>
              <a:xfrm>
                <a:off x="4724630"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4" name="菱形 13"/>
              <p:cNvSpPr>
                <a:spLocks noRot="1" noChangeAspect="1" noMove="1" noResize="1" noEditPoints="1" noAdjustHandles="1" noChangeArrowheads="1" noChangeShapeType="1" noTextEdit="1"/>
              </p:cNvSpPr>
              <p:nvPr/>
            </p:nvSpPr>
            <p:spPr>
              <a:xfrm>
                <a:off x="4724630" y="2216736"/>
                <a:ext cx="880668" cy="531629"/>
              </a:xfrm>
              <a:prstGeom prst="diamond">
                <a:avLst/>
              </a:prstGeom>
              <a:blipFill>
                <a:blip r:embed="rId8"/>
                <a:stretch>
                  <a:fillRect/>
                </a:stretch>
              </a:blipFill>
            </p:spPr>
            <p:txBody>
              <a:bodyPr/>
              <a:lstStyle/>
              <a:p>
                <a:r>
                  <a:rPr lang="zh-CN" altLang="en-US">
                    <a:noFill/>
                  </a:rPr>
                  <a:t> </a:t>
                </a:r>
              </a:p>
            </p:txBody>
          </p:sp>
        </mc:Fallback>
      </mc:AlternateContent>
      <p:cxnSp>
        <p:nvCxnSpPr>
          <p:cNvPr id="19" name="直接箭头连接符 18"/>
          <p:cNvCxnSpPr/>
          <p:nvPr/>
        </p:nvCxnSpPr>
        <p:spPr>
          <a:xfrm flipV="1">
            <a:off x="2818606" y="247675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830615" y="2590565"/>
            <a:ext cx="555580" cy="7315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778074" y="2729063"/>
            <a:ext cx="646792" cy="14442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2778074" y="2867562"/>
            <a:ext cx="702317" cy="211239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文本框 38"/>
              <p:cNvSpPr txBox="1"/>
              <p:nvPr/>
            </p:nvSpPr>
            <p:spPr>
              <a:xfrm>
                <a:off x="3509710" y="2313566"/>
                <a:ext cx="329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m:oMathPara>
                </a14:m>
                <a:endParaRPr lang="zh-CN" altLang="en-US" dirty="0"/>
              </a:p>
            </p:txBody>
          </p:sp>
        </mc:Choice>
        <mc:Fallback>
          <p:sp>
            <p:nvSpPr>
              <p:cNvPr id="39" name="文本框 38"/>
              <p:cNvSpPr txBox="1">
                <a:spLocks noRot="1" noChangeAspect="1" noMove="1" noResize="1" noEditPoints="1" noAdjustHandles="1" noChangeArrowheads="1" noChangeShapeType="1" noTextEdit="1"/>
              </p:cNvSpPr>
              <p:nvPr/>
            </p:nvSpPr>
            <p:spPr>
              <a:xfrm>
                <a:off x="3509710" y="2313566"/>
                <a:ext cx="329386" cy="276999"/>
              </a:xfrm>
              <a:prstGeom prst="rect">
                <a:avLst/>
              </a:prstGeom>
              <a:blipFill>
                <a:blip r:embed="rId9"/>
                <a:stretch>
                  <a:fillRect l="-25926" t="-4348" r="-22222" b="-30435"/>
                </a:stretch>
              </a:blipFill>
            </p:spPr>
            <p:txBody>
              <a:bodyPr/>
              <a:lstStyle/>
              <a:p>
                <a:r>
                  <a:rPr lang="zh-CN" altLang="en-US">
                    <a:noFill/>
                  </a:rPr>
                  <a:t> </a:t>
                </a:r>
              </a:p>
            </p:txBody>
          </p:sp>
        </mc:Fallback>
      </mc:AlternateContent>
      <p:cxnSp>
        <p:nvCxnSpPr>
          <p:cNvPr id="49" name="直接箭头连接符 48"/>
          <p:cNvCxnSpPr/>
          <p:nvPr/>
        </p:nvCxnSpPr>
        <p:spPr>
          <a:xfrm flipV="1">
            <a:off x="4008221" y="247641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本框 49"/>
              <p:cNvSpPr txBox="1"/>
              <p:nvPr/>
            </p:nvSpPr>
            <p:spPr>
              <a:xfrm>
                <a:off x="4158910" y="2161922"/>
                <a:ext cx="169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4158910" y="2161922"/>
                <a:ext cx="169085" cy="276999"/>
              </a:xfrm>
              <a:prstGeom prst="rect">
                <a:avLst/>
              </a:prstGeom>
              <a:blipFill>
                <a:blip r:embed="rId10"/>
                <a:stretch>
                  <a:fillRect l="-21429" r="-14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圆角矩形 35"/>
              <p:cNvSpPr/>
              <p:nvPr/>
            </p:nvSpPr>
            <p:spPr>
              <a:xfrm>
                <a:off x="5950542" y="1990023"/>
                <a:ext cx="5403258" cy="3314460"/>
              </a:xfrm>
              <a:prstGeom prst="roundRect">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Using a multiplicative and linear secret sharing scheme, </a:t>
                </a:r>
                <a14:m>
                  <m:oMath xmlns:m="http://schemas.openxmlformats.org/officeDocument/2006/math">
                    <m:sSub>
                      <m:sSubPr>
                        <m:ctrlPr>
                          <a:rPr lang="en-US" altLang="zh-CN" sz="1600" i="1" dirty="0" smtClean="0">
                            <a:solidFill>
                              <a:srgbClr val="FF0000"/>
                            </a:solidFill>
                            <a:latin typeface="Cambria Math" panose="02040503050406030204" pitchFamily="18" charset="0"/>
                            <a:cs typeface="Times New Roman" panose="02020603050405020304" pitchFamily="18" charset="0"/>
                          </a:rPr>
                        </m:ctrlPr>
                      </m:sSubPr>
                      <m:e>
                        <m:r>
                          <a:rPr lang="en-US" altLang="zh-CN" sz="1600" i="1" dirty="0" smtClean="0">
                            <a:solidFill>
                              <a:srgbClr val="FF0000"/>
                            </a:solidFill>
                            <a:latin typeface="Cambria Math" panose="02040503050406030204" pitchFamily="18" charset="0"/>
                            <a:cs typeface="Times New Roman" panose="02020603050405020304" pitchFamily="18" charset="0"/>
                          </a:rPr>
                          <m:t>𝑃</m:t>
                        </m:r>
                      </m:e>
                      <m:sub>
                        <m:r>
                          <a:rPr lang="en-US" altLang="zh-CN" sz="16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Times New Roman" panose="02020603050405020304" pitchFamily="18" charset="0"/>
                    <a:cs typeface="Times New Roman" panose="02020603050405020304" pitchFamily="18" charset="0"/>
                  </a:rPr>
                  <a:t> shares </a:t>
                </a:r>
                <a14:m>
                  <m:oMath xmlns:m="http://schemas.openxmlformats.org/officeDocument/2006/math">
                    <m:r>
                      <a:rPr lang="en-US" altLang="zh-CN" sz="1600" b="0" i="1" smtClean="0">
                        <a:solidFill>
                          <a:srgbClr val="FF0000"/>
                        </a:solidFill>
                        <a:latin typeface="Cambria Math" panose="02040503050406030204" pitchFamily="18" charset="0"/>
                        <a:cs typeface="Times New Roman" panose="02020603050405020304" pitchFamily="18" charset="0"/>
                      </a:rPr>
                      <m:t>[</m:t>
                    </m:r>
                    <m:r>
                      <a:rPr lang="en-US" altLang="zh-CN" sz="1600" b="0" i="1" smtClean="0">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cs typeface="Times New Roman" panose="020206030504050203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0</m:t>
                        </m:r>
                      </m:e>
                    </m:d>
                    <m:r>
                      <a:rPr lang="en-US" altLang="zh-CN" sz="1600" b="0" i="1"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1600" i="1" smtClean="0">
                        <a:solidFill>
                          <a:srgbClr val="FF0000"/>
                        </a:solidFill>
                        <a:latin typeface="Cambria Math" panose="02040503050406030204" pitchFamily="18" charset="0"/>
                        <a:cs typeface="Times New Roman" panose="02020603050405020304" pitchFamily="18" charset="0"/>
                      </a:rPr>
                      <m:t>[</m:t>
                    </m:r>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cs typeface="Times New Roman" panose="020206030504050203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1</m:t>
                        </m:r>
                      </m:e>
                    </m:d>
                    <m:r>
                      <a:rPr lang="en-US" altLang="zh-CN" sz="1600" i="1">
                        <a:solidFill>
                          <a:srgbClr val="FF0000"/>
                        </a:solidFill>
                        <a:latin typeface="Cambria Math" panose="02040503050406030204" pitchFamily="18" charset="0"/>
                        <a:cs typeface="Times New Roman" panose="02020603050405020304" pitchFamily="18" charset="0"/>
                      </a:rPr>
                      <m:t>−ℓ(0)</m:t>
                    </m:r>
                    <m:r>
                      <a:rPr lang="en-US" altLang="zh-CN" sz="1600" b="0" i="1" smtClean="0">
                        <a:solidFill>
                          <a:srgbClr val="FF0000"/>
                        </a:solidFill>
                        <a:latin typeface="Cambria Math" panose="02040503050406030204" pitchFamily="18" charset="0"/>
                        <a:cs typeface="Times New Roman" panose="02020603050405020304" pitchFamily="18" charset="0"/>
                      </a:rPr>
                      <m:t>]</m:t>
                    </m:r>
                  </m:oMath>
                </a14:m>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With </a:t>
                </a:r>
                <a14:m>
                  <m:oMath xmlns:m="http://schemas.openxmlformats.org/officeDocument/2006/math">
                    <m:r>
                      <a:rPr lang="en-US" altLang="zh-CN" sz="1600" b="0" i="1" smtClean="0">
                        <a:solidFill>
                          <a:srgbClr val="FF0000"/>
                        </a:solidFill>
                        <a:latin typeface="Cambria Math" panose="02040503050406030204" pitchFamily="18" charset="0"/>
                        <a:cs typeface="Times New Roman" panose="02020603050405020304" pitchFamily="18" charset="0"/>
                      </a:rPr>
                      <m:t>[</m:t>
                    </m:r>
                    <m:r>
                      <a:rPr lang="en-US" altLang="zh-CN" sz="1600" b="0" i="1" smtClean="0">
                        <a:solidFill>
                          <a:srgbClr val="FF0000"/>
                        </a:solidFill>
                        <a:latin typeface="Cambria Math" panose="02040503050406030204" pitchFamily="18" charset="0"/>
                        <a:cs typeface="Times New Roman" panose="02020603050405020304" pitchFamily="18" charset="0"/>
                      </a:rPr>
                      <m:t>𝑧</m:t>
                    </m:r>
                    <m:r>
                      <a:rPr lang="en-US" altLang="zh-CN" sz="1600" b="0" i="1"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all parties can locally compute</a:t>
                </a:r>
                <a:endParaRPr lang="en-US" altLang="zh-CN" sz="1600" b="0" i="1" dirty="0">
                  <a:solidFill>
                    <a:srgbClr val="FF0000"/>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US" altLang="zh-CN" sz="1600" b="0" i="1" smtClean="0">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𝑧</m:t>
                              </m:r>
                            </m:e>
                          </m:d>
                        </m:e>
                      </m:d>
                      <m:r>
                        <a:rPr lang="en-US" altLang="zh-CN" sz="1600" i="1">
                          <a:solidFill>
                            <a:srgbClr val="FF0000"/>
                          </a:solidFill>
                          <a:latin typeface="Cambria Math" panose="02040503050406030204" pitchFamily="18" charset="0"/>
                        </a:rPr>
                        <m:t>=</m:t>
                      </m:r>
                      <m:d>
                        <m:dPr>
                          <m:begChr m:val="["/>
                          <m:endChr m:val="]"/>
                          <m:ctrlPr>
                            <a:rPr lang="en-US" altLang="zh-CN" sz="1600" b="0" i="1" smtClean="0">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0</m:t>
                              </m:r>
                            </m:e>
                          </m:d>
                        </m:e>
                      </m:d>
                      <m:r>
                        <a:rPr lang="en-US" altLang="zh-CN" sz="1600" i="1">
                          <a:solidFill>
                            <a:srgbClr val="FF0000"/>
                          </a:solidFill>
                          <a:latin typeface="Cambria Math" panose="02040503050406030204" pitchFamily="18" charset="0"/>
                        </a:rPr>
                        <m:t>+</m:t>
                      </m:r>
                      <m:d>
                        <m:dPr>
                          <m:begChr m:val="["/>
                          <m:endChr m:val="]"/>
                          <m:ctrlPr>
                            <a:rPr lang="en-US" altLang="zh-CN" sz="1600" b="0" i="1" smtClean="0">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𝑧</m:t>
                          </m:r>
                        </m:e>
                      </m:d>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1</m:t>
                          </m:r>
                        </m:e>
                      </m:d>
                      <m:r>
                        <a:rPr lang="en-US" altLang="zh-CN"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0</m:t>
                          </m:r>
                        </m:e>
                      </m:d>
                      <m:r>
                        <a:rPr lang="en-US" altLang="zh-CN" sz="1600" b="0" i="1" smtClean="0">
                          <a:solidFill>
                            <a:srgbClr val="FF0000"/>
                          </a:solidFill>
                          <a:latin typeface="Cambria Math" panose="02040503050406030204" pitchFamily="18" charset="0"/>
                        </a:rPr>
                        <m:t>]</m:t>
                      </m:r>
                    </m:oMath>
                  </m:oMathPara>
                </a14:m>
                <a:endParaRPr lang="zh-CN" altLang="en-US" sz="1600" dirty="0">
                  <a:solidFill>
                    <a:srgbClr val="FF0000"/>
                  </a:solidFill>
                </a:endParaRPr>
              </a:p>
              <a:p>
                <a:pPr>
                  <a:lnSpc>
                    <a:spcPct val="150000"/>
                  </a:lnSpc>
                </a:pPr>
                <a:endParaRPr lang="en-US" altLang="zh-CN"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36" name="圆角矩形 35"/>
              <p:cNvSpPr>
                <a:spLocks noRot="1" noChangeAspect="1" noMove="1" noResize="1" noEditPoints="1" noAdjustHandles="1" noChangeArrowheads="1" noChangeShapeType="1" noTextEdit="1"/>
              </p:cNvSpPr>
              <p:nvPr/>
            </p:nvSpPr>
            <p:spPr>
              <a:xfrm>
                <a:off x="5950542" y="1990023"/>
                <a:ext cx="5403258" cy="3314460"/>
              </a:xfrm>
              <a:prstGeom prst="roundRect">
                <a:avLst/>
              </a:prstGeom>
              <a:blipFill>
                <a:blip r:embed="rId11"/>
                <a:stretch>
                  <a:fillRect/>
                </a:stretch>
              </a:blipFill>
            </p:spPr>
            <p:txBody>
              <a:bodyPr/>
              <a:lstStyle/>
              <a:p>
                <a:r>
                  <a:rPr lang="zh-CN" altLang="en-US">
                    <a:noFill/>
                  </a:rPr>
                  <a:t> </a:t>
                </a:r>
              </a:p>
            </p:txBody>
          </p:sp>
        </mc:Fallback>
      </mc:AlternateContent>
      <p:sp>
        <p:nvSpPr>
          <p:cNvPr id="3" name="椭圆 2"/>
          <p:cNvSpPr/>
          <p:nvPr/>
        </p:nvSpPr>
        <p:spPr>
          <a:xfrm>
            <a:off x="4656867" y="2043942"/>
            <a:ext cx="1103545" cy="8794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678292"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359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62C6-604B-A59D-90FD-442987CDB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FCF9A-E129-D27B-6D8B-B306F1B8F968}"/>
              </a:ext>
            </a:extLst>
          </p:cNvPr>
          <p:cNvSpPr>
            <a:spLocks noGrp="1"/>
          </p:cNvSpPr>
          <p:nvPr>
            <p:ph type="title"/>
          </p:nvPr>
        </p:nvSpPr>
        <p:spPr/>
        <p:txBody>
          <a:bodyPr/>
          <a:lstStyle/>
          <a:p>
            <a:r>
              <a:rPr lang="en-US" b="1" dirty="0">
                <a:solidFill>
                  <a:schemeClr val="accent1">
                    <a:lumMod val="75000"/>
                  </a:schemeClr>
                </a:solidFill>
              </a:rPr>
              <a:t>Focusing on First Reconstruction</a:t>
            </a:r>
            <a:endParaRPr lang="en-CH" b="1" dirty="0">
              <a:solidFill>
                <a:schemeClr val="accent1">
                  <a:lumMod val="75000"/>
                </a:schemeClr>
              </a:solidFill>
            </a:endParaRPr>
          </a:p>
        </p:txBody>
      </p:sp>
      <p:pic>
        <p:nvPicPr>
          <p:cNvPr id="4" name="图片 3">
            <a:extLst>
              <a:ext uri="{FF2B5EF4-FFF2-40B4-BE49-F238E27FC236}">
                <a16:creationId xmlns:a16="http://schemas.microsoft.com/office/drawing/2014/main" id="{5BF606DE-0D7E-3E30-9256-B09D251838D6}"/>
              </a:ext>
            </a:extLst>
          </p:cNvPr>
          <p:cNvPicPr>
            <a:picLocks noChangeAspect="1"/>
          </p:cNvPicPr>
          <p:nvPr/>
        </p:nvPicPr>
        <p:blipFill>
          <a:blip r:embed="rId3"/>
          <a:stretch>
            <a:fillRect/>
          </a:stretch>
        </p:blipFill>
        <p:spPr>
          <a:xfrm>
            <a:off x="838200" y="2178329"/>
            <a:ext cx="368672" cy="618769"/>
          </a:xfrm>
          <a:prstGeom prst="rect">
            <a:avLst/>
          </a:prstGeom>
        </p:spPr>
      </p:pic>
      <p:pic>
        <p:nvPicPr>
          <p:cNvPr id="5" name="图片 4">
            <a:extLst>
              <a:ext uri="{FF2B5EF4-FFF2-40B4-BE49-F238E27FC236}">
                <a16:creationId xmlns:a16="http://schemas.microsoft.com/office/drawing/2014/main" id="{5E53C706-4117-7E43-0EE3-8BC548D4A415}"/>
              </a:ext>
            </a:extLst>
          </p:cNvPr>
          <p:cNvPicPr>
            <a:picLocks noChangeAspect="1"/>
          </p:cNvPicPr>
          <p:nvPr/>
        </p:nvPicPr>
        <p:blipFill>
          <a:blip r:embed="rId3"/>
          <a:stretch>
            <a:fillRect/>
          </a:stretch>
        </p:blipFill>
        <p:spPr>
          <a:xfrm>
            <a:off x="838200" y="4685714"/>
            <a:ext cx="368672" cy="618769"/>
          </a:xfrm>
          <a:prstGeom prst="rect">
            <a:avLst/>
          </a:prstGeom>
        </p:spPr>
      </p:pic>
      <p:pic>
        <p:nvPicPr>
          <p:cNvPr id="7" name="图片 6">
            <a:extLst>
              <a:ext uri="{FF2B5EF4-FFF2-40B4-BE49-F238E27FC236}">
                <a16:creationId xmlns:a16="http://schemas.microsoft.com/office/drawing/2014/main" id="{F53DB130-2C49-ED6B-1CF9-84E5C7169C0C}"/>
              </a:ext>
            </a:extLst>
          </p:cNvPr>
          <p:cNvPicPr>
            <a:picLocks noChangeAspect="1"/>
          </p:cNvPicPr>
          <p:nvPr/>
        </p:nvPicPr>
        <p:blipFill>
          <a:blip r:embed="rId3"/>
          <a:stretch>
            <a:fillRect/>
          </a:stretch>
        </p:blipFill>
        <p:spPr>
          <a:xfrm>
            <a:off x="838200" y="3014124"/>
            <a:ext cx="368672" cy="618769"/>
          </a:xfrm>
          <a:prstGeom prst="rect">
            <a:avLst/>
          </a:prstGeom>
        </p:spPr>
      </p:pic>
      <mc:AlternateContent xmlns:mc="http://schemas.openxmlformats.org/markup-compatibility/2006" xmlns:a14="http://schemas.microsoft.com/office/drawing/2010/main">
        <mc:Choice Requires="a14">
          <p:sp>
            <p:nvSpPr>
              <p:cNvPr id="8" name="菱形 7">
                <a:extLst>
                  <a:ext uri="{FF2B5EF4-FFF2-40B4-BE49-F238E27FC236}">
                    <a16:creationId xmlns:a16="http://schemas.microsoft.com/office/drawing/2014/main" id="{8A5C5780-E63A-BC64-DCD9-D97668223195}"/>
                  </a:ext>
                </a:extLst>
              </p:cNvPr>
              <p:cNvSpPr/>
              <p:nvPr/>
            </p:nvSpPr>
            <p:spPr>
              <a:xfrm>
                <a:off x="1750905"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8" name="菱形 7"/>
              <p:cNvSpPr>
                <a:spLocks noRot="1" noChangeAspect="1" noMove="1" noResize="1" noEditPoints="1" noAdjustHandles="1" noChangeArrowheads="1" noChangeShapeType="1" noTextEdit="1"/>
              </p:cNvSpPr>
              <p:nvPr/>
            </p:nvSpPr>
            <p:spPr>
              <a:xfrm>
                <a:off x="1750905" y="2216736"/>
                <a:ext cx="880668" cy="531629"/>
              </a:xfrm>
              <a:prstGeom prst="diamond">
                <a:avLst/>
              </a:prstGeom>
              <a:blipFill>
                <a:blip r:embed="rId4"/>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7C1F184F-8A23-E9FA-DE82-68C01EA11B8C}"/>
              </a:ext>
            </a:extLst>
          </p:cNvPr>
          <p:cNvSpPr txBox="1"/>
          <p:nvPr/>
        </p:nvSpPr>
        <p:spPr>
          <a:xfrm>
            <a:off x="1710146"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1</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7D25D2CC-CD4C-B188-EEA6-EBA9C1084E4F}"/>
              </a:ext>
            </a:extLst>
          </p:cNvPr>
          <p:cNvPicPr>
            <a:picLocks noChangeAspect="1"/>
          </p:cNvPicPr>
          <p:nvPr/>
        </p:nvPicPr>
        <p:blipFill>
          <a:blip r:embed="rId3"/>
          <a:stretch>
            <a:fillRect/>
          </a:stretch>
        </p:blipFill>
        <p:spPr>
          <a:xfrm>
            <a:off x="838200" y="3849919"/>
            <a:ext cx="368672" cy="618769"/>
          </a:xfrm>
          <a:prstGeom prst="rect">
            <a:avLst/>
          </a:prstGeom>
        </p:spPr>
      </p:pic>
      <mc:AlternateContent xmlns:mc="http://schemas.openxmlformats.org/markup-compatibility/2006" xmlns:a14="http://schemas.microsoft.com/office/drawing/2010/main">
        <mc:Choice Requires="a14">
          <p:sp>
            <p:nvSpPr>
              <p:cNvPr id="11" name="菱形 10">
                <a:extLst>
                  <a:ext uri="{FF2B5EF4-FFF2-40B4-BE49-F238E27FC236}">
                    <a16:creationId xmlns:a16="http://schemas.microsoft.com/office/drawing/2014/main" id="{379522C1-13C6-7F8D-C438-76A69C8F1CC3}"/>
                  </a:ext>
                </a:extLst>
              </p:cNvPr>
              <p:cNvSpPr/>
              <p:nvPr/>
            </p:nvSpPr>
            <p:spPr>
              <a:xfrm>
                <a:off x="1750905" y="3057693"/>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(2)</m:t>
                          </m:r>
                        </m:sup>
                      </m:sSubSup>
                    </m:oMath>
                  </m:oMathPara>
                </a14:m>
                <a:endParaRPr lang="zh-CN" altLang="en-US" sz="1600" dirty="0">
                  <a:solidFill>
                    <a:srgbClr val="FF0000"/>
                  </a:solidFill>
                </a:endParaRPr>
              </a:p>
            </p:txBody>
          </p:sp>
        </mc:Choice>
        <mc:Fallback xmlns="">
          <p:sp>
            <p:nvSpPr>
              <p:cNvPr id="11" name="菱形 10"/>
              <p:cNvSpPr>
                <a:spLocks noRot="1" noChangeAspect="1" noMove="1" noResize="1" noEditPoints="1" noAdjustHandles="1" noChangeArrowheads="1" noChangeShapeType="1" noTextEdit="1"/>
              </p:cNvSpPr>
              <p:nvPr/>
            </p:nvSpPr>
            <p:spPr>
              <a:xfrm>
                <a:off x="1750905" y="3057693"/>
                <a:ext cx="880668" cy="531629"/>
              </a:xfrm>
              <a:prstGeom prst="diamond">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菱形 11">
                <a:extLst>
                  <a:ext uri="{FF2B5EF4-FFF2-40B4-BE49-F238E27FC236}">
                    <a16:creationId xmlns:a16="http://schemas.microsoft.com/office/drawing/2014/main" id="{7203FC9A-1F05-5B56-A0FA-14AE3DFEED04}"/>
                  </a:ext>
                </a:extLst>
              </p:cNvPr>
              <p:cNvSpPr/>
              <p:nvPr/>
            </p:nvSpPr>
            <p:spPr>
              <a:xfrm>
                <a:off x="1750905" y="3898650"/>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(3)</m:t>
                          </m:r>
                        </m:sup>
                      </m:sSubSup>
                    </m:oMath>
                  </m:oMathPara>
                </a14:m>
                <a:endParaRPr lang="zh-CN" altLang="en-US" sz="1600" dirty="0">
                  <a:solidFill>
                    <a:srgbClr val="FF0000"/>
                  </a:solidFill>
                </a:endParaRPr>
              </a:p>
            </p:txBody>
          </p:sp>
        </mc:Choice>
        <mc:Fallback xmlns="">
          <p:sp>
            <p:nvSpPr>
              <p:cNvPr id="12" name="菱形 11"/>
              <p:cNvSpPr>
                <a:spLocks noRot="1" noChangeAspect="1" noMove="1" noResize="1" noEditPoints="1" noAdjustHandles="1" noChangeArrowheads="1" noChangeShapeType="1" noTextEdit="1"/>
              </p:cNvSpPr>
              <p:nvPr/>
            </p:nvSpPr>
            <p:spPr>
              <a:xfrm>
                <a:off x="1750905" y="3898650"/>
                <a:ext cx="880668" cy="531629"/>
              </a:xfrm>
              <a:prstGeom prst="diamond">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菱形 12">
                <a:extLst>
                  <a:ext uri="{FF2B5EF4-FFF2-40B4-BE49-F238E27FC236}">
                    <a16:creationId xmlns:a16="http://schemas.microsoft.com/office/drawing/2014/main" id="{B67CA0F1-1C8C-E49A-CB9F-8F05F56BE46F}"/>
                  </a:ext>
                </a:extLst>
              </p:cNvPr>
              <p:cNvSpPr/>
              <p:nvPr/>
            </p:nvSpPr>
            <p:spPr>
              <a:xfrm>
                <a:off x="1750905" y="4723349"/>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1</m:t>
                          </m:r>
                        </m:sub>
                        <m:sup>
                          <m:r>
                            <a:rPr lang="en-US" altLang="zh-CN" sz="1600" b="0" i="1" smtClean="0">
                              <a:solidFill>
                                <a:srgbClr val="FF0000"/>
                              </a:solidFill>
                              <a:latin typeface="Cambria Math" panose="02040503050406030204" pitchFamily="18" charset="0"/>
                            </a:rPr>
                            <m:t>(4)</m:t>
                          </m:r>
                        </m:sup>
                      </m:sSubSup>
                    </m:oMath>
                  </m:oMathPara>
                </a14:m>
                <a:endParaRPr lang="zh-CN" altLang="en-US" sz="1600" dirty="0">
                  <a:solidFill>
                    <a:srgbClr val="FF0000"/>
                  </a:solidFill>
                </a:endParaRPr>
              </a:p>
            </p:txBody>
          </p:sp>
        </mc:Choice>
        <mc:Fallback xmlns="">
          <p:sp>
            <p:nvSpPr>
              <p:cNvPr id="13" name="菱形 12"/>
              <p:cNvSpPr>
                <a:spLocks noRot="1" noChangeAspect="1" noMove="1" noResize="1" noEditPoints="1" noAdjustHandles="1" noChangeArrowheads="1" noChangeShapeType="1" noTextEdit="1"/>
              </p:cNvSpPr>
              <p:nvPr/>
            </p:nvSpPr>
            <p:spPr>
              <a:xfrm>
                <a:off x="1750905" y="4723349"/>
                <a:ext cx="880668" cy="531629"/>
              </a:xfrm>
              <a:prstGeom prst="diamond">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菱形 13">
                <a:extLst>
                  <a:ext uri="{FF2B5EF4-FFF2-40B4-BE49-F238E27FC236}">
                    <a16:creationId xmlns:a16="http://schemas.microsoft.com/office/drawing/2014/main" id="{E2D20A86-076D-D028-2526-4D0BDD05DB6A}"/>
                  </a:ext>
                </a:extLst>
              </p:cNvPr>
              <p:cNvSpPr/>
              <p:nvPr/>
            </p:nvSpPr>
            <p:spPr>
              <a:xfrm>
                <a:off x="4724630" y="2216736"/>
                <a:ext cx="880668" cy="53162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600" b="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𝑓</m:t>
                          </m:r>
                        </m:e>
                        <m:sub>
                          <m:r>
                            <a:rPr lang="en-US" altLang="zh-CN" sz="1600" b="0" i="1" smtClean="0">
                              <a:solidFill>
                                <a:srgbClr val="FF0000"/>
                              </a:solidFill>
                              <a:latin typeface="Cambria Math" panose="02040503050406030204" pitchFamily="18" charset="0"/>
                            </a:rPr>
                            <m:t>2</m:t>
                          </m:r>
                        </m:sub>
                        <m:sup>
                          <m:r>
                            <a:rPr lang="en-US" altLang="zh-CN" sz="1600" b="0" i="1" smtClean="0">
                              <a:solidFill>
                                <a:srgbClr val="FF0000"/>
                              </a:solidFill>
                              <a:latin typeface="Cambria Math" panose="02040503050406030204" pitchFamily="18" charset="0"/>
                            </a:rPr>
                            <m:t>(1)</m:t>
                          </m:r>
                        </m:sup>
                      </m:sSubSup>
                    </m:oMath>
                  </m:oMathPara>
                </a14:m>
                <a:endParaRPr lang="zh-CN" altLang="en-US" sz="1600" dirty="0">
                  <a:solidFill>
                    <a:srgbClr val="FF0000"/>
                  </a:solidFill>
                </a:endParaRPr>
              </a:p>
            </p:txBody>
          </p:sp>
        </mc:Choice>
        <mc:Fallback xmlns="">
          <p:sp>
            <p:nvSpPr>
              <p:cNvPr id="14" name="菱形 13"/>
              <p:cNvSpPr>
                <a:spLocks noRot="1" noChangeAspect="1" noMove="1" noResize="1" noEditPoints="1" noAdjustHandles="1" noChangeArrowheads="1" noChangeShapeType="1" noTextEdit="1"/>
              </p:cNvSpPr>
              <p:nvPr/>
            </p:nvSpPr>
            <p:spPr>
              <a:xfrm>
                <a:off x="4724630" y="2216736"/>
                <a:ext cx="880668" cy="531629"/>
              </a:xfrm>
              <a:prstGeom prst="diamond">
                <a:avLst/>
              </a:prstGeom>
              <a:blipFill>
                <a:blip r:embed="rId8"/>
                <a:stretch>
                  <a:fillRect/>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4B9DD127-E81C-63BC-6450-E720C1A4D74C}"/>
              </a:ext>
            </a:extLst>
          </p:cNvPr>
          <p:cNvCxnSpPr/>
          <p:nvPr/>
        </p:nvCxnSpPr>
        <p:spPr>
          <a:xfrm flipV="1">
            <a:off x="2818606" y="247675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FD500197-01FF-EE3A-3987-A86866145DB2}"/>
              </a:ext>
            </a:extLst>
          </p:cNvPr>
          <p:cNvCxnSpPr/>
          <p:nvPr/>
        </p:nvCxnSpPr>
        <p:spPr>
          <a:xfrm flipV="1">
            <a:off x="2830615" y="2590565"/>
            <a:ext cx="555580" cy="731596"/>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512ABE78-33BC-C2AA-F2B9-EB4D83C63621}"/>
              </a:ext>
            </a:extLst>
          </p:cNvPr>
          <p:cNvCxnSpPr/>
          <p:nvPr/>
        </p:nvCxnSpPr>
        <p:spPr>
          <a:xfrm flipV="1">
            <a:off x="2778074" y="2729063"/>
            <a:ext cx="646792" cy="144425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9FFE8B46-30FF-7A16-4C05-3090B24AFD23}"/>
              </a:ext>
            </a:extLst>
          </p:cNvPr>
          <p:cNvCxnSpPr/>
          <p:nvPr/>
        </p:nvCxnSpPr>
        <p:spPr>
          <a:xfrm flipV="1">
            <a:off x="2778074" y="2867562"/>
            <a:ext cx="702317" cy="211239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4AAE1F6E-A3D6-1E6E-FB2D-6E5FEFC88307}"/>
                  </a:ext>
                </a:extLst>
              </p:cNvPr>
              <p:cNvSpPr txBox="1"/>
              <p:nvPr/>
            </p:nvSpPr>
            <p:spPr>
              <a:xfrm>
                <a:off x="3509710" y="2313566"/>
                <a:ext cx="3293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m:oMathPara>
                </a14:m>
                <a:endParaRPr lang="zh-CN" altLang="en-US" dirty="0"/>
              </a:p>
            </p:txBody>
          </p:sp>
        </mc:Choice>
        <mc:Fallback>
          <p:sp>
            <p:nvSpPr>
              <p:cNvPr id="39" name="文本框 38">
                <a:extLst>
                  <a:ext uri="{FF2B5EF4-FFF2-40B4-BE49-F238E27FC236}">
                    <a16:creationId xmlns:a16="http://schemas.microsoft.com/office/drawing/2014/main" id="{4AAE1F6E-A3D6-1E6E-FB2D-6E5FEFC88307}"/>
                  </a:ext>
                </a:extLst>
              </p:cNvPr>
              <p:cNvSpPr txBox="1">
                <a:spLocks noRot="1" noChangeAspect="1" noMove="1" noResize="1" noEditPoints="1" noAdjustHandles="1" noChangeArrowheads="1" noChangeShapeType="1" noTextEdit="1"/>
              </p:cNvSpPr>
              <p:nvPr/>
            </p:nvSpPr>
            <p:spPr>
              <a:xfrm>
                <a:off x="3509710" y="2313566"/>
                <a:ext cx="329386" cy="276999"/>
              </a:xfrm>
              <a:prstGeom prst="rect">
                <a:avLst/>
              </a:prstGeom>
              <a:blipFill>
                <a:blip r:embed="rId9"/>
                <a:stretch>
                  <a:fillRect l="-25926" t="-4348" r="-22222" b="-30435"/>
                </a:stretch>
              </a:blipFill>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7D1B770C-DEAA-04B7-21B0-25596794F4C2}"/>
              </a:ext>
            </a:extLst>
          </p:cNvPr>
          <p:cNvCxnSpPr/>
          <p:nvPr/>
        </p:nvCxnSpPr>
        <p:spPr>
          <a:xfrm flipV="1">
            <a:off x="4008221" y="2476417"/>
            <a:ext cx="583813" cy="72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3A46545C-ADC0-CDC2-48EB-0222709B3FD2}"/>
                  </a:ext>
                </a:extLst>
              </p:cNvPr>
              <p:cNvSpPr txBox="1"/>
              <p:nvPr/>
            </p:nvSpPr>
            <p:spPr>
              <a:xfrm>
                <a:off x="4158910" y="2161922"/>
                <a:ext cx="1690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4158910" y="2161922"/>
                <a:ext cx="169085" cy="276999"/>
              </a:xfrm>
              <a:prstGeom prst="rect">
                <a:avLst/>
              </a:prstGeom>
              <a:blipFill>
                <a:blip r:embed="rId10"/>
                <a:stretch>
                  <a:fillRect l="-21429" r="-14286"/>
                </a:stretch>
              </a:blipFill>
            </p:spPr>
            <p:txBody>
              <a:bodyPr/>
              <a:lstStyle/>
              <a:p>
                <a:r>
                  <a:rPr lang="zh-CN" altLang="en-US">
                    <a:noFill/>
                  </a:rPr>
                  <a:t> </a:t>
                </a:r>
              </a:p>
            </p:txBody>
          </p:sp>
        </mc:Fallback>
      </mc:AlternateContent>
      <p:sp>
        <p:nvSpPr>
          <p:cNvPr id="3" name="椭圆 2">
            <a:extLst>
              <a:ext uri="{FF2B5EF4-FFF2-40B4-BE49-F238E27FC236}">
                <a16:creationId xmlns:a16="http://schemas.microsoft.com/office/drawing/2014/main" id="{9E100382-80FD-0A17-D64B-9F979CB8F140}"/>
              </a:ext>
            </a:extLst>
          </p:cNvPr>
          <p:cNvSpPr/>
          <p:nvPr/>
        </p:nvSpPr>
        <p:spPr>
          <a:xfrm>
            <a:off x="4656867" y="2043942"/>
            <a:ext cx="1103545" cy="87947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710DECE7-338C-8A98-C4E3-984E0EF30565}"/>
              </a:ext>
            </a:extLst>
          </p:cNvPr>
          <p:cNvSpPr txBox="1"/>
          <p:nvPr/>
        </p:nvSpPr>
        <p:spPr>
          <a:xfrm>
            <a:off x="4678292" y="5601253"/>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Round 2</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97159C3A-ECC3-0688-3A32-810BF3ECDFC6}"/>
                  </a:ext>
                </a:extLst>
              </p:cNvPr>
              <p:cNvSpPr txBox="1"/>
              <p:nvPr/>
            </p:nvSpPr>
            <p:spPr>
              <a:xfrm>
                <a:off x="4158910" y="5970585"/>
                <a:ext cx="6749796" cy="369332"/>
              </a:xfrm>
              <a:prstGeom prst="rect">
                <a:avLst/>
              </a:prstGeom>
              <a:noFill/>
              <a:ln w="25400">
                <a:solidFill>
                  <a:schemeClr val="accent1">
                    <a:shade val="50000"/>
                  </a:schemeClr>
                </a:solidFill>
              </a:ln>
            </p:spPr>
            <p:txBody>
              <a:bodyPr wrap="none" rtlCol="0">
                <a:spAutoFit/>
              </a:bodyPr>
              <a:lstStyle/>
              <a:p>
                <a:r>
                  <a:rPr lang="en-US" altLang="zh-CN" dirty="0">
                    <a:latin typeface="Times New Roman" panose="02020603050405020304" pitchFamily="18" charset="0"/>
                    <a:cs typeface="Times New Roman" panose="02020603050405020304" pitchFamily="18" charset="0"/>
                  </a:rPr>
                  <a:t>Each party’s garbled circuit outputs his shares of both </a:t>
                </a:r>
                <a14:m>
                  <m:oMath xmlns:m="http://schemas.openxmlformats.org/officeDocument/2006/math">
                    <m:r>
                      <a:rPr lang="en-US" altLang="zh-CN" b="0" i="1" dirty="0" smtClean="0">
                        <a:solidFill>
                          <a:srgbClr val="FF0000"/>
                        </a:solidFill>
                        <a:latin typeface="Cambria Math" panose="02040503050406030204" pitchFamily="18" charset="0"/>
                        <a:cs typeface="Times New Roman" panose="02020603050405020304" pitchFamily="18" charset="0"/>
                      </a:rPr>
                      <m:t>[</m:t>
                    </m:r>
                    <m:r>
                      <a:rPr lang="en-US" altLang="zh-CN" i="1" dirty="0">
                        <a:solidFill>
                          <a:srgbClr val="FF0000"/>
                        </a:solidFill>
                        <a:latin typeface="Cambria Math" panose="02040503050406030204" pitchFamily="18" charset="0"/>
                        <a:cs typeface="Times New Roman" panose="02020603050405020304" pitchFamily="18" charset="0"/>
                      </a:rPr>
                      <m:t>𝑧</m:t>
                    </m:r>
                    <m:r>
                      <a:rPr lang="en-US" altLang="zh-CN" b="0" i="1" dirty="0" smtClean="0">
                        <a:solidFill>
                          <a:srgbClr val="FF0000"/>
                        </a:solidFill>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b="0" i="1" dirty="0" smtClean="0">
                        <a:solidFill>
                          <a:srgbClr val="FF0000"/>
                        </a:solidFill>
                        <a:latin typeface="Cambria Math" panose="02040503050406030204" pitchFamily="18" charset="0"/>
                        <a:cs typeface="Times New Roman" panose="02020603050405020304" pitchFamily="18" charset="0"/>
                      </a:rPr>
                      <m:t>[</m:t>
                    </m:r>
                    <m:r>
                      <a:rPr lang="en-US" altLang="zh-CN" b="0" i="1" dirty="0" smtClean="0">
                        <a:solidFill>
                          <a:srgbClr val="FF0000"/>
                        </a:solidFill>
                        <a:latin typeface="Cambria Math" panose="02040503050406030204" pitchFamily="18" charset="0"/>
                        <a:cs typeface="Times New Roman" panose="02020603050405020304" pitchFamily="18" charset="0"/>
                      </a:rPr>
                      <m:t>ℓ</m:t>
                    </m:r>
                    <m:d>
                      <m:dPr>
                        <m:ctrlPr>
                          <a:rPr lang="en-US" altLang="zh-CN" i="1" dirty="0">
                            <a:solidFill>
                              <a:srgbClr val="FF0000"/>
                            </a:solidFill>
                            <a:latin typeface="Cambria Math" panose="02040503050406030204" pitchFamily="18" charset="0"/>
                            <a:cs typeface="Times New Roman" panose="02020603050405020304" pitchFamily="18" charset="0"/>
                          </a:rPr>
                        </m:ctrlPr>
                      </m:dPr>
                      <m:e>
                        <m:r>
                          <a:rPr lang="en-US" altLang="zh-CN" i="1" dirty="0">
                            <a:solidFill>
                              <a:srgbClr val="FF0000"/>
                            </a:solidFill>
                            <a:latin typeface="Cambria Math" panose="02040503050406030204" pitchFamily="18" charset="0"/>
                            <a:cs typeface="Times New Roman" panose="02020603050405020304" pitchFamily="18" charset="0"/>
                          </a:rPr>
                          <m:t>𝑧</m:t>
                        </m:r>
                      </m:e>
                    </m:d>
                    <m:r>
                      <a:rPr lang="en-US" altLang="zh-CN" b="0" i="1" dirty="0" smtClean="0">
                        <a:solidFill>
                          <a:srgbClr val="FF0000"/>
                        </a:solidFill>
                        <a:latin typeface="Cambria Math" panose="02040503050406030204" pitchFamily="18" charset="0"/>
                        <a:cs typeface="Times New Roman" panose="02020603050405020304" pitchFamily="18" charset="0"/>
                      </a:rPr>
                      <m:t>]</m:t>
                    </m:r>
                  </m:oMath>
                </a14:m>
                <a:endParaRPr lang="zh-CN" altLang="en-US" dirty="0">
                  <a:latin typeface="Times New Roman" panose="02020603050405020304" pitchFamily="18" charset="0"/>
                  <a:cs typeface="Times New Roman" panose="02020603050405020304" pitchFamily="18" charset="0"/>
                </a:endParaRPr>
              </a:p>
            </p:txBody>
          </p:sp>
        </mc:Choice>
        <mc:Fallback>
          <p:sp>
            <p:nvSpPr>
              <p:cNvPr id="6" name="文本框 5">
                <a:extLst>
                  <a:ext uri="{FF2B5EF4-FFF2-40B4-BE49-F238E27FC236}">
                    <a16:creationId xmlns:a16="http://schemas.microsoft.com/office/drawing/2014/main" id="{97159C3A-ECC3-0688-3A32-810BF3ECDFC6}"/>
                  </a:ext>
                </a:extLst>
              </p:cNvPr>
              <p:cNvSpPr txBox="1">
                <a:spLocks noRot="1" noChangeAspect="1" noMove="1" noResize="1" noEditPoints="1" noAdjustHandles="1" noChangeArrowheads="1" noChangeShapeType="1" noTextEdit="1"/>
              </p:cNvSpPr>
              <p:nvPr/>
            </p:nvSpPr>
            <p:spPr>
              <a:xfrm>
                <a:off x="4158910" y="5970585"/>
                <a:ext cx="6749796" cy="369332"/>
              </a:xfrm>
              <a:prstGeom prst="rect">
                <a:avLst/>
              </a:prstGeom>
              <a:blipFill>
                <a:blip r:embed="rId11"/>
                <a:stretch>
                  <a:fillRect l="-562" b="-15152"/>
                </a:stretch>
              </a:blipFill>
              <a:ln w="25400">
                <a:solidFill>
                  <a:schemeClr val="accent1">
                    <a:shade val="50000"/>
                  </a:schemeClr>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圆角矩形 14">
                <a:extLst>
                  <a:ext uri="{FF2B5EF4-FFF2-40B4-BE49-F238E27FC236}">
                    <a16:creationId xmlns:a16="http://schemas.microsoft.com/office/drawing/2014/main" id="{FA31C2E2-1F60-E425-4247-707FEB33CC03}"/>
                  </a:ext>
                </a:extLst>
              </p:cNvPr>
              <p:cNvSpPr/>
              <p:nvPr/>
            </p:nvSpPr>
            <p:spPr>
              <a:xfrm>
                <a:off x="5950542" y="1990023"/>
                <a:ext cx="5403258" cy="3314460"/>
              </a:xfrm>
              <a:prstGeom prst="roundRect">
                <a:avLst/>
              </a:prstGeom>
              <a:solidFill>
                <a:schemeClr val="accent4">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Using a multiplicative and linear secret sharing scheme, </a:t>
                </a:r>
                <a14:m>
                  <m:oMath xmlns:m="http://schemas.openxmlformats.org/officeDocument/2006/math">
                    <m:sSub>
                      <m:sSubPr>
                        <m:ctrlPr>
                          <a:rPr lang="en-US" altLang="zh-CN" sz="1600" i="1" dirty="0" smtClean="0">
                            <a:solidFill>
                              <a:srgbClr val="FF0000"/>
                            </a:solidFill>
                            <a:latin typeface="Cambria Math" panose="02040503050406030204" pitchFamily="18" charset="0"/>
                            <a:cs typeface="Times New Roman" panose="02020603050405020304" pitchFamily="18" charset="0"/>
                          </a:rPr>
                        </m:ctrlPr>
                      </m:sSubPr>
                      <m:e>
                        <m:r>
                          <a:rPr lang="en-US" altLang="zh-CN" sz="1600" i="1" dirty="0" smtClean="0">
                            <a:solidFill>
                              <a:srgbClr val="FF0000"/>
                            </a:solidFill>
                            <a:latin typeface="Cambria Math" panose="02040503050406030204" pitchFamily="18" charset="0"/>
                            <a:cs typeface="Times New Roman" panose="02020603050405020304" pitchFamily="18" charset="0"/>
                          </a:rPr>
                          <m:t>𝑃</m:t>
                        </m:r>
                      </m:e>
                      <m:sub>
                        <m:r>
                          <a:rPr lang="en-US" altLang="zh-CN" sz="16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1600" dirty="0">
                    <a:solidFill>
                      <a:schemeClr val="tx1"/>
                    </a:solidFill>
                    <a:latin typeface="Times New Roman" panose="02020603050405020304" pitchFamily="18" charset="0"/>
                    <a:cs typeface="Times New Roman" panose="02020603050405020304" pitchFamily="18" charset="0"/>
                  </a:rPr>
                  <a:t> shares </a:t>
                </a:r>
                <a14:m>
                  <m:oMath xmlns:m="http://schemas.openxmlformats.org/officeDocument/2006/math">
                    <m:r>
                      <a:rPr lang="en-US" altLang="zh-CN" sz="1600" b="0" i="1" smtClean="0">
                        <a:solidFill>
                          <a:srgbClr val="FF0000"/>
                        </a:solidFill>
                        <a:latin typeface="Cambria Math" panose="02040503050406030204" pitchFamily="18" charset="0"/>
                        <a:cs typeface="Times New Roman" panose="02020603050405020304" pitchFamily="18" charset="0"/>
                      </a:rPr>
                      <m:t>[</m:t>
                    </m:r>
                    <m:r>
                      <a:rPr lang="en-US" altLang="zh-CN" sz="1600" b="0" i="1" smtClean="0">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cs typeface="Times New Roman" panose="020206030504050203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0</m:t>
                        </m:r>
                      </m:e>
                    </m:d>
                    <m:r>
                      <a:rPr lang="en-US" altLang="zh-CN" sz="1600" b="0" i="1"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CN" sz="1600" i="1" smtClean="0">
                        <a:solidFill>
                          <a:srgbClr val="FF0000"/>
                        </a:solidFill>
                        <a:latin typeface="Cambria Math" panose="02040503050406030204" pitchFamily="18" charset="0"/>
                        <a:cs typeface="Times New Roman" panose="02020603050405020304" pitchFamily="18" charset="0"/>
                      </a:rPr>
                      <m:t>[</m:t>
                    </m:r>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cs typeface="Times New Roman" panose="020206030504050203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1</m:t>
                        </m:r>
                      </m:e>
                    </m:d>
                    <m:r>
                      <a:rPr lang="en-US" altLang="zh-CN" sz="1600" i="1">
                        <a:solidFill>
                          <a:srgbClr val="FF0000"/>
                        </a:solidFill>
                        <a:latin typeface="Cambria Math" panose="02040503050406030204" pitchFamily="18" charset="0"/>
                        <a:cs typeface="Times New Roman" panose="02020603050405020304" pitchFamily="18" charset="0"/>
                      </a:rPr>
                      <m:t>−ℓ(0)</m:t>
                    </m:r>
                    <m:r>
                      <a:rPr lang="en-US" altLang="zh-CN" sz="1600" b="0" i="1" smtClean="0">
                        <a:solidFill>
                          <a:srgbClr val="FF0000"/>
                        </a:solidFill>
                        <a:latin typeface="Cambria Math" panose="02040503050406030204" pitchFamily="18" charset="0"/>
                        <a:cs typeface="Times New Roman" panose="02020603050405020304" pitchFamily="18" charset="0"/>
                      </a:rPr>
                      <m:t>]</m:t>
                    </m:r>
                  </m:oMath>
                </a14:m>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dirty="0">
                  <a:solidFill>
                    <a:schemeClr val="tx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With </a:t>
                </a:r>
                <a14:m>
                  <m:oMath xmlns:m="http://schemas.openxmlformats.org/officeDocument/2006/math">
                    <m:r>
                      <a:rPr lang="en-US" altLang="zh-CN" sz="1600" b="0" i="1" smtClean="0">
                        <a:solidFill>
                          <a:srgbClr val="FF0000"/>
                        </a:solidFill>
                        <a:latin typeface="Cambria Math" panose="02040503050406030204" pitchFamily="18" charset="0"/>
                        <a:cs typeface="Times New Roman" panose="02020603050405020304" pitchFamily="18" charset="0"/>
                      </a:rPr>
                      <m:t>[</m:t>
                    </m:r>
                    <m:r>
                      <a:rPr lang="en-US" altLang="zh-CN" sz="1600" b="0" i="1" smtClean="0">
                        <a:solidFill>
                          <a:srgbClr val="FF0000"/>
                        </a:solidFill>
                        <a:latin typeface="Cambria Math" panose="02040503050406030204" pitchFamily="18" charset="0"/>
                        <a:cs typeface="Times New Roman" panose="02020603050405020304" pitchFamily="18" charset="0"/>
                      </a:rPr>
                      <m:t>𝑧</m:t>
                    </m:r>
                    <m:r>
                      <a:rPr lang="en-US" altLang="zh-CN" sz="1600" b="0" i="1" smtClean="0">
                        <a:solidFill>
                          <a:srgbClr val="FF0000"/>
                        </a:solidFill>
                        <a:latin typeface="Cambria Math" panose="02040503050406030204" pitchFamily="18" charset="0"/>
                        <a:cs typeface="Times New Roman" panose="02020603050405020304" pitchFamily="18" charset="0"/>
                      </a:rPr>
                      <m:t>]</m:t>
                    </m:r>
                  </m:oMath>
                </a14:m>
                <a:r>
                  <a:rPr lang="en-US" altLang="zh-CN" sz="1600" dirty="0">
                    <a:solidFill>
                      <a:schemeClr val="tx1"/>
                    </a:solidFill>
                    <a:latin typeface="Times New Roman" panose="02020603050405020304" pitchFamily="18" charset="0"/>
                    <a:cs typeface="Times New Roman" panose="02020603050405020304" pitchFamily="18" charset="0"/>
                  </a:rPr>
                  <a:t>, all parties can locally compute</a:t>
                </a:r>
                <a:endParaRPr lang="en-US" altLang="zh-CN" sz="1600" b="0" i="1" dirty="0">
                  <a:solidFill>
                    <a:srgbClr val="FF0000"/>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US" altLang="zh-CN" sz="1600" b="0" i="1" smtClean="0">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𝑧</m:t>
                              </m:r>
                            </m:e>
                          </m:d>
                        </m:e>
                      </m:d>
                      <m:r>
                        <a:rPr lang="en-US" altLang="zh-CN" sz="1600" i="1">
                          <a:solidFill>
                            <a:srgbClr val="FF0000"/>
                          </a:solidFill>
                          <a:latin typeface="Cambria Math" panose="02040503050406030204" pitchFamily="18" charset="0"/>
                        </a:rPr>
                        <m:t>=</m:t>
                      </m:r>
                      <m:d>
                        <m:dPr>
                          <m:begChr m:val="["/>
                          <m:endChr m:val="]"/>
                          <m:ctrlPr>
                            <a:rPr lang="en-US" altLang="zh-CN" sz="1600" b="0" i="1" smtClean="0">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0</m:t>
                              </m:r>
                            </m:e>
                          </m:d>
                        </m:e>
                      </m:d>
                      <m:r>
                        <a:rPr lang="en-US" altLang="zh-CN" sz="1600" i="1">
                          <a:solidFill>
                            <a:srgbClr val="FF0000"/>
                          </a:solidFill>
                          <a:latin typeface="Cambria Math" panose="02040503050406030204" pitchFamily="18" charset="0"/>
                        </a:rPr>
                        <m:t>+</m:t>
                      </m:r>
                      <m:d>
                        <m:dPr>
                          <m:begChr m:val="["/>
                          <m:endChr m:val="]"/>
                          <m:ctrlPr>
                            <a:rPr lang="en-US" altLang="zh-CN" sz="1600" b="0" i="1" smtClean="0">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𝑧</m:t>
                          </m:r>
                        </m:e>
                      </m:d>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1</m:t>
                          </m:r>
                        </m:e>
                      </m:d>
                      <m:r>
                        <a:rPr lang="en-US" altLang="zh-CN" sz="1600" i="1">
                          <a:solidFill>
                            <a:srgbClr val="FF0000"/>
                          </a:solidFill>
                          <a:latin typeface="Cambria Math" panose="02040503050406030204" pitchFamily="18" charset="0"/>
                        </a:rPr>
                        <m:t>−</m:t>
                      </m:r>
                      <m:r>
                        <a:rPr lang="en-US" altLang="zh-CN" sz="1600" i="1">
                          <a:solidFill>
                            <a:srgbClr val="FF0000"/>
                          </a:solidFill>
                          <a:latin typeface="Cambria Math" panose="02040503050406030204" pitchFamily="18" charset="0"/>
                          <a:cs typeface="Times New Roman" panose="02020603050405020304" pitchFamily="18" charset="0"/>
                        </a:rPr>
                        <m:t>ℓ</m:t>
                      </m:r>
                      <m:d>
                        <m:dPr>
                          <m:ctrlPr>
                            <a:rPr lang="en-US" altLang="zh-CN" sz="1600" i="1">
                              <a:solidFill>
                                <a:srgbClr val="FF0000"/>
                              </a:solidFill>
                              <a:latin typeface="Cambria Math" panose="02040503050406030204" pitchFamily="18" charset="0"/>
                            </a:rPr>
                          </m:ctrlPr>
                        </m:dPr>
                        <m:e>
                          <m:r>
                            <a:rPr lang="en-US" altLang="zh-CN" sz="1600" i="1">
                              <a:solidFill>
                                <a:srgbClr val="FF0000"/>
                              </a:solidFill>
                              <a:latin typeface="Cambria Math" panose="02040503050406030204" pitchFamily="18" charset="0"/>
                            </a:rPr>
                            <m:t>0</m:t>
                          </m:r>
                        </m:e>
                      </m:d>
                      <m:r>
                        <a:rPr lang="en-US" altLang="zh-CN" sz="1600" b="0" i="1" smtClean="0">
                          <a:solidFill>
                            <a:srgbClr val="FF0000"/>
                          </a:solidFill>
                          <a:latin typeface="Cambria Math" panose="02040503050406030204" pitchFamily="18" charset="0"/>
                        </a:rPr>
                        <m:t>]</m:t>
                      </m:r>
                    </m:oMath>
                  </m:oMathPara>
                </a14:m>
                <a:endParaRPr lang="zh-CN" altLang="en-US" sz="1600" dirty="0">
                  <a:solidFill>
                    <a:srgbClr val="FF0000"/>
                  </a:solidFill>
                </a:endParaRPr>
              </a:p>
              <a:p>
                <a:pPr>
                  <a:lnSpc>
                    <a:spcPct val="150000"/>
                  </a:lnSpc>
                </a:pPr>
                <a:endParaRPr lang="en-US" altLang="zh-CN"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15" name="圆角矩形 14">
                <a:extLst>
                  <a:ext uri="{FF2B5EF4-FFF2-40B4-BE49-F238E27FC236}">
                    <a16:creationId xmlns:a16="http://schemas.microsoft.com/office/drawing/2014/main" id="{FA31C2E2-1F60-E425-4247-707FEB33CC03}"/>
                  </a:ext>
                </a:extLst>
              </p:cNvPr>
              <p:cNvSpPr>
                <a:spLocks noRot="1" noChangeAspect="1" noMove="1" noResize="1" noEditPoints="1" noAdjustHandles="1" noChangeArrowheads="1" noChangeShapeType="1" noTextEdit="1"/>
              </p:cNvSpPr>
              <p:nvPr/>
            </p:nvSpPr>
            <p:spPr>
              <a:xfrm>
                <a:off x="5950542" y="1990023"/>
                <a:ext cx="5403258" cy="3314460"/>
              </a:xfrm>
              <a:prstGeom prst="round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430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Multiparty Computation</a:t>
            </a:r>
            <a:endParaRPr lang="en-CH" b="1" dirty="0">
              <a:solidFill>
                <a:schemeClr val="accent1">
                  <a:lumMod val="75000"/>
                </a:schemeClr>
              </a:solidFill>
            </a:endParaRPr>
          </a:p>
        </p:txBody>
      </p:sp>
      <p:grpSp>
        <p:nvGrpSpPr>
          <p:cNvPr id="12" name="Group 11">
            <a:extLst>
              <a:ext uri="{FF2B5EF4-FFF2-40B4-BE49-F238E27FC236}">
                <a16:creationId xmlns:a16="http://schemas.microsoft.com/office/drawing/2014/main" id="{668456FA-9251-1D32-7391-2FEFA5FEEC11}"/>
              </a:ext>
            </a:extLst>
          </p:cNvPr>
          <p:cNvGrpSpPr/>
          <p:nvPr/>
        </p:nvGrpSpPr>
        <p:grpSpPr>
          <a:xfrm>
            <a:off x="1358794" y="2410975"/>
            <a:ext cx="2683427" cy="2513402"/>
            <a:chOff x="2535740" y="2410975"/>
            <a:chExt cx="2683427" cy="2513402"/>
          </a:xfrm>
        </p:grpSpPr>
        <p:pic>
          <p:nvPicPr>
            <p:cNvPr id="9" name="Picture 8">
              <a:extLst>
                <a:ext uri="{FF2B5EF4-FFF2-40B4-BE49-F238E27FC236}">
                  <a16:creationId xmlns:a16="http://schemas.microsoft.com/office/drawing/2014/main" id="{44EDA89F-130D-4A15-AAF7-C06602ECE7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629" y="2410975"/>
              <a:ext cx="426716" cy="426716"/>
            </a:xfrm>
            <a:prstGeom prst="rect">
              <a:avLst/>
            </a:prstGeom>
          </p:spPr>
        </p:pic>
        <p:pic>
          <p:nvPicPr>
            <p:cNvPr id="11" name="Picture 10">
              <a:extLst>
                <a:ext uri="{FF2B5EF4-FFF2-40B4-BE49-F238E27FC236}">
                  <a16:creationId xmlns:a16="http://schemas.microsoft.com/office/drawing/2014/main" id="{3B02F7CC-CB96-4880-AECD-76288F1D8A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35740" y="3880227"/>
              <a:ext cx="518160" cy="518160"/>
            </a:xfrm>
            <a:prstGeom prst="rect">
              <a:avLst/>
            </a:prstGeom>
          </p:spPr>
        </p:pic>
        <p:pic>
          <p:nvPicPr>
            <p:cNvPr id="13" name="Picture 12">
              <a:extLst>
                <a:ext uri="{FF2B5EF4-FFF2-40B4-BE49-F238E27FC236}">
                  <a16:creationId xmlns:a16="http://schemas.microsoft.com/office/drawing/2014/main" id="{62BBCA83-73AB-428F-99A9-89344F3D13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2451" y="3026795"/>
              <a:ext cx="426716" cy="426716"/>
            </a:xfrm>
            <a:prstGeom prst="rect">
              <a:avLst/>
            </a:prstGeom>
          </p:spPr>
        </p:pic>
        <p:pic>
          <p:nvPicPr>
            <p:cNvPr id="17" name="Picture 16">
              <a:extLst>
                <a:ext uri="{FF2B5EF4-FFF2-40B4-BE49-F238E27FC236}">
                  <a16:creationId xmlns:a16="http://schemas.microsoft.com/office/drawing/2014/main" id="{1CD37B6D-5746-4304-ADEC-33D3C0FE3C5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92451" y="3960184"/>
              <a:ext cx="426716" cy="426716"/>
            </a:xfrm>
            <a:prstGeom prst="rect">
              <a:avLst/>
            </a:prstGeom>
          </p:spPr>
        </p:pic>
        <p:cxnSp>
          <p:nvCxnSpPr>
            <p:cNvPr id="20" name="Straight Arrow Connector 19">
              <a:extLst>
                <a:ext uri="{FF2B5EF4-FFF2-40B4-BE49-F238E27FC236}">
                  <a16:creationId xmlns:a16="http://schemas.microsoft.com/office/drawing/2014/main" id="{3CEA4325-AAA2-4663-8935-B77DFE613B4D}"/>
                </a:ext>
              </a:extLst>
            </p:cNvPr>
            <p:cNvCxnSpPr>
              <a:cxnSpLocks/>
              <a:stCxn id="9" idx="2"/>
            </p:cNvCxnSpPr>
            <p:nvPr/>
          </p:nvCxnSpPr>
          <p:spPr>
            <a:xfrm>
              <a:off x="3927987" y="2837691"/>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BA9218-95D7-463C-AC11-44B76E131CF4}"/>
                </a:ext>
              </a:extLst>
            </p:cNvPr>
            <p:cNvCxnSpPr>
              <a:cxnSpLocks/>
              <a:endCxn id="9" idx="2"/>
            </p:cNvCxnSpPr>
            <p:nvPr/>
          </p:nvCxnSpPr>
          <p:spPr>
            <a:xfrm flipV="1">
              <a:off x="3008178" y="2837691"/>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038625E-2973-476A-94E0-49CC0D1B3CAA}"/>
                </a:ext>
              </a:extLst>
            </p:cNvPr>
            <p:cNvCxnSpPr>
              <a:cxnSpLocks/>
              <a:stCxn id="11" idx="3"/>
              <a:endCxn id="51" idx="0"/>
            </p:cNvCxnSpPr>
            <p:nvPr/>
          </p:nvCxnSpPr>
          <p:spPr>
            <a:xfrm>
              <a:off x="3053900" y="4139307"/>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617A21-7CF6-4E9E-849E-199F70DFF7CA}"/>
                </a:ext>
              </a:extLst>
            </p:cNvPr>
            <p:cNvCxnSpPr>
              <a:cxnSpLocks/>
              <a:endCxn id="13" idx="1"/>
            </p:cNvCxnSpPr>
            <p:nvPr/>
          </p:nvCxnSpPr>
          <p:spPr>
            <a:xfrm flipV="1">
              <a:off x="3927987" y="3240153"/>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16EA02-3CCF-457B-A450-45D63DB77166}"/>
                </a:ext>
              </a:extLst>
            </p:cNvPr>
            <p:cNvCxnSpPr>
              <a:cxnSpLocks/>
              <a:stCxn id="17" idx="1"/>
            </p:cNvCxnSpPr>
            <p:nvPr/>
          </p:nvCxnSpPr>
          <p:spPr>
            <a:xfrm flipH="1" flipV="1">
              <a:off x="3008178" y="3240153"/>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8D7441-1930-404B-B899-2D18742B124B}"/>
                </a:ext>
              </a:extLst>
            </p:cNvPr>
            <p:cNvCxnSpPr>
              <a:cxnSpLocks/>
              <a:stCxn id="13" idx="1"/>
            </p:cNvCxnSpPr>
            <p:nvPr/>
          </p:nvCxnSpPr>
          <p:spPr>
            <a:xfrm flipH="1">
              <a:off x="3008178" y="324015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B821D9-6176-4BA0-AC73-81833E6F3CFF}"/>
                </a:ext>
              </a:extLst>
            </p:cNvPr>
            <p:cNvCxnSpPr>
              <a:cxnSpLocks/>
              <a:stCxn id="9" idx="2"/>
              <a:endCxn id="13" idx="1"/>
            </p:cNvCxnSpPr>
            <p:nvPr/>
          </p:nvCxnSpPr>
          <p:spPr>
            <a:xfrm>
              <a:off x="3927987" y="2837691"/>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F7D0D9-E663-4AD2-9C6E-0D41B0BE0DFB}"/>
                </a:ext>
              </a:extLst>
            </p:cNvPr>
            <p:cNvCxnSpPr>
              <a:cxnSpLocks/>
            </p:cNvCxnSpPr>
            <p:nvPr/>
          </p:nvCxnSpPr>
          <p:spPr>
            <a:xfrm flipH="1">
              <a:off x="3008177" y="4173542"/>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75FB63F-05FA-4577-A4BF-ECAC59541895}"/>
                </a:ext>
              </a:extLst>
            </p:cNvPr>
            <p:cNvCxnSpPr>
              <a:cxnSpLocks/>
              <a:stCxn id="51" idx="0"/>
            </p:cNvCxnSpPr>
            <p:nvPr/>
          </p:nvCxnSpPr>
          <p:spPr>
            <a:xfrm flipV="1">
              <a:off x="3927987" y="4105883"/>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280ED-C014-4E6F-A46D-E8621F28CD96}"/>
                </a:ext>
              </a:extLst>
            </p:cNvPr>
            <p:cNvCxnSpPr>
              <a:cxnSpLocks/>
              <a:stCxn id="13" idx="1"/>
              <a:endCxn id="17" idx="1"/>
            </p:cNvCxnSpPr>
            <p:nvPr/>
          </p:nvCxnSpPr>
          <p:spPr>
            <a:xfrm>
              <a:off x="4792451" y="3240153"/>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3E1CB8-E1BC-47BE-84E2-EB370B7A58E3}"/>
                </a:ext>
              </a:extLst>
            </p:cNvPr>
            <p:cNvCxnSpPr>
              <a:cxnSpLocks/>
              <a:stCxn id="50" idx="3"/>
              <a:endCxn id="11" idx="3"/>
            </p:cNvCxnSpPr>
            <p:nvPr/>
          </p:nvCxnSpPr>
          <p:spPr>
            <a:xfrm>
              <a:off x="3008178" y="3240153"/>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595B388-0C69-4A59-89DA-D375C0349F35}"/>
                </a:ext>
              </a:extLst>
            </p:cNvPr>
            <p:cNvCxnSpPr>
              <a:cxnSpLocks/>
            </p:cNvCxnSpPr>
            <p:nvPr/>
          </p:nvCxnSpPr>
          <p:spPr>
            <a:xfrm flipH="1" flipV="1">
              <a:off x="3008178" y="3240153"/>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B905E20-3D80-4667-94D9-7931BC31591A}"/>
                </a:ext>
              </a:extLst>
            </p:cNvPr>
            <p:cNvCxnSpPr>
              <a:cxnSpLocks/>
              <a:stCxn id="11" idx="3"/>
              <a:endCxn id="9" idx="2"/>
            </p:cNvCxnSpPr>
            <p:nvPr/>
          </p:nvCxnSpPr>
          <p:spPr>
            <a:xfrm flipV="1">
              <a:off x="3053900" y="2837691"/>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8D4D3F7-06DA-4DF2-B2D0-5213670540D1}"/>
                </a:ext>
              </a:extLst>
            </p:cNvPr>
            <p:cNvCxnSpPr>
              <a:cxnSpLocks/>
              <a:stCxn id="17" idx="1"/>
              <a:endCxn id="9" idx="2"/>
            </p:cNvCxnSpPr>
            <p:nvPr/>
          </p:nvCxnSpPr>
          <p:spPr>
            <a:xfrm flipH="1" flipV="1">
              <a:off x="3927987" y="2837691"/>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B9A94E-C178-41E7-8E3C-7A8415135EB0}"/>
                </a:ext>
              </a:extLst>
            </p:cNvPr>
            <p:cNvCxnSpPr>
              <a:cxnSpLocks/>
              <a:stCxn id="11" idx="3"/>
              <a:endCxn id="13" idx="1"/>
            </p:cNvCxnSpPr>
            <p:nvPr/>
          </p:nvCxnSpPr>
          <p:spPr>
            <a:xfrm flipV="1">
              <a:off x="3053900" y="3240153"/>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65D72BC9-A1CA-42E3-B3A8-D11E7EB9165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81462" y="3026795"/>
              <a:ext cx="426716" cy="426716"/>
            </a:xfrm>
            <a:prstGeom prst="rect">
              <a:avLst/>
            </a:prstGeom>
          </p:spPr>
        </p:pic>
        <p:pic>
          <p:nvPicPr>
            <p:cNvPr id="51" name="Picture 50">
              <a:extLst>
                <a:ext uri="{FF2B5EF4-FFF2-40B4-BE49-F238E27FC236}">
                  <a16:creationId xmlns:a16="http://schemas.microsoft.com/office/drawing/2014/main" id="{BFDD2C97-399B-42CE-A802-DEF89640BA9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14629" y="4497661"/>
              <a:ext cx="426716" cy="426716"/>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FC40E3-7851-469C-0554-284A6049006A}"/>
                  </a:ext>
                </a:extLst>
              </p:cNvPr>
              <p:cNvSpPr txBox="1"/>
              <p:nvPr/>
            </p:nvSpPr>
            <p:spPr>
              <a:xfrm>
                <a:off x="4788899" y="1962854"/>
                <a:ext cx="5571869" cy="2492990"/>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Setting</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Synchronous Network</a:t>
                </a: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Honest Majority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𝑡</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−1)/2</m:t>
                    </m:r>
                  </m:oMath>
                </a14:m>
                <a:r>
                  <a:rPr lang="en-US" altLang="zh-CN" sz="2000" dirty="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Dishonest majority with gap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𝑡</m:t>
                    </m:r>
                    <m:r>
                      <a:rPr lang="en-US" altLang="zh-CN" sz="2000" i="1" dirty="0" smtClean="0">
                        <a:solidFill>
                          <a:srgbClr val="FF0000"/>
                        </a:solidFill>
                        <a:latin typeface="Cambria Math" panose="02040503050406030204" pitchFamily="18" charset="0"/>
                        <a:cs typeface="Times New Roman" panose="02020603050405020304" pitchFamily="18" charset="0"/>
                      </a:rPr>
                      <m:t>=(1−</m:t>
                    </m:r>
                    <m:r>
                      <a:rPr lang="en-US" altLang="zh-CN" sz="2000" i="1" dirty="0" smtClean="0">
                        <a:solidFill>
                          <a:srgbClr val="FF0000"/>
                        </a:solidFill>
                        <a:latin typeface="Cambria Math" panose="02040503050406030204" pitchFamily="18" charset="0"/>
                        <a:cs typeface="Times New Roman" panose="02020603050405020304" pitchFamily="18" charset="0"/>
                      </a:rPr>
                      <m:t>𝜖</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oMath>
                </a14:m>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Fully Malicious Adversary (Security with Abort)</a:t>
                </a:r>
                <a:endParaRPr lang="en-US" sz="24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FEFC40E3-7851-469C-0554-284A6049006A}"/>
                  </a:ext>
                </a:extLst>
              </p:cNvPr>
              <p:cNvSpPr txBox="1">
                <a:spLocks noRot="1" noChangeAspect="1" noMove="1" noResize="1" noEditPoints="1" noAdjustHandles="1" noChangeArrowheads="1" noChangeShapeType="1" noTextEdit="1"/>
              </p:cNvSpPr>
              <p:nvPr/>
            </p:nvSpPr>
            <p:spPr>
              <a:xfrm>
                <a:off x="4788899" y="1962854"/>
                <a:ext cx="5571869" cy="2492990"/>
              </a:xfrm>
              <a:prstGeom prst="rect">
                <a:avLst/>
              </a:prstGeom>
              <a:blipFill>
                <a:blip r:embed="rId8"/>
                <a:stretch>
                  <a:fillRect l="-1751" b="-12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3228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69E5-CA1C-E51E-57F4-F64F43C76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03EE5-7960-E5B0-8E10-BB0D9F8D48CC}"/>
              </a:ext>
            </a:extLst>
          </p:cNvPr>
          <p:cNvSpPr>
            <a:spLocks noGrp="1"/>
          </p:cNvSpPr>
          <p:nvPr>
            <p:ph type="title"/>
          </p:nvPr>
        </p:nvSpPr>
        <p:spPr/>
        <p:txBody>
          <a:bodyPr/>
          <a:lstStyle/>
          <a:p>
            <a:r>
              <a:rPr lang="en-US" altLang="zh-CN" b="1" dirty="0">
                <a:solidFill>
                  <a:schemeClr val="accent1">
                    <a:lumMod val="75000"/>
                  </a:schemeClr>
                </a:solidFill>
              </a:rPr>
              <a:t>Summary</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6" name="文本框 35">
                <a:extLst>
                  <a:ext uri="{FF2B5EF4-FFF2-40B4-BE49-F238E27FC236}">
                    <a16:creationId xmlns:a16="http://schemas.microsoft.com/office/drawing/2014/main" id="{B566924A-CB88-38B2-8D01-81B41668484F}"/>
                  </a:ext>
                </a:extLst>
              </p:cNvPr>
              <p:cNvSpPr txBox="1"/>
              <p:nvPr/>
            </p:nvSpPr>
            <p:spPr>
              <a:xfrm>
                <a:off x="581240" y="1690688"/>
                <a:ext cx="11201029" cy="1883657"/>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Our Solution: For each reconstruction of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𝑧</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to a party </a:t>
                </a:r>
                <a14:m>
                  <m:oMath xmlns:m="http://schemas.openxmlformats.org/officeDocument/2006/math">
                    <m:sSub>
                      <m:sSubPr>
                        <m:ctrlPr>
                          <a:rPr lang="en-US" altLang="zh-CN" sz="2000" b="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a:t>
                </a:r>
              </a:p>
              <a:p>
                <a:pPr marL="457200" indent="-457200">
                  <a:lnSpc>
                    <a:spcPct val="15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Garbling Phase</a:t>
                </a:r>
              </a:p>
              <a:p>
                <a:pPr marL="457200" indent="-4572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The party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 shares </a:t>
                </a:r>
                <a14:m>
                  <m:oMath xmlns:m="http://schemas.openxmlformats.org/officeDocument/2006/math">
                    <m:r>
                      <a:rPr lang="en-US" altLang="zh-CN" sz="2000" b="0" i="1" smtClean="0">
                        <a:solidFill>
                          <a:srgbClr val="FF0000"/>
                        </a:solidFill>
                        <a:latin typeface="Cambria Math" panose="02040503050406030204" pitchFamily="18" charset="0"/>
                        <a:cs typeface="Times New Roman" panose="02020603050405020304" pitchFamily="18" charset="0"/>
                      </a:rPr>
                      <m:t>[</m:t>
                    </m:r>
                    <m:r>
                      <a:rPr lang="en-US" altLang="zh-CN" sz="2000" b="0" i="1" smtClean="0">
                        <a:solidFill>
                          <a:srgbClr val="FF0000"/>
                        </a:solidFill>
                        <a:latin typeface="Cambria Math" panose="02040503050406030204" pitchFamily="18" charset="0"/>
                        <a:cs typeface="Times New Roman" panose="02020603050405020304" pitchFamily="18" charset="0"/>
                      </a:rPr>
                      <m:t>ℓ</m:t>
                    </m:r>
                    <m:d>
                      <m:dPr>
                        <m:ctrlPr>
                          <a:rPr lang="en-US" altLang="zh-CN" sz="2000" i="1">
                            <a:solidFill>
                              <a:srgbClr val="FF0000"/>
                            </a:solidFill>
                            <a:latin typeface="Cambria Math" panose="02040503050406030204" pitchFamily="18" charset="0"/>
                            <a:cs typeface="Times New Roman" panose="02020603050405020304" pitchFamily="18" charset="0"/>
                          </a:rPr>
                        </m:ctrlPr>
                      </m:dPr>
                      <m:e>
                        <m:r>
                          <a:rPr lang="en-US" altLang="zh-CN" sz="2000" i="1">
                            <a:solidFill>
                              <a:srgbClr val="FF0000"/>
                            </a:solidFill>
                            <a:latin typeface="Cambria Math" panose="02040503050406030204" pitchFamily="18" charset="0"/>
                            <a:cs typeface="Times New Roman" panose="02020603050405020304" pitchFamily="18" charset="0"/>
                          </a:rPr>
                          <m:t>0</m:t>
                        </m:r>
                      </m:e>
                    </m:d>
                    <m:r>
                      <a:rPr lang="en-US" altLang="zh-CN" sz="2000" b="0" i="1"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a:solidFill>
                              <a:srgbClr val="FF0000"/>
                            </a:solidFill>
                            <a:latin typeface="Cambria Math" panose="02040503050406030204" pitchFamily="18" charset="0"/>
                            <a:cs typeface="Times New Roman" panose="02020603050405020304" pitchFamily="18" charset="0"/>
                          </a:rPr>
                        </m:ctrlPr>
                      </m:dPr>
                      <m:e>
                        <m:r>
                          <a:rPr lang="en-US" altLang="zh-CN" sz="2000" i="1">
                            <a:solidFill>
                              <a:srgbClr val="FF0000"/>
                            </a:solidFill>
                            <a:latin typeface="Cambria Math" panose="02040503050406030204" pitchFamily="18" charset="0"/>
                            <a:cs typeface="Times New Roman" panose="02020603050405020304" pitchFamily="18" charset="0"/>
                          </a:rPr>
                          <m:t>1</m:t>
                        </m:r>
                      </m:e>
                    </m:d>
                    <m:r>
                      <a:rPr lang="en-US" altLang="zh-CN" sz="2000" i="1">
                        <a:solidFill>
                          <a:srgbClr val="FF0000"/>
                        </a:solidFill>
                        <a:latin typeface="Cambria Math" panose="02040503050406030204" pitchFamily="18" charset="0"/>
                        <a:cs typeface="Times New Roman" panose="02020603050405020304" pitchFamily="18" charset="0"/>
                      </a:rPr>
                      <m:t>−</m:t>
                    </m:r>
                    <m:r>
                      <a:rPr lang="en-US" altLang="zh-CN" sz="2000" i="1">
                        <a:solidFill>
                          <a:srgbClr val="FF0000"/>
                        </a:solidFill>
                        <a:latin typeface="Cambria Math" panose="02040503050406030204" pitchFamily="18" charset="0"/>
                        <a:cs typeface="Times New Roman" panose="02020603050405020304" pitchFamily="18" charset="0"/>
                      </a:rPr>
                      <m:t>ℓ</m:t>
                    </m:r>
                    <m:r>
                      <a:rPr lang="en-US" altLang="zh-CN" sz="2000" i="1">
                        <a:solidFill>
                          <a:srgbClr val="FF0000"/>
                        </a:solidFill>
                        <a:latin typeface="Cambria Math" panose="02040503050406030204" pitchFamily="18" charset="0"/>
                        <a:cs typeface="Times New Roman" panose="02020603050405020304" pitchFamily="18" charset="0"/>
                      </a:rPr>
                      <m:t>(0)</m:t>
                    </m:r>
                    <m:r>
                      <a:rPr lang="en-US" altLang="zh-CN" sz="2000" b="0" i="1" smtClean="0">
                        <a:solidFill>
                          <a:srgbClr val="FF0000"/>
                        </a:solidFill>
                        <a:latin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p:txBody>
          </p:sp>
        </mc:Choice>
        <mc:Fallback>
          <p:sp>
            <p:nvSpPr>
              <p:cNvPr id="36" name="文本框 35">
                <a:extLst>
                  <a:ext uri="{FF2B5EF4-FFF2-40B4-BE49-F238E27FC236}">
                    <a16:creationId xmlns:a16="http://schemas.microsoft.com/office/drawing/2014/main" id="{B566924A-CB88-38B2-8D01-81B41668484F}"/>
                  </a:ext>
                </a:extLst>
              </p:cNvPr>
              <p:cNvSpPr txBox="1">
                <a:spLocks noRot="1" noChangeAspect="1" noMove="1" noResize="1" noEditPoints="1" noAdjustHandles="1" noChangeArrowheads="1" noChangeShapeType="1" noTextEdit="1"/>
              </p:cNvSpPr>
              <p:nvPr/>
            </p:nvSpPr>
            <p:spPr>
              <a:xfrm>
                <a:off x="581240" y="1690688"/>
                <a:ext cx="11201029" cy="1883657"/>
              </a:xfrm>
              <a:prstGeom prst="rect">
                <a:avLst/>
              </a:prstGeom>
              <a:blipFill>
                <a:blip r:embed="rId3"/>
                <a:stretch>
                  <a:fillRect l="-566" b="-4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82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18BF-03AD-C3B7-DBAD-D81D15887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693F6-D01D-678C-3C3D-2B652DD8B3EB}"/>
              </a:ext>
            </a:extLst>
          </p:cNvPr>
          <p:cNvSpPr>
            <a:spLocks noGrp="1"/>
          </p:cNvSpPr>
          <p:nvPr>
            <p:ph type="title"/>
          </p:nvPr>
        </p:nvSpPr>
        <p:spPr/>
        <p:txBody>
          <a:bodyPr/>
          <a:lstStyle/>
          <a:p>
            <a:r>
              <a:rPr lang="en-US" altLang="zh-CN" b="1" dirty="0">
                <a:solidFill>
                  <a:schemeClr val="accent1">
                    <a:lumMod val="75000"/>
                  </a:schemeClr>
                </a:solidFill>
              </a:rPr>
              <a:t>Summary</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6" name="文本框 35">
                <a:extLst>
                  <a:ext uri="{FF2B5EF4-FFF2-40B4-BE49-F238E27FC236}">
                    <a16:creationId xmlns:a16="http://schemas.microsoft.com/office/drawing/2014/main" id="{73596B10-4CEF-00D0-9502-627E4A97D2CF}"/>
                  </a:ext>
                </a:extLst>
              </p:cNvPr>
              <p:cNvSpPr txBox="1"/>
              <p:nvPr/>
            </p:nvSpPr>
            <p:spPr>
              <a:xfrm>
                <a:off x="581240" y="1690688"/>
                <a:ext cx="11201029" cy="2806987"/>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Our Solution: For each reconstruction of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𝑧</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to a party </a:t>
                </a:r>
                <a14:m>
                  <m:oMath xmlns:m="http://schemas.openxmlformats.org/officeDocument/2006/math">
                    <m:sSub>
                      <m:sSubPr>
                        <m:ctrlPr>
                          <a:rPr lang="en-US" altLang="zh-CN" sz="2000" b="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a:t>
                </a:r>
              </a:p>
              <a:p>
                <a:pPr marL="457200" indent="-457200">
                  <a:lnSpc>
                    <a:spcPct val="15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Garbling Phase</a:t>
                </a:r>
              </a:p>
              <a:p>
                <a:pPr marL="457200" indent="-4572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The party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 shares </a:t>
                </a:r>
                <a14:m>
                  <m:oMath xmlns:m="http://schemas.openxmlformats.org/officeDocument/2006/math">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a:solidFill>
                              <a:srgbClr val="FF0000"/>
                            </a:solidFill>
                            <a:latin typeface="Cambria Math" panose="02040503050406030204" pitchFamily="18" charset="0"/>
                            <a:cs typeface="Times New Roman" panose="02020603050405020304" pitchFamily="18" charset="0"/>
                          </a:rPr>
                        </m:ctrlPr>
                      </m:dPr>
                      <m:e>
                        <m:r>
                          <a:rPr lang="en-US" altLang="zh-CN" sz="2000" i="1">
                            <a:solidFill>
                              <a:srgbClr val="FF0000"/>
                            </a:solidFill>
                            <a:latin typeface="Cambria Math" panose="02040503050406030204" pitchFamily="18" charset="0"/>
                            <a:cs typeface="Times New Roman" panose="02020603050405020304" pitchFamily="18" charset="0"/>
                          </a:rPr>
                          <m:t>0</m:t>
                        </m:r>
                      </m:e>
                    </m:d>
                    <m:r>
                      <a:rPr lang="en-US" altLang="zh-CN" sz="2000" b="0" i="1"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a:solidFill>
                              <a:srgbClr val="FF0000"/>
                            </a:solidFill>
                            <a:latin typeface="Cambria Math" panose="02040503050406030204" pitchFamily="18" charset="0"/>
                            <a:cs typeface="Times New Roman" panose="02020603050405020304" pitchFamily="18" charset="0"/>
                          </a:rPr>
                        </m:ctrlPr>
                      </m:dPr>
                      <m:e>
                        <m:r>
                          <a:rPr lang="en-US" altLang="zh-CN" sz="2000" i="1">
                            <a:solidFill>
                              <a:srgbClr val="FF0000"/>
                            </a:solidFill>
                            <a:latin typeface="Cambria Math" panose="02040503050406030204" pitchFamily="18" charset="0"/>
                            <a:cs typeface="Times New Roman" panose="02020603050405020304" pitchFamily="18" charset="0"/>
                          </a:rPr>
                          <m:t>1</m:t>
                        </m:r>
                      </m:e>
                    </m:d>
                    <m:r>
                      <a:rPr lang="en-US" altLang="zh-CN" sz="2000" i="1">
                        <a:solidFill>
                          <a:srgbClr val="FF0000"/>
                        </a:solidFill>
                        <a:latin typeface="Cambria Math" panose="02040503050406030204" pitchFamily="18" charset="0"/>
                        <a:cs typeface="Times New Roman" panose="02020603050405020304" pitchFamily="18" charset="0"/>
                      </a:rPr>
                      <m:t>−</m:t>
                    </m:r>
                    <m:r>
                      <a:rPr lang="en-US" altLang="zh-CN" sz="2000" i="1">
                        <a:solidFill>
                          <a:srgbClr val="FF0000"/>
                        </a:solidFill>
                        <a:latin typeface="Cambria Math" panose="02040503050406030204" pitchFamily="18" charset="0"/>
                        <a:cs typeface="Times New Roman" panose="02020603050405020304" pitchFamily="18" charset="0"/>
                      </a:rPr>
                      <m:t>ℓ</m:t>
                    </m:r>
                    <m:r>
                      <a:rPr lang="en-US" altLang="zh-CN" sz="2000" i="1">
                        <a:solidFill>
                          <a:srgbClr val="FF0000"/>
                        </a:solidFill>
                        <a:latin typeface="Cambria Math" panose="02040503050406030204" pitchFamily="18" charset="0"/>
                        <a:cs typeface="Times New Roman" panose="02020603050405020304" pitchFamily="18" charset="0"/>
                      </a:rPr>
                      <m:t>(0)</m:t>
                    </m:r>
                    <m:r>
                      <a:rPr lang="en-US" altLang="zh-CN" sz="2000" b="0" i="1" smtClean="0">
                        <a:solidFill>
                          <a:srgbClr val="FF0000"/>
                        </a:solidFill>
                        <a:latin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Each party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2000" dirty="0">
                    <a:latin typeface="Times New Roman" panose="02020603050405020304" pitchFamily="18" charset="0"/>
                    <a:cs typeface="Times New Roman" panose="02020603050405020304" pitchFamily="18" charset="0"/>
                  </a:rPr>
                  <a:t> garbles his next-message function such that it outputs both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2000" dirty="0">
                    <a:latin typeface="Times New Roman" panose="02020603050405020304" pitchFamily="18" charset="0"/>
                    <a:cs typeface="Times New Roman" panose="02020603050405020304" pitchFamily="18" charset="0"/>
                  </a:rPr>
                  <a:t>’s shares of </a:t>
                </a:r>
                <a14:m>
                  <m:oMath xmlns:m="http://schemas.openxmlformats.org/officeDocument/2006/math">
                    <m:r>
                      <a:rPr lang="en-US" altLang="zh-CN" sz="2000" i="1" dirty="0">
                        <a:solidFill>
                          <a:srgbClr val="FF0000"/>
                        </a:solidFill>
                        <a:latin typeface="Cambria Math" panose="02040503050406030204" pitchFamily="18" charset="0"/>
                        <a:cs typeface="Times New Roman" panose="02020603050405020304" pitchFamily="18" charset="0"/>
                      </a:rPr>
                      <m:t>[</m:t>
                    </m:r>
                    <m:r>
                      <a:rPr lang="en-US" altLang="zh-CN" sz="2000" i="1" dirty="0">
                        <a:solidFill>
                          <a:srgbClr val="FF0000"/>
                        </a:solidFill>
                        <a:latin typeface="Cambria Math" panose="02040503050406030204" pitchFamily="18" charset="0"/>
                        <a:cs typeface="Times New Roman" panose="02020603050405020304" pitchFamily="18" charset="0"/>
                      </a:rPr>
                      <m:t>𝑧</m:t>
                    </m:r>
                    <m:r>
                      <a:rPr lang="en-US" altLang="zh-CN" sz="2000" i="1" dirty="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i="1" dirty="0">
                        <a:solidFill>
                          <a:srgbClr val="FF0000"/>
                        </a:solidFill>
                        <a:latin typeface="Cambria Math" panose="02040503050406030204" pitchFamily="18" charset="0"/>
                        <a:cs typeface="Times New Roman" panose="02020603050405020304" pitchFamily="18" charset="0"/>
                      </a:rPr>
                      <m:t>[</m:t>
                    </m:r>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dirty="0">
                            <a:solidFill>
                              <a:srgbClr val="FF0000"/>
                            </a:solidFill>
                            <a:latin typeface="Cambria Math" panose="02040503050406030204" pitchFamily="18" charset="0"/>
                            <a:cs typeface="Times New Roman" panose="02020603050405020304" pitchFamily="18" charset="0"/>
                          </a:rPr>
                        </m:ctrlPr>
                      </m:dPr>
                      <m:e>
                        <m:r>
                          <a:rPr lang="en-US" altLang="zh-CN" sz="2000" i="1" dirty="0">
                            <a:solidFill>
                              <a:srgbClr val="FF0000"/>
                            </a:solidFill>
                            <a:latin typeface="Cambria Math" panose="02040503050406030204" pitchFamily="18" charset="0"/>
                            <a:cs typeface="Times New Roman" panose="02020603050405020304" pitchFamily="18" charset="0"/>
                          </a:rPr>
                          <m:t>𝑧</m:t>
                        </m:r>
                      </m:e>
                    </m:d>
                    <m:r>
                      <a:rPr lang="en-US" altLang="zh-CN" sz="2000" i="1" dirty="0">
                        <a:solidFill>
                          <a:srgbClr val="FF0000"/>
                        </a:solidFill>
                        <a:latin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p:txBody>
          </p:sp>
        </mc:Choice>
        <mc:Fallback>
          <p:sp>
            <p:nvSpPr>
              <p:cNvPr id="36" name="文本框 35">
                <a:extLst>
                  <a:ext uri="{FF2B5EF4-FFF2-40B4-BE49-F238E27FC236}">
                    <a16:creationId xmlns:a16="http://schemas.microsoft.com/office/drawing/2014/main" id="{73596B10-4CEF-00D0-9502-627E4A97D2CF}"/>
                  </a:ext>
                </a:extLst>
              </p:cNvPr>
              <p:cNvSpPr txBox="1">
                <a:spLocks noRot="1" noChangeAspect="1" noMove="1" noResize="1" noEditPoints="1" noAdjustHandles="1" noChangeArrowheads="1" noChangeShapeType="1" noTextEdit="1"/>
              </p:cNvSpPr>
              <p:nvPr/>
            </p:nvSpPr>
            <p:spPr>
              <a:xfrm>
                <a:off x="581240" y="1690688"/>
                <a:ext cx="11201029" cy="2806987"/>
              </a:xfrm>
              <a:prstGeom prst="rect">
                <a:avLst/>
              </a:prstGeom>
              <a:blipFill>
                <a:blip r:embed="rId3"/>
                <a:stretch>
                  <a:fillRect l="-5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9941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BD8C-8A74-E5A8-679A-A3B26503C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C2D3D-FA30-AE4F-C695-9B0C62929772}"/>
              </a:ext>
            </a:extLst>
          </p:cNvPr>
          <p:cNvSpPr>
            <a:spLocks noGrp="1"/>
          </p:cNvSpPr>
          <p:nvPr>
            <p:ph type="title"/>
          </p:nvPr>
        </p:nvSpPr>
        <p:spPr/>
        <p:txBody>
          <a:bodyPr/>
          <a:lstStyle/>
          <a:p>
            <a:r>
              <a:rPr lang="en-US" altLang="zh-CN" b="1" dirty="0">
                <a:solidFill>
                  <a:schemeClr val="accent1">
                    <a:lumMod val="75000"/>
                  </a:schemeClr>
                </a:solidFill>
              </a:rPr>
              <a:t>Summary</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36" name="文本框 35">
                <a:extLst>
                  <a:ext uri="{FF2B5EF4-FFF2-40B4-BE49-F238E27FC236}">
                    <a16:creationId xmlns:a16="http://schemas.microsoft.com/office/drawing/2014/main" id="{1EDF2737-7FAF-B717-8DBB-BF0AE2E5CEC1}"/>
                  </a:ext>
                </a:extLst>
              </p:cNvPr>
              <p:cNvSpPr txBox="1"/>
              <p:nvPr/>
            </p:nvSpPr>
            <p:spPr>
              <a:xfrm>
                <a:off x="581240" y="1690688"/>
                <a:ext cx="11201029" cy="4191981"/>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Our Solution: For each reconstruction of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𝑧</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to a party </a:t>
                </a:r>
                <a14:m>
                  <m:oMath xmlns:m="http://schemas.openxmlformats.org/officeDocument/2006/math">
                    <m:sSub>
                      <m:sSubPr>
                        <m:ctrlPr>
                          <a:rPr lang="en-US" altLang="zh-CN" sz="2000" b="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a:t>
                </a:r>
              </a:p>
              <a:p>
                <a:pPr marL="457200" indent="-457200">
                  <a:lnSpc>
                    <a:spcPct val="15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Garbling Phase</a:t>
                </a:r>
              </a:p>
              <a:p>
                <a:pPr marL="457200" indent="-4572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The party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 shares </a:t>
                </a:r>
                <a14:m>
                  <m:oMath xmlns:m="http://schemas.openxmlformats.org/officeDocument/2006/math">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a:solidFill>
                              <a:srgbClr val="FF0000"/>
                            </a:solidFill>
                            <a:latin typeface="Cambria Math" panose="02040503050406030204" pitchFamily="18" charset="0"/>
                            <a:cs typeface="Times New Roman" panose="02020603050405020304" pitchFamily="18" charset="0"/>
                          </a:rPr>
                        </m:ctrlPr>
                      </m:dPr>
                      <m:e>
                        <m:r>
                          <a:rPr lang="en-US" altLang="zh-CN" sz="2000" i="1">
                            <a:solidFill>
                              <a:srgbClr val="FF0000"/>
                            </a:solidFill>
                            <a:latin typeface="Cambria Math" panose="02040503050406030204" pitchFamily="18" charset="0"/>
                            <a:cs typeface="Times New Roman" panose="02020603050405020304" pitchFamily="18" charset="0"/>
                          </a:rPr>
                          <m:t>0</m:t>
                        </m:r>
                      </m:e>
                    </m:d>
                    <m:r>
                      <a:rPr lang="en-US" altLang="zh-CN" sz="2000" b="0" i="1"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a:solidFill>
                              <a:srgbClr val="FF0000"/>
                            </a:solidFill>
                            <a:latin typeface="Cambria Math" panose="02040503050406030204" pitchFamily="18" charset="0"/>
                            <a:cs typeface="Times New Roman" panose="02020603050405020304" pitchFamily="18" charset="0"/>
                          </a:rPr>
                        </m:ctrlPr>
                      </m:dPr>
                      <m:e>
                        <m:r>
                          <a:rPr lang="en-US" altLang="zh-CN" sz="2000" i="1">
                            <a:solidFill>
                              <a:srgbClr val="FF0000"/>
                            </a:solidFill>
                            <a:latin typeface="Cambria Math" panose="02040503050406030204" pitchFamily="18" charset="0"/>
                            <a:cs typeface="Times New Roman" panose="02020603050405020304" pitchFamily="18" charset="0"/>
                          </a:rPr>
                          <m:t>1</m:t>
                        </m:r>
                      </m:e>
                    </m:d>
                    <m:r>
                      <a:rPr lang="en-US" altLang="zh-CN" sz="2000" i="1">
                        <a:solidFill>
                          <a:srgbClr val="FF0000"/>
                        </a:solidFill>
                        <a:latin typeface="Cambria Math" panose="02040503050406030204" pitchFamily="18" charset="0"/>
                        <a:cs typeface="Times New Roman" panose="02020603050405020304" pitchFamily="18" charset="0"/>
                      </a:rPr>
                      <m:t>−</m:t>
                    </m:r>
                    <m:r>
                      <a:rPr lang="en-US" altLang="zh-CN" sz="2000" i="1">
                        <a:solidFill>
                          <a:srgbClr val="FF0000"/>
                        </a:solidFill>
                        <a:latin typeface="Cambria Math" panose="02040503050406030204" pitchFamily="18" charset="0"/>
                        <a:cs typeface="Times New Roman" panose="02020603050405020304" pitchFamily="18" charset="0"/>
                      </a:rPr>
                      <m:t>ℓ</m:t>
                    </m:r>
                    <m:r>
                      <a:rPr lang="en-US" altLang="zh-CN" sz="2000" i="1">
                        <a:solidFill>
                          <a:srgbClr val="FF0000"/>
                        </a:solidFill>
                        <a:latin typeface="Cambria Math" panose="02040503050406030204" pitchFamily="18" charset="0"/>
                        <a:cs typeface="Times New Roman" panose="02020603050405020304" pitchFamily="18" charset="0"/>
                      </a:rPr>
                      <m:t>(0)</m:t>
                    </m:r>
                    <m:r>
                      <a:rPr lang="en-US" altLang="zh-CN" sz="2000" b="0" i="1" smtClean="0">
                        <a:solidFill>
                          <a:srgbClr val="FF0000"/>
                        </a:solidFill>
                        <a:latin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Each party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2000" dirty="0">
                    <a:latin typeface="Times New Roman" panose="02020603050405020304" pitchFamily="18" charset="0"/>
                    <a:cs typeface="Times New Roman" panose="02020603050405020304" pitchFamily="18" charset="0"/>
                  </a:rPr>
                  <a:t> garbles his next-message function such that it outputs both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𝑖</m:t>
                        </m:r>
                      </m:sub>
                    </m:sSub>
                  </m:oMath>
                </a14:m>
                <a:r>
                  <a:rPr lang="en-US" altLang="zh-CN" sz="2000" dirty="0">
                    <a:latin typeface="Times New Roman" panose="02020603050405020304" pitchFamily="18" charset="0"/>
                    <a:cs typeface="Times New Roman" panose="02020603050405020304" pitchFamily="18" charset="0"/>
                  </a:rPr>
                  <a:t>’s shares of </a:t>
                </a:r>
                <a14:m>
                  <m:oMath xmlns:m="http://schemas.openxmlformats.org/officeDocument/2006/math">
                    <m:r>
                      <a:rPr lang="en-US" altLang="zh-CN" sz="2000" i="1" dirty="0">
                        <a:solidFill>
                          <a:srgbClr val="FF0000"/>
                        </a:solidFill>
                        <a:latin typeface="Cambria Math" panose="02040503050406030204" pitchFamily="18" charset="0"/>
                        <a:cs typeface="Times New Roman" panose="02020603050405020304" pitchFamily="18" charset="0"/>
                      </a:rPr>
                      <m:t>[</m:t>
                    </m:r>
                    <m:r>
                      <a:rPr lang="en-US" altLang="zh-CN" sz="2000" i="1" dirty="0">
                        <a:solidFill>
                          <a:srgbClr val="FF0000"/>
                        </a:solidFill>
                        <a:latin typeface="Cambria Math" panose="02040503050406030204" pitchFamily="18" charset="0"/>
                        <a:cs typeface="Times New Roman" panose="02020603050405020304" pitchFamily="18" charset="0"/>
                      </a:rPr>
                      <m:t>𝑧</m:t>
                    </m:r>
                    <m:r>
                      <a:rPr lang="en-US" altLang="zh-CN" sz="2000" i="1" dirty="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i="1" dirty="0">
                        <a:solidFill>
                          <a:srgbClr val="FF0000"/>
                        </a:solidFill>
                        <a:latin typeface="Cambria Math" panose="02040503050406030204" pitchFamily="18" charset="0"/>
                        <a:cs typeface="Times New Roman" panose="02020603050405020304" pitchFamily="18" charset="0"/>
                      </a:rPr>
                      <m:t>[</m:t>
                    </m:r>
                    <m:r>
                      <a:rPr lang="en-US" altLang="zh-CN" sz="2000" i="1">
                        <a:solidFill>
                          <a:srgbClr val="FF0000"/>
                        </a:solidFill>
                        <a:latin typeface="Cambria Math" panose="02040503050406030204" pitchFamily="18" charset="0"/>
                        <a:cs typeface="Times New Roman" panose="02020603050405020304" pitchFamily="18" charset="0"/>
                      </a:rPr>
                      <m:t>ℓ</m:t>
                    </m:r>
                    <m:d>
                      <m:dPr>
                        <m:ctrlPr>
                          <a:rPr lang="en-US" altLang="zh-CN" sz="2000" i="1" dirty="0">
                            <a:solidFill>
                              <a:srgbClr val="FF0000"/>
                            </a:solidFill>
                            <a:latin typeface="Cambria Math" panose="02040503050406030204" pitchFamily="18" charset="0"/>
                            <a:cs typeface="Times New Roman" panose="02020603050405020304" pitchFamily="18" charset="0"/>
                          </a:rPr>
                        </m:ctrlPr>
                      </m:dPr>
                      <m:e>
                        <m:r>
                          <a:rPr lang="en-US" altLang="zh-CN" sz="2000" i="1" dirty="0">
                            <a:solidFill>
                              <a:srgbClr val="FF0000"/>
                            </a:solidFill>
                            <a:latin typeface="Cambria Math" panose="02040503050406030204" pitchFamily="18" charset="0"/>
                            <a:cs typeface="Times New Roman" panose="02020603050405020304" pitchFamily="18" charset="0"/>
                          </a:rPr>
                          <m:t>𝑧</m:t>
                        </m:r>
                      </m:e>
                    </m:d>
                    <m:r>
                      <a:rPr lang="en-US" altLang="zh-CN" sz="2000" i="1" dirty="0">
                        <a:solidFill>
                          <a:srgbClr val="FF0000"/>
                        </a:solidFill>
                        <a:latin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n-US" altLang="zh-CN" sz="20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Evaluation Phase</a:t>
                </a:r>
              </a:p>
              <a:p>
                <a:pPr marL="457200" indent="-457200">
                  <a:lnSpc>
                    <a:spcPct val="150000"/>
                  </a:lnSpc>
                  <a:buFont typeface="+mj-lt"/>
                  <a:buAutoNum type="arabicPeriod"/>
                </a:pPr>
                <a:r>
                  <a:rPr lang="en-US" altLang="zh-CN" sz="2000" dirty="0">
                    <a:latin typeface="Times New Roman" panose="02020603050405020304" pitchFamily="18" charset="0"/>
                    <a:cs typeface="Times New Roman" panose="02020603050405020304" pitchFamily="18" charset="0"/>
                  </a:rPr>
                  <a:t>The evaluator learns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𝑧</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and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a:solidFill>
                          <a:srgbClr val="FF0000"/>
                        </a:solidFill>
                        <a:latin typeface="Cambria Math" panose="02040503050406030204" pitchFamily="18" charset="0"/>
                        <a:cs typeface="Times New Roman" panose="02020603050405020304" pitchFamily="18" charset="0"/>
                      </a:rPr>
                      <m:t>ℓ</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𝑧</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reconstructs the secrets, and uses</a:t>
                </a:r>
                <a14:m>
                  <m:oMath xmlns:m="http://schemas.openxmlformats.org/officeDocument/2006/math">
                    <m:r>
                      <a:rPr lang="en-US" altLang="zh-CN" sz="2000" i="1">
                        <a:solidFill>
                          <a:srgbClr val="FF0000"/>
                        </a:solidFill>
                        <a:latin typeface="Cambria Math" panose="02040503050406030204" pitchFamily="18" charset="0"/>
                        <a:cs typeface="Times New Roman" panose="02020603050405020304" pitchFamily="18" charset="0"/>
                      </a:rPr>
                      <m:t>ℓ</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𝑧</m:t>
                    </m:r>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for </a:t>
                </a:r>
                <a14:m>
                  <m:oMath xmlns:m="http://schemas.openxmlformats.org/officeDocument/2006/math">
                    <m:sSub>
                      <m:sSubPr>
                        <m:ctrlPr>
                          <a:rPr lang="en-US" altLang="zh-CN" sz="2000" i="1" dirty="0" smtClean="0">
                            <a:solidFill>
                              <a:srgbClr val="FF0000"/>
                            </a:solidFill>
                            <a:latin typeface="Cambria Math" panose="02040503050406030204" pitchFamily="18" charset="0"/>
                            <a:cs typeface="Times New Roman" panose="02020603050405020304" pitchFamily="18" charset="0"/>
                          </a:rPr>
                        </m:ctrlPr>
                      </m:sSubPr>
                      <m:e>
                        <m:r>
                          <a:rPr lang="en-US" altLang="zh-CN" sz="2000" i="1" dirty="0" smtClean="0">
                            <a:solidFill>
                              <a:srgbClr val="FF0000"/>
                            </a:solidFill>
                            <a:latin typeface="Cambria Math" panose="02040503050406030204" pitchFamily="18" charset="0"/>
                            <a:cs typeface="Times New Roman" panose="02020603050405020304" pitchFamily="18" charset="0"/>
                          </a:rPr>
                          <m:t>𝑃</m:t>
                        </m:r>
                      </m:e>
                      <m:sub>
                        <m:r>
                          <a:rPr lang="en-US" altLang="zh-CN" sz="2000" i="1" dirty="0" smtClean="0">
                            <a:solidFill>
                              <a:srgbClr val="FF0000"/>
                            </a:solidFill>
                            <a:latin typeface="Cambria Math" panose="02040503050406030204" pitchFamily="18" charset="0"/>
                            <a:cs typeface="Times New Roman" panose="02020603050405020304" pitchFamily="18" charset="0"/>
                          </a:rPr>
                          <m:t>1</m:t>
                        </m:r>
                      </m:sub>
                    </m:sSub>
                  </m:oMath>
                </a14:m>
                <a:r>
                  <a:rPr lang="en-US" altLang="zh-CN" sz="2000" dirty="0">
                    <a:latin typeface="Times New Roman" panose="02020603050405020304" pitchFamily="18" charset="0"/>
                    <a:cs typeface="Times New Roman" panose="02020603050405020304" pitchFamily="18" charset="0"/>
                  </a:rPr>
                  <a:t>’s next-round garbled circuit.</a:t>
                </a:r>
              </a:p>
            </p:txBody>
          </p:sp>
        </mc:Choice>
        <mc:Fallback>
          <p:sp>
            <p:nvSpPr>
              <p:cNvPr id="36" name="文本框 35">
                <a:extLst>
                  <a:ext uri="{FF2B5EF4-FFF2-40B4-BE49-F238E27FC236}">
                    <a16:creationId xmlns:a16="http://schemas.microsoft.com/office/drawing/2014/main" id="{1EDF2737-7FAF-B717-8DBB-BF0AE2E5CEC1}"/>
                  </a:ext>
                </a:extLst>
              </p:cNvPr>
              <p:cNvSpPr txBox="1">
                <a:spLocks noRot="1" noChangeAspect="1" noMove="1" noResize="1" noEditPoints="1" noAdjustHandles="1" noChangeArrowheads="1" noChangeShapeType="1" noTextEdit="1"/>
              </p:cNvSpPr>
              <p:nvPr/>
            </p:nvSpPr>
            <p:spPr>
              <a:xfrm>
                <a:off x="581240" y="1690688"/>
                <a:ext cx="11201029" cy="4191981"/>
              </a:xfrm>
              <a:prstGeom prst="rect">
                <a:avLst/>
              </a:prstGeom>
              <a:blipFill>
                <a:blip r:embed="rId3"/>
                <a:stretch>
                  <a:fillRect l="-566" b="-15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0507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Cost</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6" name="流程图: 可选过程 5"/>
              <p:cNvSpPr/>
              <p:nvPr/>
            </p:nvSpPr>
            <p:spPr>
              <a:xfrm>
                <a:off x="2335619" y="2884643"/>
                <a:ext cx="7520761" cy="83657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rPr>
                  <a:t>Total Communication: </a:t>
                </a:r>
                <a14:m>
                  <m:oMath xmlns:m="http://schemas.openxmlformats.org/officeDocument/2006/math">
                    <m:r>
                      <m:rPr>
                        <m:sty m:val="p"/>
                      </m:rPr>
                      <a:rPr lang="en-US" altLang="zh-CN" sz="1600" i="1" dirty="0">
                        <a:solidFill>
                          <a:schemeClr val="tx1"/>
                        </a:solidFill>
                        <a:latin typeface="Cambria Math" panose="02040503050406030204" pitchFamily="18" charset="0"/>
                      </a:rPr>
                      <m:t>CC</m:t>
                    </m:r>
                    <m:r>
                      <a:rPr lang="en-US" altLang="zh-CN" sz="1600" b="0" i="1" dirty="0" smtClean="0">
                        <a:solidFill>
                          <a:schemeClr val="tx1"/>
                        </a:solidFill>
                        <a:latin typeface="Cambria Math" panose="02040503050406030204" pitchFamily="18" charset="0"/>
                      </a:rPr>
                      <m:t>(</m:t>
                    </m:r>
                    <m:r>
                      <m:rPr>
                        <m:sty m:val="p"/>
                      </m:rPr>
                      <a:rPr lang="en-US" altLang="zh-CN" sz="1600" b="0" i="0" dirty="0" smtClean="0">
                        <a:solidFill>
                          <a:schemeClr val="tx1"/>
                        </a:solidFill>
                        <a:latin typeface="Cambria Math" panose="02040503050406030204" pitchFamily="18" charset="0"/>
                      </a:rPr>
                      <m:t>Π</m:t>
                    </m:r>
                    <m:r>
                      <a:rPr lang="en-US" altLang="zh-CN" sz="1600" b="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r>
                      <a:rPr lang="en-US" altLang="zh-CN" sz="1600" i="1" dirty="0" smtClean="0">
                        <a:solidFill>
                          <a:schemeClr val="tx1"/>
                        </a:solidFill>
                        <a:latin typeface="Cambria Math" panose="02040503050406030204" pitchFamily="18" charset="0"/>
                      </a:rPr>
                      <m:t> + </m:t>
                    </m:r>
                    <m:r>
                      <m:rPr>
                        <m:sty m:val="p"/>
                      </m:rPr>
                      <a:rPr lang="en-US" altLang="zh-CN" sz="1600" i="0" dirty="0" smtClean="0">
                        <a:solidFill>
                          <a:schemeClr val="tx1"/>
                        </a:solidFill>
                        <a:latin typeface="Cambria Math" panose="02040503050406030204" pitchFamily="18" charset="0"/>
                      </a:rPr>
                      <m:t>Comp</m:t>
                    </m:r>
                    <m:d>
                      <m:dPr>
                        <m:ctrlPr>
                          <a:rPr lang="en-US" altLang="zh-CN" sz="1600" i="1" dirty="0" smtClean="0">
                            <a:solidFill>
                              <a:schemeClr val="tx1"/>
                            </a:solidFill>
                            <a:latin typeface="Cambria Math" panose="02040503050406030204" pitchFamily="18" charset="0"/>
                          </a:rPr>
                        </m:ctrlPr>
                      </m:dPr>
                      <m:e>
                        <m:sSub>
                          <m:sSubPr>
                            <m:ctrlPr>
                              <a:rPr lang="en-US" altLang="zh-CN" sz="1600" i="1" dirty="0" err="1" smtClean="0">
                                <a:solidFill>
                                  <a:schemeClr val="tx1"/>
                                </a:solidFill>
                                <a:latin typeface="Cambria Math" panose="02040503050406030204" pitchFamily="18" charset="0"/>
                              </a:rPr>
                            </m:ctrlPr>
                          </m:sSubPr>
                          <m:e>
                            <m:r>
                              <m:rPr>
                                <m:sty m:val="p"/>
                              </m:rPr>
                              <a:rPr lang="en-US" altLang="zh-CN" sz="1600" i="0" dirty="0" smtClean="0">
                                <a:solidFill>
                                  <a:schemeClr val="tx1"/>
                                </a:solidFill>
                                <a:latin typeface="Cambria Math" panose="02040503050406030204" pitchFamily="18" charset="0"/>
                              </a:rPr>
                              <m:t>Π</m:t>
                            </m:r>
                          </m:e>
                          <m:sub>
                            <m:r>
                              <m:rPr>
                                <m:sty m:val="p"/>
                              </m:rPr>
                              <a:rPr lang="en-US" altLang="zh-CN" sz="1600" b="0" i="0" dirty="0" smtClean="0">
                                <a:solidFill>
                                  <a:schemeClr val="tx1"/>
                                </a:solidFill>
                                <a:latin typeface="Cambria Math" panose="02040503050406030204" pitchFamily="18" charset="0"/>
                              </a:rPr>
                              <m:t>online</m:t>
                            </m:r>
                          </m:sub>
                        </m:sSub>
                      </m:e>
                    </m:d>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oMath>
                </a14:m>
                <a:endParaRPr lang="zh-CN" altLang="en-US" sz="1600" dirty="0">
                  <a:solidFill>
                    <a:srgbClr val="FF0000"/>
                  </a:solidFill>
                </a:endParaRPr>
              </a:p>
            </p:txBody>
          </p:sp>
        </mc:Choice>
        <mc:Fallback>
          <p:sp>
            <p:nvSpPr>
              <p:cNvPr id="6" name="流程图: 可选过程 5"/>
              <p:cNvSpPr>
                <a:spLocks noRot="1" noChangeAspect="1" noMove="1" noResize="1" noEditPoints="1" noAdjustHandles="1" noChangeArrowheads="1" noChangeShapeType="1" noTextEdit="1"/>
              </p:cNvSpPr>
              <p:nvPr/>
            </p:nvSpPr>
            <p:spPr>
              <a:xfrm>
                <a:off x="2335619" y="2884643"/>
                <a:ext cx="7520761" cy="836578"/>
              </a:xfrm>
              <a:prstGeom prst="flowChartAlternateProcess">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3274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Outline</a:t>
            </a:r>
            <a:endParaRPr lang="en-CH" b="1" dirty="0">
              <a:solidFill>
                <a:schemeClr val="accent1">
                  <a:lumMod val="75000"/>
                </a:schemeClr>
              </a:solidFill>
            </a:endParaRPr>
          </a:p>
        </p:txBody>
      </p:sp>
      <p:sp>
        <p:nvSpPr>
          <p:cNvPr id="7" name="矩形 6"/>
          <p:cNvSpPr/>
          <p:nvPr/>
        </p:nvSpPr>
        <p:spPr>
          <a:xfrm>
            <a:off x="896679" y="2096332"/>
            <a:ext cx="10398642" cy="3970318"/>
          </a:xfrm>
          <a:prstGeom prst="rect">
            <a:avLst/>
          </a:prstGeom>
        </p:spPr>
        <p:txBody>
          <a:bodyPr wrap="square">
            <a:spAutoFit/>
          </a:bodyPr>
          <a:lstStyle/>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Review of Yao’s Garbled Circuits, BMR Template, and Our Starting Idea</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Compiling Reconstruction Only Message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b="1" u="sng" dirty="0">
                <a:latin typeface="Times New Roman" panose="02020603050405020304" pitchFamily="18" charset="0"/>
                <a:ea typeface="Tahoma" panose="020B0604030504040204" pitchFamily="34" charset="0"/>
                <a:cs typeface="Times New Roman" panose="02020603050405020304" pitchFamily="18" charset="0"/>
              </a:rPr>
              <a:t>Instantiation of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Towards Dishonest Majority via Party Virtualization</a:t>
            </a:r>
          </a:p>
        </p:txBody>
      </p:sp>
    </p:spTree>
    <p:extLst>
      <p:ext uri="{BB962C8B-B14F-4D97-AF65-F5344CB8AC3E}">
        <p14:creationId xmlns:p14="http://schemas.microsoft.com/office/powerpoint/2010/main" val="58355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811E-901B-D580-2A1B-52A8167AD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87266-1923-59AD-94F1-668A12802941}"/>
              </a:ext>
            </a:extLst>
          </p:cNvPr>
          <p:cNvSpPr>
            <a:spLocks noGrp="1"/>
          </p:cNvSpPr>
          <p:nvPr>
            <p:ph type="title"/>
          </p:nvPr>
        </p:nvSpPr>
        <p:spPr/>
        <p:txBody>
          <a:bodyPr/>
          <a:lstStyle/>
          <a:p>
            <a:r>
              <a:rPr lang="en-US" altLang="zh-CN" b="1" dirty="0">
                <a:solidFill>
                  <a:schemeClr val="accent1">
                    <a:lumMod val="75000"/>
                  </a:schemeClr>
                </a:solidFill>
              </a:rPr>
              <a:t>Instantiation of ROM Protocol</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6" name="流程图: 可选过程 5">
                <a:extLst>
                  <a:ext uri="{FF2B5EF4-FFF2-40B4-BE49-F238E27FC236}">
                    <a16:creationId xmlns:a16="http://schemas.microsoft.com/office/drawing/2014/main" id="{574D8E59-9139-554A-4C11-D3B4C654ED78}"/>
                  </a:ext>
                </a:extLst>
              </p:cNvPr>
              <p:cNvSpPr/>
              <p:nvPr/>
            </p:nvSpPr>
            <p:spPr>
              <a:xfrm>
                <a:off x="2335619" y="2150125"/>
                <a:ext cx="7520761" cy="83657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rPr>
                  <a:t>Total Communication: </a:t>
                </a:r>
                <a14:m>
                  <m:oMath xmlns:m="http://schemas.openxmlformats.org/officeDocument/2006/math">
                    <m:r>
                      <m:rPr>
                        <m:sty m:val="p"/>
                      </m:rPr>
                      <a:rPr lang="en-US" altLang="zh-CN" sz="1600" i="1" dirty="0">
                        <a:solidFill>
                          <a:schemeClr val="tx1"/>
                        </a:solidFill>
                        <a:latin typeface="Cambria Math" panose="02040503050406030204" pitchFamily="18" charset="0"/>
                      </a:rPr>
                      <m:t>CC</m:t>
                    </m:r>
                    <m:r>
                      <a:rPr lang="en-US" altLang="zh-CN" sz="1600" b="0" i="1" dirty="0" smtClean="0">
                        <a:solidFill>
                          <a:schemeClr val="tx1"/>
                        </a:solidFill>
                        <a:latin typeface="Cambria Math" panose="02040503050406030204" pitchFamily="18" charset="0"/>
                      </a:rPr>
                      <m:t>(</m:t>
                    </m:r>
                    <m:r>
                      <m:rPr>
                        <m:sty m:val="p"/>
                      </m:rPr>
                      <a:rPr lang="en-US" altLang="zh-CN" sz="1600" b="0" i="0" dirty="0" smtClean="0">
                        <a:solidFill>
                          <a:schemeClr val="tx1"/>
                        </a:solidFill>
                        <a:latin typeface="Cambria Math" panose="02040503050406030204" pitchFamily="18" charset="0"/>
                      </a:rPr>
                      <m:t>Π</m:t>
                    </m:r>
                    <m:r>
                      <a:rPr lang="en-US" altLang="zh-CN" sz="1600" b="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r>
                      <a:rPr lang="en-US" altLang="zh-CN" sz="1600" i="1" dirty="0" smtClean="0">
                        <a:solidFill>
                          <a:schemeClr val="tx1"/>
                        </a:solidFill>
                        <a:latin typeface="Cambria Math" panose="02040503050406030204" pitchFamily="18" charset="0"/>
                      </a:rPr>
                      <m:t> + </m:t>
                    </m:r>
                    <m:r>
                      <m:rPr>
                        <m:sty m:val="p"/>
                      </m:rPr>
                      <a:rPr lang="en-US" altLang="zh-CN" sz="1600" i="0" dirty="0" smtClean="0">
                        <a:solidFill>
                          <a:schemeClr val="tx1"/>
                        </a:solidFill>
                        <a:latin typeface="Cambria Math" panose="02040503050406030204" pitchFamily="18" charset="0"/>
                      </a:rPr>
                      <m:t>Comp</m:t>
                    </m:r>
                    <m:d>
                      <m:dPr>
                        <m:ctrlPr>
                          <a:rPr lang="en-US" altLang="zh-CN" sz="1600" i="1" dirty="0" smtClean="0">
                            <a:solidFill>
                              <a:schemeClr val="tx1"/>
                            </a:solidFill>
                            <a:latin typeface="Cambria Math" panose="02040503050406030204" pitchFamily="18" charset="0"/>
                          </a:rPr>
                        </m:ctrlPr>
                      </m:dPr>
                      <m:e>
                        <m:sSub>
                          <m:sSubPr>
                            <m:ctrlPr>
                              <a:rPr lang="en-US" altLang="zh-CN" sz="1600" i="1" dirty="0" err="1" smtClean="0">
                                <a:solidFill>
                                  <a:schemeClr val="tx1"/>
                                </a:solidFill>
                                <a:latin typeface="Cambria Math" panose="02040503050406030204" pitchFamily="18" charset="0"/>
                              </a:rPr>
                            </m:ctrlPr>
                          </m:sSubPr>
                          <m:e>
                            <m:r>
                              <m:rPr>
                                <m:sty m:val="p"/>
                              </m:rPr>
                              <a:rPr lang="en-US" altLang="zh-CN" sz="1600" i="0" dirty="0" smtClean="0">
                                <a:solidFill>
                                  <a:schemeClr val="tx1"/>
                                </a:solidFill>
                                <a:latin typeface="Cambria Math" panose="02040503050406030204" pitchFamily="18" charset="0"/>
                              </a:rPr>
                              <m:t>Π</m:t>
                            </m:r>
                          </m:e>
                          <m:sub>
                            <m:r>
                              <m:rPr>
                                <m:sty m:val="p"/>
                              </m:rPr>
                              <a:rPr lang="en-US" altLang="zh-CN" sz="1600" b="0" i="0" dirty="0" smtClean="0">
                                <a:solidFill>
                                  <a:schemeClr val="tx1"/>
                                </a:solidFill>
                                <a:latin typeface="Cambria Math" panose="02040503050406030204" pitchFamily="18" charset="0"/>
                              </a:rPr>
                              <m:t>online</m:t>
                            </m:r>
                          </m:sub>
                        </m:sSub>
                      </m:e>
                    </m:d>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oMath>
                </a14:m>
                <a:endParaRPr lang="zh-CN" altLang="en-US" sz="1600" dirty="0">
                  <a:solidFill>
                    <a:srgbClr val="FF0000"/>
                  </a:solidFill>
                </a:endParaRPr>
              </a:p>
            </p:txBody>
          </p:sp>
        </mc:Choice>
        <mc:Fallback>
          <p:sp>
            <p:nvSpPr>
              <p:cNvPr id="6" name="流程图: 可选过程 5">
                <a:extLst>
                  <a:ext uri="{FF2B5EF4-FFF2-40B4-BE49-F238E27FC236}">
                    <a16:creationId xmlns:a16="http://schemas.microsoft.com/office/drawing/2014/main" id="{574D8E59-9139-554A-4C11-D3B4C654ED78}"/>
                  </a:ext>
                </a:extLst>
              </p:cNvPr>
              <p:cNvSpPr>
                <a:spLocks noRot="1" noChangeAspect="1" noMove="1" noResize="1" noEditPoints="1" noAdjustHandles="1" noChangeArrowheads="1" noChangeShapeType="1" noTextEdit="1"/>
              </p:cNvSpPr>
              <p:nvPr/>
            </p:nvSpPr>
            <p:spPr>
              <a:xfrm>
                <a:off x="2335619" y="2150125"/>
                <a:ext cx="7520761" cy="836578"/>
              </a:xfrm>
              <a:prstGeom prst="flowChartAlternateProcess">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流程图: 可选过程 9">
                <a:extLst>
                  <a:ext uri="{FF2B5EF4-FFF2-40B4-BE49-F238E27FC236}">
                    <a16:creationId xmlns:a16="http://schemas.microsoft.com/office/drawing/2014/main" id="{9A59D4CD-4939-CBAA-5E24-684AAD1D5E14}"/>
                  </a:ext>
                </a:extLst>
              </p:cNvPr>
              <p:cNvSpPr/>
              <p:nvPr/>
            </p:nvSpPr>
            <p:spPr>
              <a:xfrm>
                <a:off x="4180367" y="4462648"/>
                <a:ext cx="3831263" cy="83657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rPr>
                  <a:t>Goal: </a:t>
                </a:r>
              </a:p>
              <a:p>
                <a:pPr algn="ctr">
                  <a:lnSpc>
                    <a:spcPct val="150000"/>
                  </a:lnSpc>
                </a:pPr>
                <a14:m>
                  <m:oMath xmlns:m="http://schemas.openxmlformats.org/officeDocument/2006/math">
                    <m:r>
                      <m:rPr>
                        <m:sty m:val="p"/>
                      </m:rPr>
                      <a:rPr lang="en-US" altLang="zh-CN" sz="1600" i="0" dirty="0" smtClean="0">
                        <a:solidFill>
                          <a:srgbClr val="FF0000"/>
                        </a:solidFill>
                        <a:latin typeface="Cambria Math" panose="02040503050406030204" pitchFamily="18" charset="0"/>
                      </a:rPr>
                      <m:t>CC</m:t>
                    </m:r>
                    <m:r>
                      <a:rPr lang="en-US" altLang="zh-CN" sz="1600" i="1" dirty="0" smtClean="0">
                        <a:solidFill>
                          <a:srgbClr val="FF0000"/>
                        </a:solidFill>
                        <a:latin typeface="Cambria Math" panose="02040503050406030204" pitchFamily="18" charset="0"/>
                      </a:rPr>
                      <m:t>(</m:t>
                    </m:r>
                    <m:r>
                      <m:rPr>
                        <m:sty m:val="p"/>
                      </m:rPr>
                      <a:rPr lang="en-US" altLang="zh-CN" sz="1600" i="0" dirty="0" smtClean="0">
                        <a:solidFill>
                          <a:srgbClr val="FF0000"/>
                        </a:solidFill>
                        <a:latin typeface="Cambria Math" panose="02040503050406030204" pitchFamily="18" charset="0"/>
                      </a:rPr>
                      <m:t>Π</m:t>
                    </m:r>
                    <m:r>
                      <a:rPr lang="en-US" altLang="zh-CN" sz="1600" i="1" dirty="0" smtClean="0">
                        <a:solidFill>
                          <a:srgbClr val="FF0000"/>
                        </a:solidFill>
                        <a:latin typeface="Cambria Math" panose="02040503050406030204" pitchFamily="18" charset="0"/>
                      </a:rPr>
                      <m:t>)</m:t>
                    </m:r>
                  </m:oMath>
                </a14:m>
                <a:r>
                  <a:rPr lang="en-US" altLang="zh-CN" sz="1600" dirty="0">
                    <a:solidFill>
                      <a:schemeClr val="tx1"/>
                    </a:solidFill>
                  </a:rPr>
                  <a:t> and </a:t>
                </a:r>
                <a14:m>
                  <m:oMath xmlns:m="http://schemas.openxmlformats.org/officeDocument/2006/math">
                    <m:r>
                      <m:rPr>
                        <m:sty m:val="p"/>
                      </m:rPr>
                      <a:rPr lang="en-US" altLang="zh-CN" sz="1600" i="0" dirty="0" smtClean="0">
                        <a:solidFill>
                          <a:srgbClr val="FF0000"/>
                        </a:solidFill>
                        <a:latin typeface="Cambria Math" panose="02040503050406030204" pitchFamily="18" charset="0"/>
                      </a:rPr>
                      <m:t>Comp</m:t>
                    </m:r>
                    <m:r>
                      <a:rPr lang="en-US" altLang="zh-CN" sz="1600" i="1" dirty="0" smtClean="0">
                        <a:solidFill>
                          <a:srgbClr val="FF0000"/>
                        </a:solidFill>
                        <a:latin typeface="Cambria Math" panose="02040503050406030204" pitchFamily="18" charset="0"/>
                      </a:rPr>
                      <m:t>(</m:t>
                    </m:r>
                    <m:sSub>
                      <m:sSubPr>
                        <m:ctrlPr>
                          <a:rPr lang="en-US" altLang="zh-CN" sz="1600" i="1" dirty="0" err="1" smtClean="0">
                            <a:solidFill>
                              <a:srgbClr val="FF0000"/>
                            </a:solidFill>
                            <a:latin typeface="Cambria Math" panose="02040503050406030204" pitchFamily="18" charset="0"/>
                          </a:rPr>
                        </m:ctrlPr>
                      </m:sSubPr>
                      <m:e>
                        <m:r>
                          <m:rPr>
                            <m:sty m:val="p"/>
                          </m:rPr>
                          <a:rPr lang="en-US" altLang="zh-CN" sz="1600" i="0" dirty="0" smtClean="0">
                            <a:solidFill>
                              <a:srgbClr val="FF0000"/>
                            </a:solidFill>
                            <a:latin typeface="Cambria Math" panose="02040503050406030204" pitchFamily="18" charset="0"/>
                          </a:rPr>
                          <m:t>Π</m:t>
                        </m:r>
                      </m:e>
                      <m:sub>
                        <m:r>
                          <m:rPr>
                            <m:sty m:val="p"/>
                          </m:rPr>
                          <a:rPr lang="en-US" altLang="zh-CN" sz="1600" b="0" i="0" dirty="0" smtClean="0">
                            <a:solidFill>
                              <a:srgbClr val="FF0000"/>
                            </a:solidFill>
                            <a:latin typeface="Cambria Math" panose="02040503050406030204" pitchFamily="18" charset="0"/>
                          </a:rPr>
                          <m:t>online</m:t>
                        </m:r>
                      </m:sub>
                    </m:sSub>
                    <m:r>
                      <a:rPr lang="en-US" altLang="zh-CN" sz="1600" i="1" dirty="0" smtClean="0">
                        <a:solidFill>
                          <a:srgbClr val="FF0000"/>
                        </a:solidFill>
                        <a:latin typeface="Cambria Math" panose="02040503050406030204" pitchFamily="18" charset="0"/>
                      </a:rPr>
                      <m:t>)</m:t>
                    </m:r>
                  </m:oMath>
                </a14:m>
                <a:r>
                  <a:rPr lang="en-US" altLang="zh-CN" sz="1600" dirty="0">
                    <a:solidFill>
                      <a:schemeClr val="tx1"/>
                    </a:solidFill>
                  </a:rPr>
                  <a:t> are order of </a:t>
                </a:r>
                <a14:m>
                  <m:oMath xmlns:m="http://schemas.openxmlformats.org/officeDocument/2006/math">
                    <m:r>
                      <a:rPr lang="en-US" altLang="zh-CN" sz="1600" i="1" dirty="0" smtClean="0">
                        <a:solidFill>
                          <a:srgbClr val="FF0000"/>
                        </a:solidFill>
                        <a:latin typeface="Cambria Math" panose="02040503050406030204" pitchFamily="18" charset="0"/>
                      </a:rPr>
                      <m:t>|</m:t>
                    </m:r>
                    <m:r>
                      <a:rPr lang="en-US" altLang="zh-CN" sz="1600" i="1" dirty="0" smtClean="0">
                        <a:solidFill>
                          <a:srgbClr val="FF0000"/>
                        </a:solidFill>
                        <a:latin typeface="Cambria Math" panose="02040503050406030204" pitchFamily="18" charset="0"/>
                      </a:rPr>
                      <m:t>𝐶</m:t>
                    </m:r>
                    <m:r>
                      <a:rPr lang="en-US" altLang="zh-CN" sz="1600" i="1" dirty="0" smtClean="0">
                        <a:solidFill>
                          <a:srgbClr val="FF0000"/>
                        </a:solidFill>
                        <a:latin typeface="Cambria Math" panose="02040503050406030204" pitchFamily="18" charset="0"/>
                      </a:rPr>
                      <m:t>|</m:t>
                    </m:r>
                  </m:oMath>
                </a14:m>
                <a:endParaRPr lang="zh-CN" altLang="en-US" sz="1600" dirty="0">
                  <a:solidFill>
                    <a:srgbClr val="FF0000"/>
                  </a:solidFill>
                </a:endParaRPr>
              </a:p>
            </p:txBody>
          </p:sp>
        </mc:Choice>
        <mc:Fallback>
          <p:sp>
            <p:nvSpPr>
              <p:cNvPr id="3" name="流程图: 可选过程 9">
                <a:extLst>
                  <a:ext uri="{FF2B5EF4-FFF2-40B4-BE49-F238E27FC236}">
                    <a16:creationId xmlns:a16="http://schemas.microsoft.com/office/drawing/2014/main" id="{9A59D4CD-4939-CBAA-5E24-684AAD1D5E14}"/>
                  </a:ext>
                </a:extLst>
              </p:cNvPr>
              <p:cNvSpPr>
                <a:spLocks noRot="1" noChangeAspect="1" noMove="1" noResize="1" noEditPoints="1" noAdjustHandles="1" noChangeArrowheads="1" noChangeShapeType="1" noTextEdit="1"/>
              </p:cNvSpPr>
              <p:nvPr/>
            </p:nvSpPr>
            <p:spPr>
              <a:xfrm>
                <a:off x="4180367" y="4462648"/>
                <a:ext cx="3831263" cy="836578"/>
              </a:xfrm>
              <a:prstGeom prst="flowChartAlternateProcess">
                <a:avLst/>
              </a:prstGeom>
              <a:blipFill>
                <a:blip r:embed="rId4"/>
                <a:stretch>
                  <a:fillRect b="-44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9708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77D2-058C-A55B-AB7F-7FD73F0C2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6CF64-92CE-F2DF-0C55-5B3A1D12814B}"/>
              </a:ext>
            </a:extLst>
          </p:cNvPr>
          <p:cNvSpPr>
            <a:spLocks noGrp="1"/>
          </p:cNvSpPr>
          <p:nvPr>
            <p:ph type="title"/>
          </p:nvPr>
        </p:nvSpPr>
        <p:spPr/>
        <p:txBody>
          <a:bodyPr/>
          <a:lstStyle/>
          <a:p>
            <a:r>
              <a:rPr lang="en-US" altLang="zh-CN" b="1" dirty="0">
                <a:solidFill>
                  <a:schemeClr val="accent1">
                    <a:lumMod val="75000"/>
                  </a:schemeClr>
                </a:solidFill>
              </a:rPr>
              <a:t>Instantiation from [GPS22] + AG Code</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6ED353DD-E9E0-933D-1A8F-E9D45FBA7D84}"/>
                  </a:ext>
                </a:extLst>
              </p:cNvPr>
              <p:cNvSpPr txBox="1"/>
              <p:nvPr/>
            </p:nvSpPr>
            <p:spPr>
              <a:xfrm>
                <a:off x="838200" y="1567068"/>
                <a:ext cx="8366760" cy="26218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000" dirty="0">
                    <a:solidFill>
                      <a:srgbClr val="FF0000"/>
                    </a:solidFill>
                    <a:latin typeface="Times New Roman" panose="02020603050405020304" pitchFamily="18" charset="0"/>
                    <a:cs typeface="Times New Roman" panose="02020603050405020304" pitchFamily="18" charset="0"/>
                  </a:rPr>
                  <a:t>Issue: [GPS22] applies the king idea for reconstruction.</a:t>
                </a:r>
                <a:endParaRPr lang="en-US" altLang="zh-CN" sz="2400"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US" altLang="zh-CN" sz="2400" b="1" dirty="0">
                  <a:latin typeface="Times New Roman" panose="02020603050405020304" pitchFamily="18" charset="0"/>
                  <a:cs typeface="Times New Roman" panose="02020603050405020304" pitchFamily="18" charset="0"/>
                </a:endParaRPr>
              </a:p>
              <a:p>
                <a:pPr>
                  <a:lnSpc>
                    <a:spcPct val="150000"/>
                  </a:lnSpc>
                </a:pPr>
                <a:r>
                  <a:rPr lang="en-US" altLang="zh-CN" sz="2400" b="1" dirty="0">
                    <a:latin typeface="Times New Roman" panose="02020603050405020304" pitchFamily="18" charset="0"/>
                    <a:cs typeface="Times New Roman" panose="02020603050405020304" pitchFamily="18" charset="0"/>
                  </a:rPr>
                  <a:t>Modified Reconstruction Protocols</a:t>
                </a:r>
                <a:endParaRPr lang="en-US" altLang="zh-CN"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solidFill>
                      <a:srgbClr val="00B050"/>
                    </a:solidFill>
                    <a:latin typeface="Times New Roman" panose="02020603050405020304" pitchFamily="18" charset="0"/>
                    <a:cs typeface="Times New Roman" panose="02020603050405020304" pitchFamily="18" charset="0"/>
                  </a:rPr>
                  <a:t>Only need public reconstruction while preserving </a:t>
                </a:r>
                <a14:m>
                  <m:oMath xmlns:m="http://schemas.openxmlformats.org/officeDocument/2006/math">
                    <m:r>
                      <a:rPr lang="en-US" altLang="zh-CN" sz="2000" i="1" dirty="0" smtClean="0">
                        <a:solidFill>
                          <a:srgbClr val="00B050"/>
                        </a:solidFill>
                        <a:latin typeface="Cambria Math" panose="02040503050406030204" pitchFamily="18" charset="0"/>
                        <a:cs typeface="Times New Roman" panose="02020603050405020304" pitchFamily="18" charset="0"/>
                      </a:rPr>
                      <m:t>𝑂</m:t>
                    </m:r>
                    <m:r>
                      <a:rPr lang="en-US" altLang="zh-CN" sz="2000" i="1" dirty="0" smtClean="0">
                        <a:solidFill>
                          <a:srgbClr val="00B050"/>
                        </a:solidFill>
                        <a:latin typeface="Cambria Math" panose="02040503050406030204" pitchFamily="18" charset="0"/>
                        <a:cs typeface="Times New Roman" panose="02020603050405020304" pitchFamily="18" charset="0"/>
                      </a:rPr>
                      <m:t>(|</m:t>
                    </m:r>
                    <m:r>
                      <a:rPr lang="en-US" altLang="zh-CN" sz="2000" i="1" dirty="0" smtClean="0">
                        <a:solidFill>
                          <a:srgbClr val="00B050"/>
                        </a:solidFill>
                        <a:latin typeface="Cambria Math" panose="02040503050406030204" pitchFamily="18" charset="0"/>
                        <a:cs typeface="Times New Roman" panose="02020603050405020304" pitchFamily="18" charset="0"/>
                      </a:rPr>
                      <m:t>𝐶</m:t>
                    </m:r>
                    <m:r>
                      <a:rPr lang="en-US" altLang="zh-CN" sz="2000" i="1" dirty="0" smtClean="0">
                        <a:solidFill>
                          <a:srgbClr val="00B050"/>
                        </a:solidFill>
                        <a:latin typeface="Cambria Math" panose="02040503050406030204" pitchFamily="18" charset="0"/>
                        <a:cs typeface="Times New Roman" panose="02020603050405020304" pitchFamily="18" charset="0"/>
                      </a:rPr>
                      <m:t>|)</m:t>
                    </m:r>
                  </m:oMath>
                </a14:m>
                <a:r>
                  <a:rPr lang="en-US" altLang="zh-CN" sz="2000" dirty="0">
                    <a:solidFill>
                      <a:srgbClr val="00B050"/>
                    </a:solidFill>
                    <a:latin typeface="Times New Roman" panose="02020603050405020304" pitchFamily="18" charset="0"/>
                    <a:cs typeface="Times New Roman" panose="02020603050405020304" pitchFamily="18" charset="0"/>
                  </a:rPr>
                  <a:t> communication</a:t>
                </a:r>
              </a:p>
              <a:p>
                <a:pPr marL="285750" indent="-285750">
                  <a:lnSpc>
                    <a:spcPct val="150000"/>
                  </a:lnSpc>
                  <a:buFont typeface="Arial" panose="020B0604020202020204" pitchFamily="34" charset="0"/>
                  <a:buChar char="•"/>
                </a:pPr>
                <a:r>
                  <a:rPr lang="en-US" altLang="zh-CN" sz="2000" dirty="0">
                    <a:solidFill>
                      <a:srgbClr val="FF0000"/>
                    </a:solidFill>
                    <a:latin typeface="Times New Roman" panose="02020603050405020304" pitchFamily="18" charset="0"/>
                    <a:cs typeface="Times New Roman" panose="02020603050405020304" pitchFamily="18" charset="0"/>
                  </a:rPr>
                  <a:t>Require </a:t>
                </a:r>
                <a14:m>
                  <m:oMath xmlns:m="http://schemas.openxmlformats.org/officeDocument/2006/math">
                    <m:sSup>
                      <m:sSupPr>
                        <m:ctrlPr>
                          <a:rPr lang="en-US" altLang="zh-CN" sz="2000" i="1" dirty="0" smtClean="0">
                            <a:solidFill>
                              <a:srgbClr val="FF0000"/>
                            </a:solidFill>
                            <a:latin typeface="Cambria Math" panose="02040503050406030204" pitchFamily="18" charset="0"/>
                            <a:cs typeface="Times New Roman" panose="02020603050405020304" pitchFamily="18" charset="0"/>
                          </a:rPr>
                        </m:ctrlPr>
                      </m:sSupPr>
                      <m:e>
                        <m:r>
                          <a:rPr lang="en-US" altLang="zh-CN" sz="2000" i="1" dirty="0" smtClean="0">
                            <a:solidFill>
                              <a:srgbClr val="FF0000"/>
                            </a:solidFill>
                            <a:latin typeface="Cambria Math" panose="02040503050406030204" pitchFamily="18" charset="0"/>
                            <a:cs typeface="Times New Roman" panose="02020603050405020304" pitchFamily="18" charset="0"/>
                          </a:rPr>
                          <m:t>𝑛</m:t>
                        </m:r>
                      </m:e>
                      <m:sup>
                        <m:r>
                          <a:rPr lang="en-US" altLang="zh-CN" sz="2000" i="1" dirty="0" smtClean="0">
                            <a:solidFill>
                              <a:srgbClr val="FF0000"/>
                            </a:solidFill>
                            <a:latin typeface="Cambria Math" panose="02040503050406030204" pitchFamily="18" charset="0"/>
                            <a:cs typeface="Times New Roman" panose="02020603050405020304" pitchFamily="18" charset="0"/>
                          </a:rPr>
                          <m:t>2</m:t>
                        </m:r>
                      </m:sup>
                    </m:sSup>
                  </m:oMath>
                </a14:m>
                <a:r>
                  <a:rPr lang="en-US" altLang="zh-CN" sz="2000" dirty="0">
                    <a:solidFill>
                      <a:srgbClr val="FF0000"/>
                    </a:solidFill>
                    <a:latin typeface="Times New Roman" panose="02020603050405020304" pitchFamily="18" charset="0"/>
                    <a:cs typeface="Times New Roman" panose="02020603050405020304" pitchFamily="18" charset="0"/>
                  </a:rPr>
                  <a:t> gates in each layer, resulting in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𝑂</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𝐷</m:t>
                    </m:r>
                    <m:sSup>
                      <m:sSupPr>
                        <m:ctrlPr>
                          <a:rPr lang="en-US" altLang="zh-CN" sz="2000" i="1" dirty="0" smtClean="0">
                            <a:solidFill>
                              <a:srgbClr val="FF0000"/>
                            </a:solidFill>
                            <a:latin typeface="Cambria Math" panose="02040503050406030204" pitchFamily="18" charset="0"/>
                            <a:cs typeface="Times New Roman" panose="02020603050405020304" pitchFamily="18" charset="0"/>
                          </a:rPr>
                        </m:ctrlPr>
                      </m:sSupPr>
                      <m:e>
                        <m:r>
                          <a:rPr lang="en-US" altLang="zh-CN" sz="2000" i="1" dirty="0" smtClean="0">
                            <a:solidFill>
                              <a:srgbClr val="FF0000"/>
                            </a:solidFill>
                            <a:latin typeface="Cambria Math" panose="02040503050406030204" pitchFamily="18" charset="0"/>
                            <a:cs typeface="Times New Roman" panose="02020603050405020304" pitchFamily="18" charset="0"/>
                          </a:rPr>
                          <m:t>𝑛</m:t>
                        </m:r>
                      </m:e>
                      <m:sup>
                        <m:r>
                          <a:rPr lang="en-US" altLang="zh-CN" sz="2000" i="1" dirty="0" smtClean="0">
                            <a:solidFill>
                              <a:srgbClr val="FF0000"/>
                            </a:solidFill>
                            <a:latin typeface="Cambria Math" panose="02040503050406030204" pitchFamily="18" charset="0"/>
                            <a:cs typeface="Times New Roman" panose="02020603050405020304" pitchFamily="18" charset="0"/>
                          </a:rPr>
                          <m:t>2</m:t>
                        </m:r>
                      </m:sup>
                    </m:sSup>
                    <m:r>
                      <a:rPr lang="en-US" altLang="zh-CN" sz="2000" i="1" dirty="0" smtClean="0">
                        <a:solidFill>
                          <a:srgbClr val="FF0000"/>
                        </a:solidFill>
                        <a:latin typeface="Cambria Math" panose="02040503050406030204" pitchFamily="18" charset="0"/>
                        <a:cs typeface="Times New Roman" panose="02020603050405020304" pitchFamily="18" charset="0"/>
                      </a:rPr>
                      <m:t>)</m:t>
                    </m:r>
                  </m:oMath>
                </a14:m>
                <a:r>
                  <a:rPr lang="en-US" altLang="zh-CN" sz="2000" dirty="0">
                    <a:solidFill>
                      <a:srgbClr val="FF0000"/>
                    </a:solidFill>
                    <a:latin typeface="Times New Roman" panose="02020603050405020304" pitchFamily="18" charset="0"/>
                    <a:cs typeface="Times New Roman" panose="02020603050405020304" pitchFamily="18" charset="0"/>
                  </a:rPr>
                  <a:t> overhead</a:t>
                </a:r>
              </a:p>
            </p:txBody>
          </p:sp>
        </mc:Choice>
        <mc:Fallback>
          <p:sp>
            <p:nvSpPr>
              <p:cNvPr id="5" name="文本框 4">
                <a:extLst>
                  <a:ext uri="{FF2B5EF4-FFF2-40B4-BE49-F238E27FC236}">
                    <a16:creationId xmlns:a16="http://schemas.microsoft.com/office/drawing/2014/main" id="{6ED353DD-E9E0-933D-1A8F-E9D45FBA7D84}"/>
                  </a:ext>
                </a:extLst>
              </p:cNvPr>
              <p:cNvSpPr txBox="1">
                <a:spLocks noRot="1" noChangeAspect="1" noMove="1" noResize="1" noEditPoints="1" noAdjustHandles="1" noChangeArrowheads="1" noChangeShapeType="1" noTextEdit="1"/>
              </p:cNvSpPr>
              <p:nvPr/>
            </p:nvSpPr>
            <p:spPr>
              <a:xfrm>
                <a:off x="838200" y="1567068"/>
                <a:ext cx="8366760" cy="2621872"/>
              </a:xfrm>
              <a:prstGeom prst="rect">
                <a:avLst/>
              </a:prstGeom>
              <a:blipFill>
                <a:blip r:embed="rId3"/>
                <a:stretch>
                  <a:fillRect l="-12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圆角矩形 3">
                <a:extLst>
                  <a:ext uri="{FF2B5EF4-FFF2-40B4-BE49-F238E27FC236}">
                    <a16:creationId xmlns:a16="http://schemas.microsoft.com/office/drawing/2014/main" id="{68220638-6444-7138-D361-911A264F0053}"/>
                  </a:ext>
                </a:extLst>
              </p:cNvPr>
              <p:cNvSpPr/>
              <p:nvPr/>
            </p:nvSpPr>
            <p:spPr>
              <a:xfrm>
                <a:off x="3013462" y="5254219"/>
                <a:ext cx="6165075" cy="86149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r>
                  <a:rPr kumimoji="1" lang="en-US" altLang="zh-CN" dirty="0">
                    <a:solidFill>
                      <a:schemeClr val="tx1"/>
                    </a:solidFill>
                    <a:latin typeface="Times" pitchFamily="2" charset="0"/>
                  </a:rPr>
                  <a:t>Total Communication Complexity: </a:t>
                </a:r>
                <a14:m>
                  <m:oMath xmlns:m="http://schemas.openxmlformats.org/officeDocument/2006/math">
                    <m:r>
                      <a:rPr kumimoji="1" lang="en-US" altLang="zh-CN" i="1" dirty="0" smtClean="0">
                        <a:solidFill>
                          <a:srgbClr val="FF0000"/>
                        </a:solidFill>
                        <a:latin typeface="Cambria Math" panose="02040503050406030204" pitchFamily="18" charset="0"/>
                      </a:rPr>
                      <m:t>𝑂</m:t>
                    </m:r>
                    <m:r>
                      <a:rPr kumimoji="1" lang="en-US" altLang="zh-CN" i="1" dirty="0" smtClean="0">
                        <a:solidFill>
                          <a:srgbClr val="FF0000"/>
                        </a:solidFill>
                        <a:latin typeface="Cambria Math" panose="02040503050406030204" pitchFamily="18" charset="0"/>
                      </a:rPr>
                      <m:t>(|</m:t>
                    </m:r>
                    <m:r>
                      <a:rPr kumimoji="1" lang="en-US" altLang="zh-CN" i="1" dirty="0" smtClean="0">
                        <a:solidFill>
                          <a:srgbClr val="FF0000"/>
                        </a:solidFill>
                        <a:latin typeface="Cambria Math" panose="02040503050406030204" pitchFamily="18" charset="0"/>
                      </a:rPr>
                      <m:t>𝐶</m:t>
                    </m:r>
                    <m:r>
                      <a:rPr kumimoji="1" lang="en-US" altLang="zh-CN" i="1" dirty="0" smtClean="0">
                        <a:solidFill>
                          <a:srgbClr val="FF0000"/>
                        </a:solidFill>
                        <a:latin typeface="Cambria Math" panose="02040503050406030204" pitchFamily="18" charset="0"/>
                      </a:rPr>
                      <m:t>|+</m:t>
                    </m:r>
                    <m:r>
                      <a:rPr kumimoji="1" lang="en-US" altLang="zh-CN" i="1" dirty="0" smtClean="0">
                        <a:solidFill>
                          <a:srgbClr val="FF0000"/>
                        </a:solidFill>
                        <a:latin typeface="Cambria Math" panose="02040503050406030204" pitchFamily="18" charset="0"/>
                      </a:rPr>
                      <m:t>𝐷</m:t>
                    </m:r>
                    <m:sSup>
                      <m:sSupPr>
                        <m:ctrlPr>
                          <a:rPr kumimoji="1" lang="en-US" altLang="zh-CN" i="1" dirty="0" smtClean="0">
                            <a:solidFill>
                              <a:srgbClr val="FF0000"/>
                            </a:solidFill>
                            <a:latin typeface="Cambria Math" panose="02040503050406030204" pitchFamily="18" charset="0"/>
                          </a:rPr>
                        </m:ctrlPr>
                      </m:sSupPr>
                      <m:e>
                        <m:r>
                          <a:rPr kumimoji="1" lang="en-US" altLang="zh-CN" i="1" dirty="0" smtClean="0">
                            <a:solidFill>
                              <a:srgbClr val="FF0000"/>
                            </a:solidFill>
                            <a:latin typeface="Cambria Math" panose="02040503050406030204" pitchFamily="18" charset="0"/>
                          </a:rPr>
                          <m:t>𝑛</m:t>
                        </m:r>
                      </m:e>
                      <m:sup>
                        <m:r>
                          <a:rPr kumimoji="1" lang="en-US" altLang="zh-CN" i="1" dirty="0" smtClean="0">
                            <a:solidFill>
                              <a:srgbClr val="FF0000"/>
                            </a:solidFill>
                            <a:latin typeface="Cambria Math" panose="02040503050406030204" pitchFamily="18" charset="0"/>
                          </a:rPr>
                          <m:t>2</m:t>
                        </m:r>
                      </m:sup>
                    </m:sSup>
                    <m:r>
                      <a:rPr kumimoji="1" lang="en-US" altLang="zh-CN" i="1" dirty="0" smtClean="0">
                        <a:solidFill>
                          <a:srgbClr val="FF0000"/>
                        </a:solidFill>
                        <a:latin typeface="Cambria Math" panose="02040503050406030204" pitchFamily="18" charset="0"/>
                      </a:rPr>
                      <m:t>)</m:t>
                    </m:r>
                  </m:oMath>
                </a14:m>
                <a:endParaRPr kumimoji="1" lang="en-US" altLang="zh-CN" sz="1600" dirty="0">
                  <a:solidFill>
                    <a:srgbClr val="FF0000"/>
                  </a:solidFill>
                  <a:latin typeface="Times" pitchFamily="2" charset="0"/>
                </a:endParaRPr>
              </a:p>
            </p:txBody>
          </p:sp>
        </mc:Choice>
        <mc:Fallback>
          <p:sp>
            <p:nvSpPr>
              <p:cNvPr id="6" name="圆角矩形 3">
                <a:extLst>
                  <a:ext uri="{FF2B5EF4-FFF2-40B4-BE49-F238E27FC236}">
                    <a16:creationId xmlns:a16="http://schemas.microsoft.com/office/drawing/2014/main" id="{68220638-6444-7138-D361-911A264F0053}"/>
                  </a:ext>
                </a:extLst>
              </p:cNvPr>
              <p:cNvSpPr>
                <a:spLocks noRot="1" noChangeAspect="1" noMove="1" noResize="1" noEditPoints="1" noAdjustHandles="1" noChangeArrowheads="1" noChangeShapeType="1" noTextEdit="1"/>
              </p:cNvSpPr>
              <p:nvPr/>
            </p:nvSpPr>
            <p:spPr>
              <a:xfrm>
                <a:off x="3013462" y="5254219"/>
                <a:ext cx="6165075" cy="861495"/>
              </a:xfrm>
              <a:prstGeom prst="round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467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Issue with Computation Complexity</a:t>
            </a:r>
            <a:endParaRPr kumimoji="1" lang="zh-CN" altLang="en-US" dirty="0">
              <a:ln w="19050">
                <a:solidFill>
                  <a:schemeClr val="accent1"/>
                </a:solidFill>
              </a:ln>
              <a:solidFill>
                <a:schemeClr val="accent1">
                  <a:lumMod val="75000"/>
                </a:schemeClr>
              </a:solidFill>
            </a:endParaRPr>
          </a:p>
        </p:txBody>
      </p:sp>
      <p:sp>
        <p:nvSpPr>
          <p:cNvPr id="16" name="文本框 15"/>
          <p:cNvSpPr txBox="1"/>
          <p:nvPr/>
        </p:nvSpPr>
        <p:spPr>
          <a:xfrm>
            <a:off x="581240" y="1690688"/>
            <a:ext cx="5808000" cy="3000821"/>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But wait…</a:t>
            </a: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What is the computation complexity of our instantiation?</a:t>
            </a: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a:lnSpc>
                <a:spcPct val="150000"/>
              </a:lnSpc>
            </a:pPr>
            <a:endParaRPr lang="en-US" altLang="zh-CN"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圆角矩形 3">
                <a:extLst>
                  <a:ext uri="{FF2B5EF4-FFF2-40B4-BE49-F238E27FC236}">
                    <a16:creationId xmlns:a16="http://schemas.microsoft.com/office/drawing/2014/main" id="{C8729293-5142-A146-9867-D6255E5244D5}"/>
                  </a:ext>
                </a:extLst>
              </p:cNvPr>
              <p:cNvSpPr/>
              <p:nvPr/>
            </p:nvSpPr>
            <p:spPr>
              <a:xfrm>
                <a:off x="3013457" y="3863786"/>
                <a:ext cx="6165075" cy="5493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14:m>
                  <m:oMath xmlns:m="http://schemas.openxmlformats.org/officeDocument/2006/math">
                    <m:r>
                      <a:rPr kumimoji="1" lang="en-US" altLang="zh-CN" i="1" dirty="0" smtClean="0">
                        <a:solidFill>
                          <a:srgbClr val="FF0000"/>
                        </a:solidFill>
                        <a:latin typeface="Cambria Math" panose="02040503050406030204" pitchFamily="18" charset="0"/>
                      </a:rPr>
                      <m:t>𝑂</m:t>
                    </m:r>
                    <m:r>
                      <a:rPr kumimoji="1" lang="en-US" altLang="zh-CN" i="1" dirty="0" smtClean="0">
                        <a:solidFill>
                          <a:srgbClr val="FF0000"/>
                        </a:solidFill>
                        <a:latin typeface="Cambria Math" panose="02040503050406030204" pitchFamily="18" charset="0"/>
                      </a:rPr>
                      <m:t>(</m:t>
                    </m:r>
                    <m:r>
                      <a:rPr kumimoji="1" lang="en-US" altLang="zh-CN" i="1" dirty="0" smtClean="0">
                        <a:solidFill>
                          <a:srgbClr val="FF0000"/>
                        </a:solidFill>
                        <a:latin typeface="Cambria Math" panose="02040503050406030204" pitchFamily="18" charset="0"/>
                      </a:rPr>
                      <m:t>𝑛</m:t>
                    </m:r>
                    <m:r>
                      <a:rPr kumimoji="1" lang="en-US" altLang="zh-CN" i="1" dirty="0" smtClean="0">
                        <a:solidFill>
                          <a:srgbClr val="FF0000"/>
                        </a:solidFill>
                        <a:latin typeface="Cambria Math" panose="02040503050406030204" pitchFamily="18" charset="0"/>
                      </a:rPr>
                      <m:t>)</m:t>
                    </m:r>
                  </m:oMath>
                </a14:m>
                <a:r>
                  <a:rPr kumimoji="1" lang="en-US" altLang="zh-CN" dirty="0">
                    <a:solidFill>
                      <a:srgbClr val="FF0000"/>
                    </a:solidFill>
                    <a:latin typeface="Times" pitchFamily="2" charset="0"/>
                  </a:rPr>
                  <a:t> per multiplication!</a:t>
                </a:r>
                <a:endParaRPr kumimoji="1" lang="en-US" altLang="zh-CN" sz="1600" dirty="0">
                  <a:solidFill>
                    <a:srgbClr val="FF0000"/>
                  </a:solidFill>
                  <a:latin typeface="Times" pitchFamily="2" charset="0"/>
                </a:endParaRPr>
              </a:p>
            </p:txBody>
          </p:sp>
        </mc:Choice>
        <mc:Fallback xmlns="">
          <p:sp>
            <p:nvSpPr>
              <p:cNvPr id="17" name="圆角矩形 3">
                <a:extLst>
                  <a:ext uri="{FF2B5EF4-FFF2-40B4-BE49-F238E27FC236}">
                    <a16:creationId xmlns:a16="http://schemas.microsoft.com/office/drawing/2014/main" id="{C8729293-5142-A146-9867-D6255E5244D5}"/>
                  </a:ext>
                </a:extLst>
              </p:cNvPr>
              <p:cNvSpPr>
                <a:spLocks noRot="1" noChangeAspect="1" noMove="1" noResize="1" noEditPoints="1" noAdjustHandles="1" noChangeArrowheads="1" noChangeShapeType="1" noTextEdit="1"/>
              </p:cNvSpPr>
              <p:nvPr/>
            </p:nvSpPr>
            <p:spPr>
              <a:xfrm>
                <a:off x="3013457" y="3863786"/>
                <a:ext cx="6165075" cy="549375"/>
              </a:xfrm>
              <a:prstGeom prst="round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流程图: 可选过程 5"/>
              <p:cNvSpPr/>
              <p:nvPr/>
            </p:nvSpPr>
            <p:spPr>
              <a:xfrm>
                <a:off x="2335615" y="2065154"/>
                <a:ext cx="7520761" cy="83657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rPr>
                  <a:t>Total Communication from Our Round Compression Compiler: </a:t>
                </a:r>
              </a:p>
              <a:p>
                <a:pPr algn="ctr">
                  <a:lnSpc>
                    <a:spcPct val="150000"/>
                  </a:lnSpc>
                </a:pPr>
                <a14:m>
                  <m:oMathPara xmlns:m="http://schemas.openxmlformats.org/officeDocument/2006/math">
                    <m:oMathParaPr>
                      <m:jc m:val="centerGroup"/>
                    </m:oMathParaPr>
                    <m:oMath xmlns:m="http://schemas.openxmlformats.org/officeDocument/2006/math">
                      <m:r>
                        <m:rPr>
                          <m:sty m:val="p"/>
                        </m:rPr>
                        <a:rPr lang="en-US" altLang="zh-CN" sz="1600" i="1" dirty="0">
                          <a:solidFill>
                            <a:schemeClr val="tx1"/>
                          </a:solidFill>
                          <a:latin typeface="Cambria Math" panose="02040503050406030204" pitchFamily="18" charset="0"/>
                        </a:rPr>
                        <m:t>CC</m:t>
                      </m:r>
                      <m:r>
                        <a:rPr lang="en-US" altLang="zh-CN" sz="1600" b="0" i="1" dirty="0" smtClean="0">
                          <a:solidFill>
                            <a:schemeClr val="tx1"/>
                          </a:solidFill>
                          <a:latin typeface="Cambria Math" panose="02040503050406030204" pitchFamily="18" charset="0"/>
                        </a:rPr>
                        <m:t>(</m:t>
                      </m:r>
                      <m:r>
                        <m:rPr>
                          <m:sty m:val="p"/>
                        </m:rPr>
                        <a:rPr lang="en-US" altLang="zh-CN" sz="1600" b="0" i="0" dirty="0" smtClean="0">
                          <a:solidFill>
                            <a:schemeClr val="tx1"/>
                          </a:solidFill>
                          <a:latin typeface="Cambria Math" panose="02040503050406030204" pitchFamily="18" charset="0"/>
                        </a:rPr>
                        <m:t>Π</m:t>
                      </m:r>
                      <m:r>
                        <a:rPr lang="en-US" altLang="zh-CN" sz="1600" b="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r>
                        <a:rPr lang="en-US" altLang="zh-CN" sz="1600" i="1" dirty="0" smtClean="0">
                          <a:solidFill>
                            <a:schemeClr val="tx1"/>
                          </a:solidFill>
                          <a:latin typeface="Cambria Math" panose="02040503050406030204" pitchFamily="18" charset="0"/>
                        </a:rPr>
                        <m:t> + </m:t>
                      </m:r>
                      <m:r>
                        <m:rPr>
                          <m:sty m:val="p"/>
                        </m:rPr>
                        <a:rPr lang="en-US" altLang="zh-CN" sz="1600" i="0" dirty="0" smtClean="0">
                          <a:solidFill>
                            <a:srgbClr val="FF0000"/>
                          </a:solidFill>
                          <a:latin typeface="Cambria Math" panose="02040503050406030204" pitchFamily="18" charset="0"/>
                        </a:rPr>
                        <m:t>Comp</m:t>
                      </m:r>
                      <m:d>
                        <m:dPr>
                          <m:ctrlPr>
                            <a:rPr lang="en-US" altLang="zh-CN" sz="1600" i="1" dirty="0" smtClean="0">
                              <a:solidFill>
                                <a:srgbClr val="FF0000"/>
                              </a:solidFill>
                              <a:latin typeface="Cambria Math" panose="02040503050406030204" pitchFamily="18" charset="0"/>
                            </a:rPr>
                          </m:ctrlPr>
                        </m:dPr>
                        <m:e>
                          <m:sSub>
                            <m:sSubPr>
                              <m:ctrlPr>
                                <a:rPr lang="en-US" altLang="zh-CN" sz="1600" i="1" dirty="0" err="1" smtClean="0">
                                  <a:solidFill>
                                    <a:srgbClr val="FF0000"/>
                                  </a:solidFill>
                                  <a:latin typeface="Cambria Math" panose="02040503050406030204" pitchFamily="18" charset="0"/>
                                </a:rPr>
                              </m:ctrlPr>
                            </m:sSubPr>
                            <m:e>
                              <m:r>
                                <m:rPr>
                                  <m:sty m:val="p"/>
                                </m:rPr>
                                <a:rPr lang="en-US" altLang="zh-CN" sz="1600" i="0" dirty="0" smtClean="0">
                                  <a:solidFill>
                                    <a:srgbClr val="FF0000"/>
                                  </a:solidFill>
                                  <a:latin typeface="Cambria Math" panose="02040503050406030204" pitchFamily="18" charset="0"/>
                                </a:rPr>
                                <m:t>Π</m:t>
                              </m:r>
                            </m:e>
                            <m:sub>
                              <m:r>
                                <m:rPr>
                                  <m:sty m:val="p"/>
                                </m:rPr>
                                <a:rPr lang="en-US" altLang="zh-CN" sz="1600" b="0" i="0" dirty="0" smtClean="0">
                                  <a:solidFill>
                                    <a:srgbClr val="FF0000"/>
                                  </a:solidFill>
                                  <a:latin typeface="Cambria Math" panose="02040503050406030204" pitchFamily="18" charset="0"/>
                                </a:rPr>
                                <m:t>online</m:t>
                              </m:r>
                            </m:sub>
                          </m:sSub>
                        </m:e>
                      </m:d>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oMath>
                  </m:oMathPara>
                </a14:m>
                <a:endParaRPr lang="zh-CN" altLang="en-US" sz="1600" dirty="0">
                  <a:solidFill>
                    <a:srgbClr val="FF0000"/>
                  </a:solidFill>
                </a:endParaRPr>
              </a:p>
            </p:txBody>
          </p:sp>
        </mc:Choice>
        <mc:Fallback>
          <p:sp>
            <p:nvSpPr>
              <p:cNvPr id="6" name="流程图: 可选过程 5"/>
              <p:cNvSpPr>
                <a:spLocks noRot="1" noChangeAspect="1" noMove="1" noResize="1" noEditPoints="1" noAdjustHandles="1" noChangeArrowheads="1" noChangeShapeType="1" noTextEdit="1"/>
              </p:cNvSpPr>
              <p:nvPr/>
            </p:nvSpPr>
            <p:spPr>
              <a:xfrm>
                <a:off x="2335615" y="2065154"/>
                <a:ext cx="7520761" cy="836578"/>
              </a:xfrm>
              <a:prstGeom prst="flowChartAlternateProcess">
                <a:avLst/>
              </a:prstGeom>
              <a:blipFill>
                <a:blip r:embed="rId4"/>
                <a:stretch>
                  <a:fillRect/>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96FBF7DD-690C-5527-F7ED-966488669E0F}"/>
              </a:ext>
            </a:extLst>
          </p:cNvPr>
          <p:cNvSpPr txBox="1"/>
          <p:nvPr/>
        </p:nvSpPr>
        <p:spPr>
          <a:xfrm>
            <a:off x="2086466" y="5082236"/>
            <a:ext cx="7778091" cy="400110"/>
          </a:xfrm>
          <a:prstGeom prst="rect">
            <a:avLst/>
          </a:prstGeom>
          <a:noFill/>
        </p:spPr>
        <p:txBody>
          <a:bodyPr wrap="none" rtlCol="0">
            <a:spAutoFit/>
          </a:bodyPr>
          <a:lstStyle/>
          <a:p>
            <a:r>
              <a:rPr kumimoji="1" lang="en-US" altLang="zh-CN" sz="2000" i="1" dirty="0">
                <a:latin typeface="Times New Roman" panose="02020603050405020304" pitchFamily="18" charset="0"/>
                <a:cs typeface="Times New Roman" panose="02020603050405020304" pitchFamily="18" charset="0"/>
              </a:rPr>
              <a:t>Even true for a SIMD circuit, due to the modified reconstruction protocol!</a:t>
            </a:r>
            <a:endParaRPr kumimoji="1" lang="zh-CN" alt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38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Issue with Computation Complexity</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16" name="文本框 15"/>
              <p:cNvSpPr txBox="1"/>
              <p:nvPr/>
            </p:nvSpPr>
            <p:spPr>
              <a:xfrm>
                <a:off x="581240" y="1690688"/>
                <a:ext cx="7932171" cy="4524315"/>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But wait…</a:t>
                </a: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What is the computation complexity of our instantiation?</a:t>
                </a:r>
              </a:p>
              <a:p>
                <a:pPr marL="342900" indent="-342900">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a:lnSpc>
                    <a:spcPct val="150000"/>
                  </a:lnSpc>
                </a:pPr>
                <a:endParaRPr lang="en-US" altLang="zh-CN"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Good news: </a:t>
                </a:r>
              </a:p>
              <a:p>
                <a:pPr marL="800100" lvl="1"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Most of operations are addition operations. </a:t>
                </a:r>
              </a:p>
              <a:p>
                <a:pPr marL="800100" lvl="1"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The number of multiplication operations is bounded by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𝑂</m:t>
                    </m:r>
                    <m:r>
                      <a:rPr lang="en-US" altLang="zh-CN" sz="1600" i="1" dirty="0" smtClean="0">
                        <a:solidFill>
                          <a:srgbClr val="FF0000"/>
                        </a:solidFill>
                        <a:latin typeface="Cambria Math" panose="02040503050406030204" pitchFamily="18" charset="0"/>
                        <a:cs typeface="Times New Roman" panose="02020603050405020304" pitchFamily="18" charset="0"/>
                      </a:rPr>
                      <m:t>(1)</m:t>
                    </m:r>
                  </m:oMath>
                </a14:m>
                <a:r>
                  <a:rPr lang="en-US" altLang="zh-CN" sz="1600" dirty="0">
                    <a:latin typeface="Times New Roman" panose="02020603050405020304" pitchFamily="18" charset="0"/>
                    <a:cs typeface="Times New Roman" panose="02020603050405020304" pitchFamily="18" charset="0"/>
                  </a:rPr>
                  <a:t> per multiplication gate</a:t>
                </a:r>
              </a:p>
              <a:p>
                <a:pPr marL="800100" lvl="1"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Use Free-XOR technique for garbling </a:t>
                </a:r>
                <a14:m>
                  <m:oMath xmlns:m="http://schemas.openxmlformats.org/officeDocument/2006/math">
                    <m:r>
                      <a:rPr lang="en-US" altLang="zh-CN" sz="1600" i="1" dirty="0" smtClean="0">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 Require RO</a:t>
                </a: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581240" y="1690688"/>
                <a:ext cx="7932171" cy="4524315"/>
              </a:xfrm>
              <a:prstGeom prst="rect">
                <a:avLst/>
              </a:prstGeom>
              <a:blipFill>
                <a:blip r:embed="rId3"/>
                <a:stretch>
                  <a:fillRect l="-4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圆角矩形 3">
                <a:extLst>
                  <a:ext uri="{FF2B5EF4-FFF2-40B4-BE49-F238E27FC236}">
                    <a16:creationId xmlns:a16="http://schemas.microsoft.com/office/drawing/2014/main" id="{C8729293-5142-A146-9867-D6255E5244D5}"/>
                  </a:ext>
                </a:extLst>
              </p:cNvPr>
              <p:cNvSpPr/>
              <p:nvPr/>
            </p:nvSpPr>
            <p:spPr>
              <a:xfrm>
                <a:off x="3013457" y="3863786"/>
                <a:ext cx="6165075" cy="5493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14:m>
                  <m:oMath xmlns:m="http://schemas.openxmlformats.org/officeDocument/2006/math">
                    <m:r>
                      <a:rPr kumimoji="1" lang="en-US" altLang="zh-CN" i="1" dirty="0" smtClean="0">
                        <a:solidFill>
                          <a:srgbClr val="FF0000"/>
                        </a:solidFill>
                        <a:latin typeface="Cambria Math" panose="02040503050406030204" pitchFamily="18" charset="0"/>
                      </a:rPr>
                      <m:t>𝑂</m:t>
                    </m:r>
                    <m:r>
                      <a:rPr kumimoji="1" lang="en-US" altLang="zh-CN" i="1" dirty="0" smtClean="0">
                        <a:solidFill>
                          <a:srgbClr val="FF0000"/>
                        </a:solidFill>
                        <a:latin typeface="Cambria Math" panose="02040503050406030204" pitchFamily="18" charset="0"/>
                      </a:rPr>
                      <m:t>(</m:t>
                    </m:r>
                    <m:r>
                      <a:rPr kumimoji="1" lang="en-US" altLang="zh-CN" i="1" dirty="0" smtClean="0">
                        <a:solidFill>
                          <a:srgbClr val="FF0000"/>
                        </a:solidFill>
                        <a:latin typeface="Cambria Math" panose="02040503050406030204" pitchFamily="18" charset="0"/>
                      </a:rPr>
                      <m:t>𝑛</m:t>
                    </m:r>
                    <m:r>
                      <a:rPr kumimoji="1" lang="en-US" altLang="zh-CN" i="1" dirty="0" smtClean="0">
                        <a:solidFill>
                          <a:srgbClr val="FF0000"/>
                        </a:solidFill>
                        <a:latin typeface="Cambria Math" panose="02040503050406030204" pitchFamily="18" charset="0"/>
                      </a:rPr>
                      <m:t>)</m:t>
                    </m:r>
                  </m:oMath>
                </a14:m>
                <a:r>
                  <a:rPr kumimoji="1" lang="en-US" altLang="zh-CN" dirty="0">
                    <a:solidFill>
                      <a:srgbClr val="FF0000"/>
                    </a:solidFill>
                    <a:latin typeface="Times" pitchFamily="2" charset="0"/>
                  </a:rPr>
                  <a:t> per multiplication!</a:t>
                </a:r>
                <a:endParaRPr kumimoji="1" lang="en-US" altLang="zh-CN" sz="1600" dirty="0">
                  <a:solidFill>
                    <a:srgbClr val="FF0000"/>
                  </a:solidFill>
                  <a:latin typeface="Times" pitchFamily="2" charset="0"/>
                </a:endParaRPr>
              </a:p>
            </p:txBody>
          </p:sp>
        </mc:Choice>
        <mc:Fallback xmlns="">
          <p:sp>
            <p:nvSpPr>
              <p:cNvPr id="17" name="圆角矩形 3">
                <a:extLst>
                  <a:ext uri="{FF2B5EF4-FFF2-40B4-BE49-F238E27FC236}">
                    <a16:creationId xmlns:a16="http://schemas.microsoft.com/office/drawing/2014/main" id="{C8729293-5142-A146-9867-D6255E5244D5}"/>
                  </a:ext>
                </a:extLst>
              </p:cNvPr>
              <p:cNvSpPr>
                <a:spLocks noRot="1" noChangeAspect="1" noMove="1" noResize="1" noEditPoints="1" noAdjustHandles="1" noChangeArrowheads="1" noChangeShapeType="1" noTextEdit="1"/>
              </p:cNvSpPr>
              <p:nvPr/>
            </p:nvSpPr>
            <p:spPr>
              <a:xfrm>
                <a:off x="3013457" y="3863786"/>
                <a:ext cx="6165075" cy="549375"/>
              </a:xfrm>
              <a:prstGeom prst="round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流程图: 可选过程 5"/>
              <p:cNvSpPr/>
              <p:nvPr/>
            </p:nvSpPr>
            <p:spPr>
              <a:xfrm>
                <a:off x="2335615" y="2065154"/>
                <a:ext cx="7520761" cy="83657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600" dirty="0">
                    <a:solidFill>
                      <a:schemeClr val="tx1"/>
                    </a:solidFill>
                  </a:rPr>
                  <a:t>Total Communication from Our Round Compression Compiler: </a:t>
                </a:r>
              </a:p>
              <a:p>
                <a:pPr algn="ctr">
                  <a:lnSpc>
                    <a:spcPct val="150000"/>
                  </a:lnSpc>
                </a:pPr>
                <a14:m>
                  <m:oMathPara xmlns:m="http://schemas.openxmlformats.org/officeDocument/2006/math">
                    <m:oMathParaPr>
                      <m:jc m:val="centerGroup"/>
                    </m:oMathParaPr>
                    <m:oMath xmlns:m="http://schemas.openxmlformats.org/officeDocument/2006/math">
                      <m:r>
                        <m:rPr>
                          <m:sty m:val="p"/>
                        </m:rPr>
                        <a:rPr lang="en-US" altLang="zh-CN" sz="1600" i="1" dirty="0">
                          <a:solidFill>
                            <a:schemeClr val="tx1"/>
                          </a:solidFill>
                          <a:latin typeface="Cambria Math" panose="02040503050406030204" pitchFamily="18" charset="0"/>
                        </a:rPr>
                        <m:t>CC</m:t>
                      </m:r>
                      <m:r>
                        <a:rPr lang="en-US" altLang="zh-CN" sz="1600" b="0" i="1" dirty="0" smtClean="0">
                          <a:solidFill>
                            <a:schemeClr val="tx1"/>
                          </a:solidFill>
                          <a:latin typeface="Cambria Math" panose="02040503050406030204" pitchFamily="18" charset="0"/>
                        </a:rPr>
                        <m:t>(</m:t>
                      </m:r>
                      <m:r>
                        <m:rPr>
                          <m:sty m:val="p"/>
                        </m:rPr>
                        <a:rPr lang="en-US" altLang="zh-CN" sz="1600" b="0" i="0" dirty="0" smtClean="0">
                          <a:solidFill>
                            <a:schemeClr val="tx1"/>
                          </a:solidFill>
                          <a:latin typeface="Cambria Math" panose="02040503050406030204" pitchFamily="18" charset="0"/>
                        </a:rPr>
                        <m:t>Π</m:t>
                      </m:r>
                      <m:r>
                        <a:rPr lang="en-US" altLang="zh-CN" sz="1600" b="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r>
                        <a:rPr lang="en-US" altLang="zh-CN" sz="1600" i="1" dirty="0" smtClean="0">
                          <a:solidFill>
                            <a:schemeClr val="tx1"/>
                          </a:solidFill>
                          <a:latin typeface="Cambria Math" panose="02040503050406030204" pitchFamily="18" charset="0"/>
                        </a:rPr>
                        <m:t> + </m:t>
                      </m:r>
                      <m:r>
                        <m:rPr>
                          <m:sty m:val="p"/>
                        </m:rPr>
                        <a:rPr lang="en-US" altLang="zh-CN" sz="1600" i="0" dirty="0" smtClean="0">
                          <a:solidFill>
                            <a:srgbClr val="FF0000"/>
                          </a:solidFill>
                          <a:latin typeface="Cambria Math" panose="02040503050406030204" pitchFamily="18" charset="0"/>
                        </a:rPr>
                        <m:t>Comp</m:t>
                      </m:r>
                      <m:d>
                        <m:dPr>
                          <m:ctrlPr>
                            <a:rPr lang="en-US" altLang="zh-CN" sz="1600" i="1" dirty="0" smtClean="0">
                              <a:solidFill>
                                <a:srgbClr val="FF0000"/>
                              </a:solidFill>
                              <a:latin typeface="Cambria Math" panose="02040503050406030204" pitchFamily="18" charset="0"/>
                            </a:rPr>
                          </m:ctrlPr>
                        </m:dPr>
                        <m:e>
                          <m:sSub>
                            <m:sSubPr>
                              <m:ctrlPr>
                                <a:rPr lang="en-US" altLang="zh-CN" sz="1600" i="1" dirty="0" err="1" smtClean="0">
                                  <a:solidFill>
                                    <a:srgbClr val="FF0000"/>
                                  </a:solidFill>
                                  <a:latin typeface="Cambria Math" panose="02040503050406030204" pitchFamily="18" charset="0"/>
                                </a:rPr>
                              </m:ctrlPr>
                            </m:sSubPr>
                            <m:e>
                              <m:r>
                                <m:rPr>
                                  <m:sty m:val="p"/>
                                </m:rPr>
                                <a:rPr lang="en-US" altLang="zh-CN" sz="1600" i="0" dirty="0" smtClean="0">
                                  <a:solidFill>
                                    <a:srgbClr val="FF0000"/>
                                  </a:solidFill>
                                  <a:latin typeface="Cambria Math" panose="02040503050406030204" pitchFamily="18" charset="0"/>
                                </a:rPr>
                                <m:t>Π</m:t>
                              </m:r>
                            </m:e>
                            <m:sub>
                              <m:r>
                                <m:rPr>
                                  <m:sty m:val="p"/>
                                </m:rPr>
                                <a:rPr lang="en-US" altLang="zh-CN" sz="1600" b="0" i="0" dirty="0" smtClean="0">
                                  <a:solidFill>
                                    <a:srgbClr val="FF0000"/>
                                  </a:solidFill>
                                  <a:latin typeface="Cambria Math" panose="02040503050406030204" pitchFamily="18" charset="0"/>
                                </a:rPr>
                                <m:t>online</m:t>
                              </m:r>
                            </m:sub>
                          </m:sSub>
                        </m:e>
                      </m:d>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𝜅</m:t>
                      </m:r>
                    </m:oMath>
                  </m:oMathPara>
                </a14:m>
                <a:endParaRPr lang="zh-CN" altLang="en-US" sz="1600" dirty="0">
                  <a:solidFill>
                    <a:srgbClr val="FF0000"/>
                  </a:solidFill>
                </a:endParaRPr>
              </a:p>
            </p:txBody>
          </p:sp>
        </mc:Choice>
        <mc:Fallback>
          <p:sp>
            <p:nvSpPr>
              <p:cNvPr id="6" name="流程图: 可选过程 5"/>
              <p:cNvSpPr>
                <a:spLocks noRot="1" noChangeAspect="1" noMove="1" noResize="1" noEditPoints="1" noAdjustHandles="1" noChangeArrowheads="1" noChangeShapeType="1" noTextEdit="1"/>
              </p:cNvSpPr>
              <p:nvPr/>
            </p:nvSpPr>
            <p:spPr>
              <a:xfrm>
                <a:off x="2335615" y="2065154"/>
                <a:ext cx="7520761" cy="836578"/>
              </a:xfrm>
              <a:prstGeom prst="flowChartAlternateProcess">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11965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Summary of Our Result</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mc:Choice xmlns:a14="http://schemas.microsoft.com/office/drawing/2010/main" Requires="a14">
          <p:sp>
            <p:nvSpPr>
              <p:cNvPr id="7" name="矩形 6"/>
              <p:cNvSpPr/>
              <p:nvPr/>
            </p:nvSpPr>
            <p:spPr>
              <a:xfrm>
                <a:off x="896679" y="1571793"/>
                <a:ext cx="10398642" cy="1892826"/>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Theorem 1.</a:t>
                </a:r>
              </a:p>
              <a:p>
                <a:pPr>
                  <a:lnSpc>
                    <a:spcPct val="150000"/>
                  </a:lnSpc>
                </a:pPr>
                <a:r>
                  <a:rPr lang="en-US" altLang="zh-CN" dirty="0">
                    <a:latin typeface="Times New Roman" panose="02020603050405020304" pitchFamily="18" charset="0"/>
                    <a:ea typeface="Tahoma" panose="020B0604030504040204" pitchFamily="34" charset="0"/>
                    <a:cs typeface="Times New Roman" panose="02020603050405020304" pitchFamily="18" charset="0"/>
                  </a:rPr>
                  <a:t>Assuming random oracles, there exists a computationally secure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5</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-round MPC against a fully malicious adversary controlling up to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/4</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parties with communication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where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size,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depth, and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computational security parameter.</a:t>
                </a:r>
              </a:p>
            </p:txBody>
          </p:sp>
        </mc:Choice>
        <mc:Fallback>
          <p:sp>
            <p:nvSpPr>
              <p:cNvPr id="7" name="矩形 6"/>
              <p:cNvSpPr>
                <a:spLocks noRot="1" noChangeAspect="1" noMove="1" noResize="1" noEditPoints="1" noAdjustHandles="1" noChangeArrowheads="1" noChangeShapeType="1" noTextEdit="1"/>
              </p:cNvSpPr>
              <p:nvPr/>
            </p:nvSpPr>
            <p:spPr>
              <a:xfrm>
                <a:off x="896679" y="1571793"/>
                <a:ext cx="10398642" cy="1892826"/>
              </a:xfrm>
              <a:prstGeom prst="rect">
                <a:avLst/>
              </a:prstGeom>
              <a:blipFill>
                <a:blip r:embed="rId3"/>
                <a:stretch>
                  <a:fillRect l="-976" r="-1585" b="-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069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Multiparty Computation</a:t>
            </a:r>
            <a:endParaRPr lang="en-CH" b="1" dirty="0">
              <a:solidFill>
                <a:schemeClr val="accent1">
                  <a:lumMod val="75000"/>
                </a:schemeClr>
              </a:solidFill>
            </a:endParaRPr>
          </a:p>
        </p:txBody>
      </p:sp>
      <p:grpSp>
        <p:nvGrpSpPr>
          <p:cNvPr id="12" name="Group 11">
            <a:extLst>
              <a:ext uri="{FF2B5EF4-FFF2-40B4-BE49-F238E27FC236}">
                <a16:creationId xmlns:a16="http://schemas.microsoft.com/office/drawing/2014/main" id="{668456FA-9251-1D32-7391-2FEFA5FEEC11}"/>
              </a:ext>
            </a:extLst>
          </p:cNvPr>
          <p:cNvGrpSpPr/>
          <p:nvPr/>
        </p:nvGrpSpPr>
        <p:grpSpPr>
          <a:xfrm>
            <a:off x="1358794" y="2410975"/>
            <a:ext cx="2683427" cy="2513402"/>
            <a:chOff x="2535740" y="2410975"/>
            <a:chExt cx="2683427" cy="2513402"/>
          </a:xfrm>
        </p:grpSpPr>
        <p:pic>
          <p:nvPicPr>
            <p:cNvPr id="9" name="Picture 8">
              <a:extLst>
                <a:ext uri="{FF2B5EF4-FFF2-40B4-BE49-F238E27FC236}">
                  <a16:creationId xmlns:a16="http://schemas.microsoft.com/office/drawing/2014/main" id="{44EDA89F-130D-4A15-AAF7-C06602ECE7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629" y="2410975"/>
              <a:ext cx="426716" cy="426716"/>
            </a:xfrm>
            <a:prstGeom prst="rect">
              <a:avLst/>
            </a:prstGeom>
          </p:spPr>
        </p:pic>
        <p:pic>
          <p:nvPicPr>
            <p:cNvPr id="11" name="Picture 10">
              <a:extLst>
                <a:ext uri="{FF2B5EF4-FFF2-40B4-BE49-F238E27FC236}">
                  <a16:creationId xmlns:a16="http://schemas.microsoft.com/office/drawing/2014/main" id="{3B02F7CC-CB96-4880-AECD-76288F1D8A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35740" y="3880227"/>
              <a:ext cx="518160" cy="518160"/>
            </a:xfrm>
            <a:prstGeom prst="rect">
              <a:avLst/>
            </a:prstGeom>
          </p:spPr>
        </p:pic>
        <p:pic>
          <p:nvPicPr>
            <p:cNvPr id="13" name="Picture 12">
              <a:extLst>
                <a:ext uri="{FF2B5EF4-FFF2-40B4-BE49-F238E27FC236}">
                  <a16:creationId xmlns:a16="http://schemas.microsoft.com/office/drawing/2014/main" id="{62BBCA83-73AB-428F-99A9-89344F3D13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2451" y="3026795"/>
              <a:ext cx="426716" cy="426716"/>
            </a:xfrm>
            <a:prstGeom prst="rect">
              <a:avLst/>
            </a:prstGeom>
          </p:spPr>
        </p:pic>
        <p:pic>
          <p:nvPicPr>
            <p:cNvPr id="17" name="Picture 16">
              <a:extLst>
                <a:ext uri="{FF2B5EF4-FFF2-40B4-BE49-F238E27FC236}">
                  <a16:creationId xmlns:a16="http://schemas.microsoft.com/office/drawing/2014/main" id="{1CD37B6D-5746-4304-ADEC-33D3C0FE3C5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92451" y="3960184"/>
              <a:ext cx="426716" cy="426716"/>
            </a:xfrm>
            <a:prstGeom prst="rect">
              <a:avLst/>
            </a:prstGeom>
          </p:spPr>
        </p:pic>
        <p:cxnSp>
          <p:nvCxnSpPr>
            <p:cNvPr id="20" name="Straight Arrow Connector 19">
              <a:extLst>
                <a:ext uri="{FF2B5EF4-FFF2-40B4-BE49-F238E27FC236}">
                  <a16:creationId xmlns:a16="http://schemas.microsoft.com/office/drawing/2014/main" id="{3CEA4325-AAA2-4663-8935-B77DFE613B4D}"/>
                </a:ext>
              </a:extLst>
            </p:cNvPr>
            <p:cNvCxnSpPr>
              <a:cxnSpLocks/>
              <a:stCxn id="9" idx="2"/>
            </p:cNvCxnSpPr>
            <p:nvPr/>
          </p:nvCxnSpPr>
          <p:spPr>
            <a:xfrm>
              <a:off x="3927987" y="2837691"/>
              <a:ext cx="0" cy="165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BA9218-95D7-463C-AC11-44B76E131CF4}"/>
                </a:ext>
              </a:extLst>
            </p:cNvPr>
            <p:cNvCxnSpPr>
              <a:cxnSpLocks/>
              <a:endCxn id="9" idx="2"/>
            </p:cNvCxnSpPr>
            <p:nvPr/>
          </p:nvCxnSpPr>
          <p:spPr>
            <a:xfrm flipV="1">
              <a:off x="3008178" y="2837691"/>
              <a:ext cx="919809"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038625E-2973-476A-94E0-49CC0D1B3CAA}"/>
                </a:ext>
              </a:extLst>
            </p:cNvPr>
            <p:cNvCxnSpPr>
              <a:cxnSpLocks/>
              <a:stCxn id="11" idx="3"/>
              <a:endCxn id="51" idx="0"/>
            </p:cNvCxnSpPr>
            <p:nvPr/>
          </p:nvCxnSpPr>
          <p:spPr>
            <a:xfrm>
              <a:off x="3053900" y="4139307"/>
              <a:ext cx="874087" cy="358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2617A21-7CF6-4E9E-849E-199F70DFF7CA}"/>
                </a:ext>
              </a:extLst>
            </p:cNvPr>
            <p:cNvCxnSpPr>
              <a:cxnSpLocks/>
              <a:endCxn id="13" idx="1"/>
            </p:cNvCxnSpPr>
            <p:nvPr/>
          </p:nvCxnSpPr>
          <p:spPr>
            <a:xfrm flipV="1">
              <a:off x="3927987" y="3240153"/>
              <a:ext cx="864464"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16EA02-3CCF-457B-A450-45D63DB77166}"/>
                </a:ext>
              </a:extLst>
            </p:cNvPr>
            <p:cNvCxnSpPr>
              <a:cxnSpLocks/>
              <a:stCxn id="17" idx="1"/>
            </p:cNvCxnSpPr>
            <p:nvPr/>
          </p:nvCxnSpPr>
          <p:spPr>
            <a:xfrm flipH="1" flipV="1">
              <a:off x="3008178" y="3240153"/>
              <a:ext cx="1784273"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8D7441-1930-404B-B899-2D18742B124B}"/>
                </a:ext>
              </a:extLst>
            </p:cNvPr>
            <p:cNvCxnSpPr>
              <a:cxnSpLocks/>
              <a:stCxn id="13" idx="1"/>
            </p:cNvCxnSpPr>
            <p:nvPr/>
          </p:nvCxnSpPr>
          <p:spPr>
            <a:xfrm flipH="1">
              <a:off x="3008178" y="3240153"/>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B821D9-6176-4BA0-AC73-81833E6F3CFF}"/>
                </a:ext>
              </a:extLst>
            </p:cNvPr>
            <p:cNvCxnSpPr>
              <a:cxnSpLocks/>
              <a:stCxn id="9" idx="2"/>
              <a:endCxn id="13" idx="1"/>
            </p:cNvCxnSpPr>
            <p:nvPr/>
          </p:nvCxnSpPr>
          <p:spPr>
            <a:xfrm>
              <a:off x="3927987" y="2837691"/>
              <a:ext cx="864464" cy="4024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F7D0D9-E663-4AD2-9C6E-0D41B0BE0DFB}"/>
                </a:ext>
              </a:extLst>
            </p:cNvPr>
            <p:cNvCxnSpPr>
              <a:cxnSpLocks/>
            </p:cNvCxnSpPr>
            <p:nvPr/>
          </p:nvCxnSpPr>
          <p:spPr>
            <a:xfrm flipH="1">
              <a:off x="3008177" y="4173542"/>
              <a:ext cx="17842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75FB63F-05FA-4577-A4BF-ECAC59541895}"/>
                </a:ext>
              </a:extLst>
            </p:cNvPr>
            <p:cNvCxnSpPr>
              <a:cxnSpLocks/>
              <a:stCxn id="51" idx="0"/>
            </p:cNvCxnSpPr>
            <p:nvPr/>
          </p:nvCxnSpPr>
          <p:spPr>
            <a:xfrm flipV="1">
              <a:off x="3927987" y="4105883"/>
              <a:ext cx="892137" cy="391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280ED-C014-4E6F-A46D-E8621F28CD96}"/>
                </a:ext>
              </a:extLst>
            </p:cNvPr>
            <p:cNvCxnSpPr>
              <a:cxnSpLocks/>
              <a:stCxn id="13" idx="1"/>
              <a:endCxn id="17" idx="1"/>
            </p:cNvCxnSpPr>
            <p:nvPr/>
          </p:nvCxnSpPr>
          <p:spPr>
            <a:xfrm>
              <a:off x="4792451" y="3240153"/>
              <a:ext cx="0" cy="9333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C3E1CB8-E1BC-47BE-84E2-EB370B7A58E3}"/>
                </a:ext>
              </a:extLst>
            </p:cNvPr>
            <p:cNvCxnSpPr>
              <a:cxnSpLocks/>
              <a:stCxn id="50" idx="3"/>
              <a:endCxn id="11" idx="3"/>
            </p:cNvCxnSpPr>
            <p:nvPr/>
          </p:nvCxnSpPr>
          <p:spPr>
            <a:xfrm>
              <a:off x="3008178" y="3240153"/>
              <a:ext cx="45722"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595B388-0C69-4A59-89DA-D375C0349F35}"/>
                </a:ext>
              </a:extLst>
            </p:cNvPr>
            <p:cNvCxnSpPr>
              <a:cxnSpLocks/>
            </p:cNvCxnSpPr>
            <p:nvPr/>
          </p:nvCxnSpPr>
          <p:spPr>
            <a:xfrm flipH="1" flipV="1">
              <a:off x="3008178" y="3240153"/>
              <a:ext cx="919809" cy="125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B905E20-3D80-4667-94D9-7931BC31591A}"/>
                </a:ext>
              </a:extLst>
            </p:cNvPr>
            <p:cNvCxnSpPr>
              <a:cxnSpLocks/>
              <a:stCxn id="11" idx="3"/>
              <a:endCxn id="9" idx="2"/>
            </p:cNvCxnSpPr>
            <p:nvPr/>
          </p:nvCxnSpPr>
          <p:spPr>
            <a:xfrm flipV="1">
              <a:off x="3053900" y="2837691"/>
              <a:ext cx="874087" cy="1301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8D4D3F7-06DA-4DF2-B2D0-5213670540D1}"/>
                </a:ext>
              </a:extLst>
            </p:cNvPr>
            <p:cNvCxnSpPr>
              <a:cxnSpLocks/>
              <a:stCxn id="17" idx="1"/>
              <a:endCxn id="9" idx="2"/>
            </p:cNvCxnSpPr>
            <p:nvPr/>
          </p:nvCxnSpPr>
          <p:spPr>
            <a:xfrm flipH="1" flipV="1">
              <a:off x="3927987" y="2837691"/>
              <a:ext cx="864464" cy="13358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B9A94E-C178-41E7-8E3C-7A8415135EB0}"/>
                </a:ext>
              </a:extLst>
            </p:cNvPr>
            <p:cNvCxnSpPr>
              <a:cxnSpLocks/>
              <a:stCxn id="11" idx="3"/>
              <a:endCxn id="13" idx="1"/>
            </p:cNvCxnSpPr>
            <p:nvPr/>
          </p:nvCxnSpPr>
          <p:spPr>
            <a:xfrm flipV="1">
              <a:off x="3053900" y="3240153"/>
              <a:ext cx="1738551" cy="8991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65D72BC9-A1CA-42E3-B3A8-D11E7EB9165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81462" y="3026795"/>
              <a:ext cx="426716" cy="426716"/>
            </a:xfrm>
            <a:prstGeom prst="rect">
              <a:avLst/>
            </a:prstGeom>
          </p:spPr>
        </p:pic>
        <p:pic>
          <p:nvPicPr>
            <p:cNvPr id="51" name="Picture 50">
              <a:extLst>
                <a:ext uri="{FF2B5EF4-FFF2-40B4-BE49-F238E27FC236}">
                  <a16:creationId xmlns:a16="http://schemas.microsoft.com/office/drawing/2014/main" id="{BFDD2C97-399B-42CE-A802-DEF89640BA9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714629" y="4497661"/>
              <a:ext cx="426716" cy="426716"/>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FC40E3-7851-469C-0554-284A6049006A}"/>
                  </a:ext>
                </a:extLst>
              </p:cNvPr>
              <p:cNvSpPr txBox="1"/>
              <p:nvPr/>
            </p:nvSpPr>
            <p:spPr>
              <a:xfrm>
                <a:off x="4788899" y="1962854"/>
                <a:ext cx="5571869" cy="2492990"/>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Setting</a:t>
                </a: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Synchronous Network</a:t>
                </a: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Honest Majority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𝑡</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r>
                      <a:rPr lang="en-US" altLang="zh-CN" sz="2000" i="1" dirty="0" smtClean="0">
                        <a:solidFill>
                          <a:srgbClr val="FF0000"/>
                        </a:solidFill>
                        <a:latin typeface="Cambria Math" panose="02040503050406030204" pitchFamily="18" charset="0"/>
                        <a:cs typeface="Times New Roman" panose="02020603050405020304" pitchFamily="18" charset="0"/>
                      </a:rPr>
                      <m:t>−1)/2</m:t>
                    </m:r>
                  </m:oMath>
                </a14:m>
                <a:r>
                  <a:rPr lang="en-US" altLang="zh-CN" sz="2000" dirty="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Dishonest majority with gap </a:t>
                </a:r>
                <a14:m>
                  <m:oMath xmlns:m="http://schemas.openxmlformats.org/officeDocument/2006/math">
                    <m:r>
                      <a:rPr lang="en-US" altLang="zh-CN" sz="2000" i="1" dirty="0" smtClean="0">
                        <a:solidFill>
                          <a:srgbClr val="FF0000"/>
                        </a:solidFill>
                        <a:latin typeface="Cambria Math" panose="02040503050406030204" pitchFamily="18" charset="0"/>
                        <a:cs typeface="Times New Roman" panose="02020603050405020304" pitchFamily="18" charset="0"/>
                      </a:rPr>
                      <m:t>𝑡</m:t>
                    </m:r>
                    <m:r>
                      <a:rPr lang="en-US" altLang="zh-CN" sz="2000" i="1" dirty="0" smtClean="0">
                        <a:solidFill>
                          <a:srgbClr val="FF0000"/>
                        </a:solidFill>
                        <a:latin typeface="Cambria Math" panose="02040503050406030204" pitchFamily="18" charset="0"/>
                        <a:cs typeface="Times New Roman" panose="02020603050405020304" pitchFamily="18" charset="0"/>
                      </a:rPr>
                      <m:t>=(1−</m:t>
                    </m:r>
                    <m:r>
                      <a:rPr lang="en-US" altLang="zh-CN" sz="2000" i="1" dirty="0" smtClean="0">
                        <a:solidFill>
                          <a:srgbClr val="FF0000"/>
                        </a:solidFill>
                        <a:latin typeface="Cambria Math" panose="02040503050406030204" pitchFamily="18" charset="0"/>
                        <a:cs typeface="Times New Roman" panose="02020603050405020304" pitchFamily="18" charset="0"/>
                      </a:rPr>
                      <m:t>𝜖</m:t>
                    </m:r>
                    <m:r>
                      <a:rPr lang="en-US" altLang="zh-CN" sz="2000" i="1" dirty="0" smtClean="0">
                        <a:solidFill>
                          <a:srgbClr val="FF0000"/>
                        </a:solidFill>
                        <a:latin typeface="Cambria Math" panose="02040503050406030204" pitchFamily="18" charset="0"/>
                        <a:cs typeface="Times New Roman" panose="02020603050405020304" pitchFamily="18" charset="0"/>
                      </a:rPr>
                      <m:t>)</m:t>
                    </m:r>
                    <m:r>
                      <a:rPr lang="en-US" altLang="zh-CN" sz="2000" i="1" dirty="0" smtClean="0">
                        <a:solidFill>
                          <a:srgbClr val="FF0000"/>
                        </a:solidFill>
                        <a:latin typeface="Cambria Math" panose="02040503050406030204" pitchFamily="18" charset="0"/>
                        <a:cs typeface="Times New Roman" panose="02020603050405020304" pitchFamily="18" charset="0"/>
                      </a:rPr>
                      <m:t>𝑛</m:t>
                    </m:r>
                  </m:oMath>
                </a14:m>
                <a:endParaRPr lang="en-US" altLang="zh-CN" sz="20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Fully Malicious Adversary (Security with Abort)</a:t>
                </a:r>
                <a:endParaRPr lang="en-US" sz="24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FEFC40E3-7851-469C-0554-284A6049006A}"/>
                  </a:ext>
                </a:extLst>
              </p:cNvPr>
              <p:cNvSpPr txBox="1">
                <a:spLocks noRot="1" noChangeAspect="1" noMove="1" noResize="1" noEditPoints="1" noAdjustHandles="1" noChangeArrowheads="1" noChangeShapeType="1" noTextEdit="1"/>
              </p:cNvSpPr>
              <p:nvPr/>
            </p:nvSpPr>
            <p:spPr>
              <a:xfrm>
                <a:off x="4788899" y="1962854"/>
                <a:ext cx="5571869" cy="2492990"/>
              </a:xfrm>
              <a:prstGeom prst="rect">
                <a:avLst/>
              </a:prstGeom>
              <a:blipFill>
                <a:blip r:embed="rId8"/>
                <a:stretch>
                  <a:fillRect l="-1751" b="-1222"/>
                </a:stretch>
              </a:blipFill>
            </p:spPr>
            <p:txBody>
              <a:bodyPr/>
              <a:lstStyle/>
              <a:p>
                <a:r>
                  <a:rPr lang="zh-CN" altLang="en-US">
                    <a:noFill/>
                  </a:rPr>
                  <a:t> </a:t>
                </a:r>
              </a:p>
            </p:txBody>
          </p:sp>
        </mc:Fallback>
      </mc:AlternateContent>
      <p:sp>
        <p:nvSpPr>
          <p:cNvPr id="27" name="TextBox 14">
            <a:extLst>
              <a:ext uri="{FF2B5EF4-FFF2-40B4-BE49-F238E27FC236}">
                <a16:creationId xmlns:a16="http://schemas.microsoft.com/office/drawing/2014/main" id="{820ACE2A-36B3-26C1-BDB5-4A01EE675850}"/>
              </a:ext>
            </a:extLst>
          </p:cNvPr>
          <p:cNvSpPr txBox="1"/>
          <p:nvPr/>
        </p:nvSpPr>
        <p:spPr>
          <a:xfrm>
            <a:off x="4788899" y="4386900"/>
            <a:ext cx="7403101" cy="2031325"/>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Target</a:t>
            </a:r>
            <a:r>
              <a:rPr lang="en-US" sz="2400" b="0" dirty="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Lightweight Cryptographic Primitives (no FHE)</a:t>
            </a:r>
          </a:p>
          <a:p>
            <a:pPr marL="342900" indent="-342900">
              <a:lnSpc>
                <a:spcPct val="150000"/>
              </a:lnSpc>
              <a:buFont typeface="Arial" panose="020B0604020202020204" pitchFamily="34" charset="0"/>
              <a:buChar char="•"/>
            </a:pPr>
            <a:r>
              <a:rPr lang="en-US" altLang="zh-CN" sz="2000" b="0" dirty="0">
                <a:latin typeface="Times New Roman" panose="02020603050405020304" pitchFamily="18" charset="0"/>
                <a:cs typeface="Times New Roman" panose="02020603050405020304" pitchFamily="18" charset="0"/>
              </a:rPr>
              <a:t>Constant Round Complexity</a:t>
            </a:r>
          </a:p>
          <a:p>
            <a:pPr marL="342900" indent="-34290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Improving Communication Complexity</a:t>
            </a:r>
          </a:p>
        </p:txBody>
      </p:sp>
    </p:spTree>
    <p:extLst>
      <p:ext uri="{BB962C8B-B14F-4D97-AF65-F5344CB8AC3E}">
        <p14:creationId xmlns:p14="http://schemas.microsoft.com/office/powerpoint/2010/main" val="76765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Outline</a:t>
            </a:r>
            <a:endParaRPr lang="en-CH" b="1" dirty="0">
              <a:solidFill>
                <a:schemeClr val="accent1">
                  <a:lumMod val="75000"/>
                </a:schemeClr>
              </a:solidFill>
            </a:endParaRPr>
          </a:p>
        </p:txBody>
      </p:sp>
      <p:sp>
        <p:nvSpPr>
          <p:cNvPr id="7" name="矩形 6"/>
          <p:cNvSpPr/>
          <p:nvPr/>
        </p:nvSpPr>
        <p:spPr>
          <a:xfrm>
            <a:off x="896679" y="2096332"/>
            <a:ext cx="10398642" cy="3970318"/>
          </a:xfrm>
          <a:prstGeom prst="rect">
            <a:avLst/>
          </a:prstGeom>
        </p:spPr>
        <p:txBody>
          <a:bodyPr wrap="square">
            <a:spAutoFit/>
          </a:bodyPr>
          <a:lstStyle/>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Review of Yao’s Garbled Circuits, BMR Template, and Our Starting Idea</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Compiling Reconstruction Only Message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Instantiation of ROM Protocol</a:t>
            </a:r>
          </a:p>
          <a:p>
            <a:pPr marL="457200" indent="-457200">
              <a:lnSpc>
                <a:spcPct val="150000"/>
              </a:lnSpc>
              <a:buFont typeface="+mj-lt"/>
              <a:buAutoNum type="arabicPeriod"/>
            </a:pPr>
            <a:endParaRPr lang="en-US" altLang="zh-CN" sz="2400"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lnSpc>
                <a:spcPct val="150000"/>
              </a:lnSpc>
              <a:buFont typeface="+mj-lt"/>
              <a:buAutoNum type="arabicPeriod"/>
            </a:pPr>
            <a:r>
              <a:rPr lang="en-US" altLang="zh-CN" sz="2400" b="1" u="sng" dirty="0">
                <a:latin typeface="Times New Roman" panose="02020603050405020304" pitchFamily="18" charset="0"/>
                <a:ea typeface="Tahoma" panose="020B0604030504040204" pitchFamily="34" charset="0"/>
                <a:cs typeface="Times New Roman" panose="02020603050405020304" pitchFamily="18" charset="0"/>
              </a:rPr>
              <a:t>Towards Dishonest Majority via Party Virtualization</a:t>
            </a:r>
          </a:p>
        </p:txBody>
      </p:sp>
    </p:spTree>
    <p:extLst>
      <p:ext uri="{BB962C8B-B14F-4D97-AF65-F5344CB8AC3E}">
        <p14:creationId xmlns:p14="http://schemas.microsoft.com/office/powerpoint/2010/main" val="1769507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Basic Idea</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文本框 2"/>
              <p:cNvSpPr txBox="1"/>
              <p:nvPr/>
            </p:nvSpPr>
            <p:spPr>
              <a:xfrm>
                <a:off x="3669715" y="2169154"/>
                <a:ext cx="2727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3669715" y="2169154"/>
                <a:ext cx="272767" cy="276999"/>
              </a:xfrm>
              <a:prstGeom prst="rect">
                <a:avLst/>
              </a:prstGeom>
              <a:blipFill>
                <a:blip r:embed="rId3"/>
                <a:stretch>
                  <a:fillRect l="-22222" r="-6667" b="-15556"/>
                </a:stretch>
              </a:blipFill>
            </p:spPr>
            <p:txBody>
              <a:bodyPr/>
              <a:lstStyle/>
              <a:p>
                <a:r>
                  <a:rPr lang="zh-CN" altLang="en-US">
                    <a:noFill/>
                  </a:rPr>
                  <a:t> </a:t>
                </a:r>
              </a:p>
            </p:txBody>
          </p:sp>
        </mc:Fallback>
      </mc:AlternateContent>
      <p:sp>
        <p:nvSpPr>
          <p:cNvPr id="4" name="文本框 3"/>
          <p:cNvSpPr txBox="1"/>
          <p:nvPr/>
        </p:nvSpPr>
        <p:spPr>
          <a:xfrm>
            <a:off x="552892" y="2147464"/>
            <a:ext cx="1470146" cy="369332"/>
          </a:xfrm>
          <a:prstGeom prst="rect">
            <a:avLst/>
          </a:prstGeom>
          <a:noFill/>
        </p:spPr>
        <p:txBody>
          <a:bodyPr wrap="none" rtlCol="0">
            <a:spAutoFit/>
          </a:bodyPr>
          <a:lstStyle/>
          <a:p>
            <a:pPr algn="ctr"/>
            <a:r>
              <a:rPr lang="en-US" altLang="zh-CN" dirty="0"/>
              <a:t>Actual Parties</a:t>
            </a:r>
            <a:endParaRPr lang="zh-CN" altLang="en-US" dirty="0"/>
          </a:p>
        </p:txBody>
      </p:sp>
      <mc:AlternateContent xmlns:mc="http://schemas.openxmlformats.org/markup-compatibility/2006" xmlns:a14="http://schemas.microsoft.com/office/drawing/2010/main">
        <mc:Choice Requires="a14">
          <p:sp>
            <p:nvSpPr>
              <p:cNvPr id="6" name="文本框 5"/>
              <p:cNvSpPr txBox="1"/>
              <p:nvPr/>
            </p:nvSpPr>
            <p:spPr>
              <a:xfrm>
                <a:off x="5083845" y="2169154"/>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5083845" y="2169154"/>
                <a:ext cx="278088" cy="276999"/>
              </a:xfrm>
              <a:prstGeom prst="rect">
                <a:avLst/>
              </a:prstGeom>
              <a:blipFill>
                <a:blip r:embed="rId4"/>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497975" y="2169153"/>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6497975" y="2169153"/>
                <a:ext cx="278088" cy="276999"/>
              </a:xfrm>
              <a:prstGeom prst="rect">
                <a:avLst/>
              </a:prstGeom>
              <a:blipFill>
                <a:blip r:embed="rId5"/>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7912105" y="2169153"/>
                <a:ext cx="268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912105" y="2169153"/>
                <a:ext cx="268215" cy="276999"/>
              </a:xfrm>
              <a:prstGeom prst="rect">
                <a:avLst/>
              </a:prstGeom>
              <a:blipFill>
                <a:blip r:embed="rId6"/>
                <a:stretch>
                  <a:fillRect l="-22727" r="-6818" b="-155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4323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Basic Idea</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文本框 2"/>
              <p:cNvSpPr txBox="1"/>
              <p:nvPr/>
            </p:nvSpPr>
            <p:spPr>
              <a:xfrm>
                <a:off x="3669715" y="2169154"/>
                <a:ext cx="2727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3669715" y="2169154"/>
                <a:ext cx="272767" cy="276999"/>
              </a:xfrm>
              <a:prstGeom prst="rect">
                <a:avLst/>
              </a:prstGeom>
              <a:blipFill>
                <a:blip r:embed="rId3"/>
                <a:stretch>
                  <a:fillRect l="-22222" r="-6667" b="-15556"/>
                </a:stretch>
              </a:blipFill>
            </p:spPr>
            <p:txBody>
              <a:bodyPr/>
              <a:lstStyle/>
              <a:p>
                <a:r>
                  <a:rPr lang="zh-CN" altLang="en-US">
                    <a:noFill/>
                  </a:rPr>
                  <a:t> </a:t>
                </a:r>
              </a:p>
            </p:txBody>
          </p:sp>
        </mc:Fallback>
      </mc:AlternateContent>
      <p:sp>
        <p:nvSpPr>
          <p:cNvPr id="4" name="文本框 3"/>
          <p:cNvSpPr txBox="1"/>
          <p:nvPr/>
        </p:nvSpPr>
        <p:spPr>
          <a:xfrm>
            <a:off x="552892" y="2147464"/>
            <a:ext cx="1470146" cy="369332"/>
          </a:xfrm>
          <a:prstGeom prst="rect">
            <a:avLst/>
          </a:prstGeom>
          <a:noFill/>
        </p:spPr>
        <p:txBody>
          <a:bodyPr wrap="none" rtlCol="0">
            <a:spAutoFit/>
          </a:bodyPr>
          <a:lstStyle/>
          <a:p>
            <a:pPr algn="ctr"/>
            <a:r>
              <a:rPr lang="en-US" altLang="zh-CN" dirty="0"/>
              <a:t>Actual Parties</a:t>
            </a:r>
            <a:endParaRPr lang="zh-CN" altLang="en-US" dirty="0"/>
          </a:p>
        </p:txBody>
      </p:sp>
      <mc:AlternateContent xmlns:mc="http://schemas.openxmlformats.org/markup-compatibility/2006" xmlns:a14="http://schemas.microsoft.com/office/drawing/2010/main">
        <mc:Choice Requires="a14">
          <p:sp>
            <p:nvSpPr>
              <p:cNvPr id="6" name="文本框 5"/>
              <p:cNvSpPr txBox="1"/>
              <p:nvPr/>
            </p:nvSpPr>
            <p:spPr>
              <a:xfrm>
                <a:off x="5083845" y="2169154"/>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5083845" y="2169154"/>
                <a:ext cx="278088" cy="276999"/>
              </a:xfrm>
              <a:prstGeom prst="rect">
                <a:avLst/>
              </a:prstGeom>
              <a:blipFill>
                <a:blip r:embed="rId4"/>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497975" y="2169153"/>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6497975" y="2169153"/>
                <a:ext cx="278088" cy="276999"/>
              </a:xfrm>
              <a:prstGeom prst="rect">
                <a:avLst/>
              </a:prstGeom>
              <a:blipFill>
                <a:blip r:embed="rId5"/>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7912105" y="2169153"/>
                <a:ext cx="268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912105" y="2169153"/>
                <a:ext cx="268215" cy="276999"/>
              </a:xfrm>
              <a:prstGeom prst="rect">
                <a:avLst/>
              </a:prstGeom>
              <a:blipFill>
                <a:blip r:embed="rId6"/>
                <a:stretch>
                  <a:fillRect l="-22727" r="-6818" b="-15556"/>
                </a:stretch>
              </a:blipFill>
            </p:spPr>
            <p:txBody>
              <a:bodyPr/>
              <a:lstStyle/>
              <a:p>
                <a:r>
                  <a:rPr lang="zh-CN" altLang="en-US">
                    <a:noFill/>
                  </a:rPr>
                  <a:t> </a:t>
                </a:r>
              </a:p>
            </p:txBody>
          </p:sp>
        </mc:Fallback>
      </mc:AlternateContent>
      <p:sp>
        <p:nvSpPr>
          <p:cNvPr id="5" name="文本框 4"/>
          <p:cNvSpPr txBox="1"/>
          <p:nvPr/>
        </p:nvSpPr>
        <p:spPr>
          <a:xfrm>
            <a:off x="630864" y="3331535"/>
            <a:ext cx="1320233" cy="369332"/>
          </a:xfrm>
          <a:prstGeom prst="rect">
            <a:avLst/>
          </a:prstGeom>
          <a:noFill/>
        </p:spPr>
        <p:txBody>
          <a:bodyPr wrap="none" rtlCol="0">
            <a:spAutoFit/>
          </a:bodyPr>
          <a:lstStyle/>
          <a:p>
            <a:pPr algn="ctr"/>
            <a:r>
              <a:rPr lang="en-US" altLang="zh-CN" dirty="0"/>
              <a:t>Committees</a:t>
            </a:r>
            <a:endParaRPr lang="zh-CN" altLang="en-US" dirty="0"/>
          </a:p>
        </p:txBody>
      </p:sp>
      <mc:AlternateContent xmlns:mc="http://schemas.openxmlformats.org/markup-compatibility/2006" xmlns:a14="http://schemas.microsoft.com/office/drawing/2010/main">
        <mc:Choice Requires="a14">
          <p:sp>
            <p:nvSpPr>
              <p:cNvPr id="13" name="椭圆 12"/>
              <p:cNvSpPr/>
              <p:nvPr/>
            </p:nvSpPr>
            <p:spPr>
              <a:xfrm>
                <a:off x="2170681" y="3331534"/>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椭圆 12"/>
              <p:cNvSpPr>
                <a:spLocks noRot="1" noChangeAspect="1" noMove="1" noResize="1" noEditPoints="1" noAdjustHandles="1" noChangeArrowheads="1" noChangeShapeType="1" noTextEdit="1"/>
              </p:cNvSpPr>
              <p:nvPr/>
            </p:nvSpPr>
            <p:spPr>
              <a:xfrm>
                <a:off x="2170681" y="3331534"/>
                <a:ext cx="1346790" cy="538717"/>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p:cNvSpPr/>
              <p:nvPr/>
            </p:nvSpPr>
            <p:spPr>
              <a:xfrm>
                <a:off x="3737055" y="3331533"/>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4" name="椭圆 13"/>
              <p:cNvSpPr>
                <a:spLocks noRot="1" noChangeAspect="1" noMove="1" noResize="1" noEditPoints="1" noAdjustHandles="1" noChangeArrowheads="1" noChangeShapeType="1" noTextEdit="1"/>
              </p:cNvSpPr>
              <p:nvPr/>
            </p:nvSpPr>
            <p:spPr>
              <a:xfrm>
                <a:off x="3737055" y="3331533"/>
                <a:ext cx="1346790" cy="538717"/>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p:cNvSpPr/>
              <p:nvPr/>
            </p:nvSpPr>
            <p:spPr>
              <a:xfrm>
                <a:off x="5303429" y="3331532"/>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3</m:t>
                          </m:r>
                        </m:sub>
                      </m:sSub>
                    </m:oMath>
                  </m:oMathPara>
                </a14:m>
                <a:endParaRPr lang="zh-CN" altLang="en-US" dirty="0"/>
              </a:p>
            </p:txBody>
          </p:sp>
        </mc:Choice>
        <mc:Fallback xmlns="">
          <p:sp>
            <p:nvSpPr>
              <p:cNvPr id="15" name="椭圆 14"/>
              <p:cNvSpPr>
                <a:spLocks noRot="1" noChangeAspect="1" noMove="1" noResize="1" noEditPoints="1" noAdjustHandles="1" noChangeArrowheads="1" noChangeShapeType="1" noTextEdit="1"/>
              </p:cNvSpPr>
              <p:nvPr/>
            </p:nvSpPr>
            <p:spPr>
              <a:xfrm>
                <a:off x="5303429" y="3331532"/>
                <a:ext cx="1346790" cy="538717"/>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p:cNvSpPr/>
              <p:nvPr/>
            </p:nvSpPr>
            <p:spPr>
              <a:xfrm>
                <a:off x="6869803" y="3331531"/>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6" name="椭圆 15"/>
              <p:cNvSpPr>
                <a:spLocks noRot="1" noChangeAspect="1" noMove="1" noResize="1" noEditPoints="1" noAdjustHandles="1" noChangeArrowheads="1" noChangeShapeType="1" noTextEdit="1"/>
              </p:cNvSpPr>
              <p:nvPr/>
            </p:nvSpPr>
            <p:spPr>
              <a:xfrm>
                <a:off x="6869803" y="3331531"/>
                <a:ext cx="1346790" cy="538717"/>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p:cNvSpPr/>
              <p:nvPr/>
            </p:nvSpPr>
            <p:spPr>
              <a:xfrm>
                <a:off x="8436177" y="3331530"/>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5</m:t>
                          </m:r>
                        </m:sub>
                      </m:sSub>
                    </m:oMath>
                  </m:oMathPara>
                </a14:m>
                <a:endParaRPr lang="zh-CN" altLang="en-US" dirty="0"/>
              </a:p>
            </p:txBody>
          </p:sp>
        </mc:Choice>
        <mc:Fallback xmlns="">
          <p:sp>
            <p:nvSpPr>
              <p:cNvPr id="17" name="椭圆 16"/>
              <p:cNvSpPr>
                <a:spLocks noRot="1" noChangeAspect="1" noMove="1" noResize="1" noEditPoints="1" noAdjustHandles="1" noChangeArrowheads="1" noChangeShapeType="1" noTextEdit="1"/>
              </p:cNvSpPr>
              <p:nvPr/>
            </p:nvSpPr>
            <p:spPr>
              <a:xfrm>
                <a:off x="8436177" y="3331530"/>
                <a:ext cx="1346790" cy="538717"/>
              </a:xfrm>
              <a:prstGeom prst="ellipse">
                <a:avLst/>
              </a:prstGeom>
              <a:blipFill>
                <a:blip r:embed="rId11"/>
                <a:stretch>
                  <a:fillRect/>
                </a:stretch>
              </a:blipFill>
            </p:spPr>
            <p:txBody>
              <a:bodyPr/>
              <a:lstStyle/>
              <a:p>
                <a:r>
                  <a:rPr lang="zh-CN" altLang="en-US">
                    <a:noFill/>
                  </a:rPr>
                  <a:t> </a:t>
                </a:r>
              </a:p>
            </p:txBody>
          </p:sp>
        </mc:Fallback>
      </mc:AlternateContent>
      <p:cxnSp>
        <p:nvCxnSpPr>
          <p:cNvPr id="19" name="直接箭头连接符 18"/>
          <p:cNvCxnSpPr/>
          <p:nvPr/>
        </p:nvCxnSpPr>
        <p:spPr>
          <a:xfrm flipH="1">
            <a:off x="2948763" y="2516796"/>
            <a:ext cx="788292"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055088" y="2576068"/>
            <a:ext cx="2028757" cy="58534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863163" y="2516796"/>
            <a:ext cx="552893"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479851" y="2516796"/>
            <a:ext cx="1949302"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180320" y="2576067"/>
            <a:ext cx="716007" cy="65599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6106423" y="2566532"/>
            <a:ext cx="478676" cy="59488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361933" y="2566532"/>
            <a:ext cx="2038327" cy="59488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7598735" y="2576067"/>
            <a:ext cx="474920" cy="585347"/>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776063" y="2566532"/>
            <a:ext cx="2027695" cy="66552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228495" y="2616270"/>
            <a:ext cx="647766" cy="54514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880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Basic Idea</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文本框 2"/>
              <p:cNvSpPr txBox="1"/>
              <p:nvPr/>
            </p:nvSpPr>
            <p:spPr>
              <a:xfrm>
                <a:off x="3669715" y="2169154"/>
                <a:ext cx="2727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3669715" y="2169154"/>
                <a:ext cx="272767" cy="276999"/>
              </a:xfrm>
              <a:prstGeom prst="rect">
                <a:avLst/>
              </a:prstGeom>
              <a:blipFill>
                <a:blip r:embed="rId3"/>
                <a:stretch>
                  <a:fillRect l="-22222" r="-6667" b="-15556"/>
                </a:stretch>
              </a:blipFill>
            </p:spPr>
            <p:txBody>
              <a:bodyPr/>
              <a:lstStyle/>
              <a:p>
                <a:r>
                  <a:rPr lang="zh-CN" altLang="en-US">
                    <a:noFill/>
                  </a:rPr>
                  <a:t> </a:t>
                </a:r>
              </a:p>
            </p:txBody>
          </p:sp>
        </mc:Fallback>
      </mc:AlternateContent>
      <p:sp>
        <p:nvSpPr>
          <p:cNvPr id="4" name="文本框 3"/>
          <p:cNvSpPr txBox="1"/>
          <p:nvPr/>
        </p:nvSpPr>
        <p:spPr>
          <a:xfrm>
            <a:off x="552892" y="2147464"/>
            <a:ext cx="1470146" cy="369332"/>
          </a:xfrm>
          <a:prstGeom prst="rect">
            <a:avLst/>
          </a:prstGeom>
          <a:noFill/>
        </p:spPr>
        <p:txBody>
          <a:bodyPr wrap="none" rtlCol="0">
            <a:spAutoFit/>
          </a:bodyPr>
          <a:lstStyle/>
          <a:p>
            <a:pPr algn="ctr"/>
            <a:r>
              <a:rPr lang="en-US" altLang="zh-CN" dirty="0"/>
              <a:t>Actual Parties</a:t>
            </a:r>
            <a:endParaRPr lang="zh-CN" altLang="en-US" dirty="0"/>
          </a:p>
        </p:txBody>
      </p:sp>
      <mc:AlternateContent xmlns:mc="http://schemas.openxmlformats.org/markup-compatibility/2006" xmlns:a14="http://schemas.microsoft.com/office/drawing/2010/main">
        <mc:Choice Requires="a14">
          <p:sp>
            <p:nvSpPr>
              <p:cNvPr id="6" name="文本框 5"/>
              <p:cNvSpPr txBox="1"/>
              <p:nvPr/>
            </p:nvSpPr>
            <p:spPr>
              <a:xfrm>
                <a:off x="5083845" y="2169154"/>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5083845" y="2169154"/>
                <a:ext cx="278088" cy="276999"/>
              </a:xfrm>
              <a:prstGeom prst="rect">
                <a:avLst/>
              </a:prstGeom>
              <a:blipFill>
                <a:blip r:embed="rId4"/>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497975" y="2169153"/>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6497975" y="2169153"/>
                <a:ext cx="278088" cy="276999"/>
              </a:xfrm>
              <a:prstGeom prst="rect">
                <a:avLst/>
              </a:prstGeom>
              <a:blipFill>
                <a:blip r:embed="rId5"/>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7912105" y="2169153"/>
                <a:ext cx="268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912105" y="2169153"/>
                <a:ext cx="268215" cy="276999"/>
              </a:xfrm>
              <a:prstGeom prst="rect">
                <a:avLst/>
              </a:prstGeom>
              <a:blipFill>
                <a:blip r:embed="rId6"/>
                <a:stretch>
                  <a:fillRect l="-22727" r="-6818" b="-15556"/>
                </a:stretch>
              </a:blipFill>
            </p:spPr>
            <p:txBody>
              <a:bodyPr/>
              <a:lstStyle/>
              <a:p>
                <a:r>
                  <a:rPr lang="zh-CN" altLang="en-US">
                    <a:noFill/>
                  </a:rPr>
                  <a:t> </a:t>
                </a:r>
              </a:p>
            </p:txBody>
          </p:sp>
        </mc:Fallback>
      </mc:AlternateContent>
      <p:sp>
        <p:nvSpPr>
          <p:cNvPr id="5" name="文本框 4"/>
          <p:cNvSpPr txBox="1"/>
          <p:nvPr/>
        </p:nvSpPr>
        <p:spPr>
          <a:xfrm>
            <a:off x="630864" y="3331535"/>
            <a:ext cx="1320233" cy="369332"/>
          </a:xfrm>
          <a:prstGeom prst="rect">
            <a:avLst/>
          </a:prstGeom>
          <a:noFill/>
        </p:spPr>
        <p:txBody>
          <a:bodyPr wrap="none" rtlCol="0">
            <a:spAutoFit/>
          </a:bodyPr>
          <a:lstStyle/>
          <a:p>
            <a:pPr algn="ctr"/>
            <a:r>
              <a:rPr lang="en-US" altLang="zh-CN" dirty="0"/>
              <a:t>Committees</a:t>
            </a:r>
            <a:endParaRPr lang="zh-CN" altLang="en-US" dirty="0"/>
          </a:p>
        </p:txBody>
      </p:sp>
      <mc:AlternateContent xmlns:mc="http://schemas.openxmlformats.org/markup-compatibility/2006" xmlns:a14="http://schemas.microsoft.com/office/drawing/2010/main">
        <mc:Choice Requires="a14">
          <p:sp>
            <p:nvSpPr>
              <p:cNvPr id="13" name="椭圆 12"/>
              <p:cNvSpPr/>
              <p:nvPr/>
            </p:nvSpPr>
            <p:spPr>
              <a:xfrm>
                <a:off x="2170681" y="3331534"/>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椭圆 12"/>
              <p:cNvSpPr>
                <a:spLocks noRot="1" noChangeAspect="1" noMove="1" noResize="1" noEditPoints="1" noAdjustHandles="1" noChangeArrowheads="1" noChangeShapeType="1" noTextEdit="1"/>
              </p:cNvSpPr>
              <p:nvPr/>
            </p:nvSpPr>
            <p:spPr>
              <a:xfrm>
                <a:off x="2170681" y="3331534"/>
                <a:ext cx="1346790" cy="538717"/>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p:cNvSpPr/>
              <p:nvPr/>
            </p:nvSpPr>
            <p:spPr>
              <a:xfrm>
                <a:off x="3737055" y="3331533"/>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4" name="椭圆 13"/>
              <p:cNvSpPr>
                <a:spLocks noRot="1" noChangeAspect="1" noMove="1" noResize="1" noEditPoints="1" noAdjustHandles="1" noChangeArrowheads="1" noChangeShapeType="1" noTextEdit="1"/>
              </p:cNvSpPr>
              <p:nvPr/>
            </p:nvSpPr>
            <p:spPr>
              <a:xfrm>
                <a:off x="3737055" y="3331533"/>
                <a:ext cx="1346790" cy="538717"/>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p:cNvSpPr/>
              <p:nvPr/>
            </p:nvSpPr>
            <p:spPr>
              <a:xfrm>
                <a:off x="5303429" y="3331532"/>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3</m:t>
                          </m:r>
                        </m:sub>
                      </m:sSub>
                    </m:oMath>
                  </m:oMathPara>
                </a14:m>
                <a:endParaRPr lang="zh-CN" altLang="en-US" dirty="0"/>
              </a:p>
            </p:txBody>
          </p:sp>
        </mc:Choice>
        <mc:Fallback xmlns="">
          <p:sp>
            <p:nvSpPr>
              <p:cNvPr id="15" name="椭圆 14"/>
              <p:cNvSpPr>
                <a:spLocks noRot="1" noChangeAspect="1" noMove="1" noResize="1" noEditPoints="1" noAdjustHandles="1" noChangeArrowheads="1" noChangeShapeType="1" noTextEdit="1"/>
              </p:cNvSpPr>
              <p:nvPr/>
            </p:nvSpPr>
            <p:spPr>
              <a:xfrm>
                <a:off x="5303429" y="3331532"/>
                <a:ext cx="1346790" cy="538717"/>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p:cNvSpPr/>
              <p:nvPr/>
            </p:nvSpPr>
            <p:spPr>
              <a:xfrm>
                <a:off x="6869803" y="3331531"/>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6" name="椭圆 15"/>
              <p:cNvSpPr>
                <a:spLocks noRot="1" noChangeAspect="1" noMove="1" noResize="1" noEditPoints="1" noAdjustHandles="1" noChangeArrowheads="1" noChangeShapeType="1" noTextEdit="1"/>
              </p:cNvSpPr>
              <p:nvPr/>
            </p:nvSpPr>
            <p:spPr>
              <a:xfrm>
                <a:off x="6869803" y="3331531"/>
                <a:ext cx="1346790" cy="538717"/>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p:cNvSpPr/>
              <p:nvPr/>
            </p:nvSpPr>
            <p:spPr>
              <a:xfrm>
                <a:off x="8436177" y="3331530"/>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5</m:t>
                          </m:r>
                        </m:sub>
                      </m:sSub>
                    </m:oMath>
                  </m:oMathPara>
                </a14:m>
                <a:endParaRPr lang="zh-CN" altLang="en-US" dirty="0"/>
              </a:p>
            </p:txBody>
          </p:sp>
        </mc:Choice>
        <mc:Fallback xmlns="">
          <p:sp>
            <p:nvSpPr>
              <p:cNvPr id="17" name="椭圆 16"/>
              <p:cNvSpPr>
                <a:spLocks noRot="1" noChangeAspect="1" noMove="1" noResize="1" noEditPoints="1" noAdjustHandles="1" noChangeArrowheads="1" noChangeShapeType="1" noTextEdit="1"/>
              </p:cNvSpPr>
              <p:nvPr/>
            </p:nvSpPr>
            <p:spPr>
              <a:xfrm>
                <a:off x="8436177" y="3331530"/>
                <a:ext cx="1346790" cy="538717"/>
              </a:xfrm>
              <a:prstGeom prst="ellipse">
                <a:avLst/>
              </a:prstGeom>
              <a:blipFill>
                <a:blip r:embed="rId11"/>
                <a:stretch>
                  <a:fillRect/>
                </a:stretch>
              </a:blipFill>
            </p:spPr>
            <p:txBody>
              <a:bodyPr/>
              <a:lstStyle/>
              <a:p>
                <a:r>
                  <a:rPr lang="zh-CN" altLang="en-US">
                    <a:noFill/>
                  </a:rPr>
                  <a:t> </a:t>
                </a:r>
              </a:p>
            </p:txBody>
          </p:sp>
        </mc:Fallback>
      </mc:AlternateContent>
      <p:cxnSp>
        <p:nvCxnSpPr>
          <p:cNvPr id="19" name="直接箭头连接符 18"/>
          <p:cNvCxnSpPr/>
          <p:nvPr/>
        </p:nvCxnSpPr>
        <p:spPr>
          <a:xfrm flipH="1">
            <a:off x="2948763" y="2516796"/>
            <a:ext cx="788292"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055088" y="2576068"/>
            <a:ext cx="2028757" cy="58534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863163" y="2516796"/>
            <a:ext cx="552893"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479851" y="2516796"/>
            <a:ext cx="1949302"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180320" y="2576067"/>
            <a:ext cx="716007" cy="65599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6106423" y="2566532"/>
            <a:ext cx="478676" cy="59488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361933" y="2566532"/>
            <a:ext cx="2038327" cy="59488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7598735" y="2576067"/>
            <a:ext cx="474920" cy="585347"/>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776063" y="2566532"/>
            <a:ext cx="2027695" cy="66552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228495" y="2616270"/>
            <a:ext cx="647766" cy="54514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36060" y="4887432"/>
            <a:ext cx="1503810" cy="369332"/>
          </a:xfrm>
          <a:prstGeom prst="rect">
            <a:avLst/>
          </a:prstGeom>
          <a:noFill/>
        </p:spPr>
        <p:txBody>
          <a:bodyPr wrap="none" rtlCol="0">
            <a:spAutoFit/>
          </a:bodyPr>
          <a:lstStyle/>
          <a:p>
            <a:r>
              <a:rPr lang="en-US" altLang="zh-CN" dirty="0"/>
              <a:t>Virtual Parties</a:t>
            </a:r>
            <a:endParaRPr lang="zh-CN" altLang="en-US" dirty="0"/>
          </a:p>
        </p:txBody>
      </p:sp>
      <mc:AlternateContent xmlns:mc="http://schemas.openxmlformats.org/markup-compatibility/2006" xmlns:a14="http://schemas.microsoft.com/office/drawing/2010/main">
        <mc:Choice Requires="a14">
          <p:sp>
            <p:nvSpPr>
              <p:cNvPr id="46" name="矩形 45"/>
              <p:cNvSpPr/>
              <p:nvPr/>
            </p:nvSpPr>
            <p:spPr>
              <a:xfrm>
                <a:off x="2617475" y="4887432"/>
                <a:ext cx="453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1</m:t>
                          </m:r>
                        </m:sub>
                      </m:sSub>
                    </m:oMath>
                  </m:oMathPara>
                </a14:m>
                <a:endParaRPr lang="zh-CN" altLang="en-US" dirty="0"/>
              </a:p>
            </p:txBody>
          </p:sp>
        </mc:Choice>
        <mc:Fallback xmlns="">
          <p:sp>
            <p:nvSpPr>
              <p:cNvPr id="46" name="矩形 45"/>
              <p:cNvSpPr>
                <a:spLocks noRot="1" noChangeAspect="1" noMove="1" noResize="1" noEditPoints="1" noAdjustHandles="1" noChangeArrowheads="1" noChangeShapeType="1" noTextEdit="1"/>
              </p:cNvSpPr>
              <p:nvPr/>
            </p:nvSpPr>
            <p:spPr>
              <a:xfrm>
                <a:off x="2617475" y="4887432"/>
                <a:ext cx="453201"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矩形 46"/>
              <p:cNvSpPr/>
              <p:nvPr/>
            </p:nvSpPr>
            <p:spPr>
              <a:xfrm>
                <a:off x="4181189" y="4887432"/>
                <a:ext cx="458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2</m:t>
                          </m:r>
                        </m:sub>
                      </m:sSub>
                    </m:oMath>
                  </m:oMathPara>
                </a14:m>
                <a:endParaRPr lang="zh-CN" altLang="en-US" dirty="0"/>
              </a:p>
            </p:txBody>
          </p:sp>
        </mc:Choice>
        <mc:Fallback xmlns="">
          <p:sp>
            <p:nvSpPr>
              <p:cNvPr id="47" name="矩形 46"/>
              <p:cNvSpPr>
                <a:spLocks noRot="1" noChangeAspect="1" noMove="1" noResize="1" noEditPoints="1" noAdjustHandles="1" noChangeArrowheads="1" noChangeShapeType="1" noTextEdit="1"/>
              </p:cNvSpPr>
              <p:nvPr/>
            </p:nvSpPr>
            <p:spPr>
              <a:xfrm>
                <a:off x="4181189" y="4887432"/>
                <a:ext cx="458522"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矩形 47"/>
              <p:cNvSpPr/>
              <p:nvPr/>
            </p:nvSpPr>
            <p:spPr>
              <a:xfrm>
                <a:off x="5747563" y="4887432"/>
                <a:ext cx="458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3</m:t>
                          </m:r>
                        </m:sub>
                      </m:sSub>
                    </m:oMath>
                  </m:oMathPara>
                </a14:m>
                <a:endParaRPr lang="zh-CN" altLang="en-US" dirty="0"/>
              </a:p>
            </p:txBody>
          </p:sp>
        </mc:Choice>
        <mc:Fallback xmlns="">
          <p:sp>
            <p:nvSpPr>
              <p:cNvPr id="48" name="矩形 47"/>
              <p:cNvSpPr>
                <a:spLocks noRot="1" noChangeAspect="1" noMove="1" noResize="1" noEditPoints="1" noAdjustHandles="1" noChangeArrowheads="1" noChangeShapeType="1" noTextEdit="1"/>
              </p:cNvSpPr>
              <p:nvPr/>
            </p:nvSpPr>
            <p:spPr>
              <a:xfrm>
                <a:off x="5747563" y="4887432"/>
                <a:ext cx="458522"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矩形 48"/>
              <p:cNvSpPr/>
              <p:nvPr/>
            </p:nvSpPr>
            <p:spPr>
              <a:xfrm>
                <a:off x="7313937" y="4887432"/>
                <a:ext cx="448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4</m:t>
                          </m:r>
                        </m:sub>
                      </m:sSub>
                    </m:oMath>
                  </m:oMathPara>
                </a14:m>
                <a:endParaRPr lang="zh-CN" altLang="en-US" dirty="0"/>
              </a:p>
            </p:txBody>
          </p:sp>
        </mc:Choice>
        <mc:Fallback xmlns="">
          <p:sp>
            <p:nvSpPr>
              <p:cNvPr id="49" name="矩形 48"/>
              <p:cNvSpPr>
                <a:spLocks noRot="1" noChangeAspect="1" noMove="1" noResize="1" noEditPoints="1" noAdjustHandles="1" noChangeArrowheads="1" noChangeShapeType="1" noTextEdit="1"/>
              </p:cNvSpPr>
              <p:nvPr/>
            </p:nvSpPr>
            <p:spPr>
              <a:xfrm>
                <a:off x="7313937" y="4887432"/>
                <a:ext cx="448649"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a:xfrm>
                <a:off x="8880311" y="4887432"/>
                <a:ext cx="458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5</m:t>
                          </m:r>
                        </m:sub>
                      </m:sSub>
                    </m:oMath>
                  </m:oMathPara>
                </a14:m>
                <a:endParaRPr lang="zh-CN" altLang="en-US" dirty="0"/>
              </a:p>
            </p:txBody>
          </p:sp>
        </mc:Choice>
        <mc:Fallback xmlns="">
          <p:sp>
            <p:nvSpPr>
              <p:cNvPr id="50" name="矩形 49"/>
              <p:cNvSpPr>
                <a:spLocks noRot="1" noChangeAspect="1" noMove="1" noResize="1" noEditPoints="1" noAdjustHandles="1" noChangeArrowheads="1" noChangeShapeType="1" noTextEdit="1"/>
              </p:cNvSpPr>
              <p:nvPr/>
            </p:nvSpPr>
            <p:spPr>
              <a:xfrm>
                <a:off x="8880311" y="4887432"/>
                <a:ext cx="458522" cy="369332"/>
              </a:xfrm>
              <a:prstGeom prst="rect">
                <a:avLst/>
              </a:prstGeom>
              <a:blipFill>
                <a:blip r:embed="rId16"/>
                <a:stretch>
                  <a:fillRect/>
                </a:stretch>
              </a:blipFill>
            </p:spPr>
            <p:txBody>
              <a:bodyPr/>
              <a:lstStyle/>
              <a:p>
                <a:r>
                  <a:rPr lang="zh-CN" altLang="en-US">
                    <a:noFill/>
                  </a:rPr>
                  <a:t> </a:t>
                </a:r>
              </a:p>
            </p:txBody>
          </p:sp>
        </mc:Fallback>
      </mc:AlternateContent>
      <p:cxnSp>
        <p:nvCxnSpPr>
          <p:cNvPr id="52" name="直接箭头连接符 51"/>
          <p:cNvCxnSpPr/>
          <p:nvPr/>
        </p:nvCxnSpPr>
        <p:spPr>
          <a:xfrm>
            <a:off x="2844075"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410450"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5953652"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7520027"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9109572"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左大括号 57"/>
          <p:cNvSpPr/>
          <p:nvPr/>
        </p:nvSpPr>
        <p:spPr>
          <a:xfrm rot="16200000">
            <a:off x="5731939" y="2318969"/>
            <a:ext cx="489772" cy="6542569"/>
          </a:xfrm>
          <a:prstGeom prst="leftBrace">
            <a:avLst>
              <a:gd name="adj1" fmla="val 8333"/>
              <a:gd name="adj2" fmla="val 494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9" name="文本框 58"/>
              <p:cNvSpPr txBox="1"/>
              <p:nvPr/>
            </p:nvSpPr>
            <p:spPr>
              <a:xfrm>
                <a:off x="5066614" y="5983558"/>
                <a:ext cx="1774075" cy="369332"/>
              </a:xfrm>
              <a:prstGeom prst="rect">
                <a:avLst/>
              </a:prstGeom>
              <a:noFill/>
            </p:spPr>
            <p:txBody>
              <a:bodyPr wrap="none" rtlCol="0">
                <a:spAutoFit/>
              </a:bodyPr>
              <a:lstStyle/>
              <a:p>
                <a:r>
                  <a:rPr lang="en-US" altLang="zh-CN" dirty="0"/>
                  <a:t>Outer Protocol </a:t>
                </a:r>
                <a14:m>
                  <m:oMath xmlns:m="http://schemas.openxmlformats.org/officeDocument/2006/math">
                    <m:r>
                      <m:rPr>
                        <m:sty m:val="p"/>
                      </m:rPr>
                      <a:rPr lang="en-US" altLang="zh-CN" i="0" dirty="0" smtClean="0">
                        <a:latin typeface="Cambria Math" panose="02040503050406030204" pitchFamily="18" charset="0"/>
                      </a:rPr>
                      <m:t>Π</m:t>
                    </m:r>
                  </m:oMath>
                </a14:m>
                <a:endParaRPr lang="zh-CN" altLang="en-US" dirty="0"/>
              </a:p>
            </p:txBody>
          </p:sp>
        </mc:Choice>
        <mc:Fallback xmlns="">
          <p:sp>
            <p:nvSpPr>
              <p:cNvPr id="59" name="文本框 58"/>
              <p:cNvSpPr txBox="1">
                <a:spLocks noRot="1" noChangeAspect="1" noMove="1" noResize="1" noEditPoints="1" noAdjustHandles="1" noChangeArrowheads="1" noChangeShapeType="1" noTextEdit="1"/>
              </p:cNvSpPr>
              <p:nvPr/>
            </p:nvSpPr>
            <p:spPr>
              <a:xfrm>
                <a:off x="5066614" y="5983558"/>
                <a:ext cx="1774075" cy="369332"/>
              </a:xfrm>
              <a:prstGeom prst="rect">
                <a:avLst/>
              </a:prstGeom>
              <a:blipFill>
                <a:blip r:embed="rId17"/>
                <a:stretch>
                  <a:fillRect l="-2749" t="-10000" b="-26667"/>
                </a:stretch>
              </a:blipFill>
            </p:spPr>
            <p:txBody>
              <a:bodyPr/>
              <a:lstStyle/>
              <a:p>
                <a:r>
                  <a:rPr lang="zh-CN" altLang="en-US">
                    <a:noFill/>
                  </a:rPr>
                  <a:t> </a:t>
                </a:r>
              </a:p>
            </p:txBody>
          </p:sp>
        </mc:Fallback>
      </mc:AlternateContent>
      <p:sp>
        <p:nvSpPr>
          <p:cNvPr id="60" name="文本框 59"/>
          <p:cNvSpPr txBox="1"/>
          <p:nvPr/>
        </p:nvSpPr>
        <p:spPr>
          <a:xfrm>
            <a:off x="3036150" y="4113310"/>
            <a:ext cx="1205395" cy="523220"/>
          </a:xfrm>
          <a:prstGeom prst="rect">
            <a:avLst/>
          </a:prstGeom>
          <a:noFill/>
        </p:spPr>
        <p:txBody>
          <a:bodyPr wrap="none" rtlCol="0">
            <a:spAutoFit/>
          </a:bodyPr>
          <a:lstStyle/>
          <a:p>
            <a:r>
              <a:rPr lang="en-US" altLang="zh-CN" sz="1400" dirty="0"/>
              <a:t>Via dishonest </a:t>
            </a:r>
          </a:p>
          <a:p>
            <a:r>
              <a:rPr lang="en-US" altLang="zh-CN" sz="1400" dirty="0"/>
              <a:t>majority MPC</a:t>
            </a:r>
            <a:endParaRPr lang="zh-CN" altLang="en-US" sz="1400" dirty="0"/>
          </a:p>
        </p:txBody>
      </p:sp>
      <p:sp>
        <p:nvSpPr>
          <p:cNvPr id="62" name="文本框 61"/>
          <p:cNvSpPr txBox="1"/>
          <p:nvPr/>
        </p:nvSpPr>
        <p:spPr>
          <a:xfrm>
            <a:off x="6145727" y="4140269"/>
            <a:ext cx="1205395" cy="523220"/>
          </a:xfrm>
          <a:prstGeom prst="rect">
            <a:avLst/>
          </a:prstGeom>
          <a:noFill/>
        </p:spPr>
        <p:txBody>
          <a:bodyPr wrap="none" rtlCol="0">
            <a:spAutoFit/>
          </a:bodyPr>
          <a:lstStyle/>
          <a:p>
            <a:r>
              <a:rPr lang="en-US" altLang="zh-CN" sz="1400" dirty="0"/>
              <a:t>Via dishonest </a:t>
            </a:r>
          </a:p>
          <a:p>
            <a:r>
              <a:rPr lang="en-US" altLang="zh-CN" sz="1400" dirty="0"/>
              <a:t>majority MPC</a:t>
            </a:r>
            <a:endParaRPr lang="zh-CN" altLang="en-US" sz="1400" dirty="0"/>
          </a:p>
        </p:txBody>
      </p:sp>
    </p:spTree>
    <p:extLst>
      <p:ext uri="{BB962C8B-B14F-4D97-AF65-F5344CB8AC3E}">
        <p14:creationId xmlns:p14="http://schemas.microsoft.com/office/powerpoint/2010/main" val="47732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Basic Idea</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文本框 2"/>
              <p:cNvSpPr txBox="1"/>
              <p:nvPr/>
            </p:nvSpPr>
            <p:spPr>
              <a:xfrm>
                <a:off x="3669715" y="2169154"/>
                <a:ext cx="2727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3669715" y="2169154"/>
                <a:ext cx="272767" cy="276999"/>
              </a:xfrm>
              <a:prstGeom prst="rect">
                <a:avLst/>
              </a:prstGeom>
              <a:blipFill>
                <a:blip r:embed="rId3"/>
                <a:stretch>
                  <a:fillRect l="-22222" r="-6667" b="-15556"/>
                </a:stretch>
              </a:blipFill>
            </p:spPr>
            <p:txBody>
              <a:bodyPr/>
              <a:lstStyle/>
              <a:p>
                <a:r>
                  <a:rPr lang="zh-CN" altLang="en-US">
                    <a:noFill/>
                  </a:rPr>
                  <a:t> </a:t>
                </a:r>
              </a:p>
            </p:txBody>
          </p:sp>
        </mc:Fallback>
      </mc:AlternateContent>
      <p:sp>
        <p:nvSpPr>
          <p:cNvPr id="4" name="文本框 3"/>
          <p:cNvSpPr txBox="1"/>
          <p:nvPr/>
        </p:nvSpPr>
        <p:spPr>
          <a:xfrm>
            <a:off x="552892" y="2147464"/>
            <a:ext cx="1470146" cy="369332"/>
          </a:xfrm>
          <a:prstGeom prst="rect">
            <a:avLst/>
          </a:prstGeom>
          <a:noFill/>
        </p:spPr>
        <p:txBody>
          <a:bodyPr wrap="none" rtlCol="0">
            <a:spAutoFit/>
          </a:bodyPr>
          <a:lstStyle/>
          <a:p>
            <a:pPr algn="ctr"/>
            <a:r>
              <a:rPr lang="en-US" altLang="zh-CN" dirty="0"/>
              <a:t>Actual Parties</a:t>
            </a:r>
            <a:endParaRPr lang="zh-CN" altLang="en-US" dirty="0"/>
          </a:p>
        </p:txBody>
      </p:sp>
      <mc:AlternateContent xmlns:mc="http://schemas.openxmlformats.org/markup-compatibility/2006" xmlns:a14="http://schemas.microsoft.com/office/drawing/2010/main">
        <mc:Choice Requires="a14">
          <p:sp>
            <p:nvSpPr>
              <p:cNvPr id="6" name="文本框 5"/>
              <p:cNvSpPr txBox="1"/>
              <p:nvPr/>
            </p:nvSpPr>
            <p:spPr>
              <a:xfrm>
                <a:off x="5083845" y="2169154"/>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5083845" y="2169154"/>
                <a:ext cx="278088" cy="276999"/>
              </a:xfrm>
              <a:prstGeom prst="rect">
                <a:avLst/>
              </a:prstGeom>
              <a:blipFill>
                <a:blip r:embed="rId4"/>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497975" y="2169153"/>
                <a:ext cx="278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6497975" y="2169153"/>
                <a:ext cx="278088" cy="276999"/>
              </a:xfrm>
              <a:prstGeom prst="rect">
                <a:avLst/>
              </a:prstGeom>
              <a:blipFill>
                <a:blip r:embed="rId5"/>
                <a:stretch>
                  <a:fillRect l="-21739" r="-6522"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7912105" y="2169153"/>
                <a:ext cx="268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7912105" y="2169153"/>
                <a:ext cx="268215" cy="276999"/>
              </a:xfrm>
              <a:prstGeom prst="rect">
                <a:avLst/>
              </a:prstGeom>
              <a:blipFill>
                <a:blip r:embed="rId6"/>
                <a:stretch>
                  <a:fillRect l="-22727" r="-6818" b="-15556"/>
                </a:stretch>
              </a:blipFill>
            </p:spPr>
            <p:txBody>
              <a:bodyPr/>
              <a:lstStyle/>
              <a:p>
                <a:r>
                  <a:rPr lang="zh-CN" altLang="en-US">
                    <a:noFill/>
                  </a:rPr>
                  <a:t> </a:t>
                </a:r>
              </a:p>
            </p:txBody>
          </p:sp>
        </mc:Fallback>
      </mc:AlternateContent>
      <p:sp>
        <p:nvSpPr>
          <p:cNvPr id="5" name="文本框 4"/>
          <p:cNvSpPr txBox="1"/>
          <p:nvPr/>
        </p:nvSpPr>
        <p:spPr>
          <a:xfrm>
            <a:off x="630864" y="3331535"/>
            <a:ext cx="1320233" cy="369332"/>
          </a:xfrm>
          <a:prstGeom prst="rect">
            <a:avLst/>
          </a:prstGeom>
          <a:noFill/>
        </p:spPr>
        <p:txBody>
          <a:bodyPr wrap="none" rtlCol="0">
            <a:spAutoFit/>
          </a:bodyPr>
          <a:lstStyle/>
          <a:p>
            <a:pPr algn="ctr"/>
            <a:r>
              <a:rPr lang="en-US" altLang="zh-CN" dirty="0"/>
              <a:t>Committees</a:t>
            </a:r>
            <a:endParaRPr lang="zh-CN" altLang="en-US" dirty="0"/>
          </a:p>
        </p:txBody>
      </p:sp>
      <mc:AlternateContent xmlns:mc="http://schemas.openxmlformats.org/markup-compatibility/2006" xmlns:a14="http://schemas.microsoft.com/office/drawing/2010/main">
        <mc:Choice Requires="a14">
          <p:sp>
            <p:nvSpPr>
              <p:cNvPr id="13" name="椭圆 12"/>
              <p:cNvSpPr/>
              <p:nvPr/>
            </p:nvSpPr>
            <p:spPr>
              <a:xfrm>
                <a:off x="2170681" y="3331534"/>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3" name="椭圆 12"/>
              <p:cNvSpPr>
                <a:spLocks noRot="1" noChangeAspect="1" noMove="1" noResize="1" noEditPoints="1" noAdjustHandles="1" noChangeArrowheads="1" noChangeShapeType="1" noTextEdit="1"/>
              </p:cNvSpPr>
              <p:nvPr/>
            </p:nvSpPr>
            <p:spPr>
              <a:xfrm>
                <a:off x="2170681" y="3331534"/>
                <a:ext cx="1346790" cy="538717"/>
              </a:xfrm>
              <a:prstGeom prst="ellipse">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椭圆 13"/>
              <p:cNvSpPr/>
              <p:nvPr/>
            </p:nvSpPr>
            <p:spPr>
              <a:xfrm>
                <a:off x="3737055" y="3331533"/>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4" name="椭圆 13"/>
              <p:cNvSpPr>
                <a:spLocks noRot="1" noChangeAspect="1" noMove="1" noResize="1" noEditPoints="1" noAdjustHandles="1" noChangeArrowheads="1" noChangeShapeType="1" noTextEdit="1"/>
              </p:cNvSpPr>
              <p:nvPr/>
            </p:nvSpPr>
            <p:spPr>
              <a:xfrm>
                <a:off x="3737055" y="3331533"/>
                <a:ext cx="1346790" cy="538717"/>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椭圆 14"/>
              <p:cNvSpPr/>
              <p:nvPr/>
            </p:nvSpPr>
            <p:spPr>
              <a:xfrm>
                <a:off x="5303429" y="3331532"/>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3</m:t>
                          </m:r>
                        </m:sub>
                      </m:sSub>
                    </m:oMath>
                  </m:oMathPara>
                </a14:m>
                <a:endParaRPr lang="zh-CN" altLang="en-US" dirty="0"/>
              </a:p>
            </p:txBody>
          </p:sp>
        </mc:Choice>
        <mc:Fallback xmlns="">
          <p:sp>
            <p:nvSpPr>
              <p:cNvPr id="15" name="椭圆 14"/>
              <p:cNvSpPr>
                <a:spLocks noRot="1" noChangeAspect="1" noMove="1" noResize="1" noEditPoints="1" noAdjustHandles="1" noChangeArrowheads="1" noChangeShapeType="1" noTextEdit="1"/>
              </p:cNvSpPr>
              <p:nvPr/>
            </p:nvSpPr>
            <p:spPr>
              <a:xfrm>
                <a:off x="5303429" y="3331532"/>
                <a:ext cx="1346790" cy="538717"/>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p:cNvSpPr/>
              <p:nvPr/>
            </p:nvSpPr>
            <p:spPr>
              <a:xfrm>
                <a:off x="6869803" y="3331531"/>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6" name="椭圆 15"/>
              <p:cNvSpPr>
                <a:spLocks noRot="1" noChangeAspect="1" noMove="1" noResize="1" noEditPoints="1" noAdjustHandles="1" noChangeArrowheads="1" noChangeShapeType="1" noTextEdit="1"/>
              </p:cNvSpPr>
              <p:nvPr/>
            </p:nvSpPr>
            <p:spPr>
              <a:xfrm>
                <a:off x="6869803" y="3331531"/>
                <a:ext cx="1346790" cy="538717"/>
              </a:xfrm>
              <a:prstGeom prst="ellipse">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p:cNvSpPr/>
              <p:nvPr/>
            </p:nvSpPr>
            <p:spPr>
              <a:xfrm>
                <a:off x="8436177" y="3331530"/>
                <a:ext cx="1346790" cy="53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5</m:t>
                          </m:r>
                        </m:sub>
                      </m:sSub>
                    </m:oMath>
                  </m:oMathPara>
                </a14:m>
                <a:endParaRPr lang="zh-CN" altLang="en-US" dirty="0"/>
              </a:p>
            </p:txBody>
          </p:sp>
        </mc:Choice>
        <mc:Fallback xmlns="">
          <p:sp>
            <p:nvSpPr>
              <p:cNvPr id="17" name="椭圆 16"/>
              <p:cNvSpPr>
                <a:spLocks noRot="1" noChangeAspect="1" noMove="1" noResize="1" noEditPoints="1" noAdjustHandles="1" noChangeArrowheads="1" noChangeShapeType="1" noTextEdit="1"/>
              </p:cNvSpPr>
              <p:nvPr/>
            </p:nvSpPr>
            <p:spPr>
              <a:xfrm>
                <a:off x="8436177" y="3331530"/>
                <a:ext cx="1346790" cy="538717"/>
              </a:xfrm>
              <a:prstGeom prst="ellipse">
                <a:avLst/>
              </a:prstGeom>
              <a:blipFill>
                <a:blip r:embed="rId11"/>
                <a:stretch>
                  <a:fillRect/>
                </a:stretch>
              </a:blipFill>
            </p:spPr>
            <p:txBody>
              <a:bodyPr/>
              <a:lstStyle/>
              <a:p>
                <a:r>
                  <a:rPr lang="zh-CN" altLang="en-US">
                    <a:noFill/>
                  </a:rPr>
                  <a:t> </a:t>
                </a:r>
              </a:p>
            </p:txBody>
          </p:sp>
        </mc:Fallback>
      </mc:AlternateContent>
      <p:cxnSp>
        <p:nvCxnSpPr>
          <p:cNvPr id="19" name="直接箭头连接符 18"/>
          <p:cNvCxnSpPr/>
          <p:nvPr/>
        </p:nvCxnSpPr>
        <p:spPr>
          <a:xfrm flipH="1">
            <a:off x="2948763" y="2516796"/>
            <a:ext cx="788292"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3055088" y="2576068"/>
            <a:ext cx="2028757" cy="58534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863163" y="2516796"/>
            <a:ext cx="552893"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479851" y="2516796"/>
            <a:ext cx="1949302" cy="64461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180320" y="2576067"/>
            <a:ext cx="716007" cy="655991"/>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6106423" y="2566532"/>
            <a:ext cx="478676" cy="59488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5361933" y="2566532"/>
            <a:ext cx="2038327" cy="59488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7598735" y="2576067"/>
            <a:ext cx="474920" cy="585347"/>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776063" y="2566532"/>
            <a:ext cx="2027695" cy="665526"/>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228495" y="2616270"/>
            <a:ext cx="647766" cy="54514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36060" y="4887432"/>
            <a:ext cx="1503810" cy="369332"/>
          </a:xfrm>
          <a:prstGeom prst="rect">
            <a:avLst/>
          </a:prstGeom>
          <a:noFill/>
        </p:spPr>
        <p:txBody>
          <a:bodyPr wrap="none" rtlCol="0">
            <a:spAutoFit/>
          </a:bodyPr>
          <a:lstStyle/>
          <a:p>
            <a:r>
              <a:rPr lang="en-US" altLang="zh-CN" dirty="0"/>
              <a:t>Virtual Parties</a:t>
            </a:r>
            <a:endParaRPr lang="zh-CN" altLang="en-US" dirty="0"/>
          </a:p>
        </p:txBody>
      </p:sp>
      <mc:AlternateContent xmlns:mc="http://schemas.openxmlformats.org/markup-compatibility/2006" xmlns:a14="http://schemas.microsoft.com/office/drawing/2010/main">
        <mc:Choice Requires="a14">
          <p:sp>
            <p:nvSpPr>
              <p:cNvPr id="46" name="矩形 45"/>
              <p:cNvSpPr/>
              <p:nvPr/>
            </p:nvSpPr>
            <p:spPr>
              <a:xfrm>
                <a:off x="2617475" y="4887432"/>
                <a:ext cx="453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1</m:t>
                          </m:r>
                        </m:sub>
                      </m:sSub>
                    </m:oMath>
                  </m:oMathPara>
                </a14:m>
                <a:endParaRPr lang="zh-CN" altLang="en-US" dirty="0"/>
              </a:p>
            </p:txBody>
          </p:sp>
        </mc:Choice>
        <mc:Fallback xmlns="">
          <p:sp>
            <p:nvSpPr>
              <p:cNvPr id="46" name="矩形 45"/>
              <p:cNvSpPr>
                <a:spLocks noRot="1" noChangeAspect="1" noMove="1" noResize="1" noEditPoints="1" noAdjustHandles="1" noChangeArrowheads="1" noChangeShapeType="1" noTextEdit="1"/>
              </p:cNvSpPr>
              <p:nvPr/>
            </p:nvSpPr>
            <p:spPr>
              <a:xfrm>
                <a:off x="2617475" y="4887432"/>
                <a:ext cx="453201"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矩形 46"/>
              <p:cNvSpPr/>
              <p:nvPr/>
            </p:nvSpPr>
            <p:spPr>
              <a:xfrm>
                <a:off x="4181189" y="4887432"/>
                <a:ext cx="458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2</m:t>
                          </m:r>
                        </m:sub>
                      </m:sSub>
                    </m:oMath>
                  </m:oMathPara>
                </a14:m>
                <a:endParaRPr lang="zh-CN" altLang="en-US" dirty="0"/>
              </a:p>
            </p:txBody>
          </p:sp>
        </mc:Choice>
        <mc:Fallback xmlns="">
          <p:sp>
            <p:nvSpPr>
              <p:cNvPr id="47" name="矩形 46"/>
              <p:cNvSpPr>
                <a:spLocks noRot="1" noChangeAspect="1" noMove="1" noResize="1" noEditPoints="1" noAdjustHandles="1" noChangeArrowheads="1" noChangeShapeType="1" noTextEdit="1"/>
              </p:cNvSpPr>
              <p:nvPr/>
            </p:nvSpPr>
            <p:spPr>
              <a:xfrm>
                <a:off x="4181189" y="4887432"/>
                <a:ext cx="458522"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矩形 47"/>
              <p:cNvSpPr/>
              <p:nvPr/>
            </p:nvSpPr>
            <p:spPr>
              <a:xfrm>
                <a:off x="5747563" y="4887432"/>
                <a:ext cx="458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3</m:t>
                          </m:r>
                        </m:sub>
                      </m:sSub>
                    </m:oMath>
                  </m:oMathPara>
                </a14:m>
                <a:endParaRPr lang="zh-CN" altLang="en-US" dirty="0"/>
              </a:p>
            </p:txBody>
          </p:sp>
        </mc:Choice>
        <mc:Fallback xmlns="">
          <p:sp>
            <p:nvSpPr>
              <p:cNvPr id="48" name="矩形 47"/>
              <p:cNvSpPr>
                <a:spLocks noRot="1" noChangeAspect="1" noMove="1" noResize="1" noEditPoints="1" noAdjustHandles="1" noChangeArrowheads="1" noChangeShapeType="1" noTextEdit="1"/>
              </p:cNvSpPr>
              <p:nvPr/>
            </p:nvSpPr>
            <p:spPr>
              <a:xfrm>
                <a:off x="5747563" y="4887432"/>
                <a:ext cx="458522"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矩形 48"/>
              <p:cNvSpPr/>
              <p:nvPr/>
            </p:nvSpPr>
            <p:spPr>
              <a:xfrm>
                <a:off x="7313937" y="4887432"/>
                <a:ext cx="448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4</m:t>
                          </m:r>
                        </m:sub>
                      </m:sSub>
                    </m:oMath>
                  </m:oMathPara>
                </a14:m>
                <a:endParaRPr lang="zh-CN" altLang="en-US" dirty="0"/>
              </a:p>
            </p:txBody>
          </p:sp>
        </mc:Choice>
        <mc:Fallback xmlns="">
          <p:sp>
            <p:nvSpPr>
              <p:cNvPr id="49" name="矩形 48"/>
              <p:cNvSpPr>
                <a:spLocks noRot="1" noChangeAspect="1" noMove="1" noResize="1" noEditPoints="1" noAdjustHandles="1" noChangeArrowheads="1" noChangeShapeType="1" noTextEdit="1"/>
              </p:cNvSpPr>
              <p:nvPr/>
            </p:nvSpPr>
            <p:spPr>
              <a:xfrm>
                <a:off x="7313937" y="4887432"/>
                <a:ext cx="448649"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a:xfrm>
                <a:off x="8880311" y="4887432"/>
                <a:ext cx="458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5</m:t>
                          </m:r>
                        </m:sub>
                      </m:sSub>
                    </m:oMath>
                  </m:oMathPara>
                </a14:m>
                <a:endParaRPr lang="zh-CN" altLang="en-US" dirty="0"/>
              </a:p>
            </p:txBody>
          </p:sp>
        </mc:Choice>
        <mc:Fallback xmlns="">
          <p:sp>
            <p:nvSpPr>
              <p:cNvPr id="50" name="矩形 49"/>
              <p:cNvSpPr>
                <a:spLocks noRot="1" noChangeAspect="1" noMove="1" noResize="1" noEditPoints="1" noAdjustHandles="1" noChangeArrowheads="1" noChangeShapeType="1" noTextEdit="1"/>
              </p:cNvSpPr>
              <p:nvPr/>
            </p:nvSpPr>
            <p:spPr>
              <a:xfrm>
                <a:off x="8880311" y="4887432"/>
                <a:ext cx="458522" cy="369332"/>
              </a:xfrm>
              <a:prstGeom prst="rect">
                <a:avLst/>
              </a:prstGeom>
              <a:blipFill>
                <a:blip r:embed="rId16"/>
                <a:stretch>
                  <a:fillRect/>
                </a:stretch>
              </a:blipFill>
            </p:spPr>
            <p:txBody>
              <a:bodyPr/>
              <a:lstStyle/>
              <a:p>
                <a:r>
                  <a:rPr lang="zh-CN" altLang="en-US">
                    <a:noFill/>
                  </a:rPr>
                  <a:t> </a:t>
                </a:r>
              </a:p>
            </p:txBody>
          </p:sp>
        </mc:Fallback>
      </mc:AlternateContent>
      <p:cxnSp>
        <p:nvCxnSpPr>
          <p:cNvPr id="52" name="直接箭头连接符 51"/>
          <p:cNvCxnSpPr/>
          <p:nvPr/>
        </p:nvCxnSpPr>
        <p:spPr>
          <a:xfrm>
            <a:off x="2844075"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410450"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5953652"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7520027"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9109572" y="4004930"/>
            <a:ext cx="0" cy="7938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左大括号 57"/>
          <p:cNvSpPr/>
          <p:nvPr/>
        </p:nvSpPr>
        <p:spPr>
          <a:xfrm rot="16200000">
            <a:off x="5731939" y="2318969"/>
            <a:ext cx="489772" cy="6542569"/>
          </a:xfrm>
          <a:prstGeom prst="leftBrace">
            <a:avLst>
              <a:gd name="adj1" fmla="val 8333"/>
              <a:gd name="adj2" fmla="val 494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9" name="文本框 58"/>
              <p:cNvSpPr txBox="1"/>
              <p:nvPr/>
            </p:nvSpPr>
            <p:spPr>
              <a:xfrm>
                <a:off x="5066614" y="5983558"/>
                <a:ext cx="1774075" cy="369332"/>
              </a:xfrm>
              <a:prstGeom prst="rect">
                <a:avLst/>
              </a:prstGeom>
              <a:noFill/>
            </p:spPr>
            <p:txBody>
              <a:bodyPr wrap="none" rtlCol="0">
                <a:spAutoFit/>
              </a:bodyPr>
              <a:lstStyle/>
              <a:p>
                <a:r>
                  <a:rPr lang="en-US" altLang="zh-CN" dirty="0"/>
                  <a:t>Outer Protocol </a:t>
                </a:r>
                <a14:m>
                  <m:oMath xmlns:m="http://schemas.openxmlformats.org/officeDocument/2006/math">
                    <m:r>
                      <m:rPr>
                        <m:sty m:val="p"/>
                      </m:rPr>
                      <a:rPr lang="en-US" altLang="zh-CN" i="0" dirty="0" smtClean="0">
                        <a:latin typeface="Cambria Math" panose="02040503050406030204" pitchFamily="18" charset="0"/>
                      </a:rPr>
                      <m:t>Π</m:t>
                    </m:r>
                  </m:oMath>
                </a14:m>
                <a:endParaRPr lang="zh-CN" altLang="en-US" dirty="0"/>
              </a:p>
            </p:txBody>
          </p:sp>
        </mc:Choice>
        <mc:Fallback xmlns="">
          <p:sp>
            <p:nvSpPr>
              <p:cNvPr id="59" name="文本框 58"/>
              <p:cNvSpPr txBox="1">
                <a:spLocks noRot="1" noChangeAspect="1" noMove="1" noResize="1" noEditPoints="1" noAdjustHandles="1" noChangeArrowheads="1" noChangeShapeType="1" noTextEdit="1"/>
              </p:cNvSpPr>
              <p:nvPr/>
            </p:nvSpPr>
            <p:spPr>
              <a:xfrm>
                <a:off x="5066614" y="5983558"/>
                <a:ext cx="1774075" cy="369332"/>
              </a:xfrm>
              <a:prstGeom prst="rect">
                <a:avLst/>
              </a:prstGeom>
              <a:blipFill>
                <a:blip r:embed="rId17"/>
                <a:stretch>
                  <a:fillRect l="-2749" t="-10000" b="-26667"/>
                </a:stretch>
              </a:blipFill>
            </p:spPr>
            <p:txBody>
              <a:bodyPr/>
              <a:lstStyle/>
              <a:p>
                <a:r>
                  <a:rPr lang="zh-CN" altLang="en-US">
                    <a:noFill/>
                  </a:rPr>
                  <a:t> </a:t>
                </a:r>
              </a:p>
            </p:txBody>
          </p:sp>
        </mc:Fallback>
      </mc:AlternateContent>
      <p:sp>
        <p:nvSpPr>
          <p:cNvPr id="60" name="文本框 59"/>
          <p:cNvSpPr txBox="1"/>
          <p:nvPr/>
        </p:nvSpPr>
        <p:spPr>
          <a:xfrm>
            <a:off x="3036150" y="4113310"/>
            <a:ext cx="1205395" cy="523220"/>
          </a:xfrm>
          <a:prstGeom prst="rect">
            <a:avLst/>
          </a:prstGeom>
          <a:noFill/>
        </p:spPr>
        <p:txBody>
          <a:bodyPr wrap="none" rtlCol="0">
            <a:spAutoFit/>
          </a:bodyPr>
          <a:lstStyle/>
          <a:p>
            <a:r>
              <a:rPr lang="en-US" altLang="zh-CN" sz="1400" dirty="0"/>
              <a:t>Via dishonest </a:t>
            </a:r>
          </a:p>
          <a:p>
            <a:r>
              <a:rPr lang="en-US" altLang="zh-CN" sz="1400" dirty="0"/>
              <a:t>majority MPC</a:t>
            </a:r>
            <a:endParaRPr lang="zh-CN" altLang="en-US" sz="1400" dirty="0"/>
          </a:p>
        </p:txBody>
      </p:sp>
      <p:sp>
        <p:nvSpPr>
          <p:cNvPr id="62" name="文本框 61"/>
          <p:cNvSpPr txBox="1"/>
          <p:nvPr/>
        </p:nvSpPr>
        <p:spPr>
          <a:xfrm>
            <a:off x="6145727" y="4140269"/>
            <a:ext cx="1205395" cy="523220"/>
          </a:xfrm>
          <a:prstGeom prst="rect">
            <a:avLst/>
          </a:prstGeom>
          <a:noFill/>
        </p:spPr>
        <p:txBody>
          <a:bodyPr wrap="none" rtlCol="0">
            <a:spAutoFit/>
          </a:bodyPr>
          <a:lstStyle/>
          <a:p>
            <a:r>
              <a:rPr lang="en-US" altLang="zh-CN" sz="1400" dirty="0"/>
              <a:t>Via dishonest </a:t>
            </a:r>
          </a:p>
          <a:p>
            <a:r>
              <a:rPr lang="en-US" altLang="zh-CN" sz="1400" dirty="0"/>
              <a:t>majority MPC</a:t>
            </a:r>
            <a:endParaRPr lang="zh-CN" altLang="en-US" sz="1400" dirty="0"/>
          </a:p>
        </p:txBody>
      </p:sp>
      <p:sp>
        <p:nvSpPr>
          <p:cNvPr id="7" name="圆角矩形标注 6"/>
          <p:cNvSpPr/>
          <p:nvPr/>
        </p:nvSpPr>
        <p:spPr>
          <a:xfrm>
            <a:off x="9002233" y="1981255"/>
            <a:ext cx="2977116" cy="701749"/>
          </a:xfrm>
          <a:prstGeom prst="wedgeRoundRectCallout">
            <a:avLst>
              <a:gd name="adj1" fmla="val -37503"/>
              <a:gd name="adj2" fmla="val 10189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A virtual party is honest as long as one party in the committee is honest</a:t>
            </a:r>
            <a:endParaRPr lang="zh-CN" altLang="en-US" sz="1400" dirty="0">
              <a:solidFill>
                <a:schemeClr val="tx1"/>
              </a:solidFill>
            </a:endParaRPr>
          </a:p>
        </p:txBody>
      </p:sp>
      <p:pic>
        <p:nvPicPr>
          <p:cNvPr id="40" name="Picture 10">
            <a:extLst>
              <a:ext uri="{FF2B5EF4-FFF2-40B4-BE49-F238E27FC236}">
                <a16:creationId xmlns:a16="http://schemas.microsoft.com/office/drawing/2014/main" id="{ADC9FAB0-BB09-444C-8B5D-7467E9419E47}"/>
              </a:ext>
            </a:extLst>
          </p:cNvPr>
          <p:cNvPicPr>
            <a:picLocks noChangeAspect="1"/>
          </p:cNvPicPr>
          <p:nvPr/>
        </p:nvPicPr>
        <p:blipFill>
          <a:blip r:embed="rId18"/>
          <a:stretch>
            <a:fillRect/>
          </a:stretch>
        </p:blipFill>
        <p:spPr>
          <a:xfrm>
            <a:off x="3284412" y="1979047"/>
            <a:ext cx="372517" cy="291611"/>
          </a:xfrm>
          <a:prstGeom prst="rect">
            <a:avLst/>
          </a:prstGeom>
        </p:spPr>
      </p:pic>
      <p:pic>
        <p:nvPicPr>
          <p:cNvPr id="41" name="Picture 10">
            <a:extLst>
              <a:ext uri="{FF2B5EF4-FFF2-40B4-BE49-F238E27FC236}">
                <a16:creationId xmlns:a16="http://schemas.microsoft.com/office/drawing/2014/main" id="{ADC9FAB0-BB09-444C-8B5D-7467E9419E47}"/>
              </a:ext>
            </a:extLst>
          </p:cNvPr>
          <p:cNvPicPr>
            <a:picLocks noChangeAspect="1"/>
          </p:cNvPicPr>
          <p:nvPr/>
        </p:nvPicPr>
        <p:blipFill>
          <a:blip r:embed="rId18"/>
          <a:stretch>
            <a:fillRect/>
          </a:stretch>
        </p:blipFill>
        <p:spPr>
          <a:xfrm>
            <a:off x="6093049" y="1944369"/>
            <a:ext cx="372517" cy="291611"/>
          </a:xfrm>
          <a:prstGeom prst="rect">
            <a:avLst/>
          </a:prstGeom>
        </p:spPr>
      </p:pic>
      <p:pic>
        <p:nvPicPr>
          <p:cNvPr id="42" name="Picture 10">
            <a:extLst>
              <a:ext uri="{FF2B5EF4-FFF2-40B4-BE49-F238E27FC236}">
                <a16:creationId xmlns:a16="http://schemas.microsoft.com/office/drawing/2014/main" id="{ADC9FAB0-BB09-444C-8B5D-7467E9419E47}"/>
              </a:ext>
            </a:extLst>
          </p:cNvPr>
          <p:cNvPicPr>
            <a:picLocks noChangeAspect="1"/>
          </p:cNvPicPr>
          <p:nvPr/>
        </p:nvPicPr>
        <p:blipFill>
          <a:blip r:embed="rId18"/>
          <a:stretch>
            <a:fillRect/>
          </a:stretch>
        </p:blipFill>
        <p:spPr>
          <a:xfrm>
            <a:off x="3923840" y="3057262"/>
            <a:ext cx="372517" cy="291611"/>
          </a:xfrm>
          <a:prstGeom prst="rect">
            <a:avLst/>
          </a:prstGeom>
        </p:spPr>
      </p:pic>
      <p:pic>
        <p:nvPicPr>
          <p:cNvPr id="43" name="Picture 10">
            <a:extLst>
              <a:ext uri="{FF2B5EF4-FFF2-40B4-BE49-F238E27FC236}">
                <a16:creationId xmlns:a16="http://schemas.microsoft.com/office/drawing/2014/main" id="{ADC9FAB0-BB09-444C-8B5D-7467E9419E47}"/>
              </a:ext>
            </a:extLst>
          </p:cNvPr>
          <p:cNvPicPr>
            <a:picLocks noChangeAspect="1"/>
          </p:cNvPicPr>
          <p:nvPr/>
        </p:nvPicPr>
        <p:blipFill>
          <a:blip r:embed="rId18"/>
          <a:stretch>
            <a:fillRect/>
          </a:stretch>
        </p:blipFill>
        <p:spPr>
          <a:xfrm>
            <a:off x="4514047" y="4741626"/>
            <a:ext cx="372517" cy="291611"/>
          </a:xfrm>
          <a:prstGeom prst="rect">
            <a:avLst/>
          </a:prstGeom>
        </p:spPr>
      </p:pic>
    </p:spTree>
    <p:extLst>
      <p:ext uri="{BB962C8B-B14F-4D97-AF65-F5344CB8AC3E}">
        <p14:creationId xmlns:p14="http://schemas.microsoft.com/office/powerpoint/2010/main" val="3810807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Basic Idea</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53" name="文本框 52"/>
              <p:cNvSpPr txBox="1"/>
              <p:nvPr/>
            </p:nvSpPr>
            <p:spPr>
              <a:xfrm>
                <a:off x="581240" y="1690688"/>
                <a:ext cx="9657195" cy="2677656"/>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Committee Size: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𝑡</m:t>
                    </m:r>
                    <m:r>
                      <a:rPr lang="en-US" altLang="zh-CN" sz="1600" i="1" dirty="0">
                        <a:solidFill>
                          <a:srgbClr val="FF0000"/>
                        </a:solidFill>
                        <a:latin typeface="Cambria Math" panose="02040503050406030204" pitchFamily="18" charset="0"/>
                        <a:cs typeface="Times New Roman" panose="02020603050405020304" pitchFamily="18" charset="0"/>
                      </a:rPr>
                      <m:t>=(1−</m:t>
                    </m:r>
                    <m:r>
                      <a:rPr lang="en-US" altLang="zh-CN" sz="1600" i="1" dirty="0">
                        <a:solidFill>
                          <a:srgbClr val="FF0000"/>
                        </a:solidFill>
                        <a:latin typeface="Cambria Math" panose="02040503050406030204" pitchFamily="18" charset="0"/>
                        <a:cs typeface="Times New Roman" panose="02020603050405020304" pitchFamily="18" charset="0"/>
                      </a:rPr>
                      <m:t>𝜖</m:t>
                    </m:r>
                    <m:r>
                      <a:rPr lang="en-US" altLang="zh-CN" sz="1600" i="1" dirty="0">
                        <a:solidFill>
                          <a:srgbClr val="FF0000"/>
                        </a:solidFill>
                        <a:latin typeface="Cambria Math" panose="02040503050406030204" pitchFamily="18" charset="0"/>
                        <a:cs typeface="Times New Roman" panose="02020603050405020304" pitchFamily="18" charset="0"/>
                      </a:rPr>
                      <m:t>)</m:t>
                    </m:r>
                    <m:r>
                      <a:rPr lang="en-US" altLang="zh-CN" sz="1600" i="1" dirty="0">
                        <a:solidFill>
                          <a:srgbClr val="FF0000"/>
                        </a:solidFill>
                        <a:latin typeface="Cambria Math" panose="02040503050406030204" pitchFamily="18" charset="0"/>
                        <a:cs typeface="Times New Roman" panose="02020603050405020304" pitchFamily="18" charset="0"/>
                      </a:rPr>
                      <m:t>𝑛</m:t>
                    </m:r>
                  </m:oMath>
                </a14:m>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For any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dirty="0">
                    <a:latin typeface="Times New Roman" panose="02020603050405020304" pitchFamily="18" charset="0"/>
                    <a:cs typeface="Times New Roman" panose="02020603050405020304" pitchFamily="18" charset="0"/>
                  </a:rPr>
                  <a:t>, a random committee of size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dirty="0">
                    <a:latin typeface="Times New Roman" panose="02020603050405020304" pitchFamily="18" charset="0"/>
                    <a:cs typeface="Times New Roman" panose="02020603050405020304" pitchFamily="18" charset="0"/>
                  </a:rPr>
                  <a:t> is honest with probability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𝜖</m:t>
                    </m:r>
                    <m:r>
                      <a:rPr lang="en-US" altLang="zh-CN" sz="1600" i="1" dirty="0">
                        <a:solidFill>
                          <a:srgbClr val="FF0000"/>
                        </a:solidFill>
                        <a:latin typeface="Cambria Math" panose="02040503050406030204" pitchFamily="18" charset="0"/>
                        <a:cs typeface="Times New Roman" panose="02020603050405020304" pitchFamily="18" charset="0"/>
                      </a:rPr>
                      <m:t>′=1−</m:t>
                    </m:r>
                    <m:sSup>
                      <m:sSupPr>
                        <m:ctrlPr>
                          <a:rPr lang="en-US" altLang="zh-CN" sz="1600" i="1" dirty="0">
                            <a:solidFill>
                              <a:srgbClr val="FF0000"/>
                            </a:solidFill>
                            <a:latin typeface="Cambria Math" panose="02040503050406030204" pitchFamily="18" charset="0"/>
                            <a:cs typeface="Times New Roman" panose="02020603050405020304" pitchFamily="18" charset="0"/>
                          </a:rPr>
                        </m:ctrlPr>
                      </m:sSupPr>
                      <m:e>
                        <m:d>
                          <m:dPr>
                            <m:ctrlPr>
                              <a:rPr lang="en-US" altLang="zh-CN" sz="1600" i="1" dirty="0">
                                <a:solidFill>
                                  <a:srgbClr val="FF0000"/>
                                </a:solidFill>
                                <a:latin typeface="Cambria Math" panose="02040503050406030204" pitchFamily="18" charset="0"/>
                                <a:cs typeface="Times New Roman" panose="02020603050405020304" pitchFamily="18" charset="0"/>
                              </a:rPr>
                            </m:ctrlPr>
                          </m:dPr>
                          <m:e>
                            <m:r>
                              <a:rPr lang="en-US" altLang="zh-CN" sz="1600" i="1" dirty="0">
                                <a:solidFill>
                                  <a:srgbClr val="FF0000"/>
                                </a:solidFill>
                                <a:latin typeface="Cambria Math" panose="02040503050406030204" pitchFamily="18" charset="0"/>
                                <a:cs typeface="Times New Roman" panose="02020603050405020304" pitchFamily="18" charset="0"/>
                              </a:rPr>
                              <m:t>1−</m:t>
                            </m:r>
                            <m:r>
                              <a:rPr lang="en-US" altLang="zh-CN" sz="1600" i="1" dirty="0">
                                <a:solidFill>
                                  <a:srgbClr val="FF0000"/>
                                </a:solidFill>
                                <a:latin typeface="Cambria Math" panose="02040503050406030204" pitchFamily="18" charset="0"/>
                                <a:cs typeface="Times New Roman" panose="02020603050405020304" pitchFamily="18" charset="0"/>
                              </a:rPr>
                              <m:t>𝜖</m:t>
                            </m:r>
                          </m:e>
                        </m:d>
                      </m:e>
                      <m:sup>
                        <m:r>
                          <a:rPr lang="en-US" altLang="zh-CN" sz="1600" i="1" dirty="0">
                            <a:solidFill>
                              <a:srgbClr val="FF0000"/>
                            </a:solidFill>
                            <a:latin typeface="Cambria Math" panose="02040503050406030204" pitchFamily="18" charset="0"/>
                            <a:cs typeface="Times New Roman" panose="02020603050405020304" pitchFamily="18" charset="0"/>
                          </a:rPr>
                          <m:t>𝑐</m:t>
                        </m:r>
                      </m:sup>
                    </m:sSup>
                  </m:oMath>
                </a14:m>
                <a:r>
                  <a:rPr lang="en-US" altLang="zh-CN" sz="1600" dirty="0">
                    <a:latin typeface="Times New Roman" panose="02020603050405020304" pitchFamily="18" charset="0"/>
                    <a:cs typeface="Times New Roman" panose="02020603050405020304" pitchFamily="18" charset="0"/>
                  </a:rPr>
                  <a:t> </a:t>
                </a: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Choose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dirty="0">
                    <a:latin typeface="Times New Roman" panose="02020603050405020304" pitchFamily="18" charset="0"/>
                    <a:cs typeface="Times New Roman" panose="02020603050405020304" pitchFamily="18" charset="0"/>
                  </a:rPr>
                  <a:t> so that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𝜖</m:t>
                    </m:r>
                    <m:r>
                      <a:rPr lang="en-US" altLang="zh-CN" sz="1600" i="1" dirty="0">
                        <a:solidFill>
                          <a:srgbClr val="FF0000"/>
                        </a:solidFill>
                        <a:latin typeface="Cambria Math" panose="02040503050406030204" pitchFamily="18" charset="0"/>
                        <a:cs typeface="Times New Roman" panose="02020603050405020304" pitchFamily="18" charset="0"/>
                      </a:rPr>
                      <m:t>′=1/4</m:t>
                    </m:r>
                  </m:oMath>
                </a14:m>
                <a:r>
                  <a:rPr lang="en-US" altLang="zh-CN" sz="1600" dirty="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Note that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i="1" dirty="0">
                    <a:latin typeface="Times New Roman" panose="02020603050405020304" pitchFamily="18" charset="0"/>
                    <a:cs typeface="Times New Roman" panose="02020603050405020304" pitchFamily="18" charset="0"/>
                  </a:rPr>
                  <a:t> is a constant.</a:t>
                </a:r>
                <a:endParaRPr lang="en-US" altLang="zh-CN" sz="1600" i="1" dirty="0">
                  <a:solidFill>
                    <a:srgbClr val="FF0000"/>
                  </a:solidFill>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When selecting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𝑂</m:t>
                    </m:r>
                    <m:r>
                      <a:rPr lang="en-US" altLang="zh-CN" sz="1600" i="1" dirty="0">
                        <a:solidFill>
                          <a:srgbClr val="FF0000"/>
                        </a:solidFill>
                        <a:latin typeface="Cambria Math" panose="02040503050406030204" pitchFamily="18" charset="0"/>
                        <a:cs typeface="Times New Roman" panose="02020603050405020304" pitchFamily="18" charset="0"/>
                      </a:rPr>
                      <m:t>(</m:t>
                    </m:r>
                    <m:r>
                      <a:rPr lang="en-US" altLang="zh-CN" sz="1600" i="1" dirty="0">
                        <a:solidFill>
                          <a:srgbClr val="FF0000"/>
                        </a:solidFill>
                        <a:latin typeface="Cambria Math" panose="02040503050406030204" pitchFamily="18" charset="0"/>
                        <a:cs typeface="Times New Roman" panose="02020603050405020304" pitchFamily="18" charset="0"/>
                      </a:rPr>
                      <m:t>𝜅</m:t>
                    </m:r>
                    <m:r>
                      <a:rPr lang="en-US" altLang="zh-CN" sz="1600" i="1" dirty="0">
                        <a:solidFill>
                          <a:srgbClr val="FF0000"/>
                        </a:solidFill>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 committees, from </a:t>
                </a:r>
                <a:r>
                  <a:rPr lang="en-US" altLang="zh-CN" sz="1600" dirty="0" err="1">
                    <a:latin typeface="Times New Roman" panose="02020603050405020304" pitchFamily="18" charset="0"/>
                    <a:cs typeface="Times New Roman" panose="02020603050405020304" pitchFamily="18" charset="0"/>
                  </a:rPr>
                  <a:t>Chernoff</a:t>
                </a:r>
                <a:r>
                  <a:rPr lang="en-US" altLang="zh-CN" sz="1600" dirty="0">
                    <a:latin typeface="Times New Roman" panose="02020603050405020304" pitchFamily="18" charset="0"/>
                    <a:cs typeface="Times New Roman" panose="02020603050405020304" pitchFamily="18" charset="0"/>
                  </a:rPr>
                  <a:t> bound, the corruption threshold of virtual parties is </a:t>
                </a:r>
                <a:r>
                  <a:rPr lang="en-US" altLang="zh-CN" sz="1600" dirty="0">
                    <a:solidFill>
                      <a:srgbClr val="FF0000"/>
                    </a:solidFill>
                    <a:latin typeface="Times New Roman" panose="02020603050405020304" pitchFamily="18" charset="0"/>
                    <a:cs typeface="Times New Roman" panose="02020603050405020304" pitchFamily="18" charset="0"/>
                  </a:rPr>
                  <a:t>1/4</a:t>
                </a:r>
                <a:r>
                  <a:rPr lang="en-US" altLang="zh-CN" sz="1600" dirty="0">
                    <a:latin typeface="Times New Roman" panose="02020603050405020304" pitchFamily="18" charset="0"/>
                    <a:cs typeface="Times New Roman" panose="02020603050405020304" pitchFamily="18" charset="0"/>
                  </a:rPr>
                  <a:t>.</a:t>
                </a:r>
              </a:p>
              <a:p>
                <a:pPr marL="800100" lvl="1" indent="-342900">
                  <a:lnSpc>
                    <a:spcPct val="150000"/>
                  </a:lnSpc>
                  <a:buFont typeface="+mj-lt"/>
                  <a:buAutoNum type="arabicPeriod"/>
                </a:pPr>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53" name="文本框 52"/>
              <p:cNvSpPr txBox="1">
                <a:spLocks noRot="1" noChangeAspect="1" noMove="1" noResize="1" noEditPoints="1" noAdjustHandles="1" noChangeArrowheads="1" noChangeShapeType="1" noTextEdit="1"/>
              </p:cNvSpPr>
              <p:nvPr/>
            </p:nvSpPr>
            <p:spPr>
              <a:xfrm>
                <a:off x="581240" y="1690688"/>
                <a:ext cx="9657195" cy="2677656"/>
              </a:xfrm>
              <a:prstGeom prst="rect">
                <a:avLst/>
              </a:prstGeom>
              <a:blipFill>
                <a:blip r:embed="rId3"/>
                <a:stretch>
                  <a:fillRect l="-2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4355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Basic Idea</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53" name="文本框 52"/>
              <p:cNvSpPr txBox="1"/>
              <p:nvPr/>
            </p:nvSpPr>
            <p:spPr>
              <a:xfrm>
                <a:off x="581240" y="1690688"/>
                <a:ext cx="10345717" cy="341632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Committee Size: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𝑡</m:t>
                    </m:r>
                    <m:r>
                      <a:rPr lang="en-US" altLang="zh-CN" sz="1600" i="1" dirty="0">
                        <a:solidFill>
                          <a:srgbClr val="FF0000"/>
                        </a:solidFill>
                        <a:latin typeface="Cambria Math" panose="02040503050406030204" pitchFamily="18" charset="0"/>
                        <a:cs typeface="Times New Roman" panose="02020603050405020304" pitchFamily="18" charset="0"/>
                      </a:rPr>
                      <m:t>=(1−</m:t>
                    </m:r>
                    <m:r>
                      <a:rPr lang="en-US" altLang="zh-CN" sz="1600" i="1" dirty="0">
                        <a:solidFill>
                          <a:srgbClr val="FF0000"/>
                        </a:solidFill>
                        <a:latin typeface="Cambria Math" panose="02040503050406030204" pitchFamily="18" charset="0"/>
                        <a:cs typeface="Times New Roman" panose="02020603050405020304" pitchFamily="18" charset="0"/>
                      </a:rPr>
                      <m:t>𝜖</m:t>
                    </m:r>
                    <m:r>
                      <a:rPr lang="en-US" altLang="zh-CN" sz="1600" i="1" dirty="0">
                        <a:solidFill>
                          <a:srgbClr val="FF0000"/>
                        </a:solidFill>
                        <a:latin typeface="Cambria Math" panose="02040503050406030204" pitchFamily="18" charset="0"/>
                        <a:cs typeface="Times New Roman" panose="02020603050405020304" pitchFamily="18" charset="0"/>
                      </a:rPr>
                      <m:t>)</m:t>
                    </m:r>
                    <m:r>
                      <a:rPr lang="en-US" altLang="zh-CN" sz="1600" i="1" dirty="0">
                        <a:solidFill>
                          <a:srgbClr val="FF0000"/>
                        </a:solidFill>
                        <a:latin typeface="Cambria Math" panose="02040503050406030204" pitchFamily="18" charset="0"/>
                        <a:cs typeface="Times New Roman" panose="02020603050405020304" pitchFamily="18" charset="0"/>
                      </a:rPr>
                      <m:t>𝑛</m:t>
                    </m:r>
                  </m:oMath>
                </a14:m>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For any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dirty="0">
                    <a:latin typeface="Times New Roman" panose="02020603050405020304" pitchFamily="18" charset="0"/>
                    <a:cs typeface="Times New Roman" panose="02020603050405020304" pitchFamily="18" charset="0"/>
                  </a:rPr>
                  <a:t>, a random committee of size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dirty="0">
                    <a:latin typeface="Times New Roman" panose="02020603050405020304" pitchFamily="18" charset="0"/>
                    <a:cs typeface="Times New Roman" panose="02020603050405020304" pitchFamily="18" charset="0"/>
                  </a:rPr>
                  <a:t> is honest with probability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𝜖</m:t>
                    </m:r>
                    <m:r>
                      <a:rPr lang="en-US" altLang="zh-CN" sz="1600" i="1" dirty="0">
                        <a:solidFill>
                          <a:srgbClr val="FF0000"/>
                        </a:solidFill>
                        <a:latin typeface="Cambria Math" panose="02040503050406030204" pitchFamily="18" charset="0"/>
                        <a:cs typeface="Times New Roman" panose="02020603050405020304" pitchFamily="18" charset="0"/>
                      </a:rPr>
                      <m:t>′=1−</m:t>
                    </m:r>
                    <m:sSup>
                      <m:sSupPr>
                        <m:ctrlPr>
                          <a:rPr lang="en-US" altLang="zh-CN" sz="1600" i="1" dirty="0">
                            <a:solidFill>
                              <a:srgbClr val="FF0000"/>
                            </a:solidFill>
                            <a:latin typeface="Cambria Math" panose="02040503050406030204" pitchFamily="18" charset="0"/>
                            <a:cs typeface="Times New Roman" panose="02020603050405020304" pitchFamily="18" charset="0"/>
                          </a:rPr>
                        </m:ctrlPr>
                      </m:sSupPr>
                      <m:e>
                        <m:d>
                          <m:dPr>
                            <m:ctrlPr>
                              <a:rPr lang="en-US" altLang="zh-CN" sz="1600" i="1" dirty="0">
                                <a:solidFill>
                                  <a:srgbClr val="FF0000"/>
                                </a:solidFill>
                                <a:latin typeface="Cambria Math" panose="02040503050406030204" pitchFamily="18" charset="0"/>
                                <a:cs typeface="Times New Roman" panose="02020603050405020304" pitchFamily="18" charset="0"/>
                              </a:rPr>
                            </m:ctrlPr>
                          </m:dPr>
                          <m:e>
                            <m:r>
                              <a:rPr lang="en-US" altLang="zh-CN" sz="1600" i="1" dirty="0">
                                <a:solidFill>
                                  <a:srgbClr val="FF0000"/>
                                </a:solidFill>
                                <a:latin typeface="Cambria Math" panose="02040503050406030204" pitchFamily="18" charset="0"/>
                                <a:cs typeface="Times New Roman" panose="02020603050405020304" pitchFamily="18" charset="0"/>
                              </a:rPr>
                              <m:t>1−</m:t>
                            </m:r>
                            <m:r>
                              <a:rPr lang="en-US" altLang="zh-CN" sz="1600" i="1" dirty="0">
                                <a:solidFill>
                                  <a:srgbClr val="FF0000"/>
                                </a:solidFill>
                                <a:latin typeface="Cambria Math" panose="02040503050406030204" pitchFamily="18" charset="0"/>
                                <a:cs typeface="Times New Roman" panose="02020603050405020304" pitchFamily="18" charset="0"/>
                              </a:rPr>
                              <m:t>𝜖</m:t>
                            </m:r>
                          </m:e>
                        </m:d>
                      </m:e>
                      <m:sup>
                        <m:r>
                          <a:rPr lang="en-US" altLang="zh-CN" sz="1600" i="1" dirty="0">
                            <a:solidFill>
                              <a:srgbClr val="FF0000"/>
                            </a:solidFill>
                            <a:latin typeface="Cambria Math" panose="02040503050406030204" pitchFamily="18" charset="0"/>
                            <a:cs typeface="Times New Roman" panose="02020603050405020304" pitchFamily="18" charset="0"/>
                          </a:rPr>
                          <m:t>𝑐</m:t>
                        </m:r>
                      </m:sup>
                    </m:sSup>
                  </m:oMath>
                </a14:m>
                <a:r>
                  <a:rPr lang="en-US" altLang="zh-CN" sz="1600" dirty="0">
                    <a:latin typeface="Times New Roman" panose="02020603050405020304" pitchFamily="18" charset="0"/>
                    <a:cs typeface="Times New Roman" panose="02020603050405020304" pitchFamily="18" charset="0"/>
                  </a:rPr>
                  <a:t> </a:t>
                </a: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Choose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dirty="0">
                    <a:latin typeface="Times New Roman" panose="02020603050405020304" pitchFamily="18" charset="0"/>
                    <a:cs typeface="Times New Roman" panose="02020603050405020304" pitchFamily="18" charset="0"/>
                  </a:rPr>
                  <a:t> so that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𝜖</m:t>
                    </m:r>
                    <m:r>
                      <a:rPr lang="en-US" altLang="zh-CN" sz="1600" i="1" dirty="0">
                        <a:solidFill>
                          <a:srgbClr val="FF0000"/>
                        </a:solidFill>
                        <a:latin typeface="Cambria Math" panose="02040503050406030204" pitchFamily="18" charset="0"/>
                        <a:cs typeface="Times New Roman" panose="02020603050405020304" pitchFamily="18" charset="0"/>
                      </a:rPr>
                      <m:t>′=1/4</m:t>
                    </m:r>
                  </m:oMath>
                </a14:m>
                <a:r>
                  <a:rPr lang="en-US" altLang="zh-CN" sz="1600" dirty="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Note that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𝑐</m:t>
                    </m:r>
                  </m:oMath>
                </a14:m>
                <a:r>
                  <a:rPr lang="en-US" altLang="zh-CN" sz="1600" i="1" dirty="0">
                    <a:latin typeface="Times New Roman" panose="02020603050405020304" pitchFamily="18" charset="0"/>
                    <a:cs typeface="Times New Roman" panose="02020603050405020304" pitchFamily="18" charset="0"/>
                  </a:rPr>
                  <a:t> is a constant.</a:t>
                </a:r>
                <a:endParaRPr lang="en-US" altLang="zh-CN" sz="1600" i="1" dirty="0">
                  <a:solidFill>
                    <a:srgbClr val="FF0000"/>
                  </a:solidFill>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When selecting </a:t>
                </a:r>
                <a14:m>
                  <m:oMath xmlns:m="http://schemas.openxmlformats.org/officeDocument/2006/math">
                    <m:r>
                      <a:rPr lang="en-US" altLang="zh-CN" sz="1600" i="1" dirty="0">
                        <a:solidFill>
                          <a:srgbClr val="FF0000"/>
                        </a:solidFill>
                        <a:latin typeface="Cambria Math" panose="02040503050406030204" pitchFamily="18" charset="0"/>
                        <a:cs typeface="Times New Roman" panose="02020603050405020304" pitchFamily="18" charset="0"/>
                      </a:rPr>
                      <m:t>𝑂</m:t>
                    </m:r>
                    <m:r>
                      <a:rPr lang="en-US" altLang="zh-CN" sz="1600" i="1" dirty="0">
                        <a:solidFill>
                          <a:srgbClr val="FF0000"/>
                        </a:solidFill>
                        <a:latin typeface="Cambria Math" panose="02040503050406030204" pitchFamily="18" charset="0"/>
                        <a:cs typeface="Times New Roman" panose="02020603050405020304" pitchFamily="18" charset="0"/>
                      </a:rPr>
                      <m:t>(</m:t>
                    </m:r>
                    <m:r>
                      <a:rPr lang="en-US" altLang="zh-CN" sz="1600" i="1" dirty="0">
                        <a:solidFill>
                          <a:srgbClr val="FF0000"/>
                        </a:solidFill>
                        <a:latin typeface="Cambria Math" panose="02040503050406030204" pitchFamily="18" charset="0"/>
                        <a:cs typeface="Times New Roman" panose="02020603050405020304" pitchFamily="18" charset="0"/>
                      </a:rPr>
                      <m:t>𝜅</m:t>
                    </m:r>
                    <m:r>
                      <a:rPr lang="en-US" altLang="zh-CN" sz="1600" i="1" dirty="0">
                        <a:solidFill>
                          <a:srgbClr val="FF0000"/>
                        </a:solidFill>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 committees, from </a:t>
                </a:r>
                <a:r>
                  <a:rPr lang="en-US" altLang="zh-CN" sz="1600" dirty="0" err="1">
                    <a:latin typeface="Times New Roman" panose="02020603050405020304" pitchFamily="18" charset="0"/>
                    <a:cs typeface="Times New Roman" panose="02020603050405020304" pitchFamily="18" charset="0"/>
                  </a:rPr>
                  <a:t>Chernoff</a:t>
                </a:r>
                <a:r>
                  <a:rPr lang="en-US" altLang="zh-CN" sz="1600" dirty="0">
                    <a:latin typeface="Times New Roman" panose="02020603050405020304" pitchFamily="18" charset="0"/>
                    <a:cs typeface="Times New Roman" panose="02020603050405020304" pitchFamily="18" charset="0"/>
                  </a:rPr>
                  <a:t> bound, the corruption threshold of virtual parties is </a:t>
                </a:r>
                <a:r>
                  <a:rPr lang="en-US" altLang="zh-CN" sz="1600" dirty="0">
                    <a:solidFill>
                      <a:srgbClr val="FF0000"/>
                    </a:solidFill>
                    <a:latin typeface="Times New Roman" panose="02020603050405020304" pitchFamily="18" charset="0"/>
                    <a:cs typeface="Times New Roman" panose="02020603050405020304" pitchFamily="18" charset="0"/>
                  </a:rPr>
                  <a:t>1/4</a:t>
                </a:r>
                <a:r>
                  <a:rPr lang="en-US" altLang="zh-CN" sz="1600" dirty="0">
                    <a:latin typeface="Times New Roman" panose="02020603050405020304" pitchFamily="18" charset="0"/>
                    <a:cs typeface="Times New Roman" panose="02020603050405020304" pitchFamily="18" charset="0"/>
                  </a:rPr>
                  <a:t>.</a:t>
                </a:r>
              </a:p>
              <a:p>
                <a:pPr marL="800100" lvl="1" indent="-342900">
                  <a:lnSpc>
                    <a:spcPct val="150000"/>
                  </a:lnSpc>
                  <a:buFont typeface="+mj-lt"/>
                  <a:buAutoNum type="arabicPeriod"/>
                </a:pPr>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endParaRPr lang="en-US" altLang="zh-CN" sz="1600" dirty="0">
                  <a:latin typeface="Times New Roman" panose="02020603050405020304" pitchFamily="18" charset="0"/>
                  <a:cs typeface="Times New Roman" panose="02020603050405020304" pitchFamily="18" charset="0"/>
                </a:endParaRPr>
              </a:p>
              <a:p>
                <a:pPr marL="800100" lvl="1" indent="-342900">
                  <a:lnSpc>
                    <a:spcPct val="150000"/>
                  </a:lnSpc>
                  <a:buFont typeface="+mj-lt"/>
                  <a:buAutoNum type="arabicPeriod"/>
                </a:pPr>
                <a:r>
                  <a:rPr lang="en-US" altLang="zh-CN" sz="1600" dirty="0">
                    <a:latin typeface="Times New Roman" panose="02020603050405020304" pitchFamily="18" charset="0"/>
                    <a:cs typeface="Times New Roman" panose="02020603050405020304" pitchFamily="18" charset="0"/>
                  </a:rPr>
                  <a:t>When selecting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𝑂</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𝜅</m:t>
                    </m:r>
                    <m:r>
                      <a:rPr lang="en-US" altLang="zh-CN" sz="1600" i="1" dirty="0" err="1" smtClean="0">
                        <a:solidFill>
                          <a:srgbClr val="FF0000"/>
                        </a:solidFill>
                        <a:latin typeface="Cambria Math" panose="02040503050406030204" pitchFamily="18" charset="0"/>
                        <a:cs typeface="Times New Roman" panose="02020603050405020304" pitchFamily="18" charset="0"/>
                      </a:rPr>
                      <m:t>+</m:t>
                    </m:r>
                    <m:r>
                      <a:rPr lang="en-US" altLang="zh-CN" sz="1600" i="1" dirty="0" err="1" smtClean="0">
                        <a:solidFill>
                          <a:srgbClr val="FF0000"/>
                        </a:solidFill>
                        <a:latin typeface="Cambria Math" panose="02040503050406030204" pitchFamily="18" charset="0"/>
                        <a:cs typeface="Times New Roman" panose="02020603050405020304" pitchFamily="18" charset="0"/>
                      </a:rPr>
                      <m:t>𝑛</m:t>
                    </m:r>
                    <m:r>
                      <a:rPr lang="en-US" altLang="zh-CN" sz="1600" i="1" dirty="0" smtClean="0">
                        <a:solidFill>
                          <a:srgbClr val="FF0000"/>
                        </a:solidFill>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 committees, from union bound, security holds against any subset of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𝑡</m:t>
                    </m:r>
                  </m:oMath>
                </a14:m>
                <a:r>
                  <a:rPr lang="en-US" altLang="zh-CN" sz="1600" dirty="0">
                    <a:latin typeface="Times New Roman" panose="02020603050405020304" pitchFamily="18" charset="0"/>
                    <a:cs typeface="Times New Roman" panose="02020603050405020304" pitchFamily="18" charset="0"/>
                  </a:rPr>
                  <a:t> corrupted parties.</a:t>
                </a:r>
              </a:p>
              <a:p>
                <a:pPr marL="342900" indent="-342900">
                  <a:lnSpc>
                    <a:spcPct val="150000"/>
                  </a:lnSpc>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53" name="文本框 52"/>
              <p:cNvSpPr txBox="1">
                <a:spLocks noRot="1" noChangeAspect="1" noMove="1" noResize="1" noEditPoints="1" noAdjustHandles="1" noChangeArrowheads="1" noChangeShapeType="1" noTextEdit="1"/>
              </p:cNvSpPr>
              <p:nvPr/>
            </p:nvSpPr>
            <p:spPr>
              <a:xfrm>
                <a:off x="581240" y="1690688"/>
                <a:ext cx="10345717" cy="3416320"/>
              </a:xfrm>
              <a:prstGeom prst="rect">
                <a:avLst/>
              </a:prstGeom>
              <a:blipFill>
                <a:blip r:embed="rId3"/>
                <a:stretch>
                  <a:fillRect l="-236"/>
                </a:stretch>
              </a:blipFill>
            </p:spPr>
            <p:txBody>
              <a:bodyPr/>
              <a:lstStyle/>
              <a:p>
                <a:r>
                  <a:rPr lang="zh-CN" altLang="en-US">
                    <a:noFill/>
                  </a:rPr>
                  <a:t> </a:t>
                </a:r>
              </a:p>
            </p:txBody>
          </p:sp>
        </mc:Fallback>
      </mc:AlternateContent>
      <p:sp>
        <p:nvSpPr>
          <p:cNvPr id="7" name="流程图: 可选过程 6"/>
          <p:cNvSpPr/>
          <p:nvPr/>
        </p:nvSpPr>
        <p:spPr>
          <a:xfrm>
            <a:off x="3274828" y="3565452"/>
            <a:ext cx="5642344" cy="5316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Only hold for static adversaries!</a:t>
            </a:r>
            <a:endParaRPr lang="zh-CN" altLang="en-US" dirty="0"/>
          </a:p>
        </p:txBody>
      </p:sp>
    </p:spTree>
    <p:extLst>
      <p:ext uri="{BB962C8B-B14F-4D97-AF65-F5344CB8AC3E}">
        <p14:creationId xmlns:p14="http://schemas.microsoft.com/office/powerpoint/2010/main" val="2689174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lang="en-US" altLang="zh-CN" b="1" dirty="0">
                <a:solidFill>
                  <a:schemeClr val="accent1">
                    <a:lumMod val="75000"/>
                  </a:schemeClr>
                </a:solidFill>
              </a:rPr>
              <a:t>Summary of Our Result</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mc:Choice xmlns:a14="http://schemas.microsoft.com/office/drawing/2010/main" Requires="a14">
          <p:sp>
            <p:nvSpPr>
              <p:cNvPr id="4" name="矩形 3"/>
              <p:cNvSpPr/>
              <p:nvPr/>
            </p:nvSpPr>
            <p:spPr>
              <a:xfrm>
                <a:off x="896679" y="1571793"/>
                <a:ext cx="10398642" cy="2733633"/>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Theorem 2.</a:t>
                </a:r>
              </a:p>
              <a:p>
                <a:pPr>
                  <a:lnSpc>
                    <a:spcPct val="150000"/>
                  </a:lnSpc>
                </a:pPr>
                <a:r>
                  <a:rPr lang="en-US" altLang="zh-CN" dirty="0">
                    <a:latin typeface="Times New Roman" panose="02020603050405020304" pitchFamily="18" charset="0"/>
                    <a:ea typeface="Tahoma" panose="020B0604030504040204" pitchFamily="34" charset="0"/>
                    <a:cs typeface="Times New Roman" panose="02020603050405020304" pitchFamily="18" charset="0"/>
                  </a:rPr>
                  <a:t>Assuming random oracles and random OTs, for any constant </a:t>
                </a:r>
                <a14:m>
                  <m:oMath xmlns:m="http://schemas.openxmlformats.org/officeDocument/2006/math">
                    <m:r>
                      <a:rPr lang="en-US" altLang="zh-CN"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0&lt;</m:t>
                    </m:r>
                    <m:r>
                      <a:rPr lang="en-US" altLang="zh-CN"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𝜖</m:t>
                    </m:r>
                    <m:r>
                      <a:rPr lang="en-US" altLang="zh-CN"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&lt;1</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there exists a computationally secure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(12+</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𝑅</m:t>
                        </m:r>
                      </m:e>
                      <m:sup>
                        <m:r>
                          <m:rPr>
                            <m:sty m:val="p"/>
                          </m:rPr>
                          <a:rPr lang="en-US" altLang="zh-CN" i="0"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ROT</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-round MPC against a fully malicious adversary controlling up to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𝜖</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parties with communication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3</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plus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e>
                      <m:sup>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instances of ROT of messages length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where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size,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depth, </a:t>
                </a:r>
                <a14:m>
                  <m:oMath xmlns:m="http://schemas.openxmlformats.org/officeDocument/2006/math">
                    <m:sSup>
                      <m:sSupPr>
                        <m:ctrlP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𝑅</m:t>
                        </m:r>
                      </m:e>
                      <m:sup>
                        <m:r>
                          <m:rPr>
                            <m:sty m:val="p"/>
                          </m:rPr>
                          <a:rPr lang="en-US" altLang="zh-CN"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ROT</m:t>
                        </m:r>
                      </m:sup>
                    </m:sSup>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number of rounds of an instance of ROT, and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computational security parameter.</a:t>
                </a:r>
              </a:p>
            </p:txBody>
          </p:sp>
        </mc:Choice>
        <mc:Fallback>
          <p:sp>
            <p:nvSpPr>
              <p:cNvPr id="4" name="矩形 3"/>
              <p:cNvSpPr>
                <a:spLocks noRot="1" noChangeAspect="1" noMove="1" noResize="1" noEditPoints="1" noAdjustHandles="1" noChangeArrowheads="1" noChangeShapeType="1" noTextEdit="1"/>
              </p:cNvSpPr>
              <p:nvPr/>
            </p:nvSpPr>
            <p:spPr>
              <a:xfrm>
                <a:off x="896679" y="1571793"/>
                <a:ext cx="10398642" cy="2733633"/>
              </a:xfrm>
              <a:prstGeom prst="rect">
                <a:avLst/>
              </a:prstGeom>
              <a:blipFill>
                <a:blip r:embed="rId3"/>
                <a:stretch>
                  <a:fillRect l="-976" b="-13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圆角矩形 4"/>
              <p:cNvSpPr/>
              <p:nvPr/>
            </p:nvSpPr>
            <p:spPr>
              <a:xfrm>
                <a:off x="838199" y="4813006"/>
                <a:ext cx="7781145" cy="1119962"/>
              </a:xfrm>
              <a:prstGeom prst="roundRect">
                <a:avLst/>
              </a:prstGeom>
              <a:solidFill>
                <a:schemeClr val="accent4">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ROT are used by the dishonest majority protocols among parties in each committee</a:t>
                </a: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The term </a:t>
                </a:r>
                <a14:m>
                  <m:oMath xmlns:m="http://schemas.openxmlformats.org/officeDocument/2006/math">
                    <m:r>
                      <a:rPr lang="en-US" altLang="zh-CN" sz="1600" i="1" dirty="0" smtClean="0">
                        <a:solidFill>
                          <a:srgbClr val="FF0000"/>
                        </a:solidFill>
                        <a:latin typeface="Cambria Math" panose="02040503050406030204" pitchFamily="18" charset="0"/>
                        <a:cs typeface="Times New Roman" panose="02020603050405020304" pitchFamily="18" charset="0"/>
                      </a:rPr>
                      <m:t>𝑛</m:t>
                    </m:r>
                    <m:r>
                      <a:rPr lang="en-US" altLang="zh-CN" sz="1600" i="1" dirty="0" smtClean="0">
                        <a:solidFill>
                          <a:srgbClr val="FF0000"/>
                        </a:solidFill>
                        <a:latin typeface="Cambria Math" panose="02040503050406030204" pitchFamily="18" charset="0"/>
                        <a:cs typeface="Times New Roman" panose="02020603050405020304" pitchFamily="18" charset="0"/>
                      </a:rPr>
                      <m:t>+</m:t>
                    </m:r>
                    <m:r>
                      <a:rPr lang="en-US" altLang="zh-CN" sz="1600" i="1" dirty="0" smtClean="0">
                        <a:solidFill>
                          <a:srgbClr val="FF0000"/>
                        </a:solidFill>
                        <a:latin typeface="Cambria Math" panose="02040503050406030204" pitchFamily="18" charset="0"/>
                        <a:cs typeface="Times New Roman" panose="02020603050405020304" pitchFamily="18" charset="0"/>
                      </a:rPr>
                      <m:t>𝜅</m:t>
                    </m:r>
                  </m:oMath>
                </a14:m>
                <a:r>
                  <a:rPr lang="en-US" altLang="zh-CN" sz="1600" dirty="0">
                    <a:solidFill>
                      <a:schemeClr val="tx1"/>
                    </a:solidFill>
                    <a:latin typeface="Times New Roman" panose="02020603050405020304" pitchFamily="18" charset="0"/>
                    <a:cs typeface="Times New Roman" panose="02020603050405020304" pitchFamily="18" charset="0"/>
                  </a:rPr>
                  <a:t> is from the number of virtual parties</a:t>
                </a:r>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5" name="圆角矩形 4"/>
              <p:cNvSpPr>
                <a:spLocks noRot="1" noChangeAspect="1" noMove="1" noResize="1" noEditPoints="1" noAdjustHandles="1" noChangeArrowheads="1" noChangeShapeType="1" noTextEdit="1"/>
              </p:cNvSpPr>
              <p:nvPr/>
            </p:nvSpPr>
            <p:spPr>
              <a:xfrm>
                <a:off x="838199" y="4813006"/>
                <a:ext cx="7781145" cy="1119962"/>
              </a:xfrm>
              <a:prstGeom prst="roundRect">
                <a:avLst/>
              </a:prstGeom>
              <a:blipFill>
                <a:blip r:embed="rId4"/>
                <a:stretch>
                  <a:fillRect/>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3077495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Summary of Our Result</a:t>
            </a:r>
            <a:endParaRPr lang="en-CH" dirty="0"/>
          </a:p>
        </p:txBody>
      </p:sp>
      <mc:AlternateContent xmlns:mc="http://schemas.openxmlformats.org/markup-compatibility/2006">
        <mc:Choice xmlns:a14="http://schemas.microsoft.com/office/drawing/2010/main" Requires="a14">
          <p:sp>
            <p:nvSpPr>
              <p:cNvPr id="5" name="矩形 4"/>
              <p:cNvSpPr/>
              <p:nvPr/>
            </p:nvSpPr>
            <p:spPr>
              <a:xfrm>
                <a:off x="896679" y="1571793"/>
                <a:ext cx="10398642" cy="1892826"/>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Corollary.</a:t>
                </a:r>
              </a:p>
              <a:p>
                <a:pPr>
                  <a:lnSpc>
                    <a:spcPct val="150000"/>
                  </a:lnSpc>
                </a:pPr>
                <a:r>
                  <a:rPr lang="en-US" altLang="zh-CN" dirty="0">
                    <a:latin typeface="Times New Roman" panose="02020603050405020304" pitchFamily="18" charset="0"/>
                    <a:ea typeface="Tahoma" panose="020B0604030504040204" pitchFamily="34" charset="0"/>
                    <a:cs typeface="Times New Roman" panose="02020603050405020304" pitchFamily="18" charset="0"/>
                  </a:rPr>
                  <a:t>Assuming random oracles, there exists a computationally secure </a:t>
                </a:r>
                <a14:m>
                  <m:oMath xmlns:m="http://schemas.openxmlformats.org/officeDocument/2006/math">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28</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-round MPC against a fully malicious adversary controlling up to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−1)/2</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parties with communication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3</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where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size,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depth, and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computational security parameter.</a:t>
                </a:r>
              </a:p>
            </p:txBody>
          </p:sp>
        </mc:Choice>
        <mc:Fallback>
          <p:sp>
            <p:nvSpPr>
              <p:cNvPr id="5" name="矩形 4"/>
              <p:cNvSpPr>
                <a:spLocks noRot="1" noChangeAspect="1" noMove="1" noResize="1" noEditPoints="1" noAdjustHandles="1" noChangeArrowheads="1" noChangeShapeType="1" noTextEdit="1"/>
              </p:cNvSpPr>
              <p:nvPr/>
            </p:nvSpPr>
            <p:spPr>
              <a:xfrm>
                <a:off x="896679" y="1571793"/>
                <a:ext cx="10398642" cy="1892826"/>
              </a:xfrm>
              <a:prstGeom prst="rect">
                <a:avLst/>
              </a:prstGeom>
              <a:blipFill>
                <a:blip r:embed="rId3"/>
                <a:stretch>
                  <a:fillRect l="-976" b="-1333"/>
                </a:stretch>
              </a:blipFill>
            </p:spPr>
            <p:txBody>
              <a:bodyPr/>
              <a:lstStyle/>
              <a:p>
                <a:r>
                  <a:rPr lang="zh-CN" altLang="en-US">
                    <a:noFill/>
                  </a:rPr>
                  <a:t> </a:t>
                </a:r>
              </a:p>
            </p:txBody>
          </p:sp>
        </mc:Fallback>
      </mc:AlternateContent>
      <p:sp>
        <p:nvSpPr>
          <p:cNvPr id="6" name="圆角矩形 5"/>
          <p:cNvSpPr/>
          <p:nvPr/>
        </p:nvSpPr>
        <p:spPr>
          <a:xfrm>
            <a:off x="838199" y="4813006"/>
            <a:ext cx="7363047" cy="1119962"/>
          </a:xfrm>
          <a:prstGeom prst="roundRect">
            <a:avLst/>
          </a:prstGeom>
          <a:solidFill>
            <a:schemeClr val="accent4">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Use an honest majority MPC to prepare base OTs</a:t>
            </a:r>
          </a:p>
          <a:p>
            <a:pPr marL="285750" indent="-285750">
              <a:lnSpc>
                <a:spcPct val="150000"/>
              </a:lnSpc>
              <a:buFont typeface="Arial" panose="020B0604020202020204" pitchFamily="34" charset="0"/>
              <a:buChar char="•"/>
            </a:pPr>
            <a:r>
              <a:rPr lang="en-US" altLang="zh-CN" sz="1600" dirty="0">
                <a:solidFill>
                  <a:schemeClr val="tx1"/>
                </a:solidFill>
                <a:latin typeface="Times New Roman" panose="02020603050405020304" pitchFamily="18" charset="0"/>
                <a:cs typeface="Times New Roman" panose="02020603050405020304" pitchFamily="18" charset="0"/>
              </a:rPr>
              <a:t>Apply OT extension to remove the assumption of ROT</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798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a:xfrm>
            <a:off x="944526" y="3122502"/>
            <a:ext cx="10515600" cy="1325563"/>
          </a:xfrm>
        </p:spPr>
        <p:txBody>
          <a:bodyPr/>
          <a:lstStyle/>
          <a:p>
            <a:pPr algn="ctr"/>
            <a:r>
              <a:rPr lang="en-US" altLang="zh-CN" b="1" dirty="0"/>
              <a:t>Thanks!</a:t>
            </a:r>
            <a:endParaRPr lang="en-CH" dirty="0"/>
          </a:p>
        </p:txBody>
      </p:sp>
    </p:spTree>
    <p:extLst>
      <p:ext uri="{BB962C8B-B14F-4D97-AF65-F5344CB8AC3E}">
        <p14:creationId xmlns:p14="http://schemas.microsoft.com/office/powerpoint/2010/main" val="68891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Known Results from Literatures</a:t>
            </a:r>
            <a:endParaRPr lang="en-CH" b="1"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13654DD5-5A84-4708-AD9D-D7DBE4DB9275}"/>
                  </a:ext>
                </a:extLst>
              </p:cNvPr>
              <p:cNvSpPr txBox="1"/>
              <p:nvPr/>
            </p:nvSpPr>
            <p:spPr>
              <a:xfrm>
                <a:off x="838200" y="2533835"/>
                <a:ext cx="10511413" cy="2723823"/>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Communication-Efficient but Non-Constant-Round MPC</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Usually based on secret </a:t>
                </a:r>
                <a:r>
                  <a:rPr lang="en-US" dirty="0" err="1">
                    <a:latin typeface="Times New Roman" panose="02020603050405020304" pitchFamily="18" charset="0"/>
                    <a:cs typeface="Times New Roman" panose="02020603050405020304" pitchFamily="18" charset="0"/>
                  </a:rPr>
                  <a:t>sharings</a:t>
                </a:r>
                <a:r>
                  <a:rPr lang="en-US" dirty="0">
                    <a:latin typeface="Times New Roman" panose="02020603050405020304" pitchFamily="18" charset="0"/>
                    <a:cs typeface="Times New Roman" panose="02020603050405020304" pitchFamily="18" charset="0"/>
                  </a:rPr>
                  <a: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Linear </a:t>
                </a:r>
                <a:r>
                  <a:rPr lang="en-US" altLang="zh-CN"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ommunication is achieved in [</a:t>
                </a:r>
                <a:r>
                  <a:rPr lang="en-US" dirty="0">
                    <a:solidFill>
                      <a:schemeClr val="accent1"/>
                    </a:solidFill>
                    <a:latin typeface="Times New Roman" panose="02020603050405020304" pitchFamily="18" charset="0"/>
                    <a:cs typeface="Times New Roman" panose="02020603050405020304" pitchFamily="18" charset="0"/>
                  </a:rPr>
                  <a:t>DN07</a:t>
                </a:r>
                <a:r>
                  <a:rPr lang="en-US" dirty="0">
                    <a:latin typeface="Times New Roman" panose="02020603050405020304" pitchFamily="18" charset="0"/>
                    <a:cs typeface="Times New Roman" panose="02020603050405020304" pitchFamily="18" charset="0"/>
                  </a:rPr>
                  <a:t>] for honest majority and [</a:t>
                </a:r>
                <a:r>
                  <a:rPr lang="en-US" dirty="0">
                    <a:solidFill>
                      <a:schemeClr val="accent1"/>
                    </a:solidFill>
                    <a:latin typeface="Times New Roman" panose="02020603050405020304" pitchFamily="18" charset="0"/>
                    <a:cs typeface="Times New Roman" panose="02020603050405020304" pitchFamily="18" charset="0"/>
                  </a:rPr>
                  <a:t>DPSZ12</a:t>
                </a:r>
                <a:r>
                  <a:rPr lang="en-US" dirty="0">
                    <a:latin typeface="Times New Roman" panose="02020603050405020304" pitchFamily="18" charset="0"/>
                    <a:cs typeface="Times New Roman" panose="02020603050405020304" pitchFamily="18" charset="0"/>
                  </a:rPr>
                  <a:t>] for dishonest majority.</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Recent works even achieve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𝑂</m:t>
                    </m:r>
                    <m:r>
                      <a:rPr lang="en-US" i="1" dirty="0" smtClean="0">
                        <a:solidFill>
                          <a:srgbClr val="FF0000"/>
                        </a:solidFill>
                        <a:latin typeface="Cambria Math" panose="02040503050406030204" pitchFamily="18" charset="0"/>
                        <a:cs typeface="Times New Roman" panose="02020603050405020304" pitchFamily="18" charset="0"/>
                      </a:rPr>
                      <m:t>(|</m:t>
                    </m:r>
                    <m:r>
                      <a:rPr lang="en-US" i="1" dirty="0" smtClean="0">
                        <a:solidFill>
                          <a:srgbClr val="FF0000"/>
                        </a:solidFill>
                        <a:latin typeface="Cambria Math" panose="02040503050406030204" pitchFamily="18" charset="0"/>
                        <a:cs typeface="Times New Roman" panose="02020603050405020304" pitchFamily="18" charset="0"/>
                      </a:rPr>
                      <m:t>𝐶</m:t>
                    </m:r>
                    <m:r>
                      <a:rPr lang="en-US" i="1" dirty="0" smtClean="0">
                        <a:solidFill>
                          <a:srgbClr val="FF0000"/>
                        </a:solidFill>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GPS21</a:t>
                </a:r>
                <a:r>
                  <a:rPr lang="en-US" dirty="0">
                    <a:latin typeface="Times New Roman" panose="02020603050405020304" pitchFamily="18" charset="0"/>
                    <a:cs typeface="Times New Roman" panose="02020603050405020304" pitchFamily="18" charset="0"/>
                  </a:rPr>
                  <a:t>] for strong honest majority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𝑡</m:t>
                    </m:r>
                    <m:r>
                      <a:rPr lang="en-US" i="1" dirty="0" smtClean="0">
                        <a:solidFill>
                          <a:srgbClr val="FF0000"/>
                        </a:solidFill>
                        <a:latin typeface="Cambria Math" panose="02040503050406030204" pitchFamily="18" charset="0"/>
                        <a:cs typeface="Times New Roman" panose="02020603050405020304" pitchFamily="18" charset="0"/>
                      </a:rPr>
                      <m:t> = (1/2−</m:t>
                    </m:r>
                    <m:r>
                      <a:rPr lang="en-US" i="1" dirty="0" smtClean="0">
                        <a:solidFill>
                          <a:srgbClr val="FF0000"/>
                        </a:solidFill>
                        <a:latin typeface="Cambria Math" panose="02040503050406030204" pitchFamily="18" charset="0"/>
                        <a:cs typeface="Times New Roman" panose="02020603050405020304" pitchFamily="18" charset="0"/>
                      </a:rPr>
                      <m:t>𝜖</m:t>
                    </m:r>
                    <m:r>
                      <a:rPr lang="en-US" i="1" dirty="0" smtClean="0">
                        <a:solidFill>
                          <a:srgbClr val="FF0000"/>
                        </a:solidFill>
                        <a:latin typeface="Cambria Math" panose="02040503050406030204" pitchFamily="18" charset="0"/>
                        <a:cs typeface="Times New Roman" panose="02020603050405020304" pitchFamily="18" charset="0"/>
                      </a:rPr>
                      <m:t>)</m:t>
                    </m:r>
                    <m:r>
                      <a:rPr lang="en-US" i="1" dirty="0" smtClean="0">
                        <a:solidFill>
                          <a:srgbClr val="FF0000"/>
                        </a:solidFill>
                        <a:latin typeface="Cambria Math" panose="02040503050406030204" pitchFamily="18" charset="0"/>
                        <a:cs typeface="Times New Roman" panose="02020603050405020304" pitchFamily="18" charset="0"/>
                      </a:rPr>
                      <m:t>𝑛</m:t>
                    </m:r>
                  </m:oMath>
                </a14:m>
                <a:r>
                  <a:rPr lang="en-US" dirty="0">
                    <a:latin typeface="Times New Roman" panose="02020603050405020304" pitchFamily="18" charset="0"/>
                    <a:cs typeface="Times New Roman" panose="02020603050405020304" pitchFamily="18" charset="0"/>
                  </a:rPr>
                  <a:t>) or dishonest majority with gap [</a:t>
                </a:r>
                <a:r>
                  <a:rPr lang="en-US" dirty="0">
                    <a:solidFill>
                      <a:schemeClr val="accent1"/>
                    </a:solidFill>
                    <a:latin typeface="Times New Roman" panose="02020603050405020304" pitchFamily="18" charset="0"/>
                    <a:cs typeface="Times New Roman" panose="02020603050405020304" pitchFamily="18" charset="0"/>
                  </a:rPr>
                  <a:t>GPS22</a:t>
                </a:r>
                <a:r>
                  <a:rPr lang="en-US" dirty="0">
                    <a:latin typeface="Times New Roman" panose="02020603050405020304" pitchFamily="18" charset="0"/>
                    <a:cs typeface="Times New Roman" panose="02020603050405020304" pitchFamily="18" charset="0"/>
                  </a:rPr>
                  <a:t>] assuming offline preprocessing with IT security.</a:t>
                </a:r>
              </a:p>
              <a:p>
                <a:pPr marL="800100" lvl="1" indent="-342900">
                  <a:lnSpc>
                    <a:spcPct val="150000"/>
                  </a:lnSpc>
                  <a:buFont typeface="Arial" panose="020B0604020202020204" pitchFamily="34" charset="0"/>
                  <a:buChar char="•"/>
                </a:pPr>
                <a:r>
                  <a:rPr lang="en-US" altLang="zh-CN" b="1" dirty="0">
                    <a:solidFill>
                      <a:srgbClr val="FF0000"/>
                    </a:solidFill>
                    <a:latin typeface="Times New Roman" panose="02020603050405020304" pitchFamily="18" charset="0"/>
                    <a:cs typeface="Times New Roman" panose="02020603050405020304" pitchFamily="18" charset="0"/>
                  </a:rPr>
                  <a:t>Restriction</a:t>
                </a:r>
                <a:r>
                  <a:rPr lang="en-US" altLang="zh-CN" dirty="0">
                    <a:latin typeface="Times New Roman" panose="02020603050405020304" pitchFamily="18" charset="0"/>
                    <a:cs typeface="Times New Roman" panose="02020603050405020304" pitchFamily="18" charset="0"/>
                  </a:rPr>
                  <a:t>: Round complexity is linear in the circuit depth.</a:t>
                </a:r>
                <a:endParaRPr lang="en-US" sz="2000" dirty="0">
                  <a:latin typeface="Times New Roman" panose="02020603050405020304" pitchFamily="18"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13654DD5-5A84-4708-AD9D-D7DBE4DB9275}"/>
                  </a:ext>
                </a:extLst>
              </p:cNvPr>
              <p:cNvSpPr txBox="1">
                <a:spLocks noRot="1" noChangeAspect="1" noMove="1" noResize="1" noEditPoints="1" noAdjustHandles="1" noChangeArrowheads="1" noChangeShapeType="1" noTextEdit="1"/>
              </p:cNvSpPr>
              <p:nvPr/>
            </p:nvSpPr>
            <p:spPr>
              <a:xfrm>
                <a:off x="838200" y="2533835"/>
                <a:ext cx="10511413" cy="2723823"/>
              </a:xfrm>
              <a:prstGeom prst="rect">
                <a:avLst/>
              </a:prstGeom>
              <a:blipFill>
                <a:blip r:embed="rId3"/>
                <a:stretch>
                  <a:fillRect l="-928" r="-174" b="-11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036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Known Results from Literatures</a:t>
            </a:r>
            <a:endParaRPr lang="en-CH" b="1" dirty="0">
              <a:solidFill>
                <a:schemeClr val="accent1">
                  <a:lumMod val="75000"/>
                </a:schemeClr>
              </a:solidFill>
            </a:endParaRPr>
          </a:p>
        </p:txBody>
      </p:sp>
      <mc:AlternateContent xmlns:mc="http://schemas.openxmlformats.org/markup-compatibility/2006">
        <mc:Choice xmlns:a14="http://schemas.microsoft.com/office/drawing/2010/main" Requires="a14">
          <p:sp>
            <p:nvSpPr>
              <p:cNvPr id="4" name="TextBox 56">
                <a:extLst>
                  <a:ext uri="{FF2B5EF4-FFF2-40B4-BE49-F238E27FC236}">
                    <a16:creationId xmlns:a16="http://schemas.microsoft.com/office/drawing/2014/main" id="{13654DD5-5A84-4708-AD9D-D7DBE4DB9275}"/>
                  </a:ext>
                </a:extLst>
              </p:cNvPr>
              <p:cNvSpPr txBox="1"/>
              <p:nvPr/>
            </p:nvSpPr>
            <p:spPr>
              <a:xfrm>
                <a:off x="838200" y="2538809"/>
                <a:ext cx="10226105" cy="3554819"/>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Constant-Round but Communication-Heavy MPC</a:t>
                </a:r>
                <a:endParaRPr lang="en-US" sz="2000" b="1"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Usually based on garbled circuits [</a:t>
                </a:r>
                <a:r>
                  <a:rPr lang="en-US" dirty="0">
                    <a:solidFill>
                      <a:schemeClr val="accent1"/>
                    </a:solidFill>
                    <a:latin typeface="Times New Roman" panose="02020603050405020304" pitchFamily="18" charset="0"/>
                    <a:cs typeface="Times New Roman" panose="02020603050405020304" pitchFamily="18" charset="0"/>
                  </a:rPr>
                  <a:t>Yao82</a:t>
                </a:r>
                <a:r>
                  <a:rPr lang="en-US" dirty="0">
                    <a:latin typeface="Times New Roman" panose="02020603050405020304" pitchFamily="18" charset="0"/>
                    <a:cs typeface="Times New Roman" panose="02020603050405020304" pitchFamily="18" charset="0"/>
                  </a:rPr>
                  <a: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Following BMR templates [</a:t>
                </a:r>
                <a:r>
                  <a:rPr lang="en-US" dirty="0">
                    <a:solidFill>
                      <a:schemeClr val="accent1"/>
                    </a:solidFill>
                    <a:latin typeface="Times New Roman" panose="02020603050405020304" pitchFamily="18" charset="0"/>
                    <a:cs typeface="Times New Roman" panose="02020603050405020304" pitchFamily="18" charset="0"/>
                  </a:rPr>
                  <a:t>BMR90</a:t>
                </a:r>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DI05</a:t>
                </a:r>
                <a:r>
                  <a:rPr lang="en-US" dirty="0">
                    <a:latin typeface="Times New Roman" panose="02020603050405020304" pitchFamily="18" charset="0"/>
                    <a:cs typeface="Times New Roman" panose="02020603050405020304" pitchFamily="18" charset="0"/>
                  </a:rPr>
                  <a:t>], recent constructions achieve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𝑂</m:t>
                    </m:r>
                    <m:r>
                      <a:rPr lang="en-US" i="1" dirty="0" smtClean="0">
                        <a:solidFill>
                          <a:srgbClr val="FF0000"/>
                        </a:solidFill>
                        <a:latin typeface="Cambria Math" panose="02040503050406030204" pitchFamily="18" charset="0"/>
                        <a:cs typeface="Times New Roman" panose="02020603050405020304" pitchFamily="18" charset="0"/>
                      </a:rPr>
                      <m:t>(</m:t>
                    </m:r>
                    <m:d>
                      <m:dPr>
                        <m:begChr m:val="|"/>
                        <m:endChr m:val="|"/>
                        <m:ctrlPr>
                          <a:rPr lang="en-US" i="1" dirty="0" smtClean="0">
                            <a:solidFill>
                              <a:srgbClr val="FF0000"/>
                            </a:solidFill>
                            <a:latin typeface="Cambria Math" panose="02040503050406030204" pitchFamily="18" charset="0"/>
                            <a:cs typeface="Times New Roman" panose="02020603050405020304" pitchFamily="18" charset="0"/>
                          </a:rPr>
                        </m:ctrlPr>
                      </m:dPr>
                      <m:e>
                        <m:r>
                          <a:rPr lang="en-US" i="1" dirty="0" smtClean="0">
                            <a:solidFill>
                              <a:srgbClr val="FF0000"/>
                            </a:solidFill>
                            <a:latin typeface="Cambria Math" panose="02040503050406030204" pitchFamily="18" charset="0"/>
                            <a:cs typeface="Times New Roman" panose="02020603050405020304" pitchFamily="18" charset="0"/>
                          </a:rPr>
                          <m:t>𝐶</m:t>
                        </m:r>
                      </m:e>
                    </m:d>
                    <m:sSup>
                      <m:sSupPr>
                        <m:ctrlPr>
                          <a:rPr lang="en-US" i="1" dirty="0" smtClean="0">
                            <a:solidFill>
                              <a:srgbClr val="FF0000"/>
                            </a:solidFill>
                            <a:latin typeface="Cambria Math" panose="02040503050406030204" pitchFamily="18" charset="0"/>
                            <a:cs typeface="Times New Roman" panose="02020603050405020304" pitchFamily="18" charset="0"/>
                          </a:rPr>
                        </m:ctrlPr>
                      </m:sSupPr>
                      <m:e>
                        <m:r>
                          <a:rPr lang="en-US" i="1" dirty="0" smtClean="0">
                            <a:solidFill>
                              <a:srgbClr val="FF0000"/>
                            </a:solidFill>
                            <a:latin typeface="Cambria Math" panose="02040503050406030204" pitchFamily="18" charset="0"/>
                            <a:cs typeface="Times New Roman" panose="02020603050405020304" pitchFamily="18" charset="0"/>
                          </a:rPr>
                          <m:t>𝑛</m:t>
                        </m:r>
                      </m:e>
                      <m:sup>
                        <m:r>
                          <a:rPr lang="en-US" i="1" dirty="0" smtClean="0">
                            <a:solidFill>
                              <a:srgbClr val="FF0000"/>
                            </a:solidFill>
                            <a:latin typeface="Cambria Math" panose="02040503050406030204" pitchFamily="18" charset="0"/>
                            <a:cs typeface="Times New Roman" panose="02020603050405020304" pitchFamily="18" charset="0"/>
                          </a:rPr>
                          <m:t>2</m:t>
                        </m:r>
                      </m:sup>
                    </m:sSup>
                    <m:r>
                      <a:rPr lang="en-US" i="1" dirty="0" smtClean="0">
                        <a:solidFill>
                          <a:srgbClr val="FF0000"/>
                        </a:solidFill>
                        <a:latin typeface="Cambria Math" panose="02040503050406030204" pitchFamily="18" charset="0"/>
                        <a:cs typeface="Times New Roman" panose="02020603050405020304" pitchFamily="18" charset="0"/>
                      </a:rPr>
                      <m:t>𝜅</m:t>
                    </m:r>
                    <m:r>
                      <a:rPr lang="en-US" i="1" dirty="0" smtClean="0">
                        <a:solidFill>
                          <a:srgbClr val="FF0000"/>
                        </a:solidFill>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communication assuming black-box access to PRG/RO</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WRK17</a:t>
                </a:r>
                <a:r>
                  <a:rPr lang="en-US" altLang="zh-CN"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YWZ20</a:t>
                </a:r>
                <a:r>
                  <a:rPr lang="en-US" altLang="zh-C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𝑂</m:t>
                    </m:r>
                    <m:r>
                      <a:rPr lang="en-US" i="1" dirty="0" smtClean="0">
                        <a:solidFill>
                          <a:srgbClr val="FF0000"/>
                        </a:solidFill>
                        <a:latin typeface="Cambria Math" panose="02040503050406030204" pitchFamily="18" charset="0"/>
                        <a:cs typeface="Times New Roman" panose="02020603050405020304" pitchFamily="18" charset="0"/>
                      </a:rPr>
                      <m:t>(|</m:t>
                    </m:r>
                    <m:r>
                      <a:rPr lang="en-US" i="1" dirty="0" err="1" smtClean="0">
                        <a:solidFill>
                          <a:srgbClr val="FF0000"/>
                        </a:solidFill>
                        <a:latin typeface="Cambria Math" panose="02040503050406030204" pitchFamily="18" charset="0"/>
                        <a:cs typeface="Times New Roman" panose="02020603050405020304" pitchFamily="18" charset="0"/>
                      </a:rPr>
                      <m:t>𝐶</m:t>
                    </m:r>
                    <m:r>
                      <a:rPr lang="en-US" i="1" dirty="0" err="1" smtClean="0">
                        <a:solidFill>
                          <a:srgbClr val="FF0000"/>
                        </a:solidFill>
                        <a:latin typeface="Cambria Math" panose="02040503050406030204" pitchFamily="18" charset="0"/>
                        <a:cs typeface="Times New Roman" panose="02020603050405020304" pitchFamily="18" charset="0"/>
                      </a:rPr>
                      <m:t>|</m:t>
                    </m:r>
                    <m:r>
                      <a:rPr lang="en-US" i="1" dirty="0" err="1" smtClean="0">
                        <a:solidFill>
                          <a:srgbClr val="FF0000"/>
                        </a:solidFill>
                        <a:latin typeface="Cambria Math" panose="02040503050406030204" pitchFamily="18" charset="0"/>
                        <a:cs typeface="Times New Roman" panose="02020603050405020304" pitchFamily="18" charset="0"/>
                      </a:rPr>
                      <m:t>𝑛</m:t>
                    </m:r>
                    <m:r>
                      <a:rPr lang="en-US" i="1" dirty="0" smtClean="0">
                        <a:solidFill>
                          <a:srgbClr val="FF0000"/>
                        </a:solidFill>
                        <a:latin typeface="Cambria Math" panose="02040503050406030204" pitchFamily="18" charset="0"/>
                        <a:cs typeface="Times New Roman" panose="02020603050405020304" pitchFamily="18" charset="0"/>
                      </a:rPr>
                      <m:t>𝜅</m:t>
                    </m:r>
                    <m:r>
                      <a:rPr lang="en-US" i="1" dirty="0" smtClean="0">
                        <a:solidFill>
                          <a:srgbClr val="FF0000"/>
                        </a:solidFill>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assuming DDH + LPN for dishonest majority [</a:t>
                </a:r>
                <a:r>
                  <a:rPr lang="en-US" dirty="0">
                    <a:solidFill>
                      <a:schemeClr val="accent1"/>
                    </a:solidFill>
                    <a:latin typeface="Times New Roman" panose="02020603050405020304" pitchFamily="18" charset="0"/>
                    <a:cs typeface="Times New Roman" panose="02020603050405020304" pitchFamily="18" charset="0"/>
                  </a:rPr>
                  <a:t>GLM+24</a:t>
                </a:r>
                <a:r>
                  <a:rPr lang="en-US" dirty="0">
                    <a:latin typeface="Times New Roman" panose="02020603050405020304" pitchFamily="18" charset="0"/>
                    <a:cs typeface="Times New Roman" panose="02020603050405020304" pitchFamily="18" charset="0"/>
                  </a:rPr>
                  <a: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strong honest majority, [</a:t>
                </a:r>
                <a:r>
                  <a:rPr lang="en-US" dirty="0">
                    <a:solidFill>
                      <a:schemeClr val="accent1"/>
                    </a:solidFill>
                    <a:latin typeface="Times New Roman" panose="02020603050405020304" pitchFamily="18" charset="0"/>
                    <a:cs typeface="Times New Roman" panose="02020603050405020304" pitchFamily="18" charset="0"/>
                  </a:rPr>
                  <a:t>BGH+23</a:t>
                </a:r>
                <a:r>
                  <a:rPr lang="en-US" dirty="0">
                    <a:latin typeface="Times New Roman" panose="02020603050405020304" pitchFamily="18" charset="0"/>
                    <a:cs typeface="Times New Roman" panose="02020603050405020304" pitchFamily="18" charset="0"/>
                  </a:rPr>
                  <a:t>] achieves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𝑂</m:t>
                    </m:r>
                    <m:r>
                      <a:rPr lang="en-US" i="1" dirty="0" smtClean="0">
                        <a:solidFill>
                          <a:srgbClr val="FF0000"/>
                        </a:solidFill>
                        <a:latin typeface="Cambria Math" panose="02040503050406030204" pitchFamily="18" charset="0"/>
                        <a:cs typeface="Times New Roman" panose="02020603050405020304" pitchFamily="18" charset="0"/>
                      </a:rPr>
                      <m:t>(|</m:t>
                    </m:r>
                    <m:r>
                      <a:rPr lang="en-US" i="1" dirty="0" smtClean="0">
                        <a:solidFill>
                          <a:srgbClr val="FF0000"/>
                        </a:solidFill>
                        <a:latin typeface="Cambria Math" panose="02040503050406030204" pitchFamily="18" charset="0"/>
                        <a:cs typeface="Times New Roman" panose="02020603050405020304" pitchFamily="18" charset="0"/>
                      </a:rPr>
                      <m:t>𝐶</m:t>
                    </m:r>
                    <m:r>
                      <a:rPr lang="en-US" i="1" dirty="0" smtClean="0">
                        <a:solidFill>
                          <a:srgbClr val="FF0000"/>
                        </a:solidFill>
                        <a:latin typeface="Cambria Math" panose="02040503050406030204" pitchFamily="18" charset="0"/>
                        <a:cs typeface="Times New Roman" panose="02020603050405020304" pitchFamily="18" charset="0"/>
                      </a:rPr>
                      <m:t>|</m:t>
                    </m:r>
                    <m:r>
                      <a:rPr lang="en-US" i="1" dirty="0" smtClean="0">
                        <a:solidFill>
                          <a:srgbClr val="FF0000"/>
                        </a:solidFill>
                        <a:latin typeface="Cambria Math" panose="02040503050406030204" pitchFamily="18" charset="0"/>
                        <a:cs typeface="Times New Roman" panose="02020603050405020304" pitchFamily="18" charset="0"/>
                      </a:rPr>
                      <m:t>𝜅</m:t>
                    </m:r>
                    <m:r>
                      <a:rPr lang="en-US" i="1" dirty="0" smtClean="0">
                        <a:solidFill>
                          <a:srgbClr val="FF0000"/>
                        </a:solidFill>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communication assuming LPN.</a:t>
                </a:r>
              </a:p>
              <a:p>
                <a:pPr marL="800100" lvl="1" indent="-342900">
                  <a:lnSpc>
                    <a:spcPct val="150000"/>
                  </a:lnSpc>
                  <a:buFont typeface="Arial" panose="020B0604020202020204" pitchFamily="34" charset="0"/>
                  <a:buChar char="•"/>
                </a:pPr>
                <a:r>
                  <a:rPr lang="en-US" altLang="zh-CN" b="1" dirty="0">
                    <a:solidFill>
                      <a:srgbClr val="FF0000"/>
                    </a:solidFill>
                    <a:latin typeface="Times New Roman" panose="02020603050405020304" pitchFamily="18" charset="0"/>
                    <a:cs typeface="Times New Roman" panose="02020603050405020304" pitchFamily="18" charset="0"/>
                  </a:rPr>
                  <a:t>Restriction</a:t>
                </a:r>
                <a:r>
                  <a:rPr lang="en-US" altLang="zh-C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Either require strong assumption</a:t>
                </a:r>
                <a:r>
                  <a:rPr lang="en-US" altLang="zh-CN"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(LPN + Strong honest majority) or incur a large communication overhead (linear or quadratic in the number of parties)</a:t>
                </a:r>
                <a:endParaRPr lang="en-US" altLang="zh-CN" dirty="0">
                  <a:latin typeface="Times New Roman" panose="02020603050405020304" pitchFamily="18" charset="0"/>
                  <a:cs typeface="Times New Roman" panose="02020603050405020304" pitchFamily="18" charset="0"/>
                </a:endParaRPr>
              </a:p>
            </p:txBody>
          </p:sp>
        </mc:Choice>
        <mc:Fallback>
          <p:sp>
            <p:nvSpPr>
              <p:cNvPr id="4" name="TextBox 56">
                <a:extLst>
                  <a:ext uri="{FF2B5EF4-FFF2-40B4-BE49-F238E27FC236}">
                    <a16:creationId xmlns:a16="http://schemas.microsoft.com/office/drawing/2014/main" id="{13654DD5-5A84-4708-AD9D-D7DBE4DB9275}"/>
                  </a:ext>
                </a:extLst>
              </p:cNvPr>
              <p:cNvSpPr txBox="1">
                <a:spLocks noRot="1" noChangeAspect="1" noMove="1" noResize="1" noEditPoints="1" noAdjustHandles="1" noChangeArrowheads="1" noChangeShapeType="1" noTextEdit="1"/>
              </p:cNvSpPr>
              <p:nvPr/>
            </p:nvSpPr>
            <p:spPr>
              <a:xfrm>
                <a:off x="838200" y="2538809"/>
                <a:ext cx="10226105" cy="3554819"/>
              </a:xfrm>
              <a:prstGeom prst="rect">
                <a:avLst/>
              </a:prstGeom>
              <a:blipFill>
                <a:blip r:embed="rId3"/>
                <a:stretch>
                  <a:fillRect l="-993" r="-8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598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b="1" dirty="0">
                <a:solidFill>
                  <a:schemeClr val="accent1">
                    <a:lumMod val="75000"/>
                  </a:schemeClr>
                </a:solidFill>
              </a:rPr>
              <a:t>Our Question</a:t>
            </a:r>
            <a:endParaRPr lang="en-CH" b="1" dirty="0">
              <a:solidFill>
                <a:schemeClr val="accent1">
                  <a:lumMod val="75000"/>
                </a:schemeClr>
              </a:solidFill>
            </a:endParaRPr>
          </a:p>
        </p:txBody>
      </p:sp>
      <p:sp>
        <p:nvSpPr>
          <p:cNvPr id="3" name="文本框 2"/>
          <p:cNvSpPr txBox="1"/>
          <p:nvPr/>
        </p:nvSpPr>
        <p:spPr>
          <a:xfrm>
            <a:off x="917679" y="2356911"/>
            <a:ext cx="10356642" cy="3323987"/>
          </a:xfrm>
          <a:prstGeom prst="rect">
            <a:avLst/>
          </a:prstGeom>
          <a:noFill/>
        </p:spPr>
        <p:txBody>
          <a:bodyPr wrap="square" rtlCol="0">
            <a:spAutoFit/>
          </a:bodyPr>
          <a:lstStyle/>
          <a:p>
            <a:pPr algn="ctr">
              <a:lnSpc>
                <a:spcPct val="150000"/>
              </a:lnSpc>
            </a:pPr>
            <a:r>
              <a:rPr lang="en-US" altLang="zh-CN" sz="2800" dirty="0">
                <a:latin typeface="Times" panose="02020603050405020304" pitchFamily="18" charset="0"/>
                <a:cs typeface="Times" panose="02020603050405020304" pitchFamily="18" charset="0"/>
              </a:rPr>
              <a:t>Can we construct an MPC protocol that achieves </a:t>
            </a:r>
          </a:p>
          <a:p>
            <a:pPr algn="ctr">
              <a:lnSpc>
                <a:spcPct val="150000"/>
              </a:lnSpc>
            </a:pPr>
            <a:endParaRPr lang="en-US" altLang="zh-CN" sz="2800" dirty="0">
              <a:latin typeface="Times" panose="02020603050405020304" pitchFamily="18" charset="0"/>
              <a:cs typeface="Times" panose="02020603050405020304" pitchFamily="18" charset="0"/>
            </a:endParaRPr>
          </a:p>
          <a:p>
            <a:pPr algn="ctr">
              <a:lnSpc>
                <a:spcPct val="150000"/>
              </a:lnSpc>
            </a:pPr>
            <a:r>
              <a:rPr lang="en-US" altLang="zh-CN" sz="2800" b="1" dirty="0">
                <a:solidFill>
                  <a:srgbClr val="FF0000"/>
                </a:solidFill>
                <a:latin typeface="Times" panose="02020603050405020304" pitchFamily="18" charset="0"/>
                <a:cs typeface="Times" panose="02020603050405020304" pitchFamily="18" charset="0"/>
              </a:rPr>
              <a:t>constant round complexity </a:t>
            </a:r>
            <a:r>
              <a:rPr lang="en-US" altLang="zh-CN" sz="2800" dirty="0">
                <a:latin typeface="Times" panose="02020603050405020304" pitchFamily="18" charset="0"/>
                <a:cs typeface="Times" panose="02020603050405020304" pitchFamily="18" charset="0"/>
              </a:rPr>
              <a:t>+ </a:t>
            </a:r>
            <a:r>
              <a:rPr lang="en-US" altLang="zh-CN" sz="2800" b="1" dirty="0">
                <a:solidFill>
                  <a:srgbClr val="FF0000"/>
                </a:solidFill>
                <a:latin typeface="Times" panose="02020603050405020304" pitchFamily="18" charset="0"/>
                <a:cs typeface="Times" panose="02020603050405020304" pitchFamily="18" charset="0"/>
              </a:rPr>
              <a:t>constant communication complexity</a:t>
            </a:r>
          </a:p>
          <a:p>
            <a:pPr algn="ctr">
              <a:lnSpc>
                <a:spcPct val="150000"/>
              </a:lnSpc>
            </a:pPr>
            <a:r>
              <a:rPr lang="en-US" altLang="zh-CN" sz="2800" dirty="0">
                <a:latin typeface="Times" panose="02020603050405020304" pitchFamily="18" charset="0"/>
                <a:cs typeface="Times" panose="02020603050405020304" pitchFamily="18" charset="0"/>
              </a:rPr>
              <a:t> </a:t>
            </a:r>
          </a:p>
          <a:p>
            <a:pPr algn="ctr">
              <a:lnSpc>
                <a:spcPct val="150000"/>
              </a:lnSpc>
            </a:pPr>
            <a:r>
              <a:rPr lang="en-US" altLang="zh-CN" sz="2800" dirty="0">
                <a:latin typeface="Times" panose="02020603050405020304" pitchFamily="18" charset="0"/>
                <a:cs typeface="Times" panose="02020603050405020304" pitchFamily="18" charset="0"/>
              </a:rPr>
              <a:t> from lightweight cryptographic primitives?</a:t>
            </a:r>
            <a:endParaRPr lang="zh-CN" altLang="en-US" sz="2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5227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Result</a:t>
            </a:r>
            <a:endParaRPr lang="en-CH" dirty="0"/>
          </a:p>
        </p:txBody>
      </p:sp>
      <mc:AlternateContent xmlns:mc="http://schemas.openxmlformats.org/markup-compatibility/2006">
        <mc:Choice xmlns:a14="http://schemas.microsoft.com/office/drawing/2010/main" Requires="a14">
          <p:sp>
            <p:nvSpPr>
              <p:cNvPr id="5" name="矩形 4"/>
              <p:cNvSpPr/>
              <p:nvPr/>
            </p:nvSpPr>
            <p:spPr>
              <a:xfrm>
                <a:off x="896679" y="1571793"/>
                <a:ext cx="10398642" cy="1892826"/>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Theorem 1.</a:t>
                </a:r>
              </a:p>
              <a:p>
                <a:pPr>
                  <a:lnSpc>
                    <a:spcPct val="150000"/>
                  </a:lnSpc>
                </a:pPr>
                <a:r>
                  <a:rPr lang="en-US" altLang="zh-CN" dirty="0">
                    <a:latin typeface="Times New Roman" panose="02020603050405020304" pitchFamily="18" charset="0"/>
                    <a:ea typeface="Tahoma" panose="020B0604030504040204" pitchFamily="34" charset="0"/>
                    <a:cs typeface="Times New Roman" panose="02020603050405020304" pitchFamily="18" charset="0"/>
                  </a:rPr>
                  <a:t>Assuming random oracles, there exists a computationally secure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5</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-round MPC against a fully malicious adversary controlling up to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/4</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parties with communication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where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size,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depth, and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computational security parameter.</a:t>
                </a:r>
              </a:p>
            </p:txBody>
          </p:sp>
        </mc:Choice>
        <mc:Fallback>
          <p:sp>
            <p:nvSpPr>
              <p:cNvPr id="5" name="矩形 4"/>
              <p:cNvSpPr>
                <a:spLocks noRot="1" noChangeAspect="1" noMove="1" noResize="1" noEditPoints="1" noAdjustHandles="1" noChangeArrowheads="1" noChangeShapeType="1" noTextEdit="1"/>
              </p:cNvSpPr>
              <p:nvPr/>
            </p:nvSpPr>
            <p:spPr>
              <a:xfrm>
                <a:off x="896679" y="1571793"/>
                <a:ext cx="10398642" cy="1892826"/>
              </a:xfrm>
              <a:prstGeom prst="rect">
                <a:avLst/>
              </a:prstGeom>
              <a:blipFill>
                <a:blip r:embed="rId3"/>
                <a:stretch>
                  <a:fillRect l="-976" r="-1585" b="-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474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38200" y="4813006"/>
            <a:ext cx="6733954" cy="1119962"/>
          </a:xfrm>
          <a:prstGeom prst="roundRect">
            <a:avLst/>
          </a:prstGeom>
          <a:solidFill>
            <a:schemeClr val="accent4">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12D80837-AE45-446B-8CBF-7508350F8B96}"/>
              </a:ext>
            </a:extLst>
          </p:cNvPr>
          <p:cNvSpPr>
            <a:spLocks noGrp="1"/>
          </p:cNvSpPr>
          <p:nvPr>
            <p:ph type="title"/>
          </p:nvPr>
        </p:nvSpPr>
        <p:spPr/>
        <p:txBody>
          <a:bodyPr/>
          <a:lstStyle/>
          <a:p>
            <a:r>
              <a:rPr lang="en-US" altLang="zh-CN" b="1" dirty="0">
                <a:solidFill>
                  <a:schemeClr val="accent1">
                    <a:lumMod val="75000"/>
                  </a:schemeClr>
                </a:solidFill>
              </a:rPr>
              <a:t>Our Result</a:t>
            </a:r>
            <a:endParaRPr lang="en-CH" dirty="0"/>
          </a:p>
        </p:txBody>
      </p:sp>
      <mc:AlternateContent xmlns:mc="http://schemas.openxmlformats.org/markup-compatibility/2006">
        <mc:Choice xmlns:a14="http://schemas.microsoft.com/office/drawing/2010/main" Requires="a14">
          <p:sp>
            <p:nvSpPr>
              <p:cNvPr id="5" name="矩形 4"/>
              <p:cNvSpPr/>
              <p:nvPr/>
            </p:nvSpPr>
            <p:spPr>
              <a:xfrm>
                <a:off x="896679" y="1571793"/>
                <a:ext cx="10398642" cy="2733633"/>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Theorem 2.</a:t>
                </a:r>
              </a:p>
              <a:p>
                <a:pPr>
                  <a:lnSpc>
                    <a:spcPct val="150000"/>
                  </a:lnSpc>
                </a:pPr>
                <a:r>
                  <a:rPr lang="en-US" altLang="zh-CN" dirty="0">
                    <a:latin typeface="Times New Roman" panose="02020603050405020304" pitchFamily="18" charset="0"/>
                    <a:ea typeface="Tahoma" panose="020B0604030504040204" pitchFamily="34" charset="0"/>
                    <a:cs typeface="Times New Roman" panose="02020603050405020304" pitchFamily="18" charset="0"/>
                  </a:rPr>
                  <a:t>Assuming random oracles and random OTs, for any constant </a:t>
                </a:r>
                <a14:m>
                  <m:oMath xmlns:m="http://schemas.openxmlformats.org/officeDocument/2006/math">
                    <m:r>
                      <a:rPr lang="en-US" altLang="zh-CN"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0&lt;</m:t>
                    </m:r>
                    <m:r>
                      <a:rPr lang="en-US" altLang="zh-CN"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𝜖</m:t>
                    </m:r>
                    <m:r>
                      <a:rPr lang="en-US" altLang="zh-CN" b="0" i="1"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&lt;1</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there exists a computationally secure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(12+</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𝑅</m:t>
                        </m:r>
                      </m:e>
                      <m:sup>
                        <m:r>
                          <m:rPr>
                            <m:sty m:val="p"/>
                          </m:rPr>
                          <a:rPr lang="en-US" altLang="zh-CN" i="0"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ROT</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-round MPC against a fully malicious adversary controlling up to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𝑡</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=(1−</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𝜖</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parties with communication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b="0"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e>
                      <m: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3</m:t>
                        </m:r>
                      </m:sup>
                    </m:sSup>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plus </a:t>
                </a:r>
                <a14:m>
                  <m:oMath xmlns:m="http://schemas.openxmlformats.org/officeDocument/2006/math">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sSup>
                      <m:sSupPr>
                        <m:ctrlP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𝑛</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e>
                      <m:sup>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2</m:t>
                        </m:r>
                      </m:sup>
                    </m:sSup>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instances of ROT of message length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𝑂</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where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𝐶</m:t>
                    </m:r>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size,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𝐷</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circuit depth, </a:t>
                </a:r>
                <a14:m>
                  <m:oMath xmlns:m="http://schemas.openxmlformats.org/officeDocument/2006/math">
                    <m:sSup>
                      <m:sSupPr>
                        <m:ctrlP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ctrlPr>
                      </m:sSupPr>
                      <m:e>
                        <m:r>
                          <a:rPr lang="en-US" altLang="zh-CN" i="1"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𝑅</m:t>
                        </m:r>
                      </m:e>
                      <m:sup>
                        <m:r>
                          <m:rPr>
                            <m:sty m:val="p"/>
                          </m:rPr>
                          <a:rPr lang="en-US" altLang="zh-CN" dirty="0">
                            <a:solidFill>
                              <a:srgbClr val="FF0000"/>
                            </a:solidFill>
                            <a:latin typeface="Cambria Math" panose="02040503050406030204" pitchFamily="18" charset="0"/>
                            <a:ea typeface="Tahoma" panose="020B0604030504040204" pitchFamily="34" charset="0"/>
                            <a:cs typeface="Times New Roman" panose="02020603050405020304" pitchFamily="18" charset="0"/>
                          </a:rPr>
                          <m:t>ROT</m:t>
                        </m:r>
                      </m:sup>
                    </m:sSup>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number of rounds of an instance of ROT, and </a:t>
                </a:r>
                <a14:m>
                  <m:oMath xmlns:m="http://schemas.openxmlformats.org/officeDocument/2006/math">
                    <m:r>
                      <a:rPr lang="en-US" altLang="zh-CN" i="1" dirty="0" smtClean="0">
                        <a:solidFill>
                          <a:srgbClr val="FF0000"/>
                        </a:solidFill>
                        <a:latin typeface="Cambria Math" panose="02040503050406030204" pitchFamily="18" charset="0"/>
                        <a:ea typeface="Tahoma" panose="020B0604030504040204" pitchFamily="34" charset="0"/>
                        <a:cs typeface="Times New Roman" panose="02020603050405020304" pitchFamily="18" charset="0"/>
                      </a:rPr>
                      <m:t>𝜅</m:t>
                    </m:r>
                  </m:oMath>
                </a14:m>
                <a:r>
                  <a:rPr lang="en-US" altLang="zh-CN" dirty="0">
                    <a:latin typeface="Times New Roman" panose="02020603050405020304" pitchFamily="18" charset="0"/>
                    <a:ea typeface="Tahoma" panose="020B0604030504040204" pitchFamily="34" charset="0"/>
                    <a:cs typeface="Times New Roman" panose="02020603050405020304" pitchFamily="18" charset="0"/>
                  </a:rPr>
                  <a:t> is the computational security parameter.</a:t>
                </a:r>
              </a:p>
            </p:txBody>
          </p:sp>
        </mc:Choice>
        <mc:Fallback>
          <p:sp>
            <p:nvSpPr>
              <p:cNvPr id="5" name="矩形 4"/>
              <p:cNvSpPr>
                <a:spLocks noRot="1" noChangeAspect="1" noMove="1" noResize="1" noEditPoints="1" noAdjustHandles="1" noChangeArrowheads="1" noChangeShapeType="1" noTextEdit="1"/>
              </p:cNvSpPr>
              <p:nvPr/>
            </p:nvSpPr>
            <p:spPr>
              <a:xfrm>
                <a:off x="896679" y="1571793"/>
                <a:ext cx="10398642" cy="2733633"/>
              </a:xfrm>
              <a:prstGeom prst="rect">
                <a:avLst/>
              </a:prstGeom>
              <a:blipFill>
                <a:blip r:embed="rId3"/>
                <a:stretch>
                  <a:fillRect l="-976" b="-1389"/>
                </a:stretch>
              </a:blipFill>
            </p:spPr>
            <p:txBody>
              <a:bodyPr/>
              <a:lstStyle/>
              <a:p>
                <a:r>
                  <a:rPr lang="zh-CN" altLang="en-US">
                    <a:noFill/>
                  </a:rPr>
                  <a:t> </a:t>
                </a:r>
              </a:p>
            </p:txBody>
          </p:sp>
        </mc:Fallback>
      </mc:AlternateContent>
      <p:sp>
        <p:nvSpPr>
          <p:cNvPr id="4" name="文本框 3"/>
          <p:cNvSpPr txBox="1"/>
          <p:nvPr/>
        </p:nvSpPr>
        <p:spPr>
          <a:xfrm>
            <a:off x="1100470" y="4869712"/>
            <a:ext cx="3592265" cy="923330"/>
          </a:xfrm>
          <a:prstGeom prst="rect">
            <a:avLst/>
          </a:prstGeom>
          <a:noFill/>
        </p:spPr>
        <p:txBody>
          <a:bodyPr wrap="none" rtlCol="0">
            <a:spAutoFit/>
          </a:bodyPr>
          <a:lstStyle/>
          <a:p>
            <a:pPr>
              <a:lnSpc>
                <a:spcPct val="150000"/>
              </a:lnSpc>
            </a:pPr>
            <a:r>
              <a:rPr lang="en-US" altLang="zh-CN" dirty="0">
                <a:latin typeface="Times New Roman" panose="02020603050405020304" pitchFamily="18" charset="0"/>
                <a:cs typeface="Times New Roman" panose="02020603050405020304" pitchFamily="18" charset="0"/>
              </a:rPr>
              <a:t>Remarks.</a:t>
            </a:r>
          </a:p>
          <a:p>
            <a:pPr marL="342900" indent="-34290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Theorem 1 + Party Virtualization</a:t>
            </a:r>
          </a:p>
        </p:txBody>
      </p:sp>
    </p:spTree>
    <p:extLst>
      <p:ext uri="{BB962C8B-B14F-4D97-AF65-F5344CB8AC3E}">
        <p14:creationId xmlns:p14="http://schemas.microsoft.com/office/powerpoint/2010/main" val="278380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43982</TotalTime>
  <Words>5488</Words>
  <Application>Microsoft Macintosh PowerPoint</Application>
  <PresentationFormat>宽屏</PresentationFormat>
  <Paragraphs>597</Paragraphs>
  <Slides>49</Slides>
  <Notes>49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49</vt:i4>
      </vt:variant>
    </vt:vector>
  </HeadingPairs>
  <TitlesOfParts>
    <vt:vector size="56" baseType="lpstr">
      <vt:lpstr>Times</vt:lpstr>
      <vt:lpstr>Arial</vt:lpstr>
      <vt:lpstr>Calibri</vt:lpstr>
      <vt:lpstr>Calibri Light</vt:lpstr>
      <vt:lpstr>Cambria Math</vt:lpstr>
      <vt:lpstr>Times New Roman</vt:lpstr>
      <vt:lpstr>Office Theme</vt:lpstr>
      <vt:lpstr>Towards Building Scalable Constant-Round MPC from Minimal Assumptions via Round Collapsing</vt:lpstr>
      <vt:lpstr>Multiparty Computation</vt:lpstr>
      <vt:lpstr>Multiparty Computation</vt:lpstr>
      <vt:lpstr>Multiparty Computation</vt:lpstr>
      <vt:lpstr>Known Results from Literatures</vt:lpstr>
      <vt:lpstr>Known Results from Literatures</vt:lpstr>
      <vt:lpstr>Our Question</vt:lpstr>
      <vt:lpstr>Our Result</vt:lpstr>
      <vt:lpstr>Our Result</vt:lpstr>
      <vt:lpstr>Our Result</vt:lpstr>
      <vt:lpstr>Our Techniques</vt:lpstr>
      <vt:lpstr>Limitations and Future Directions</vt:lpstr>
      <vt:lpstr>Outline</vt:lpstr>
      <vt:lpstr>Yao’s Garbled Circuit</vt:lpstr>
      <vt:lpstr>Yao’s Garbled Circuit</vt:lpstr>
      <vt:lpstr>Yao’s Garbled Circuit</vt:lpstr>
      <vt:lpstr>BMR Template</vt:lpstr>
      <vt:lpstr>BMR Template</vt:lpstr>
      <vt:lpstr>BMR Template</vt:lpstr>
      <vt:lpstr>Our Idea – Compiling Non-Constant-Round MPC</vt:lpstr>
      <vt:lpstr>Our Idea – Compiling Non-Constant-Round MPC</vt:lpstr>
      <vt:lpstr>Our Idea – Problem</vt:lpstr>
      <vt:lpstr>Outline</vt:lpstr>
      <vt:lpstr>Observation</vt:lpstr>
      <vt:lpstr>Observation</vt:lpstr>
      <vt:lpstr>Focusing on First Reconstruction</vt:lpstr>
      <vt:lpstr>Focusing on First Reconstruction</vt:lpstr>
      <vt:lpstr>Focusing on First Reconstruction</vt:lpstr>
      <vt:lpstr>Focusing on First Reconstruction</vt:lpstr>
      <vt:lpstr>Summary</vt:lpstr>
      <vt:lpstr>Summary</vt:lpstr>
      <vt:lpstr>Summary</vt:lpstr>
      <vt:lpstr>Cost</vt:lpstr>
      <vt:lpstr>Outline</vt:lpstr>
      <vt:lpstr>Instantiation of ROM Protocol</vt:lpstr>
      <vt:lpstr>Instantiation from [GPS22] + AG Code</vt:lpstr>
      <vt:lpstr>Issue with Computation Complexity</vt:lpstr>
      <vt:lpstr>Issue with Computation Complexity</vt:lpstr>
      <vt:lpstr>Summary of Our Result</vt:lpstr>
      <vt:lpstr>Outline</vt:lpstr>
      <vt:lpstr>Basic Idea</vt:lpstr>
      <vt:lpstr>Basic Idea</vt:lpstr>
      <vt:lpstr>Basic Idea</vt:lpstr>
      <vt:lpstr>Basic Idea</vt:lpstr>
      <vt:lpstr>Basic Idea</vt:lpstr>
      <vt:lpstr>Basic Idea</vt:lpstr>
      <vt:lpstr>Summary of Our Result</vt:lpstr>
      <vt:lpstr>Summary of Our Result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MPC: Asynchronous Responsiveness yet Synchronous Security</dc:title>
  <dc:creator>Chenda Liu Zhang</dc:creator>
  <cp:lastModifiedBy>Yifan Song</cp:lastModifiedBy>
  <cp:revision>739</cp:revision>
  <dcterms:created xsi:type="dcterms:W3CDTF">2018-10-27T15:32:48Z</dcterms:created>
  <dcterms:modified xsi:type="dcterms:W3CDTF">2025-08-18T01:06:21Z</dcterms:modified>
</cp:coreProperties>
</file>