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8" r:id="rId6"/>
    <p:sldId id="261" r:id="rId7"/>
    <p:sldId id="307" r:id="rId8"/>
    <p:sldId id="267" r:id="rId9"/>
    <p:sldId id="266" r:id="rId10"/>
    <p:sldId id="305" r:id="rId11"/>
    <p:sldId id="277" r:id="rId12"/>
    <p:sldId id="306" r:id="rId13"/>
    <p:sldId id="301" r:id="rId14"/>
    <p:sldId id="283" r:id="rId15"/>
    <p:sldId id="279" r:id="rId16"/>
    <p:sldId id="281" r:id="rId17"/>
    <p:sldId id="284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0"/>
    <p:restoredTop sz="96766"/>
  </p:normalViewPr>
  <p:slideViewPr>
    <p:cSldViewPr snapToGrid="0">
      <p:cViewPr varScale="1">
        <p:scale>
          <a:sx n="112" d="100"/>
          <a:sy n="112" d="100"/>
        </p:scale>
        <p:origin x="2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2E96A-A78B-1D40-BF38-C3ABEF406866}" type="datetimeFigureOut">
              <a:rPr lang="en-US" smtClean="0"/>
              <a:t>8/10/25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63EB9-51D3-6D47-BAE0-81840D5E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63EB9-51D3-6D47-BAE0-81840D5E73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1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63EB9-51D3-6D47-BAE0-81840D5E73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8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63EB9-51D3-6D47-BAE0-81840D5E73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5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3D circuits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63EB9-51D3-6D47-BAE0-81840D5E73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Degree: (n choose 3)8!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63EB9-51D3-6D47-BAE0-81840D5E73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5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AC4B-4FAF-018F-5F6B-1CB029E82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D768D-D1CE-D18B-48A4-99DD7350E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FBBE1-43EC-6A75-364B-F5DE0474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E2EC-8CAE-8044-8B65-007500CB0E79}" type="datetime1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747D4-BCE6-46F8-9620-75303053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BE10C-48F8-F3E8-2F73-3B5397B0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A6B8-CF7B-978C-E7A1-125F03D9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16E15-FD7A-3A13-2DA7-4698A291D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E353F-8E1A-9B9D-F304-4A8F52D4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E15F-6543-7C43-A7B7-54F1BB522665}" type="datetime1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8C02F-07F3-2530-8D23-356E3320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45CE-A798-ED07-076F-60A2CE44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4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52C1D7-DB52-2299-26DC-01468D324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E274A-92E5-C97F-013B-1B6A84AA3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11A2B-0520-B127-6157-974952E6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6749-17EB-2141-B944-CF243397BF40}" type="datetime1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84855-A538-C4FC-D112-85E70535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293AF-BCD7-6CBA-2A23-8B666835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8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D677-01AC-22E7-78DA-1919D929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26EF9-3DE4-CB77-25AD-D92A549D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53077-0430-00F4-E1C9-220F0F63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94FE-C473-454D-A3F5-3478AD4D2A74}" type="datetime1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B2354-65B6-CBB2-E58F-3FE2E0D1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6FA4-88B0-B4F6-190C-2DEC7E11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FDF5-4516-747A-6AAC-7E0DFF27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19E92-0782-C9E5-AAEB-CA9D0F57D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A9865-AD4E-884F-C4B3-90894F6D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BC30-A475-F14D-BB7F-422C67F357BE}" type="datetime1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DA257-CDE3-A0B6-008D-1BE1D587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B8606-D185-2E81-7D86-93386922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5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D71F-FA15-7A0E-D5F9-41BA5210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01BF3-D46D-D434-E355-BF66585A1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C7D26-1286-1830-195E-F0DE00F2E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CDA3A-4E79-6871-B04F-A985EF260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69A6-38CB-634E-B79B-282E57FDA54F}" type="datetime1">
              <a:rPr lang="en-US" smtClean="0"/>
              <a:t>8/10/25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F2E45-2678-7367-B4DE-6ACDEEE7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80719-BE75-7369-62BB-17043CB7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6786-D128-8CFD-2F29-95BF9748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C86F4-DCE7-0538-F7B9-044079371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98DBE-E40A-7948-E54F-87EB67FAF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CD5D0-C0EC-C8EB-C3C0-876D722B7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27CCE-8FFA-21C4-F59C-F5A9433F0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E81A3-D9D4-186E-0A12-9DFE6300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8784-CFF5-9A42-938C-1A4C3094FABA}" type="datetime1">
              <a:rPr lang="en-US" smtClean="0"/>
              <a:t>8/10/25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5C52E5-9B69-0D35-7DDB-92681EAB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B86E0A-A8BF-B6CE-C244-FFF94415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6A45-24CD-BC75-54D8-A2F42231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6069A-1BF4-B938-22FD-CF4B8C6E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AC63-5641-9B4E-8039-0FCA9E2E64D6}" type="datetime1">
              <a:rPr lang="en-US" smtClean="0"/>
              <a:t>8/10/25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FCA5F-7299-44E0-E012-16B73B4E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75F70-6A64-2E13-C303-070401B7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5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5F4FA-B7A9-59C8-C212-AD2DA6C7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4914-57CD-7548-8889-8D6D8860952C}" type="datetime1">
              <a:rPr lang="en-US" smtClean="0"/>
              <a:t>8/10/25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22DC8-9FA1-F3CE-F0AD-1349481C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EC808-8256-39CB-9851-43C370AF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9C12-210A-0989-386D-2FCBA1A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121B4-A2B4-0D56-14EE-27C1955A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F405A-BA17-7B21-2138-D3A6DFE2B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5C06D-2622-2C01-18B9-7C370D2B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BB1F-1CAB-484B-8BFB-C09AAC1900DC}" type="datetime1">
              <a:rPr lang="en-US" smtClean="0"/>
              <a:t>8/10/25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37D8B-A222-E56E-4467-CEFBF1B4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106AB-0F92-FDC1-C14A-2CB3D212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8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F1DA-A3FA-A750-80DF-6A31F2B2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63447B-4BDD-AC54-EF42-9626F93F6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D2DEC-72C8-C3B6-4EBB-D8A22B5A4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4D46E-C71D-94CB-D8C4-162F68575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AFEE-D592-3147-9CB1-70C19325AA9F}" type="datetime1">
              <a:rPr lang="en-US" smtClean="0"/>
              <a:t>8/10/25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50FA7-E30F-EE35-1F67-A68B16A7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02A1B-8C1E-EBA2-5A42-B7F40DE6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772DD-9868-177F-199C-E30A7008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C76B8-D11B-0D82-A9F3-8D73758E0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90AF8-E356-518D-E00C-1AEBDD434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181B22-4C46-814F-B04A-4248CE36A7C3}" type="datetime1">
              <a:rPr lang="en-US" smtClean="0"/>
              <a:t>8/10/25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B5A59-6C49-6F49-2B38-A0493008E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BC8F5-1C90-F468-9F55-2DBAB6BCF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B7359C-B9E4-3542-89AA-D46A0DA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0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5FE1-3B9E-723A-79F6-EE0D88DD5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8" y="234765"/>
            <a:ext cx="10668001" cy="1753133"/>
          </a:xfrm>
        </p:spPr>
        <p:txBody>
          <a:bodyPr>
            <a:normAutofit/>
          </a:bodyPr>
          <a:lstStyle/>
          <a:p>
            <a:r>
              <a:rPr lang="en-US" sz="4500" dirty="0" err="1">
                <a:latin typeface="Palatino Linotype" panose="02040502050505030304" pitchFamily="18" charset="0"/>
                <a:ea typeface="Palatino" pitchFamily="2" charset="77"/>
                <a:cs typeface="Times New Roman" panose="02020603050405020304" pitchFamily="18" charset="0"/>
              </a:rPr>
              <a:t>Pseudorandomness</a:t>
            </a:r>
            <a:r>
              <a:rPr lang="en-US" sz="4500" dirty="0">
                <a:latin typeface="Palatino Linotype" panose="02040502050505030304" pitchFamily="18" charset="0"/>
                <a:ea typeface="Palatino" pitchFamily="2" charset="77"/>
                <a:cs typeface="Times New Roman" panose="02020603050405020304" pitchFamily="18" charset="0"/>
              </a:rPr>
              <a:t> Properties of Random Reversible 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A0667-155B-45BD-5FDC-C9643A1D8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9743" y="2337221"/>
            <a:ext cx="4332514" cy="908375"/>
          </a:xfrm>
        </p:spPr>
        <p:txBody>
          <a:bodyPr>
            <a:normAutofit/>
          </a:bodyPr>
          <a:lstStyle/>
          <a:p>
            <a:r>
              <a:rPr lang="en-US" dirty="0">
                <a:latin typeface="Palatino Linotype" panose="02040502050505030304" pitchFamily="18" charset="0"/>
                <a:ea typeface="AppleGothic" pitchFamily="2" charset="-127"/>
              </a:rPr>
              <a:t>William He</a:t>
            </a:r>
          </a:p>
          <a:p>
            <a:r>
              <a:rPr lang="en-US" dirty="0">
                <a:latin typeface="Palatino Linotype" panose="02040502050505030304" pitchFamily="18" charset="0"/>
                <a:ea typeface="AppleGothic" pitchFamily="2" charset="-127"/>
              </a:rPr>
              <a:t>(CMU)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775F6EC-8F91-831E-C6BF-FD43EDA9AB3F}"/>
              </a:ext>
            </a:extLst>
          </p:cNvPr>
          <p:cNvSpPr txBox="1">
            <a:spLocks/>
          </p:cNvSpPr>
          <p:nvPr/>
        </p:nvSpPr>
        <p:spPr>
          <a:xfrm>
            <a:off x="3929743" y="3415895"/>
            <a:ext cx="4332514" cy="393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latin typeface="Palatino Linotype" panose="02040502050505030304" pitchFamily="18" charset="0"/>
                <a:ea typeface="AppleGothic" pitchFamily="2" charset="-127"/>
              </a:rPr>
              <a:t>Based on joint works with: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7EDD43BC-DFAF-07F6-9D14-3078A2F5CF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5922" y="4151055"/>
                <a:ext cx="2025354" cy="7511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ea typeface="AppleGothic" pitchFamily="2" charset="-127"/>
                  </a:rPr>
                  <a:t>William Gay </a:t>
                </a:r>
              </a:p>
              <a:p>
                <a:r>
                  <a:rPr lang="en-US" sz="1800" dirty="0">
                    <a:ea typeface="AppleGothic" pitchFamily="2" charset="-127"/>
                  </a:rPr>
                  <a:t>(CMU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ea typeface="AppleGothic" pitchFamily="2" charset="-127"/>
                  </a:rPr>
                  <a:t> UIUC)</a:t>
                </a:r>
              </a:p>
            </p:txBody>
          </p:sp>
        </mc:Choice>
        <mc:Fallback>
          <p:sp>
            <p:nvSpPr>
              <p:cNvPr id="6" name="Subtitle 2">
                <a:extLst>
                  <a:ext uri="{FF2B5EF4-FFF2-40B4-BE49-F238E27FC236}">
                    <a16:creationId xmlns:a16="http://schemas.microsoft.com/office/drawing/2014/main" id="{7EDD43BC-DFAF-07F6-9D14-3078A2F5C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922" y="4151055"/>
                <a:ext cx="2025354" cy="751114"/>
              </a:xfrm>
              <a:prstGeom prst="rect">
                <a:avLst/>
              </a:prstGeom>
              <a:blipFill>
                <a:blip r:embed="rId3"/>
                <a:stretch>
                  <a:fillRect t="-6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ubtitle 2">
                <a:extLst>
                  <a:ext uri="{FF2B5EF4-FFF2-40B4-BE49-F238E27FC236}">
                    <a16:creationId xmlns:a16="http://schemas.microsoft.com/office/drawing/2014/main" id="{F75E1895-DE63-8625-1EA8-B217D10697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85039" y="4149353"/>
                <a:ext cx="2064161" cy="7528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latin typeface="Palatino Linotype" panose="02040502050505030304" pitchFamily="18" charset="0"/>
                    <a:ea typeface="AppleGothic" pitchFamily="2" charset="-127"/>
                  </a:rPr>
                  <a:t>Nicholas </a:t>
                </a:r>
                <a:r>
                  <a:rPr lang="en-US" sz="1800" dirty="0" err="1">
                    <a:latin typeface="Palatino Linotype" panose="02040502050505030304" pitchFamily="18" charset="0"/>
                    <a:ea typeface="AppleGothic" pitchFamily="2" charset="-127"/>
                  </a:rPr>
                  <a:t>Kocurek</a:t>
                </a:r>
                <a:endParaRPr lang="en-US" sz="1800" dirty="0">
                  <a:latin typeface="Palatino Linotype" panose="02040502050505030304" pitchFamily="18" charset="0"/>
                  <a:ea typeface="AppleGothic" pitchFamily="2" charset="-127"/>
                </a:endParaRPr>
              </a:p>
              <a:p>
                <a:r>
                  <a:rPr lang="en-US" sz="1800" dirty="0">
                    <a:latin typeface="Palatino Linotype" panose="02040502050505030304" pitchFamily="18" charset="0"/>
                    <a:ea typeface="AppleGothic" pitchFamily="2" charset="-127"/>
                  </a:rPr>
                  <a:t>(CMU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latin typeface="Palatino Linotype" panose="02040502050505030304" pitchFamily="18" charset="0"/>
                    <a:ea typeface="AppleGothic" pitchFamily="2" charset="-127"/>
                  </a:rPr>
                  <a:t> UW)</a:t>
                </a:r>
              </a:p>
            </p:txBody>
          </p:sp>
        </mc:Choice>
        <mc:Fallback>
          <p:sp>
            <p:nvSpPr>
              <p:cNvPr id="8" name="Subtitle 2">
                <a:extLst>
                  <a:ext uri="{FF2B5EF4-FFF2-40B4-BE49-F238E27FC236}">
                    <a16:creationId xmlns:a16="http://schemas.microsoft.com/office/drawing/2014/main" id="{F75E1895-DE63-8625-1EA8-B217D1069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039" y="4149353"/>
                <a:ext cx="2064161" cy="752816"/>
              </a:xfrm>
              <a:prstGeom prst="rect">
                <a:avLst/>
              </a:prstGeom>
              <a:blipFill>
                <a:blip r:embed="rId4"/>
                <a:stretch>
                  <a:fillRect l="-1220" t="-6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ubtitle 2">
            <a:extLst>
              <a:ext uri="{FF2B5EF4-FFF2-40B4-BE49-F238E27FC236}">
                <a16:creationId xmlns:a16="http://schemas.microsoft.com/office/drawing/2014/main" id="{0261D715-4A30-B100-1688-62331D39C9C2}"/>
              </a:ext>
            </a:extLst>
          </p:cNvPr>
          <p:cNvSpPr txBox="1">
            <a:spLocks/>
          </p:cNvSpPr>
          <p:nvPr/>
        </p:nvSpPr>
        <p:spPr>
          <a:xfrm>
            <a:off x="8085721" y="4135205"/>
            <a:ext cx="1828800" cy="75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Palatino Linotype" panose="02040502050505030304" pitchFamily="18" charset="0"/>
                <a:ea typeface="AppleGothic" pitchFamily="2" charset="-127"/>
              </a:rPr>
              <a:t>Ryan O’Donnell</a:t>
            </a:r>
          </a:p>
          <a:p>
            <a:r>
              <a:rPr lang="en-US" sz="1800" dirty="0">
                <a:latin typeface="Palatino Linotype" panose="02040502050505030304" pitchFamily="18" charset="0"/>
                <a:ea typeface="AppleGothic" pitchFamily="2" charset="-127"/>
              </a:rPr>
              <a:t>(CMU)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8A7AE59-28F4-9C65-9E1E-FF7444E46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4"/>
          <a:stretch/>
        </p:blipFill>
        <p:spPr bwMode="auto">
          <a:xfrm>
            <a:off x="8262257" y="4902169"/>
            <a:ext cx="1411527" cy="180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544A6-AE1A-5594-DE65-5691FBBF72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282"/>
          <a:stretch/>
        </p:blipFill>
        <p:spPr>
          <a:xfrm>
            <a:off x="5511876" y="4870103"/>
            <a:ext cx="1411527" cy="18016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4B4B2A-9FCD-8426-F1D3-400309FBCC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121" r="16009"/>
          <a:stretch/>
        </p:blipFill>
        <p:spPr>
          <a:xfrm>
            <a:off x="2719957" y="4879077"/>
            <a:ext cx="1411527" cy="17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89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B0B2E-0EF6-2C34-A32A-D638F099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DCE42-157D-C782-C9EA-179FCEDA1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10" y="317136"/>
            <a:ext cx="7772400" cy="62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0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7F48D-AB6A-575B-847B-7109BC2E6F3D}"/>
              </a:ext>
            </a:extLst>
          </p:cNvPr>
          <p:cNvSpPr/>
          <p:nvPr/>
        </p:nvSpPr>
        <p:spPr>
          <a:xfrm>
            <a:off x="1618404" y="1061665"/>
            <a:ext cx="8955191" cy="35887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2BD66C4E-0A6C-589B-CD8C-BDD8A79E43A7}"/>
              </a:ext>
            </a:extLst>
          </p:cNvPr>
          <p:cNvSpPr/>
          <p:nvPr/>
        </p:nvSpPr>
        <p:spPr>
          <a:xfrm>
            <a:off x="4013064" y="4776292"/>
            <a:ext cx="7849016" cy="16625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A924A-2829-87D4-220A-B75608D3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38264"/>
            <a:ext cx="9508985" cy="9692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Techniques: random walk perspective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9C1877A-6DB8-954C-01BB-92D529AF51D7}"/>
              </a:ext>
            </a:extLst>
          </p:cNvPr>
          <p:cNvGrpSpPr/>
          <p:nvPr/>
        </p:nvGrpSpPr>
        <p:grpSpPr>
          <a:xfrm>
            <a:off x="9366018" y="386018"/>
            <a:ext cx="2676384" cy="860739"/>
            <a:chOff x="9806151" y="551794"/>
            <a:chExt cx="1056290" cy="773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072BC63-87EB-C51E-462C-C52261540E1B}"/>
                    </a:ext>
                  </a:extLst>
                </p:cNvPr>
                <p:cNvSpPr txBox="1"/>
                <p:nvPr/>
              </p:nvSpPr>
              <p:spPr>
                <a:xfrm>
                  <a:off x="9927020" y="551794"/>
                  <a:ext cx="935421" cy="3742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Distinct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072BC63-87EB-C51E-462C-C52261540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7020" y="551794"/>
                  <a:ext cx="935421" cy="3742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5E575F9-A8B1-A555-A58D-7B88E19D24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06151" y="819047"/>
              <a:ext cx="378072" cy="5065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7E16F44-94FC-82A7-0284-4537EB699EEA}"/>
              </a:ext>
            </a:extLst>
          </p:cNvPr>
          <p:cNvGrpSpPr/>
          <p:nvPr/>
        </p:nvGrpSpPr>
        <p:grpSpPr>
          <a:xfrm>
            <a:off x="1877006" y="1146426"/>
            <a:ext cx="1728097" cy="404983"/>
            <a:chOff x="1896649" y="1687595"/>
            <a:chExt cx="1728097" cy="40498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D8F3FAA-B6E7-292C-E222-D7D5275C9FDB}"/>
                </a:ext>
              </a:extLst>
            </p:cNvPr>
            <p:cNvSpPr/>
            <p:nvPr/>
          </p:nvSpPr>
          <p:spPr>
            <a:xfrm>
              <a:off x="3363241" y="204610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2DDF4D0-1067-5C11-A4AD-BAD2893D1A24}"/>
                    </a:ext>
                  </a:extLst>
                </p:cNvPr>
                <p:cNvSpPr txBox="1"/>
                <p:nvPr/>
              </p:nvSpPr>
              <p:spPr>
                <a:xfrm>
                  <a:off x="1896649" y="1687595"/>
                  <a:ext cx="1728097" cy="4049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2DDF4D0-1067-5C11-A4AD-BAD2893D1A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649" y="1687595"/>
                  <a:ext cx="1728097" cy="4049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3067C5-F627-3CBB-8E64-89347065A4BB}"/>
              </a:ext>
            </a:extLst>
          </p:cNvPr>
          <p:cNvGrpSpPr/>
          <p:nvPr/>
        </p:nvGrpSpPr>
        <p:grpSpPr>
          <a:xfrm>
            <a:off x="3493043" y="1101084"/>
            <a:ext cx="3189037" cy="404983"/>
            <a:chOff x="3493043" y="1676772"/>
            <a:chExt cx="3189037" cy="40498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629B4F4-60CC-40D4-B5BF-F4AE31532C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3043" y="1924606"/>
              <a:ext cx="1376857" cy="1214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DB97C96-5C3F-FBC0-E223-D49387FF9AA8}"/>
                </a:ext>
              </a:extLst>
            </p:cNvPr>
            <p:cNvGrpSpPr/>
            <p:nvPr/>
          </p:nvGrpSpPr>
          <p:grpSpPr>
            <a:xfrm>
              <a:off x="4913513" y="1676772"/>
              <a:ext cx="1768567" cy="404983"/>
              <a:chOff x="4913513" y="1676772"/>
              <a:chExt cx="1768567" cy="40498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6B87C77-8110-DF2D-F5DA-DABF2E2AE065}"/>
                  </a:ext>
                </a:extLst>
              </p:cNvPr>
              <p:cNvSpPr/>
              <p:nvPr/>
            </p:nvSpPr>
            <p:spPr>
              <a:xfrm>
                <a:off x="4913513" y="189370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37117A01-5E98-3B49-EA75-F42E3142634D}"/>
                      </a:ext>
                    </a:extLst>
                  </p:cNvPr>
                  <p:cNvSpPr txBox="1"/>
                  <p:nvPr/>
                </p:nvSpPr>
                <p:spPr>
                  <a:xfrm>
                    <a:off x="4953983" y="1676772"/>
                    <a:ext cx="1728097" cy="40498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37117A01-5E98-3B49-EA75-F42E314263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3983" y="1676772"/>
                    <a:ext cx="1728097" cy="40498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6569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70A4B2D-7720-69D1-2A79-49A3F01B5BF2}"/>
              </a:ext>
            </a:extLst>
          </p:cNvPr>
          <p:cNvGrpSpPr/>
          <p:nvPr/>
        </p:nvGrpSpPr>
        <p:grpSpPr>
          <a:xfrm>
            <a:off x="3408960" y="1563506"/>
            <a:ext cx="3008158" cy="1548944"/>
            <a:chOff x="3408960" y="2139194"/>
            <a:chExt cx="3008158" cy="1548944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65342E7-E2C2-FC23-5FFF-ECBFEFE2A088}"/>
                </a:ext>
              </a:extLst>
            </p:cNvPr>
            <p:cNvCxnSpPr>
              <a:cxnSpLocks/>
            </p:cNvCxnSpPr>
            <p:nvPr/>
          </p:nvCxnSpPr>
          <p:spPr>
            <a:xfrm>
              <a:off x="3408960" y="2139194"/>
              <a:ext cx="1142894" cy="1113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2777FD5-4AD2-01F9-76B9-0763A933515D}"/>
                </a:ext>
              </a:extLst>
            </p:cNvPr>
            <p:cNvGrpSpPr/>
            <p:nvPr/>
          </p:nvGrpSpPr>
          <p:grpSpPr>
            <a:xfrm>
              <a:off x="4611937" y="3252536"/>
              <a:ext cx="1805181" cy="435602"/>
              <a:chOff x="4611937" y="3252536"/>
              <a:chExt cx="1805181" cy="43560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07024B1-2B19-1EFC-CCB8-B367E7A58AC0}"/>
                  </a:ext>
                </a:extLst>
              </p:cNvPr>
              <p:cNvSpPr/>
              <p:nvPr/>
            </p:nvSpPr>
            <p:spPr>
              <a:xfrm>
                <a:off x="4611937" y="325253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D18EC8E0-948E-1003-2530-640F13B071FE}"/>
                      </a:ext>
                    </a:extLst>
                  </p:cNvPr>
                  <p:cNvSpPr txBox="1"/>
                  <p:nvPr/>
                </p:nvSpPr>
                <p:spPr>
                  <a:xfrm>
                    <a:off x="4689021" y="3283155"/>
                    <a:ext cx="1728097" cy="40498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D18EC8E0-948E-1003-2530-640F13B071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9021" y="3283155"/>
                    <a:ext cx="1728097" cy="40498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2409" b="-121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08BDC25-93C5-C0EA-109D-487297D7D0FE}"/>
              </a:ext>
            </a:extLst>
          </p:cNvPr>
          <p:cNvGrpSpPr/>
          <p:nvPr/>
        </p:nvGrpSpPr>
        <p:grpSpPr>
          <a:xfrm>
            <a:off x="4689021" y="2798668"/>
            <a:ext cx="2343150" cy="1690434"/>
            <a:chOff x="4054818" y="-126748"/>
            <a:chExt cx="1952589" cy="1690434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D11B674-B891-F876-D379-BA88DFE647D9}"/>
                </a:ext>
              </a:extLst>
            </p:cNvPr>
            <p:cNvCxnSpPr>
              <a:cxnSpLocks/>
            </p:cNvCxnSpPr>
            <p:nvPr/>
          </p:nvCxnSpPr>
          <p:spPr>
            <a:xfrm>
              <a:off x="4054818" y="-126748"/>
              <a:ext cx="216564" cy="12854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B719D3F-4886-6860-13EC-392524716A1F}"/>
                </a:ext>
              </a:extLst>
            </p:cNvPr>
            <p:cNvGrpSpPr/>
            <p:nvPr/>
          </p:nvGrpSpPr>
          <p:grpSpPr>
            <a:xfrm>
              <a:off x="4256450" y="1158703"/>
              <a:ext cx="1750957" cy="404983"/>
              <a:chOff x="4256450" y="1158703"/>
              <a:chExt cx="1750957" cy="40498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51F05DA-EC56-75D3-A58B-36541E68E33F}"/>
                  </a:ext>
                </a:extLst>
              </p:cNvPr>
              <p:cNvSpPr/>
              <p:nvPr/>
            </p:nvSpPr>
            <p:spPr>
              <a:xfrm>
                <a:off x="4256450" y="12270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72362BA-915A-34F4-A8FB-6448FC6C3381}"/>
                      </a:ext>
                    </a:extLst>
                  </p:cNvPr>
                  <p:cNvSpPr txBox="1"/>
                  <p:nvPr/>
                </p:nvSpPr>
                <p:spPr>
                  <a:xfrm>
                    <a:off x="4279310" y="1158703"/>
                    <a:ext cx="1728097" cy="40498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72362BA-915A-34F4-A8FB-6448FC6C33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9310" y="1158703"/>
                    <a:ext cx="1728097" cy="40498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7317" b="-121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1216AB4-A61E-57AF-7A59-E2D6FF6697E3}"/>
                  </a:ext>
                </a:extLst>
              </p:cNvPr>
              <p:cNvSpPr txBox="1"/>
              <p:nvPr/>
            </p:nvSpPr>
            <p:spPr>
              <a:xfrm>
                <a:off x="4013064" y="4858814"/>
                <a:ext cx="776873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Path in this graph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Rev. circuit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gates.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Random</a:t>
                </a:r>
                <a:r>
                  <a:rPr lang="en-US" dirty="0">
                    <a:solidFill>
                      <a:schemeClr val="tx1"/>
                    </a:solidFill>
                  </a:rPr>
                  <a:t> path in this graph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</a:t>
                </a:r>
                <a:r>
                  <a:rPr lang="en-US" b="1" dirty="0">
                    <a:solidFill>
                      <a:schemeClr val="tx1"/>
                    </a:solidFill>
                  </a:rPr>
                  <a:t>Random</a:t>
                </a:r>
                <a:r>
                  <a:rPr lang="en-US" dirty="0">
                    <a:solidFill>
                      <a:schemeClr val="tx1"/>
                    </a:solidFill>
                  </a:rPr>
                  <a:t> rev. circuit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gates.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-wise independence = Mixing to uniform distribution.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1216AB4-A61E-57AF-7A59-E2D6FF669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064" y="4858814"/>
                <a:ext cx="7768730" cy="1754326"/>
              </a:xfrm>
              <a:prstGeom prst="rect">
                <a:avLst/>
              </a:prstGeom>
              <a:blipFill>
                <a:blip r:embed="rId8"/>
                <a:stretch>
                  <a:fillRect t="-1439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4B9E5C00-5CCA-4F1E-42F7-660669A7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B35C7-D165-1616-2510-5AD1495A5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5ABA-C227-2817-7FA5-B1F509C4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4" y="0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Techniques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69E07-BACA-5851-0CFA-A4804D0A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88" y="1163718"/>
            <a:ext cx="11807322" cy="5468144"/>
          </a:xfrm>
        </p:spPr>
        <p:txBody>
          <a:bodyPr>
            <a:normAutofit/>
          </a:bodyPr>
          <a:lstStyle/>
          <a:p>
            <a:r>
              <a:rPr lang="en-US" dirty="0"/>
              <a:t>Markov chain mixing is implied by spectral gap of transition matrix.</a:t>
            </a:r>
          </a:p>
          <a:p>
            <a:r>
              <a:rPr lang="en-US" dirty="0"/>
              <a:t>Previous results</a:t>
            </a:r>
          </a:p>
          <a:p>
            <a:pPr lvl="1"/>
            <a:r>
              <a:rPr lang="en-US" dirty="0"/>
              <a:t>[Gow96]: canonical paths</a:t>
            </a:r>
          </a:p>
          <a:p>
            <a:pPr lvl="1"/>
            <a:r>
              <a:rPr lang="en-US" dirty="0"/>
              <a:t>[HMMR04]: canonical paths</a:t>
            </a:r>
          </a:p>
          <a:p>
            <a:pPr lvl="1"/>
            <a:r>
              <a:rPr lang="en-US" dirty="0"/>
              <a:t>[BH04]: comparison method</a:t>
            </a:r>
          </a:p>
          <a:p>
            <a:pPr lvl="1"/>
            <a:r>
              <a:rPr lang="en-US" dirty="0"/>
              <a:t>[GHP24]: comparison method, log-Sobolev inequalities</a:t>
            </a:r>
          </a:p>
          <a:p>
            <a:pPr lvl="1"/>
            <a:r>
              <a:rPr lang="en-US" dirty="0"/>
              <a:t>[CHHLMT24]: comparison method, algebraic expanders</a:t>
            </a:r>
          </a:p>
          <a:p>
            <a:r>
              <a:rPr lang="en-US" dirty="0"/>
              <a:t>1D theorem: spectral gaps from </a:t>
            </a:r>
            <a:r>
              <a:rPr lang="en-US" dirty="0">
                <a:solidFill>
                  <a:srgbClr val="00B050"/>
                </a:solidFill>
              </a:rPr>
              <a:t>quantum physics tools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Tools adapted from study of </a:t>
            </a:r>
            <a:r>
              <a:rPr lang="en-US" i="1" dirty="0"/>
              <a:t>unitary designs </a:t>
            </a:r>
            <a:r>
              <a:rPr lang="en-US" dirty="0"/>
              <a:t>[BHH12,HM18].</a:t>
            </a:r>
          </a:p>
          <a:p>
            <a:r>
              <a:rPr lang="en-US" dirty="0"/>
              <a:t>2D theorem: upgraded spectral analysis with </a:t>
            </a:r>
            <a:r>
              <a:rPr lang="en-US" dirty="0">
                <a:solidFill>
                  <a:srgbClr val="7030A0"/>
                </a:solidFill>
              </a:rPr>
              <a:t>state space decomposition.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9A5CB-3BE1-BFA4-C554-20765360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DE3995B-96F3-7A69-7F8C-6F08865B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8142"/>
            <a:ext cx="12077006" cy="1325563"/>
          </a:xfrm>
        </p:spPr>
        <p:txBody>
          <a:bodyPr>
            <a:normAutofit/>
          </a:bodyPr>
          <a:lstStyle/>
          <a:p>
            <a:pPr algn="ctr"/>
            <a:r>
              <a:rPr lang="en-US" sz="5600" dirty="0">
                <a:latin typeface="+mn-lt"/>
              </a:rPr>
              <a:t>Thanks!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67075B-563E-D42D-33AB-8D0C47D3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4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DE3995B-96F3-7A69-7F8C-6F08865B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4" y="0"/>
            <a:ext cx="12077006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Future Directions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8627FCD8-81AB-57C7-0D53-4254449FDE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927" y="1261893"/>
                <a:ext cx="11500945" cy="42758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Computational security: Is a random reversible circuit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gates a </a:t>
                </a:r>
                <a:r>
                  <a:rPr lang="en-US" dirty="0">
                    <a:solidFill>
                      <a:schemeClr val="accent6"/>
                    </a:solidFill>
                  </a:rPr>
                  <a:t>computationally pseudorandom </a:t>
                </a:r>
                <a:r>
                  <a:rPr lang="en-US" dirty="0"/>
                  <a:t>permutation? (Gowers’ conjecture)</a:t>
                </a:r>
              </a:p>
              <a:p>
                <a:r>
                  <a:rPr lang="en-US" dirty="0"/>
                  <a:t>NP-hardness: Minimum </a:t>
                </a:r>
                <a:r>
                  <a:rPr lang="en-US" b="1" i="1" dirty="0"/>
                  <a:t>reversible</a:t>
                </a:r>
                <a:r>
                  <a:rPr lang="en-US" dirty="0"/>
                  <a:t> circuit size problem (compute smallest circuit from truth table) has </a:t>
                </a:r>
                <a:r>
                  <a:rPr lang="en-US" dirty="0">
                    <a:solidFill>
                      <a:srgbClr val="0070C0"/>
                    </a:solidFill>
                  </a:rPr>
                  <a:t>search-to-decision reductions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8627FCD8-81AB-57C7-0D53-4254449FD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27" y="1261893"/>
                <a:ext cx="11500945" cy="4275878"/>
              </a:xfrm>
              <a:prstGeom prst="rect">
                <a:avLst/>
              </a:prstGeom>
              <a:blipFill>
                <a:blip r:embed="rId2"/>
                <a:stretch>
                  <a:fillRect l="-993" t="-2374" r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B0677-912F-C79A-D059-7877AC18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7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DE3995B-96F3-7A69-7F8C-6F08865B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4" y="0"/>
            <a:ext cx="12077006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Proof of 1D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5">
                <a:extLst>
                  <a:ext uri="{FF2B5EF4-FFF2-40B4-BE49-F238E27FC236}">
                    <a16:creationId xmlns:a16="http://schemas.microsoft.com/office/drawing/2014/main" id="{A5E2551B-3F4C-1612-7E14-E1EBCE0062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5527" y="1109493"/>
                <a:ext cx="11500945" cy="22631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Intermediate Theorem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A random reversible circuit with 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Õ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1D-local</a:t>
                </a:r>
                <a:r>
                  <a:rPr lang="en-US" dirty="0"/>
                  <a:t> gates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independent.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b="1" dirty="0"/>
                  <a:t>Proof</a:t>
                </a:r>
                <a:r>
                  <a:rPr lang="en-US" dirty="0"/>
                  <a:t>: The Markov chain on</a:t>
                </a:r>
                <a:r>
                  <a:rPr lang="en-US" b="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Distinct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a </a:t>
                </a:r>
                <a:r>
                  <a:rPr lang="en-US" dirty="0">
                    <a:solidFill>
                      <a:srgbClr val="00B050"/>
                    </a:solidFill>
                  </a:rPr>
                  <a:t>spectral gap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1" name="Content Placeholder 5">
                <a:extLst>
                  <a:ext uri="{FF2B5EF4-FFF2-40B4-BE49-F238E27FC236}">
                    <a16:creationId xmlns:a16="http://schemas.microsoft.com/office/drawing/2014/main" id="{A5E2551B-3F4C-1612-7E14-E1EBCE006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527" y="1109493"/>
                <a:ext cx="11500945" cy="2263104"/>
              </a:xfrm>
              <a:blipFill>
                <a:blip r:embed="rId2"/>
                <a:stretch>
                  <a:fillRect l="-993" t="-6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4150F0E-8EBB-39DD-1830-BF642A1A99F9}"/>
              </a:ext>
            </a:extLst>
          </p:cNvPr>
          <p:cNvSpPr txBox="1"/>
          <p:nvPr/>
        </p:nvSpPr>
        <p:spPr>
          <a:xfrm>
            <a:off x="515006" y="3429000"/>
            <a:ext cx="116769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Laplacian for the </a:t>
            </a:r>
            <a:r>
              <a:rPr lang="en-US" sz="2800" dirty="0">
                <a:solidFill>
                  <a:srgbClr val="FF0000"/>
                </a:solidFill>
              </a:rPr>
              <a:t>1D-local gates walk </a:t>
            </a:r>
            <a:r>
              <a:rPr lang="en-US" sz="2800" dirty="0"/>
              <a:t>is different. In the baby theorem, we had a Laplacian of the form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DDCAF4-B532-8074-D1D0-B78A4A1546CA}"/>
              </a:ext>
            </a:extLst>
          </p:cNvPr>
          <p:cNvSpPr txBox="1"/>
          <p:nvPr/>
        </p:nvSpPr>
        <p:spPr>
          <a:xfrm>
            <a:off x="515006" y="5252639"/>
            <a:ext cx="11676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Now the Laplacian is different.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BFF41B9-5C97-D504-4335-2E6248748FF2}"/>
                  </a:ext>
                </a:extLst>
              </p:cNvPr>
              <p:cNvSpPr txBox="1"/>
              <p:nvPr/>
            </p:nvSpPr>
            <p:spPr>
              <a:xfrm>
                <a:off x="2815488" y="4439510"/>
                <a:ext cx="6215742" cy="58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𝑏𝑎𝑏𝑦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avg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BFF41B9-5C97-D504-4335-2E6248748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488" y="4439510"/>
                <a:ext cx="6215742" cy="588751"/>
              </a:xfrm>
              <a:prstGeom prst="rect">
                <a:avLst/>
              </a:prstGeom>
              <a:blipFill>
                <a:blip r:embed="rId3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0E1EF0F-1B45-2832-FDF1-324EB2EC36ED}"/>
                  </a:ext>
                </a:extLst>
              </p:cNvPr>
              <p:cNvSpPr txBox="1"/>
              <p:nvPr/>
            </p:nvSpPr>
            <p:spPr>
              <a:xfrm>
                <a:off x="2988128" y="5897793"/>
                <a:ext cx="6215742" cy="58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avg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0E1EF0F-1B45-2832-FDF1-324EB2EC3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128" y="5897793"/>
                <a:ext cx="6215742" cy="588751"/>
              </a:xfrm>
              <a:prstGeom prst="rect">
                <a:avLst/>
              </a:prstGeom>
              <a:blipFill>
                <a:blip r:embed="rId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8CEAC686-5F83-6FA7-B80A-A24930DD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6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/>
      <p:bldP spid="34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DE3995B-96F3-7A69-7F8C-6F08865B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4" y="0"/>
            <a:ext cx="12077006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Proof of 1D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8627FCD8-81AB-57C7-0D53-4254449FDE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927" y="1261893"/>
                <a:ext cx="11500945" cy="20754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Intermediate Theorem</a:t>
                </a:r>
                <a:r>
                  <a:rPr lang="en-US" dirty="0"/>
                  <a:t>: A random reversible circuit with 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Õ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i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2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2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1D-local</a:t>
                </a:r>
                <a:r>
                  <a:rPr lang="en-US" dirty="0"/>
                  <a:t> gates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-approximate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independent.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b="1" dirty="0"/>
                  <a:t>Proof</a:t>
                </a:r>
                <a:r>
                  <a:rPr lang="en-US" dirty="0"/>
                  <a:t>: The Markov chain on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Distinct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a </a:t>
                </a:r>
                <a:r>
                  <a:rPr lang="en-US" dirty="0">
                    <a:solidFill>
                      <a:srgbClr val="00B050"/>
                    </a:solidFill>
                  </a:rPr>
                  <a:t>spectral gap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8627FCD8-81AB-57C7-0D53-4254449FD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27" y="1261893"/>
                <a:ext cx="11500945" cy="2075496"/>
              </a:xfrm>
              <a:prstGeom prst="rect">
                <a:avLst/>
              </a:prstGeom>
              <a:blipFill>
                <a:blip r:embed="rId2"/>
                <a:stretch>
                  <a:fillRect l="-883" t="-67683" b="-37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A5E2551B-3F4C-1612-7E14-E1EBCE006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91" y="4126671"/>
            <a:ext cx="11280416" cy="146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Lemma of Nachtergaele from quantum many-body physics shows how to prove spectral gaps for Hamiltonians of this 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88C3B-3EFE-F5DA-A12E-F0E2454FD64C}"/>
                  </a:ext>
                </a:extLst>
              </p:cNvPr>
              <p:cNvSpPr txBox="1"/>
              <p:nvPr/>
            </p:nvSpPr>
            <p:spPr>
              <a:xfrm>
                <a:off x="2988129" y="3263201"/>
                <a:ext cx="6215742" cy="588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avg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988C3B-3EFE-F5DA-A12E-F0E2454FD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129" y="3263201"/>
                <a:ext cx="6215742" cy="588751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47C50DF-07C9-1B90-2185-51EDC3971558}"/>
              </a:ext>
            </a:extLst>
          </p:cNvPr>
          <p:cNvSpPr txBox="1">
            <a:spLocks/>
          </p:cNvSpPr>
          <p:nvPr/>
        </p:nvSpPr>
        <p:spPr>
          <a:xfrm>
            <a:off x="387662" y="5093665"/>
            <a:ext cx="11500945" cy="1291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Main Theorem </a:t>
            </a:r>
            <a:r>
              <a:rPr lang="en-US" dirty="0"/>
              <a:t>follows from </a:t>
            </a:r>
            <a:r>
              <a:rPr lang="en-US" b="1" dirty="0"/>
              <a:t>Intermediate Theorem </a:t>
            </a:r>
            <a:r>
              <a:rPr lang="en-US" dirty="0"/>
              <a:t>by detectability lemma of </a:t>
            </a:r>
            <a:r>
              <a:rPr lang="en-US" dirty="0" err="1"/>
              <a:t>Ahanorov</a:t>
            </a:r>
            <a:r>
              <a:rPr lang="en-US" dirty="0"/>
              <a:t> et al.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41BAD6-57E8-F794-2AE7-7EAC4CC5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5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DE3995B-96F3-7A69-7F8C-6F08865B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4" y="0"/>
            <a:ext cx="12077006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Proof of 2D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CDE58A6F-6C0C-F913-84D7-163D613420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181" y="1178700"/>
                <a:ext cx="11420095" cy="56793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Start with 1D Theorem: A random reversible circuit with </a:t>
                </a:r>
                <a:r>
                  <a:rPr lang="en-US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Õ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layers</a:t>
                </a:r>
                <a:r>
                  <a:rPr lang="en-US" dirty="0"/>
                  <a:t> of 1D-geometrically local gates is exp(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/>
                  <a:t>)-approximate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independent. </a:t>
                </a:r>
              </a:p>
              <a:p>
                <a:r>
                  <a:rPr lang="en-US" dirty="0"/>
                  <a:t>Observe: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Linear dependence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tight for 1D gate architecture.</a:t>
                </a:r>
              </a:p>
              <a:p>
                <a:pPr lvl="1"/>
                <a:r>
                  <a:rPr lang="en-US" dirty="0"/>
                  <a:t>Naïve spectral gap to mixing immediately results in </a:t>
                </a:r>
                <a:r>
                  <a:rPr lang="en-US" dirty="0">
                    <a:solidFill>
                      <a:srgbClr val="FF0000"/>
                    </a:solidFill>
                  </a:rPr>
                  <a:t>linear dependence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sz="2400" b="0" dirty="0"/>
                  <a:t>Spectral gap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implies mixing time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dirty="0"/>
                  <a:t>Solution: finer-grained spectral techniques with decomposition of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Distinct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CDE58A6F-6C0C-F913-84D7-163D613420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181" y="1178700"/>
                <a:ext cx="11420095" cy="5679300"/>
              </a:xfrm>
              <a:blipFill>
                <a:blip r:embed="rId2"/>
                <a:stretch>
                  <a:fillRect l="-888" t="-1786" r="-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4EC34-082C-5182-D728-131F0D71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8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036A612-5FAB-5CD4-8B07-3E76A832EF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1358" y="125333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Analyze random walk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036A612-5FAB-5CD4-8B07-3E76A832EF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358" y="1253331"/>
                <a:ext cx="10515600" cy="4351338"/>
              </a:xfrm>
              <a:blipFill>
                <a:blip r:embed="rId2"/>
                <a:stretch>
                  <a:fillRect l="-9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D2C3739-DE56-BE45-D81B-3307B7430B37}"/>
              </a:ext>
            </a:extLst>
          </p:cNvPr>
          <p:cNvGrpSpPr/>
          <p:nvPr/>
        </p:nvGrpSpPr>
        <p:grpSpPr>
          <a:xfrm>
            <a:off x="354724" y="2960895"/>
            <a:ext cx="5989243" cy="3283374"/>
            <a:chOff x="354724" y="2960895"/>
            <a:chExt cx="5989243" cy="328337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6F4D42-9BF1-45F5-AF19-A10F1DD19C1A}"/>
                </a:ext>
              </a:extLst>
            </p:cNvPr>
            <p:cNvCxnSpPr/>
            <p:nvPr/>
          </p:nvCxnSpPr>
          <p:spPr>
            <a:xfrm flipV="1">
              <a:off x="354724" y="2975844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CCA7675-45E7-C2CE-47E2-AF8F34455791}"/>
                </a:ext>
              </a:extLst>
            </p:cNvPr>
            <p:cNvCxnSpPr/>
            <p:nvPr/>
          </p:nvCxnSpPr>
          <p:spPr>
            <a:xfrm flipV="1">
              <a:off x="753704" y="2975844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805DEE-F023-60F3-E046-0B8B21F17A14}"/>
                </a:ext>
              </a:extLst>
            </p:cNvPr>
            <p:cNvCxnSpPr/>
            <p:nvPr/>
          </p:nvCxnSpPr>
          <p:spPr>
            <a:xfrm flipV="1">
              <a:off x="1152093" y="2975844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CF669-DD91-0990-9B99-F5A25F92EF75}"/>
                </a:ext>
              </a:extLst>
            </p:cNvPr>
            <p:cNvCxnSpPr/>
            <p:nvPr/>
          </p:nvCxnSpPr>
          <p:spPr>
            <a:xfrm flipV="1">
              <a:off x="1529653" y="2975844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B42041-7F4B-1B5C-E11D-CD14F13F4C49}"/>
                </a:ext>
              </a:extLst>
            </p:cNvPr>
            <p:cNvCxnSpPr/>
            <p:nvPr/>
          </p:nvCxnSpPr>
          <p:spPr>
            <a:xfrm flipV="1">
              <a:off x="354724" y="3291832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C1448D-C802-2ADC-33F1-C4785177327E}"/>
                </a:ext>
              </a:extLst>
            </p:cNvPr>
            <p:cNvCxnSpPr/>
            <p:nvPr/>
          </p:nvCxnSpPr>
          <p:spPr>
            <a:xfrm flipV="1">
              <a:off x="753704" y="3291832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62052A5-93EF-91E6-DDB0-37CB911CF014}"/>
                </a:ext>
              </a:extLst>
            </p:cNvPr>
            <p:cNvCxnSpPr/>
            <p:nvPr/>
          </p:nvCxnSpPr>
          <p:spPr>
            <a:xfrm flipV="1">
              <a:off x="1152093" y="3291832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A776AB-D1F8-9B16-6BB9-022B50674C70}"/>
                </a:ext>
              </a:extLst>
            </p:cNvPr>
            <p:cNvCxnSpPr/>
            <p:nvPr/>
          </p:nvCxnSpPr>
          <p:spPr>
            <a:xfrm flipV="1">
              <a:off x="1529653" y="3291832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FD5CD7A-8765-A656-602B-5B17A8F4FBED}"/>
                </a:ext>
              </a:extLst>
            </p:cNvPr>
            <p:cNvCxnSpPr/>
            <p:nvPr/>
          </p:nvCxnSpPr>
          <p:spPr>
            <a:xfrm flipV="1">
              <a:off x="354724" y="3664212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CA1385-EF11-A989-3103-04E5B0A08B5F}"/>
                </a:ext>
              </a:extLst>
            </p:cNvPr>
            <p:cNvCxnSpPr/>
            <p:nvPr/>
          </p:nvCxnSpPr>
          <p:spPr>
            <a:xfrm flipV="1">
              <a:off x="753704" y="3664212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FAFD8A-5644-D87B-50E1-EBDC8AB38C23}"/>
                </a:ext>
              </a:extLst>
            </p:cNvPr>
            <p:cNvCxnSpPr/>
            <p:nvPr/>
          </p:nvCxnSpPr>
          <p:spPr>
            <a:xfrm flipV="1">
              <a:off x="1152093" y="3664212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C14EB36-0527-F5EB-C1FB-375693B2F14A}"/>
                </a:ext>
              </a:extLst>
            </p:cNvPr>
            <p:cNvCxnSpPr/>
            <p:nvPr/>
          </p:nvCxnSpPr>
          <p:spPr>
            <a:xfrm flipV="1">
              <a:off x="1529653" y="3664212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7063F9-A2F2-EFC4-3389-D93D7844FFA2}"/>
                </a:ext>
              </a:extLst>
            </p:cNvPr>
            <p:cNvCxnSpPr/>
            <p:nvPr/>
          </p:nvCxnSpPr>
          <p:spPr>
            <a:xfrm flipV="1">
              <a:off x="354724" y="3980201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A5198D-6B96-387C-3F59-2D2C1D997F54}"/>
                </a:ext>
              </a:extLst>
            </p:cNvPr>
            <p:cNvCxnSpPr/>
            <p:nvPr/>
          </p:nvCxnSpPr>
          <p:spPr>
            <a:xfrm flipV="1">
              <a:off x="753704" y="3980201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CE5735-F1F8-B7DB-5BFE-628467B6C167}"/>
                </a:ext>
              </a:extLst>
            </p:cNvPr>
            <p:cNvCxnSpPr/>
            <p:nvPr/>
          </p:nvCxnSpPr>
          <p:spPr>
            <a:xfrm flipV="1">
              <a:off x="1152093" y="3980201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B943A06-9197-58C7-DCB3-8A89D3B48F78}"/>
                </a:ext>
              </a:extLst>
            </p:cNvPr>
            <p:cNvCxnSpPr/>
            <p:nvPr/>
          </p:nvCxnSpPr>
          <p:spPr>
            <a:xfrm flipV="1">
              <a:off x="1529653" y="3980201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37700FD9-555C-4A85-564F-6D3CBC636F87}"/>
                </a:ext>
              </a:extLst>
            </p:cNvPr>
            <p:cNvSpPr/>
            <p:nvPr/>
          </p:nvSpPr>
          <p:spPr>
            <a:xfrm rot="10800000">
              <a:off x="4227977" y="2975844"/>
              <a:ext cx="362606" cy="109507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B38CD0F-2A6A-AB84-9398-4C0F83B34EC2}"/>
                    </a:ext>
                  </a:extLst>
                </p:cNvPr>
                <p:cNvSpPr txBox="1"/>
                <p:nvPr/>
              </p:nvSpPr>
              <p:spPr>
                <a:xfrm>
                  <a:off x="4609081" y="3338713"/>
                  <a:ext cx="1128711" cy="3724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wires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B38CD0F-2A6A-AB84-9398-4C0F83B34E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081" y="3338713"/>
                  <a:ext cx="1128711" cy="372410"/>
                </a:xfrm>
                <a:prstGeom prst="rect">
                  <a:avLst/>
                </a:prstGeom>
                <a:blipFill>
                  <a:blip r:embed="rId3"/>
                  <a:stretch>
                    <a:fillRect t="-10000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081D6FD-8110-22F2-0C55-1290EB48DBE5}"/>
                </a:ext>
              </a:extLst>
            </p:cNvPr>
            <p:cNvGrpSpPr/>
            <p:nvPr/>
          </p:nvGrpSpPr>
          <p:grpSpPr>
            <a:xfrm>
              <a:off x="376142" y="4163381"/>
              <a:ext cx="1351659" cy="1256836"/>
              <a:chOff x="4039204" y="4783492"/>
              <a:chExt cx="1351659" cy="1256836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3978D61C-F21E-8B2B-E911-D4C2068BF749}"/>
                  </a:ext>
                </a:extLst>
              </p:cNvPr>
              <p:cNvSpPr/>
              <p:nvPr/>
            </p:nvSpPr>
            <p:spPr>
              <a:xfrm>
                <a:off x="4039206" y="4783492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B5D909B5-931D-145F-C8D9-C69D21AB9887}"/>
                  </a:ext>
                </a:extLst>
              </p:cNvPr>
              <p:cNvSpPr/>
              <p:nvPr/>
            </p:nvSpPr>
            <p:spPr>
              <a:xfrm>
                <a:off x="4039205" y="5127792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DA9A71A-F2A8-9987-075C-42CCEEF56A40}"/>
                  </a:ext>
                </a:extLst>
              </p:cNvPr>
              <p:cNvSpPr/>
              <p:nvPr/>
            </p:nvSpPr>
            <p:spPr>
              <a:xfrm>
                <a:off x="4039204" y="5507060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C84CA4A0-7AD1-C0CC-08C8-79DD9338D467}"/>
                  </a:ext>
                </a:extLst>
              </p:cNvPr>
              <p:cNvSpPr/>
              <p:nvPr/>
            </p:nvSpPr>
            <p:spPr>
              <a:xfrm>
                <a:off x="4039204" y="5851129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4856293-FCA2-702E-205F-0E42CB62921D}"/>
                </a:ext>
              </a:extLst>
            </p:cNvPr>
            <p:cNvGrpSpPr/>
            <p:nvPr/>
          </p:nvGrpSpPr>
          <p:grpSpPr>
            <a:xfrm rot="5400000">
              <a:off x="1225294" y="3738319"/>
              <a:ext cx="1244650" cy="1256836"/>
              <a:chOff x="8876620" y="4944380"/>
              <a:chExt cx="1351659" cy="1256836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D82564B-FE18-9235-461D-6CC040E10894}"/>
                  </a:ext>
                </a:extLst>
              </p:cNvPr>
              <p:cNvSpPr/>
              <p:nvPr/>
            </p:nvSpPr>
            <p:spPr>
              <a:xfrm>
                <a:off x="8876622" y="4944380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096ED94-AC0E-C37D-250E-1F32CCBAE5CA}"/>
                  </a:ext>
                </a:extLst>
              </p:cNvPr>
              <p:cNvSpPr/>
              <p:nvPr/>
            </p:nvSpPr>
            <p:spPr>
              <a:xfrm>
                <a:off x="8876621" y="5288680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DAB07824-17CC-EE39-A9B5-2D643313CD49}"/>
                  </a:ext>
                </a:extLst>
              </p:cNvPr>
              <p:cNvSpPr/>
              <p:nvPr/>
            </p:nvSpPr>
            <p:spPr>
              <a:xfrm>
                <a:off x="8876620" y="5667948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858840B0-1208-3DB1-0BDB-393A16C8276B}"/>
                  </a:ext>
                </a:extLst>
              </p:cNvPr>
              <p:cNvSpPr/>
              <p:nvPr/>
            </p:nvSpPr>
            <p:spPr>
              <a:xfrm>
                <a:off x="8876620" y="6012017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F80E2BF-BA4B-18E8-138C-B4DA54013F32}"/>
                </a:ext>
              </a:extLst>
            </p:cNvPr>
            <p:cNvGrpSpPr/>
            <p:nvPr/>
          </p:nvGrpSpPr>
          <p:grpSpPr>
            <a:xfrm>
              <a:off x="1897174" y="3362964"/>
              <a:ext cx="1351659" cy="1256836"/>
              <a:chOff x="4039204" y="4783492"/>
              <a:chExt cx="1351659" cy="1256836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8565D6A-86A0-F503-58E7-59EF55453C45}"/>
                  </a:ext>
                </a:extLst>
              </p:cNvPr>
              <p:cNvSpPr/>
              <p:nvPr/>
            </p:nvSpPr>
            <p:spPr>
              <a:xfrm>
                <a:off x="4039206" y="4783492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7436B6D-67D6-80F0-009B-3060C50AAD57}"/>
                  </a:ext>
                </a:extLst>
              </p:cNvPr>
              <p:cNvSpPr/>
              <p:nvPr/>
            </p:nvSpPr>
            <p:spPr>
              <a:xfrm>
                <a:off x="4039205" y="5127792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7D39997-DC40-29B9-0B34-0ABB575C59BC}"/>
                  </a:ext>
                </a:extLst>
              </p:cNvPr>
              <p:cNvSpPr/>
              <p:nvPr/>
            </p:nvSpPr>
            <p:spPr>
              <a:xfrm>
                <a:off x="4039204" y="5507060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0C299E09-011F-645C-B4BD-4AAC52314DA1}"/>
                  </a:ext>
                </a:extLst>
              </p:cNvPr>
              <p:cNvSpPr/>
              <p:nvPr/>
            </p:nvSpPr>
            <p:spPr>
              <a:xfrm>
                <a:off x="4039204" y="5851129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218C192-9DDA-F203-1C81-86F103D463AA}"/>
                </a:ext>
              </a:extLst>
            </p:cNvPr>
            <p:cNvGrpSpPr/>
            <p:nvPr/>
          </p:nvGrpSpPr>
          <p:grpSpPr>
            <a:xfrm rot="5400000">
              <a:off x="2761540" y="2954802"/>
              <a:ext cx="1244650" cy="1256836"/>
              <a:chOff x="8876620" y="4944380"/>
              <a:chExt cx="1351659" cy="1256836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EAB0FD13-375D-46BA-8490-2F53DB37C792}"/>
                  </a:ext>
                </a:extLst>
              </p:cNvPr>
              <p:cNvSpPr/>
              <p:nvPr/>
            </p:nvSpPr>
            <p:spPr>
              <a:xfrm>
                <a:off x="8876622" y="4944380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BFCDA840-78F4-DFBF-313B-B16A49478B6C}"/>
                  </a:ext>
                </a:extLst>
              </p:cNvPr>
              <p:cNvSpPr/>
              <p:nvPr/>
            </p:nvSpPr>
            <p:spPr>
              <a:xfrm>
                <a:off x="8876621" y="5288680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41C9CBDF-0A76-2D29-7883-3E665C652008}"/>
                  </a:ext>
                </a:extLst>
              </p:cNvPr>
              <p:cNvSpPr/>
              <p:nvPr/>
            </p:nvSpPr>
            <p:spPr>
              <a:xfrm>
                <a:off x="8876620" y="5667948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A4F9BAEE-6082-8192-C5A4-F653243058A0}"/>
                  </a:ext>
                </a:extLst>
              </p:cNvPr>
              <p:cNvSpPr/>
              <p:nvPr/>
            </p:nvSpPr>
            <p:spPr>
              <a:xfrm>
                <a:off x="8876620" y="6012017"/>
                <a:ext cx="1351657" cy="189199"/>
              </a:xfrm>
              <a:prstGeom prst="roundRect">
                <a:avLst/>
              </a:prstGeom>
              <a:solidFill>
                <a:srgbClr val="7030A0">
                  <a:alpha val="3388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51F0270-D4B1-428B-7D99-9CB6DC8FBB5F}"/>
                </a:ext>
              </a:extLst>
            </p:cNvPr>
            <p:cNvCxnSpPr/>
            <p:nvPr/>
          </p:nvCxnSpPr>
          <p:spPr>
            <a:xfrm flipH="1" flipV="1">
              <a:off x="1657869" y="5420217"/>
              <a:ext cx="239305" cy="5248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5DFEE6D-5D5F-80FC-5307-AE1007BFFAA3}"/>
                    </a:ext>
                  </a:extLst>
                </p:cNvPr>
                <p:cNvSpPr txBox="1"/>
                <p:nvPr/>
              </p:nvSpPr>
              <p:spPr>
                <a:xfrm>
                  <a:off x="1752469" y="5871859"/>
                  <a:ext cx="4591498" cy="3724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dirty="0">
                      <a:solidFill>
                        <a:schemeClr val="tx1"/>
                      </a:solidFill>
                    </a:rPr>
                    <a:t>Random 1D brickwork circuit on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wires.</a:t>
                  </a:r>
                  <a:r>
                    <a:rPr lang="en-US" sz="1800" dirty="0">
                      <a:solidFill>
                        <a:schemeClr val="tx1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5DFEE6D-5D5F-80FC-5307-AE1007BFFA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469" y="5871859"/>
                  <a:ext cx="4591498" cy="372410"/>
                </a:xfrm>
                <a:prstGeom prst="rect">
                  <a:avLst/>
                </a:prstGeom>
                <a:blipFill>
                  <a:blip r:embed="rId4"/>
                  <a:stretch>
                    <a:fillRect l="-1102" t="-6667" r="-82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BDBBCD-98F9-F506-984C-D677BA809E7F}"/>
                  </a:ext>
                </a:extLst>
              </p:cNvPr>
              <p:cNvSpPr txBox="1"/>
              <p:nvPr/>
            </p:nvSpPr>
            <p:spPr>
              <a:xfrm>
                <a:off x="5432375" y="3818496"/>
                <a:ext cx="13137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BDBBCD-98F9-F506-984C-D677BA809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375" y="3818496"/>
                <a:ext cx="13137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DB90EC6-106F-0336-BD67-09CC76755AB4}"/>
              </a:ext>
            </a:extLst>
          </p:cNvPr>
          <p:cNvGrpSpPr/>
          <p:nvPr/>
        </p:nvGrpSpPr>
        <p:grpSpPr>
          <a:xfrm>
            <a:off x="6475885" y="2960895"/>
            <a:ext cx="5858708" cy="3317037"/>
            <a:chOff x="6475885" y="2960895"/>
            <a:chExt cx="5858708" cy="331703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3057AE8-C83B-4568-6378-943407A15988}"/>
                </a:ext>
              </a:extLst>
            </p:cNvPr>
            <p:cNvCxnSpPr/>
            <p:nvPr/>
          </p:nvCxnSpPr>
          <p:spPr>
            <a:xfrm flipV="1">
              <a:off x="6475885" y="2975843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02A1D7F-7563-26BC-E43B-FA9B3D470038}"/>
                </a:ext>
              </a:extLst>
            </p:cNvPr>
            <p:cNvCxnSpPr/>
            <p:nvPr/>
          </p:nvCxnSpPr>
          <p:spPr>
            <a:xfrm flipV="1">
              <a:off x="6874865" y="2975843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40D8606-DFF7-4AFE-9F1B-9B75F14D1F3C}"/>
                </a:ext>
              </a:extLst>
            </p:cNvPr>
            <p:cNvCxnSpPr/>
            <p:nvPr/>
          </p:nvCxnSpPr>
          <p:spPr>
            <a:xfrm flipV="1">
              <a:off x="7273254" y="2975843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986FEA-737C-E1FA-2EFC-321B92BC8F6F}"/>
                </a:ext>
              </a:extLst>
            </p:cNvPr>
            <p:cNvCxnSpPr/>
            <p:nvPr/>
          </p:nvCxnSpPr>
          <p:spPr>
            <a:xfrm flipV="1">
              <a:off x="7650814" y="2975843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85ACA-0A4B-0E76-14AC-5FE0CD5E0284}"/>
                </a:ext>
              </a:extLst>
            </p:cNvPr>
            <p:cNvCxnSpPr/>
            <p:nvPr/>
          </p:nvCxnSpPr>
          <p:spPr>
            <a:xfrm flipV="1">
              <a:off x="6475885" y="3291831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A4F16C7-2FA9-61F1-7371-73F52037FA76}"/>
                </a:ext>
              </a:extLst>
            </p:cNvPr>
            <p:cNvCxnSpPr/>
            <p:nvPr/>
          </p:nvCxnSpPr>
          <p:spPr>
            <a:xfrm flipV="1">
              <a:off x="6874865" y="3291831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4200591-888C-F45D-058A-E02F9D94FD0D}"/>
                </a:ext>
              </a:extLst>
            </p:cNvPr>
            <p:cNvCxnSpPr/>
            <p:nvPr/>
          </p:nvCxnSpPr>
          <p:spPr>
            <a:xfrm flipV="1">
              <a:off x="7273254" y="3291831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C680640-D83B-8813-2011-FE37E6F2AED7}"/>
                </a:ext>
              </a:extLst>
            </p:cNvPr>
            <p:cNvCxnSpPr/>
            <p:nvPr/>
          </p:nvCxnSpPr>
          <p:spPr>
            <a:xfrm flipV="1">
              <a:off x="7650814" y="3291831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3CFC9FF-E6A2-2BFB-B3CD-492E8DD159D5}"/>
                </a:ext>
              </a:extLst>
            </p:cNvPr>
            <p:cNvCxnSpPr/>
            <p:nvPr/>
          </p:nvCxnSpPr>
          <p:spPr>
            <a:xfrm flipV="1">
              <a:off x="6475885" y="3664211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9BC9F2-E9D4-8E7B-54D3-FBB21F52BDDC}"/>
                </a:ext>
              </a:extLst>
            </p:cNvPr>
            <p:cNvCxnSpPr/>
            <p:nvPr/>
          </p:nvCxnSpPr>
          <p:spPr>
            <a:xfrm flipV="1">
              <a:off x="6874865" y="3664211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968E413-2DB9-4A88-7EB1-71A18019747A}"/>
                </a:ext>
              </a:extLst>
            </p:cNvPr>
            <p:cNvCxnSpPr/>
            <p:nvPr/>
          </p:nvCxnSpPr>
          <p:spPr>
            <a:xfrm flipV="1">
              <a:off x="7273254" y="3664211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2FB55BA-4620-D272-FF1A-B0AD5C608C2B}"/>
                </a:ext>
              </a:extLst>
            </p:cNvPr>
            <p:cNvCxnSpPr/>
            <p:nvPr/>
          </p:nvCxnSpPr>
          <p:spPr>
            <a:xfrm flipV="1">
              <a:off x="7650814" y="3664211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D76294E-10F9-2A12-2A8E-D8110FABF73B}"/>
                </a:ext>
              </a:extLst>
            </p:cNvPr>
            <p:cNvCxnSpPr/>
            <p:nvPr/>
          </p:nvCxnSpPr>
          <p:spPr>
            <a:xfrm flipV="1">
              <a:off x="6475885" y="3980200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DCB4C5-C309-4138-9B7A-D3C753F924AB}"/>
                </a:ext>
              </a:extLst>
            </p:cNvPr>
            <p:cNvCxnSpPr/>
            <p:nvPr/>
          </p:nvCxnSpPr>
          <p:spPr>
            <a:xfrm flipV="1">
              <a:off x="6874865" y="3980200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258C851-14F6-19C7-5F3E-7B751CDA4E2E}"/>
                </a:ext>
              </a:extLst>
            </p:cNvPr>
            <p:cNvCxnSpPr/>
            <p:nvPr/>
          </p:nvCxnSpPr>
          <p:spPr>
            <a:xfrm flipV="1">
              <a:off x="7273254" y="3980200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E04452-E0F5-A0F9-2FB5-34AE7C2DA838}"/>
                </a:ext>
              </a:extLst>
            </p:cNvPr>
            <p:cNvCxnSpPr/>
            <p:nvPr/>
          </p:nvCxnSpPr>
          <p:spPr>
            <a:xfrm flipV="1">
              <a:off x="7650814" y="3980200"/>
              <a:ext cx="2561690" cy="13767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Left Brace 104">
              <a:extLst>
                <a:ext uri="{FF2B5EF4-FFF2-40B4-BE49-F238E27FC236}">
                  <a16:creationId xmlns:a16="http://schemas.microsoft.com/office/drawing/2014/main" id="{E07143DD-8795-7F03-8A2D-D458E01BF89D}"/>
                </a:ext>
              </a:extLst>
            </p:cNvPr>
            <p:cNvSpPr/>
            <p:nvPr/>
          </p:nvSpPr>
          <p:spPr>
            <a:xfrm rot="10800000">
              <a:off x="10349138" y="2975843"/>
              <a:ext cx="362606" cy="109507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A2C9A1DD-6A1A-7D34-FE78-BAF518882CEE}"/>
                    </a:ext>
                  </a:extLst>
                </p:cNvPr>
                <p:cNvSpPr txBox="1"/>
                <p:nvPr/>
              </p:nvSpPr>
              <p:spPr>
                <a:xfrm>
                  <a:off x="10730242" y="3338712"/>
                  <a:ext cx="1128711" cy="3724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wires</a:t>
                  </a: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A2C9A1DD-6A1A-7D34-FE78-BAF518882C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0242" y="3338712"/>
                  <a:ext cx="1128711" cy="372410"/>
                </a:xfrm>
                <a:prstGeom prst="rect">
                  <a:avLst/>
                </a:prstGeom>
                <a:blipFill>
                  <a:blip r:embed="rId6"/>
                  <a:stretch>
                    <a:fillRect t="-10000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FDD4D1F9-F9AB-1B96-33C4-BDE409BC5BBE}"/>
                </a:ext>
              </a:extLst>
            </p:cNvPr>
            <p:cNvSpPr/>
            <p:nvPr/>
          </p:nvSpPr>
          <p:spPr>
            <a:xfrm>
              <a:off x="6497305" y="4163380"/>
              <a:ext cx="1351657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EB75BEB3-05AA-4BB6-E693-67FD351A566C}"/>
                </a:ext>
              </a:extLst>
            </p:cNvPr>
            <p:cNvSpPr/>
            <p:nvPr/>
          </p:nvSpPr>
          <p:spPr>
            <a:xfrm>
              <a:off x="6497304" y="4507680"/>
              <a:ext cx="1351657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4118CE22-5E54-6EEF-A620-E5722077942B}"/>
                </a:ext>
              </a:extLst>
            </p:cNvPr>
            <p:cNvSpPr/>
            <p:nvPr/>
          </p:nvSpPr>
          <p:spPr>
            <a:xfrm>
              <a:off x="6497303" y="4886948"/>
              <a:ext cx="1351657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45A94551-B10C-1BC7-7512-79F5018FF2C0}"/>
                </a:ext>
              </a:extLst>
            </p:cNvPr>
            <p:cNvSpPr/>
            <p:nvPr/>
          </p:nvSpPr>
          <p:spPr>
            <a:xfrm>
              <a:off x="6497303" y="5231017"/>
              <a:ext cx="1351657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18682E4B-B509-EF55-44E9-85A0208DEB87}"/>
                </a:ext>
              </a:extLst>
            </p:cNvPr>
            <p:cNvSpPr/>
            <p:nvPr/>
          </p:nvSpPr>
          <p:spPr>
            <a:xfrm rot="5400000">
              <a:off x="7880274" y="4272137"/>
              <a:ext cx="1244648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3F3F1639-1537-486F-540E-6ED4771EFDB7}"/>
                </a:ext>
              </a:extLst>
            </p:cNvPr>
            <p:cNvSpPr/>
            <p:nvPr/>
          </p:nvSpPr>
          <p:spPr>
            <a:xfrm rot="5400000">
              <a:off x="7535974" y="4272137"/>
              <a:ext cx="1244648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23C6DF04-EEE1-2401-F188-8CC86EFE4F53}"/>
                </a:ext>
              </a:extLst>
            </p:cNvPr>
            <p:cNvSpPr/>
            <p:nvPr/>
          </p:nvSpPr>
          <p:spPr>
            <a:xfrm rot="5400000">
              <a:off x="7156706" y="4272136"/>
              <a:ext cx="1244648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8841EBAC-4141-C0C1-06BB-C793B67E020D}"/>
                </a:ext>
              </a:extLst>
            </p:cNvPr>
            <p:cNvSpPr/>
            <p:nvPr/>
          </p:nvSpPr>
          <p:spPr>
            <a:xfrm rot="5400000">
              <a:off x="6812637" y="4272136"/>
              <a:ext cx="1244648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410CFEDF-3889-8202-D76C-0363C4CAF198}"/>
                </a:ext>
              </a:extLst>
            </p:cNvPr>
            <p:cNvSpPr/>
            <p:nvPr/>
          </p:nvSpPr>
          <p:spPr>
            <a:xfrm>
              <a:off x="8018337" y="3362963"/>
              <a:ext cx="1351657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C47D2694-0F7A-8379-CB2D-EA2899CCDABA}"/>
                </a:ext>
              </a:extLst>
            </p:cNvPr>
            <p:cNvSpPr/>
            <p:nvPr/>
          </p:nvSpPr>
          <p:spPr>
            <a:xfrm>
              <a:off x="8018336" y="3707263"/>
              <a:ext cx="1351657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A8AA2CED-46DD-FD2F-2C39-4BC008BA155B}"/>
                </a:ext>
              </a:extLst>
            </p:cNvPr>
            <p:cNvSpPr/>
            <p:nvPr/>
          </p:nvSpPr>
          <p:spPr>
            <a:xfrm>
              <a:off x="8018335" y="4086531"/>
              <a:ext cx="1351657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2C5D582C-A212-C35F-11B4-32F0B8553961}"/>
                </a:ext>
              </a:extLst>
            </p:cNvPr>
            <p:cNvSpPr/>
            <p:nvPr/>
          </p:nvSpPr>
          <p:spPr>
            <a:xfrm>
              <a:off x="8018335" y="4430600"/>
              <a:ext cx="1351657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9EB2FA5-BAE4-D7BB-C9CF-FDF9F08E21A3}"/>
                </a:ext>
              </a:extLst>
            </p:cNvPr>
            <p:cNvSpPr/>
            <p:nvPr/>
          </p:nvSpPr>
          <p:spPr>
            <a:xfrm rot="5400000">
              <a:off x="9416520" y="3488620"/>
              <a:ext cx="1244648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D0BC8ECC-1189-0E0A-EA53-3701F61647DF}"/>
                </a:ext>
              </a:extLst>
            </p:cNvPr>
            <p:cNvSpPr/>
            <p:nvPr/>
          </p:nvSpPr>
          <p:spPr>
            <a:xfrm rot="5400000">
              <a:off x="9072220" y="3488620"/>
              <a:ext cx="1244648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C5200C32-B89A-7434-6DD8-DD5B2A09091A}"/>
                </a:ext>
              </a:extLst>
            </p:cNvPr>
            <p:cNvSpPr/>
            <p:nvPr/>
          </p:nvSpPr>
          <p:spPr>
            <a:xfrm rot="5400000">
              <a:off x="8692952" y="3488619"/>
              <a:ext cx="1244648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9B1680EE-B7D9-B16D-7FCE-BBE14D9A5EF1}"/>
                </a:ext>
              </a:extLst>
            </p:cNvPr>
            <p:cNvSpPr/>
            <p:nvPr/>
          </p:nvSpPr>
          <p:spPr>
            <a:xfrm rot="5400000">
              <a:off x="8348883" y="3488619"/>
              <a:ext cx="1244648" cy="189199"/>
            </a:xfrm>
            <a:prstGeom prst="roundRect">
              <a:avLst/>
            </a:prstGeom>
            <a:solidFill>
              <a:srgbClr val="00B050">
                <a:alpha val="338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620ECF89-2B3B-5CDB-5340-38FD7BCFC707}"/>
                </a:ext>
              </a:extLst>
            </p:cNvPr>
            <p:cNvCxnSpPr/>
            <p:nvPr/>
          </p:nvCxnSpPr>
          <p:spPr>
            <a:xfrm flipH="1" flipV="1">
              <a:off x="7779030" y="5420216"/>
              <a:ext cx="239305" cy="5248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7110EBFA-474B-20CD-BF90-E57EE87A3802}"/>
                    </a:ext>
                  </a:extLst>
                </p:cNvPr>
                <p:cNvSpPr txBox="1"/>
                <p:nvPr/>
              </p:nvSpPr>
              <p:spPr>
                <a:xfrm>
                  <a:off x="7743095" y="5871859"/>
                  <a:ext cx="4591498" cy="4060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Random permutation of</a:t>
                  </a:r>
                  <a:r>
                    <a:rPr lang="en-US" sz="1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7110EBFA-474B-20CD-BF90-E57EE87A3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095" y="5871859"/>
                  <a:ext cx="4591498" cy="406073"/>
                </a:xfrm>
                <a:prstGeom prst="rect">
                  <a:avLst/>
                </a:prstGeom>
                <a:blipFill>
                  <a:blip r:embed="rId7"/>
                  <a:stretch>
                    <a:fillRect l="-110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5ED329-7555-058D-E68D-479CDD5C5E33}"/>
              </a:ext>
            </a:extLst>
          </p:cNvPr>
          <p:cNvGrpSpPr/>
          <p:nvPr/>
        </p:nvGrpSpPr>
        <p:grpSpPr>
          <a:xfrm>
            <a:off x="5883262" y="566748"/>
            <a:ext cx="2486078" cy="634698"/>
            <a:chOff x="5883262" y="566748"/>
            <a:chExt cx="2486078" cy="634698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0BD495BA-0C93-27D6-E3A8-F8A5098DF9A9}"/>
                </a:ext>
              </a:extLst>
            </p:cNvPr>
            <p:cNvSpPr/>
            <p:nvPr/>
          </p:nvSpPr>
          <p:spPr>
            <a:xfrm rot="5400000">
              <a:off x="7014868" y="-153026"/>
              <a:ext cx="222866" cy="248607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A6AFD91-A5CD-C98B-96B7-0655FB8ED631}"/>
                    </a:ext>
                  </a:extLst>
                </p:cNvPr>
                <p:cNvSpPr txBox="1"/>
                <p:nvPr/>
              </p:nvSpPr>
              <p:spPr>
                <a:xfrm>
                  <a:off x="6201333" y="566748"/>
                  <a:ext cx="2168005" cy="36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a14:m>
                  <a:r>
                    <a:rPr lang="en-US" dirty="0"/>
                    <a:t> repetitions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A6AFD91-A5CD-C98B-96B7-0655FB8ED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1333" y="566748"/>
                  <a:ext cx="2168005" cy="369963"/>
                </a:xfrm>
                <a:prstGeom prst="rect">
                  <a:avLst/>
                </a:prstGeom>
                <a:blipFill>
                  <a:blip r:embed="rId8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F6C302FE-3758-4E71-73E7-6DA10B47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4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A865-1C00-71C4-BB8E-02FF62AF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30159" cy="42315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Reversible Circuit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3D5DEC3-597A-B28D-0C4F-FDD0BE34E9AE}"/>
              </a:ext>
            </a:extLst>
          </p:cNvPr>
          <p:cNvGrpSpPr/>
          <p:nvPr/>
        </p:nvGrpSpPr>
        <p:grpSpPr>
          <a:xfrm>
            <a:off x="2223818" y="1485296"/>
            <a:ext cx="1008994" cy="5236179"/>
            <a:chOff x="2212427" y="1421722"/>
            <a:chExt cx="1008994" cy="5236179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D93BE59-B4DF-5766-CFAE-9FE6B4D52435}"/>
                </a:ext>
              </a:extLst>
            </p:cNvPr>
            <p:cNvGrpSpPr/>
            <p:nvPr/>
          </p:nvGrpSpPr>
          <p:grpSpPr>
            <a:xfrm>
              <a:off x="2212427" y="1421722"/>
              <a:ext cx="1008994" cy="3233173"/>
              <a:chOff x="2212427" y="1456886"/>
              <a:chExt cx="1008994" cy="323317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D31B76D-04B0-AAF9-A29E-0583C29508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2427" y="1456886"/>
                <a:ext cx="449318" cy="32331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F751C34-5C32-95D3-B192-311299F11C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8456" y="1456886"/>
                <a:ext cx="472965" cy="323317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C992FD-4EC8-1E66-C6FD-AA15BC699B53}"/>
                </a:ext>
              </a:extLst>
            </p:cNvPr>
            <p:cNvGrpSpPr/>
            <p:nvPr/>
          </p:nvGrpSpPr>
          <p:grpSpPr>
            <a:xfrm>
              <a:off x="2212427" y="4681958"/>
              <a:ext cx="1008994" cy="1975943"/>
              <a:chOff x="3205653" y="3436880"/>
              <a:chExt cx="1008994" cy="197594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B3E2957-C8CC-312B-6255-B8E1BF47305F}"/>
                  </a:ext>
                </a:extLst>
              </p:cNvPr>
              <p:cNvSpPr/>
              <p:nvPr/>
            </p:nvSpPr>
            <p:spPr>
              <a:xfrm>
                <a:off x="3205654" y="3436880"/>
                <a:ext cx="1008993" cy="197594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6B304C-87E1-B86F-F829-3FD6F9BB341F}"/>
                  </a:ext>
                </a:extLst>
              </p:cNvPr>
              <p:cNvSpPr txBox="1"/>
              <p:nvPr/>
            </p:nvSpPr>
            <p:spPr>
              <a:xfrm>
                <a:off x="3205653" y="3520961"/>
                <a:ext cx="45194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000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001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010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011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100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101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110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111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2B9E150-0D81-914B-CF1D-693B0004D707}"/>
                  </a:ext>
                </a:extLst>
              </p:cNvPr>
              <p:cNvCxnSpPr/>
              <p:nvPr/>
            </p:nvCxnSpPr>
            <p:spPr>
              <a:xfrm>
                <a:off x="3657600" y="4361792"/>
                <a:ext cx="168165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14E79C-16AA-26E5-65DB-703E2E68DE83}"/>
                  </a:ext>
                </a:extLst>
              </p:cNvPr>
              <p:cNvSpPr txBox="1"/>
              <p:nvPr/>
            </p:nvSpPr>
            <p:spPr>
              <a:xfrm>
                <a:off x="3752189" y="3520961"/>
                <a:ext cx="45194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110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111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010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011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000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101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100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001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1885DDA-5164-64EC-82A9-A173D976EF72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7398A78-F538-6AF1-365A-057CE0260F67}"/>
              </a:ext>
            </a:extLst>
          </p:cNvPr>
          <p:cNvGrpSpPr/>
          <p:nvPr/>
        </p:nvGrpSpPr>
        <p:grpSpPr>
          <a:xfrm>
            <a:off x="838200" y="1011620"/>
            <a:ext cx="1374227" cy="3147449"/>
            <a:chOff x="838200" y="1011620"/>
            <a:chExt cx="1374227" cy="3147449"/>
          </a:xfrm>
        </p:grpSpPr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D5D30239-028A-45F0-EA92-2B02F22DDFB2}"/>
                </a:ext>
              </a:extLst>
            </p:cNvPr>
            <p:cNvSpPr/>
            <p:nvPr/>
          </p:nvSpPr>
          <p:spPr>
            <a:xfrm>
              <a:off x="1849821" y="1011620"/>
              <a:ext cx="362606" cy="314744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8CDF4A4-677C-31AD-8E7C-0DF0798825B9}"/>
                    </a:ext>
                  </a:extLst>
                </p:cNvPr>
                <p:cNvSpPr txBox="1"/>
                <p:nvPr/>
              </p:nvSpPr>
              <p:spPr>
                <a:xfrm>
                  <a:off x="838200" y="2385848"/>
                  <a:ext cx="10116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wires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8CDF4A4-677C-31AD-8E7C-0DF0798825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385848"/>
                  <a:ext cx="1011621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41079CFD-E72F-1222-45ED-09047EBD9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086" y="1069964"/>
            <a:ext cx="7772400" cy="30791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63A04FB-C74F-EE6A-BE9B-9BDE83EAA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374" y="981254"/>
            <a:ext cx="165100" cy="53975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BC2CFCA-4982-1777-0F1B-9BE0785A6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125" y="1006678"/>
            <a:ext cx="6520420" cy="3201716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9AEFCF64-8DF7-F18E-476A-B8769F1F15C3}"/>
              </a:ext>
            </a:extLst>
          </p:cNvPr>
          <p:cNvGrpSpPr/>
          <p:nvPr/>
        </p:nvGrpSpPr>
        <p:grpSpPr>
          <a:xfrm>
            <a:off x="2176124" y="916075"/>
            <a:ext cx="278044" cy="3358521"/>
            <a:chOff x="2176124" y="916075"/>
            <a:chExt cx="278044" cy="335852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DE6B306-E041-4CBC-9A0A-23CD9D02C81E}"/>
                </a:ext>
              </a:extLst>
            </p:cNvPr>
            <p:cNvSpPr txBox="1"/>
            <p:nvPr/>
          </p:nvSpPr>
          <p:spPr>
            <a:xfrm>
              <a:off x="2212427" y="916075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91FD8CB-7DFC-E41F-7658-6184798041A9}"/>
                </a:ext>
              </a:extLst>
            </p:cNvPr>
            <p:cNvSpPr txBox="1"/>
            <p:nvPr/>
          </p:nvSpPr>
          <p:spPr>
            <a:xfrm>
              <a:off x="2206513" y="1093550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61BB5C6-E597-B64A-8541-1E0B8865DC3A}"/>
                </a:ext>
              </a:extLst>
            </p:cNvPr>
            <p:cNvSpPr txBox="1"/>
            <p:nvPr/>
          </p:nvSpPr>
          <p:spPr>
            <a:xfrm>
              <a:off x="2206513" y="1278179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1FBE80-B546-4A2B-E5C6-6B318DB72C10}"/>
                </a:ext>
              </a:extLst>
            </p:cNvPr>
            <p:cNvSpPr txBox="1"/>
            <p:nvPr/>
          </p:nvSpPr>
          <p:spPr>
            <a:xfrm>
              <a:off x="2200599" y="1455654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05FEE7F-CD77-8968-834B-BAC4356D9F3E}"/>
                </a:ext>
              </a:extLst>
            </p:cNvPr>
            <p:cNvSpPr txBox="1"/>
            <p:nvPr/>
          </p:nvSpPr>
          <p:spPr>
            <a:xfrm>
              <a:off x="2209470" y="1640283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042C4AB-9A10-D237-644C-A8430F1A5032}"/>
                </a:ext>
              </a:extLst>
            </p:cNvPr>
            <p:cNvSpPr txBox="1"/>
            <p:nvPr/>
          </p:nvSpPr>
          <p:spPr>
            <a:xfrm>
              <a:off x="2203556" y="1817758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B369908-1DE2-CBB3-C48C-9DAA8C84142C}"/>
                </a:ext>
              </a:extLst>
            </p:cNvPr>
            <p:cNvSpPr txBox="1"/>
            <p:nvPr/>
          </p:nvSpPr>
          <p:spPr>
            <a:xfrm>
              <a:off x="2203556" y="2013607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3E2406E-0498-4E56-0E31-DEC28A4403EB}"/>
                </a:ext>
              </a:extLst>
            </p:cNvPr>
            <p:cNvSpPr txBox="1"/>
            <p:nvPr/>
          </p:nvSpPr>
          <p:spPr>
            <a:xfrm>
              <a:off x="2197642" y="2191082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9939C2E-2ADC-CA3C-3496-073D3DFB9507}"/>
                </a:ext>
              </a:extLst>
            </p:cNvPr>
            <p:cNvSpPr txBox="1"/>
            <p:nvPr/>
          </p:nvSpPr>
          <p:spPr>
            <a:xfrm>
              <a:off x="2196823" y="2379008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1E00EB-7EEC-E38F-BBFD-69C41A8D9CFB}"/>
                </a:ext>
              </a:extLst>
            </p:cNvPr>
            <p:cNvSpPr txBox="1"/>
            <p:nvPr/>
          </p:nvSpPr>
          <p:spPr>
            <a:xfrm>
              <a:off x="2190909" y="2556483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B0A9F09-606A-0FBB-51F4-71FAAFAF9A75}"/>
                </a:ext>
              </a:extLst>
            </p:cNvPr>
            <p:cNvSpPr txBox="1"/>
            <p:nvPr/>
          </p:nvSpPr>
          <p:spPr>
            <a:xfrm>
              <a:off x="2190909" y="2741112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57FB4F5-A338-778C-8F54-AF1C3346ABAC}"/>
                </a:ext>
              </a:extLst>
            </p:cNvPr>
            <p:cNvSpPr txBox="1"/>
            <p:nvPr/>
          </p:nvSpPr>
          <p:spPr>
            <a:xfrm>
              <a:off x="2184995" y="2918587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04F48F1-539D-66D6-39A8-6759746CBDB9}"/>
                </a:ext>
              </a:extLst>
            </p:cNvPr>
            <p:cNvSpPr txBox="1"/>
            <p:nvPr/>
          </p:nvSpPr>
          <p:spPr>
            <a:xfrm>
              <a:off x="2193866" y="3103216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539F8F6-895E-C438-0E58-CEA93521945C}"/>
                </a:ext>
              </a:extLst>
            </p:cNvPr>
            <p:cNvSpPr txBox="1"/>
            <p:nvPr/>
          </p:nvSpPr>
          <p:spPr>
            <a:xfrm>
              <a:off x="2187952" y="3280691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B7CC60C-FB7E-8879-3C41-A960FF6385E4}"/>
                </a:ext>
              </a:extLst>
            </p:cNvPr>
            <p:cNvSpPr txBox="1"/>
            <p:nvPr/>
          </p:nvSpPr>
          <p:spPr>
            <a:xfrm>
              <a:off x="2187952" y="3476540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CFCFBB3-8F31-572E-1B10-FD5BB83E46A9}"/>
                </a:ext>
              </a:extLst>
            </p:cNvPr>
            <p:cNvSpPr txBox="1"/>
            <p:nvPr/>
          </p:nvSpPr>
          <p:spPr>
            <a:xfrm>
              <a:off x="2182038" y="3654015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D59348-208A-C5D6-0F89-82067EE7099C}"/>
                </a:ext>
              </a:extLst>
            </p:cNvPr>
            <p:cNvSpPr txBox="1"/>
            <p:nvPr/>
          </p:nvSpPr>
          <p:spPr>
            <a:xfrm>
              <a:off x="2176124" y="3807903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35A1D52-F3F9-D586-2675-D358C2E9D200}"/>
                </a:ext>
              </a:extLst>
            </p:cNvPr>
            <p:cNvSpPr txBox="1"/>
            <p:nvPr/>
          </p:nvSpPr>
          <p:spPr>
            <a:xfrm>
              <a:off x="2182777" y="3966819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B910EB3-3E95-586E-F6C4-ECE76DE98B51}"/>
              </a:ext>
            </a:extLst>
          </p:cNvPr>
          <p:cNvGrpSpPr/>
          <p:nvPr/>
        </p:nvGrpSpPr>
        <p:grpSpPr>
          <a:xfrm>
            <a:off x="2863664" y="916075"/>
            <a:ext cx="278044" cy="3358521"/>
            <a:chOff x="2863664" y="916075"/>
            <a:chExt cx="278044" cy="3358521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19805D9-05FD-538C-4209-6871EC02D770}"/>
                </a:ext>
              </a:extLst>
            </p:cNvPr>
            <p:cNvSpPr txBox="1"/>
            <p:nvPr/>
          </p:nvSpPr>
          <p:spPr>
            <a:xfrm>
              <a:off x="2899967" y="916075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FCFCDFE-223E-488A-080E-1E1F05E3AAD6}"/>
                </a:ext>
              </a:extLst>
            </p:cNvPr>
            <p:cNvSpPr txBox="1"/>
            <p:nvPr/>
          </p:nvSpPr>
          <p:spPr>
            <a:xfrm>
              <a:off x="2894053" y="1093550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ACB43C8-E7BD-BD3B-304B-9CC76DCB25FF}"/>
                </a:ext>
              </a:extLst>
            </p:cNvPr>
            <p:cNvSpPr txBox="1"/>
            <p:nvPr/>
          </p:nvSpPr>
          <p:spPr>
            <a:xfrm>
              <a:off x="2894053" y="1278179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31115DD-5629-6B53-9237-A501C723D3DF}"/>
                </a:ext>
              </a:extLst>
            </p:cNvPr>
            <p:cNvSpPr txBox="1"/>
            <p:nvPr/>
          </p:nvSpPr>
          <p:spPr>
            <a:xfrm>
              <a:off x="2888139" y="1455654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0E8EFD2-56DE-0E76-8BC9-CB3B304151BA}"/>
                </a:ext>
              </a:extLst>
            </p:cNvPr>
            <p:cNvSpPr txBox="1"/>
            <p:nvPr/>
          </p:nvSpPr>
          <p:spPr>
            <a:xfrm>
              <a:off x="2897010" y="1640283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01625AE-9D28-8887-A54D-1B05173A63E6}"/>
                </a:ext>
              </a:extLst>
            </p:cNvPr>
            <p:cNvSpPr txBox="1"/>
            <p:nvPr/>
          </p:nvSpPr>
          <p:spPr>
            <a:xfrm>
              <a:off x="2891096" y="1817758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F344008-BDCC-62EC-6D20-1392D73A699D}"/>
                </a:ext>
              </a:extLst>
            </p:cNvPr>
            <p:cNvSpPr txBox="1"/>
            <p:nvPr/>
          </p:nvSpPr>
          <p:spPr>
            <a:xfrm>
              <a:off x="2891096" y="2013607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9277EDD-677C-3EFD-EF75-134AE2F26890}"/>
                </a:ext>
              </a:extLst>
            </p:cNvPr>
            <p:cNvSpPr txBox="1"/>
            <p:nvPr/>
          </p:nvSpPr>
          <p:spPr>
            <a:xfrm>
              <a:off x="2885182" y="2191082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2423E4D-F87C-92EA-982D-EFD568258663}"/>
                </a:ext>
              </a:extLst>
            </p:cNvPr>
            <p:cNvSpPr txBox="1"/>
            <p:nvPr/>
          </p:nvSpPr>
          <p:spPr>
            <a:xfrm>
              <a:off x="2884363" y="2379008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7C26443-7FAB-F19D-A19B-C1AFBB6A1572}"/>
                </a:ext>
              </a:extLst>
            </p:cNvPr>
            <p:cNvSpPr txBox="1"/>
            <p:nvPr/>
          </p:nvSpPr>
          <p:spPr>
            <a:xfrm>
              <a:off x="2878449" y="2556483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3AF3727-3657-1B04-74E4-E42A8815BBF0}"/>
                </a:ext>
              </a:extLst>
            </p:cNvPr>
            <p:cNvSpPr txBox="1"/>
            <p:nvPr/>
          </p:nvSpPr>
          <p:spPr>
            <a:xfrm>
              <a:off x="2878449" y="2741112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FFE884D-CEA2-ACEA-6305-E890755ED629}"/>
                </a:ext>
              </a:extLst>
            </p:cNvPr>
            <p:cNvSpPr txBox="1"/>
            <p:nvPr/>
          </p:nvSpPr>
          <p:spPr>
            <a:xfrm>
              <a:off x="2872535" y="2918587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9C4F844-4A9B-B195-2971-D82BC603D9A5}"/>
                </a:ext>
              </a:extLst>
            </p:cNvPr>
            <p:cNvSpPr txBox="1"/>
            <p:nvPr/>
          </p:nvSpPr>
          <p:spPr>
            <a:xfrm>
              <a:off x="2881406" y="3103216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B35F7A2-EEBA-FAED-D100-616182C04535}"/>
                </a:ext>
              </a:extLst>
            </p:cNvPr>
            <p:cNvSpPr txBox="1"/>
            <p:nvPr/>
          </p:nvSpPr>
          <p:spPr>
            <a:xfrm>
              <a:off x="2875492" y="3280691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7BA8ADC-8B46-A86A-944D-1A7BB31C1D64}"/>
                </a:ext>
              </a:extLst>
            </p:cNvPr>
            <p:cNvSpPr txBox="1"/>
            <p:nvPr/>
          </p:nvSpPr>
          <p:spPr>
            <a:xfrm>
              <a:off x="2875492" y="3476540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D17DD41-28C1-5B4F-12B2-1ABA1AFDF326}"/>
                </a:ext>
              </a:extLst>
            </p:cNvPr>
            <p:cNvSpPr txBox="1"/>
            <p:nvPr/>
          </p:nvSpPr>
          <p:spPr>
            <a:xfrm>
              <a:off x="2869578" y="3654015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64D79C2-F0F9-DD56-B869-CE364A0F17B6}"/>
                </a:ext>
              </a:extLst>
            </p:cNvPr>
            <p:cNvSpPr txBox="1"/>
            <p:nvPr/>
          </p:nvSpPr>
          <p:spPr>
            <a:xfrm>
              <a:off x="2863664" y="3807903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48C9011-6D57-C4C2-480F-B5A3D6FC26B1}"/>
                </a:ext>
              </a:extLst>
            </p:cNvPr>
            <p:cNvSpPr txBox="1"/>
            <p:nvPr/>
          </p:nvSpPr>
          <p:spPr>
            <a:xfrm>
              <a:off x="2870317" y="3966819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44BE005-06D5-C596-856D-88C21E8BF127}"/>
              </a:ext>
            </a:extLst>
          </p:cNvPr>
          <p:cNvGrpSpPr/>
          <p:nvPr/>
        </p:nvGrpSpPr>
        <p:grpSpPr>
          <a:xfrm>
            <a:off x="10161765" y="930283"/>
            <a:ext cx="278044" cy="3358521"/>
            <a:chOff x="2863664" y="916075"/>
            <a:chExt cx="278044" cy="3358521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124AB3F-3E0B-346A-32D9-D04B440897DA}"/>
                </a:ext>
              </a:extLst>
            </p:cNvPr>
            <p:cNvSpPr txBox="1"/>
            <p:nvPr/>
          </p:nvSpPr>
          <p:spPr>
            <a:xfrm>
              <a:off x="2899967" y="916075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00705A7-D32C-956C-FE43-F79615BDB658}"/>
                </a:ext>
              </a:extLst>
            </p:cNvPr>
            <p:cNvSpPr txBox="1"/>
            <p:nvPr/>
          </p:nvSpPr>
          <p:spPr>
            <a:xfrm>
              <a:off x="2894053" y="1093550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27C6D8A-9FFB-F26B-EF2C-4E585DB1F5F9}"/>
                </a:ext>
              </a:extLst>
            </p:cNvPr>
            <p:cNvSpPr txBox="1"/>
            <p:nvPr/>
          </p:nvSpPr>
          <p:spPr>
            <a:xfrm>
              <a:off x="2894053" y="1278179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FF3A9CA-A297-A10C-6A61-3D4F83A5F0A4}"/>
                </a:ext>
              </a:extLst>
            </p:cNvPr>
            <p:cNvSpPr txBox="1"/>
            <p:nvPr/>
          </p:nvSpPr>
          <p:spPr>
            <a:xfrm>
              <a:off x="2888139" y="1455654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5E39DAE-F9F2-D0C3-8138-748BAD0D0B24}"/>
                </a:ext>
              </a:extLst>
            </p:cNvPr>
            <p:cNvSpPr txBox="1"/>
            <p:nvPr/>
          </p:nvSpPr>
          <p:spPr>
            <a:xfrm>
              <a:off x="2897010" y="1640283"/>
              <a:ext cx="241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6EBC548-D5E2-92DA-EDBE-987B68C31F1E}"/>
                </a:ext>
              </a:extLst>
            </p:cNvPr>
            <p:cNvSpPr txBox="1"/>
            <p:nvPr/>
          </p:nvSpPr>
          <p:spPr>
            <a:xfrm>
              <a:off x="2891096" y="1817758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6CF271E-C380-896F-25E6-027628F6636F}"/>
                </a:ext>
              </a:extLst>
            </p:cNvPr>
            <p:cNvSpPr txBox="1"/>
            <p:nvPr/>
          </p:nvSpPr>
          <p:spPr>
            <a:xfrm>
              <a:off x="2891096" y="2013607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5966678-8339-DCF3-3D60-C56911C902AB}"/>
                </a:ext>
              </a:extLst>
            </p:cNvPr>
            <p:cNvSpPr txBox="1"/>
            <p:nvPr/>
          </p:nvSpPr>
          <p:spPr>
            <a:xfrm>
              <a:off x="2885182" y="2191082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4A3D8EE-6188-5A81-EB5F-24E6821C823E}"/>
                </a:ext>
              </a:extLst>
            </p:cNvPr>
            <p:cNvSpPr txBox="1"/>
            <p:nvPr/>
          </p:nvSpPr>
          <p:spPr>
            <a:xfrm>
              <a:off x="2884363" y="2379008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21357D5-D6C4-71EE-1F95-727CE754257E}"/>
                </a:ext>
              </a:extLst>
            </p:cNvPr>
            <p:cNvSpPr txBox="1"/>
            <p:nvPr/>
          </p:nvSpPr>
          <p:spPr>
            <a:xfrm>
              <a:off x="2878449" y="2556483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DC09C78-D276-D186-C424-D61DDC49C864}"/>
                </a:ext>
              </a:extLst>
            </p:cNvPr>
            <p:cNvSpPr txBox="1"/>
            <p:nvPr/>
          </p:nvSpPr>
          <p:spPr>
            <a:xfrm>
              <a:off x="2878449" y="2741112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4113EC8-176A-2576-82D5-95BB9D4712CB}"/>
                </a:ext>
              </a:extLst>
            </p:cNvPr>
            <p:cNvSpPr txBox="1"/>
            <p:nvPr/>
          </p:nvSpPr>
          <p:spPr>
            <a:xfrm>
              <a:off x="2872535" y="2918587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8575AB5-0E69-511A-37CE-2CCFA08B738E}"/>
                </a:ext>
              </a:extLst>
            </p:cNvPr>
            <p:cNvSpPr txBox="1"/>
            <p:nvPr/>
          </p:nvSpPr>
          <p:spPr>
            <a:xfrm>
              <a:off x="2881406" y="3103216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C45532D-B6F0-0EAB-6315-EC95A8E522EF}"/>
                </a:ext>
              </a:extLst>
            </p:cNvPr>
            <p:cNvSpPr txBox="1"/>
            <p:nvPr/>
          </p:nvSpPr>
          <p:spPr>
            <a:xfrm>
              <a:off x="2875492" y="3280691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C2EB084-3928-9766-DFE2-FA988CF2E6A2}"/>
                </a:ext>
              </a:extLst>
            </p:cNvPr>
            <p:cNvSpPr txBox="1"/>
            <p:nvPr/>
          </p:nvSpPr>
          <p:spPr>
            <a:xfrm>
              <a:off x="2875492" y="3476540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2344603-3D23-EED4-525E-C9E22859A558}"/>
                </a:ext>
              </a:extLst>
            </p:cNvPr>
            <p:cNvSpPr txBox="1"/>
            <p:nvPr/>
          </p:nvSpPr>
          <p:spPr>
            <a:xfrm>
              <a:off x="2869578" y="3654015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8B14690-2CAE-9736-71D8-BE1B3AD8B688}"/>
                </a:ext>
              </a:extLst>
            </p:cNvPr>
            <p:cNvSpPr txBox="1"/>
            <p:nvPr/>
          </p:nvSpPr>
          <p:spPr>
            <a:xfrm>
              <a:off x="2863664" y="3807903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B7CB1AE-CF10-98E0-1641-C2F74C8574AC}"/>
                </a:ext>
              </a:extLst>
            </p:cNvPr>
            <p:cNvSpPr txBox="1"/>
            <p:nvPr/>
          </p:nvSpPr>
          <p:spPr>
            <a:xfrm>
              <a:off x="2870317" y="3966819"/>
              <a:ext cx="241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9B53860-625D-1F56-6E07-71D3638F6FB7}"/>
              </a:ext>
            </a:extLst>
          </p:cNvPr>
          <p:cNvGrpSpPr/>
          <p:nvPr/>
        </p:nvGrpSpPr>
        <p:grpSpPr>
          <a:xfrm>
            <a:off x="4731406" y="4956496"/>
            <a:ext cx="3537858" cy="1175657"/>
            <a:chOff x="5725885" y="4956496"/>
            <a:chExt cx="3951515" cy="1175657"/>
          </a:xfrm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C03426D4-3A0C-46E1-354A-49C0AFF3E02F}"/>
                </a:ext>
              </a:extLst>
            </p:cNvPr>
            <p:cNvSpPr/>
            <p:nvPr/>
          </p:nvSpPr>
          <p:spPr>
            <a:xfrm>
              <a:off x="5725885" y="4956496"/>
              <a:ext cx="3951515" cy="11756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363F3301-C937-CAF8-5C5E-9A5E889E1375}"/>
                    </a:ext>
                  </a:extLst>
                </p:cNvPr>
                <p:cNvSpPr txBox="1"/>
                <p:nvPr/>
              </p:nvSpPr>
              <p:spPr>
                <a:xfrm>
                  <a:off x="5968874" y="5153352"/>
                  <a:ext cx="3465536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Sym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363F3301-C937-CAF8-5C5E-9A5E889E1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8874" y="5153352"/>
                  <a:ext cx="3465536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2033" r="-10976" b="-228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3B17E84-A3FD-C68E-B341-7A25B6350FBE}"/>
              </a:ext>
            </a:extLst>
          </p:cNvPr>
          <p:cNvGrpSpPr/>
          <p:nvPr/>
        </p:nvGrpSpPr>
        <p:grpSpPr>
          <a:xfrm>
            <a:off x="8535224" y="4956496"/>
            <a:ext cx="3537858" cy="1175657"/>
            <a:chOff x="5725885" y="4956496"/>
            <a:chExt cx="3951515" cy="1175657"/>
          </a:xfrm>
        </p:grpSpPr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8844601E-540E-42F6-DF78-001AC014BBD1}"/>
                </a:ext>
              </a:extLst>
            </p:cNvPr>
            <p:cNvSpPr/>
            <p:nvPr/>
          </p:nvSpPr>
          <p:spPr>
            <a:xfrm>
              <a:off x="5725885" y="4956496"/>
              <a:ext cx="3951515" cy="1175657"/>
            </a:xfrm>
            <a:prstGeom prst="roundRect">
              <a:avLst/>
            </a:prstGeom>
            <a:solidFill>
              <a:srgbClr val="FF0000">
                <a:alpha val="74725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BA5EA8FD-33B9-B96D-235A-26721021C710}"/>
                    </a:ext>
                  </a:extLst>
                </p:cNvPr>
                <p:cNvSpPr txBox="1"/>
                <p:nvPr/>
              </p:nvSpPr>
              <p:spPr>
                <a:xfrm>
                  <a:off x="5978782" y="5175624"/>
                  <a:ext cx="3465536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b="0" dirty="0"/>
                    <a:t>Not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Sym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BA5EA8FD-33B9-B96D-235A-26721021C7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8782" y="5175624"/>
                  <a:ext cx="3465536" cy="707886"/>
                </a:xfrm>
                <a:prstGeom prst="rect">
                  <a:avLst/>
                </a:prstGeom>
                <a:blipFill>
                  <a:blip r:embed="rId8"/>
                  <a:stretch>
                    <a:fillRect l="-6911" t="-15789" b="-350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Slide Number Placeholder 130">
            <a:extLst>
              <a:ext uri="{FF2B5EF4-FFF2-40B4-BE49-F238E27FC236}">
                <a16:creationId xmlns:a16="http://schemas.microsoft.com/office/drawing/2014/main" id="{FB5074DC-0103-A6CD-0298-9A6C059A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2</a:t>
            </a:fld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17C0F6C-3FD9-9604-4247-E7403118D49D}"/>
              </a:ext>
            </a:extLst>
          </p:cNvPr>
          <p:cNvSpPr/>
          <p:nvPr/>
        </p:nvSpPr>
        <p:spPr>
          <a:xfrm>
            <a:off x="2124531" y="6356350"/>
            <a:ext cx="1144019" cy="225571"/>
          </a:xfrm>
          <a:prstGeom prst="rect">
            <a:avLst/>
          </a:prstGeom>
          <a:solidFill>
            <a:srgbClr val="FFFF00">
              <a:alpha val="5079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A865-1C00-71C4-BB8E-02FF62AF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43648" cy="42315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Random</a:t>
            </a:r>
            <a:r>
              <a:rPr lang="en-US" dirty="0">
                <a:latin typeface="+mn-lt"/>
              </a:rPr>
              <a:t> Reversible Circuit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5A0E6-2371-3639-C0CD-DD5CD752D9E7}"/>
              </a:ext>
            </a:extLst>
          </p:cNvPr>
          <p:cNvSpPr txBox="1"/>
          <p:nvPr/>
        </p:nvSpPr>
        <p:spPr>
          <a:xfrm>
            <a:off x="838200" y="1117878"/>
            <a:ext cx="10994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Reversible circuit where each gate is randomly chosen </a:t>
            </a:r>
            <a:r>
              <a:rPr lang="en-US" sz="2800" dirty="0" err="1"/>
              <a:t>i.i.d.</a:t>
            </a:r>
            <a:endParaRPr lang="en-US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12E85E-5BC2-BCB0-3274-A299E5A9AC9F}"/>
              </a:ext>
            </a:extLst>
          </p:cNvPr>
          <p:cNvGrpSpPr/>
          <p:nvPr/>
        </p:nvGrpSpPr>
        <p:grpSpPr>
          <a:xfrm>
            <a:off x="1747345" y="2549525"/>
            <a:ext cx="8479221" cy="3553373"/>
            <a:chOff x="3321269" y="2422579"/>
            <a:chExt cx="6442841" cy="2107380"/>
          </a:xfrm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956E4EE8-C06A-3348-0C20-ABE36AD4582D}"/>
                </a:ext>
              </a:extLst>
            </p:cNvPr>
            <p:cNvSpPr/>
            <p:nvPr/>
          </p:nvSpPr>
          <p:spPr>
            <a:xfrm>
              <a:off x="3321269" y="2422579"/>
              <a:ext cx="6442841" cy="2107380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8CB2B8-BA35-15BC-2CD0-FB183CF4819E}"/>
                    </a:ext>
                  </a:extLst>
                </p:cNvPr>
                <p:cNvSpPr txBox="1"/>
                <p:nvPr/>
              </p:nvSpPr>
              <p:spPr>
                <a:xfrm>
                  <a:off x="4277710" y="2967335"/>
                  <a:ext cx="4342481" cy="73925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dirty="0"/>
                    <a:t>How closely does a random reversible circuit resemble a completely uniform random permutation in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500">
                          <a:latin typeface="Cambria Math" panose="02040503050406030204" pitchFamily="18" charset="0"/>
                        </a:rPr>
                        <m:t>Sym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5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500" dirty="0"/>
                    <a:t>?</a:t>
                  </a: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8CB2B8-BA35-15BC-2CD0-FB183CF48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710" y="2967335"/>
                  <a:ext cx="4342481" cy="739252"/>
                </a:xfrm>
                <a:prstGeom prst="rect">
                  <a:avLst/>
                </a:prstGeom>
                <a:blipFill>
                  <a:blip r:embed="rId3"/>
                  <a:stretch>
                    <a:fillRect l="-1774" t="-5051" r="-22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973F67-D5C4-B2B5-E900-E8D34DDBFD2D}"/>
                  </a:ext>
                </a:extLst>
              </p:cNvPr>
              <p:cNvSpPr txBox="1"/>
              <p:nvPr/>
            </p:nvSpPr>
            <p:spPr>
              <a:xfrm>
                <a:off x="838200" y="1626981"/>
                <a:ext cx="93883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Induces a distribution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Cambria Math" panose="02040503050406030204" pitchFamily="18" charset="0"/>
                      </a:rPr>
                      <m:t>Sym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973F67-D5C4-B2B5-E900-E8D34DDBF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26981"/>
                <a:ext cx="9388366" cy="523220"/>
              </a:xfrm>
              <a:prstGeom prst="rect">
                <a:avLst/>
              </a:prstGeom>
              <a:blipFill>
                <a:blip r:embed="rId5"/>
                <a:stretch>
                  <a:fillRect l="-1216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5B13725-CC25-C09C-893A-EE989273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1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97DD6A-B0AB-17ED-C8F3-4CFD40F0B3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5537" y="154426"/>
                <a:ext cx="10515600" cy="61233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latin typeface="+mn-lt"/>
                  </a:rPr>
                  <a:t>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+mn-lt"/>
                  </a:rPr>
                  <a:t>-wise Independence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97DD6A-B0AB-17ED-C8F3-4CFD40F0B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537" y="154426"/>
                <a:ext cx="10515600" cy="612337"/>
              </a:xfrm>
              <a:blipFill>
                <a:blip r:embed="rId2"/>
                <a:stretch>
                  <a:fillRect l="-1930" t="-28571" b="-46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06E90D-E9ED-92EC-4DA2-3A5F7E0A29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31942"/>
                <a:ext cx="10896600" cy="318754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random permutation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independent if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Distinct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r>
                              <a:rPr lang="en-US" sz="32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457200" lvl="1" indent="0" algn="ctr">
                  <a:buNone/>
                </a:pPr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uniform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Distinct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06E90D-E9ED-92EC-4DA2-3A5F7E0A2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31942"/>
                <a:ext cx="10896600" cy="3187545"/>
              </a:xfrm>
              <a:blipFill>
                <a:blip r:embed="rId3"/>
                <a:stretch>
                  <a:fillRect l="-1048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EADC1F6-E197-120E-A8EB-76BD7346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924A-2829-87D4-220A-B75608D3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4" y="0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Cryptographic 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036A612-5FAB-5CD4-8B07-3E76A832EF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1358" y="1253331"/>
                <a:ext cx="11272552" cy="4351338"/>
              </a:xfrm>
            </p:spPr>
            <p:txBody>
              <a:bodyPr/>
              <a:lstStyle/>
              <a:p>
                <a:r>
                  <a:rPr lang="en-US" dirty="0"/>
                  <a:t>Random reversible circuit as </a:t>
                </a:r>
                <a:r>
                  <a:rPr lang="en-US" dirty="0">
                    <a:solidFill>
                      <a:srgbClr val="7030A0"/>
                    </a:solidFill>
                  </a:rPr>
                  <a:t>pseudorandom permutation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independence: security against attackers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queries.</a:t>
                </a:r>
              </a:p>
              <a:p>
                <a:pPr lvl="1"/>
                <a:r>
                  <a:rPr lang="en-US" dirty="0"/>
                  <a:t>Example: 2-wise independence implies security against linear, differential attacks.</a:t>
                </a:r>
              </a:p>
              <a:p>
                <a:pPr lvl="1"/>
                <a:r>
                  <a:rPr lang="en-US" dirty="0"/>
                  <a:t>Conjecture by </a:t>
                </a:r>
                <a:r>
                  <a:rPr lang="en-US" dirty="0" err="1"/>
                  <a:t>Rackoff</a:t>
                </a:r>
                <a:r>
                  <a:rPr lang="en-US" dirty="0"/>
                  <a:t>: 4-wise independence suffices for computational </a:t>
                </a:r>
                <a:r>
                  <a:rPr lang="en-US" dirty="0" err="1"/>
                  <a:t>pseudorandomness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Mentality for this paper: think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036A612-5FAB-5CD4-8B07-3E76A832EF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358" y="1253331"/>
                <a:ext cx="11272552" cy="4351338"/>
              </a:xfrm>
              <a:blipFill>
                <a:blip r:embed="rId2"/>
                <a:stretch>
                  <a:fillRect l="-90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120395-0638-FD05-1A27-0185F30B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8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924A-2829-87D4-220A-B75608D3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-10886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Previous and Related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BE2E3-337B-2AFC-3CAA-949BA567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DE9D4C4-FC76-843B-0CE4-7737BC6384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594966"/>
                  </p:ext>
                </p:extLst>
              </p:nvPr>
            </p:nvGraphicFramePr>
            <p:xfrm>
              <a:off x="674370" y="2023110"/>
              <a:ext cx="10949940" cy="37598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38750">
                      <a:extLst>
                        <a:ext uri="{9D8B030D-6E8A-4147-A177-3AD203B41FA5}">
                          <a16:colId xmlns:a16="http://schemas.microsoft.com/office/drawing/2014/main" val="625196397"/>
                        </a:ext>
                      </a:extLst>
                    </a:gridCol>
                    <a:gridCol w="3205100">
                      <a:extLst>
                        <a:ext uri="{9D8B030D-6E8A-4147-A177-3AD203B41FA5}">
                          <a16:colId xmlns:a16="http://schemas.microsoft.com/office/drawing/2014/main" val="1312451964"/>
                        </a:ext>
                      </a:extLst>
                    </a:gridCol>
                    <a:gridCol w="3006090">
                      <a:extLst>
                        <a:ext uri="{9D8B030D-6E8A-4147-A177-3AD203B41FA5}">
                          <a16:colId xmlns:a16="http://schemas.microsoft.com/office/drawing/2014/main" val="1302557075"/>
                        </a:ext>
                      </a:extLst>
                    </a:gridCol>
                  </a:tblGrid>
                  <a:tr h="5585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Gates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Approximation Factor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7303468"/>
                      </a:ext>
                    </a:extLst>
                  </a:tr>
                  <a:tr h="55851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Gowers (1996)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Õ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7611391"/>
                      </a:ext>
                    </a:extLst>
                  </a:tr>
                  <a:tr h="561766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Hoory</a:t>
                          </a:r>
                          <a:r>
                            <a:rPr lang="en-US" dirty="0"/>
                            <a:t>-Magen-Myers-Rackoff (2004)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Õ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9267937"/>
                      </a:ext>
                    </a:extLst>
                  </a:tr>
                  <a:tr h="55851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Brodsky-</a:t>
                          </a:r>
                          <a:r>
                            <a:rPr lang="en-US" dirty="0" err="1"/>
                            <a:t>Hoory</a:t>
                          </a:r>
                          <a:r>
                            <a:rPr lang="en-US" dirty="0"/>
                            <a:t> (2004)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Õ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.01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69268"/>
                      </a:ext>
                    </a:extLst>
                  </a:tr>
                  <a:tr h="55851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Gretta-He-</a:t>
                          </a:r>
                          <a:r>
                            <a:rPr lang="en-US" dirty="0" err="1"/>
                            <a:t>Pelcanos</a:t>
                          </a:r>
                          <a:r>
                            <a:rPr lang="en-US" dirty="0"/>
                            <a:t> (2024)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Õ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𝑛𝑘</m:t>
                                  </m:r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0.01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9780997"/>
                      </a:ext>
                    </a:extLst>
                  </a:tr>
                  <a:tr h="96401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Chen-</a:t>
                          </a:r>
                          <a:r>
                            <a:rPr lang="en-US" dirty="0" err="1"/>
                            <a:t>Haah</a:t>
                          </a:r>
                          <a:r>
                            <a:rPr lang="en-US" dirty="0"/>
                            <a:t>-Haferkamp-</a:t>
                          </a:r>
                          <a:r>
                            <a:rPr lang="en-US" dirty="0" err="1"/>
                            <a:t>Metger</a:t>
                          </a:r>
                          <a:r>
                            <a:rPr lang="en-US" dirty="0"/>
                            <a:t>-Liu-Tan (2024)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Õ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exp(</a:t>
                          </a:r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40355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DE9D4C4-FC76-843B-0CE4-7737BC6384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594966"/>
                  </p:ext>
                </p:extLst>
              </p:nvPr>
            </p:nvGraphicFramePr>
            <p:xfrm>
              <a:off x="674370" y="2023110"/>
              <a:ext cx="10949940" cy="37598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38750">
                      <a:extLst>
                        <a:ext uri="{9D8B030D-6E8A-4147-A177-3AD203B41FA5}">
                          <a16:colId xmlns:a16="http://schemas.microsoft.com/office/drawing/2014/main" val="625196397"/>
                        </a:ext>
                      </a:extLst>
                    </a:gridCol>
                    <a:gridCol w="3205100">
                      <a:extLst>
                        <a:ext uri="{9D8B030D-6E8A-4147-A177-3AD203B41FA5}">
                          <a16:colId xmlns:a16="http://schemas.microsoft.com/office/drawing/2014/main" val="1312451964"/>
                        </a:ext>
                      </a:extLst>
                    </a:gridCol>
                    <a:gridCol w="3006090">
                      <a:extLst>
                        <a:ext uri="{9D8B030D-6E8A-4147-A177-3AD203B41FA5}">
                          <a16:colId xmlns:a16="http://schemas.microsoft.com/office/drawing/2014/main" val="1302557075"/>
                        </a:ext>
                      </a:extLst>
                    </a:gridCol>
                  </a:tblGrid>
                  <a:tr h="5585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Gates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Approximation Factor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7303468"/>
                      </a:ext>
                    </a:extLst>
                  </a:tr>
                  <a:tr h="55851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Gowers (1996)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7826" t="-106818" r="-94466" b="-47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4557" t="-106818" r="-844" b="-47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7611391"/>
                      </a:ext>
                    </a:extLst>
                  </a:tr>
                  <a:tr h="561766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Hoory</a:t>
                          </a:r>
                          <a:r>
                            <a:rPr lang="en-US" dirty="0"/>
                            <a:t>-Magen-Myers-Rackoff (2004)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7826" t="-202222" r="-94466" b="-3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4557" t="-202222" r="-844" b="-3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9267937"/>
                      </a:ext>
                    </a:extLst>
                  </a:tr>
                  <a:tr h="55851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Brodsky-</a:t>
                          </a:r>
                          <a:r>
                            <a:rPr lang="en-US" dirty="0" err="1"/>
                            <a:t>Hoory</a:t>
                          </a:r>
                          <a:r>
                            <a:rPr lang="en-US" dirty="0"/>
                            <a:t> (2004)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7826" t="-309091" r="-94466" b="-2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4557" t="-309091" r="-844" b="-2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569268"/>
                      </a:ext>
                    </a:extLst>
                  </a:tr>
                  <a:tr h="55851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Gretta-He-</a:t>
                          </a:r>
                          <a:r>
                            <a:rPr lang="en-US" dirty="0" err="1"/>
                            <a:t>Pelcanos</a:t>
                          </a:r>
                          <a:r>
                            <a:rPr lang="en-US" dirty="0"/>
                            <a:t> (2024)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7826" t="-409091" r="-94466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4557" t="-409091" r="-844" b="-1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9780997"/>
                      </a:ext>
                    </a:extLst>
                  </a:tr>
                  <a:tr h="96401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Chen-</a:t>
                          </a:r>
                          <a:r>
                            <a:rPr lang="en-US" dirty="0" err="1"/>
                            <a:t>Haah</a:t>
                          </a:r>
                          <a:r>
                            <a:rPr lang="en-US" dirty="0"/>
                            <a:t>-Haferkamp-</a:t>
                          </a:r>
                          <a:r>
                            <a:rPr lang="en-US" dirty="0" err="1"/>
                            <a:t>Metger</a:t>
                          </a:r>
                          <a:r>
                            <a:rPr lang="en-US" dirty="0"/>
                            <a:t>-Liu-Tan (2024)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7826" t="-294737" r="-94466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4557" t="-294737" r="-844" b="-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40355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69D02C55-A278-CD2C-4945-A140BB2AE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1885" y="1075055"/>
                <a:ext cx="10515600" cy="948055"/>
              </a:xfrm>
            </p:spPr>
            <p:txBody>
              <a:bodyPr/>
              <a:lstStyle/>
              <a:p>
                <a:r>
                  <a:rPr lang="en-US" dirty="0"/>
                  <a:t>If you want closeness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independent, then you need: </a:t>
                </a: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69D02C55-A278-CD2C-4945-A140BB2AE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5" y="1075055"/>
                <a:ext cx="10515600" cy="948055"/>
              </a:xfrm>
              <a:blipFill>
                <a:blip r:embed="rId3"/>
                <a:stretch>
                  <a:fillRect l="-965" t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16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036FF-B8D8-E7C0-DBBC-49D309AC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D225-F2F9-8204-A457-4E5CFBC1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4" y="0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Cryptographic Motivation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960B5-B6C5-93CB-BC6D-151C4442B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58" y="1253331"/>
            <a:ext cx="11272552" cy="4351338"/>
          </a:xfrm>
        </p:spPr>
        <p:txBody>
          <a:bodyPr/>
          <a:lstStyle/>
          <a:p>
            <a:r>
              <a:rPr lang="en-US" dirty="0"/>
              <a:t>Want our reversible circuits to be practical:</a:t>
            </a:r>
          </a:p>
          <a:p>
            <a:pPr lvl="1"/>
            <a:r>
              <a:rPr lang="en-US" dirty="0"/>
              <a:t>Fixed architecture </a:t>
            </a:r>
          </a:p>
          <a:p>
            <a:pPr lvl="1"/>
            <a:r>
              <a:rPr lang="en-US" dirty="0"/>
              <a:t>Nearest-neighbor gates in some geometric lattice</a:t>
            </a:r>
          </a:p>
          <a:p>
            <a:pPr lvl="1"/>
            <a:r>
              <a:rPr lang="en-US" dirty="0"/>
              <a:t>Low depth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3132B-535A-C96D-5025-1673B751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8728" y="6362115"/>
            <a:ext cx="2743200" cy="365125"/>
          </a:xfrm>
        </p:spPr>
        <p:txBody>
          <a:bodyPr/>
          <a:lstStyle/>
          <a:p>
            <a:fld id="{BAB7359C-B9E4-3542-89AA-D46A0DA3A0D0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D0BFB-5705-66BE-B92D-2EF1E861FD7F}"/>
              </a:ext>
            </a:extLst>
          </p:cNvPr>
          <p:cNvSpPr txBox="1"/>
          <p:nvPr/>
        </p:nvSpPr>
        <p:spPr>
          <a:xfrm>
            <a:off x="2694744" y="54541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E13A93-5CEC-D0E7-6801-2FDC0CDE7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830" y="3277189"/>
            <a:ext cx="7772400" cy="3079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C7D6C-5F9B-5D5B-D90C-CB8EC07A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118" y="3188479"/>
            <a:ext cx="165100" cy="539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AC3DB7-CEF5-ECA8-6A67-C9EFF0A5E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869" y="3213903"/>
            <a:ext cx="6520420" cy="3201716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E40C8D7C-B253-FD48-B8CA-065C2B50E68B}"/>
              </a:ext>
            </a:extLst>
          </p:cNvPr>
          <p:cNvSpPr/>
          <p:nvPr/>
        </p:nvSpPr>
        <p:spPr>
          <a:xfrm>
            <a:off x="7898004" y="3084844"/>
            <a:ext cx="391886" cy="273867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0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924A-2829-87D4-220A-B75608D3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4" y="0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Our Intermediate Result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036A612-5FAB-5CD4-8B07-3E76A832EF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1357" y="1253331"/>
                <a:ext cx="11144633" cy="1253563"/>
              </a:xfrm>
            </p:spPr>
            <p:txBody>
              <a:bodyPr/>
              <a:lstStyle/>
              <a:p>
                <a:r>
                  <a:rPr lang="en-US" dirty="0"/>
                  <a:t>A random reversible circuit with </a:t>
                </a:r>
                <a:r>
                  <a:rPr lang="en-US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Õ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layers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6"/>
                    </a:solidFill>
                  </a:rPr>
                  <a:t>1D-geometrically local gates </a:t>
                </a:r>
                <a:r>
                  <a:rPr lang="en-US" dirty="0"/>
                  <a:t>is exp(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/>
                  <a:t>)-approximate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independent.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036A612-5FAB-5CD4-8B07-3E76A832EF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357" y="1253331"/>
                <a:ext cx="11144633" cy="1253563"/>
              </a:xfrm>
              <a:blipFill>
                <a:blip r:embed="rId2"/>
                <a:stretch>
                  <a:fillRect l="-910"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9AAF253F-01B4-5871-4C08-9348FF52DAA5}"/>
              </a:ext>
            </a:extLst>
          </p:cNvPr>
          <p:cNvGrpSpPr/>
          <p:nvPr/>
        </p:nvGrpSpPr>
        <p:grpSpPr>
          <a:xfrm>
            <a:off x="2113116" y="2766183"/>
            <a:ext cx="7791169" cy="3703066"/>
            <a:chOff x="2113116" y="2766183"/>
            <a:chExt cx="7791169" cy="37030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D63FA6-5BD0-BFCB-CEE5-D3E7645B0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3116" y="2849344"/>
              <a:ext cx="7791169" cy="354291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84FE51-C050-C857-7090-4FBAAA260AD7}"/>
                </a:ext>
              </a:extLst>
            </p:cNvPr>
            <p:cNvSpPr/>
            <p:nvPr/>
          </p:nvSpPr>
          <p:spPr>
            <a:xfrm>
              <a:off x="2428374" y="2777425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345412-6F80-5A95-3451-E8B099E2E1B5}"/>
                </a:ext>
              </a:extLst>
            </p:cNvPr>
            <p:cNvSpPr/>
            <p:nvPr/>
          </p:nvSpPr>
          <p:spPr>
            <a:xfrm>
              <a:off x="2428374" y="3400746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8BCF65-A5B2-1A2F-7F09-F474A6D8D0EB}"/>
                </a:ext>
              </a:extLst>
            </p:cNvPr>
            <p:cNvSpPr/>
            <p:nvPr/>
          </p:nvSpPr>
          <p:spPr>
            <a:xfrm>
              <a:off x="2428374" y="4041980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40BF9A-0607-53CB-5859-19ABE2452010}"/>
                </a:ext>
              </a:extLst>
            </p:cNvPr>
            <p:cNvSpPr/>
            <p:nvPr/>
          </p:nvSpPr>
          <p:spPr>
            <a:xfrm>
              <a:off x="2428374" y="466571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7CEB6C-8A6B-E380-EFD8-E7D2B004E802}"/>
                </a:ext>
              </a:extLst>
            </p:cNvPr>
            <p:cNvSpPr/>
            <p:nvPr/>
          </p:nvSpPr>
          <p:spPr>
            <a:xfrm>
              <a:off x="2428374" y="5289039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48C153-0618-3100-361B-00DF07EFFC94}"/>
                </a:ext>
              </a:extLst>
            </p:cNvPr>
            <p:cNvSpPr/>
            <p:nvPr/>
          </p:nvSpPr>
          <p:spPr>
            <a:xfrm>
              <a:off x="2428374" y="5912777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2B07D0-C2CB-DE87-5FE1-DD99526571CD}"/>
                </a:ext>
              </a:extLst>
            </p:cNvPr>
            <p:cNvSpPr/>
            <p:nvPr/>
          </p:nvSpPr>
          <p:spPr>
            <a:xfrm>
              <a:off x="2882894" y="554119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A114C3-D515-517B-1BE1-A4F03BBF76DC}"/>
                </a:ext>
              </a:extLst>
            </p:cNvPr>
            <p:cNvSpPr/>
            <p:nvPr/>
          </p:nvSpPr>
          <p:spPr>
            <a:xfrm>
              <a:off x="2882894" y="4923047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C25685-F7B6-CDBD-8626-049269BCEAC0}"/>
                </a:ext>
              </a:extLst>
            </p:cNvPr>
            <p:cNvSpPr/>
            <p:nvPr/>
          </p:nvSpPr>
          <p:spPr>
            <a:xfrm>
              <a:off x="2882894" y="428271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10AA5F-295F-2F11-9489-DAFCEBD984EB}"/>
                </a:ext>
              </a:extLst>
            </p:cNvPr>
            <p:cNvSpPr/>
            <p:nvPr/>
          </p:nvSpPr>
          <p:spPr>
            <a:xfrm>
              <a:off x="2882894" y="3642389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873A1DD-95BF-F13E-1A8F-7E8486698478}"/>
                </a:ext>
              </a:extLst>
            </p:cNvPr>
            <p:cNvSpPr/>
            <p:nvPr/>
          </p:nvSpPr>
          <p:spPr>
            <a:xfrm>
              <a:off x="2882894" y="302423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49AB1D-2C47-8775-CFEB-858ABCB4D7C7}"/>
                </a:ext>
              </a:extLst>
            </p:cNvPr>
            <p:cNvSpPr/>
            <p:nvPr/>
          </p:nvSpPr>
          <p:spPr>
            <a:xfrm>
              <a:off x="3337414" y="2771387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2F640A-6AF4-1BF0-85ED-AA38129A1DA6}"/>
                </a:ext>
              </a:extLst>
            </p:cNvPr>
            <p:cNvSpPr/>
            <p:nvPr/>
          </p:nvSpPr>
          <p:spPr>
            <a:xfrm>
              <a:off x="3337414" y="339470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56E24E6-38DB-BB8D-B441-CAAB58C4E50C}"/>
                </a:ext>
              </a:extLst>
            </p:cNvPr>
            <p:cNvSpPr/>
            <p:nvPr/>
          </p:nvSpPr>
          <p:spPr>
            <a:xfrm>
              <a:off x="3337414" y="4035942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D62982D-9050-B5D7-EB13-3646AA0E61AC}"/>
                </a:ext>
              </a:extLst>
            </p:cNvPr>
            <p:cNvSpPr/>
            <p:nvPr/>
          </p:nvSpPr>
          <p:spPr>
            <a:xfrm>
              <a:off x="3337414" y="4659680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DF44E2-6FC1-8737-70F3-39FE1911BB03}"/>
                </a:ext>
              </a:extLst>
            </p:cNvPr>
            <p:cNvSpPr/>
            <p:nvPr/>
          </p:nvSpPr>
          <p:spPr>
            <a:xfrm>
              <a:off x="3337414" y="5283001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516D57-4286-3123-3C7F-B9C2753B1196}"/>
                </a:ext>
              </a:extLst>
            </p:cNvPr>
            <p:cNvSpPr/>
            <p:nvPr/>
          </p:nvSpPr>
          <p:spPr>
            <a:xfrm>
              <a:off x="3337414" y="5906739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9CB99F-DA11-2421-5D4F-F5BEE559DBAF}"/>
                </a:ext>
              </a:extLst>
            </p:cNvPr>
            <p:cNvSpPr/>
            <p:nvPr/>
          </p:nvSpPr>
          <p:spPr>
            <a:xfrm>
              <a:off x="3791934" y="5535160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9998B6-1424-D443-9C31-E1DFEF64C470}"/>
                </a:ext>
              </a:extLst>
            </p:cNvPr>
            <p:cNvSpPr/>
            <p:nvPr/>
          </p:nvSpPr>
          <p:spPr>
            <a:xfrm>
              <a:off x="3791934" y="4917009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D07575-2772-9EB3-565F-B25C7EB6ACB7}"/>
                </a:ext>
              </a:extLst>
            </p:cNvPr>
            <p:cNvSpPr/>
            <p:nvPr/>
          </p:nvSpPr>
          <p:spPr>
            <a:xfrm>
              <a:off x="3791934" y="4276680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69EB0D-5B67-CDD3-F31E-2B338F3B1A56}"/>
                </a:ext>
              </a:extLst>
            </p:cNvPr>
            <p:cNvSpPr/>
            <p:nvPr/>
          </p:nvSpPr>
          <p:spPr>
            <a:xfrm>
              <a:off x="3791934" y="3636351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4E4731D-4305-64B2-E2B4-B368877C9743}"/>
                </a:ext>
              </a:extLst>
            </p:cNvPr>
            <p:cNvSpPr/>
            <p:nvPr/>
          </p:nvSpPr>
          <p:spPr>
            <a:xfrm>
              <a:off x="3791934" y="3018200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57DEC57-2A8D-9413-95F0-D6F5B96C3733}"/>
                </a:ext>
              </a:extLst>
            </p:cNvPr>
            <p:cNvSpPr/>
            <p:nvPr/>
          </p:nvSpPr>
          <p:spPr>
            <a:xfrm>
              <a:off x="4246454" y="2782495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47CE51-7FBC-1AA1-76C6-38E03A67D7BE}"/>
                </a:ext>
              </a:extLst>
            </p:cNvPr>
            <p:cNvSpPr/>
            <p:nvPr/>
          </p:nvSpPr>
          <p:spPr>
            <a:xfrm>
              <a:off x="4246454" y="3405816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73785FA-7721-A97C-491F-349BB754BF9D}"/>
                </a:ext>
              </a:extLst>
            </p:cNvPr>
            <p:cNvSpPr/>
            <p:nvPr/>
          </p:nvSpPr>
          <p:spPr>
            <a:xfrm>
              <a:off x="4246454" y="4047050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7C7CB5B-38B9-7086-ED82-459244BE78B6}"/>
                </a:ext>
              </a:extLst>
            </p:cNvPr>
            <p:cNvSpPr/>
            <p:nvPr/>
          </p:nvSpPr>
          <p:spPr>
            <a:xfrm>
              <a:off x="4246454" y="467078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782213-91DD-6F3E-10ED-8D17128F5D80}"/>
                </a:ext>
              </a:extLst>
            </p:cNvPr>
            <p:cNvSpPr/>
            <p:nvPr/>
          </p:nvSpPr>
          <p:spPr>
            <a:xfrm>
              <a:off x="4246454" y="5294109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F061EC2-100F-9C02-4A1F-2B4FB09ECB75}"/>
                </a:ext>
              </a:extLst>
            </p:cNvPr>
            <p:cNvSpPr/>
            <p:nvPr/>
          </p:nvSpPr>
          <p:spPr>
            <a:xfrm>
              <a:off x="4246454" y="5917847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F229F5B-6DC4-74FA-4F36-F335AE6B9CB9}"/>
                </a:ext>
              </a:extLst>
            </p:cNvPr>
            <p:cNvSpPr/>
            <p:nvPr/>
          </p:nvSpPr>
          <p:spPr>
            <a:xfrm>
              <a:off x="4700974" y="554626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2C27E1-775B-82FC-19F8-E39D513865A9}"/>
                </a:ext>
              </a:extLst>
            </p:cNvPr>
            <p:cNvSpPr/>
            <p:nvPr/>
          </p:nvSpPr>
          <p:spPr>
            <a:xfrm>
              <a:off x="4700974" y="4928117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37CECD8-2E28-25C4-6148-8473D80C1BD2}"/>
                </a:ext>
              </a:extLst>
            </p:cNvPr>
            <p:cNvSpPr/>
            <p:nvPr/>
          </p:nvSpPr>
          <p:spPr>
            <a:xfrm>
              <a:off x="4700974" y="428778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752D9A3-D300-5E11-02D7-54145266F6EC}"/>
                </a:ext>
              </a:extLst>
            </p:cNvPr>
            <p:cNvSpPr/>
            <p:nvPr/>
          </p:nvSpPr>
          <p:spPr>
            <a:xfrm>
              <a:off x="4700974" y="3647459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BC7B66-857D-4E14-6958-489FC757C10F}"/>
                </a:ext>
              </a:extLst>
            </p:cNvPr>
            <p:cNvSpPr/>
            <p:nvPr/>
          </p:nvSpPr>
          <p:spPr>
            <a:xfrm>
              <a:off x="4700974" y="302930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977C210-5183-11CC-81DF-DF4471483B5A}"/>
                </a:ext>
              </a:extLst>
            </p:cNvPr>
            <p:cNvSpPr/>
            <p:nvPr/>
          </p:nvSpPr>
          <p:spPr>
            <a:xfrm>
              <a:off x="5175612" y="2771387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966A75-4FCB-F9F1-12E5-CF8801D08B30}"/>
                </a:ext>
              </a:extLst>
            </p:cNvPr>
            <p:cNvSpPr/>
            <p:nvPr/>
          </p:nvSpPr>
          <p:spPr>
            <a:xfrm>
              <a:off x="5175612" y="339470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B672361-EA1F-04C0-82F1-AD9E866A61F4}"/>
                </a:ext>
              </a:extLst>
            </p:cNvPr>
            <p:cNvSpPr/>
            <p:nvPr/>
          </p:nvSpPr>
          <p:spPr>
            <a:xfrm>
              <a:off x="5175612" y="4035942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34C123-EFB8-6087-44F8-C4186A845DD3}"/>
                </a:ext>
              </a:extLst>
            </p:cNvPr>
            <p:cNvSpPr/>
            <p:nvPr/>
          </p:nvSpPr>
          <p:spPr>
            <a:xfrm>
              <a:off x="5175612" y="4659680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4239CBC-0E81-7E7A-E50B-C8EB9E7FA825}"/>
                </a:ext>
              </a:extLst>
            </p:cNvPr>
            <p:cNvSpPr/>
            <p:nvPr/>
          </p:nvSpPr>
          <p:spPr>
            <a:xfrm>
              <a:off x="5175612" y="5283001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CB9821-9F9D-98D8-8993-ACF5C53D1C65}"/>
                </a:ext>
              </a:extLst>
            </p:cNvPr>
            <p:cNvSpPr/>
            <p:nvPr/>
          </p:nvSpPr>
          <p:spPr>
            <a:xfrm>
              <a:off x="5175612" y="5906739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C1088D-1AD3-84ED-B3EC-4E9102A07C35}"/>
                </a:ext>
              </a:extLst>
            </p:cNvPr>
            <p:cNvSpPr/>
            <p:nvPr/>
          </p:nvSpPr>
          <p:spPr>
            <a:xfrm>
              <a:off x="5630132" y="5535160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A6B3C15-0310-AF27-28B3-E0C03DBF64FC}"/>
                </a:ext>
              </a:extLst>
            </p:cNvPr>
            <p:cNvSpPr/>
            <p:nvPr/>
          </p:nvSpPr>
          <p:spPr>
            <a:xfrm>
              <a:off x="5630132" y="4917009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D86E7AE-C76F-704E-FEC1-18ADB58EB908}"/>
                </a:ext>
              </a:extLst>
            </p:cNvPr>
            <p:cNvSpPr/>
            <p:nvPr/>
          </p:nvSpPr>
          <p:spPr>
            <a:xfrm>
              <a:off x="5630132" y="4276680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DF9CF06-99C7-FB8C-8D9B-ED4A3924301D}"/>
                </a:ext>
              </a:extLst>
            </p:cNvPr>
            <p:cNvSpPr/>
            <p:nvPr/>
          </p:nvSpPr>
          <p:spPr>
            <a:xfrm>
              <a:off x="5630132" y="3636351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80D7BC0-D5C6-D6C6-A5F5-A5BE5144B602}"/>
                </a:ext>
              </a:extLst>
            </p:cNvPr>
            <p:cNvSpPr/>
            <p:nvPr/>
          </p:nvSpPr>
          <p:spPr>
            <a:xfrm>
              <a:off x="5630132" y="3018200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5A4196-D78B-7ED3-1DAF-33355E2E154B}"/>
                </a:ext>
              </a:extLst>
            </p:cNvPr>
            <p:cNvSpPr/>
            <p:nvPr/>
          </p:nvSpPr>
          <p:spPr>
            <a:xfrm>
              <a:off x="6085670" y="2782495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EE4EE4F-6E54-E816-6B15-971B232D3A36}"/>
                </a:ext>
              </a:extLst>
            </p:cNvPr>
            <p:cNvSpPr/>
            <p:nvPr/>
          </p:nvSpPr>
          <p:spPr>
            <a:xfrm>
              <a:off x="6085670" y="3405816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716036D-6D56-E56D-C316-4B0A01DC6274}"/>
                </a:ext>
              </a:extLst>
            </p:cNvPr>
            <p:cNvSpPr/>
            <p:nvPr/>
          </p:nvSpPr>
          <p:spPr>
            <a:xfrm>
              <a:off x="6085670" y="4047050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4DE1954-EED1-EAFA-59AC-4869B30A3DBF}"/>
                </a:ext>
              </a:extLst>
            </p:cNvPr>
            <p:cNvSpPr/>
            <p:nvPr/>
          </p:nvSpPr>
          <p:spPr>
            <a:xfrm>
              <a:off x="6085670" y="467078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3E0F5C2-CD54-C4D1-B741-66A99473909A}"/>
                </a:ext>
              </a:extLst>
            </p:cNvPr>
            <p:cNvSpPr/>
            <p:nvPr/>
          </p:nvSpPr>
          <p:spPr>
            <a:xfrm>
              <a:off x="6085670" y="5294109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C993DB4-F19C-016E-D234-F05520FB7839}"/>
                </a:ext>
              </a:extLst>
            </p:cNvPr>
            <p:cNvSpPr/>
            <p:nvPr/>
          </p:nvSpPr>
          <p:spPr>
            <a:xfrm>
              <a:off x="6085670" y="5917847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4EF46D7-D4B5-53CD-F98C-72306686948C}"/>
                </a:ext>
              </a:extLst>
            </p:cNvPr>
            <p:cNvSpPr/>
            <p:nvPr/>
          </p:nvSpPr>
          <p:spPr>
            <a:xfrm>
              <a:off x="6540190" y="554626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F911C04-E95A-64F4-788E-628E15761155}"/>
                </a:ext>
              </a:extLst>
            </p:cNvPr>
            <p:cNvSpPr/>
            <p:nvPr/>
          </p:nvSpPr>
          <p:spPr>
            <a:xfrm>
              <a:off x="6540190" y="4928117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DEA829E-5F25-B0C7-70AB-0F761E882E36}"/>
                </a:ext>
              </a:extLst>
            </p:cNvPr>
            <p:cNvSpPr/>
            <p:nvPr/>
          </p:nvSpPr>
          <p:spPr>
            <a:xfrm>
              <a:off x="6540190" y="428778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E0E3DA4-02B5-8B72-EA2B-7B20E41BCE69}"/>
                </a:ext>
              </a:extLst>
            </p:cNvPr>
            <p:cNvSpPr/>
            <p:nvPr/>
          </p:nvSpPr>
          <p:spPr>
            <a:xfrm>
              <a:off x="6540190" y="3647459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4A24931-5BA6-7940-79E3-62DD548E509D}"/>
                </a:ext>
              </a:extLst>
            </p:cNvPr>
            <p:cNvSpPr/>
            <p:nvPr/>
          </p:nvSpPr>
          <p:spPr>
            <a:xfrm>
              <a:off x="6540190" y="302930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9F62D24-CA05-5DD2-4C58-72802B3940F5}"/>
                </a:ext>
              </a:extLst>
            </p:cNvPr>
            <p:cNvSpPr/>
            <p:nvPr/>
          </p:nvSpPr>
          <p:spPr>
            <a:xfrm>
              <a:off x="7022214" y="2766183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A7DDA71-597F-D809-39DD-970CE97CCB1E}"/>
                </a:ext>
              </a:extLst>
            </p:cNvPr>
            <p:cNvSpPr/>
            <p:nvPr/>
          </p:nvSpPr>
          <p:spPr>
            <a:xfrm>
              <a:off x="7022214" y="3389504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5338DDE-16D2-D088-DB90-E7A08E6A3C72}"/>
                </a:ext>
              </a:extLst>
            </p:cNvPr>
            <p:cNvSpPr/>
            <p:nvPr/>
          </p:nvSpPr>
          <p:spPr>
            <a:xfrm>
              <a:off x="7022214" y="403073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5033C3D-CAD1-5360-EE8B-8F3401F9F0E0}"/>
                </a:ext>
              </a:extLst>
            </p:cNvPr>
            <p:cNvSpPr/>
            <p:nvPr/>
          </p:nvSpPr>
          <p:spPr>
            <a:xfrm>
              <a:off x="7022214" y="4654476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001CEB7-CCDF-DC09-F88D-197F6EE50726}"/>
                </a:ext>
              </a:extLst>
            </p:cNvPr>
            <p:cNvSpPr/>
            <p:nvPr/>
          </p:nvSpPr>
          <p:spPr>
            <a:xfrm>
              <a:off x="7022214" y="5277797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EF51E15-C716-75AB-1FF0-69D4386AEA7D}"/>
                </a:ext>
              </a:extLst>
            </p:cNvPr>
            <p:cNvSpPr/>
            <p:nvPr/>
          </p:nvSpPr>
          <p:spPr>
            <a:xfrm>
              <a:off x="7022214" y="5901535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AF5C71A-49A4-B0AE-1717-5AA466825D74}"/>
                </a:ext>
              </a:extLst>
            </p:cNvPr>
            <p:cNvSpPr/>
            <p:nvPr/>
          </p:nvSpPr>
          <p:spPr>
            <a:xfrm>
              <a:off x="7476734" y="5529956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D805876-C01D-D017-28EE-39D4FDE2BADD}"/>
                </a:ext>
              </a:extLst>
            </p:cNvPr>
            <p:cNvSpPr/>
            <p:nvPr/>
          </p:nvSpPr>
          <p:spPr>
            <a:xfrm>
              <a:off x="7476734" y="4911805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BF82684-EC91-AFDD-050B-BC6BA3BF3FEE}"/>
                </a:ext>
              </a:extLst>
            </p:cNvPr>
            <p:cNvSpPr/>
            <p:nvPr/>
          </p:nvSpPr>
          <p:spPr>
            <a:xfrm>
              <a:off x="7476734" y="4271476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276A57B-EA9E-A34D-AEE0-C8D151E9F1FD}"/>
                </a:ext>
              </a:extLst>
            </p:cNvPr>
            <p:cNvSpPr/>
            <p:nvPr/>
          </p:nvSpPr>
          <p:spPr>
            <a:xfrm>
              <a:off x="7476734" y="3631147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31C19F9-E85B-D13E-3119-E7632EC747B3}"/>
                </a:ext>
              </a:extLst>
            </p:cNvPr>
            <p:cNvSpPr/>
            <p:nvPr/>
          </p:nvSpPr>
          <p:spPr>
            <a:xfrm>
              <a:off x="7476734" y="3012996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776616F-619E-2C7B-D36F-5B32C066BCC5}"/>
                </a:ext>
              </a:extLst>
            </p:cNvPr>
            <p:cNvSpPr/>
            <p:nvPr/>
          </p:nvSpPr>
          <p:spPr>
            <a:xfrm>
              <a:off x="7931254" y="2777425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A2D46BF-6E12-2698-2919-B8B16D812F73}"/>
                </a:ext>
              </a:extLst>
            </p:cNvPr>
            <p:cNvSpPr/>
            <p:nvPr/>
          </p:nvSpPr>
          <p:spPr>
            <a:xfrm>
              <a:off x="7931254" y="3400746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8FF8AAE-DE32-4EBB-0EE5-4EC2EDE3A958}"/>
                </a:ext>
              </a:extLst>
            </p:cNvPr>
            <p:cNvSpPr/>
            <p:nvPr/>
          </p:nvSpPr>
          <p:spPr>
            <a:xfrm>
              <a:off x="7931254" y="4041980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1D805C2-5C4D-F1A5-5492-1AF703D541A5}"/>
                </a:ext>
              </a:extLst>
            </p:cNvPr>
            <p:cNvSpPr/>
            <p:nvPr/>
          </p:nvSpPr>
          <p:spPr>
            <a:xfrm>
              <a:off x="7931254" y="466571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CFBC382-A41F-9A39-2881-0DB5219EFE90}"/>
                </a:ext>
              </a:extLst>
            </p:cNvPr>
            <p:cNvSpPr/>
            <p:nvPr/>
          </p:nvSpPr>
          <p:spPr>
            <a:xfrm>
              <a:off x="7931254" y="5289039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C8639D6-D4A9-131B-2E02-22472948F5B2}"/>
                </a:ext>
              </a:extLst>
            </p:cNvPr>
            <p:cNvSpPr/>
            <p:nvPr/>
          </p:nvSpPr>
          <p:spPr>
            <a:xfrm>
              <a:off x="7931254" y="5912777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B4BF8DD-4E91-62AD-EF34-64E1EB703662}"/>
                </a:ext>
              </a:extLst>
            </p:cNvPr>
            <p:cNvSpPr/>
            <p:nvPr/>
          </p:nvSpPr>
          <p:spPr>
            <a:xfrm>
              <a:off x="8385774" y="554119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937BEDE-6492-9F43-88DB-A4F6ADFD2CE4}"/>
                </a:ext>
              </a:extLst>
            </p:cNvPr>
            <p:cNvSpPr/>
            <p:nvPr/>
          </p:nvSpPr>
          <p:spPr>
            <a:xfrm>
              <a:off x="8385774" y="4923047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12C7B7A-44FC-49D2-EF80-52FD764340BD}"/>
                </a:ext>
              </a:extLst>
            </p:cNvPr>
            <p:cNvSpPr/>
            <p:nvPr/>
          </p:nvSpPr>
          <p:spPr>
            <a:xfrm>
              <a:off x="8385774" y="428271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599075-293D-5D33-DC1D-84050CED8688}"/>
                </a:ext>
              </a:extLst>
            </p:cNvPr>
            <p:cNvSpPr/>
            <p:nvPr/>
          </p:nvSpPr>
          <p:spPr>
            <a:xfrm>
              <a:off x="8385774" y="3642389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5E2EF34-42B9-DB43-4D47-30011239B0F1}"/>
                </a:ext>
              </a:extLst>
            </p:cNvPr>
            <p:cNvSpPr/>
            <p:nvPr/>
          </p:nvSpPr>
          <p:spPr>
            <a:xfrm>
              <a:off x="8385774" y="3024238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094CFD8-8496-92A8-4B5D-3C97373D155C}"/>
                </a:ext>
              </a:extLst>
            </p:cNvPr>
            <p:cNvSpPr/>
            <p:nvPr/>
          </p:nvSpPr>
          <p:spPr>
            <a:xfrm>
              <a:off x="8840294" y="2775489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15B8A83-26BC-308B-5DC5-45CC4FF2F499}"/>
                </a:ext>
              </a:extLst>
            </p:cNvPr>
            <p:cNvSpPr/>
            <p:nvPr/>
          </p:nvSpPr>
          <p:spPr>
            <a:xfrm>
              <a:off x="8840294" y="3398810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72ADCDF-DA23-7521-E3F7-51C3C27C9D55}"/>
                </a:ext>
              </a:extLst>
            </p:cNvPr>
            <p:cNvSpPr/>
            <p:nvPr/>
          </p:nvSpPr>
          <p:spPr>
            <a:xfrm>
              <a:off x="8840294" y="4040044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FDBD280-1577-3E96-8605-FCB51A5B78B8}"/>
                </a:ext>
              </a:extLst>
            </p:cNvPr>
            <p:cNvSpPr/>
            <p:nvPr/>
          </p:nvSpPr>
          <p:spPr>
            <a:xfrm>
              <a:off x="8840294" y="4663782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57532A4-1A1F-3332-A8A8-458EACCAF839}"/>
                </a:ext>
              </a:extLst>
            </p:cNvPr>
            <p:cNvSpPr/>
            <p:nvPr/>
          </p:nvSpPr>
          <p:spPr>
            <a:xfrm>
              <a:off x="8840294" y="5287103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50D5EB7-69E7-4FBA-FE0E-EAAC48738231}"/>
                </a:ext>
              </a:extLst>
            </p:cNvPr>
            <p:cNvSpPr/>
            <p:nvPr/>
          </p:nvSpPr>
          <p:spPr>
            <a:xfrm>
              <a:off x="8840294" y="5910841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DA7C643-D8B9-95F4-93C8-080F10C2E456}"/>
                </a:ext>
              </a:extLst>
            </p:cNvPr>
            <p:cNvSpPr/>
            <p:nvPr/>
          </p:nvSpPr>
          <p:spPr>
            <a:xfrm>
              <a:off x="9294814" y="5539262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8BA876B-C622-8F94-A515-CE07E87CB001}"/>
                </a:ext>
              </a:extLst>
            </p:cNvPr>
            <p:cNvSpPr/>
            <p:nvPr/>
          </p:nvSpPr>
          <p:spPr>
            <a:xfrm>
              <a:off x="9294814" y="4921111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CDA61FE-616F-CB3E-9DC1-F346071868F1}"/>
                </a:ext>
              </a:extLst>
            </p:cNvPr>
            <p:cNvSpPr/>
            <p:nvPr/>
          </p:nvSpPr>
          <p:spPr>
            <a:xfrm>
              <a:off x="9294814" y="4280782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8EA1DCE-A803-DEFD-BDF9-831EE893507D}"/>
                </a:ext>
              </a:extLst>
            </p:cNvPr>
            <p:cNvSpPr/>
            <p:nvPr/>
          </p:nvSpPr>
          <p:spPr>
            <a:xfrm>
              <a:off x="9294814" y="3640453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5271467-6F40-C554-B3E0-FA06FCA771CE}"/>
                </a:ext>
              </a:extLst>
            </p:cNvPr>
            <p:cNvSpPr/>
            <p:nvPr/>
          </p:nvSpPr>
          <p:spPr>
            <a:xfrm>
              <a:off x="9294814" y="3022302"/>
              <a:ext cx="278524" cy="55140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9E2CABAB-8D30-3D34-A8DD-1AAB3465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924A-2829-87D4-220A-B75608D3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4" y="0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Our Main Result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036A612-5FAB-5CD4-8B07-3E76A832EF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1358" y="1253331"/>
                <a:ext cx="10515600" cy="4351338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Linear dependence </a:t>
                </a:r>
                <a:r>
                  <a:rPr lang="en-US" sz="2800" dirty="0">
                    <a:solidFill>
                      <a:schemeClr val="tx1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tight from </a:t>
                </a:r>
                <a:r>
                  <a:rPr lang="en-US" dirty="0"/>
                  <a:t>previous result</a:t>
                </a:r>
                <a:r>
                  <a:rPr lang="en-US" sz="2800" dirty="0">
                    <a:solidFill>
                      <a:schemeClr val="tx1"/>
                    </a:solidFill>
                  </a:rPr>
                  <a:t> is tight because of 1D architecture.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Main Result</a:t>
                </a:r>
                <a:r>
                  <a:rPr lang="en-US" dirty="0">
                    <a:solidFill>
                      <a:schemeClr val="tx1"/>
                    </a:solidFill>
                  </a:rPr>
                  <a:t>: A random reversible circuit with </a:t>
                </a:r>
                <a:r>
                  <a:rPr lang="en-US" dirty="0" err="1">
                    <a:solidFill>
                      <a:schemeClr val="tx1"/>
                    </a:solidFill>
                  </a:rPr>
                  <a:t>Õ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</a:rPr>
                  <a:t>layers</a:t>
                </a:r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:r>
                  <a:rPr lang="en-US" dirty="0">
                    <a:solidFill>
                      <a:srgbClr val="7030A0"/>
                    </a:solidFill>
                  </a:rPr>
                  <a:t>2D-geometrically</a:t>
                </a:r>
                <a:r>
                  <a:rPr lang="en-US" dirty="0">
                    <a:solidFill>
                      <a:schemeClr val="tx1"/>
                    </a:solidFill>
                  </a:rPr>
                  <a:t> local gates is exp(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)-approximate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-wise independent.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036A612-5FAB-5CD4-8B07-3E76A832EF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358" y="1253331"/>
                <a:ext cx="10515600" cy="4351338"/>
              </a:xfrm>
              <a:blipFill>
                <a:blip r:embed="rId3"/>
                <a:stretch>
                  <a:fillRect l="-9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6F4D42-9BF1-45F5-AF19-A10F1DD19C1A}"/>
              </a:ext>
            </a:extLst>
          </p:cNvPr>
          <p:cNvCxnSpPr/>
          <p:nvPr/>
        </p:nvCxnSpPr>
        <p:spPr>
          <a:xfrm flipV="1">
            <a:off x="4017786" y="3595955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CA7675-45E7-C2CE-47E2-AF8F34455791}"/>
              </a:ext>
            </a:extLst>
          </p:cNvPr>
          <p:cNvCxnSpPr/>
          <p:nvPr/>
        </p:nvCxnSpPr>
        <p:spPr>
          <a:xfrm flipV="1">
            <a:off x="4416766" y="3595955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805DEE-F023-60F3-E046-0B8B21F17A14}"/>
              </a:ext>
            </a:extLst>
          </p:cNvPr>
          <p:cNvCxnSpPr/>
          <p:nvPr/>
        </p:nvCxnSpPr>
        <p:spPr>
          <a:xfrm flipV="1">
            <a:off x="4815155" y="3595955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1CF669-DD91-0990-9B99-F5A25F92EF75}"/>
              </a:ext>
            </a:extLst>
          </p:cNvPr>
          <p:cNvCxnSpPr/>
          <p:nvPr/>
        </p:nvCxnSpPr>
        <p:spPr>
          <a:xfrm flipV="1">
            <a:off x="5192715" y="3595955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B42041-7F4B-1B5C-E11D-CD14F13F4C49}"/>
              </a:ext>
            </a:extLst>
          </p:cNvPr>
          <p:cNvCxnSpPr/>
          <p:nvPr/>
        </p:nvCxnSpPr>
        <p:spPr>
          <a:xfrm flipV="1">
            <a:off x="4017786" y="3911943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C1448D-C802-2ADC-33F1-C4785177327E}"/>
              </a:ext>
            </a:extLst>
          </p:cNvPr>
          <p:cNvCxnSpPr/>
          <p:nvPr/>
        </p:nvCxnSpPr>
        <p:spPr>
          <a:xfrm flipV="1">
            <a:off x="4416766" y="3911943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2052A5-93EF-91E6-DDB0-37CB911CF014}"/>
              </a:ext>
            </a:extLst>
          </p:cNvPr>
          <p:cNvCxnSpPr/>
          <p:nvPr/>
        </p:nvCxnSpPr>
        <p:spPr>
          <a:xfrm flipV="1">
            <a:off x="4815155" y="3911943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A776AB-D1F8-9B16-6BB9-022B50674C70}"/>
              </a:ext>
            </a:extLst>
          </p:cNvPr>
          <p:cNvCxnSpPr/>
          <p:nvPr/>
        </p:nvCxnSpPr>
        <p:spPr>
          <a:xfrm flipV="1">
            <a:off x="5192715" y="3911943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D5CD7A-8765-A656-602B-5B17A8F4FBED}"/>
              </a:ext>
            </a:extLst>
          </p:cNvPr>
          <p:cNvCxnSpPr/>
          <p:nvPr/>
        </p:nvCxnSpPr>
        <p:spPr>
          <a:xfrm flipV="1">
            <a:off x="4017786" y="4284323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CA1385-EF11-A989-3103-04E5B0A08B5F}"/>
              </a:ext>
            </a:extLst>
          </p:cNvPr>
          <p:cNvCxnSpPr/>
          <p:nvPr/>
        </p:nvCxnSpPr>
        <p:spPr>
          <a:xfrm flipV="1">
            <a:off x="4416766" y="4284323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FAFD8A-5644-D87B-50E1-EBDC8AB38C23}"/>
              </a:ext>
            </a:extLst>
          </p:cNvPr>
          <p:cNvCxnSpPr/>
          <p:nvPr/>
        </p:nvCxnSpPr>
        <p:spPr>
          <a:xfrm flipV="1">
            <a:off x="4815155" y="4284323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14EB36-0527-F5EB-C1FB-375693B2F14A}"/>
              </a:ext>
            </a:extLst>
          </p:cNvPr>
          <p:cNvCxnSpPr/>
          <p:nvPr/>
        </p:nvCxnSpPr>
        <p:spPr>
          <a:xfrm flipV="1">
            <a:off x="5192715" y="4284323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7063F9-A2F2-EFC4-3389-D93D7844FFA2}"/>
              </a:ext>
            </a:extLst>
          </p:cNvPr>
          <p:cNvCxnSpPr/>
          <p:nvPr/>
        </p:nvCxnSpPr>
        <p:spPr>
          <a:xfrm flipV="1">
            <a:off x="4017786" y="4600312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A5198D-6B96-387C-3F59-2D2C1D997F54}"/>
              </a:ext>
            </a:extLst>
          </p:cNvPr>
          <p:cNvCxnSpPr/>
          <p:nvPr/>
        </p:nvCxnSpPr>
        <p:spPr>
          <a:xfrm flipV="1">
            <a:off x="4416766" y="4600312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CE5735-F1F8-B7DB-5BFE-628467B6C167}"/>
              </a:ext>
            </a:extLst>
          </p:cNvPr>
          <p:cNvCxnSpPr/>
          <p:nvPr/>
        </p:nvCxnSpPr>
        <p:spPr>
          <a:xfrm flipV="1">
            <a:off x="4815155" y="4600312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943A06-9197-58C7-DCB3-8A89D3B48F78}"/>
              </a:ext>
            </a:extLst>
          </p:cNvPr>
          <p:cNvCxnSpPr/>
          <p:nvPr/>
        </p:nvCxnSpPr>
        <p:spPr>
          <a:xfrm flipV="1">
            <a:off x="5192715" y="4600312"/>
            <a:ext cx="2561690" cy="1376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 Brace 24">
            <a:extLst>
              <a:ext uri="{FF2B5EF4-FFF2-40B4-BE49-F238E27FC236}">
                <a16:creationId xmlns:a16="http://schemas.microsoft.com/office/drawing/2014/main" id="{37700FD9-555C-4A85-564F-6D3CBC636F87}"/>
              </a:ext>
            </a:extLst>
          </p:cNvPr>
          <p:cNvSpPr/>
          <p:nvPr/>
        </p:nvSpPr>
        <p:spPr>
          <a:xfrm rot="10800000">
            <a:off x="7891039" y="3595955"/>
            <a:ext cx="362606" cy="10950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38CD0F-2A6A-AB84-9398-4C0F83B34EC2}"/>
                  </a:ext>
                </a:extLst>
              </p:cNvPr>
              <p:cNvSpPr txBox="1"/>
              <p:nvPr/>
            </p:nvSpPr>
            <p:spPr>
              <a:xfrm>
                <a:off x="8272143" y="3958824"/>
                <a:ext cx="1128711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wires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38CD0F-2A6A-AB84-9398-4C0F83B34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143" y="3958824"/>
                <a:ext cx="1128711" cy="372410"/>
              </a:xfrm>
              <a:prstGeom prst="rect">
                <a:avLst/>
              </a:prstGeom>
              <a:blipFill>
                <a:blip r:embed="rId4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081D6FD-8110-22F2-0C55-1290EB48DBE5}"/>
              </a:ext>
            </a:extLst>
          </p:cNvPr>
          <p:cNvGrpSpPr/>
          <p:nvPr/>
        </p:nvGrpSpPr>
        <p:grpSpPr>
          <a:xfrm>
            <a:off x="4039204" y="4783492"/>
            <a:ext cx="1351659" cy="1256836"/>
            <a:chOff x="4039204" y="4783492"/>
            <a:chExt cx="1351659" cy="1256836"/>
          </a:xfrm>
          <a:solidFill>
            <a:srgbClr val="7030A0">
              <a:alpha val="50196"/>
            </a:srgbClr>
          </a:solidFill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978D61C-F21E-8B2B-E911-D4C2068BF749}"/>
                </a:ext>
              </a:extLst>
            </p:cNvPr>
            <p:cNvSpPr/>
            <p:nvPr/>
          </p:nvSpPr>
          <p:spPr>
            <a:xfrm>
              <a:off x="4039206" y="4783492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5D909B5-931D-145F-C8D9-C69D21AB9887}"/>
                </a:ext>
              </a:extLst>
            </p:cNvPr>
            <p:cNvSpPr/>
            <p:nvPr/>
          </p:nvSpPr>
          <p:spPr>
            <a:xfrm>
              <a:off x="4039205" y="5127792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DA9A71A-F2A8-9987-075C-42CCEEF56A40}"/>
                </a:ext>
              </a:extLst>
            </p:cNvPr>
            <p:cNvSpPr/>
            <p:nvPr/>
          </p:nvSpPr>
          <p:spPr>
            <a:xfrm>
              <a:off x="4039204" y="5507060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C84CA4A0-7AD1-C0CC-08C8-79DD9338D467}"/>
                </a:ext>
              </a:extLst>
            </p:cNvPr>
            <p:cNvSpPr/>
            <p:nvPr/>
          </p:nvSpPr>
          <p:spPr>
            <a:xfrm>
              <a:off x="4039204" y="5851129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4856293-FCA2-702E-205F-0E42CB62921D}"/>
              </a:ext>
            </a:extLst>
          </p:cNvPr>
          <p:cNvGrpSpPr/>
          <p:nvPr/>
        </p:nvGrpSpPr>
        <p:grpSpPr>
          <a:xfrm rot="5400000">
            <a:off x="4888356" y="4358430"/>
            <a:ext cx="1244650" cy="1256836"/>
            <a:chOff x="8876620" y="4944380"/>
            <a:chExt cx="1351659" cy="1256836"/>
          </a:xfrm>
          <a:solidFill>
            <a:srgbClr val="7030A0">
              <a:alpha val="50196"/>
            </a:srgbClr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D82564B-FE18-9235-461D-6CC040E10894}"/>
                </a:ext>
              </a:extLst>
            </p:cNvPr>
            <p:cNvSpPr/>
            <p:nvPr/>
          </p:nvSpPr>
          <p:spPr>
            <a:xfrm>
              <a:off x="8876622" y="4944380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096ED94-AC0E-C37D-250E-1F32CCBAE5CA}"/>
                </a:ext>
              </a:extLst>
            </p:cNvPr>
            <p:cNvSpPr/>
            <p:nvPr/>
          </p:nvSpPr>
          <p:spPr>
            <a:xfrm>
              <a:off x="8876621" y="5288680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AB07824-17CC-EE39-A9B5-2D643313CD49}"/>
                </a:ext>
              </a:extLst>
            </p:cNvPr>
            <p:cNvSpPr/>
            <p:nvPr/>
          </p:nvSpPr>
          <p:spPr>
            <a:xfrm>
              <a:off x="8876620" y="5667948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58840B0-1208-3DB1-0BDB-393A16C8276B}"/>
                </a:ext>
              </a:extLst>
            </p:cNvPr>
            <p:cNvSpPr/>
            <p:nvPr/>
          </p:nvSpPr>
          <p:spPr>
            <a:xfrm>
              <a:off x="8876620" y="6012017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80E2BF-BA4B-18E8-138C-B4DA54013F32}"/>
              </a:ext>
            </a:extLst>
          </p:cNvPr>
          <p:cNvGrpSpPr/>
          <p:nvPr/>
        </p:nvGrpSpPr>
        <p:grpSpPr>
          <a:xfrm>
            <a:off x="5560236" y="3983075"/>
            <a:ext cx="1351659" cy="1256836"/>
            <a:chOff x="4039204" y="4783492"/>
            <a:chExt cx="1351659" cy="1256836"/>
          </a:xfrm>
          <a:solidFill>
            <a:srgbClr val="7030A0">
              <a:alpha val="50196"/>
            </a:srgbClr>
          </a:solidFill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8565D6A-86A0-F503-58E7-59EF55453C45}"/>
                </a:ext>
              </a:extLst>
            </p:cNvPr>
            <p:cNvSpPr/>
            <p:nvPr/>
          </p:nvSpPr>
          <p:spPr>
            <a:xfrm>
              <a:off x="4039206" y="4783492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A7436B6D-67D6-80F0-009B-3060C50AAD57}"/>
                </a:ext>
              </a:extLst>
            </p:cNvPr>
            <p:cNvSpPr/>
            <p:nvPr/>
          </p:nvSpPr>
          <p:spPr>
            <a:xfrm>
              <a:off x="4039205" y="5127792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F7D39997-DC40-29B9-0B34-0ABB575C59BC}"/>
                </a:ext>
              </a:extLst>
            </p:cNvPr>
            <p:cNvSpPr/>
            <p:nvPr/>
          </p:nvSpPr>
          <p:spPr>
            <a:xfrm>
              <a:off x="4039204" y="5507060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0C299E09-011F-645C-B4BD-4AAC52314DA1}"/>
                </a:ext>
              </a:extLst>
            </p:cNvPr>
            <p:cNvSpPr/>
            <p:nvPr/>
          </p:nvSpPr>
          <p:spPr>
            <a:xfrm>
              <a:off x="4039204" y="5851129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218C192-9DDA-F203-1C81-86F103D463AA}"/>
              </a:ext>
            </a:extLst>
          </p:cNvPr>
          <p:cNvGrpSpPr/>
          <p:nvPr/>
        </p:nvGrpSpPr>
        <p:grpSpPr>
          <a:xfrm rot="5400000">
            <a:off x="6424602" y="3574913"/>
            <a:ext cx="1244650" cy="1256836"/>
            <a:chOff x="8876620" y="4944380"/>
            <a:chExt cx="1351659" cy="1256836"/>
          </a:xfrm>
          <a:solidFill>
            <a:srgbClr val="7030A0">
              <a:alpha val="50196"/>
            </a:srgbClr>
          </a:solidFill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EAB0FD13-375D-46BA-8490-2F53DB37C792}"/>
                </a:ext>
              </a:extLst>
            </p:cNvPr>
            <p:cNvSpPr/>
            <p:nvPr/>
          </p:nvSpPr>
          <p:spPr>
            <a:xfrm>
              <a:off x="8876622" y="4944380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BFCDA840-78F4-DFBF-313B-B16A49478B6C}"/>
                </a:ext>
              </a:extLst>
            </p:cNvPr>
            <p:cNvSpPr/>
            <p:nvPr/>
          </p:nvSpPr>
          <p:spPr>
            <a:xfrm>
              <a:off x="8876621" y="5288680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41C9CBDF-0A76-2D29-7883-3E665C652008}"/>
                </a:ext>
              </a:extLst>
            </p:cNvPr>
            <p:cNvSpPr/>
            <p:nvPr/>
          </p:nvSpPr>
          <p:spPr>
            <a:xfrm>
              <a:off x="8876620" y="5667948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A4F9BAEE-6082-8192-C5A4-F653243058A0}"/>
                </a:ext>
              </a:extLst>
            </p:cNvPr>
            <p:cNvSpPr/>
            <p:nvPr/>
          </p:nvSpPr>
          <p:spPr>
            <a:xfrm>
              <a:off x="8876620" y="6012017"/>
              <a:ext cx="1351657" cy="1891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51F0270-D4B1-428B-7D99-9CB6DC8FBB5F}"/>
              </a:ext>
            </a:extLst>
          </p:cNvPr>
          <p:cNvCxnSpPr/>
          <p:nvPr/>
        </p:nvCxnSpPr>
        <p:spPr>
          <a:xfrm flipH="1" flipV="1">
            <a:off x="5320931" y="6040328"/>
            <a:ext cx="239305" cy="524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DFEE6D-5D5F-80FC-5307-AE1007BFFAA3}"/>
                  </a:ext>
                </a:extLst>
              </p:cNvPr>
              <p:cNvSpPr txBox="1"/>
              <p:nvPr/>
            </p:nvSpPr>
            <p:spPr>
              <a:xfrm>
                <a:off x="5415531" y="6491970"/>
                <a:ext cx="4591498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</a:rPr>
                  <a:t>Random 1D brickwork circuit on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wires.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5DFEE6D-5D5F-80FC-5307-AE1007BFF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531" y="6491970"/>
                <a:ext cx="4591498" cy="372410"/>
              </a:xfrm>
              <a:prstGeom prst="rect">
                <a:avLst/>
              </a:prstGeom>
              <a:blipFill>
                <a:blip r:embed="rId5"/>
                <a:stretch>
                  <a:fillRect l="-1102" t="-10000" r="-55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357D3B5A-80AA-AD1C-4E7D-848B1D3B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359C-B9E4-3542-89AA-D46A0DA3A0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35246</TotalTime>
  <Words>912</Words>
  <Application>Microsoft Macintosh PowerPoint</Application>
  <PresentationFormat>Widescreen</PresentationFormat>
  <Paragraphs>210</Paragraphs>
  <Slides>18</Slides>
  <Notes>5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AppleGothic</vt:lpstr>
      <vt:lpstr>Aptos</vt:lpstr>
      <vt:lpstr>Arial</vt:lpstr>
      <vt:lpstr>Cambria Math</vt:lpstr>
      <vt:lpstr>Century Gothic</vt:lpstr>
      <vt:lpstr>Palatino Linotype</vt:lpstr>
      <vt:lpstr>Office Theme</vt:lpstr>
      <vt:lpstr>Pseudorandomness Properties of Random Reversible Circuits</vt:lpstr>
      <vt:lpstr>Reversible Circuit</vt:lpstr>
      <vt:lpstr>Random Reversible Circuit</vt:lpstr>
      <vt:lpstr>Approximate k-wise Independence</vt:lpstr>
      <vt:lpstr>Cryptographic Motivation</vt:lpstr>
      <vt:lpstr>Previous and Related Results</vt:lpstr>
      <vt:lpstr>Cryptographic Motivation</vt:lpstr>
      <vt:lpstr>Our Intermediate Result</vt:lpstr>
      <vt:lpstr>Our Main Result</vt:lpstr>
      <vt:lpstr>PowerPoint Presentation</vt:lpstr>
      <vt:lpstr>Techniques: random walk perspective</vt:lpstr>
      <vt:lpstr>Techniques</vt:lpstr>
      <vt:lpstr>Thanks!</vt:lpstr>
      <vt:lpstr>Future Directions</vt:lpstr>
      <vt:lpstr>Proof of 1D Theorem</vt:lpstr>
      <vt:lpstr>Proof of 1D Theorem</vt:lpstr>
      <vt:lpstr>Proof of 2D Theorem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Ruixian He</dc:creator>
  <cp:lastModifiedBy>William Ruixian He</cp:lastModifiedBy>
  <cp:revision>527</cp:revision>
  <dcterms:created xsi:type="dcterms:W3CDTF">2024-09-13T00:40:38Z</dcterms:created>
  <dcterms:modified xsi:type="dcterms:W3CDTF">2025-08-19T00:04:56Z</dcterms:modified>
</cp:coreProperties>
</file>