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xml" ContentType="application/vnd.openxmlformats-officedocument.presentationml.tags+xml"/>
  <Override PartName="/ppt/notesSlides/notesSlide13.xml" ContentType="application/vnd.openxmlformats-officedocument.presentationml.notesSlide+xml"/>
  <Override PartName="/ppt/tags/tag2.xml" ContentType="application/vnd.openxmlformats-officedocument.presentationml.tags+xml"/>
  <Override PartName="/ppt/notesSlides/notesSlide14.xml" ContentType="application/vnd.openxmlformats-officedocument.presentationml.notesSlide+xml"/>
  <Override PartName="/ppt/tags/tag3.xml" ContentType="application/vnd.openxmlformats-officedocument.presentationml.tags+xml"/>
  <Override PartName="/ppt/notesSlides/notesSlide15.xml" ContentType="application/vnd.openxmlformats-officedocument.presentationml.notesSlide+xml"/>
  <Override PartName="/ppt/tags/tag4.xml" ContentType="application/vnd.openxmlformats-officedocument.presentationml.tags+xml"/>
  <Override PartName="/ppt/notesSlides/notesSlide16.xml" ContentType="application/vnd.openxmlformats-officedocument.presentationml.notesSlide+xml"/>
  <Override PartName="/ppt/tags/tag5.xml" ContentType="application/vnd.openxmlformats-officedocument.presentationml.tags+xml"/>
  <Override PartName="/ppt/notesSlides/notesSlide17.xml" ContentType="application/vnd.openxmlformats-officedocument.presentationml.notesSlide+xml"/>
  <Override PartName="/ppt/tags/tag6.xml" ContentType="application/vnd.openxmlformats-officedocument.presentationml.tags+xml"/>
  <Override PartName="/ppt/notesSlides/notesSlide18.xml" ContentType="application/vnd.openxmlformats-officedocument.presentationml.notesSlide+xml"/>
  <Override PartName="/ppt/tags/tag7.xml" ContentType="application/vnd.openxmlformats-officedocument.presentationml.tags+xml"/>
  <Override PartName="/ppt/notesSlides/notesSlide19.xml" ContentType="application/vnd.openxmlformats-officedocument.presentationml.notesSlide+xml"/>
  <Override PartName="/ppt/tags/tag8.xml" ContentType="application/vnd.openxmlformats-officedocument.presentationml.tags+xml"/>
  <Override PartName="/ppt/notesSlides/notesSlide20.xml" ContentType="application/vnd.openxmlformats-officedocument.presentationml.notesSlide+xml"/>
  <Override PartName="/ppt/tags/tag9.xml" ContentType="application/vnd.openxmlformats-officedocument.presentationml.tags+xml"/>
  <Override PartName="/ppt/notesSlides/notesSlide21.xml" ContentType="application/vnd.openxmlformats-officedocument.presentationml.notesSlide+xml"/>
  <Override PartName="/ppt/tags/tag10.xml" ContentType="application/vnd.openxmlformats-officedocument.presentationml.tags+xml"/>
  <Override PartName="/ppt/notesSlides/notesSlide22.xml" ContentType="application/vnd.openxmlformats-officedocument.presentationml.notesSlide+xml"/>
  <Override PartName="/ppt/tags/tag11.xml" ContentType="application/vnd.openxmlformats-officedocument.presentationml.tags+xml"/>
  <Override PartName="/ppt/notesSlides/notesSlide23.xml" ContentType="application/vnd.openxmlformats-officedocument.presentationml.notesSlide+xml"/>
  <Override PartName="/ppt/tags/tag12.xml" ContentType="application/vnd.openxmlformats-officedocument.presentationml.tags+xml"/>
  <Override PartName="/ppt/notesSlides/notesSlide24.xml" ContentType="application/vnd.openxmlformats-officedocument.presentationml.notesSlide+xml"/>
  <Override PartName="/ppt/tags/tag13.xml" ContentType="application/vnd.openxmlformats-officedocument.presentationml.tags+xml"/>
  <Override PartName="/ppt/notesSlides/notesSlide25.xml" ContentType="application/vnd.openxmlformats-officedocument.presentationml.notesSlide+xml"/>
  <Override PartName="/ppt/tags/tag14.xml" ContentType="application/vnd.openxmlformats-officedocument.presentationml.tags+xml"/>
  <Override PartName="/ppt/notesSlides/notesSlide26.xml" ContentType="application/vnd.openxmlformats-officedocument.presentationml.notesSlide+xml"/>
  <Override PartName="/ppt/tags/tag15.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tags/tag16.xml" ContentType="application/vnd.openxmlformats-officedocument.presentationml.tags+xml"/>
  <Override PartName="/ppt/notesSlides/notesSlide31.xml" ContentType="application/vnd.openxmlformats-officedocument.presentationml.notesSlide+xml"/>
  <Override PartName="/ppt/tags/tag17.xml" ContentType="application/vnd.openxmlformats-officedocument.presentationml.tags+xml"/>
  <Override PartName="/ppt/notesSlides/notesSlide32.xml" ContentType="application/vnd.openxmlformats-officedocument.presentationml.notesSlide+xml"/>
  <Override PartName="/ppt/tags/tag18.xml" ContentType="application/vnd.openxmlformats-officedocument.presentationml.tags+xml"/>
  <Override PartName="/ppt/notesSlides/notesSlide33.xml" ContentType="application/vnd.openxmlformats-officedocument.presentationml.notesSlide+xml"/>
  <Override PartName="/ppt/tags/tag19.xml" ContentType="application/vnd.openxmlformats-officedocument.presentationml.tags+xml"/>
  <Override PartName="/ppt/notesSlides/notesSlide34.xml" ContentType="application/vnd.openxmlformats-officedocument.presentationml.notesSlide+xml"/>
  <Override PartName="/ppt/tags/tag20.xml" ContentType="application/vnd.openxmlformats-officedocument.presentationml.tags+xml"/>
  <Override PartName="/ppt/notesSlides/notesSlide35.xml" ContentType="application/vnd.openxmlformats-officedocument.presentationml.notesSlide+xml"/>
  <Override PartName="/ppt/tags/tag21.xml" ContentType="application/vnd.openxmlformats-officedocument.presentationml.tags+xml"/>
  <Override PartName="/ppt/notesSlides/notesSlide36.xml" ContentType="application/vnd.openxmlformats-officedocument.presentationml.notesSlide+xml"/>
  <Override PartName="/ppt/tags/tag22.xml" ContentType="application/vnd.openxmlformats-officedocument.presentationml.tags+xml"/>
  <Override PartName="/ppt/notesSlides/notesSlide3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3"/>
  </p:notesMasterIdLst>
  <p:sldIdLst>
    <p:sldId id="453" r:id="rId2"/>
    <p:sldId id="464" r:id="rId3"/>
    <p:sldId id="454" r:id="rId4"/>
    <p:sldId id="465" r:id="rId5"/>
    <p:sldId id="457" r:id="rId6"/>
    <p:sldId id="466" r:id="rId7"/>
    <p:sldId id="486" r:id="rId8"/>
    <p:sldId id="474" r:id="rId9"/>
    <p:sldId id="260" r:id="rId10"/>
    <p:sldId id="487" r:id="rId11"/>
    <p:sldId id="490" r:id="rId12"/>
    <p:sldId id="463" r:id="rId13"/>
    <p:sldId id="488" r:id="rId14"/>
    <p:sldId id="475" r:id="rId15"/>
    <p:sldId id="343" r:id="rId16"/>
    <p:sldId id="345" r:id="rId17"/>
    <p:sldId id="489" r:id="rId18"/>
    <p:sldId id="353" r:id="rId19"/>
    <p:sldId id="351" r:id="rId20"/>
    <p:sldId id="354" r:id="rId21"/>
    <p:sldId id="349" r:id="rId22"/>
    <p:sldId id="350" r:id="rId23"/>
    <p:sldId id="483" r:id="rId24"/>
    <p:sldId id="478" r:id="rId25"/>
    <p:sldId id="479" r:id="rId26"/>
    <p:sldId id="355" r:id="rId27"/>
    <p:sldId id="296" r:id="rId28"/>
    <p:sldId id="358" r:id="rId29"/>
    <p:sldId id="359" r:id="rId30"/>
    <p:sldId id="480" r:id="rId31"/>
    <p:sldId id="481" r:id="rId32"/>
    <p:sldId id="437" r:id="rId33"/>
    <p:sldId id="477" r:id="rId34"/>
    <p:sldId id="484" r:id="rId35"/>
    <p:sldId id="414" r:id="rId36"/>
    <p:sldId id="447" r:id="rId37"/>
    <p:sldId id="446" r:id="rId38"/>
    <p:sldId id="415" r:id="rId39"/>
    <p:sldId id="418" r:id="rId40"/>
    <p:sldId id="443" r:id="rId41"/>
    <p:sldId id="419"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72C95BE-D177-7A85-038F-D664A4D15AE3}" name="Nir Bitansky" initials="NB" userId="1df5cb64c320a748" providerId="Windows Live"/>
  <p188:author id="{6694DCD3-70BB-68A2-EAB1-8118E26959B6}" name="Saroja Erabelli" initials="SE" userId="64250933c7098075"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5CD"/>
    <a:srgbClr val="406C81"/>
    <a:srgbClr val="FFFFFF"/>
    <a:srgbClr val="EFC7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4A79830-2F72-4AC2-BCA3-941F730F6EF1}" v="148" dt="2025-08-20T17:17:57.62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2970" autoAdjust="0"/>
  </p:normalViewPr>
  <p:slideViewPr>
    <p:cSldViewPr snapToGrid="0">
      <p:cViewPr varScale="1">
        <p:scale>
          <a:sx n="62" d="100"/>
          <a:sy n="62" d="100"/>
        </p:scale>
        <p:origin x="92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50" Type="http://schemas.microsoft.com/office/2018/10/relationships/authors" Targe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microsoft.com/office/2016/11/relationships/changesInfo" Target="changesInfos/changesInfo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oja Erabelli" userId="64250933c7098075" providerId="LiveId" clId="{74A79830-2F72-4AC2-BCA3-941F730F6EF1}"/>
    <pc:docChg chg="undo custSel modSld sldOrd">
      <pc:chgData name="Saroja Erabelli" userId="64250933c7098075" providerId="LiveId" clId="{74A79830-2F72-4AC2-BCA3-941F730F6EF1}" dt="2025-08-20T17:18:19.461" v="5440" actId="255"/>
      <pc:docMkLst>
        <pc:docMk/>
      </pc:docMkLst>
      <pc:sldChg chg="modNotesTx">
        <pc:chgData name="Saroja Erabelli" userId="64250933c7098075" providerId="LiveId" clId="{74A79830-2F72-4AC2-BCA3-941F730F6EF1}" dt="2025-08-19T18:09:04.698" v="4202" actId="20577"/>
        <pc:sldMkLst>
          <pc:docMk/>
          <pc:sldMk cId="2797051673" sldId="343"/>
        </pc:sldMkLst>
      </pc:sldChg>
      <pc:sldChg chg="modNotesTx">
        <pc:chgData name="Saroja Erabelli" userId="64250933c7098075" providerId="LiveId" clId="{74A79830-2F72-4AC2-BCA3-941F730F6EF1}" dt="2025-08-19T18:09:49.289" v="4430" actId="20577"/>
        <pc:sldMkLst>
          <pc:docMk/>
          <pc:sldMk cId="1592256441" sldId="345"/>
        </pc:sldMkLst>
      </pc:sldChg>
      <pc:sldChg chg="modNotesTx">
        <pc:chgData name="Saroja Erabelli" userId="64250933c7098075" providerId="LiveId" clId="{74A79830-2F72-4AC2-BCA3-941F730F6EF1}" dt="2025-08-20T17:17:14.049" v="5436" actId="20577"/>
        <pc:sldMkLst>
          <pc:docMk/>
          <pc:sldMk cId="3758253123" sldId="351"/>
        </pc:sldMkLst>
      </pc:sldChg>
      <pc:sldChg chg="modNotesTx">
        <pc:chgData name="Saroja Erabelli" userId="64250933c7098075" providerId="LiveId" clId="{74A79830-2F72-4AC2-BCA3-941F730F6EF1}" dt="2025-08-19T18:12:00.365" v="4961" actId="20577"/>
        <pc:sldMkLst>
          <pc:docMk/>
          <pc:sldMk cId="1346183587" sldId="353"/>
        </pc:sldMkLst>
      </pc:sldChg>
      <pc:sldChg chg="modNotesTx">
        <pc:chgData name="Saroja Erabelli" userId="64250933c7098075" providerId="LiveId" clId="{74A79830-2F72-4AC2-BCA3-941F730F6EF1}" dt="2025-08-19T17:37:31.701" v="12" actId="20577"/>
        <pc:sldMkLst>
          <pc:docMk/>
          <pc:sldMk cId="3322382138" sldId="418"/>
        </pc:sldMkLst>
      </pc:sldChg>
      <pc:sldChg chg="modSp mod">
        <pc:chgData name="Saroja Erabelli" userId="64250933c7098075" providerId="LiveId" clId="{74A79830-2F72-4AC2-BCA3-941F730F6EF1}" dt="2025-08-19T22:53:00.274" v="5433" actId="20577"/>
        <pc:sldMkLst>
          <pc:docMk/>
          <pc:sldMk cId="1379336206" sldId="437"/>
        </pc:sldMkLst>
        <pc:spChg chg="mod">
          <ac:chgData name="Saroja Erabelli" userId="64250933c7098075" providerId="LiveId" clId="{74A79830-2F72-4AC2-BCA3-941F730F6EF1}" dt="2025-08-19T22:53:00.274" v="5433" actId="20577"/>
          <ac:spMkLst>
            <pc:docMk/>
            <pc:sldMk cId="1379336206" sldId="437"/>
            <ac:spMk id="4" creationId="{E69144F0-F789-A86D-35FE-66CE68035A92}"/>
          </ac:spMkLst>
        </pc:spChg>
      </pc:sldChg>
      <pc:sldChg chg="modNotesTx">
        <pc:chgData name="Saroja Erabelli" userId="64250933c7098075" providerId="LiveId" clId="{74A79830-2F72-4AC2-BCA3-941F730F6EF1}" dt="2025-08-19T17:37:34.699" v="13" actId="20577"/>
        <pc:sldMkLst>
          <pc:docMk/>
          <pc:sldMk cId="1878800162" sldId="443"/>
        </pc:sldMkLst>
      </pc:sldChg>
      <pc:sldChg chg="modNotesTx">
        <pc:chgData name="Saroja Erabelli" userId="64250933c7098075" providerId="LiveId" clId="{74A79830-2F72-4AC2-BCA3-941F730F6EF1}" dt="2025-08-19T17:37:26.844" v="11" actId="20577"/>
        <pc:sldMkLst>
          <pc:docMk/>
          <pc:sldMk cId="2645443008" sldId="446"/>
        </pc:sldMkLst>
      </pc:sldChg>
      <pc:sldChg chg="modNotesTx">
        <pc:chgData name="Saroja Erabelli" userId="64250933c7098075" providerId="LiveId" clId="{74A79830-2F72-4AC2-BCA3-941F730F6EF1}" dt="2025-08-19T17:37:23.525" v="10" actId="20577"/>
        <pc:sldMkLst>
          <pc:docMk/>
          <pc:sldMk cId="3658013858" sldId="447"/>
        </pc:sldMkLst>
      </pc:sldChg>
      <pc:sldChg chg="modNotesTx">
        <pc:chgData name="Saroja Erabelli" userId="64250933c7098075" providerId="LiveId" clId="{74A79830-2F72-4AC2-BCA3-941F730F6EF1}" dt="2025-08-19T17:45:40.319" v="158" actId="20577"/>
        <pc:sldMkLst>
          <pc:docMk/>
          <pc:sldMk cId="2041587790" sldId="453"/>
        </pc:sldMkLst>
      </pc:sldChg>
      <pc:sldChg chg="modNotesTx">
        <pc:chgData name="Saroja Erabelli" userId="64250933c7098075" providerId="LiveId" clId="{74A79830-2F72-4AC2-BCA3-941F730F6EF1}" dt="2025-08-19T18:15:31.450" v="5111" actId="20577"/>
        <pc:sldMkLst>
          <pc:docMk/>
          <pc:sldMk cId="1301482894" sldId="454"/>
        </pc:sldMkLst>
      </pc:sldChg>
      <pc:sldChg chg="modSp mod ord modAnim modNotesTx">
        <pc:chgData name="Saroja Erabelli" userId="64250933c7098075" providerId="LiveId" clId="{74A79830-2F72-4AC2-BCA3-941F730F6EF1}" dt="2025-08-19T22:31:02.187" v="5161" actId="20577"/>
        <pc:sldMkLst>
          <pc:docMk/>
          <pc:sldMk cId="3488816966" sldId="457"/>
        </pc:sldMkLst>
        <pc:spChg chg="mod">
          <ac:chgData name="Saroja Erabelli" userId="64250933c7098075" providerId="LiveId" clId="{74A79830-2F72-4AC2-BCA3-941F730F6EF1}" dt="2025-08-19T17:59:43.734" v="2400" actId="1076"/>
          <ac:spMkLst>
            <pc:docMk/>
            <pc:sldMk cId="3488816966" sldId="457"/>
            <ac:spMk id="8" creationId="{F9E6ED84-E76B-F050-3F4E-C65874765841}"/>
          </ac:spMkLst>
        </pc:spChg>
        <pc:spChg chg="mod">
          <ac:chgData name="Saroja Erabelli" userId="64250933c7098075" providerId="LiveId" clId="{74A79830-2F72-4AC2-BCA3-941F730F6EF1}" dt="2025-08-19T17:59:48.577" v="2401" actId="1076"/>
          <ac:spMkLst>
            <pc:docMk/>
            <pc:sldMk cId="3488816966" sldId="457"/>
            <ac:spMk id="31" creationId="{2D62D0DA-BE05-B5EC-901A-535CC6908179}"/>
          </ac:spMkLst>
        </pc:spChg>
      </pc:sldChg>
      <pc:sldChg chg="modNotesTx">
        <pc:chgData name="Saroja Erabelli" userId="64250933c7098075" providerId="LiveId" clId="{74A79830-2F72-4AC2-BCA3-941F730F6EF1}" dt="2025-08-19T18:07:18.666" v="3787" actId="20577"/>
        <pc:sldMkLst>
          <pc:docMk/>
          <pc:sldMk cId="1412779537" sldId="463"/>
        </pc:sldMkLst>
      </pc:sldChg>
      <pc:sldChg chg="modNotesTx">
        <pc:chgData name="Saroja Erabelli" userId="64250933c7098075" providerId="LiveId" clId="{74A79830-2F72-4AC2-BCA3-941F730F6EF1}" dt="2025-08-19T18:14:59.777" v="5096" actId="20577"/>
        <pc:sldMkLst>
          <pc:docMk/>
          <pc:sldMk cId="1803047892" sldId="464"/>
        </pc:sldMkLst>
      </pc:sldChg>
      <pc:sldChg chg="modNotesTx">
        <pc:chgData name="Saroja Erabelli" userId="64250933c7098075" providerId="LiveId" clId="{74A79830-2F72-4AC2-BCA3-941F730F6EF1}" dt="2025-08-19T17:58:41.134" v="2339" actId="20577"/>
        <pc:sldMkLst>
          <pc:docMk/>
          <pc:sldMk cId="838325992" sldId="465"/>
        </pc:sldMkLst>
      </pc:sldChg>
      <pc:sldChg chg="modNotesTx">
        <pc:chgData name="Saroja Erabelli" userId="64250933c7098075" providerId="LiveId" clId="{74A79830-2F72-4AC2-BCA3-941F730F6EF1}" dt="2025-08-19T18:01:31.597" v="2594" actId="20577"/>
        <pc:sldMkLst>
          <pc:docMk/>
          <pc:sldMk cId="2092386987" sldId="466"/>
        </pc:sldMkLst>
      </pc:sldChg>
      <pc:sldChg chg="modSp mod">
        <pc:chgData name="Saroja Erabelli" userId="64250933c7098075" providerId="LiveId" clId="{74A79830-2F72-4AC2-BCA3-941F730F6EF1}" dt="2025-08-20T17:18:19.461" v="5440" actId="255"/>
        <pc:sldMkLst>
          <pc:docMk/>
          <pc:sldMk cId="4214118449" sldId="474"/>
        </pc:sldMkLst>
        <pc:spChg chg="mod">
          <ac:chgData name="Saroja Erabelli" userId="64250933c7098075" providerId="LiveId" clId="{74A79830-2F72-4AC2-BCA3-941F730F6EF1}" dt="2025-08-20T17:18:19.461" v="5440" actId="255"/>
          <ac:spMkLst>
            <pc:docMk/>
            <pc:sldMk cId="4214118449" sldId="474"/>
            <ac:spMk id="2" creationId="{FAC9CEA3-74E9-9CF0-4621-951C0F8F8AD5}"/>
          </ac:spMkLst>
        </pc:spChg>
      </pc:sldChg>
      <pc:sldChg chg="addSp modSp mod modAnim">
        <pc:chgData name="Saroja Erabelli" userId="64250933c7098075" providerId="LiveId" clId="{74A79830-2F72-4AC2-BCA3-941F730F6EF1}" dt="2025-08-19T22:42:11.618" v="5421" actId="1076"/>
        <pc:sldMkLst>
          <pc:docMk/>
          <pc:sldMk cId="3429928731" sldId="478"/>
        </pc:sldMkLst>
        <pc:spChg chg="mod">
          <ac:chgData name="Saroja Erabelli" userId="64250933c7098075" providerId="LiveId" clId="{74A79830-2F72-4AC2-BCA3-941F730F6EF1}" dt="2025-08-19T22:36:40.585" v="5287" actId="1076"/>
          <ac:spMkLst>
            <pc:docMk/>
            <pc:sldMk cId="3429928731" sldId="478"/>
            <ac:spMk id="6" creationId="{C799F521-E76E-6147-C227-0AB36F8D307F}"/>
          </ac:spMkLst>
        </pc:spChg>
        <pc:spChg chg="add mod">
          <ac:chgData name="Saroja Erabelli" userId="64250933c7098075" providerId="LiveId" clId="{74A79830-2F72-4AC2-BCA3-941F730F6EF1}" dt="2025-08-19T22:42:11.618" v="5421" actId="1076"/>
          <ac:spMkLst>
            <pc:docMk/>
            <pc:sldMk cId="3429928731" sldId="478"/>
            <ac:spMk id="8" creationId="{E4886AD4-C237-0503-8B76-4C82A4B24F26}"/>
          </ac:spMkLst>
        </pc:spChg>
        <pc:spChg chg="add mod">
          <ac:chgData name="Saroja Erabelli" userId="64250933c7098075" providerId="LiveId" clId="{74A79830-2F72-4AC2-BCA3-941F730F6EF1}" dt="2025-08-19T22:39:43.843" v="5385" actId="1076"/>
          <ac:spMkLst>
            <pc:docMk/>
            <pc:sldMk cId="3429928731" sldId="478"/>
            <ac:spMk id="11" creationId="{B3E55242-FEE3-C9D4-9527-A7856CD4D88D}"/>
          </ac:spMkLst>
        </pc:spChg>
        <pc:spChg chg="add mod">
          <ac:chgData name="Saroja Erabelli" userId="64250933c7098075" providerId="LiveId" clId="{74A79830-2F72-4AC2-BCA3-941F730F6EF1}" dt="2025-08-19T22:39:38.806" v="5381"/>
          <ac:spMkLst>
            <pc:docMk/>
            <pc:sldMk cId="3429928731" sldId="478"/>
            <ac:spMk id="18" creationId="{488A6F6C-2548-7323-CFEB-EBB544E9B302}"/>
          </ac:spMkLst>
        </pc:spChg>
        <pc:spChg chg="add mod">
          <ac:chgData name="Saroja Erabelli" userId="64250933c7098075" providerId="LiveId" clId="{74A79830-2F72-4AC2-BCA3-941F730F6EF1}" dt="2025-08-19T22:39:42.579" v="5382"/>
          <ac:spMkLst>
            <pc:docMk/>
            <pc:sldMk cId="3429928731" sldId="478"/>
            <ac:spMk id="19" creationId="{2492B308-7001-F13D-BE7D-6B2AA50108D1}"/>
          </ac:spMkLst>
        </pc:spChg>
        <pc:spChg chg="add mod">
          <ac:chgData name="Saroja Erabelli" userId="64250933c7098075" providerId="LiveId" clId="{74A79830-2F72-4AC2-BCA3-941F730F6EF1}" dt="2025-08-19T22:39:51.546" v="5392"/>
          <ac:spMkLst>
            <pc:docMk/>
            <pc:sldMk cId="3429928731" sldId="478"/>
            <ac:spMk id="20" creationId="{B01E5D10-7AE6-471D-8EB0-2A47FB65AB6A}"/>
          </ac:spMkLst>
        </pc:spChg>
        <pc:spChg chg="add mod">
          <ac:chgData name="Saroja Erabelli" userId="64250933c7098075" providerId="LiveId" clId="{74A79830-2F72-4AC2-BCA3-941F730F6EF1}" dt="2025-08-19T22:39:53.536" v="5393"/>
          <ac:spMkLst>
            <pc:docMk/>
            <pc:sldMk cId="3429928731" sldId="478"/>
            <ac:spMk id="21" creationId="{52639A2A-17ED-7913-301E-36B3FA444B0D}"/>
          </ac:spMkLst>
        </pc:spChg>
        <pc:spChg chg="add mod">
          <ac:chgData name="Saroja Erabelli" userId="64250933c7098075" providerId="LiveId" clId="{74A79830-2F72-4AC2-BCA3-941F730F6EF1}" dt="2025-08-19T22:42:11.618" v="5421" actId="1076"/>
          <ac:spMkLst>
            <pc:docMk/>
            <pc:sldMk cId="3429928731" sldId="478"/>
            <ac:spMk id="22" creationId="{43A931B5-6FB7-7AE6-7856-E608B6B715F1}"/>
          </ac:spMkLst>
        </pc:spChg>
      </pc:sldChg>
      <pc:sldChg chg="modAnim">
        <pc:chgData name="Saroja Erabelli" userId="64250933c7098075" providerId="LiveId" clId="{74A79830-2F72-4AC2-BCA3-941F730F6EF1}" dt="2025-08-19T22:42:53.345" v="5426"/>
        <pc:sldMkLst>
          <pc:docMk/>
          <pc:sldMk cId="1082553182" sldId="479"/>
        </pc:sldMkLst>
      </pc:sldChg>
      <pc:sldChg chg="modSp mod">
        <pc:chgData name="Saroja Erabelli" userId="64250933c7098075" providerId="LiveId" clId="{74A79830-2F72-4AC2-BCA3-941F730F6EF1}" dt="2025-08-19T18:31:09.641" v="5124" actId="20577"/>
        <pc:sldMkLst>
          <pc:docMk/>
          <pc:sldMk cId="1724685647" sldId="481"/>
        </pc:sldMkLst>
        <pc:spChg chg="mod">
          <ac:chgData name="Saroja Erabelli" userId="64250933c7098075" providerId="LiveId" clId="{74A79830-2F72-4AC2-BCA3-941F730F6EF1}" dt="2025-08-19T18:31:09.641" v="5124" actId="20577"/>
          <ac:spMkLst>
            <pc:docMk/>
            <pc:sldMk cId="1724685647" sldId="481"/>
            <ac:spMk id="5" creationId="{B6FD2038-76CF-D85B-4BBD-534CA793957E}"/>
          </ac:spMkLst>
        </pc:spChg>
      </pc:sldChg>
      <pc:sldChg chg="modNotesTx">
        <pc:chgData name="Saroja Erabelli" userId="64250933c7098075" providerId="LiveId" clId="{74A79830-2F72-4AC2-BCA3-941F730F6EF1}" dt="2025-08-20T17:17:03.010" v="5434" actId="20577"/>
        <pc:sldMkLst>
          <pc:docMk/>
          <pc:sldMk cId="1964067186" sldId="483"/>
        </pc:sldMkLst>
      </pc:sldChg>
      <pc:sldChg chg="modAnim modNotesTx">
        <pc:chgData name="Saroja Erabelli" userId="64250933c7098075" providerId="LiveId" clId="{74A79830-2F72-4AC2-BCA3-941F730F6EF1}" dt="2025-08-19T18:05:02.225" v="3081" actId="20577"/>
        <pc:sldMkLst>
          <pc:docMk/>
          <pc:sldMk cId="2417480006" sldId="487"/>
        </pc:sldMkLst>
      </pc:sldChg>
      <pc:sldChg chg="modNotesTx">
        <pc:chgData name="Saroja Erabelli" userId="64250933c7098075" providerId="LiveId" clId="{74A79830-2F72-4AC2-BCA3-941F730F6EF1}" dt="2025-08-19T18:07:59.720" v="3983" actId="20577"/>
        <pc:sldMkLst>
          <pc:docMk/>
          <pc:sldMk cId="3060459862" sldId="488"/>
        </pc:sldMkLst>
      </pc:sldChg>
      <pc:sldChg chg="modNotesTx">
        <pc:chgData name="Saroja Erabelli" userId="64250933c7098075" providerId="LiveId" clId="{74A79830-2F72-4AC2-BCA3-941F730F6EF1}" dt="2025-08-19T18:10:03.240" v="4507" actId="20577"/>
        <pc:sldMkLst>
          <pc:docMk/>
          <pc:sldMk cId="918137569" sldId="489"/>
        </pc:sldMkLst>
      </pc:sldChg>
      <pc:sldChg chg="modSp modNotesTx">
        <pc:chgData name="Saroja Erabelli" userId="64250933c7098075" providerId="LiveId" clId="{74A79830-2F72-4AC2-BCA3-941F730F6EF1}" dt="2025-08-19T22:31:28.650" v="5171" actId="20577"/>
        <pc:sldMkLst>
          <pc:docMk/>
          <pc:sldMk cId="4142999812" sldId="490"/>
        </pc:sldMkLst>
        <pc:spChg chg="mod">
          <ac:chgData name="Saroja Erabelli" userId="64250933c7098075" providerId="LiveId" clId="{74A79830-2F72-4AC2-BCA3-941F730F6EF1}" dt="2025-08-19T22:31:28.650" v="5171" actId="20577"/>
          <ac:spMkLst>
            <pc:docMk/>
            <pc:sldMk cId="4142999812" sldId="490"/>
            <ac:spMk id="3" creationId="{CF17A5F8-4514-FE5A-48D0-6B52FC797F6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0EEDE3-019D-49ED-8D32-D1EE594FE961}" type="datetimeFigureOut">
              <a:rPr lang="en-US" smtClean="0"/>
              <a:t>8/19/2025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0FBA1B-53CB-4231-8216-787A747AF9D1}" type="slidenum">
              <a:rPr lang="en-US" smtClean="0"/>
              <a:t>‹#›</a:t>
            </a:fld>
            <a:endParaRPr lang="en-US"/>
          </a:p>
        </p:txBody>
      </p:sp>
    </p:spTree>
    <p:extLst>
      <p:ext uri="{BB962C8B-B14F-4D97-AF65-F5344CB8AC3E}">
        <p14:creationId xmlns:p14="http://schemas.microsoft.com/office/powerpoint/2010/main" val="39427669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 I’m Saroja, and today I’m going to talk to you about Additive Randomized Encodings. This is joint work with Nir </a:t>
            </a:r>
            <a:r>
              <a:rPr lang="en-US" dirty="0" err="1"/>
              <a:t>Bitansky</a:t>
            </a:r>
            <a:r>
              <a:rPr lang="en-US" dirty="0"/>
              <a:t> and Rachit Garg.</a:t>
            </a:r>
          </a:p>
        </p:txBody>
      </p:sp>
      <p:sp>
        <p:nvSpPr>
          <p:cNvPr id="4" name="Slide Number Placeholder 3"/>
          <p:cNvSpPr>
            <a:spLocks noGrp="1"/>
          </p:cNvSpPr>
          <p:nvPr>
            <p:ph type="sldNum" sz="quarter" idx="5"/>
          </p:nvPr>
        </p:nvSpPr>
        <p:spPr/>
        <p:txBody>
          <a:bodyPr/>
          <a:lstStyle/>
          <a:p>
            <a:fld id="{C58E869F-948A-D841-B78E-FF84EFDCA878}" type="slidenum">
              <a:rPr lang="en-IL" smtClean="0"/>
              <a:t>1</a:t>
            </a:fld>
            <a:endParaRPr lang="en-IL"/>
          </a:p>
        </p:txBody>
      </p:sp>
    </p:spTree>
    <p:extLst>
      <p:ext uri="{BB962C8B-B14F-4D97-AF65-F5344CB8AC3E}">
        <p14:creationId xmlns:p14="http://schemas.microsoft.com/office/powerpoint/2010/main" val="18914049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does ARE relate to MPC in the shuffle model? It turns out from a result by </a:t>
            </a:r>
            <a:r>
              <a:rPr lang="en-US" dirty="0" err="1"/>
              <a:t>Ishai</a:t>
            </a:r>
            <a:r>
              <a:rPr lang="en-US" dirty="0"/>
              <a:t>, </a:t>
            </a:r>
            <a:r>
              <a:rPr lang="en-US" dirty="0" err="1"/>
              <a:t>Kushilevitz</a:t>
            </a:r>
            <a:r>
              <a:rPr lang="en-US" dirty="0"/>
              <a:t>, Ostrovsky, and Sahai, that addition can be implemented in the shuffle model. So this implies that if we can build ARE for a function f, then we can get non-interactive MPC in the shuffle model with no setup.</a:t>
            </a:r>
          </a:p>
        </p:txBody>
      </p:sp>
      <p:sp>
        <p:nvSpPr>
          <p:cNvPr id="4" name="Slide Number Placeholder 3"/>
          <p:cNvSpPr>
            <a:spLocks noGrp="1"/>
          </p:cNvSpPr>
          <p:nvPr>
            <p:ph type="sldNum" sz="quarter" idx="5"/>
          </p:nvPr>
        </p:nvSpPr>
        <p:spPr/>
        <p:txBody>
          <a:bodyPr/>
          <a:lstStyle/>
          <a:p>
            <a:fld id="{0B0FBA1B-53CB-4231-8216-787A747AF9D1}" type="slidenum">
              <a:rPr lang="en-US" smtClean="0"/>
              <a:t>11</a:t>
            </a:fld>
            <a:endParaRPr lang="en-US"/>
          </a:p>
        </p:txBody>
      </p:sp>
    </p:spTree>
    <p:extLst>
      <p:ext uri="{BB962C8B-B14F-4D97-AF65-F5344CB8AC3E}">
        <p14:creationId xmlns:p14="http://schemas.microsoft.com/office/powerpoint/2010/main" val="31214338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question we asked before of under what conditions does shuffle MPC exist reduces to the question of under what assumptions do additive randomized encodings exist? Previously in HIKR, they showed that ARE exists under the Decision Squaring XDH based on pairings.</a:t>
            </a:r>
          </a:p>
        </p:txBody>
      </p:sp>
      <p:sp>
        <p:nvSpPr>
          <p:cNvPr id="4" name="Slide Number Placeholder 3"/>
          <p:cNvSpPr>
            <a:spLocks noGrp="1"/>
          </p:cNvSpPr>
          <p:nvPr>
            <p:ph type="sldNum" sz="quarter" idx="5"/>
          </p:nvPr>
        </p:nvSpPr>
        <p:spPr/>
        <p:txBody>
          <a:bodyPr/>
          <a:lstStyle/>
          <a:p>
            <a:fld id="{0B0FBA1B-53CB-4231-8216-787A747AF9D1}" type="slidenum">
              <a:rPr lang="en-US" smtClean="0"/>
              <a:t>12</a:t>
            </a:fld>
            <a:endParaRPr lang="en-US"/>
          </a:p>
        </p:txBody>
      </p:sp>
    </p:spTree>
    <p:extLst>
      <p:ext uri="{BB962C8B-B14F-4D97-AF65-F5344CB8AC3E}">
        <p14:creationId xmlns:p14="http://schemas.microsoft.com/office/powerpoint/2010/main" val="18335415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main result is a construction generically from Public Key Encryption, and we also have a more efficient construction under CDH.</a:t>
            </a:r>
          </a:p>
        </p:txBody>
      </p:sp>
      <p:sp>
        <p:nvSpPr>
          <p:cNvPr id="4" name="Slide Number Placeholder 3"/>
          <p:cNvSpPr>
            <a:spLocks noGrp="1"/>
          </p:cNvSpPr>
          <p:nvPr>
            <p:ph type="sldNum" sz="quarter" idx="5"/>
          </p:nvPr>
        </p:nvSpPr>
        <p:spPr/>
        <p:txBody>
          <a:bodyPr/>
          <a:lstStyle/>
          <a:p>
            <a:fld id="{0B0FBA1B-53CB-4231-8216-787A747AF9D1}" type="slidenum">
              <a:rPr lang="en-US" smtClean="0"/>
              <a:t>13</a:t>
            </a:fld>
            <a:endParaRPr lang="en-US"/>
          </a:p>
        </p:txBody>
      </p:sp>
    </p:spTree>
    <p:extLst>
      <p:ext uri="{BB962C8B-B14F-4D97-AF65-F5344CB8AC3E}">
        <p14:creationId xmlns:p14="http://schemas.microsoft.com/office/powerpoint/2010/main" val="40819224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370341-1A21-162C-2AE2-80B59D7952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4E759A-1031-6280-0B47-DF753C5EAC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4A67FA2-CC2F-3C96-1A53-00CDB2CBA771}"/>
              </a:ext>
            </a:extLst>
          </p:cNvPr>
          <p:cNvSpPr>
            <a:spLocks noGrp="1"/>
          </p:cNvSpPr>
          <p:nvPr>
            <p:ph type="body" idx="1"/>
          </p:nvPr>
        </p:nvSpPr>
        <p:spPr/>
        <p:txBody>
          <a:bodyPr/>
          <a:lstStyle/>
          <a:p>
            <a:r>
              <a:rPr lang="en-US" dirty="0"/>
              <a:t>The main insight of our construction is defining the notion of one-sided ARE. Where we relax the security definition to allow the sum of the encodings to leak party 1’s input.</a:t>
            </a:r>
            <a:endParaRPr lang="LID4096" dirty="0"/>
          </a:p>
        </p:txBody>
      </p:sp>
      <p:sp>
        <p:nvSpPr>
          <p:cNvPr id="4" name="Slide Number Placeholder 3">
            <a:extLst>
              <a:ext uri="{FF2B5EF4-FFF2-40B4-BE49-F238E27FC236}">
                <a16:creationId xmlns:a16="http://schemas.microsoft.com/office/drawing/2014/main" id="{521C7489-D841-6747-1E95-AB5E27534F18}"/>
              </a:ext>
            </a:extLst>
          </p:cNvPr>
          <p:cNvSpPr>
            <a:spLocks noGrp="1"/>
          </p:cNvSpPr>
          <p:nvPr>
            <p:ph type="sldNum" sz="quarter" idx="5"/>
          </p:nvPr>
        </p:nvSpPr>
        <p:spPr/>
        <p:txBody>
          <a:bodyPr/>
          <a:lstStyle/>
          <a:p>
            <a:fld id="{A9B3F70E-D918-439B-8F5A-02D82C3D7B18}" type="slidenum">
              <a:rPr lang="en-US" smtClean="0"/>
              <a:t>15</a:t>
            </a:fld>
            <a:endParaRPr lang="en-US"/>
          </a:p>
        </p:txBody>
      </p:sp>
    </p:spTree>
    <p:extLst>
      <p:ext uri="{BB962C8B-B14F-4D97-AF65-F5344CB8AC3E}">
        <p14:creationId xmlns:p14="http://schemas.microsoft.com/office/powerpoint/2010/main" val="9322661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192555-177B-54CA-D7B7-D45BC11C3F4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B51FA8-46A7-77EF-D42C-CAF72C1F859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24A9F1-08F5-66E9-4DEB-ED2E8C9D430D}"/>
              </a:ext>
            </a:extLst>
          </p:cNvPr>
          <p:cNvSpPr>
            <a:spLocks noGrp="1"/>
          </p:cNvSpPr>
          <p:nvPr>
            <p:ph type="body" idx="1"/>
          </p:nvPr>
        </p:nvSpPr>
        <p:spPr/>
        <p:txBody>
          <a:bodyPr/>
          <a:lstStyle/>
          <a:p>
            <a:r>
              <a:rPr lang="en-US" dirty="0"/>
              <a:t>So it turns out to be straightforward to construct one-sided ARE for any function using techniques from HIKR. So the main question of our work is can we lift one-sided ARE to full-fledged two-sided ARE?</a:t>
            </a:r>
            <a:endParaRPr lang="LID4096" dirty="0"/>
          </a:p>
        </p:txBody>
      </p:sp>
      <p:sp>
        <p:nvSpPr>
          <p:cNvPr id="4" name="Slide Number Placeholder 3">
            <a:extLst>
              <a:ext uri="{FF2B5EF4-FFF2-40B4-BE49-F238E27FC236}">
                <a16:creationId xmlns:a16="http://schemas.microsoft.com/office/drawing/2014/main" id="{BABC1298-C1CD-E1EC-CE56-1C82A28C465C}"/>
              </a:ext>
            </a:extLst>
          </p:cNvPr>
          <p:cNvSpPr>
            <a:spLocks noGrp="1"/>
          </p:cNvSpPr>
          <p:nvPr>
            <p:ph type="sldNum" sz="quarter" idx="5"/>
          </p:nvPr>
        </p:nvSpPr>
        <p:spPr/>
        <p:txBody>
          <a:bodyPr/>
          <a:lstStyle/>
          <a:p>
            <a:fld id="{A9B3F70E-D918-439B-8F5A-02D82C3D7B18}" type="slidenum">
              <a:rPr lang="en-US" smtClean="0"/>
              <a:t>16</a:t>
            </a:fld>
            <a:endParaRPr lang="en-US"/>
          </a:p>
        </p:txBody>
      </p:sp>
    </p:spTree>
    <p:extLst>
      <p:ext uri="{BB962C8B-B14F-4D97-AF65-F5344CB8AC3E}">
        <p14:creationId xmlns:p14="http://schemas.microsoft.com/office/powerpoint/2010/main" val="37227213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CFE332-373C-7EDA-ED62-B6DF85B6B39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104D4BC-99F7-A71F-D79C-0F4FC2B641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BB43956-CA81-1603-7E17-72FB5CE03C01}"/>
              </a:ext>
            </a:extLst>
          </p:cNvPr>
          <p:cNvSpPr>
            <a:spLocks noGrp="1"/>
          </p:cNvSpPr>
          <p:nvPr>
            <p:ph type="body" idx="1"/>
          </p:nvPr>
        </p:nvSpPr>
        <p:spPr/>
        <p:txBody>
          <a:bodyPr/>
          <a:lstStyle/>
          <a:p>
            <a:r>
              <a:rPr lang="en-US" dirty="0"/>
              <a:t>And it turns out we can do this with public key encryption.</a:t>
            </a:r>
            <a:endParaRPr lang="LID4096" dirty="0"/>
          </a:p>
        </p:txBody>
      </p:sp>
      <p:sp>
        <p:nvSpPr>
          <p:cNvPr id="4" name="Slide Number Placeholder 3">
            <a:extLst>
              <a:ext uri="{FF2B5EF4-FFF2-40B4-BE49-F238E27FC236}">
                <a16:creationId xmlns:a16="http://schemas.microsoft.com/office/drawing/2014/main" id="{099B8076-1FBF-10F9-8D1C-129602E33E5D}"/>
              </a:ext>
            </a:extLst>
          </p:cNvPr>
          <p:cNvSpPr>
            <a:spLocks noGrp="1"/>
          </p:cNvSpPr>
          <p:nvPr>
            <p:ph type="sldNum" sz="quarter" idx="5"/>
          </p:nvPr>
        </p:nvSpPr>
        <p:spPr/>
        <p:txBody>
          <a:bodyPr/>
          <a:lstStyle/>
          <a:p>
            <a:fld id="{A9B3F70E-D918-439B-8F5A-02D82C3D7B18}" type="slidenum">
              <a:rPr lang="en-US" smtClean="0"/>
              <a:t>17</a:t>
            </a:fld>
            <a:endParaRPr lang="en-US"/>
          </a:p>
        </p:txBody>
      </p:sp>
    </p:spTree>
    <p:extLst>
      <p:ext uri="{BB962C8B-B14F-4D97-AF65-F5344CB8AC3E}">
        <p14:creationId xmlns:p14="http://schemas.microsoft.com/office/powerpoint/2010/main" val="35728525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24C018-0A14-C7BA-6DDC-90097DB6C7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5DE798-5D7D-4A7C-9347-8DF0A996081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E583A4A-AD71-49B4-283C-A2BC5157E259}"/>
              </a:ext>
            </a:extLst>
          </p:cNvPr>
          <p:cNvSpPr>
            <a:spLocks noGrp="1"/>
          </p:cNvSpPr>
          <p:nvPr>
            <p:ph type="body" idx="1"/>
          </p:nvPr>
        </p:nvSpPr>
        <p:spPr/>
        <p:txBody>
          <a:bodyPr/>
          <a:lstStyle/>
          <a:p>
            <a:r>
              <a:rPr lang="en-US" dirty="0"/>
              <a:t>How do we do this? We start with a one-sided ARE. And then the most crucial step is that we </a:t>
            </a:r>
            <a:r>
              <a:rPr lang="en-US" dirty="0" err="1"/>
              <a:t>st</a:t>
            </a:r>
            <a:r>
              <a:rPr lang="en-US" dirty="0"/>
              <a:t>-ARE at it. OK you maybe argue that this is not the most crucial step, but in any case, what we get from staring at it is. The most obvious way to stop something from leaking is to encrypt it!</a:t>
            </a:r>
            <a:endParaRPr lang="LID4096" dirty="0"/>
          </a:p>
        </p:txBody>
      </p:sp>
      <p:sp>
        <p:nvSpPr>
          <p:cNvPr id="4" name="Slide Number Placeholder 3">
            <a:extLst>
              <a:ext uri="{FF2B5EF4-FFF2-40B4-BE49-F238E27FC236}">
                <a16:creationId xmlns:a16="http://schemas.microsoft.com/office/drawing/2014/main" id="{F41F60BA-F1BC-C17A-B6F0-808ADD2BCC9D}"/>
              </a:ext>
            </a:extLst>
          </p:cNvPr>
          <p:cNvSpPr>
            <a:spLocks noGrp="1"/>
          </p:cNvSpPr>
          <p:nvPr>
            <p:ph type="sldNum" sz="quarter" idx="5"/>
          </p:nvPr>
        </p:nvSpPr>
        <p:spPr/>
        <p:txBody>
          <a:bodyPr/>
          <a:lstStyle/>
          <a:p>
            <a:fld id="{A9B3F70E-D918-439B-8F5A-02D82C3D7B18}" type="slidenum">
              <a:rPr lang="en-US" smtClean="0"/>
              <a:t>18</a:t>
            </a:fld>
            <a:endParaRPr lang="en-US"/>
          </a:p>
        </p:txBody>
      </p:sp>
    </p:spTree>
    <p:extLst>
      <p:ext uri="{BB962C8B-B14F-4D97-AF65-F5344CB8AC3E}">
        <p14:creationId xmlns:p14="http://schemas.microsoft.com/office/powerpoint/2010/main" val="1397188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CDB152-4FAA-CCE2-1333-6E3C88F6C3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35D459-FA6E-1140-046B-D8266C4702C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001B7B6-392D-CE07-59CF-8AC3B668BC85}"/>
              </a:ext>
            </a:extLst>
          </p:cNvPr>
          <p:cNvSpPr>
            <a:spLocks noGrp="1"/>
          </p:cNvSpPr>
          <p:nvPr>
            <p:ph type="body" idx="1"/>
          </p:nvPr>
        </p:nvSpPr>
        <p:spPr/>
        <p:txBody>
          <a:bodyPr/>
          <a:lstStyle/>
          <a:p>
            <a:r>
              <a:rPr lang="en-US" dirty="0"/>
              <a:t>And to compute a function output on an encrypted input, we try using FHE to compute f homomorphically</a:t>
            </a:r>
          </a:p>
        </p:txBody>
      </p:sp>
      <p:sp>
        <p:nvSpPr>
          <p:cNvPr id="4" name="Slide Number Placeholder 3">
            <a:extLst>
              <a:ext uri="{FF2B5EF4-FFF2-40B4-BE49-F238E27FC236}">
                <a16:creationId xmlns:a16="http://schemas.microsoft.com/office/drawing/2014/main" id="{8DCC190C-D70B-F489-7226-4BBB92430F71}"/>
              </a:ext>
            </a:extLst>
          </p:cNvPr>
          <p:cNvSpPr>
            <a:spLocks noGrp="1"/>
          </p:cNvSpPr>
          <p:nvPr>
            <p:ph type="sldNum" sz="quarter" idx="5"/>
          </p:nvPr>
        </p:nvSpPr>
        <p:spPr/>
        <p:txBody>
          <a:bodyPr/>
          <a:lstStyle/>
          <a:p>
            <a:fld id="{A9B3F70E-D918-439B-8F5A-02D82C3D7B18}" type="slidenum">
              <a:rPr lang="en-US" smtClean="0"/>
              <a:t>19</a:t>
            </a:fld>
            <a:endParaRPr lang="en-US"/>
          </a:p>
        </p:txBody>
      </p:sp>
    </p:spTree>
    <p:extLst>
      <p:ext uri="{BB962C8B-B14F-4D97-AF65-F5344CB8AC3E}">
        <p14:creationId xmlns:p14="http://schemas.microsoft.com/office/powerpoint/2010/main" val="18955042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ACA5CF-4CE0-B261-5168-224198A269A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B63B5E-F370-F496-1FF8-33349EB10C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6EE6F6-EE08-447C-D538-CAB50AB4E7F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8869CBB-08B7-D864-7C4B-50345C4CDDCA}"/>
              </a:ext>
            </a:extLst>
          </p:cNvPr>
          <p:cNvSpPr>
            <a:spLocks noGrp="1"/>
          </p:cNvSpPr>
          <p:nvPr>
            <p:ph type="sldNum" sz="quarter" idx="5"/>
          </p:nvPr>
        </p:nvSpPr>
        <p:spPr/>
        <p:txBody>
          <a:bodyPr/>
          <a:lstStyle/>
          <a:p>
            <a:fld id="{A9B3F70E-D918-439B-8F5A-02D82C3D7B18}" type="slidenum">
              <a:rPr lang="en-US" smtClean="0"/>
              <a:t>20</a:t>
            </a:fld>
            <a:endParaRPr lang="en-US"/>
          </a:p>
        </p:txBody>
      </p:sp>
    </p:spTree>
    <p:extLst>
      <p:ext uri="{BB962C8B-B14F-4D97-AF65-F5344CB8AC3E}">
        <p14:creationId xmlns:p14="http://schemas.microsoft.com/office/powerpoint/2010/main" val="29034224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8C13A5-2107-6440-3166-8A2BC335E6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AC72C7-1789-D02F-1CAF-9737B96F461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45E0137-4637-153B-2A96-EE3D48F62B89}"/>
              </a:ext>
            </a:extLst>
          </p:cNvPr>
          <p:cNvSpPr>
            <a:spLocks noGrp="1"/>
          </p:cNvSpPr>
          <p:nvPr>
            <p:ph type="body" idx="1"/>
          </p:nvPr>
        </p:nvSpPr>
        <p:spPr/>
        <p:txBody>
          <a:bodyPr/>
          <a:lstStyle/>
          <a:p>
            <a:endParaRPr lang="LID4096" dirty="0"/>
          </a:p>
        </p:txBody>
      </p:sp>
      <p:sp>
        <p:nvSpPr>
          <p:cNvPr id="4" name="Slide Number Placeholder 3">
            <a:extLst>
              <a:ext uri="{FF2B5EF4-FFF2-40B4-BE49-F238E27FC236}">
                <a16:creationId xmlns:a16="http://schemas.microsoft.com/office/drawing/2014/main" id="{0CB5E725-A01B-1CE1-117A-D1828BECD034}"/>
              </a:ext>
            </a:extLst>
          </p:cNvPr>
          <p:cNvSpPr>
            <a:spLocks noGrp="1"/>
          </p:cNvSpPr>
          <p:nvPr>
            <p:ph type="sldNum" sz="quarter" idx="5"/>
          </p:nvPr>
        </p:nvSpPr>
        <p:spPr/>
        <p:txBody>
          <a:bodyPr/>
          <a:lstStyle/>
          <a:p>
            <a:fld id="{A9B3F70E-D918-439B-8F5A-02D82C3D7B18}" type="slidenum">
              <a:rPr lang="en-US" smtClean="0"/>
              <a:t>21</a:t>
            </a:fld>
            <a:endParaRPr lang="en-US"/>
          </a:p>
        </p:txBody>
      </p:sp>
    </p:spTree>
    <p:extLst>
      <p:ext uri="{BB962C8B-B14F-4D97-AF65-F5344CB8AC3E}">
        <p14:creationId xmlns:p14="http://schemas.microsoft.com/office/powerpoint/2010/main" val="10404197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AB2543-CE0D-D586-173D-35953F5F42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5D9466-20AF-FD31-3AF1-611D1C8A3E6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7755B5-2480-6D4D-2768-AA193302BF07}"/>
              </a:ext>
            </a:extLst>
          </p:cNvPr>
          <p:cNvSpPr>
            <a:spLocks noGrp="1"/>
          </p:cNvSpPr>
          <p:nvPr>
            <p:ph type="body" idx="1"/>
          </p:nvPr>
        </p:nvSpPr>
        <p:spPr/>
        <p:txBody>
          <a:bodyPr/>
          <a:lstStyle/>
          <a:p>
            <a:r>
              <a:rPr lang="en-US" dirty="0"/>
              <a:t>We start with the simple question where I’m giving a talk, you are the audience, and I want to know whether or not you like my talk. We would rather not do this with a public show of hands, because I’m really petty, and I’m </a:t>
            </a:r>
            <a:r>
              <a:rPr lang="en-US" dirty="0" err="1"/>
              <a:t>gonna</a:t>
            </a:r>
            <a:r>
              <a:rPr lang="en-US" dirty="0"/>
              <a:t> be really mad if you say you don’t like my talk. So we have an MPC scenario where I’m going to tally all the votes, and you don’t want me to learn anything other than the outcome of the vote. There are MPC protocols to do this that require multiple rounds of interaction. But I don’t like that, you don’t like that, we don’t want to sit here all day coordinating multiple rounds. And if you have ever been to any other MPC talk, you know we don’t like rounds.</a:t>
            </a:r>
          </a:p>
        </p:txBody>
      </p:sp>
      <p:sp>
        <p:nvSpPr>
          <p:cNvPr id="4" name="Slide Number Placeholder 3">
            <a:extLst>
              <a:ext uri="{FF2B5EF4-FFF2-40B4-BE49-F238E27FC236}">
                <a16:creationId xmlns:a16="http://schemas.microsoft.com/office/drawing/2014/main" id="{9233BB78-F809-CFC8-0D73-28B18D5545BA}"/>
              </a:ext>
            </a:extLst>
          </p:cNvPr>
          <p:cNvSpPr>
            <a:spLocks noGrp="1"/>
          </p:cNvSpPr>
          <p:nvPr>
            <p:ph type="sldNum" sz="quarter" idx="5"/>
          </p:nvPr>
        </p:nvSpPr>
        <p:spPr/>
        <p:txBody>
          <a:bodyPr/>
          <a:lstStyle/>
          <a:p>
            <a:fld id="{0B0FBA1B-53CB-4231-8216-787A747AF9D1}" type="slidenum">
              <a:rPr lang="en-US" smtClean="0"/>
              <a:t>2</a:t>
            </a:fld>
            <a:endParaRPr lang="en-US"/>
          </a:p>
        </p:txBody>
      </p:sp>
    </p:spTree>
    <p:extLst>
      <p:ext uri="{BB962C8B-B14F-4D97-AF65-F5344CB8AC3E}">
        <p14:creationId xmlns:p14="http://schemas.microsoft.com/office/powerpoint/2010/main" val="34573620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7C769D-A357-9337-8AB7-9B3A869BB2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A45C9F-A72F-4DCE-939F-7F94E0BA22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C27544A-8C99-CB3E-C966-4AEF67DB8C2B}"/>
              </a:ext>
            </a:extLst>
          </p:cNvPr>
          <p:cNvSpPr>
            <a:spLocks noGrp="1"/>
          </p:cNvSpPr>
          <p:nvPr>
            <p:ph type="body" idx="1"/>
          </p:nvPr>
        </p:nvSpPr>
        <p:spPr/>
        <p:txBody>
          <a:bodyPr/>
          <a:lstStyle/>
          <a:p>
            <a:endParaRPr lang="LID4096" dirty="0"/>
          </a:p>
        </p:txBody>
      </p:sp>
      <p:sp>
        <p:nvSpPr>
          <p:cNvPr id="4" name="Slide Number Placeholder 3">
            <a:extLst>
              <a:ext uri="{FF2B5EF4-FFF2-40B4-BE49-F238E27FC236}">
                <a16:creationId xmlns:a16="http://schemas.microsoft.com/office/drawing/2014/main" id="{62EC3049-2F51-1D60-22C4-565ECD50A2D3}"/>
              </a:ext>
            </a:extLst>
          </p:cNvPr>
          <p:cNvSpPr>
            <a:spLocks noGrp="1"/>
          </p:cNvSpPr>
          <p:nvPr>
            <p:ph type="sldNum" sz="quarter" idx="5"/>
          </p:nvPr>
        </p:nvSpPr>
        <p:spPr/>
        <p:txBody>
          <a:bodyPr/>
          <a:lstStyle/>
          <a:p>
            <a:fld id="{A9B3F70E-D918-439B-8F5A-02D82C3D7B18}" type="slidenum">
              <a:rPr lang="en-US" smtClean="0"/>
              <a:t>22</a:t>
            </a:fld>
            <a:endParaRPr lang="en-US"/>
          </a:p>
        </p:txBody>
      </p:sp>
    </p:spTree>
    <p:extLst>
      <p:ext uri="{BB962C8B-B14F-4D97-AF65-F5344CB8AC3E}">
        <p14:creationId xmlns:p14="http://schemas.microsoft.com/office/powerpoint/2010/main" val="10794715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EDFF71-335D-819B-7F48-5CB51027E2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9CF4411-6F9A-DD6F-B894-33BDD6920C7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E2FC90-9E20-3A23-7D3E-E054225E598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A4C6637-64D4-56B9-AAC1-53CADC43A05D}"/>
              </a:ext>
            </a:extLst>
          </p:cNvPr>
          <p:cNvSpPr>
            <a:spLocks noGrp="1"/>
          </p:cNvSpPr>
          <p:nvPr>
            <p:ph type="sldNum" sz="quarter" idx="5"/>
          </p:nvPr>
        </p:nvSpPr>
        <p:spPr/>
        <p:txBody>
          <a:bodyPr/>
          <a:lstStyle/>
          <a:p>
            <a:fld id="{A9B3F70E-D918-439B-8F5A-02D82C3D7B18}" type="slidenum">
              <a:rPr lang="en-US" smtClean="0"/>
              <a:t>23</a:t>
            </a:fld>
            <a:endParaRPr lang="en-US"/>
          </a:p>
        </p:txBody>
      </p:sp>
    </p:spTree>
    <p:extLst>
      <p:ext uri="{BB962C8B-B14F-4D97-AF65-F5344CB8AC3E}">
        <p14:creationId xmlns:p14="http://schemas.microsoft.com/office/powerpoint/2010/main" val="14619077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7DA8C1-FFD5-8689-D043-90746A22CC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052269D-334F-BE2F-DC39-FCC94E5B483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99C51BF-BF63-6AA9-C402-AB234801C6A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B0C8114-1106-BD1C-D234-E8E7E27FF44E}"/>
              </a:ext>
            </a:extLst>
          </p:cNvPr>
          <p:cNvSpPr>
            <a:spLocks noGrp="1"/>
          </p:cNvSpPr>
          <p:nvPr>
            <p:ph type="sldNum" sz="quarter" idx="5"/>
          </p:nvPr>
        </p:nvSpPr>
        <p:spPr/>
        <p:txBody>
          <a:bodyPr/>
          <a:lstStyle/>
          <a:p>
            <a:fld id="{A9B3F70E-D918-439B-8F5A-02D82C3D7B18}" type="slidenum">
              <a:rPr lang="en-US" smtClean="0"/>
              <a:t>24</a:t>
            </a:fld>
            <a:endParaRPr lang="en-US"/>
          </a:p>
        </p:txBody>
      </p:sp>
    </p:spTree>
    <p:extLst>
      <p:ext uri="{BB962C8B-B14F-4D97-AF65-F5344CB8AC3E}">
        <p14:creationId xmlns:p14="http://schemas.microsoft.com/office/powerpoint/2010/main" val="28942657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4ACDDC-2412-7752-75BB-05082BF84D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C990F1B-657F-E428-936A-A284EB20BF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1711AB4-B1C0-DE80-FC78-A7A579E8BCE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615081A-517A-6A8E-806E-41B4590EEBF4}"/>
              </a:ext>
            </a:extLst>
          </p:cNvPr>
          <p:cNvSpPr>
            <a:spLocks noGrp="1"/>
          </p:cNvSpPr>
          <p:nvPr>
            <p:ph type="sldNum" sz="quarter" idx="5"/>
          </p:nvPr>
        </p:nvSpPr>
        <p:spPr/>
        <p:txBody>
          <a:bodyPr/>
          <a:lstStyle/>
          <a:p>
            <a:fld id="{A9B3F70E-D918-439B-8F5A-02D82C3D7B18}" type="slidenum">
              <a:rPr lang="en-US" smtClean="0"/>
              <a:t>25</a:t>
            </a:fld>
            <a:endParaRPr lang="en-US"/>
          </a:p>
        </p:txBody>
      </p:sp>
    </p:spTree>
    <p:extLst>
      <p:ext uri="{BB962C8B-B14F-4D97-AF65-F5344CB8AC3E}">
        <p14:creationId xmlns:p14="http://schemas.microsoft.com/office/powerpoint/2010/main" val="29153281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D754BF-460C-73B1-60D6-BA0AA7A292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45B567-5AD7-9368-34D7-46C0F06C2E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3F7F4A6-46DD-FE3D-50B3-BAF155DA7FD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D1BAAB4-E4FF-2F32-B5BF-B2C9FAD3CE8F}"/>
              </a:ext>
            </a:extLst>
          </p:cNvPr>
          <p:cNvSpPr>
            <a:spLocks noGrp="1"/>
          </p:cNvSpPr>
          <p:nvPr>
            <p:ph type="sldNum" sz="quarter" idx="5"/>
          </p:nvPr>
        </p:nvSpPr>
        <p:spPr/>
        <p:txBody>
          <a:bodyPr/>
          <a:lstStyle/>
          <a:p>
            <a:fld id="{A9B3F70E-D918-439B-8F5A-02D82C3D7B18}" type="slidenum">
              <a:rPr lang="en-US" smtClean="0"/>
              <a:t>26</a:t>
            </a:fld>
            <a:endParaRPr lang="en-US"/>
          </a:p>
        </p:txBody>
      </p:sp>
    </p:spTree>
    <p:extLst>
      <p:ext uri="{BB962C8B-B14F-4D97-AF65-F5344CB8AC3E}">
        <p14:creationId xmlns:p14="http://schemas.microsoft.com/office/powerpoint/2010/main" val="13121316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B3F70E-D918-439B-8F5A-02D82C3D7B18}" type="slidenum">
              <a:rPr lang="en-US" smtClean="0"/>
              <a:t>27</a:t>
            </a:fld>
            <a:endParaRPr lang="en-US"/>
          </a:p>
        </p:txBody>
      </p:sp>
    </p:spTree>
    <p:extLst>
      <p:ext uri="{BB962C8B-B14F-4D97-AF65-F5344CB8AC3E}">
        <p14:creationId xmlns:p14="http://schemas.microsoft.com/office/powerpoint/2010/main" val="20538702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E7BDBA-B62F-2BD4-40BD-5E0C62FA01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B20614C-5860-A0BE-FDE3-46CFC02E4E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420136F-58EF-770B-F787-AF73671FECE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FE9DB71-F6B7-7F53-E776-DBB380166AEE}"/>
              </a:ext>
            </a:extLst>
          </p:cNvPr>
          <p:cNvSpPr>
            <a:spLocks noGrp="1"/>
          </p:cNvSpPr>
          <p:nvPr>
            <p:ph type="sldNum" sz="quarter" idx="5"/>
          </p:nvPr>
        </p:nvSpPr>
        <p:spPr/>
        <p:txBody>
          <a:bodyPr/>
          <a:lstStyle/>
          <a:p>
            <a:fld id="{A9B3F70E-D918-439B-8F5A-02D82C3D7B18}" type="slidenum">
              <a:rPr lang="en-US" smtClean="0"/>
              <a:t>28</a:t>
            </a:fld>
            <a:endParaRPr lang="en-US"/>
          </a:p>
        </p:txBody>
      </p:sp>
    </p:spTree>
    <p:extLst>
      <p:ext uri="{BB962C8B-B14F-4D97-AF65-F5344CB8AC3E}">
        <p14:creationId xmlns:p14="http://schemas.microsoft.com/office/powerpoint/2010/main" val="5841956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D077CD-5D29-BF3A-C180-FEC2AC6BC0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D62452-E05E-20AD-2A05-B88D00B07AB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0F003E-4C05-6B6E-A5CF-8568FC6D145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1FFB467-5C44-25B8-BC59-D764AE17C095}"/>
              </a:ext>
            </a:extLst>
          </p:cNvPr>
          <p:cNvSpPr>
            <a:spLocks noGrp="1"/>
          </p:cNvSpPr>
          <p:nvPr>
            <p:ph type="sldNum" sz="quarter" idx="5"/>
          </p:nvPr>
        </p:nvSpPr>
        <p:spPr/>
        <p:txBody>
          <a:bodyPr/>
          <a:lstStyle/>
          <a:p>
            <a:fld id="{A9B3F70E-D918-439B-8F5A-02D82C3D7B18}" type="slidenum">
              <a:rPr lang="en-US" smtClean="0"/>
              <a:t>29</a:t>
            </a:fld>
            <a:endParaRPr lang="en-US"/>
          </a:p>
        </p:txBody>
      </p:sp>
    </p:spTree>
    <p:extLst>
      <p:ext uri="{BB962C8B-B14F-4D97-AF65-F5344CB8AC3E}">
        <p14:creationId xmlns:p14="http://schemas.microsoft.com/office/powerpoint/2010/main" val="1862774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B4D43B-6EAA-B6DA-C595-A2CEFE109B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860E17-F1E4-3E3F-574C-C14971E5BAB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E6548A8-6786-3793-E5E7-886E1480023A}"/>
              </a:ext>
            </a:extLst>
          </p:cNvPr>
          <p:cNvSpPr>
            <a:spLocks noGrp="1"/>
          </p:cNvSpPr>
          <p:nvPr>
            <p:ph type="body" idx="1"/>
          </p:nvPr>
        </p:nvSpPr>
        <p:spPr/>
        <p:txBody>
          <a:bodyPr/>
          <a:lstStyle/>
          <a:p>
            <a:r>
              <a:rPr lang="en-US" dirty="0"/>
              <a:t>I would also like to highlight a recent result constructing statistically secure ARE for all functions. Initially, we set out to construct ARE from some post-quantum assumption, and we were very surprised to get a construction generically from PKE. And even more surprising, is our recent result that you can do this information theoretically. Especially since in HIKR23, they strongly conjecture that statistically secure ARE for all functions does not exist.</a:t>
            </a:r>
          </a:p>
          <a:p>
            <a:endParaRPr lang="en-US" dirty="0"/>
          </a:p>
        </p:txBody>
      </p:sp>
      <p:sp>
        <p:nvSpPr>
          <p:cNvPr id="4" name="Slide Number Placeholder 3">
            <a:extLst>
              <a:ext uri="{FF2B5EF4-FFF2-40B4-BE49-F238E27FC236}">
                <a16:creationId xmlns:a16="http://schemas.microsoft.com/office/drawing/2014/main" id="{AE32FD4F-41A9-D4A1-CE47-D52AC1941AF0}"/>
              </a:ext>
            </a:extLst>
          </p:cNvPr>
          <p:cNvSpPr>
            <a:spLocks noGrp="1"/>
          </p:cNvSpPr>
          <p:nvPr>
            <p:ph type="sldNum" sz="quarter" idx="5"/>
          </p:nvPr>
        </p:nvSpPr>
        <p:spPr/>
        <p:txBody>
          <a:bodyPr/>
          <a:lstStyle/>
          <a:p>
            <a:fld id="{0B0FBA1B-53CB-4231-8216-787A747AF9D1}" type="slidenum">
              <a:rPr lang="en-US" smtClean="0"/>
              <a:t>31</a:t>
            </a:fld>
            <a:endParaRPr lang="en-US"/>
          </a:p>
        </p:txBody>
      </p:sp>
    </p:spTree>
    <p:extLst>
      <p:ext uri="{BB962C8B-B14F-4D97-AF65-F5344CB8AC3E}">
        <p14:creationId xmlns:p14="http://schemas.microsoft.com/office/powerpoint/2010/main" val="40933601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0FBA1B-53CB-4231-8216-787A747AF9D1}" type="slidenum">
              <a:rPr lang="en-US" smtClean="0"/>
              <a:t>32</a:t>
            </a:fld>
            <a:endParaRPr lang="en-US"/>
          </a:p>
        </p:txBody>
      </p:sp>
    </p:spTree>
    <p:extLst>
      <p:ext uri="{BB962C8B-B14F-4D97-AF65-F5344CB8AC3E}">
        <p14:creationId xmlns:p14="http://schemas.microsoft.com/office/powerpoint/2010/main" val="39463456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EA77B5-EE82-38CA-C005-90E86FC852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64C07A-EFE9-3980-7432-A608B548D9B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A08CA8-23DA-6EA2-DBDB-132505B577D8}"/>
              </a:ext>
            </a:extLst>
          </p:cNvPr>
          <p:cNvSpPr>
            <a:spLocks noGrp="1"/>
          </p:cNvSpPr>
          <p:nvPr>
            <p:ph type="body" idx="1"/>
          </p:nvPr>
        </p:nvSpPr>
        <p:spPr/>
        <p:txBody>
          <a:bodyPr/>
          <a:lstStyle/>
          <a:p>
            <a:r>
              <a:rPr lang="en-US" dirty="0"/>
              <a:t>So the obvious question to ask is can we do this in one round? So I’m going to try to learn Charlie’s vote here. So evil me is going to choose the encodings for Alice and Bob, and then I learn Charlie’s vote. So it turns out this is impossible without correlated randomness. But I really want to find a way to do this in one round without setup, so I’m going to add a box at the front of the room. In this box, you can anonymously drop in your votes.</a:t>
            </a:r>
          </a:p>
        </p:txBody>
      </p:sp>
      <p:sp>
        <p:nvSpPr>
          <p:cNvPr id="4" name="Slide Number Placeholder 3">
            <a:extLst>
              <a:ext uri="{FF2B5EF4-FFF2-40B4-BE49-F238E27FC236}">
                <a16:creationId xmlns:a16="http://schemas.microsoft.com/office/drawing/2014/main" id="{B093DBD9-E894-C1C8-7DCB-A2BBD333CE36}"/>
              </a:ext>
            </a:extLst>
          </p:cNvPr>
          <p:cNvSpPr>
            <a:spLocks noGrp="1"/>
          </p:cNvSpPr>
          <p:nvPr>
            <p:ph type="sldNum" sz="quarter" idx="5"/>
          </p:nvPr>
        </p:nvSpPr>
        <p:spPr/>
        <p:txBody>
          <a:bodyPr/>
          <a:lstStyle/>
          <a:p>
            <a:fld id="{0B0FBA1B-53CB-4231-8216-787A747AF9D1}" type="slidenum">
              <a:rPr lang="en-US" smtClean="0"/>
              <a:t>3</a:t>
            </a:fld>
            <a:endParaRPr lang="en-US"/>
          </a:p>
        </p:txBody>
      </p:sp>
    </p:spTree>
    <p:extLst>
      <p:ext uri="{BB962C8B-B14F-4D97-AF65-F5344CB8AC3E}">
        <p14:creationId xmlns:p14="http://schemas.microsoft.com/office/powerpoint/2010/main" val="25210643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0FBA1B-53CB-4231-8216-787A747AF9D1}" type="slidenum">
              <a:rPr lang="en-US" smtClean="0"/>
              <a:t>33</a:t>
            </a:fld>
            <a:endParaRPr lang="en-US"/>
          </a:p>
        </p:txBody>
      </p:sp>
    </p:spTree>
    <p:extLst>
      <p:ext uri="{BB962C8B-B14F-4D97-AF65-F5344CB8AC3E}">
        <p14:creationId xmlns:p14="http://schemas.microsoft.com/office/powerpoint/2010/main" val="42884777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81DBAE-87D6-6439-D82A-58DF19C22CD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7833A1-27AD-3114-2C07-C76261E8309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4ECBFDA-16C4-D844-ADA2-9D0D0F1420C9}"/>
              </a:ext>
            </a:extLst>
          </p:cNvPr>
          <p:cNvSpPr>
            <a:spLocks noGrp="1"/>
          </p:cNvSpPr>
          <p:nvPr>
            <p:ph type="body" idx="1"/>
          </p:nvPr>
        </p:nvSpPr>
        <p:spPr/>
        <p:txBody>
          <a:bodyPr/>
          <a:lstStyle/>
          <a:p>
            <a:endParaRPr lang="LID4096" dirty="0"/>
          </a:p>
        </p:txBody>
      </p:sp>
      <p:sp>
        <p:nvSpPr>
          <p:cNvPr id="4" name="Slide Number Placeholder 3">
            <a:extLst>
              <a:ext uri="{FF2B5EF4-FFF2-40B4-BE49-F238E27FC236}">
                <a16:creationId xmlns:a16="http://schemas.microsoft.com/office/drawing/2014/main" id="{C8C192A4-4C02-7651-690C-227EA0E84349}"/>
              </a:ext>
            </a:extLst>
          </p:cNvPr>
          <p:cNvSpPr>
            <a:spLocks noGrp="1"/>
          </p:cNvSpPr>
          <p:nvPr>
            <p:ph type="sldNum" sz="quarter" idx="5"/>
          </p:nvPr>
        </p:nvSpPr>
        <p:spPr/>
        <p:txBody>
          <a:bodyPr/>
          <a:lstStyle/>
          <a:p>
            <a:fld id="{A9B3F70E-D918-439B-8F5A-02D82C3D7B18}" type="slidenum">
              <a:rPr lang="en-US" smtClean="0"/>
              <a:t>35</a:t>
            </a:fld>
            <a:endParaRPr lang="en-US"/>
          </a:p>
        </p:txBody>
      </p:sp>
    </p:spTree>
    <p:extLst>
      <p:ext uri="{BB962C8B-B14F-4D97-AF65-F5344CB8AC3E}">
        <p14:creationId xmlns:p14="http://schemas.microsoft.com/office/powerpoint/2010/main" val="12771386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2A82AA-7B04-36A7-1E3F-0BDAC52A0A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5F6BB3-2063-F39A-E79E-971D4B60472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FC4ACD3-835B-4FCC-91A3-830B6C2DC84C}"/>
              </a:ext>
            </a:extLst>
          </p:cNvPr>
          <p:cNvSpPr>
            <a:spLocks noGrp="1"/>
          </p:cNvSpPr>
          <p:nvPr>
            <p:ph type="body" idx="1"/>
          </p:nvPr>
        </p:nvSpPr>
        <p:spPr/>
        <p:txBody>
          <a:bodyPr/>
          <a:lstStyle/>
          <a:p>
            <a:endParaRPr lang="LID4096" dirty="0"/>
          </a:p>
        </p:txBody>
      </p:sp>
      <p:sp>
        <p:nvSpPr>
          <p:cNvPr id="4" name="Slide Number Placeholder 3">
            <a:extLst>
              <a:ext uri="{FF2B5EF4-FFF2-40B4-BE49-F238E27FC236}">
                <a16:creationId xmlns:a16="http://schemas.microsoft.com/office/drawing/2014/main" id="{834D0E97-D2E3-0EE7-EEF5-28D1E0F2FDBD}"/>
              </a:ext>
            </a:extLst>
          </p:cNvPr>
          <p:cNvSpPr>
            <a:spLocks noGrp="1"/>
          </p:cNvSpPr>
          <p:nvPr>
            <p:ph type="sldNum" sz="quarter" idx="5"/>
          </p:nvPr>
        </p:nvSpPr>
        <p:spPr/>
        <p:txBody>
          <a:bodyPr/>
          <a:lstStyle/>
          <a:p>
            <a:fld id="{A9B3F70E-D918-439B-8F5A-02D82C3D7B18}" type="slidenum">
              <a:rPr lang="en-US" smtClean="0"/>
              <a:t>36</a:t>
            </a:fld>
            <a:endParaRPr lang="en-US"/>
          </a:p>
        </p:txBody>
      </p:sp>
    </p:spTree>
    <p:extLst>
      <p:ext uri="{BB962C8B-B14F-4D97-AF65-F5344CB8AC3E}">
        <p14:creationId xmlns:p14="http://schemas.microsoft.com/office/powerpoint/2010/main" val="207651648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8EFCB0-25BF-5984-807C-DD22BFE241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BD2E15-005D-A003-0D39-B5CDDA1CC4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BA86EF-5474-151C-8C39-90C9B822F679}"/>
              </a:ext>
            </a:extLst>
          </p:cNvPr>
          <p:cNvSpPr>
            <a:spLocks noGrp="1"/>
          </p:cNvSpPr>
          <p:nvPr>
            <p:ph type="body" idx="1"/>
          </p:nvPr>
        </p:nvSpPr>
        <p:spPr/>
        <p:txBody>
          <a:bodyPr/>
          <a:lstStyle/>
          <a:p>
            <a:endParaRPr lang="LID4096" dirty="0"/>
          </a:p>
        </p:txBody>
      </p:sp>
      <p:sp>
        <p:nvSpPr>
          <p:cNvPr id="4" name="Slide Number Placeholder 3">
            <a:extLst>
              <a:ext uri="{FF2B5EF4-FFF2-40B4-BE49-F238E27FC236}">
                <a16:creationId xmlns:a16="http://schemas.microsoft.com/office/drawing/2014/main" id="{39B566AE-A86C-9CD8-6D05-216C2CE99657}"/>
              </a:ext>
            </a:extLst>
          </p:cNvPr>
          <p:cNvSpPr>
            <a:spLocks noGrp="1"/>
          </p:cNvSpPr>
          <p:nvPr>
            <p:ph type="sldNum" sz="quarter" idx="5"/>
          </p:nvPr>
        </p:nvSpPr>
        <p:spPr/>
        <p:txBody>
          <a:bodyPr/>
          <a:lstStyle/>
          <a:p>
            <a:fld id="{A9B3F70E-D918-439B-8F5A-02D82C3D7B18}" type="slidenum">
              <a:rPr lang="en-US" smtClean="0"/>
              <a:t>37</a:t>
            </a:fld>
            <a:endParaRPr lang="en-US"/>
          </a:p>
        </p:txBody>
      </p:sp>
    </p:spTree>
    <p:extLst>
      <p:ext uri="{BB962C8B-B14F-4D97-AF65-F5344CB8AC3E}">
        <p14:creationId xmlns:p14="http://schemas.microsoft.com/office/powerpoint/2010/main" val="77779533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89CE94-366D-C17A-1F82-3D1DFF8BB94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00766CF-E183-ABFB-93B1-32302B52C9C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E3A722D-FBD7-F523-8CD6-F0380522F3FA}"/>
              </a:ext>
            </a:extLst>
          </p:cNvPr>
          <p:cNvSpPr>
            <a:spLocks noGrp="1"/>
          </p:cNvSpPr>
          <p:nvPr>
            <p:ph type="body" idx="1"/>
          </p:nvPr>
        </p:nvSpPr>
        <p:spPr/>
        <p:txBody>
          <a:bodyPr/>
          <a:lstStyle/>
          <a:p>
            <a:endParaRPr lang="LID4096" dirty="0"/>
          </a:p>
        </p:txBody>
      </p:sp>
      <p:sp>
        <p:nvSpPr>
          <p:cNvPr id="4" name="Slide Number Placeholder 3">
            <a:extLst>
              <a:ext uri="{FF2B5EF4-FFF2-40B4-BE49-F238E27FC236}">
                <a16:creationId xmlns:a16="http://schemas.microsoft.com/office/drawing/2014/main" id="{06CDA378-AE6E-D5A7-74D5-903F66CB179F}"/>
              </a:ext>
            </a:extLst>
          </p:cNvPr>
          <p:cNvSpPr>
            <a:spLocks noGrp="1"/>
          </p:cNvSpPr>
          <p:nvPr>
            <p:ph type="sldNum" sz="quarter" idx="5"/>
          </p:nvPr>
        </p:nvSpPr>
        <p:spPr/>
        <p:txBody>
          <a:bodyPr/>
          <a:lstStyle/>
          <a:p>
            <a:fld id="{A9B3F70E-D918-439B-8F5A-02D82C3D7B18}" type="slidenum">
              <a:rPr lang="en-US" smtClean="0"/>
              <a:t>38</a:t>
            </a:fld>
            <a:endParaRPr lang="en-US"/>
          </a:p>
        </p:txBody>
      </p:sp>
    </p:spTree>
    <p:extLst>
      <p:ext uri="{BB962C8B-B14F-4D97-AF65-F5344CB8AC3E}">
        <p14:creationId xmlns:p14="http://schemas.microsoft.com/office/powerpoint/2010/main" val="6552261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830788-E96E-A40F-48AD-D7119FA7A7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D4D0A0-D484-2622-5D54-34F55AE8CE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FA93640-EAA1-32C9-E68F-25766AAEDA71}"/>
              </a:ext>
            </a:extLst>
          </p:cNvPr>
          <p:cNvSpPr>
            <a:spLocks noGrp="1"/>
          </p:cNvSpPr>
          <p:nvPr>
            <p:ph type="body" idx="1"/>
          </p:nvPr>
        </p:nvSpPr>
        <p:spPr/>
        <p:txBody>
          <a:bodyPr/>
          <a:lstStyle/>
          <a:p>
            <a:endParaRPr lang="LID4096" dirty="0"/>
          </a:p>
        </p:txBody>
      </p:sp>
      <p:sp>
        <p:nvSpPr>
          <p:cNvPr id="4" name="Slide Number Placeholder 3">
            <a:extLst>
              <a:ext uri="{FF2B5EF4-FFF2-40B4-BE49-F238E27FC236}">
                <a16:creationId xmlns:a16="http://schemas.microsoft.com/office/drawing/2014/main" id="{4686570C-CFE2-D50D-20BE-6447A71E0390}"/>
              </a:ext>
            </a:extLst>
          </p:cNvPr>
          <p:cNvSpPr>
            <a:spLocks noGrp="1"/>
          </p:cNvSpPr>
          <p:nvPr>
            <p:ph type="sldNum" sz="quarter" idx="5"/>
          </p:nvPr>
        </p:nvSpPr>
        <p:spPr/>
        <p:txBody>
          <a:bodyPr/>
          <a:lstStyle/>
          <a:p>
            <a:fld id="{A9B3F70E-D918-439B-8F5A-02D82C3D7B18}" type="slidenum">
              <a:rPr lang="en-US" smtClean="0"/>
              <a:t>39</a:t>
            </a:fld>
            <a:endParaRPr lang="en-US"/>
          </a:p>
        </p:txBody>
      </p:sp>
    </p:spTree>
    <p:extLst>
      <p:ext uri="{BB962C8B-B14F-4D97-AF65-F5344CB8AC3E}">
        <p14:creationId xmlns:p14="http://schemas.microsoft.com/office/powerpoint/2010/main" val="426924010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0CF4E6-9CE1-2323-5A0B-4840ECEAF3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E72C6B-F4D9-DAD5-5C82-A982588FA7D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6110771-C2E3-9C10-33F5-2B73AE96164D}"/>
              </a:ext>
            </a:extLst>
          </p:cNvPr>
          <p:cNvSpPr>
            <a:spLocks noGrp="1"/>
          </p:cNvSpPr>
          <p:nvPr>
            <p:ph type="body" idx="1"/>
          </p:nvPr>
        </p:nvSpPr>
        <p:spPr/>
        <p:txBody>
          <a:bodyPr/>
          <a:lstStyle/>
          <a:p>
            <a:endParaRPr lang="LID4096" dirty="0"/>
          </a:p>
        </p:txBody>
      </p:sp>
      <p:sp>
        <p:nvSpPr>
          <p:cNvPr id="4" name="Slide Number Placeholder 3">
            <a:extLst>
              <a:ext uri="{FF2B5EF4-FFF2-40B4-BE49-F238E27FC236}">
                <a16:creationId xmlns:a16="http://schemas.microsoft.com/office/drawing/2014/main" id="{99A3280C-6247-A126-A1D4-6ED9593C596A}"/>
              </a:ext>
            </a:extLst>
          </p:cNvPr>
          <p:cNvSpPr>
            <a:spLocks noGrp="1"/>
          </p:cNvSpPr>
          <p:nvPr>
            <p:ph type="sldNum" sz="quarter" idx="5"/>
          </p:nvPr>
        </p:nvSpPr>
        <p:spPr/>
        <p:txBody>
          <a:bodyPr/>
          <a:lstStyle/>
          <a:p>
            <a:fld id="{A9B3F70E-D918-439B-8F5A-02D82C3D7B18}" type="slidenum">
              <a:rPr lang="en-US" smtClean="0"/>
              <a:t>40</a:t>
            </a:fld>
            <a:endParaRPr lang="en-US"/>
          </a:p>
        </p:txBody>
      </p:sp>
    </p:spTree>
    <p:extLst>
      <p:ext uri="{BB962C8B-B14F-4D97-AF65-F5344CB8AC3E}">
        <p14:creationId xmlns:p14="http://schemas.microsoft.com/office/powerpoint/2010/main" val="338184113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7B72CD-B41D-48B9-9C46-9E506FA090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8F88C6-7376-20E8-2DE2-DEAA0326C9C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B52F6F1-4242-0A0B-5049-97B844B61FAE}"/>
              </a:ext>
            </a:extLst>
          </p:cNvPr>
          <p:cNvSpPr>
            <a:spLocks noGrp="1"/>
          </p:cNvSpPr>
          <p:nvPr>
            <p:ph type="body" idx="1"/>
          </p:nvPr>
        </p:nvSpPr>
        <p:spPr/>
        <p:txBody>
          <a:bodyPr/>
          <a:lstStyle/>
          <a:p>
            <a:endParaRPr lang="LID4096" dirty="0"/>
          </a:p>
        </p:txBody>
      </p:sp>
      <p:sp>
        <p:nvSpPr>
          <p:cNvPr id="4" name="Slide Number Placeholder 3">
            <a:extLst>
              <a:ext uri="{FF2B5EF4-FFF2-40B4-BE49-F238E27FC236}">
                <a16:creationId xmlns:a16="http://schemas.microsoft.com/office/drawing/2014/main" id="{B28758D3-99FB-7587-E03B-9D1D461B3039}"/>
              </a:ext>
            </a:extLst>
          </p:cNvPr>
          <p:cNvSpPr>
            <a:spLocks noGrp="1"/>
          </p:cNvSpPr>
          <p:nvPr>
            <p:ph type="sldNum" sz="quarter" idx="5"/>
          </p:nvPr>
        </p:nvSpPr>
        <p:spPr/>
        <p:txBody>
          <a:bodyPr/>
          <a:lstStyle/>
          <a:p>
            <a:fld id="{A9B3F70E-D918-439B-8F5A-02D82C3D7B18}" type="slidenum">
              <a:rPr lang="en-US" smtClean="0"/>
              <a:t>41</a:t>
            </a:fld>
            <a:endParaRPr lang="en-US"/>
          </a:p>
        </p:txBody>
      </p:sp>
    </p:spTree>
    <p:extLst>
      <p:ext uri="{BB962C8B-B14F-4D97-AF65-F5344CB8AC3E}">
        <p14:creationId xmlns:p14="http://schemas.microsoft.com/office/powerpoint/2010/main" val="11628968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A167C2-17D1-10C4-4BA1-51CF87B246D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920AA7-BBB5-4CBB-3E49-8A8D6A209B6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CB68D2-DE90-D36A-2282-59D8C3697B03}"/>
              </a:ext>
            </a:extLst>
          </p:cNvPr>
          <p:cNvSpPr>
            <a:spLocks noGrp="1"/>
          </p:cNvSpPr>
          <p:nvPr>
            <p:ph type="body" idx="1"/>
          </p:nvPr>
        </p:nvSpPr>
        <p:spPr/>
        <p:txBody>
          <a:bodyPr/>
          <a:lstStyle/>
          <a:p>
            <a:r>
              <a:rPr lang="en-US" dirty="0"/>
              <a:t>Here, we have this box as a random shuffle, and let’s say the votes are YES, YES, and NO. Evil me is going to change one of the votes to be no, and if the outcome of the vote changes, then I learn that the vote was close, so it’s still impossible in this scenario.</a:t>
            </a:r>
          </a:p>
          <a:p>
            <a:endParaRPr lang="en-US" dirty="0"/>
          </a:p>
          <a:p>
            <a:r>
              <a:rPr lang="en-US" dirty="0"/>
              <a:t>I’m going to make one final addition, where I allow Alice, Bob, and Charlie to input multiple slips of paper into the box.</a:t>
            </a:r>
          </a:p>
        </p:txBody>
      </p:sp>
      <p:sp>
        <p:nvSpPr>
          <p:cNvPr id="4" name="Slide Number Placeholder 3">
            <a:extLst>
              <a:ext uri="{FF2B5EF4-FFF2-40B4-BE49-F238E27FC236}">
                <a16:creationId xmlns:a16="http://schemas.microsoft.com/office/drawing/2014/main" id="{DD50738E-E725-98BD-9121-F62AE4E777DF}"/>
              </a:ext>
            </a:extLst>
          </p:cNvPr>
          <p:cNvSpPr>
            <a:spLocks noGrp="1"/>
          </p:cNvSpPr>
          <p:nvPr>
            <p:ph type="sldNum" sz="quarter" idx="5"/>
          </p:nvPr>
        </p:nvSpPr>
        <p:spPr/>
        <p:txBody>
          <a:bodyPr/>
          <a:lstStyle/>
          <a:p>
            <a:fld id="{0B0FBA1B-53CB-4231-8216-787A747AF9D1}" type="slidenum">
              <a:rPr lang="en-US" smtClean="0"/>
              <a:t>4</a:t>
            </a:fld>
            <a:endParaRPr lang="en-US"/>
          </a:p>
        </p:txBody>
      </p:sp>
    </p:spTree>
    <p:extLst>
      <p:ext uri="{BB962C8B-B14F-4D97-AF65-F5344CB8AC3E}">
        <p14:creationId xmlns:p14="http://schemas.microsoft.com/office/powerpoint/2010/main" val="9591725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call this setting the multi-message shuffle model. The shuffle model has become quite popular, especially in the context of differential privacy as a relaxation for the central model. In this scenario, the previous attack no longer applies because I have no idea which encodings to change anymore that correspond to a single vote.</a:t>
            </a:r>
          </a:p>
          <a:p>
            <a:endParaRPr lang="en-US" dirty="0"/>
          </a:p>
          <a:p>
            <a:r>
              <a:rPr lang="en-US" dirty="0"/>
              <a:t>Reference for shuffle model</a:t>
            </a:r>
          </a:p>
        </p:txBody>
      </p:sp>
      <p:sp>
        <p:nvSpPr>
          <p:cNvPr id="4" name="Slide Number Placeholder 3"/>
          <p:cNvSpPr>
            <a:spLocks noGrp="1"/>
          </p:cNvSpPr>
          <p:nvPr>
            <p:ph type="sldNum" sz="quarter" idx="5"/>
          </p:nvPr>
        </p:nvSpPr>
        <p:spPr/>
        <p:txBody>
          <a:bodyPr/>
          <a:lstStyle/>
          <a:p>
            <a:fld id="{0B0FBA1B-53CB-4231-8216-787A747AF9D1}" type="slidenum">
              <a:rPr lang="en-US" smtClean="0"/>
              <a:t>5</a:t>
            </a:fld>
            <a:endParaRPr lang="en-US"/>
          </a:p>
        </p:txBody>
      </p:sp>
    </p:spTree>
    <p:extLst>
      <p:ext uri="{BB962C8B-B14F-4D97-AF65-F5344CB8AC3E}">
        <p14:creationId xmlns:p14="http://schemas.microsoft.com/office/powerpoint/2010/main" val="37552871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48982D-C625-B1CF-4095-A01200AC72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6A1B65-F2C1-6B15-2B55-F2FB79A3017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3EA154B-F6D5-592D-6C54-7847ADFA5D82}"/>
              </a:ext>
            </a:extLst>
          </p:cNvPr>
          <p:cNvSpPr>
            <a:spLocks noGrp="1"/>
          </p:cNvSpPr>
          <p:nvPr>
            <p:ph type="body" idx="1"/>
          </p:nvPr>
        </p:nvSpPr>
        <p:spPr/>
        <p:txBody>
          <a:bodyPr/>
          <a:lstStyle/>
          <a:p>
            <a:r>
              <a:rPr lang="en-US" sz="1200" b="0" i="0" kern="1200" dirty="0">
                <a:solidFill>
                  <a:schemeClr val="tx1"/>
                </a:solidFill>
                <a:effectLst/>
                <a:latin typeface="+mn-lt"/>
                <a:ea typeface="+mn-ea"/>
                <a:cs typeface="+mn-cs"/>
              </a:rPr>
              <a:t>So the main question we explore in our work, is under what assumptions does shuffle MPC exist? You can take a second to think about what your guess would be. iO seems like a reasonable guess, since most things can be built from iO.  LWE would be nice, since it’s post-quantum.  You would think we would at least need OT, because most MPC protocols requires at least OT.  But surprisingly, we show how to build this from PKE.</a:t>
            </a:r>
            <a:endParaRPr lang="en-US" dirty="0"/>
          </a:p>
        </p:txBody>
      </p:sp>
      <p:sp>
        <p:nvSpPr>
          <p:cNvPr id="4" name="Slide Number Placeholder 3">
            <a:extLst>
              <a:ext uri="{FF2B5EF4-FFF2-40B4-BE49-F238E27FC236}">
                <a16:creationId xmlns:a16="http://schemas.microsoft.com/office/drawing/2014/main" id="{C33F4024-16B9-10A6-BE18-DC909DD1E762}"/>
              </a:ext>
            </a:extLst>
          </p:cNvPr>
          <p:cNvSpPr>
            <a:spLocks noGrp="1"/>
          </p:cNvSpPr>
          <p:nvPr>
            <p:ph type="sldNum" sz="quarter" idx="5"/>
          </p:nvPr>
        </p:nvSpPr>
        <p:spPr/>
        <p:txBody>
          <a:bodyPr/>
          <a:lstStyle/>
          <a:p>
            <a:fld id="{0B0FBA1B-53CB-4231-8216-787A747AF9D1}" type="slidenum">
              <a:rPr lang="en-US" smtClean="0"/>
              <a:t>6</a:t>
            </a:fld>
            <a:endParaRPr lang="en-US"/>
          </a:p>
        </p:txBody>
      </p:sp>
    </p:spTree>
    <p:extLst>
      <p:ext uri="{BB962C8B-B14F-4D97-AF65-F5344CB8AC3E}">
        <p14:creationId xmlns:p14="http://schemas.microsoft.com/office/powerpoint/2010/main" val="35656430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3730F5-5999-1905-DA33-0DE9AE48E6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17246B-2B57-0B7A-C786-C28193507A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C97FEC-4E24-B41E-9002-A40B47ADAE1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DA0CC0D-0E21-FE64-9AD8-24046E8D2283}"/>
              </a:ext>
            </a:extLst>
          </p:cNvPr>
          <p:cNvSpPr>
            <a:spLocks noGrp="1"/>
          </p:cNvSpPr>
          <p:nvPr>
            <p:ph type="sldNum" sz="quarter" idx="5"/>
          </p:nvPr>
        </p:nvSpPr>
        <p:spPr/>
        <p:txBody>
          <a:bodyPr/>
          <a:lstStyle/>
          <a:p>
            <a:fld id="{0B0FBA1B-53CB-4231-8216-787A747AF9D1}" type="slidenum">
              <a:rPr lang="en-US" smtClean="0"/>
              <a:t>7</a:t>
            </a:fld>
            <a:endParaRPr lang="en-US"/>
          </a:p>
        </p:txBody>
      </p:sp>
    </p:spTree>
    <p:extLst>
      <p:ext uri="{BB962C8B-B14F-4D97-AF65-F5344CB8AC3E}">
        <p14:creationId xmlns:p14="http://schemas.microsoft.com/office/powerpoint/2010/main" val="42724923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0FBA1B-53CB-4231-8216-787A747AF9D1}" type="slidenum">
              <a:rPr lang="en-US" smtClean="0"/>
              <a:t>9</a:t>
            </a:fld>
            <a:endParaRPr lang="en-US"/>
          </a:p>
        </p:txBody>
      </p:sp>
    </p:spTree>
    <p:extLst>
      <p:ext uri="{BB962C8B-B14F-4D97-AF65-F5344CB8AC3E}">
        <p14:creationId xmlns:p14="http://schemas.microsoft.com/office/powerpoint/2010/main" val="21026461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48175D-A4C0-B6B7-C2F9-82385C6794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73D108-FFA6-2361-51BB-A6437BFF225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2CCFB33-F7C2-8FCA-723C-29195D06B28B}"/>
              </a:ext>
            </a:extLst>
          </p:cNvPr>
          <p:cNvSpPr>
            <a:spLocks noGrp="1"/>
          </p:cNvSpPr>
          <p:nvPr>
            <p:ph type="body" idx="1"/>
          </p:nvPr>
        </p:nvSpPr>
        <p:spPr/>
        <p:txBody>
          <a:bodyPr/>
          <a:lstStyle/>
          <a:p>
            <a:r>
              <a:rPr lang="en-US" dirty="0"/>
              <a:t>To more formally define security, this means that there is a PPT simulator that can simulate the sum of the encodings given only the function output. One thing I want to point out here is that we assume that the evaluator does not collude with the parties. You can also define a stronger notion of ARE, known as robust ARE, which requires security against insiders, but we do not look at this setting in this work.</a:t>
            </a:r>
          </a:p>
        </p:txBody>
      </p:sp>
      <p:sp>
        <p:nvSpPr>
          <p:cNvPr id="4" name="Slide Number Placeholder 3">
            <a:extLst>
              <a:ext uri="{FF2B5EF4-FFF2-40B4-BE49-F238E27FC236}">
                <a16:creationId xmlns:a16="http://schemas.microsoft.com/office/drawing/2014/main" id="{C0F4BE2A-664B-2579-A20A-1863705C222A}"/>
              </a:ext>
            </a:extLst>
          </p:cNvPr>
          <p:cNvSpPr>
            <a:spLocks noGrp="1"/>
          </p:cNvSpPr>
          <p:nvPr>
            <p:ph type="sldNum" sz="quarter" idx="5"/>
          </p:nvPr>
        </p:nvSpPr>
        <p:spPr/>
        <p:txBody>
          <a:bodyPr/>
          <a:lstStyle/>
          <a:p>
            <a:fld id="{0B0FBA1B-53CB-4231-8216-787A747AF9D1}" type="slidenum">
              <a:rPr lang="en-US" smtClean="0"/>
              <a:t>10</a:t>
            </a:fld>
            <a:endParaRPr lang="en-US"/>
          </a:p>
        </p:txBody>
      </p:sp>
    </p:spTree>
    <p:extLst>
      <p:ext uri="{BB962C8B-B14F-4D97-AF65-F5344CB8AC3E}">
        <p14:creationId xmlns:p14="http://schemas.microsoft.com/office/powerpoint/2010/main" val="23381748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59498-587F-A5F9-242E-C534D91D757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5E4950C-C20F-987C-CAEF-0EC9B71C746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80800CF-BCA6-A52D-0607-E3193B33FFAA}"/>
              </a:ext>
            </a:extLst>
          </p:cNvPr>
          <p:cNvSpPr>
            <a:spLocks noGrp="1"/>
          </p:cNvSpPr>
          <p:nvPr>
            <p:ph type="dt" sz="half" idx="10"/>
          </p:nvPr>
        </p:nvSpPr>
        <p:spPr/>
        <p:txBody>
          <a:bodyPr/>
          <a:lstStyle/>
          <a:p>
            <a:fld id="{81AEED65-367A-40D2-A0EF-E4E70FB93579}" type="datetimeFigureOut">
              <a:rPr lang="en-US" smtClean="0"/>
              <a:t>8/19/2025</a:t>
            </a:fld>
            <a:endParaRPr lang="en-US"/>
          </a:p>
        </p:txBody>
      </p:sp>
      <p:sp>
        <p:nvSpPr>
          <p:cNvPr id="5" name="Footer Placeholder 4">
            <a:extLst>
              <a:ext uri="{FF2B5EF4-FFF2-40B4-BE49-F238E27FC236}">
                <a16:creationId xmlns:a16="http://schemas.microsoft.com/office/drawing/2014/main" id="{72565A62-BEA3-6588-95F5-8024B7F9A5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353507-14D6-C3A0-CE5A-28E6A2511BA0}"/>
              </a:ext>
            </a:extLst>
          </p:cNvPr>
          <p:cNvSpPr>
            <a:spLocks noGrp="1"/>
          </p:cNvSpPr>
          <p:nvPr>
            <p:ph type="sldNum" sz="quarter" idx="12"/>
          </p:nvPr>
        </p:nvSpPr>
        <p:spPr/>
        <p:txBody>
          <a:bodyPr/>
          <a:lstStyle/>
          <a:p>
            <a:fld id="{556A9BC2-356B-4895-AF33-36787EBDA480}" type="slidenum">
              <a:rPr lang="en-US" smtClean="0"/>
              <a:t>‹#›</a:t>
            </a:fld>
            <a:endParaRPr lang="en-US"/>
          </a:p>
        </p:txBody>
      </p:sp>
    </p:spTree>
    <p:extLst>
      <p:ext uri="{BB962C8B-B14F-4D97-AF65-F5344CB8AC3E}">
        <p14:creationId xmlns:p14="http://schemas.microsoft.com/office/powerpoint/2010/main" val="41493331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55A93-1458-7833-2411-9C6905D143E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E66C4A7-DB17-B551-8BB7-2E349E00E9A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DA00D6-7897-2E6E-E2DB-866FD98B6D5C}"/>
              </a:ext>
            </a:extLst>
          </p:cNvPr>
          <p:cNvSpPr>
            <a:spLocks noGrp="1"/>
          </p:cNvSpPr>
          <p:nvPr>
            <p:ph type="dt" sz="half" idx="10"/>
          </p:nvPr>
        </p:nvSpPr>
        <p:spPr/>
        <p:txBody>
          <a:bodyPr/>
          <a:lstStyle/>
          <a:p>
            <a:fld id="{81AEED65-367A-40D2-A0EF-E4E70FB93579}" type="datetimeFigureOut">
              <a:rPr lang="en-US" smtClean="0"/>
              <a:t>8/19/2025</a:t>
            </a:fld>
            <a:endParaRPr lang="en-US"/>
          </a:p>
        </p:txBody>
      </p:sp>
      <p:sp>
        <p:nvSpPr>
          <p:cNvPr id="5" name="Footer Placeholder 4">
            <a:extLst>
              <a:ext uri="{FF2B5EF4-FFF2-40B4-BE49-F238E27FC236}">
                <a16:creationId xmlns:a16="http://schemas.microsoft.com/office/drawing/2014/main" id="{76E9C534-ACA3-96E1-B41F-FAD986FAB0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945B09-3A10-895C-2481-3721D381A6BA}"/>
              </a:ext>
            </a:extLst>
          </p:cNvPr>
          <p:cNvSpPr>
            <a:spLocks noGrp="1"/>
          </p:cNvSpPr>
          <p:nvPr>
            <p:ph type="sldNum" sz="quarter" idx="12"/>
          </p:nvPr>
        </p:nvSpPr>
        <p:spPr/>
        <p:txBody>
          <a:bodyPr/>
          <a:lstStyle/>
          <a:p>
            <a:fld id="{556A9BC2-356B-4895-AF33-36787EBDA480}" type="slidenum">
              <a:rPr lang="en-US" smtClean="0"/>
              <a:t>‹#›</a:t>
            </a:fld>
            <a:endParaRPr lang="en-US"/>
          </a:p>
        </p:txBody>
      </p:sp>
    </p:spTree>
    <p:extLst>
      <p:ext uri="{BB962C8B-B14F-4D97-AF65-F5344CB8AC3E}">
        <p14:creationId xmlns:p14="http://schemas.microsoft.com/office/powerpoint/2010/main" val="42433801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E453FA7-7705-5EA4-A717-680F8A2541F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AFAB997-8BDB-BD00-7D68-434630D183C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8653FA-DEB0-9DB4-D90A-6502F254725E}"/>
              </a:ext>
            </a:extLst>
          </p:cNvPr>
          <p:cNvSpPr>
            <a:spLocks noGrp="1"/>
          </p:cNvSpPr>
          <p:nvPr>
            <p:ph type="dt" sz="half" idx="10"/>
          </p:nvPr>
        </p:nvSpPr>
        <p:spPr/>
        <p:txBody>
          <a:bodyPr/>
          <a:lstStyle/>
          <a:p>
            <a:fld id="{81AEED65-367A-40D2-A0EF-E4E70FB93579}" type="datetimeFigureOut">
              <a:rPr lang="en-US" smtClean="0"/>
              <a:t>8/19/2025</a:t>
            </a:fld>
            <a:endParaRPr lang="en-US"/>
          </a:p>
        </p:txBody>
      </p:sp>
      <p:sp>
        <p:nvSpPr>
          <p:cNvPr id="5" name="Footer Placeholder 4">
            <a:extLst>
              <a:ext uri="{FF2B5EF4-FFF2-40B4-BE49-F238E27FC236}">
                <a16:creationId xmlns:a16="http://schemas.microsoft.com/office/drawing/2014/main" id="{ACC31C45-372B-383A-52D4-6EE575FC16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DAC80A-7AC1-061E-4BB9-9BD38D6F4B3E}"/>
              </a:ext>
            </a:extLst>
          </p:cNvPr>
          <p:cNvSpPr>
            <a:spLocks noGrp="1"/>
          </p:cNvSpPr>
          <p:nvPr>
            <p:ph type="sldNum" sz="quarter" idx="12"/>
          </p:nvPr>
        </p:nvSpPr>
        <p:spPr/>
        <p:txBody>
          <a:bodyPr/>
          <a:lstStyle/>
          <a:p>
            <a:fld id="{556A9BC2-356B-4895-AF33-36787EBDA480}" type="slidenum">
              <a:rPr lang="en-US" smtClean="0"/>
              <a:t>‹#›</a:t>
            </a:fld>
            <a:endParaRPr lang="en-US"/>
          </a:p>
        </p:txBody>
      </p:sp>
    </p:spTree>
    <p:extLst>
      <p:ext uri="{BB962C8B-B14F-4D97-AF65-F5344CB8AC3E}">
        <p14:creationId xmlns:p14="http://schemas.microsoft.com/office/powerpoint/2010/main" val="1403839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A965A-A17B-7563-D69B-DEE6FB60196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659075-E96C-8740-36D0-5ABC385E8EC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310311-AFA1-40A8-33D2-6990C4BAF12C}"/>
              </a:ext>
            </a:extLst>
          </p:cNvPr>
          <p:cNvSpPr>
            <a:spLocks noGrp="1"/>
          </p:cNvSpPr>
          <p:nvPr>
            <p:ph type="dt" sz="half" idx="10"/>
          </p:nvPr>
        </p:nvSpPr>
        <p:spPr/>
        <p:txBody>
          <a:bodyPr/>
          <a:lstStyle/>
          <a:p>
            <a:fld id="{81AEED65-367A-40D2-A0EF-E4E70FB93579}" type="datetimeFigureOut">
              <a:rPr lang="en-US" smtClean="0"/>
              <a:t>8/19/2025</a:t>
            </a:fld>
            <a:endParaRPr lang="en-US"/>
          </a:p>
        </p:txBody>
      </p:sp>
      <p:sp>
        <p:nvSpPr>
          <p:cNvPr id="5" name="Footer Placeholder 4">
            <a:extLst>
              <a:ext uri="{FF2B5EF4-FFF2-40B4-BE49-F238E27FC236}">
                <a16:creationId xmlns:a16="http://schemas.microsoft.com/office/drawing/2014/main" id="{4B131BA5-9423-F533-7E74-D589477313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A63039-527A-B7E7-5725-1B22F09A4759}"/>
              </a:ext>
            </a:extLst>
          </p:cNvPr>
          <p:cNvSpPr>
            <a:spLocks noGrp="1"/>
          </p:cNvSpPr>
          <p:nvPr>
            <p:ph type="sldNum" sz="quarter" idx="12"/>
          </p:nvPr>
        </p:nvSpPr>
        <p:spPr/>
        <p:txBody>
          <a:bodyPr/>
          <a:lstStyle/>
          <a:p>
            <a:fld id="{556A9BC2-356B-4895-AF33-36787EBDA480}" type="slidenum">
              <a:rPr lang="en-US" smtClean="0"/>
              <a:t>‹#›</a:t>
            </a:fld>
            <a:endParaRPr lang="en-US"/>
          </a:p>
        </p:txBody>
      </p:sp>
    </p:spTree>
    <p:extLst>
      <p:ext uri="{BB962C8B-B14F-4D97-AF65-F5344CB8AC3E}">
        <p14:creationId xmlns:p14="http://schemas.microsoft.com/office/powerpoint/2010/main" val="38616683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E3DCE-DCAC-56BD-355F-3B8FAFDD358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6B617C5-2C6D-7573-A521-B21A874092E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C394960-FBDA-2987-BA67-A1AE801FDC1E}"/>
              </a:ext>
            </a:extLst>
          </p:cNvPr>
          <p:cNvSpPr>
            <a:spLocks noGrp="1"/>
          </p:cNvSpPr>
          <p:nvPr>
            <p:ph type="dt" sz="half" idx="10"/>
          </p:nvPr>
        </p:nvSpPr>
        <p:spPr/>
        <p:txBody>
          <a:bodyPr/>
          <a:lstStyle/>
          <a:p>
            <a:fld id="{81AEED65-367A-40D2-A0EF-E4E70FB93579}" type="datetimeFigureOut">
              <a:rPr lang="en-US" smtClean="0"/>
              <a:t>8/19/2025</a:t>
            </a:fld>
            <a:endParaRPr lang="en-US"/>
          </a:p>
        </p:txBody>
      </p:sp>
      <p:sp>
        <p:nvSpPr>
          <p:cNvPr id="5" name="Footer Placeholder 4">
            <a:extLst>
              <a:ext uri="{FF2B5EF4-FFF2-40B4-BE49-F238E27FC236}">
                <a16:creationId xmlns:a16="http://schemas.microsoft.com/office/drawing/2014/main" id="{D765D871-B59E-A59A-B4AE-DEB4A1CAF4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4DAEA2-0A2A-013D-4FEE-D0A9E276D08B}"/>
              </a:ext>
            </a:extLst>
          </p:cNvPr>
          <p:cNvSpPr>
            <a:spLocks noGrp="1"/>
          </p:cNvSpPr>
          <p:nvPr>
            <p:ph type="sldNum" sz="quarter" idx="12"/>
          </p:nvPr>
        </p:nvSpPr>
        <p:spPr/>
        <p:txBody>
          <a:bodyPr/>
          <a:lstStyle/>
          <a:p>
            <a:fld id="{556A9BC2-356B-4895-AF33-36787EBDA480}" type="slidenum">
              <a:rPr lang="en-US" smtClean="0"/>
              <a:t>‹#›</a:t>
            </a:fld>
            <a:endParaRPr lang="en-US"/>
          </a:p>
        </p:txBody>
      </p:sp>
    </p:spTree>
    <p:extLst>
      <p:ext uri="{BB962C8B-B14F-4D97-AF65-F5344CB8AC3E}">
        <p14:creationId xmlns:p14="http://schemas.microsoft.com/office/powerpoint/2010/main" val="30391925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37315-E76D-EFDB-D3D7-02B4DE1779D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EA54FCA-511F-1862-729D-961FC59AFFD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DCF2530-2FA5-2E13-E2F8-5E30D464E44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3098A5F-13AA-0DC6-AD8A-A307CF449C28}"/>
              </a:ext>
            </a:extLst>
          </p:cNvPr>
          <p:cNvSpPr>
            <a:spLocks noGrp="1"/>
          </p:cNvSpPr>
          <p:nvPr>
            <p:ph type="dt" sz="half" idx="10"/>
          </p:nvPr>
        </p:nvSpPr>
        <p:spPr/>
        <p:txBody>
          <a:bodyPr/>
          <a:lstStyle/>
          <a:p>
            <a:fld id="{81AEED65-367A-40D2-A0EF-E4E70FB93579}" type="datetimeFigureOut">
              <a:rPr lang="en-US" smtClean="0"/>
              <a:t>8/19/2025</a:t>
            </a:fld>
            <a:endParaRPr lang="en-US"/>
          </a:p>
        </p:txBody>
      </p:sp>
      <p:sp>
        <p:nvSpPr>
          <p:cNvPr id="6" name="Footer Placeholder 5">
            <a:extLst>
              <a:ext uri="{FF2B5EF4-FFF2-40B4-BE49-F238E27FC236}">
                <a16:creationId xmlns:a16="http://schemas.microsoft.com/office/drawing/2014/main" id="{DA936AB2-5A99-0130-4EEC-19D3299F404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F1351DE-17EC-BA09-71AE-C338A09254BC}"/>
              </a:ext>
            </a:extLst>
          </p:cNvPr>
          <p:cNvSpPr>
            <a:spLocks noGrp="1"/>
          </p:cNvSpPr>
          <p:nvPr>
            <p:ph type="sldNum" sz="quarter" idx="12"/>
          </p:nvPr>
        </p:nvSpPr>
        <p:spPr/>
        <p:txBody>
          <a:bodyPr/>
          <a:lstStyle/>
          <a:p>
            <a:fld id="{556A9BC2-356B-4895-AF33-36787EBDA480}" type="slidenum">
              <a:rPr lang="en-US" smtClean="0"/>
              <a:t>‹#›</a:t>
            </a:fld>
            <a:endParaRPr lang="en-US"/>
          </a:p>
        </p:txBody>
      </p:sp>
    </p:spTree>
    <p:extLst>
      <p:ext uri="{BB962C8B-B14F-4D97-AF65-F5344CB8AC3E}">
        <p14:creationId xmlns:p14="http://schemas.microsoft.com/office/powerpoint/2010/main" val="21038532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DE760-3EDC-1968-34DC-CB172F3A9C3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923B2CF-BB64-A14C-DF90-91D59237169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65AFDEB-A70E-B838-A3D4-9CCAFAAD318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07419E0-3528-AE3E-812E-CA48ED396DC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FBBF05D-CC63-FB66-DA17-2F741CC26F3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0AEE3D2-55E9-103C-481C-4050330EBE97}"/>
              </a:ext>
            </a:extLst>
          </p:cNvPr>
          <p:cNvSpPr>
            <a:spLocks noGrp="1"/>
          </p:cNvSpPr>
          <p:nvPr>
            <p:ph type="dt" sz="half" idx="10"/>
          </p:nvPr>
        </p:nvSpPr>
        <p:spPr/>
        <p:txBody>
          <a:bodyPr/>
          <a:lstStyle/>
          <a:p>
            <a:fld id="{81AEED65-367A-40D2-A0EF-E4E70FB93579}" type="datetimeFigureOut">
              <a:rPr lang="en-US" smtClean="0"/>
              <a:t>8/19/2025</a:t>
            </a:fld>
            <a:endParaRPr lang="en-US"/>
          </a:p>
        </p:txBody>
      </p:sp>
      <p:sp>
        <p:nvSpPr>
          <p:cNvPr id="8" name="Footer Placeholder 7">
            <a:extLst>
              <a:ext uri="{FF2B5EF4-FFF2-40B4-BE49-F238E27FC236}">
                <a16:creationId xmlns:a16="http://schemas.microsoft.com/office/drawing/2014/main" id="{7A7E7363-B5DF-636F-B98A-9F3E1DEDCAA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77CEB01-5285-E4F9-AE30-825267F7B703}"/>
              </a:ext>
            </a:extLst>
          </p:cNvPr>
          <p:cNvSpPr>
            <a:spLocks noGrp="1"/>
          </p:cNvSpPr>
          <p:nvPr>
            <p:ph type="sldNum" sz="quarter" idx="12"/>
          </p:nvPr>
        </p:nvSpPr>
        <p:spPr/>
        <p:txBody>
          <a:bodyPr/>
          <a:lstStyle/>
          <a:p>
            <a:fld id="{556A9BC2-356B-4895-AF33-36787EBDA480}" type="slidenum">
              <a:rPr lang="en-US" smtClean="0"/>
              <a:t>‹#›</a:t>
            </a:fld>
            <a:endParaRPr lang="en-US"/>
          </a:p>
        </p:txBody>
      </p:sp>
    </p:spTree>
    <p:extLst>
      <p:ext uri="{BB962C8B-B14F-4D97-AF65-F5344CB8AC3E}">
        <p14:creationId xmlns:p14="http://schemas.microsoft.com/office/powerpoint/2010/main" val="19668862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ED281-1FD5-7024-EE2E-F98077112B9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7040F17-81BE-851E-54DA-3525E9FF9FA5}"/>
              </a:ext>
            </a:extLst>
          </p:cNvPr>
          <p:cNvSpPr>
            <a:spLocks noGrp="1"/>
          </p:cNvSpPr>
          <p:nvPr>
            <p:ph type="dt" sz="half" idx="10"/>
          </p:nvPr>
        </p:nvSpPr>
        <p:spPr/>
        <p:txBody>
          <a:bodyPr/>
          <a:lstStyle/>
          <a:p>
            <a:fld id="{81AEED65-367A-40D2-A0EF-E4E70FB93579}" type="datetimeFigureOut">
              <a:rPr lang="en-US" smtClean="0"/>
              <a:t>8/19/2025</a:t>
            </a:fld>
            <a:endParaRPr lang="en-US"/>
          </a:p>
        </p:txBody>
      </p:sp>
      <p:sp>
        <p:nvSpPr>
          <p:cNvPr id="4" name="Footer Placeholder 3">
            <a:extLst>
              <a:ext uri="{FF2B5EF4-FFF2-40B4-BE49-F238E27FC236}">
                <a16:creationId xmlns:a16="http://schemas.microsoft.com/office/drawing/2014/main" id="{D1947371-43BB-0858-AEB1-903ECB8BAB7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348EEF8-B97D-B503-D62F-CE39DE027332}"/>
              </a:ext>
            </a:extLst>
          </p:cNvPr>
          <p:cNvSpPr>
            <a:spLocks noGrp="1"/>
          </p:cNvSpPr>
          <p:nvPr>
            <p:ph type="sldNum" sz="quarter" idx="12"/>
          </p:nvPr>
        </p:nvSpPr>
        <p:spPr/>
        <p:txBody>
          <a:bodyPr/>
          <a:lstStyle/>
          <a:p>
            <a:fld id="{556A9BC2-356B-4895-AF33-36787EBDA480}" type="slidenum">
              <a:rPr lang="en-US" smtClean="0"/>
              <a:t>‹#›</a:t>
            </a:fld>
            <a:endParaRPr lang="en-US"/>
          </a:p>
        </p:txBody>
      </p:sp>
    </p:spTree>
    <p:extLst>
      <p:ext uri="{BB962C8B-B14F-4D97-AF65-F5344CB8AC3E}">
        <p14:creationId xmlns:p14="http://schemas.microsoft.com/office/powerpoint/2010/main" val="38359438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37A5ED4-CFAA-43A7-B7FC-49A7231E52F2}"/>
              </a:ext>
            </a:extLst>
          </p:cNvPr>
          <p:cNvSpPr>
            <a:spLocks noGrp="1"/>
          </p:cNvSpPr>
          <p:nvPr>
            <p:ph type="dt" sz="half" idx="10"/>
          </p:nvPr>
        </p:nvSpPr>
        <p:spPr/>
        <p:txBody>
          <a:bodyPr/>
          <a:lstStyle/>
          <a:p>
            <a:fld id="{81AEED65-367A-40D2-A0EF-E4E70FB93579}" type="datetimeFigureOut">
              <a:rPr lang="en-US" smtClean="0"/>
              <a:t>8/19/2025</a:t>
            </a:fld>
            <a:endParaRPr lang="en-US"/>
          </a:p>
        </p:txBody>
      </p:sp>
      <p:sp>
        <p:nvSpPr>
          <p:cNvPr id="3" name="Footer Placeholder 2">
            <a:extLst>
              <a:ext uri="{FF2B5EF4-FFF2-40B4-BE49-F238E27FC236}">
                <a16:creationId xmlns:a16="http://schemas.microsoft.com/office/drawing/2014/main" id="{FD706E6D-5AE8-BA4A-45B0-CC48AEA85A0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929613C-0B02-61D3-1918-0AA7B899211A}"/>
              </a:ext>
            </a:extLst>
          </p:cNvPr>
          <p:cNvSpPr>
            <a:spLocks noGrp="1"/>
          </p:cNvSpPr>
          <p:nvPr>
            <p:ph type="sldNum" sz="quarter" idx="12"/>
          </p:nvPr>
        </p:nvSpPr>
        <p:spPr/>
        <p:txBody>
          <a:bodyPr/>
          <a:lstStyle/>
          <a:p>
            <a:fld id="{556A9BC2-356B-4895-AF33-36787EBDA480}" type="slidenum">
              <a:rPr lang="en-US" smtClean="0"/>
              <a:t>‹#›</a:t>
            </a:fld>
            <a:endParaRPr lang="en-US"/>
          </a:p>
        </p:txBody>
      </p:sp>
    </p:spTree>
    <p:extLst>
      <p:ext uri="{BB962C8B-B14F-4D97-AF65-F5344CB8AC3E}">
        <p14:creationId xmlns:p14="http://schemas.microsoft.com/office/powerpoint/2010/main" val="2614465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AC48E0-7168-B895-23EB-D755E01690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11DB52B-FB88-78C2-E707-111A14FD887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4467A8E-5A27-0D9C-BEC9-A4EF505EE0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D0AA181-7C22-F6CB-F4DD-C55E030BF0B2}"/>
              </a:ext>
            </a:extLst>
          </p:cNvPr>
          <p:cNvSpPr>
            <a:spLocks noGrp="1"/>
          </p:cNvSpPr>
          <p:nvPr>
            <p:ph type="dt" sz="half" idx="10"/>
          </p:nvPr>
        </p:nvSpPr>
        <p:spPr/>
        <p:txBody>
          <a:bodyPr/>
          <a:lstStyle/>
          <a:p>
            <a:fld id="{81AEED65-367A-40D2-A0EF-E4E70FB93579}" type="datetimeFigureOut">
              <a:rPr lang="en-US" smtClean="0"/>
              <a:t>8/19/2025</a:t>
            </a:fld>
            <a:endParaRPr lang="en-US"/>
          </a:p>
        </p:txBody>
      </p:sp>
      <p:sp>
        <p:nvSpPr>
          <p:cNvPr id="6" name="Footer Placeholder 5">
            <a:extLst>
              <a:ext uri="{FF2B5EF4-FFF2-40B4-BE49-F238E27FC236}">
                <a16:creationId xmlns:a16="http://schemas.microsoft.com/office/drawing/2014/main" id="{6C9E6A6A-3289-2D69-BDA5-D22F8D3BBF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25A1BA-BC47-1196-4B67-A6409D1904A2}"/>
              </a:ext>
            </a:extLst>
          </p:cNvPr>
          <p:cNvSpPr>
            <a:spLocks noGrp="1"/>
          </p:cNvSpPr>
          <p:nvPr>
            <p:ph type="sldNum" sz="quarter" idx="12"/>
          </p:nvPr>
        </p:nvSpPr>
        <p:spPr/>
        <p:txBody>
          <a:bodyPr/>
          <a:lstStyle/>
          <a:p>
            <a:fld id="{556A9BC2-356B-4895-AF33-36787EBDA480}" type="slidenum">
              <a:rPr lang="en-US" smtClean="0"/>
              <a:t>‹#›</a:t>
            </a:fld>
            <a:endParaRPr lang="en-US"/>
          </a:p>
        </p:txBody>
      </p:sp>
    </p:spTree>
    <p:extLst>
      <p:ext uri="{BB962C8B-B14F-4D97-AF65-F5344CB8AC3E}">
        <p14:creationId xmlns:p14="http://schemas.microsoft.com/office/powerpoint/2010/main" val="19221400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6E2D9-E048-0E61-7DA5-1A00679F7EF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45F7A70-7358-EDD1-EB2E-908D7D8B404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E6B88DE-FB26-5DAE-B92E-BD3C7353D0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0D3046-1BA8-F207-1DD6-A5F031600054}"/>
              </a:ext>
            </a:extLst>
          </p:cNvPr>
          <p:cNvSpPr>
            <a:spLocks noGrp="1"/>
          </p:cNvSpPr>
          <p:nvPr>
            <p:ph type="dt" sz="half" idx="10"/>
          </p:nvPr>
        </p:nvSpPr>
        <p:spPr/>
        <p:txBody>
          <a:bodyPr/>
          <a:lstStyle/>
          <a:p>
            <a:fld id="{81AEED65-367A-40D2-A0EF-E4E70FB93579}" type="datetimeFigureOut">
              <a:rPr lang="en-US" smtClean="0"/>
              <a:t>8/19/2025</a:t>
            </a:fld>
            <a:endParaRPr lang="en-US"/>
          </a:p>
        </p:txBody>
      </p:sp>
      <p:sp>
        <p:nvSpPr>
          <p:cNvPr id="6" name="Footer Placeholder 5">
            <a:extLst>
              <a:ext uri="{FF2B5EF4-FFF2-40B4-BE49-F238E27FC236}">
                <a16:creationId xmlns:a16="http://schemas.microsoft.com/office/drawing/2014/main" id="{DB138CDE-0F1E-18C6-0A7C-B5F8B49F82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69789AD-2E35-E7E6-D08F-54DFA7760750}"/>
              </a:ext>
            </a:extLst>
          </p:cNvPr>
          <p:cNvSpPr>
            <a:spLocks noGrp="1"/>
          </p:cNvSpPr>
          <p:nvPr>
            <p:ph type="sldNum" sz="quarter" idx="12"/>
          </p:nvPr>
        </p:nvSpPr>
        <p:spPr/>
        <p:txBody>
          <a:bodyPr/>
          <a:lstStyle/>
          <a:p>
            <a:fld id="{556A9BC2-356B-4895-AF33-36787EBDA480}" type="slidenum">
              <a:rPr lang="en-US" smtClean="0"/>
              <a:t>‹#›</a:t>
            </a:fld>
            <a:endParaRPr lang="en-US"/>
          </a:p>
        </p:txBody>
      </p:sp>
    </p:spTree>
    <p:extLst>
      <p:ext uri="{BB962C8B-B14F-4D97-AF65-F5344CB8AC3E}">
        <p14:creationId xmlns:p14="http://schemas.microsoft.com/office/powerpoint/2010/main" val="2765990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C087D66-3456-A5FE-BD56-C2DCA70AF17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DEAC3AC-9994-F0E5-C342-BED9A7071B5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3387C5-2A5F-82E6-9FFB-37ABB9B3186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1AEED65-367A-40D2-A0EF-E4E70FB93579}" type="datetimeFigureOut">
              <a:rPr lang="en-US" smtClean="0"/>
              <a:t>8/19/2025</a:t>
            </a:fld>
            <a:endParaRPr lang="en-US"/>
          </a:p>
        </p:txBody>
      </p:sp>
      <p:sp>
        <p:nvSpPr>
          <p:cNvPr id="5" name="Footer Placeholder 4">
            <a:extLst>
              <a:ext uri="{FF2B5EF4-FFF2-40B4-BE49-F238E27FC236}">
                <a16:creationId xmlns:a16="http://schemas.microsoft.com/office/drawing/2014/main" id="{40B18008-406D-1F05-F54C-A98CF858276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0C6BA12D-B3C1-2E12-0BD3-61F2D8E1BB3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56A9BC2-356B-4895-AF33-36787EBDA480}" type="slidenum">
              <a:rPr lang="en-US" smtClean="0"/>
              <a:t>‹#›</a:t>
            </a:fld>
            <a:endParaRPr lang="en-US"/>
          </a:p>
        </p:txBody>
      </p:sp>
    </p:spTree>
    <p:extLst>
      <p:ext uri="{BB962C8B-B14F-4D97-AF65-F5344CB8AC3E}">
        <p14:creationId xmlns:p14="http://schemas.microsoft.com/office/powerpoint/2010/main" val="113579820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510.png"/><Relationship Id="rId3" Type="http://schemas.openxmlformats.org/officeDocument/2006/relationships/notesSlide" Target="../notesSlides/notesSlide13.xml"/><Relationship Id="rId7" Type="http://schemas.openxmlformats.org/officeDocument/2006/relationships/image" Target="../media/image410.png"/><Relationship Id="rId2" Type="http://schemas.openxmlformats.org/officeDocument/2006/relationships/slideLayout" Target="../slideLayouts/slideLayout6.xml"/><Relationship Id="rId1" Type="http://schemas.openxmlformats.org/officeDocument/2006/relationships/tags" Target="../tags/tag1.xml"/><Relationship Id="rId6" Type="http://schemas.openxmlformats.org/officeDocument/2006/relationships/image" Target="../media/image310.png"/><Relationship Id="rId11" Type="http://schemas.openxmlformats.org/officeDocument/2006/relationships/image" Target="../media/image810.png"/><Relationship Id="rId5" Type="http://schemas.openxmlformats.org/officeDocument/2006/relationships/image" Target="../media/image2.png"/><Relationship Id="rId10" Type="http://schemas.openxmlformats.org/officeDocument/2006/relationships/image" Target="../media/image710.png"/><Relationship Id="rId4" Type="http://schemas.openxmlformats.org/officeDocument/2006/relationships/image" Target="../media/image910.png"/><Relationship Id="rId9" Type="http://schemas.openxmlformats.org/officeDocument/2006/relationships/image" Target="../media/image1010.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tags" Target="../tags/tag2.xml"/><Relationship Id="rId5" Type="http://schemas.openxmlformats.org/officeDocument/2006/relationships/image" Target="../media/image29.png"/><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tags" Target="../tags/tag3.xml"/><Relationship Id="rId5" Type="http://schemas.openxmlformats.org/officeDocument/2006/relationships/image" Target="../media/image29.png"/><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160.png"/><Relationship Id="rId2" Type="http://schemas.openxmlformats.org/officeDocument/2006/relationships/slideLayout" Target="../slideLayouts/slideLayout6.xml"/><Relationship Id="rId1" Type="http://schemas.openxmlformats.org/officeDocument/2006/relationships/tags" Target="../tags/tag4.xml"/><Relationship Id="rId5" Type="http://schemas.openxmlformats.org/officeDocument/2006/relationships/image" Target="../media/image140.png"/><Relationship Id="rId4" Type="http://schemas.openxmlformats.org/officeDocument/2006/relationships/image" Target="../media/image130.png"/><Relationship Id="rId9" Type="http://schemas.openxmlformats.org/officeDocument/2006/relationships/image" Target="../media/image180.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image" Target="../media/image220.png"/><Relationship Id="rId2" Type="http://schemas.openxmlformats.org/officeDocument/2006/relationships/slideLayout" Target="../slideLayouts/slideLayout6.xml"/><Relationship Id="rId1" Type="http://schemas.openxmlformats.org/officeDocument/2006/relationships/tags" Target="../tags/tag5.xml"/><Relationship Id="rId6" Type="http://schemas.openxmlformats.org/officeDocument/2006/relationships/image" Target="../media/image210.png"/><Relationship Id="rId5" Type="http://schemas.openxmlformats.org/officeDocument/2006/relationships/image" Target="../media/image200.png"/><Relationship Id="rId4" Type="http://schemas.openxmlformats.org/officeDocument/2006/relationships/image" Target="../media/image19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1.jpe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8" Type="http://schemas.openxmlformats.org/officeDocument/2006/relationships/image" Target="../media/image84.png"/><Relationship Id="rId3" Type="http://schemas.openxmlformats.org/officeDocument/2006/relationships/notesSlide" Target="../notesSlides/notesSlide18.xml"/><Relationship Id="rId7" Type="http://schemas.openxmlformats.org/officeDocument/2006/relationships/image" Target="../media/image83.png"/><Relationship Id="rId2" Type="http://schemas.openxmlformats.org/officeDocument/2006/relationships/slideLayout" Target="../slideLayouts/slideLayout6.xml"/><Relationship Id="rId1" Type="http://schemas.openxmlformats.org/officeDocument/2006/relationships/tags" Target="../tags/tag6.xml"/><Relationship Id="rId6" Type="http://schemas.openxmlformats.org/officeDocument/2006/relationships/image" Target="../media/image82.png"/><Relationship Id="rId5" Type="http://schemas.openxmlformats.org/officeDocument/2006/relationships/image" Target="../media/image30.png"/></Relationships>
</file>

<file path=ppt/slides/_rels/slide21.xml.rels><?xml version="1.0" encoding="UTF-8" standalone="yes"?>
<Relationships xmlns="http://schemas.openxmlformats.org/package/2006/relationships"><Relationship Id="rId8" Type="http://schemas.openxmlformats.org/officeDocument/2006/relationships/image" Target="../media/image270.png"/><Relationship Id="rId3" Type="http://schemas.openxmlformats.org/officeDocument/2006/relationships/notesSlide" Target="../notesSlides/notesSlide19.xml"/><Relationship Id="rId7" Type="http://schemas.openxmlformats.org/officeDocument/2006/relationships/image" Target="../media/image260.png"/><Relationship Id="rId2" Type="http://schemas.openxmlformats.org/officeDocument/2006/relationships/slideLayout" Target="../slideLayouts/slideLayout6.xml"/><Relationship Id="rId1" Type="http://schemas.openxmlformats.org/officeDocument/2006/relationships/tags" Target="../tags/tag7.xml"/><Relationship Id="rId6" Type="http://schemas.openxmlformats.org/officeDocument/2006/relationships/image" Target="../media/image250.png"/><Relationship Id="rId5" Type="http://schemas.openxmlformats.org/officeDocument/2006/relationships/image" Target="../media/image240.png"/><Relationship Id="rId10" Type="http://schemas.openxmlformats.org/officeDocument/2006/relationships/image" Target="../media/image290.png"/><Relationship Id="rId4" Type="http://schemas.openxmlformats.org/officeDocument/2006/relationships/image" Target="../media/image230.png"/><Relationship Id="rId9" Type="http://schemas.openxmlformats.org/officeDocument/2006/relationships/image" Target="../media/image280.png"/></Relationships>
</file>

<file path=ppt/slides/_rels/slide22.xml.rels><?xml version="1.0" encoding="UTF-8" standalone="yes"?>
<Relationships xmlns="http://schemas.openxmlformats.org/package/2006/relationships"><Relationship Id="rId8" Type="http://schemas.openxmlformats.org/officeDocument/2006/relationships/image" Target="../media/image340.png"/><Relationship Id="rId3" Type="http://schemas.openxmlformats.org/officeDocument/2006/relationships/notesSlide" Target="../notesSlides/notesSlide20.xml"/><Relationship Id="rId7" Type="http://schemas.openxmlformats.org/officeDocument/2006/relationships/image" Target="../media/image330.png"/><Relationship Id="rId2" Type="http://schemas.openxmlformats.org/officeDocument/2006/relationships/slideLayout" Target="../slideLayouts/slideLayout6.xml"/><Relationship Id="rId1" Type="http://schemas.openxmlformats.org/officeDocument/2006/relationships/tags" Target="../tags/tag8.xml"/><Relationship Id="rId6" Type="http://schemas.openxmlformats.org/officeDocument/2006/relationships/image" Target="../media/image320.png"/><Relationship Id="rId11" Type="http://schemas.openxmlformats.org/officeDocument/2006/relationships/image" Target="../media/image370.png"/><Relationship Id="rId5" Type="http://schemas.openxmlformats.org/officeDocument/2006/relationships/image" Target="../media/image311.png"/><Relationship Id="rId10" Type="http://schemas.openxmlformats.org/officeDocument/2006/relationships/image" Target="../media/image360.png"/><Relationship Id="rId4" Type="http://schemas.openxmlformats.org/officeDocument/2006/relationships/image" Target="../media/image300.png"/><Relationship Id="rId9" Type="http://schemas.openxmlformats.org/officeDocument/2006/relationships/image" Target="../media/image350.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image" Target="../media/image88.png"/><Relationship Id="rId2" Type="http://schemas.openxmlformats.org/officeDocument/2006/relationships/slideLayout" Target="../slideLayouts/slideLayout6.xml"/><Relationship Id="rId1" Type="http://schemas.openxmlformats.org/officeDocument/2006/relationships/tags" Target="../tags/tag9.xml"/><Relationship Id="rId6" Type="http://schemas.openxmlformats.org/officeDocument/2006/relationships/image" Target="../media/image87.png"/><Relationship Id="rId5" Type="http://schemas.openxmlformats.org/officeDocument/2006/relationships/image" Target="../media/image86.png"/><Relationship Id="rId4" Type="http://schemas.openxmlformats.org/officeDocument/2006/relationships/image" Target="../media/image85.png"/></Relationships>
</file>

<file path=ppt/slides/_rels/slide24.xml.rels><?xml version="1.0" encoding="UTF-8" standalone="yes"?>
<Relationships xmlns="http://schemas.openxmlformats.org/package/2006/relationships"><Relationship Id="rId8" Type="http://schemas.openxmlformats.org/officeDocument/2006/relationships/image" Target="../media/image93.png"/><Relationship Id="rId3" Type="http://schemas.openxmlformats.org/officeDocument/2006/relationships/notesSlide" Target="../notesSlides/notesSlide22.xml"/><Relationship Id="rId7" Type="http://schemas.openxmlformats.org/officeDocument/2006/relationships/image" Target="../media/image92.png"/><Relationship Id="rId2" Type="http://schemas.openxmlformats.org/officeDocument/2006/relationships/slideLayout" Target="../slideLayouts/slideLayout6.xml"/><Relationship Id="rId1" Type="http://schemas.openxmlformats.org/officeDocument/2006/relationships/tags" Target="../tags/tag10.xml"/><Relationship Id="rId6" Type="http://schemas.openxmlformats.org/officeDocument/2006/relationships/image" Target="../media/image91.png"/><Relationship Id="rId5" Type="http://schemas.openxmlformats.org/officeDocument/2006/relationships/image" Target="../media/image31.png"/><Relationship Id="rId10" Type="http://schemas.openxmlformats.org/officeDocument/2006/relationships/image" Target="../media/image33.png"/><Relationship Id="rId4" Type="http://schemas.openxmlformats.org/officeDocument/2006/relationships/image" Target="../media/image89.png"/><Relationship Id="rId9" Type="http://schemas.openxmlformats.org/officeDocument/2006/relationships/image" Target="../media/image32.png"/></Relationships>
</file>

<file path=ppt/slides/_rels/slide25.xml.rels><?xml version="1.0" encoding="UTF-8" standalone="yes"?>
<Relationships xmlns="http://schemas.openxmlformats.org/package/2006/relationships"><Relationship Id="rId8" Type="http://schemas.openxmlformats.org/officeDocument/2006/relationships/image" Target="../media/image96.png"/><Relationship Id="rId3" Type="http://schemas.openxmlformats.org/officeDocument/2006/relationships/notesSlide" Target="../notesSlides/notesSlide23.xml"/><Relationship Id="rId7" Type="http://schemas.openxmlformats.org/officeDocument/2006/relationships/image" Target="../media/image95.png"/><Relationship Id="rId2" Type="http://schemas.openxmlformats.org/officeDocument/2006/relationships/slideLayout" Target="../slideLayouts/slideLayout6.xml"/><Relationship Id="rId1" Type="http://schemas.openxmlformats.org/officeDocument/2006/relationships/tags" Target="../tags/tag11.xml"/><Relationship Id="rId6" Type="http://schemas.openxmlformats.org/officeDocument/2006/relationships/image" Target="../media/image90.png"/><Relationship Id="rId11" Type="http://schemas.openxmlformats.org/officeDocument/2006/relationships/image" Target="../media/image99.png"/><Relationship Id="rId5" Type="http://schemas.openxmlformats.org/officeDocument/2006/relationships/image" Target="../media/image94.png"/><Relationship Id="rId10" Type="http://schemas.openxmlformats.org/officeDocument/2006/relationships/image" Target="../media/image98.png"/><Relationship Id="rId9" Type="http://schemas.openxmlformats.org/officeDocument/2006/relationships/image" Target="../media/image97.png"/></Relationships>
</file>

<file path=ppt/slides/_rels/slide26.xml.rels><?xml version="1.0" encoding="UTF-8" standalone="yes"?>
<Relationships xmlns="http://schemas.openxmlformats.org/package/2006/relationships"><Relationship Id="rId8" Type="http://schemas.openxmlformats.org/officeDocument/2006/relationships/image" Target="../media/image830.png"/><Relationship Id="rId3" Type="http://schemas.openxmlformats.org/officeDocument/2006/relationships/notesSlide" Target="../notesSlides/notesSlide24.xml"/><Relationship Id="rId7" Type="http://schemas.openxmlformats.org/officeDocument/2006/relationships/image" Target="../media/image102.png"/><Relationship Id="rId2" Type="http://schemas.openxmlformats.org/officeDocument/2006/relationships/slideLayout" Target="../slideLayouts/slideLayout6.xml"/><Relationship Id="rId1" Type="http://schemas.openxmlformats.org/officeDocument/2006/relationships/tags" Target="../tags/tag12.xml"/><Relationship Id="rId6" Type="http://schemas.openxmlformats.org/officeDocument/2006/relationships/image" Target="../media/image101.png"/><Relationship Id="rId11" Type="http://schemas.openxmlformats.org/officeDocument/2006/relationships/image" Target="../media/image105.png"/><Relationship Id="rId5" Type="http://schemas.openxmlformats.org/officeDocument/2006/relationships/image" Target="../media/image800.png"/><Relationship Id="rId10" Type="http://schemas.openxmlformats.org/officeDocument/2006/relationships/image" Target="../media/image104.png"/><Relationship Id="rId4" Type="http://schemas.openxmlformats.org/officeDocument/2006/relationships/image" Target="../media/image100.png"/><Relationship Id="rId9" Type="http://schemas.openxmlformats.org/officeDocument/2006/relationships/image" Target="../media/image103.png"/></Relationships>
</file>

<file path=ppt/slides/_rels/slide27.xml.rels><?xml version="1.0" encoding="UTF-8" standalone="yes"?>
<Relationships xmlns="http://schemas.openxmlformats.org/package/2006/relationships"><Relationship Id="rId8" Type="http://schemas.openxmlformats.org/officeDocument/2006/relationships/image" Target="../media/image590.png"/><Relationship Id="rId3" Type="http://schemas.openxmlformats.org/officeDocument/2006/relationships/notesSlide" Target="../notesSlides/notesSlide25.xml"/><Relationship Id="rId7" Type="http://schemas.openxmlformats.org/officeDocument/2006/relationships/image" Target="../media/image109.png"/><Relationship Id="rId2" Type="http://schemas.openxmlformats.org/officeDocument/2006/relationships/slideLayout" Target="../slideLayouts/slideLayout6.xml"/><Relationship Id="rId1" Type="http://schemas.openxmlformats.org/officeDocument/2006/relationships/tags" Target="../tags/tag13.xml"/><Relationship Id="rId6" Type="http://schemas.openxmlformats.org/officeDocument/2006/relationships/image" Target="../media/image108.png"/><Relationship Id="rId11" Type="http://schemas.openxmlformats.org/officeDocument/2006/relationships/image" Target="../media/image111.png"/><Relationship Id="rId5" Type="http://schemas.openxmlformats.org/officeDocument/2006/relationships/image" Target="../media/image107.png"/><Relationship Id="rId10" Type="http://schemas.openxmlformats.org/officeDocument/2006/relationships/image" Target="../media/image110.png"/><Relationship Id="rId4" Type="http://schemas.openxmlformats.org/officeDocument/2006/relationships/image" Target="../media/image106.png"/><Relationship Id="rId9" Type="http://schemas.openxmlformats.org/officeDocument/2006/relationships/image" Target="../media/image600.png"/></Relationships>
</file>

<file path=ppt/slides/_rels/slide28.xml.rels><?xml version="1.0" encoding="UTF-8" standalone="yes"?>
<Relationships xmlns="http://schemas.openxmlformats.org/package/2006/relationships"><Relationship Id="rId8" Type="http://schemas.openxmlformats.org/officeDocument/2006/relationships/image" Target="../media/image620.png"/><Relationship Id="rId13" Type="http://schemas.openxmlformats.org/officeDocument/2006/relationships/image" Target="../media/image109.png"/><Relationship Id="rId3" Type="http://schemas.openxmlformats.org/officeDocument/2006/relationships/notesSlide" Target="../notesSlides/notesSlide26.xml"/><Relationship Id="rId12" Type="http://schemas.openxmlformats.org/officeDocument/2006/relationships/image" Target="../media/image108.png"/><Relationship Id="rId2" Type="http://schemas.openxmlformats.org/officeDocument/2006/relationships/slideLayout" Target="../slideLayouts/slideLayout6.xml"/><Relationship Id="rId1" Type="http://schemas.openxmlformats.org/officeDocument/2006/relationships/tags" Target="../tags/tag14.xml"/><Relationship Id="rId11" Type="http://schemas.openxmlformats.org/officeDocument/2006/relationships/image" Target="../media/image107.png"/><Relationship Id="rId10" Type="http://schemas.openxmlformats.org/officeDocument/2006/relationships/image" Target="../media/image106.png"/><Relationship Id="rId9" Type="http://schemas.openxmlformats.org/officeDocument/2006/relationships/image" Target="../media/image630.png"/><Relationship Id="rId14" Type="http://schemas.openxmlformats.org/officeDocument/2006/relationships/image" Target="../media/image110.png"/></Relationships>
</file>

<file path=ppt/slides/_rels/slide29.xml.rels><?xml version="1.0" encoding="UTF-8" standalone="yes"?>
<Relationships xmlns="http://schemas.openxmlformats.org/package/2006/relationships"><Relationship Id="rId8" Type="http://schemas.openxmlformats.org/officeDocument/2006/relationships/image" Target="../media/image680.png"/><Relationship Id="rId3" Type="http://schemas.openxmlformats.org/officeDocument/2006/relationships/notesSlide" Target="../notesSlides/notesSlide27.xml"/><Relationship Id="rId7" Type="http://schemas.openxmlformats.org/officeDocument/2006/relationships/image" Target="../media/image113.png"/><Relationship Id="rId2" Type="http://schemas.openxmlformats.org/officeDocument/2006/relationships/slideLayout" Target="../slideLayouts/slideLayout6.xml"/><Relationship Id="rId1" Type="http://schemas.openxmlformats.org/officeDocument/2006/relationships/tags" Target="../tags/tag15.xml"/><Relationship Id="rId6" Type="http://schemas.openxmlformats.org/officeDocument/2006/relationships/image" Target="../media/image112.png"/><Relationship Id="rId11" Type="http://schemas.openxmlformats.org/officeDocument/2006/relationships/image" Target="../media/image116.png"/><Relationship Id="rId5" Type="http://schemas.openxmlformats.org/officeDocument/2006/relationships/image" Target="../media/image650.png"/><Relationship Id="rId10" Type="http://schemas.openxmlformats.org/officeDocument/2006/relationships/image" Target="../media/image115.png"/><Relationship Id="rId4" Type="http://schemas.openxmlformats.org/officeDocument/2006/relationships/image" Target="../media/image861.png"/><Relationship Id="rId9" Type="http://schemas.openxmlformats.org/officeDocument/2006/relationships/image" Target="../media/image11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1.jpeg"/><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1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6.xml"/><Relationship Id="rId1" Type="http://schemas.openxmlformats.org/officeDocument/2006/relationships/tags" Target="../tags/tag16.xml"/><Relationship Id="rId5" Type="http://schemas.openxmlformats.org/officeDocument/2006/relationships/image" Target="../media/image120.png"/><Relationship Id="rId4" Type="http://schemas.openxmlformats.org/officeDocument/2006/relationships/image" Target="../media/image118.png"/></Relationships>
</file>

<file path=ppt/slides/_rels/slide36.xml.rels><?xml version="1.0" encoding="UTF-8" standalone="yes"?>
<Relationships xmlns="http://schemas.openxmlformats.org/package/2006/relationships"><Relationship Id="rId8" Type="http://schemas.openxmlformats.org/officeDocument/2006/relationships/image" Target="../media/image1011.png"/><Relationship Id="rId13" Type="http://schemas.openxmlformats.org/officeDocument/2006/relationships/image" Target="../media/image1060.png"/><Relationship Id="rId3" Type="http://schemas.openxmlformats.org/officeDocument/2006/relationships/notesSlide" Target="../notesSlides/notesSlide32.xml"/><Relationship Id="rId7" Type="http://schemas.openxmlformats.org/officeDocument/2006/relationships/image" Target="../media/image1000.png"/><Relationship Id="rId12" Type="http://schemas.openxmlformats.org/officeDocument/2006/relationships/image" Target="../media/image1050.png"/><Relationship Id="rId2" Type="http://schemas.openxmlformats.org/officeDocument/2006/relationships/slideLayout" Target="../slideLayouts/slideLayout6.xml"/><Relationship Id="rId1" Type="http://schemas.openxmlformats.org/officeDocument/2006/relationships/tags" Target="../tags/tag17.xml"/><Relationship Id="rId6" Type="http://schemas.openxmlformats.org/officeDocument/2006/relationships/image" Target="../media/image990.png"/><Relationship Id="rId11" Type="http://schemas.openxmlformats.org/officeDocument/2006/relationships/image" Target="../media/image1040.png"/><Relationship Id="rId5" Type="http://schemas.openxmlformats.org/officeDocument/2006/relationships/image" Target="../media/image980.png"/><Relationship Id="rId10" Type="http://schemas.openxmlformats.org/officeDocument/2006/relationships/image" Target="../media/image1030.png"/><Relationship Id="rId4" Type="http://schemas.openxmlformats.org/officeDocument/2006/relationships/image" Target="../media/image970.png"/><Relationship Id="rId9" Type="http://schemas.openxmlformats.org/officeDocument/2006/relationships/image" Target="../media/image1020.png"/></Relationships>
</file>

<file path=ppt/slides/_rels/slide37.xml.rels><?xml version="1.0" encoding="UTF-8" standalone="yes"?>
<Relationships xmlns="http://schemas.openxmlformats.org/package/2006/relationships"><Relationship Id="rId8" Type="http://schemas.openxmlformats.org/officeDocument/2006/relationships/image" Target="../media/image1011.png"/><Relationship Id="rId13" Type="http://schemas.openxmlformats.org/officeDocument/2006/relationships/image" Target="../media/image1050.png"/><Relationship Id="rId3" Type="http://schemas.openxmlformats.org/officeDocument/2006/relationships/notesSlide" Target="../notesSlides/notesSlide33.xml"/><Relationship Id="rId7" Type="http://schemas.openxmlformats.org/officeDocument/2006/relationships/image" Target="../media/image1090.png"/><Relationship Id="rId12" Type="http://schemas.openxmlformats.org/officeDocument/2006/relationships/image" Target="../media/image1040.png"/><Relationship Id="rId2" Type="http://schemas.openxmlformats.org/officeDocument/2006/relationships/slideLayout" Target="../slideLayouts/slideLayout6.xml"/><Relationship Id="rId1" Type="http://schemas.openxmlformats.org/officeDocument/2006/relationships/tags" Target="../tags/tag18.xml"/><Relationship Id="rId6" Type="http://schemas.openxmlformats.org/officeDocument/2006/relationships/image" Target="../media/image990.png"/><Relationship Id="rId11" Type="http://schemas.openxmlformats.org/officeDocument/2006/relationships/image" Target="../media/image1100.png"/><Relationship Id="rId5" Type="http://schemas.openxmlformats.org/officeDocument/2006/relationships/image" Target="../media/image1080.png"/><Relationship Id="rId10" Type="http://schemas.openxmlformats.org/officeDocument/2006/relationships/image" Target="../media/image1060.png"/><Relationship Id="rId4" Type="http://schemas.openxmlformats.org/officeDocument/2006/relationships/image" Target="../media/image1070.png"/><Relationship Id="rId9" Type="http://schemas.openxmlformats.org/officeDocument/2006/relationships/image" Target="../media/image1020.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6.xml"/><Relationship Id="rId1" Type="http://schemas.openxmlformats.org/officeDocument/2006/relationships/tags" Target="../tags/tag19.xml"/><Relationship Id="rId5" Type="http://schemas.openxmlformats.org/officeDocument/2006/relationships/image" Target="../media/image870.png"/><Relationship Id="rId4" Type="http://schemas.openxmlformats.org/officeDocument/2006/relationships/image" Target="../media/image860.png"/></Relationships>
</file>

<file path=ppt/slides/_rels/slide39.xml.rels><?xml version="1.0" encoding="UTF-8" standalone="yes"?>
<Relationships xmlns="http://schemas.openxmlformats.org/package/2006/relationships"><Relationship Id="rId8" Type="http://schemas.openxmlformats.org/officeDocument/2006/relationships/image" Target="../media/image1140.png"/><Relationship Id="rId3" Type="http://schemas.openxmlformats.org/officeDocument/2006/relationships/notesSlide" Target="../notesSlides/notesSlide35.xml"/><Relationship Id="rId7" Type="http://schemas.openxmlformats.org/officeDocument/2006/relationships/image" Target="../media/image1130.png"/><Relationship Id="rId2" Type="http://schemas.openxmlformats.org/officeDocument/2006/relationships/slideLayout" Target="../slideLayouts/slideLayout6.xml"/><Relationship Id="rId1" Type="http://schemas.openxmlformats.org/officeDocument/2006/relationships/tags" Target="../tags/tag20.xml"/><Relationship Id="rId6" Type="http://schemas.openxmlformats.org/officeDocument/2006/relationships/image" Target="../media/image1120.png"/><Relationship Id="rId5" Type="http://schemas.openxmlformats.org/officeDocument/2006/relationships/image" Target="../media/image1110.png"/><Relationship Id="rId10" Type="http://schemas.openxmlformats.org/officeDocument/2006/relationships/image" Target="../media/image1160.png"/><Relationship Id="rId4" Type="http://schemas.openxmlformats.org/officeDocument/2006/relationships/image" Target="../media/image880.png"/><Relationship Id="rId9" Type="http://schemas.openxmlformats.org/officeDocument/2006/relationships/image" Target="../media/image115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1.jpeg"/><Relationship Id="rId4" Type="http://schemas.openxmlformats.org/officeDocument/2006/relationships/image" Target="../media/image1.png"/></Relationships>
</file>

<file path=ppt/slides/_rels/slide40.xml.rels><?xml version="1.0" encoding="UTF-8" standalone="yes"?>
<Relationships xmlns="http://schemas.openxmlformats.org/package/2006/relationships"><Relationship Id="rId8" Type="http://schemas.openxmlformats.org/officeDocument/2006/relationships/image" Target="../media/image123.png"/><Relationship Id="rId3" Type="http://schemas.openxmlformats.org/officeDocument/2006/relationships/notesSlide" Target="../notesSlides/notesSlide36.xml"/><Relationship Id="rId7" Type="http://schemas.openxmlformats.org/officeDocument/2006/relationships/image" Target="../media/image122.png"/><Relationship Id="rId2" Type="http://schemas.openxmlformats.org/officeDocument/2006/relationships/slideLayout" Target="../slideLayouts/slideLayout6.xml"/><Relationship Id="rId1" Type="http://schemas.openxmlformats.org/officeDocument/2006/relationships/tags" Target="../tags/tag21.xml"/><Relationship Id="rId6" Type="http://schemas.openxmlformats.org/officeDocument/2006/relationships/image" Target="../media/image121.png"/><Relationship Id="rId11" Type="http://schemas.openxmlformats.org/officeDocument/2006/relationships/image" Target="../media/image125.png"/><Relationship Id="rId5" Type="http://schemas.openxmlformats.org/officeDocument/2006/relationships/image" Target="../media/image119.png"/><Relationship Id="rId10" Type="http://schemas.openxmlformats.org/officeDocument/2006/relationships/image" Target="../media/image124.png"/><Relationship Id="rId4" Type="http://schemas.openxmlformats.org/officeDocument/2006/relationships/image" Target="../media/image1170.png"/><Relationship Id="rId9" Type="http://schemas.openxmlformats.org/officeDocument/2006/relationships/image" Target="../media/image1150.png"/></Relationships>
</file>

<file path=ppt/slides/_rels/slide41.xml.rels><?xml version="1.0" encoding="UTF-8" standalone="yes"?>
<Relationships xmlns="http://schemas.openxmlformats.org/package/2006/relationships"><Relationship Id="rId8" Type="http://schemas.openxmlformats.org/officeDocument/2006/relationships/image" Target="../media/image131.png"/><Relationship Id="rId3" Type="http://schemas.openxmlformats.org/officeDocument/2006/relationships/notesSlide" Target="../notesSlides/notesSlide37.xml"/><Relationship Id="rId7" Type="http://schemas.openxmlformats.org/officeDocument/2006/relationships/image" Target="../media/image129.png"/><Relationship Id="rId2" Type="http://schemas.openxmlformats.org/officeDocument/2006/relationships/slideLayout" Target="../slideLayouts/slideLayout6.xml"/><Relationship Id="rId1" Type="http://schemas.openxmlformats.org/officeDocument/2006/relationships/tags" Target="../tags/tag22.xml"/><Relationship Id="rId6" Type="http://schemas.openxmlformats.org/officeDocument/2006/relationships/image" Target="../media/image128.png"/><Relationship Id="rId5" Type="http://schemas.openxmlformats.org/officeDocument/2006/relationships/image" Target="../media/image127.png"/><Relationship Id="rId4" Type="http://schemas.openxmlformats.org/officeDocument/2006/relationships/image" Target="../media/image126.png"/><Relationship Id="rId9" Type="http://schemas.openxmlformats.org/officeDocument/2006/relationships/image" Target="../media/image132.png"/></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7" Type="http://schemas.openxmlformats.org/officeDocument/2006/relationships/image" Target="../media/image17.png"/><Relationship Id="rId12" Type="http://schemas.openxmlformats.org/officeDocument/2006/relationships/image" Target="../media/image22.png"/><Relationship Id="rId17" Type="http://schemas.openxmlformats.org/officeDocument/2006/relationships/image" Target="../media/image4.jpeg"/><Relationship Id="rId2" Type="http://schemas.openxmlformats.org/officeDocument/2006/relationships/notesSlide" Target="../notesSlides/notesSlide5.xml"/><Relationship Id="rId16"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5" Type="http://schemas.openxmlformats.org/officeDocument/2006/relationships/image" Target="../media/image25.png"/><Relationship Id="rId10" Type="http://schemas.openxmlformats.org/officeDocument/2006/relationships/image" Target="../media/image20.png"/><Relationship Id="rId4" Type="http://schemas.openxmlformats.org/officeDocument/2006/relationships/image" Target="../media/image13.png"/><Relationship Id="rId9" Type="http://schemas.openxmlformats.org/officeDocument/2006/relationships/image" Target="../media/image19.png"/><Relationship Id="rId14" Type="http://schemas.openxmlformats.org/officeDocument/2006/relationships/image" Target="../media/image2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39.png"/><Relationship Id="rId7" Type="http://schemas.openxmlformats.org/officeDocument/2006/relationships/image" Target="../media/image38.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7.png"/><Relationship Id="rId11" Type="http://schemas.openxmlformats.org/officeDocument/2006/relationships/image" Target="../media/image42.png"/><Relationship Id="rId5" Type="http://schemas.openxmlformats.org/officeDocument/2006/relationships/image" Target="../media/image36.pn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8EE50-A432-F146-835B-190D6E516DAD}"/>
              </a:ext>
            </a:extLst>
          </p:cNvPr>
          <p:cNvSpPr>
            <a:spLocks noGrp="1"/>
          </p:cNvSpPr>
          <p:nvPr>
            <p:ph type="ctrTitle"/>
          </p:nvPr>
        </p:nvSpPr>
        <p:spPr>
          <a:xfrm>
            <a:off x="-1" y="2582720"/>
            <a:ext cx="12192001" cy="1113833"/>
          </a:xfrm>
        </p:spPr>
        <p:txBody>
          <a:bodyPr>
            <a:noAutofit/>
          </a:bodyPr>
          <a:lstStyle/>
          <a:p>
            <a:r>
              <a:rPr lang="en-US" sz="6600" dirty="0"/>
              <a:t>Additive Randomized Encodings from Public Key Encryption</a:t>
            </a:r>
            <a:endParaRPr lang="en-IL" sz="6600" dirty="0"/>
          </a:p>
        </p:txBody>
      </p:sp>
      <p:sp>
        <p:nvSpPr>
          <p:cNvPr id="6" name="TextBox 5">
            <a:extLst>
              <a:ext uri="{FF2B5EF4-FFF2-40B4-BE49-F238E27FC236}">
                <a16:creationId xmlns:a16="http://schemas.microsoft.com/office/drawing/2014/main" id="{2BFF9388-327D-B14C-9BBC-ABB1BA1D0ED0}"/>
              </a:ext>
            </a:extLst>
          </p:cNvPr>
          <p:cNvSpPr txBox="1"/>
          <p:nvPr/>
        </p:nvSpPr>
        <p:spPr>
          <a:xfrm>
            <a:off x="1510470" y="3947480"/>
            <a:ext cx="9235413" cy="707886"/>
          </a:xfrm>
          <a:prstGeom prst="rect">
            <a:avLst/>
          </a:prstGeom>
          <a:noFill/>
        </p:spPr>
        <p:txBody>
          <a:bodyPr wrap="none" rtlCol="0">
            <a:spAutoFit/>
          </a:bodyPr>
          <a:lstStyle/>
          <a:p>
            <a:pPr algn="ctr"/>
            <a:r>
              <a:rPr lang="en-US" sz="4000" dirty="0"/>
              <a:t>Nir </a:t>
            </a:r>
            <a:r>
              <a:rPr lang="en-US" sz="4000" dirty="0" err="1"/>
              <a:t>Bitansky</a:t>
            </a:r>
            <a:r>
              <a:rPr lang="en-US" sz="4000" dirty="0"/>
              <a:t>, </a:t>
            </a:r>
            <a:r>
              <a:rPr lang="en-US" sz="4000" b="1" dirty="0"/>
              <a:t>Saroja Erabelli</a:t>
            </a:r>
            <a:r>
              <a:rPr lang="en-US" sz="4000" dirty="0"/>
              <a:t>, Rachit Garg</a:t>
            </a:r>
            <a:endParaRPr lang="en-IL" sz="4000" dirty="0"/>
          </a:p>
        </p:txBody>
      </p:sp>
      <p:sp>
        <p:nvSpPr>
          <p:cNvPr id="8" name="TextBox 7">
            <a:extLst>
              <a:ext uri="{FF2B5EF4-FFF2-40B4-BE49-F238E27FC236}">
                <a16:creationId xmlns:a16="http://schemas.microsoft.com/office/drawing/2014/main" id="{48D46659-312B-8E44-920D-0CE1E39A18B4}"/>
              </a:ext>
            </a:extLst>
          </p:cNvPr>
          <p:cNvSpPr txBox="1"/>
          <p:nvPr/>
        </p:nvSpPr>
        <p:spPr>
          <a:xfrm>
            <a:off x="5788978" y="4559459"/>
            <a:ext cx="678391" cy="400110"/>
          </a:xfrm>
          <a:prstGeom prst="rect">
            <a:avLst/>
          </a:prstGeom>
          <a:noFill/>
        </p:spPr>
        <p:txBody>
          <a:bodyPr wrap="none" rtlCol="0">
            <a:spAutoFit/>
          </a:bodyPr>
          <a:lstStyle/>
          <a:p>
            <a:pPr algn="ctr"/>
            <a:r>
              <a:rPr lang="en-US" sz="2000" dirty="0"/>
              <a:t>NYU</a:t>
            </a:r>
            <a:endParaRPr lang="en-IL" sz="2000" dirty="0"/>
          </a:p>
        </p:txBody>
      </p:sp>
    </p:spTree>
    <p:extLst>
      <p:ext uri="{BB962C8B-B14F-4D97-AF65-F5344CB8AC3E}">
        <p14:creationId xmlns:p14="http://schemas.microsoft.com/office/powerpoint/2010/main" val="2041587790"/>
      </p:ext>
    </p:extLst>
  </p:cSld>
  <p:clrMapOvr>
    <a:masterClrMapping/>
  </p:clrMapOvr>
  <mc:AlternateContent xmlns:mc="http://schemas.openxmlformats.org/markup-compatibility/2006" xmlns:p14="http://schemas.microsoft.com/office/powerpoint/2010/main">
    <mc:Choice Requires="p14">
      <p:transition spd="slow" p14:dur="2000" advTm="8277"/>
    </mc:Choice>
    <mc:Fallback xmlns="">
      <p:transition spd="slow" advTm="8277"/>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296A65E-EEED-AD8B-5AE4-B8A28BE0B29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929D24-34D7-51F6-41C5-5D948DB2CB2D}"/>
              </a:ext>
            </a:extLst>
          </p:cNvPr>
          <p:cNvSpPr>
            <a:spLocks noGrp="1"/>
          </p:cNvSpPr>
          <p:nvPr>
            <p:ph type="title"/>
          </p:nvPr>
        </p:nvSpPr>
        <p:spPr/>
        <p:txBody>
          <a:bodyPr/>
          <a:lstStyle/>
          <a:p>
            <a:r>
              <a:rPr lang="en-US" dirty="0"/>
              <a:t>ARE Security</a:t>
            </a:r>
            <a:br>
              <a:rPr lang="en-US" dirty="0"/>
            </a:br>
            <a:r>
              <a:rPr lang="en-US" sz="1600" dirty="0"/>
              <a:t>[Halevi-Ishai-Kushilevitz-Rabin23]</a:t>
            </a:r>
          </a:p>
        </p:txBody>
      </p:sp>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F7315D4F-58F5-1601-1B86-C8FE9763472C}"/>
                  </a:ext>
                </a:extLst>
              </p:cNvPr>
              <p:cNvSpPr/>
              <p:nvPr/>
            </p:nvSpPr>
            <p:spPr>
              <a:xfrm>
                <a:off x="738361" y="2791432"/>
                <a:ext cx="872610" cy="800219"/>
              </a:xfrm>
              <a:prstGeom prst="rect">
                <a:avLst/>
              </a:prstGeom>
              <a:solidFill>
                <a:schemeClr val="bg1"/>
              </a:solidFill>
            </p:spPr>
            <p:txBody>
              <a:bodyPr wrap="none" lIns="91440" tIns="45720" rIns="91440" bIns="45720" anchor="t">
                <a:spAutoFit/>
              </a:bodyPr>
              <a:lstStyle/>
              <a:p>
                <a:pPr algn="ctr"/>
                <a14:m>
                  <m:oMathPara xmlns:m="http://schemas.openxmlformats.org/officeDocument/2006/math">
                    <m:oMathParaPr>
                      <m:jc m:val="centerGroup"/>
                    </m:oMathParaPr>
                    <m:oMath xmlns:m="http://schemas.openxmlformats.org/officeDocument/2006/math">
                      <m:acc>
                        <m:accPr>
                          <m:chr m:val="̂"/>
                          <m:ctrlPr>
                            <a:rPr lang="en-US" sz="4600" b="0" i="1" dirty="0" smtClean="0">
                              <a:solidFill>
                                <a:schemeClr val="tx1"/>
                              </a:solidFill>
                              <a:latin typeface="Cambria Math" panose="02040503050406030204" pitchFamily="18" charset="0"/>
                              <a:cs typeface="Calibri"/>
                            </a:rPr>
                          </m:ctrlPr>
                        </m:accPr>
                        <m:e>
                          <m:sSub>
                            <m:sSubPr>
                              <m:ctrlPr>
                                <a:rPr lang="en-US" sz="4600" b="0" i="1" dirty="0" smtClean="0">
                                  <a:solidFill>
                                    <a:schemeClr val="tx1"/>
                                  </a:solidFill>
                                  <a:latin typeface="Cambria Math" panose="02040503050406030204" pitchFamily="18" charset="0"/>
                                  <a:cs typeface="Calibri"/>
                                </a:rPr>
                              </m:ctrlPr>
                            </m:sSubPr>
                            <m:e>
                              <m:r>
                                <a:rPr lang="en-US" sz="4600" b="0" i="1" dirty="0" smtClean="0">
                                  <a:solidFill>
                                    <a:schemeClr val="tx1"/>
                                  </a:solidFill>
                                  <a:latin typeface="Cambria Math" panose="02040503050406030204" pitchFamily="18" charset="0"/>
                                  <a:cs typeface="Calibri"/>
                                </a:rPr>
                                <m:t>𝑥</m:t>
                              </m:r>
                            </m:e>
                            <m:sub>
                              <m:r>
                                <a:rPr lang="en-US" sz="4600" b="0" i="1" dirty="0" smtClean="0">
                                  <a:solidFill>
                                    <a:schemeClr val="tx1"/>
                                  </a:solidFill>
                                  <a:latin typeface="Cambria Math" panose="02040503050406030204" pitchFamily="18" charset="0"/>
                                  <a:cs typeface="Calibri"/>
                                </a:rPr>
                                <m:t>1</m:t>
                              </m:r>
                            </m:sub>
                          </m:sSub>
                        </m:e>
                      </m:acc>
                    </m:oMath>
                  </m:oMathPara>
                </a14:m>
                <a:endParaRPr lang="en-US" sz="4600" dirty="0">
                  <a:solidFill>
                    <a:schemeClr val="tx1"/>
                  </a:solidFill>
                </a:endParaRPr>
              </a:p>
            </p:txBody>
          </p:sp>
        </mc:Choice>
        <mc:Fallback xmlns="">
          <p:sp>
            <p:nvSpPr>
              <p:cNvPr id="9" name="Rectangle 8">
                <a:extLst>
                  <a:ext uri="{FF2B5EF4-FFF2-40B4-BE49-F238E27FC236}">
                    <a16:creationId xmlns:a16="http://schemas.microsoft.com/office/drawing/2014/main" id="{F7315D4F-58F5-1601-1B86-C8FE9763472C}"/>
                  </a:ext>
                </a:extLst>
              </p:cNvPr>
              <p:cNvSpPr>
                <a:spLocks noRot="1" noChangeAspect="1" noMove="1" noResize="1" noEditPoints="1" noAdjustHandles="1" noChangeArrowheads="1" noChangeShapeType="1" noTextEdit="1"/>
              </p:cNvSpPr>
              <p:nvPr/>
            </p:nvSpPr>
            <p:spPr>
              <a:xfrm>
                <a:off x="738361" y="2791432"/>
                <a:ext cx="872610" cy="800219"/>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744CE047-D994-88DA-5B85-B719CEAEB536}"/>
                  </a:ext>
                </a:extLst>
              </p:cNvPr>
              <p:cNvSpPr/>
              <p:nvPr/>
            </p:nvSpPr>
            <p:spPr>
              <a:xfrm>
                <a:off x="1998947" y="2791432"/>
                <a:ext cx="886268" cy="800219"/>
              </a:xfrm>
              <a:prstGeom prst="rect">
                <a:avLst/>
              </a:prstGeom>
              <a:solidFill>
                <a:schemeClr val="bg1"/>
              </a:solidFill>
            </p:spPr>
            <p:txBody>
              <a:bodyPr wrap="none" lIns="91440" tIns="45720" rIns="91440" bIns="45720" anchor="t">
                <a:spAutoFit/>
              </a:bodyPr>
              <a:lstStyle/>
              <a:p>
                <a:pPr algn="ctr"/>
                <a14:m>
                  <m:oMathPara xmlns:m="http://schemas.openxmlformats.org/officeDocument/2006/math">
                    <m:oMathParaPr>
                      <m:jc m:val="centerGroup"/>
                    </m:oMathParaPr>
                    <m:oMath xmlns:m="http://schemas.openxmlformats.org/officeDocument/2006/math">
                      <m:acc>
                        <m:accPr>
                          <m:chr m:val="̂"/>
                          <m:ctrlPr>
                            <a:rPr lang="en-US" sz="4600" b="0" i="1" dirty="0" smtClean="0">
                              <a:solidFill>
                                <a:schemeClr val="tx1"/>
                              </a:solidFill>
                              <a:latin typeface="Cambria Math" panose="02040503050406030204" pitchFamily="18" charset="0"/>
                              <a:cs typeface="Calibri"/>
                            </a:rPr>
                          </m:ctrlPr>
                        </m:accPr>
                        <m:e>
                          <m:sSub>
                            <m:sSubPr>
                              <m:ctrlPr>
                                <a:rPr lang="en-US" sz="4600" b="0" i="1" dirty="0" smtClean="0">
                                  <a:solidFill>
                                    <a:schemeClr val="tx1"/>
                                  </a:solidFill>
                                  <a:latin typeface="Cambria Math" panose="02040503050406030204" pitchFamily="18" charset="0"/>
                                  <a:cs typeface="Calibri"/>
                                </a:rPr>
                              </m:ctrlPr>
                            </m:sSubPr>
                            <m:e>
                              <m:r>
                                <a:rPr lang="en-US" sz="4600" b="0" i="1" dirty="0" smtClean="0">
                                  <a:solidFill>
                                    <a:schemeClr val="tx1"/>
                                  </a:solidFill>
                                  <a:latin typeface="Cambria Math" panose="02040503050406030204" pitchFamily="18" charset="0"/>
                                  <a:cs typeface="Calibri"/>
                                </a:rPr>
                                <m:t>𝑥</m:t>
                              </m:r>
                            </m:e>
                            <m:sub>
                              <m:r>
                                <a:rPr lang="en-US" sz="4600" b="0" i="1" dirty="0" smtClean="0">
                                  <a:solidFill>
                                    <a:schemeClr val="tx1"/>
                                  </a:solidFill>
                                  <a:latin typeface="Cambria Math" panose="02040503050406030204" pitchFamily="18" charset="0"/>
                                  <a:cs typeface="Calibri"/>
                                </a:rPr>
                                <m:t>2</m:t>
                              </m:r>
                            </m:sub>
                          </m:sSub>
                        </m:e>
                      </m:acc>
                    </m:oMath>
                  </m:oMathPara>
                </a14:m>
                <a:endParaRPr lang="en-US" sz="4600" dirty="0">
                  <a:solidFill>
                    <a:schemeClr val="tx1"/>
                  </a:solidFill>
                </a:endParaRPr>
              </a:p>
            </p:txBody>
          </p:sp>
        </mc:Choice>
        <mc:Fallback xmlns="">
          <p:sp>
            <p:nvSpPr>
              <p:cNvPr id="10" name="Rectangle 9">
                <a:extLst>
                  <a:ext uri="{FF2B5EF4-FFF2-40B4-BE49-F238E27FC236}">
                    <a16:creationId xmlns:a16="http://schemas.microsoft.com/office/drawing/2014/main" id="{744CE047-D994-88DA-5B85-B719CEAEB536}"/>
                  </a:ext>
                </a:extLst>
              </p:cNvPr>
              <p:cNvSpPr>
                <a:spLocks noRot="1" noChangeAspect="1" noMove="1" noResize="1" noEditPoints="1" noAdjustHandles="1" noChangeArrowheads="1" noChangeShapeType="1" noTextEdit="1"/>
              </p:cNvSpPr>
              <p:nvPr/>
            </p:nvSpPr>
            <p:spPr>
              <a:xfrm>
                <a:off x="1998947" y="2791432"/>
                <a:ext cx="886268" cy="800219"/>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7513D178-3F4B-8129-1843-9C2113126B6A}"/>
                  </a:ext>
                </a:extLst>
              </p:cNvPr>
              <p:cNvSpPr/>
              <p:nvPr/>
            </p:nvSpPr>
            <p:spPr>
              <a:xfrm>
                <a:off x="1386529" y="2791432"/>
                <a:ext cx="758541" cy="800219"/>
              </a:xfrm>
              <a:prstGeom prst="rect">
                <a:avLst/>
              </a:prstGeom>
              <a:solidFill>
                <a:schemeClr val="bg1"/>
              </a:solidFill>
            </p:spPr>
            <p:txBody>
              <a:bodyPr wrap="none" lIns="91440" tIns="45720" rIns="91440" bIns="45720" anchor="t">
                <a:spAutoFit/>
              </a:bodyPr>
              <a:lstStyle/>
              <a:p>
                <a:pPr algn="ctr"/>
                <a14:m>
                  <m:oMathPara xmlns:m="http://schemas.openxmlformats.org/officeDocument/2006/math">
                    <m:oMathParaPr>
                      <m:jc m:val="centerGroup"/>
                    </m:oMathParaPr>
                    <m:oMath xmlns:m="http://schemas.openxmlformats.org/officeDocument/2006/math">
                      <m:r>
                        <a:rPr lang="en-US" sz="4600" b="0" i="1" dirty="0" smtClean="0">
                          <a:solidFill>
                            <a:schemeClr val="tx1"/>
                          </a:solidFill>
                          <a:latin typeface="Cambria Math" panose="02040503050406030204" pitchFamily="18" charset="0"/>
                          <a:cs typeface="Calibri"/>
                        </a:rPr>
                        <m:t>+</m:t>
                      </m:r>
                    </m:oMath>
                  </m:oMathPara>
                </a14:m>
                <a:endParaRPr lang="en-US" sz="4600" dirty="0">
                  <a:solidFill>
                    <a:schemeClr val="tx1"/>
                  </a:solidFill>
                </a:endParaRPr>
              </a:p>
            </p:txBody>
          </p:sp>
        </mc:Choice>
        <mc:Fallback xmlns="">
          <p:sp>
            <p:nvSpPr>
              <p:cNvPr id="11" name="Rectangle 10">
                <a:extLst>
                  <a:ext uri="{FF2B5EF4-FFF2-40B4-BE49-F238E27FC236}">
                    <a16:creationId xmlns:a16="http://schemas.microsoft.com/office/drawing/2014/main" id="{7513D178-3F4B-8129-1843-9C2113126B6A}"/>
                  </a:ext>
                </a:extLst>
              </p:cNvPr>
              <p:cNvSpPr>
                <a:spLocks noRot="1" noChangeAspect="1" noMove="1" noResize="1" noEditPoints="1" noAdjustHandles="1" noChangeArrowheads="1" noChangeShapeType="1" noTextEdit="1"/>
              </p:cNvSpPr>
              <p:nvPr/>
            </p:nvSpPr>
            <p:spPr>
              <a:xfrm>
                <a:off x="1386529" y="2791432"/>
                <a:ext cx="758541" cy="800219"/>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561E8CBA-916D-BCAE-991D-F082EB2BC577}"/>
                  </a:ext>
                </a:extLst>
              </p:cNvPr>
              <p:cNvSpPr/>
              <p:nvPr/>
            </p:nvSpPr>
            <p:spPr>
              <a:xfrm>
                <a:off x="6408291" y="2813624"/>
                <a:ext cx="5597878" cy="800219"/>
              </a:xfrm>
              <a:prstGeom prst="rect">
                <a:avLst/>
              </a:prstGeom>
              <a:solidFill>
                <a:schemeClr val="bg1"/>
              </a:solidFill>
            </p:spPr>
            <p:txBody>
              <a:bodyPr wrap="none" lIns="91440" tIns="45720" rIns="91440" bIns="45720" anchor="t">
                <a:spAutoFit/>
              </a:bodyPr>
              <a:lstStyle/>
              <a:p>
                <a:pPr algn="ctr"/>
                <a14:m>
                  <m:oMathPara xmlns:m="http://schemas.openxmlformats.org/officeDocument/2006/math">
                    <m:oMathParaPr>
                      <m:jc m:val="centerGroup"/>
                    </m:oMathParaPr>
                    <m:oMath xmlns:m="http://schemas.openxmlformats.org/officeDocument/2006/math">
                      <m:r>
                        <a:rPr lang="en-US" sz="4600" b="0" i="1" dirty="0" smtClean="0">
                          <a:solidFill>
                            <a:schemeClr val="tx1"/>
                          </a:solidFill>
                          <a:latin typeface="Cambria Math" panose="02040503050406030204" pitchFamily="18" charset="0"/>
                          <a:cs typeface="Calibri"/>
                        </a:rPr>
                        <m:t>𝑆𝑖𝑚</m:t>
                      </m:r>
                      <m:r>
                        <a:rPr lang="en-US" sz="4600" b="0" i="1" dirty="0" smtClean="0">
                          <a:solidFill>
                            <a:schemeClr val="tx1"/>
                          </a:solidFill>
                          <a:latin typeface="Cambria Math" panose="02040503050406030204" pitchFamily="18" charset="0"/>
                          <a:cs typeface="Calibri"/>
                        </a:rPr>
                        <m:t>(</m:t>
                      </m:r>
                      <m:r>
                        <a:rPr lang="en-US" sz="4600" b="0" i="1" dirty="0" smtClean="0">
                          <a:solidFill>
                            <a:schemeClr val="tx1"/>
                          </a:solidFill>
                          <a:latin typeface="Cambria Math" panose="02040503050406030204" pitchFamily="18" charset="0"/>
                          <a:cs typeface="Calibri"/>
                        </a:rPr>
                        <m:t>𝑓</m:t>
                      </m:r>
                      <m:d>
                        <m:dPr>
                          <m:ctrlPr>
                            <a:rPr lang="en-US" sz="4600" b="0" i="1" dirty="0" smtClean="0">
                              <a:solidFill>
                                <a:schemeClr val="tx1"/>
                              </a:solidFill>
                              <a:latin typeface="Cambria Math" panose="02040503050406030204" pitchFamily="18" charset="0"/>
                              <a:cs typeface="Calibri"/>
                            </a:rPr>
                          </m:ctrlPr>
                        </m:dPr>
                        <m:e>
                          <m:sSub>
                            <m:sSubPr>
                              <m:ctrlPr>
                                <a:rPr lang="en-US" sz="4600" b="0" i="1" dirty="0" smtClean="0">
                                  <a:solidFill>
                                    <a:schemeClr val="tx1"/>
                                  </a:solidFill>
                                  <a:latin typeface="Cambria Math" panose="02040503050406030204" pitchFamily="18" charset="0"/>
                                  <a:cs typeface="Calibri"/>
                                </a:rPr>
                              </m:ctrlPr>
                            </m:sSubPr>
                            <m:e>
                              <m:r>
                                <a:rPr lang="en-US" sz="4600" b="0" i="1" dirty="0" smtClean="0">
                                  <a:solidFill>
                                    <a:schemeClr val="tx1"/>
                                  </a:solidFill>
                                  <a:latin typeface="Cambria Math" panose="02040503050406030204" pitchFamily="18" charset="0"/>
                                  <a:cs typeface="Calibri"/>
                                </a:rPr>
                                <m:t>𝑥</m:t>
                              </m:r>
                            </m:e>
                            <m:sub>
                              <m:r>
                                <a:rPr lang="en-US" sz="4600" b="0" i="1" dirty="0" smtClean="0">
                                  <a:solidFill>
                                    <a:schemeClr val="tx1"/>
                                  </a:solidFill>
                                  <a:latin typeface="Cambria Math" panose="02040503050406030204" pitchFamily="18" charset="0"/>
                                  <a:cs typeface="Calibri"/>
                                </a:rPr>
                                <m:t>1</m:t>
                              </m:r>
                            </m:sub>
                          </m:sSub>
                          <m:r>
                            <a:rPr lang="en-US" sz="4600" b="0" i="1" dirty="0" smtClean="0">
                              <a:solidFill>
                                <a:schemeClr val="tx1"/>
                              </a:solidFill>
                              <a:latin typeface="Cambria Math" panose="02040503050406030204" pitchFamily="18" charset="0"/>
                              <a:cs typeface="Calibri"/>
                            </a:rPr>
                            <m:t>,</m:t>
                          </m:r>
                          <m:sSub>
                            <m:sSubPr>
                              <m:ctrlPr>
                                <a:rPr lang="en-US" sz="4600" b="0" i="1" dirty="0" smtClean="0">
                                  <a:solidFill>
                                    <a:schemeClr val="tx1"/>
                                  </a:solidFill>
                                  <a:latin typeface="Cambria Math" panose="02040503050406030204" pitchFamily="18" charset="0"/>
                                  <a:cs typeface="Calibri"/>
                                </a:rPr>
                              </m:ctrlPr>
                            </m:sSubPr>
                            <m:e>
                              <m:r>
                                <a:rPr lang="en-US" sz="4600" b="0" i="1" dirty="0" smtClean="0">
                                  <a:solidFill>
                                    <a:schemeClr val="tx1"/>
                                  </a:solidFill>
                                  <a:latin typeface="Cambria Math" panose="02040503050406030204" pitchFamily="18" charset="0"/>
                                  <a:cs typeface="Calibri"/>
                                </a:rPr>
                                <m:t>𝑥</m:t>
                              </m:r>
                            </m:e>
                            <m:sub>
                              <m:r>
                                <a:rPr lang="en-US" sz="4600" b="0" i="1" dirty="0" smtClean="0">
                                  <a:solidFill>
                                    <a:schemeClr val="tx1"/>
                                  </a:solidFill>
                                  <a:latin typeface="Cambria Math" panose="02040503050406030204" pitchFamily="18" charset="0"/>
                                  <a:cs typeface="Calibri"/>
                                </a:rPr>
                                <m:t>2</m:t>
                              </m:r>
                            </m:sub>
                          </m:sSub>
                          <m:r>
                            <a:rPr lang="en-US" sz="4600" b="0" i="1" dirty="0" smtClean="0">
                              <a:solidFill>
                                <a:schemeClr val="tx1"/>
                              </a:solidFill>
                              <a:latin typeface="Cambria Math" panose="02040503050406030204" pitchFamily="18" charset="0"/>
                              <a:cs typeface="Calibri"/>
                            </a:rPr>
                            <m:t>, …, </m:t>
                          </m:r>
                          <m:sSub>
                            <m:sSubPr>
                              <m:ctrlPr>
                                <a:rPr lang="en-US" sz="4600" b="0" i="1" dirty="0" smtClean="0">
                                  <a:solidFill>
                                    <a:schemeClr val="tx1"/>
                                  </a:solidFill>
                                  <a:latin typeface="Cambria Math" panose="02040503050406030204" pitchFamily="18" charset="0"/>
                                  <a:cs typeface="Calibri"/>
                                </a:rPr>
                              </m:ctrlPr>
                            </m:sSubPr>
                            <m:e>
                              <m:r>
                                <a:rPr lang="en-US" sz="4600" b="0" i="1" dirty="0" smtClean="0">
                                  <a:solidFill>
                                    <a:schemeClr val="tx1"/>
                                  </a:solidFill>
                                  <a:latin typeface="Cambria Math" panose="02040503050406030204" pitchFamily="18" charset="0"/>
                                  <a:cs typeface="Calibri"/>
                                </a:rPr>
                                <m:t>𝑥</m:t>
                              </m:r>
                            </m:e>
                            <m:sub>
                              <m:r>
                                <a:rPr lang="en-US" sz="4600" b="0" i="1" dirty="0" smtClean="0">
                                  <a:solidFill>
                                    <a:schemeClr val="tx1"/>
                                  </a:solidFill>
                                  <a:latin typeface="Cambria Math" panose="02040503050406030204" pitchFamily="18" charset="0"/>
                                  <a:cs typeface="Calibri"/>
                                </a:rPr>
                                <m:t>𝑛</m:t>
                              </m:r>
                            </m:sub>
                          </m:sSub>
                        </m:e>
                      </m:d>
                      <m:r>
                        <a:rPr lang="en-US" sz="4600" b="0" i="1" dirty="0" smtClean="0">
                          <a:solidFill>
                            <a:schemeClr val="tx1"/>
                          </a:solidFill>
                          <a:latin typeface="Cambria Math" panose="02040503050406030204" pitchFamily="18" charset="0"/>
                          <a:cs typeface="Calibri"/>
                        </a:rPr>
                        <m:t>)</m:t>
                      </m:r>
                    </m:oMath>
                  </m:oMathPara>
                </a14:m>
                <a:endParaRPr lang="en-US" sz="4600" dirty="0">
                  <a:solidFill>
                    <a:schemeClr val="tx1"/>
                  </a:solidFill>
                </a:endParaRPr>
              </a:p>
            </p:txBody>
          </p:sp>
        </mc:Choice>
        <mc:Fallback xmlns="">
          <p:sp>
            <p:nvSpPr>
              <p:cNvPr id="12" name="Rectangle 11">
                <a:extLst>
                  <a:ext uri="{FF2B5EF4-FFF2-40B4-BE49-F238E27FC236}">
                    <a16:creationId xmlns:a16="http://schemas.microsoft.com/office/drawing/2014/main" id="{561E8CBA-916D-BCAE-991D-F082EB2BC577}"/>
                  </a:ext>
                </a:extLst>
              </p:cNvPr>
              <p:cNvSpPr>
                <a:spLocks noRot="1" noChangeAspect="1" noMove="1" noResize="1" noEditPoints="1" noAdjustHandles="1" noChangeArrowheads="1" noChangeShapeType="1" noTextEdit="1"/>
              </p:cNvSpPr>
              <p:nvPr/>
            </p:nvSpPr>
            <p:spPr>
              <a:xfrm>
                <a:off x="6408291" y="2813624"/>
                <a:ext cx="5597878" cy="800219"/>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1E8813DF-B903-BFF1-585A-E0B38EC140AE}"/>
                  </a:ext>
                </a:extLst>
              </p:cNvPr>
              <p:cNvSpPr/>
              <p:nvPr/>
            </p:nvSpPr>
            <p:spPr>
              <a:xfrm>
                <a:off x="5484192" y="2813624"/>
                <a:ext cx="1023938" cy="800219"/>
              </a:xfrm>
              <a:prstGeom prst="rect">
                <a:avLst/>
              </a:prstGeom>
              <a:solidFill>
                <a:schemeClr val="bg1"/>
              </a:solidFill>
            </p:spPr>
            <p:txBody>
              <a:bodyPr wrap="square" lIns="91440" tIns="45720" rIns="91440" bIns="45720" anchor="t">
                <a:spAutoFit/>
              </a:bodyPr>
              <a:lstStyle/>
              <a:p>
                <a:pPr algn="ctr"/>
                <a14:m>
                  <m:oMathPara xmlns:m="http://schemas.openxmlformats.org/officeDocument/2006/math">
                    <m:oMathParaPr>
                      <m:jc m:val="centerGroup"/>
                    </m:oMathParaPr>
                    <m:oMath xmlns:m="http://schemas.openxmlformats.org/officeDocument/2006/math">
                      <m:sSub>
                        <m:sSubPr>
                          <m:ctrlPr>
                            <a:rPr lang="en-US" sz="4600" b="0" i="1" smtClean="0">
                              <a:solidFill>
                                <a:schemeClr val="tx1"/>
                              </a:solidFill>
                              <a:latin typeface="Cambria Math" panose="02040503050406030204" pitchFamily="18" charset="0"/>
                            </a:rPr>
                          </m:ctrlPr>
                        </m:sSubPr>
                        <m:e>
                          <m:r>
                            <a:rPr lang="en-US" sz="4600" b="0" i="1" smtClean="0">
                              <a:solidFill>
                                <a:schemeClr val="tx1"/>
                              </a:solidFill>
                              <a:latin typeface="Cambria Math" panose="02040503050406030204" pitchFamily="18" charset="0"/>
                            </a:rPr>
                            <m:t>≈</m:t>
                          </m:r>
                        </m:e>
                        <m:sub>
                          <m:r>
                            <a:rPr lang="en-US" sz="4600" b="0" i="1" smtClean="0">
                              <a:solidFill>
                                <a:schemeClr val="tx1"/>
                              </a:solidFill>
                              <a:latin typeface="Cambria Math" panose="02040503050406030204" pitchFamily="18" charset="0"/>
                            </a:rPr>
                            <m:t>𝑐</m:t>
                          </m:r>
                        </m:sub>
                      </m:sSub>
                    </m:oMath>
                  </m:oMathPara>
                </a14:m>
                <a:endParaRPr lang="en-US" sz="4600" dirty="0">
                  <a:solidFill>
                    <a:schemeClr val="tx1"/>
                  </a:solidFill>
                </a:endParaRPr>
              </a:p>
            </p:txBody>
          </p:sp>
        </mc:Choice>
        <mc:Fallback xmlns="">
          <p:sp>
            <p:nvSpPr>
              <p:cNvPr id="13" name="Rectangle 12">
                <a:extLst>
                  <a:ext uri="{FF2B5EF4-FFF2-40B4-BE49-F238E27FC236}">
                    <a16:creationId xmlns:a16="http://schemas.microsoft.com/office/drawing/2014/main" id="{1E8813DF-B903-BFF1-585A-E0B38EC140AE}"/>
                  </a:ext>
                </a:extLst>
              </p:cNvPr>
              <p:cNvSpPr>
                <a:spLocks noRot="1" noChangeAspect="1" noMove="1" noResize="1" noEditPoints="1" noAdjustHandles="1" noChangeArrowheads="1" noChangeShapeType="1" noTextEdit="1"/>
              </p:cNvSpPr>
              <p:nvPr/>
            </p:nvSpPr>
            <p:spPr>
              <a:xfrm>
                <a:off x="5484192" y="2813624"/>
                <a:ext cx="1023938" cy="800219"/>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id="{0C53EC0F-DAAB-3CA6-A235-8CE6616EEFA8}"/>
                  </a:ext>
                </a:extLst>
              </p:cNvPr>
              <p:cNvSpPr/>
              <p:nvPr/>
            </p:nvSpPr>
            <p:spPr>
              <a:xfrm>
                <a:off x="2660564" y="2813624"/>
                <a:ext cx="1798890" cy="800219"/>
              </a:xfrm>
              <a:prstGeom prst="rect">
                <a:avLst/>
              </a:prstGeom>
              <a:solidFill>
                <a:schemeClr val="bg1"/>
              </a:solidFill>
            </p:spPr>
            <p:txBody>
              <a:bodyPr wrap="none" lIns="91440" tIns="45720" rIns="91440" bIns="45720" anchor="t">
                <a:spAutoFit/>
              </a:bodyPr>
              <a:lstStyle/>
              <a:p>
                <a:pPr algn="ctr"/>
                <a14:m>
                  <m:oMath xmlns:m="http://schemas.openxmlformats.org/officeDocument/2006/math">
                    <m:r>
                      <a:rPr lang="en-US" sz="4600" b="0" i="1" dirty="0" smtClean="0">
                        <a:solidFill>
                          <a:schemeClr val="tx1"/>
                        </a:solidFill>
                        <a:latin typeface="Cambria Math" panose="02040503050406030204" pitchFamily="18" charset="0"/>
                        <a:cs typeface="Calibri"/>
                      </a:rPr>
                      <m:t>+</m:t>
                    </m:r>
                  </m:oMath>
                </a14:m>
                <a:r>
                  <a:rPr lang="en-US" sz="4600" dirty="0">
                    <a:solidFill>
                      <a:schemeClr val="tx1"/>
                    </a:solidFill>
                  </a:rPr>
                  <a:t> …</a:t>
                </a:r>
                <a14:m>
                  <m:oMath xmlns:m="http://schemas.openxmlformats.org/officeDocument/2006/math">
                    <m:r>
                      <a:rPr lang="en-US" sz="4600" b="0" i="0" dirty="0" smtClean="0">
                        <a:latin typeface="Cambria Math" panose="02040503050406030204" pitchFamily="18" charset="0"/>
                        <a:cs typeface="Calibri"/>
                      </a:rPr>
                      <m:t> </m:t>
                    </m:r>
                    <m:r>
                      <a:rPr lang="en-US" sz="4600" i="1" dirty="0">
                        <a:latin typeface="Cambria Math" panose="02040503050406030204" pitchFamily="18" charset="0"/>
                        <a:cs typeface="Calibri"/>
                      </a:rPr>
                      <m:t>+</m:t>
                    </m:r>
                  </m:oMath>
                </a14:m>
                <a:endParaRPr lang="en-US" sz="4600" dirty="0">
                  <a:solidFill>
                    <a:schemeClr val="tx1"/>
                  </a:solidFill>
                </a:endParaRPr>
              </a:p>
            </p:txBody>
          </p:sp>
        </mc:Choice>
        <mc:Fallback xmlns="">
          <p:sp>
            <p:nvSpPr>
              <p:cNvPr id="14" name="Rectangle 13">
                <a:extLst>
                  <a:ext uri="{FF2B5EF4-FFF2-40B4-BE49-F238E27FC236}">
                    <a16:creationId xmlns:a16="http://schemas.microsoft.com/office/drawing/2014/main" id="{0C53EC0F-DAAB-3CA6-A235-8CE6616EEFA8}"/>
                  </a:ext>
                </a:extLst>
              </p:cNvPr>
              <p:cNvSpPr>
                <a:spLocks noRot="1" noChangeAspect="1" noMove="1" noResize="1" noEditPoints="1" noAdjustHandles="1" noChangeArrowheads="1" noChangeShapeType="1" noTextEdit="1"/>
              </p:cNvSpPr>
              <p:nvPr/>
            </p:nvSpPr>
            <p:spPr>
              <a:xfrm>
                <a:off x="2660564" y="2813624"/>
                <a:ext cx="1798890" cy="800219"/>
              </a:xfrm>
              <a:prstGeom prst="rect">
                <a:avLst/>
              </a:prstGeom>
              <a:blipFill>
                <a:blip r:embed="rId8"/>
                <a:stretch>
                  <a:fillRect t="-16031" b="-3816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a:extLst>
                  <a:ext uri="{FF2B5EF4-FFF2-40B4-BE49-F238E27FC236}">
                    <a16:creationId xmlns:a16="http://schemas.microsoft.com/office/drawing/2014/main" id="{6F344E3C-6B87-0E17-98A3-734C14B557D0}"/>
                  </a:ext>
                </a:extLst>
              </p:cNvPr>
              <p:cNvSpPr/>
              <p:nvPr/>
            </p:nvSpPr>
            <p:spPr>
              <a:xfrm>
                <a:off x="4459454" y="2790367"/>
                <a:ext cx="924099" cy="800219"/>
              </a:xfrm>
              <a:prstGeom prst="rect">
                <a:avLst/>
              </a:prstGeom>
              <a:solidFill>
                <a:schemeClr val="bg1"/>
              </a:solidFill>
            </p:spPr>
            <p:txBody>
              <a:bodyPr wrap="none" lIns="91440" tIns="45720" rIns="91440" bIns="45720" anchor="t">
                <a:spAutoFit/>
              </a:bodyPr>
              <a:lstStyle/>
              <a:p>
                <a:pPr algn="ctr"/>
                <a14:m>
                  <m:oMathPara xmlns:m="http://schemas.openxmlformats.org/officeDocument/2006/math">
                    <m:oMathParaPr>
                      <m:jc m:val="centerGroup"/>
                    </m:oMathParaPr>
                    <m:oMath xmlns:m="http://schemas.openxmlformats.org/officeDocument/2006/math">
                      <m:acc>
                        <m:accPr>
                          <m:chr m:val="̂"/>
                          <m:ctrlPr>
                            <a:rPr lang="en-US" sz="4600" b="0" i="1" dirty="0" smtClean="0">
                              <a:solidFill>
                                <a:schemeClr val="tx1"/>
                              </a:solidFill>
                              <a:latin typeface="Cambria Math" panose="02040503050406030204" pitchFamily="18" charset="0"/>
                              <a:cs typeface="Calibri"/>
                            </a:rPr>
                          </m:ctrlPr>
                        </m:accPr>
                        <m:e>
                          <m:sSub>
                            <m:sSubPr>
                              <m:ctrlPr>
                                <a:rPr lang="en-US" sz="4600" b="0" i="1" dirty="0" smtClean="0">
                                  <a:solidFill>
                                    <a:schemeClr val="tx1"/>
                                  </a:solidFill>
                                  <a:latin typeface="Cambria Math" panose="02040503050406030204" pitchFamily="18" charset="0"/>
                                  <a:cs typeface="Calibri"/>
                                </a:rPr>
                              </m:ctrlPr>
                            </m:sSubPr>
                            <m:e>
                              <m:r>
                                <a:rPr lang="en-US" sz="4600" b="0" i="1" dirty="0" smtClean="0">
                                  <a:solidFill>
                                    <a:schemeClr val="tx1"/>
                                  </a:solidFill>
                                  <a:latin typeface="Cambria Math" panose="02040503050406030204" pitchFamily="18" charset="0"/>
                                  <a:cs typeface="Calibri"/>
                                </a:rPr>
                                <m:t>𝑥</m:t>
                              </m:r>
                            </m:e>
                            <m:sub>
                              <m:r>
                                <a:rPr lang="en-US" sz="4600" b="0" i="1" dirty="0" smtClean="0">
                                  <a:solidFill>
                                    <a:schemeClr val="tx1"/>
                                  </a:solidFill>
                                  <a:latin typeface="Cambria Math" panose="02040503050406030204" pitchFamily="18" charset="0"/>
                                  <a:cs typeface="Calibri"/>
                                </a:rPr>
                                <m:t>𝑛</m:t>
                              </m:r>
                            </m:sub>
                          </m:sSub>
                        </m:e>
                      </m:acc>
                    </m:oMath>
                  </m:oMathPara>
                </a14:m>
                <a:endParaRPr lang="en-US" sz="4600" dirty="0">
                  <a:solidFill>
                    <a:schemeClr val="tx1"/>
                  </a:solidFill>
                </a:endParaRPr>
              </a:p>
            </p:txBody>
          </p:sp>
        </mc:Choice>
        <mc:Fallback xmlns="">
          <p:sp>
            <p:nvSpPr>
              <p:cNvPr id="15" name="Rectangle 14">
                <a:extLst>
                  <a:ext uri="{FF2B5EF4-FFF2-40B4-BE49-F238E27FC236}">
                    <a16:creationId xmlns:a16="http://schemas.microsoft.com/office/drawing/2014/main" id="{6F344E3C-6B87-0E17-98A3-734C14B557D0}"/>
                  </a:ext>
                </a:extLst>
              </p:cNvPr>
              <p:cNvSpPr>
                <a:spLocks noRot="1" noChangeAspect="1" noMove="1" noResize="1" noEditPoints="1" noAdjustHandles="1" noChangeArrowheads="1" noChangeShapeType="1" noTextEdit="1"/>
              </p:cNvSpPr>
              <p:nvPr/>
            </p:nvSpPr>
            <p:spPr>
              <a:xfrm>
                <a:off x="4459454" y="2790367"/>
                <a:ext cx="924099" cy="800219"/>
              </a:xfrm>
              <a:prstGeom prst="rect">
                <a:avLst/>
              </a:prstGeom>
              <a:blipFill>
                <a:blip r:embed="rId9"/>
                <a:stretch>
                  <a:fillRect/>
                </a:stretch>
              </a:blipFill>
            </p:spPr>
            <p:txBody>
              <a:bodyPr/>
              <a:lstStyle/>
              <a:p>
                <a:r>
                  <a:rPr lang="en-US">
                    <a:noFill/>
                  </a:rPr>
                  <a:t> </a:t>
                </a:r>
              </a:p>
            </p:txBody>
          </p:sp>
        </mc:Fallback>
      </mc:AlternateContent>
      <p:sp>
        <p:nvSpPr>
          <p:cNvPr id="16" name="Title 1">
            <a:extLst>
              <a:ext uri="{FF2B5EF4-FFF2-40B4-BE49-F238E27FC236}">
                <a16:creationId xmlns:a16="http://schemas.microsoft.com/office/drawing/2014/main" id="{28A1A490-3C08-ADEE-8E50-94F2DE67120D}"/>
              </a:ext>
            </a:extLst>
          </p:cNvPr>
          <p:cNvSpPr txBox="1">
            <a:spLocks/>
          </p:cNvSpPr>
          <p:nvPr/>
        </p:nvSpPr>
        <p:spPr>
          <a:xfrm>
            <a:off x="3546832" y="171288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There is a PPT Sim </a:t>
            </a:r>
            <a:r>
              <a:rPr lang="en-US" dirty="0" err="1"/>
              <a:t>s.t.</a:t>
            </a:r>
            <a:endParaRPr lang="en-US" sz="1600" dirty="0"/>
          </a:p>
        </p:txBody>
      </p:sp>
      <p:sp>
        <p:nvSpPr>
          <p:cNvPr id="17" name="Title 1">
            <a:extLst>
              <a:ext uri="{FF2B5EF4-FFF2-40B4-BE49-F238E27FC236}">
                <a16:creationId xmlns:a16="http://schemas.microsoft.com/office/drawing/2014/main" id="{34F003D4-9651-3839-FF61-9E02FD3A010F}"/>
              </a:ext>
            </a:extLst>
          </p:cNvPr>
          <p:cNvSpPr txBox="1">
            <a:spLocks/>
          </p:cNvSpPr>
          <p:nvPr/>
        </p:nvSpPr>
        <p:spPr>
          <a:xfrm>
            <a:off x="838200" y="363603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Note: we assume the evaluator does not collude with the parties</a:t>
            </a:r>
          </a:p>
        </p:txBody>
      </p:sp>
      <p:sp>
        <p:nvSpPr>
          <p:cNvPr id="18" name="Title 1">
            <a:extLst>
              <a:ext uri="{FF2B5EF4-FFF2-40B4-BE49-F238E27FC236}">
                <a16:creationId xmlns:a16="http://schemas.microsoft.com/office/drawing/2014/main" id="{F9D287DE-9725-6FA4-6512-2A0962BE86AC}"/>
              </a:ext>
            </a:extLst>
          </p:cNvPr>
          <p:cNvSpPr txBox="1">
            <a:spLocks/>
          </p:cNvSpPr>
          <p:nvPr/>
        </p:nvSpPr>
        <p:spPr>
          <a:xfrm>
            <a:off x="838200" y="466807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Note: There also exists a stronger notion of </a:t>
            </a:r>
            <a:r>
              <a:rPr lang="en-US" sz="2400" i="1" dirty="0"/>
              <a:t>robust </a:t>
            </a:r>
            <a:r>
              <a:rPr lang="en-US" sz="2400" dirty="0"/>
              <a:t>ARE which requires security against insiders, but for general functions is equivalent to obfuscation </a:t>
            </a:r>
          </a:p>
        </p:txBody>
      </p:sp>
    </p:spTree>
    <p:extLst>
      <p:ext uri="{BB962C8B-B14F-4D97-AF65-F5344CB8AC3E}">
        <p14:creationId xmlns:p14="http://schemas.microsoft.com/office/powerpoint/2010/main" val="2417480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B3056F-2739-9072-F7BC-25A043B282B1}"/>
              </a:ext>
            </a:extLst>
          </p:cNvPr>
          <p:cNvSpPr>
            <a:spLocks noGrp="1"/>
          </p:cNvSpPr>
          <p:nvPr>
            <p:ph type="title"/>
          </p:nvPr>
        </p:nvSpPr>
        <p:spPr/>
        <p:txBody>
          <a:bodyPr/>
          <a:lstStyle/>
          <a:p>
            <a:r>
              <a:rPr lang="en-US" dirty="0"/>
              <a:t>From ARE to Shuffle MPC</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CF17A5F8-4514-FE5A-48D0-6B52FC797F61}"/>
                  </a:ext>
                </a:extLst>
              </p:cNvPr>
              <p:cNvSpPr>
                <a:spLocks noGrp="1"/>
              </p:cNvSpPr>
              <p:nvPr>
                <p:ph idx="1"/>
              </p:nvPr>
            </p:nvSpPr>
            <p:spPr/>
            <p:txBody>
              <a:bodyPr/>
              <a:lstStyle/>
              <a:p>
                <a:r>
                  <a:rPr lang="en-US" dirty="0"/>
                  <a:t>Addition can be realized in shuffle model [IKOS06]</a:t>
                </a:r>
              </a:p>
              <a:p>
                <a:r>
                  <a:rPr lang="en-US" b="1" dirty="0"/>
                  <a:t>Corollary: </a:t>
                </a:r>
                <a:r>
                  <a:rPr lang="en-US" dirty="0"/>
                  <a:t>ARE for </a:t>
                </a:r>
                <a14:m>
                  <m:oMath xmlns:m="http://schemas.openxmlformats.org/officeDocument/2006/math">
                    <m:r>
                      <a:rPr lang="en-US" b="0" i="1" smtClean="0">
                        <a:latin typeface="Cambria Math" panose="02040503050406030204" pitchFamily="18" charset="0"/>
                      </a:rPr>
                      <m:t>𝑓</m:t>
                    </m:r>
                  </m:oMath>
                </a14:m>
                <a:r>
                  <a:rPr lang="en-US" dirty="0"/>
                  <a:t> </a:t>
                </a:r>
                <a:r>
                  <a:rPr lang="en-US" dirty="0">
                    <a:sym typeface="Wingdings" panose="05000000000000000000" pitchFamily="2" charset="2"/>
                  </a:rPr>
                  <a:t> </a:t>
                </a:r>
                <a:r>
                  <a:rPr lang="en-US" dirty="0"/>
                  <a:t>shuffle MPC for </a:t>
                </a:r>
                <a14:m>
                  <m:oMath xmlns:m="http://schemas.openxmlformats.org/officeDocument/2006/math">
                    <m:r>
                      <a:rPr lang="en-US" b="0" i="1" smtClean="0">
                        <a:latin typeface="Cambria Math" panose="02040503050406030204" pitchFamily="18" charset="0"/>
                      </a:rPr>
                      <m:t>𝑓</m:t>
                    </m:r>
                  </m:oMath>
                </a14:m>
                <a:r>
                  <a:rPr lang="en-US" dirty="0"/>
                  <a:t> [HIKR23]</a:t>
                </a:r>
              </a:p>
            </p:txBody>
          </p:sp>
        </mc:Choice>
        <mc:Fallback>
          <p:sp>
            <p:nvSpPr>
              <p:cNvPr id="3" name="Content Placeholder 2">
                <a:extLst>
                  <a:ext uri="{FF2B5EF4-FFF2-40B4-BE49-F238E27FC236}">
                    <a16:creationId xmlns:a16="http://schemas.microsoft.com/office/drawing/2014/main" id="{CF17A5F8-4514-FE5A-48D0-6B52FC797F61}"/>
                  </a:ext>
                </a:extLst>
              </p:cNvPr>
              <p:cNvSpPr>
                <a:spLocks noGrp="1" noRot="1" noChangeAspect="1" noMove="1" noResize="1" noEditPoints="1" noAdjustHandles="1" noChangeArrowheads="1" noChangeShapeType="1" noTextEdit="1"/>
              </p:cNvSpPr>
              <p:nvPr>
                <p:ph idx="1"/>
              </p:nvPr>
            </p:nvSpPr>
            <p:spPr>
              <a:blipFill>
                <a:blip r:embed="rId3"/>
                <a:stretch>
                  <a:fillRect l="-1043" t="-2381"/>
                </a:stretch>
              </a:blipFill>
            </p:spPr>
            <p:txBody>
              <a:bodyPr/>
              <a:lstStyle/>
              <a:p>
                <a:r>
                  <a:rPr lang="en-US">
                    <a:noFill/>
                  </a:rPr>
                  <a:t> </a:t>
                </a:r>
              </a:p>
            </p:txBody>
          </p:sp>
        </mc:Fallback>
      </mc:AlternateContent>
    </p:spTree>
    <p:extLst>
      <p:ext uri="{BB962C8B-B14F-4D97-AF65-F5344CB8AC3E}">
        <p14:creationId xmlns:p14="http://schemas.microsoft.com/office/powerpoint/2010/main" val="41429998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0FAAC35-C77D-44B2-2DFA-57FDFEC3E77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D7E060C-C07F-1FFF-FB42-8531C614448F}"/>
              </a:ext>
            </a:extLst>
          </p:cNvPr>
          <p:cNvSpPr>
            <a:spLocks noGrp="1"/>
          </p:cNvSpPr>
          <p:nvPr>
            <p:ph type="title"/>
          </p:nvPr>
        </p:nvSpPr>
        <p:spPr>
          <a:xfrm>
            <a:off x="836855" y="194577"/>
            <a:ext cx="10515600" cy="1325563"/>
          </a:xfrm>
        </p:spPr>
        <p:txBody>
          <a:bodyPr/>
          <a:lstStyle/>
          <a:p>
            <a:r>
              <a:rPr lang="en-US" dirty="0"/>
              <a:t>Q: Under what assumptions does ARE exist?</a:t>
            </a:r>
            <a:endParaRPr lang="en-US" sz="1600" dirty="0"/>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841A16EA-ED98-850C-946B-E0EFE592BBD6}"/>
                  </a:ext>
                </a:extLst>
              </p:cNvPr>
              <p:cNvSpPr>
                <a:spLocks noGrp="1"/>
              </p:cNvSpPr>
              <p:nvPr>
                <p:ph idx="1"/>
              </p:nvPr>
            </p:nvSpPr>
            <p:spPr>
              <a:xfrm>
                <a:off x="838200" y="1825624"/>
                <a:ext cx="10515600" cy="4837799"/>
              </a:xfrm>
            </p:spPr>
            <p:txBody>
              <a:bodyPr>
                <a:normAutofit/>
              </a:bodyPr>
              <a:lstStyle/>
              <a:p>
                <a:pPr marL="0" indent="0">
                  <a:buNone/>
                </a:pPr>
                <a:r>
                  <a:rPr lang="en-US" u="sng" dirty="0"/>
                  <a:t>Previous work</a:t>
                </a:r>
              </a:p>
              <a:p>
                <a:pPr marL="0" indent="0">
                  <a:buNone/>
                </a:pPr>
                <a:r>
                  <a:rPr lang="en-US" dirty="0"/>
                  <a:t>ARE for all </a:t>
                </a:r>
                <a14:m>
                  <m:oMath xmlns:m="http://schemas.openxmlformats.org/officeDocument/2006/math">
                    <m:r>
                      <a:rPr lang="en-US" b="0" i="1" smtClean="0">
                        <a:latin typeface="Cambria Math" panose="02040503050406030204" pitchFamily="18" charset="0"/>
                      </a:rPr>
                      <m:t>𝑓</m:t>
                    </m:r>
                  </m:oMath>
                </a14:m>
                <a:endParaRPr lang="en-US" b="0" dirty="0"/>
              </a:p>
              <a:p>
                <a:pPr marL="457200" lvl="1" indent="0">
                  <a:buNone/>
                </a:pPr>
                <a:r>
                  <a:rPr lang="en-US" dirty="0">
                    <a:solidFill>
                      <a:srgbClr val="C00000"/>
                    </a:solidFill>
                  </a:rPr>
                  <a:t>under the Decision Squaring XDH assumption based on pairings</a:t>
                </a:r>
                <a:r>
                  <a:rPr lang="en-US" dirty="0"/>
                  <a:t> [HIKR23]</a:t>
                </a:r>
              </a:p>
            </p:txBody>
          </p:sp>
        </mc:Choice>
        <mc:Fallback xmlns="">
          <p:sp>
            <p:nvSpPr>
              <p:cNvPr id="5" name="Content Placeholder 4">
                <a:extLst>
                  <a:ext uri="{FF2B5EF4-FFF2-40B4-BE49-F238E27FC236}">
                    <a16:creationId xmlns:a16="http://schemas.microsoft.com/office/drawing/2014/main" id="{841A16EA-ED98-850C-946B-E0EFE592BBD6}"/>
                  </a:ext>
                </a:extLst>
              </p:cNvPr>
              <p:cNvSpPr>
                <a:spLocks noGrp="1" noRot="1" noChangeAspect="1" noMove="1" noResize="1" noEditPoints="1" noAdjustHandles="1" noChangeArrowheads="1" noChangeShapeType="1" noTextEdit="1"/>
              </p:cNvSpPr>
              <p:nvPr>
                <p:ph idx="1"/>
              </p:nvPr>
            </p:nvSpPr>
            <p:spPr>
              <a:xfrm>
                <a:off x="838200" y="1825624"/>
                <a:ext cx="10515600" cy="4837799"/>
              </a:xfrm>
              <a:blipFill>
                <a:blip r:embed="rId4"/>
                <a:stretch>
                  <a:fillRect l="-1217" t="-2141"/>
                </a:stretch>
              </a:blipFill>
            </p:spPr>
            <p:txBody>
              <a:bodyPr/>
              <a:lstStyle/>
              <a:p>
                <a:r>
                  <a:rPr lang="en-US">
                    <a:noFill/>
                  </a:rPr>
                  <a:t> </a:t>
                </a:r>
              </a:p>
            </p:txBody>
          </p:sp>
        </mc:Fallback>
      </mc:AlternateContent>
    </p:spTree>
    <p:extLst>
      <p:ext uri="{BB962C8B-B14F-4D97-AF65-F5344CB8AC3E}">
        <p14:creationId xmlns:p14="http://schemas.microsoft.com/office/powerpoint/2010/main" val="14127795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F53D0-7257-EE58-4EAF-B7461D704C4C}"/>
              </a:ext>
            </a:extLst>
          </p:cNvPr>
          <p:cNvSpPr>
            <a:spLocks noGrp="1"/>
          </p:cNvSpPr>
          <p:nvPr>
            <p:ph type="title"/>
          </p:nvPr>
        </p:nvSpPr>
        <p:spPr/>
        <p:txBody>
          <a:bodyPr/>
          <a:lstStyle/>
          <a:p>
            <a:r>
              <a:rPr lang="en-US" dirty="0"/>
              <a:t>Our Main Result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4A2E963-2292-169E-F294-ECAAE0A83CE3}"/>
                  </a:ext>
                </a:extLst>
              </p:cNvPr>
              <p:cNvSpPr>
                <a:spLocks noGrp="1"/>
              </p:cNvSpPr>
              <p:nvPr>
                <p:ph idx="1"/>
              </p:nvPr>
            </p:nvSpPr>
            <p:spPr/>
            <p:txBody>
              <a:bodyPr/>
              <a:lstStyle/>
              <a:p>
                <a:pPr marL="0" indent="0">
                  <a:buNone/>
                </a:pPr>
                <a:r>
                  <a:rPr lang="en-US" dirty="0"/>
                  <a:t>ARE for all </a:t>
                </a:r>
                <a14:m>
                  <m:oMath xmlns:m="http://schemas.openxmlformats.org/officeDocument/2006/math">
                    <m:r>
                      <a:rPr lang="en-US" i="1">
                        <a:latin typeface="Cambria Math" panose="02040503050406030204" pitchFamily="18" charset="0"/>
                      </a:rPr>
                      <m:t>𝑓</m:t>
                    </m:r>
                  </m:oMath>
                </a14:m>
                <a:endParaRPr lang="en-US" dirty="0"/>
              </a:p>
              <a:p>
                <a:pPr lvl="1"/>
                <a:r>
                  <a:rPr lang="en-US" dirty="0">
                    <a:solidFill>
                      <a:schemeClr val="accent6"/>
                    </a:solidFill>
                  </a:rPr>
                  <a:t>assuming Public Key Encryption</a:t>
                </a:r>
                <a:r>
                  <a:rPr lang="en-US" dirty="0"/>
                  <a:t>.</a:t>
                </a:r>
              </a:p>
              <a:p>
                <a:pPr lvl="1"/>
                <a:r>
                  <a:rPr lang="en-US" dirty="0"/>
                  <a:t>A more efficient construction under the Computational Diffie Hellman (CDH) Assumption.</a:t>
                </a:r>
              </a:p>
            </p:txBody>
          </p:sp>
        </mc:Choice>
        <mc:Fallback xmlns="">
          <p:sp>
            <p:nvSpPr>
              <p:cNvPr id="3" name="Content Placeholder 2">
                <a:extLst>
                  <a:ext uri="{FF2B5EF4-FFF2-40B4-BE49-F238E27FC236}">
                    <a16:creationId xmlns:a16="http://schemas.microsoft.com/office/drawing/2014/main" id="{94A2E963-2292-169E-F294-ECAAE0A83CE3}"/>
                  </a:ext>
                </a:extLst>
              </p:cNvPr>
              <p:cNvSpPr>
                <a:spLocks noGrp="1" noRot="1" noChangeAspect="1" noMove="1" noResize="1" noEditPoints="1" noAdjustHandles="1" noChangeArrowheads="1" noChangeShapeType="1" noTextEdit="1"/>
              </p:cNvSpPr>
              <p:nvPr>
                <p:ph idx="1"/>
              </p:nvPr>
            </p:nvSpPr>
            <p:spPr>
              <a:blipFill>
                <a:blip r:embed="rId3"/>
                <a:stretch>
                  <a:fillRect l="-1217" t="-2381"/>
                </a:stretch>
              </a:blipFill>
            </p:spPr>
            <p:txBody>
              <a:bodyPr/>
              <a:lstStyle/>
              <a:p>
                <a:r>
                  <a:rPr lang="en-US">
                    <a:noFill/>
                  </a:rPr>
                  <a:t> </a:t>
                </a:r>
              </a:p>
            </p:txBody>
          </p:sp>
        </mc:Fallback>
      </mc:AlternateContent>
    </p:spTree>
    <p:extLst>
      <p:ext uri="{BB962C8B-B14F-4D97-AF65-F5344CB8AC3E}">
        <p14:creationId xmlns:p14="http://schemas.microsoft.com/office/powerpoint/2010/main" val="30604598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DC33A8-9A15-1173-350C-26A9D19DE63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573ACFB-7649-DB6F-A976-6B69031B9D5A}"/>
              </a:ext>
            </a:extLst>
          </p:cNvPr>
          <p:cNvSpPr>
            <a:spLocks noGrp="1"/>
          </p:cNvSpPr>
          <p:nvPr>
            <p:ph type="title"/>
          </p:nvPr>
        </p:nvSpPr>
        <p:spPr>
          <a:xfrm>
            <a:off x="550545" y="2766218"/>
            <a:ext cx="11090910" cy="1325563"/>
          </a:xfrm>
        </p:spPr>
        <p:txBody>
          <a:bodyPr>
            <a:normAutofit/>
          </a:bodyPr>
          <a:lstStyle/>
          <a:p>
            <a:pPr algn="ctr"/>
            <a:r>
              <a:rPr lang="en-US" dirty="0"/>
              <a:t>Construction of ARE from Public Key Encryption</a:t>
            </a:r>
          </a:p>
        </p:txBody>
      </p:sp>
    </p:spTree>
    <p:extLst>
      <p:ext uri="{BB962C8B-B14F-4D97-AF65-F5344CB8AC3E}">
        <p14:creationId xmlns:p14="http://schemas.microsoft.com/office/powerpoint/2010/main" val="24791183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F78E140-FAA1-8960-9B6E-6BD8A620AD8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E6513B6-53F7-0F74-4BF5-D31BA8313E30}"/>
              </a:ext>
            </a:extLst>
          </p:cNvPr>
          <p:cNvSpPr>
            <a:spLocks noGrp="1"/>
          </p:cNvSpPr>
          <p:nvPr>
            <p:ph type="title"/>
          </p:nvPr>
        </p:nvSpPr>
        <p:spPr>
          <a:xfrm>
            <a:off x="88305" y="293828"/>
            <a:ext cx="12412298" cy="738490"/>
          </a:xfrm>
        </p:spPr>
        <p:txBody>
          <a:bodyPr>
            <a:normAutofit/>
          </a:bodyPr>
          <a:lstStyle/>
          <a:p>
            <a:r>
              <a:rPr lang="en-US" dirty="0"/>
              <a:t>Main Enabler: One-Sided </a:t>
            </a:r>
            <a:r>
              <a:rPr lang="he-IL" dirty="0"/>
              <a:t>2</a:t>
            </a:r>
            <a:r>
              <a:rPr lang="en-US" dirty="0"/>
              <a:t>-Party ARE (OSARE)</a:t>
            </a:r>
            <a:endParaRPr lang="en-IL" dirty="0"/>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AE048B41-36C7-CB42-4C95-D1F8B2AD0F5F}"/>
                  </a:ext>
                </a:extLst>
              </p:cNvPr>
              <p:cNvSpPr/>
              <p:nvPr/>
            </p:nvSpPr>
            <p:spPr>
              <a:xfrm>
                <a:off x="1915019" y="1609529"/>
                <a:ext cx="649793" cy="800219"/>
              </a:xfrm>
              <a:prstGeom prst="rect">
                <a:avLst/>
              </a:prstGeom>
              <a:solidFill>
                <a:schemeClr val="bg1"/>
              </a:solidFill>
            </p:spPr>
            <p:txBody>
              <a:bodyPr wrap="none" lIns="91440" tIns="45720" rIns="91440" bIns="45720" anchor="t">
                <a:spAutoFit/>
              </a:bodyPr>
              <a:lstStyle/>
              <a:p>
                <a:pPr algn="ctr"/>
                <a14:m>
                  <m:oMathPara xmlns:m="http://schemas.openxmlformats.org/officeDocument/2006/math">
                    <m:oMathParaPr>
                      <m:jc m:val="centerGroup"/>
                    </m:oMathParaPr>
                    <m:oMath xmlns:m="http://schemas.openxmlformats.org/officeDocument/2006/math">
                      <m:r>
                        <a:rPr lang="en-US" sz="4600" i="1" dirty="0" smtClean="0">
                          <a:solidFill>
                            <a:srgbClr val="C00000"/>
                          </a:solidFill>
                          <a:latin typeface="Cambria Math" panose="02040503050406030204" pitchFamily="18" charset="0"/>
                          <a:cs typeface="Calibri"/>
                        </a:rPr>
                        <m:t>𝑥</m:t>
                      </m:r>
                    </m:oMath>
                  </m:oMathPara>
                </a14:m>
                <a:endParaRPr lang="en-US" sz="4600" dirty="0">
                  <a:solidFill>
                    <a:srgbClr val="C00000"/>
                  </a:solidFill>
                </a:endParaRPr>
              </a:p>
            </p:txBody>
          </p:sp>
        </mc:Choice>
        <mc:Fallback xmlns="">
          <p:sp>
            <p:nvSpPr>
              <p:cNvPr id="5" name="Rectangle 4">
                <a:extLst>
                  <a:ext uri="{FF2B5EF4-FFF2-40B4-BE49-F238E27FC236}">
                    <a16:creationId xmlns:a16="http://schemas.microsoft.com/office/drawing/2014/main" id="{AE048B41-36C7-CB42-4C95-D1F8B2AD0F5F}"/>
                  </a:ext>
                </a:extLst>
              </p:cNvPr>
              <p:cNvSpPr>
                <a:spLocks noRot="1" noChangeAspect="1" noMove="1" noResize="1" noEditPoints="1" noAdjustHandles="1" noChangeArrowheads="1" noChangeShapeType="1" noTextEdit="1"/>
              </p:cNvSpPr>
              <p:nvPr/>
            </p:nvSpPr>
            <p:spPr>
              <a:xfrm>
                <a:off x="1915019" y="1609529"/>
                <a:ext cx="649793" cy="800219"/>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F78FB722-7882-144A-0B15-4557CBF7B08E}"/>
                  </a:ext>
                </a:extLst>
              </p:cNvPr>
              <p:cNvSpPr/>
              <p:nvPr/>
            </p:nvSpPr>
            <p:spPr>
              <a:xfrm>
                <a:off x="4963689" y="1609529"/>
                <a:ext cx="658001" cy="800219"/>
              </a:xfrm>
              <a:prstGeom prst="rect">
                <a:avLst/>
              </a:prstGeom>
              <a:solidFill>
                <a:schemeClr val="bg1"/>
              </a:solidFill>
            </p:spPr>
            <p:txBody>
              <a:bodyPr wrap="none" lIns="91440" tIns="45720" rIns="91440" bIns="45720" anchor="t">
                <a:spAutoFit/>
              </a:bodyPr>
              <a:lstStyle/>
              <a:p>
                <a:pPr algn="ctr"/>
                <a14:m>
                  <m:oMathPara xmlns:m="http://schemas.openxmlformats.org/officeDocument/2006/math">
                    <m:oMathParaPr>
                      <m:jc m:val="centerGroup"/>
                    </m:oMathParaPr>
                    <m:oMath xmlns:m="http://schemas.openxmlformats.org/officeDocument/2006/math">
                      <m:r>
                        <a:rPr lang="en-US" sz="4600" b="0" i="1" dirty="0" smtClean="0">
                          <a:solidFill>
                            <a:schemeClr val="tx1"/>
                          </a:solidFill>
                          <a:latin typeface="Cambria Math" panose="02040503050406030204" pitchFamily="18" charset="0"/>
                          <a:cs typeface="Calibri"/>
                        </a:rPr>
                        <m:t>𝑦</m:t>
                      </m:r>
                    </m:oMath>
                  </m:oMathPara>
                </a14:m>
                <a:endParaRPr lang="en-US" sz="4600" dirty="0">
                  <a:solidFill>
                    <a:schemeClr val="tx1"/>
                  </a:solidFill>
                </a:endParaRPr>
              </a:p>
            </p:txBody>
          </p:sp>
        </mc:Choice>
        <mc:Fallback xmlns="">
          <p:sp>
            <p:nvSpPr>
              <p:cNvPr id="6" name="Rectangle 5">
                <a:extLst>
                  <a:ext uri="{FF2B5EF4-FFF2-40B4-BE49-F238E27FC236}">
                    <a16:creationId xmlns:a16="http://schemas.microsoft.com/office/drawing/2014/main" id="{F78FB722-7882-144A-0B15-4557CBF7B08E}"/>
                  </a:ext>
                </a:extLst>
              </p:cNvPr>
              <p:cNvSpPr>
                <a:spLocks noRot="1" noChangeAspect="1" noMove="1" noResize="1" noEditPoints="1" noAdjustHandles="1" noChangeArrowheads="1" noChangeShapeType="1" noTextEdit="1"/>
              </p:cNvSpPr>
              <p:nvPr/>
            </p:nvSpPr>
            <p:spPr>
              <a:xfrm>
                <a:off x="4963689" y="1609529"/>
                <a:ext cx="658001" cy="800219"/>
              </a:xfrm>
              <a:prstGeom prst="rect">
                <a:avLst/>
              </a:prstGeom>
              <a:blipFill>
                <a:blip r:embed="rId5"/>
                <a:stretch>
                  <a:fillRect/>
                </a:stretch>
              </a:blipFill>
            </p:spPr>
            <p:txBody>
              <a:bodyPr/>
              <a:lstStyle/>
              <a:p>
                <a:r>
                  <a:rPr lang="en-US">
                    <a:noFill/>
                  </a:rPr>
                  <a:t> </a:t>
                </a:r>
              </a:p>
            </p:txBody>
          </p:sp>
        </mc:Fallback>
      </mc:AlternateContent>
      <p:cxnSp>
        <p:nvCxnSpPr>
          <p:cNvPr id="7" name="Straight Arrow Connector 6">
            <a:extLst>
              <a:ext uri="{FF2B5EF4-FFF2-40B4-BE49-F238E27FC236}">
                <a16:creationId xmlns:a16="http://schemas.microsoft.com/office/drawing/2014/main" id="{E4B79332-39A6-51CC-99CB-60AD96150364}"/>
              </a:ext>
            </a:extLst>
          </p:cNvPr>
          <p:cNvCxnSpPr>
            <a:cxnSpLocks/>
          </p:cNvCxnSpPr>
          <p:nvPr/>
        </p:nvCxnSpPr>
        <p:spPr>
          <a:xfrm flipH="1" flipV="1">
            <a:off x="2239916" y="2561531"/>
            <a:ext cx="731886" cy="1080551"/>
          </a:xfrm>
          <a:prstGeom prst="straightConnector1">
            <a:avLst/>
          </a:prstGeom>
          <a:ln w="76200">
            <a:solidFill>
              <a:schemeClr val="tx1"/>
            </a:solidFill>
            <a:prstDash val="sys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F2040163-1193-31B0-9B09-BD8D7E044745}"/>
              </a:ext>
            </a:extLst>
          </p:cNvPr>
          <p:cNvCxnSpPr>
            <a:cxnSpLocks/>
          </p:cNvCxnSpPr>
          <p:nvPr/>
        </p:nvCxnSpPr>
        <p:spPr>
          <a:xfrm flipV="1">
            <a:off x="4329115" y="2561531"/>
            <a:ext cx="828675" cy="1080551"/>
          </a:xfrm>
          <a:prstGeom prst="straightConnector1">
            <a:avLst/>
          </a:prstGeom>
          <a:ln w="762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4DF6DDAC-43EB-0839-089E-0D69D4B5C3E5}"/>
                  </a:ext>
                </a:extLst>
              </p:cNvPr>
              <p:cNvSpPr/>
              <p:nvPr/>
            </p:nvSpPr>
            <p:spPr>
              <a:xfrm>
                <a:off x="2796090" y="3712440"/>
                <a:ext cx="649793" cy="800219"/>
              </a:xfrm>
              <a:prstGeom prst="rect">
                <a:avLst/>
              </a:prstGeom>
              <a:solidFill>
                <a:schemeClr val="bg1"/>
              </a:solidFill>
            </p:spPr>
            <p:txBody>
              <a:bodyPr wrap="none" lIns="91440" tIns="45720" rIns="91440" bIns="45720" anchor="t">
                <a:spAutoFit/>
              </a:bodyPr>
              <a:lstStyle/>
              <a:p>
                <a:pPr algn="ctr"/>
                <a14:m>
                  <m:oMathPara xmlns:m="http://schemas.openxmlformats.org/officeDocument/2006/math">
                    <m:oMathParaPr>
                      <m:jc m:val="centerGroup"/>
                    </m:oMathParaPr>
                    <m:oMath xmlns:m="http://schemas.openxmlformats.org/officeDocument/2006/math">
                      <m:acc>
                        <m:accPr>
                          <m:chr m:val="̂"/>
                          <m:ctrlPr>
                            <a:rPr lang="en-US" sz="4600" b="0" i="1" dirty="0" smtClean="0">
                              <a:solidFill>
                                <a:schemeClr val="tx1"/>
                              </a:solidFill>
                              <a:latin typeface="Cambria Math" panose="02040503050406030204" pitchFamily="18" charset="0"/>
                              <a:cs typeface="Calibri"/>
                            </a:rPr>
                          </m:ctrlPr>
                        </m:accPr>
                        <m:e>
                          <m:r>
                            <a:rPr lang="en-US" sz="4600" b="0" i="1" dirty="0" smtClean="0">
                              <a:solidFill>
                                <a:schemeClr val="tx1"/>
                              </a:solidFill>
                              <a:latin typeface="Cambria Math" panose="02040503050406030204" pitchFamily="18" charset="0"/>
                              <a:cs typeface="Calibri"/>
                            </a:rPr>
                            <m:t>𝑥</m:t>
                          </m:r>
                        </m:e>
                      </m:acc>
                    </m:oMath>
                  </m:oMathPara>
                </a14:m>
                <a:endParaRPr lang="en-US" sz="4600" dirty="0">
                  <a:solidFill>
                    <a:schemeClr val="tx1"/>
                  </a:solidFill>
                </a:endParaRPr>
              </a:p>
            </p:txBody>
          </p:sp>
        </mc:Choice>
        <mc:Fallback xmlns="">
          <p:sp>
            <p:nvSpPr>
              <p:cNvPr id="13" name="Rectangle 12">
                <a:extLst>
                  <a:ext uri="{FF2B5EF4-FFF2-40B4-BE49-F238E27FC236}">
                    <a16:creationId xmlns:a16="http://schemas.microsoft.com/office/drawing/2014/main" id="{4DF6DDAC-43EB-0839-089E-0D69D4B5C3E5}"/>
                  </a:ext>
                </a:extLst>
              </p:cNvPr>
              <p:cNvSpPr>
                <a:spLocks noRot="1" noChangeAspect="1" noMove="1" noResize="1" noEditPoints="1" noAdjustHandles="1" noChangeArrowheads="1" noChangeShapeType="1" noTextEdit="1"/>
              </p:cNvSpPr>
              <p:nvPr/>
            </p:nvSpPr>
            <p:spPr>
              <a:xfrm>
                <a:off x="2796090" y="3712440"/>
                <a:ext cx="649793" cy="800219"/>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id="{2ED3FDEB-52FA-365B-5372-FFE6BC9B8411}"/>
                  </a:ext>
                </a:extLst>
              </p:cNvPr>
              <p:cNvSpPr/>
              <p:nvPr/>
            </p:nvSpPr>
            <p:spPr>
              <a:xfrm>
                <a:off x="4059401" y="3712440"/>
                <a:ext cx="658001" cy="800219"/>
              </a:xfrm>
              <a:prstGeom prst="rect">
                <a:avLst/>
              </a:prstGeom>
              <a:solidFill>
                <a:schemeClr val="bg1"/>
              </a:solidFill>
            </p:spPr>
            <p:txBody>
              <a:bodyPr wrap="none" lIns="91440" tIns="45720" rIns="91440" bIns="45720" anchor="t">
                <a:spAutoFit/>
              </a:bodyPr>
              <a:lstStyle/>
              <a:p>
                <a:pPr algn="ctr"/>
                <a14:m>
                  <m:oMathPara xmlns:m="http://schemas.openxmlformats.org/officeDocument/2006/math">
                    <m:oMathParaPr>
                      <m:jc m:val="centerGroup"/>
                    </m:oMathParaPr>
                    <m:oMath xmlns:m="http://schemas.openxmlformats.org/officeDocument/2006/math">
                      <m:acc>
                        <m:accPr>
                          <m:chr m:val="̂"/>
                          <m:ctrlPr>
                            <a:rPr lang="en-US" sz="4600" b="0" i="1" dirty="0" smtClean="0">
                              <a:solidFill>
                                <a:schemeClr val="tx1"/>
                              </a:solidFill>
                              <a:latin typeface="Cambria Math" panose="02040503050406030204" pitchFamily="18" charset="0"/>
                              <a:cs typeface="Calibri"/>
                            </a:rPr>
                          </m:ctrlPr>
                        </m:accPr>
                        <m:e>
                          <m:r>
                            <a:rPr lang="en-US" sz="4600" b="0" i="1" dirty="0" smtClean="0">
                              <a:solidFill>
                                <a:schemeClr val="tx1"/>
                              </a:solidFill>
                              <a:latin typeface="Cambria Math" panose="02040503050406030204" pitchFamily="18" charset="0"/>
                              <a:cs typeface="Calibri"/>
                            </a:rPr>
                            <m:t>𝑦</m:t>
                          </m:r>
                        </m:e>
                      </m:acc>
                    </m:oMath>
                  </m:oMathPara>
                </a14:m>
                <a:endParaRPr lang="en-US" sz="4600" dirty="0">
                  <a:solidFill>
                    <a:schemeClr val="tx1"/>
                  </a:solidFill>
                </a:endParaRPr>
              </a:p>
            </p:txBody>
          </p:sp>
        </mc:Choice>
        <mc:Fallback xmlns="">
          <p:sp>
            <p:nvSpPr>
              <p:cNvPr id="14" name="Rectangle 13">
                <a:extLst>
                  <a:ext uri="{FF2B5EF4-FFF2-40B4-BE49-F238E27FC236}">
                    <a16:creationId xmlns:a16="http://schemas.microsoft.com/office/drawing/2014/main" id="{2ED3FDEB-52FA-365B-5372-FFE6BC9B8411}"/>
                  </a:ext>
                </a:extLst>
              </p:cNvPr>
              <p:cNvSpPr>
                <a:spLocks noRot="1" noChangeAspect="1" noMove="1" noResize="1" noEditPoints="1" noAdjustHandles="1" noChangeArrowheads="1" noChangeShapeType="1" noTextEdit="1"/>
              </p:cNvSpPr>
              <p:nvPr/>
            </p:nvSpPr>
            <p:spPr>
              <a:xfrm>
                <a:off x="4059401" y="3712440"/>
                <a:ext cx="658001" cy="800219"/>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a:extLst>
                  <a:ext uri="{FF2B5EF4-FFF2-40B4-BE49-F238E27FC236}">
                    <a16:creationId xmlns:a16="http://schemas.microsoft.com/office/drawing/2014/main" id="{AA104466-9A69-A52F-7BEC-2997F20D1258}"/>
                  </a:ext>
                </a:extLst>
              </p:cNvPr>
              <p:cNvSpPr/>
              <p:nvPr/>
            </p:nvSpPr>
            <p:spPr>
              <a:xfrm>
                <a:off x="3332850" y="3712440"/>
                <a:ext cx="758541" cy="800219"/>
              </a:xfrm>
              <a:prstGeom prst="rect">
                <a:avLst/>
              </a:prstGeom>
              <a:solidFill>
                <a:schemeClr val="bg1"/>
              </a:solidFill>
            </p:spPr>
            <p:txBody>
              <a:bodyPr wrap="none" lIns="91440" tIns="45720" rIns="91440" bIns="45720" anchor="t">
                <a:spAutoFit/>
              </a:bodyPr>
              <a:lstStyle/>
              <a:p>
                <a:pPr algn="ctr"/>
                <a14:m>
                  <m:oMathPara xmlns:m="http://schemas.openxmlformats.org/officeDocument/2006/math">
                    <m:oMathParaPr>
                      <m:jc m:val="centerGroup"/>
                    </m:oMathParaPr>
                    <m:oMath xmlns:m="http://schemas.openxmlformats.org/officeDocument/2006/math">
                      <m:r>
                        <a:rPr lang="en-US" sz="4600" b="0" i="1" dirty="0" smtClean="0">
                          <a:solidFill>
                            <a:schemeClr val="tx1"/>
                          </a:solidFill>
                          <a:latin typeface="Cambria Math" panose="02040503050406030204" pitchFamily="18" charset="0"/>
                          <a:cs typeface="Calibri"/>
                        </a:rPr>
                        <m:t>+</m:t>
                      </m:r>
                    </m:oMath>
                  </m:oMathPara>
                </a14:m>
                <a:endParaRPr lang="en-US" sz="4600" dirty="0">
                  <a:solidFill>
                    <a:schemeClr val="tx1"/>
                  </a:solidFill>
                </a:endParaRPr>
              </a:p>
            </p:txBody>
          </p:sp>
        </mc:Choice>
        <mc:Fallback xmlns="">
          <p:sp>
            <p:nvSpPr>
              <p:cNvPr id="15" name="Rectangle 14">
                <a:extLst>
                  <a:ext uri="{FF2B5EF4-FFF2-40B4-BE49-F238E27FC236}">
                    <a16:creationId xmlns:a16="http://schemas.microsoft.com/office/drawing/2014/main" id="{AA104466-9A69-A52F-7BEC-2997F20D1258}"/>
                  </a:ext>
                </a:extLst>
              </p:cNvPr>
              <p:cNvSpPr>
                <a:spLocks noRot="1" noChangeAspect="1" noMove="1" noResize="1" noEditPoints="1" noAdjustHandles="1" noChangeArrowheads="1" noChangeShapeType="1" noTextEdit="1"/>
              </p:cNvSpPr>
              <p:nvPr/>
            </p:nvSpPr>
            <p:spPr>
              <a:xfrm>
                <a:off x="3332850" y="3712440"/>
                <a:ext cx="758541" cy="800219"/>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id="{FC17AC66-B711-AF33-6157-BD77C3B048E0}"/>
                  </a:ext>
                </a:extLst>
              </p:cNvPr>
              <p:cNvSpPr/>
              <p:nvPr/>
            </p:nvSpPr>
            <p:spPr>
              <a:xfrm>
                <a:off x="6526913" y="3693389"/>
                <a:ext cx="4085990" cy="800219"/>
              </a:xfrm>
              <a:prstGeom prst="rect">
                <a:avLst/>
              </a:prstGeom>
              <a:solidFill>
                <a:schemeClr val="bg1"/>
              </a:solidFill>
            </p:spPr>
            <p:txBody>
              <a:bodyPr wrap="none" lIns="91440" tIns="45720" rIns="91440" bIns="45720" anchor="t">
                <a:spAutoFit/>
              </a:bodyPr>
              <a:lstStyle/>
              <a:p>
                <a:pPr algn="ctr"/>
                <a14:m>
                  <m:oMathPara xmlns:m="http://schemas.openxmlformats.org/officeDocument/2006/math">
                    <m:oMathParaPr>
                      <m:jc m:val="centerGroup"/>
                    </m:oMathParaPr>
                    <m:oMath xmlns:m="http://schemas.openxmlformats.org/officeDocument/2006/math">
                      <m:r>
                        <a:rPr lang="en-US" sz="4600" b="0" i="1" dirty="0" smtClean="0">
                          <a:solidFill>
                            <a:schemeClr val="tx1"/>
                          </a:solidFill>
                          <a:latin typeface="Cambria Math" panose="02040503050406030204" pitchFamily="18" charset="0"/>
                          <a:cs typeface="Calibri"/>
                        </a:rPr>
                        <m:t>𝑆𝑖𝑚</m:t>
                      </m:r>
                      <m:r>
                        <a:rPr lang="en-US" sz="4600" b="0" i="1" dirty="0" smtClean="0">
                          <a:solidFill>
                            <a:schemeClr val="tx1"/>
                          </a:solidFill>
                          <a:latin typeface="Cambria Math" panose="02040503050406030204" pitchFamily="18" charset="0"/>
                          <a:cs typeface="Calibri"/>
                        </a:rPr>
                        <m:t>(</m:t>
                      </m:r>
                      <m:r>
                        <a:rPr lang="en-US" sz="4600" b="0" i="1" dirty="0" smtClean="0">
                          <a:solidFill>
                            <a:srgbClr val="C00000"/>
                          </a:solidFill>
                          <a:latin typeface="Cambria Math" panose="02040503050406030204" pitchFamily="18" charset="0"/>
                          <a:cs typeface="Calibri"/>
                        </a:rPr>
                        <m:t>𝑥</m:t>
                      </m:r>
                      <m:r>
                        <a:rPr lang="en-US" sz="4600" b="0" i="1" dirty="0" smtClean="0">
                          <a:solidFill>
                            <a:schemeClr val="tx1"/>
                          </a:solidFill>
                          <a:latin typeface="Cambria Math" panose="02040503050406030204" pitchFamily="18" charset="0"/>
                          <a:cs typeface="Calibri"/>
                        </a:rPr>
                        <m:t>,</m:t>
                      </m:r>
                      <m:r>
                        <a:rPr lang="en-US" sz="4600" b="0" i="1" dirty="0" smtClean="0">
                          <a:solidFill>
                            <a:schemeClr val="tx1"/>
                          </a:solidFill>
                          <a:latin typeface="Cambria Math" panose="02040503050406030204" pitchFamily="18" charset="0"/>
                          <a:cs typeface="Calibri"/>
                        </a:rPr>
                        <m:t>𝑓</m:t>
                      </m:r>
                      <m:d>
                        <m:dPr>
                          <m:ctrlPr>
                            <a:rPr lang="en-US" sz="4600" b="0" i="1" dirty="0" smtClean="0">
                              <a:solidFill>
                                <a:schemeClr val="tx1"/>
                              </a:solidFill>
                              <a:latin typeface="Cambria Math" panose="02040503050406030204" pitchFamily="18" charset="0"/>
                              <a:cs typeface="Calibri"/>
                            </a:rPr>
                          </m:ctrlPr>
                        </m:dPr>
                        <m:e>
                          <m:r>
                            <a:rPr lang="en-US" sz="4600" b="0" i="1" dirty="0" smtClean="0">
                              <a:solidFill>
                                <a:schemeClr val="tx1"/>
                              </a:solidFill>
                              <a:latin typeface="Cambria Math" panose="02040503050406030204" pitchFamily="18" charset="0"/>
                              <a:cs typeface="Calibri"/>
                            </a:rPr>
                            <m:t>𝑥</m:t>
                          </m:r>
                          <m:r>
                            <a:rPr lang="en-US" sz="4600" b="0" i="1" dirty="0" smtClean="0">
                              <a:solidFill>
                                <a:schemeClr val="tx1"/>
                              </a:solidFill>
                              <a:latin typeface="Cambria Math" panose="02040503050406030204" pitchFamily="18" charset="0"/>
                              <a:cs typeface="Calibri"/>
                            </a:rPr>
                            <m:t>,</m:t>
                          </m:r>
                          <m:r>
                            <a:rPr lang="en-US" sz="4600" b="0" i="1" dirty="0" smtClean="0">
                              <a:solidFill>
                                <a:schemeClr val="tx1"/>
                              </a:solidFill>
                              <a:latin typeface="Cambria Math" panose="02040503050406030204" pitchFamily="18" charset="0"/>
                              <a:cs typeface="Calibri"/>
                            </a:rPr>
                            <m:t>𝑦</m:t>
                          </m:r>
                        </m:e>
                      </m:d>
                      <m:r>
                        <a:rPr lang="en-US" sz="4600" b="0" i="1" dirty="0" smtClean="0">
                          <a:solidFill>
                            <a:schemeClr val="tx1"/>
                          </a:solidFill>
                          <a:latin typeface="Cambria Math" panose="02040503050406030204" pitchFamily="18" charset="0"/>
                          <a:cs typeface="Calibri"/>
                        </a:rPr>
                        <m:t>)</m:t>
                      </m:r>
                    </m:oMath>
                  </m:oMathPara>
                </a14:m>
                <a:endParaRPr lang="en-US" sz="4600" dirty="0">
                  <a:solidFill>
                    <a:schemeClr val="tx1"/>
                  </a:solidFill>
                </a:endParaRPr>
              </a:p>
            </p:txBody>
          </p:sp>
        </mc:Choice>
        <mc:Fallback xmlns="">
          <p:sp>
            <p:nvSpPr>
              <p:cNvPr id="16" name="Rectangle 15">
                <a:extLst>
                  <a:ext uri="{FF2B5EF4-FFF2-40B4-BE49-F238E27FC236}">
                    <a16:creationId xmlns:a16="http://schemas.microsoft.com/office/drawing/2014/main" id="{FC17AC66-B711-AF33-6157-BD77C3B048E0}"/>
                  </a:ext>
                </a:extLst>
              </p:cNvPr>
              <p:cNvSpPr>
                <a:spLocks noRot="1" noChangeAspect="1" noMove="1" noResize="1" noEditPoints="1" noAdjustHandles="1" noChangeArrowheads="1" noChangeShapeType="1" noTextEdit="1"/>
              </p:cNvSpPr>
              <p:nvPr/>
            </p:nvSpPr>
            <p:spPr>
              <a:xfrm>
                <a:off x="6526913" y="3693389"/>
                <a:ext cx="4085990" cy="800219"/>
              </a:xfrm>
              <a:prstGeom prst="rect">
                <a:avLst/>
              </a:prstGeom>
              <a:blipFill>
                <a:blip r:embed="rId9"/>
                <a:stretch>
                  <a:fillRect/>
                </a:stretch>
              </a:blipFill>
            </p:spPr>
            <p:txBody>
              <a:bodyPr/>
              <a:lstStyle/>
              <a:p>
                <a:r>
                  <a:rPr lang="en-US">
                    <a:noFill/>
                  </a:rPr>
                  <a:t> </a:t>
                </a:r>
              </a:p>
            </p:txBody>
          </p:sp>
        </mc:Fallback>
      </mc:AlternateContent>
      <p:cxnSp>
        <p:nvCxnSpPr>
          <p:cNvPr id="17" name="Straight Arrow Connector 16">
            <a:extLst>
              <a:ext uri="{FF2B5EF4-FFF2-40B4-BE49-F238E27FC236}">
                <a16:creationId xmlns:a16="http://schemas.microsoft.com/office/drawing/2014/main" id="{B16B74F5-5D28-F701-E38D-77B2B35E3C51}"/>
              </a:ext>
            </a:extLst>
          </p:cNvPr>
          <p:cNvCxnSpPr>
            <a:cxnSpLocks/>
          </p:cNvCxnSpPr>
          <p:nvPr/>
        </p:nvCxnSpPr>
        <p:spPr>
          <a:xfrm flipV="1">
            <a:off x="3654968" y="4730227"/>
            <a:ext cx="0" cy="826550"/>
          </a:xfrm>
          <a:prstGeom prst="straightConnector1">
            <a:avLst/>
          </a:prstGeom>
          <a:ln w="762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Rectangle 19">
                <a:extLst>
                  <a:ext uri="{FF2B5EF4-FFF2-40B4-BE49-F238E27FC236}">
                    <a16:creationId xmlns:a16="http://schemas.microsoft.com/office/drawing/2014/main" id="{58CD453A-13A1-69AC-A578-A84E33D66EEE}"/>
                  </a:ext>
                </a:extLst>
              </p:cNvPr>
              <p:cNvSpPr/>
              <p:nvPr/>
            </p:nvSpPr>
            <p:spPr>
              <a:xfrm>
                <a:off x="3186112" y="5607929"/>
                <a:ext cx="1023938" cy="800219"/>
              </a:xfrm>
              <a:prstGeom prst="rect">
                <a:avLst/>
              </a:prstGeom>
              <a:solidFill>
                <a:schemeClr val="bg1"/>
              </a:solidFill>
            </p:spPr>
            <p:txBody>
              <a:bodyPr wrap="square" lIns="91440" tIns="45720" rIns="91440" bIns="45720" anchor="t">
                <a:spAutoFit/>
              </a:bodyPr>
              <a:lstStyle/>
              <a:p>
                <a:pPr algn="ctr"/>
                <a14:m>
                  <m:oMathPara xmlns:m="http://schemas.openxmlformats.org/officeDocument/2006/math">
                    <m:oMathParaPr>
                      <m:jc m:val="centerGroup"/>
                    </m:oMathParaPr>
                    <m:oMath xmlns:m="http://schemas.openxmlformats.org/officeDocument/2006/math">
                      <m:r>
                        <a:rPr lang="en-US" sz="4600" b="0" i="1" dirty="0" smtClean="0">
                          <a:solidFill>
                            <a:schemeClr val="tx1"/>
                          </a:solidFill>
                          <a:latin typeface="Cambria Math" panose="02040503050406030204" pitchFamily="18" charset="0"/>
                          <a:cs typeface="Calibri"/>
                        </a:rPr>
                        <m:t>𝑓</m:t>
                      </m:r>
                      <m:r>
                        <a:rPr lang="en-US" sz="4600" b="0" i="1" dirty="0" smtClean="0">
                          <a:solidFill>
                            <a:schemeClr val="tx1"/>
                          </a:solidFill>
                          <a:latin typeface="Cambria Math" panose="02040503050406030204" pitchFamily="18" charset="0"/>
                          <a:cs typeface="Calibri"/>
                        </a:rPr>
                        <m:t>(</m:t>
                      </m:r>
                      <m:r>
                        <a:rPr lang="en-US" sz="4600" b="0" i="1" dirty="0" smtClean="0">
                          <a:solidFill>
                            <a:schemeClr val="tx1"/>
                          </a:solidFill>
                          <a:latin typeface="Cambria Math" panose="02040503050406030204" pitchFamily="18" charset="0"/>
                          <a:cs typeface="Calibri"/>
                        </a:rPr>
                        <m:t>𝑥</m:t>
                      </m:r>
                      <m:r>
                        <a:rPr lang="en-US" sz="4600" b="0" i="1" dirty="0" smtClean="0">
                          <a:solidFill>
                            <a:schemeClr val="tx1"/>
                          </a:solidFill>
                          <a:latin typeface="Cambria Math" panose="02040503050406030204" pitchFamily="18" charset="0"/>
                          <a:cs typeface="Calibri"/>
                        </a:rPr>
                        <m:t>,</m:t>
                      </m:r>
                      <m:r>
                        <a:rPr lang="en-US" sz="4600" b="0" i="1" dirty="0" smtClean="0">
                          <a:solidFill>
                            <a:schemeClr val="tx1"/>
                          </a:solidFill>
                          <a:latin typeface="Cambria Math" panose="02040503050406030204" pitchFamily="18" charset="0"/>
                          <a:cs typeface="Calibri"/>
                        </a:rPr>
                        <m:t>𝑦</m:t>
                      </m:r>
                      <m:r>
                        <a:rPr lang="en-US" sz="4600" b="0" i="1" dirty="0" smtClean="0">
                          <a:solidFill>
                            <a:schemeClr val="tx1"/>
                          </a:solidFill>
                          <a:latin typeface="Cambria Math" panose="02040503050406030204" pitchFamily="18" charset="0"/>
                          <a:cs typeface="Calibri"/>
                        </a:rPr>
                        <m:t>)</m:t>
                      </m:r>
                    </m:oMath>
                  </m:oMathPara>
                </a14:m>
                <a:endParaRPr lang="en-US" sz="4600" dirty="0">
                  <a:solidFill>
                    <a:schemeClr val="tx1"/>
                  </a:solidFill>
                </a:endParaRPr>
              </a:p>
            </p:txBody>
          </p:sp>
        </mc:Choice>
        <mc:Fallback xmlns="">
          <p:sp>
            <p:nvSpPr>
              <p:cNvPr id="20" name="Rectangle 19">
                <a:extLst>
                  <a:ext uri="{FF2B5EF4-FFF2-40B4-BE49-F238E27FC236}">
                    <a16:creationId xmlns:a16="http://schemas.microsoft.com/office/drawing/2014/main" id="{58CD453A-13A1-69AC-A578-A84E33D66EEE}"/>
                  </a:ext>
                </a:extLst>
              </p:cNvPr>
              <p:cNvSpPr>
                <a:spLocks noRot="1" noChangeAspect="1" noMove="1" noResize="1" noEditPoints="1" noAdjustHandles="1" noChangeArrowheads="1" noChangeShapeType="1" noTextEdit="1"/>
              </p:cNvSpPr>
              <p:nvPr/>
            </p:nvSpPr>
            <p:spPr>
              <a:xfrm>
                <a:off x="3186112" y="5607929"/>
                <a:ext cx="1023938" cy="800219"/>
              </a:xfrm>
              <a:prstGeom prst="rect">
                <a:avLst/>
              </a:prstGeom>
              <a:blipFill>
                <a:blip r:embed="rId10"/>
                <a:stretch>
                  <a:fillRect l="-40476" r="-2202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ectangle 20">
                <a:extLst>
                  <a:ext uri="{FF2B5EF4-FFF2-40B4-BE49-F238E27FC236}">
                    <a16:creationId xmlns:a16="http://schemas.microsoft.com/office/drawing/2014/main" id="{F1649C5F-1C97-F162-DC83-78A21AB7EC20}"/>
                  </a:ext>
                </a:extLst>
              </p:cNvPr>
              <p:cNvSpPr/>
              <p:nvPr/>
            </p:nvSpPr>
            <p:spPr>
              <a:xfrm>
                <a:off x="5044324" y="3665550"/>
                <a:ext cx="1023938" cy="800219"/>
              </a:xfrm>
              <a:prstGeom prst="rect">
                <a:avLst/>
              </a:prstGeom>
              <a:solidFill>
                <a:schemeClr val="bg1"/>
              </a:solidFill>
            </p:spPr>
            <p:txBody>
              <a:bodyPr wrap="square" lIns="91440" tIns="45720" rIns="91440" bIns="45720" anchor="t">
                <a:spAutoFit/>
              </a:bodyPr>
              <a:lstStyle/>
              <a:p>
                <a:pPr algn="ctr"/>
                <a14:m>
                  <m:oMathPara xmlns:m="http://schemas.openxmlformats.org/officeDocument/2006/math">
                    <m:oMathParaPr>
                      <m:jc m:val="centerGroup"/>
                    </m:oMathParaPr>
                    <m:oMath xmlns:m="http://schemas.openxmlformats.org/officeDocument/2006/math">
                      <m:sSub>
                        <m:sSubPr>
                          <m:ctrlPr>
                            <a:rPr lang="en-US" sz="4600" b="0" i="1" smtClean="0">
                              <a:solidFill>
                                <a:schemeClr val="tx1"/>
                              </a:solidFill>
                              <a:latin typeface="Cambria Math" panose="02040503050406030204" pitchFamily="18" charset="0"/>
                            </a:rPr>
                          </m:ctrlPr>
                        </m:sSubPr>
                        <m:e>
                          <m:r>
                            <a:rPr lang="en-US" sz="4600" b="0" i="1" smtClean="0">
                              <a:solidFill>
                                <a:schemeClr val="tx1"/>
                              </a:solidFill>
                              <a:latin typeface="Cambria Math" panose="02040503050406030204" pitchFamily="18" charset="0"/>
                            </a:rPr>
                            <m:t>≈</m:t>
                          </m:r>
                        </m:e>
                        <m:sub>
                          <m:r>
                            <a:rPr lang="en-US" sz="4600" b="0" i="1" smtClean="0">
                              <a:solidFill>
                                <a:schemeClr val="tx1"/>
                              </a:solidFill>
                              <a:latin typeface="Cambria Math" panose="02040503050406030204" pitchFamily="18" charset="0"/>
                            </a:rPr>
                            <m:t>𝑐</m:t>
                          </m:r>
                        </m:sub>
                      </m:sSub>
                    </m:oMath>
                  </m:oMathPara>
                </a14:m>
                <a:endParaRPr lang="en-US" sz="4600" dirty="0">
                  <a:solidFill>
                    <a:schemeClr val="tx1"/>
                  </a:solidFill>
                </a:endParaRPr>
              </a:p>
            </p:txBody>
          </p:sp>
        </mc:Choice>
        <mc:Fallback xmlns="">
          <p:sp>
            <p:nvSpPr>
              <p:cNvPr id="21" name="Rectangle 20">
                <a:extLst>
                  <a:ext uri="{FF2B5EF4-FFF2-40B4-BE49-F238E27FC236}">
                    <a16:creationId xmlns:a16="http://schemas.microsoft.com/office/drawing/2014/main" id="{F1649C5F-1C97-F162-DC83-78A21AB7EC20}"/>
                  </a:ext>
                </a:extLst>
              </p:cNvPr>
              <p:cNvSpPr>
                <a:spLocks noRot="1" noChangeAspect="1" noMove="1" noResize="1" noEditPoints="1" noAdjustHandles="1" noChangeArrowheads="1" noChangeShapeType="1" noTextEdit="1"/>
              </p:cNvSpPr>
              <p:nvPr/>
            </p:nvSpPr>
            <p:spPr>
              <a:xfrm>
                <a:off x="5044324" y="3665550"/>
                <a:ext cx="1023938" cy="800219"/>
              </a:xfrm>
              <a:prstGeom prst="rect">
                <a:avLst/>
              </a:prstGeom>
              <a:blipFill>
                <a:blip r:embed="rId11"/>
                <a:stretch>
                  <a:fillRect/>
                </a:stretch>
              </a:blipFill>
            </p:spPr>
            <p:txBody>
              <a:bodyPr/>
              <a:lstStyle/>
              <a:p>
                <a:r>
                  <a:rPr lang="en-US">
                    <a:noFill/>
                  </a:rPr>
                  <a:t> </a:t>
                </a:r>
              </a:p>
            </p:txBody>
          </p:sp>
        </mc:Fallback>
      </mc:AlternateContent>
      <p:sp>
        <p:nvSpPr>
          <p:cNvPr id="3" name="Rectangle 2">
            <a:extLst>
              <a:ext uri="{FF2B5EF4-FFF2-40B4-BE49-F238E27FC236}">
                <a16:creationId xmlns:a16="http://schemas.microsoft.com/office/drawing/2014/main" id="{2E064E77-E9D3-8E39-8C87-08737162A870}"/>
              </a:ext>
            </a:extLst>
          </p:cNvPr>
          <p:cNvSpPr/>
          <p:nvPr/>
        </p:nvSpPr>
        <p:spPr>
          <a:xfrm>
            <a:off x="2448798" y="1623818"/>
            <a:ext cx="1365117" cy="800219"/>
          </a:xfrm>
          <a:prstGeom prst="rect">
            <a:avLst/>
          </a:prstGeom>
          <a:solidFill>
            <a:schemeClr val="bg1"/>
          </a:solidFill>
        </p:spPr>
        <p:txBody>
          <a:bodyPr wrap="none" lIns="91440" tIns="45720" rIns="91440" bIns="45720" anchor="t">
            <a:spAutoFit/>
          </a:bodyPr>
          <a:lstStyle/>
          <a:p>
            <a:pPr algn="ctr"/>
            <a:r>
              <a:rPr lang="en-US" sz="4600" b="0" i="0" dirty="0">
                <a:solidFill>
                  <a:srgbClr val="C00000"/>
                </a:solidFill>
                <a:latin typeface="+mj-lt"/>
                <a:cs typeface="Calibri"/>
              </a:rPr>
              <a:t>leaks</a:t>
            </a:r>
            <a:endParaRPr lang="en-US" sz="4600" dirty="0">
              <a:solidFill>
                <a:srgbClr val="C00000"/>
              </a:solidFill>
            </a:endParaRPr>
          </a:p>
        </p:txBody>
      </p:sp>
    </p:spTree>
    <p:custDataLst>
      <p:tags r:id="rId1"/>
    </p:custDataLst>
    <p:extLst>
      <p:ext uri="{BB962C8B-B14F-4D97-AF65-F5344CB8AC3E}">
        <p14:creationId xmlns:p14="http://schemas.microsoft.com/office/powerpoint/2010/main" val="2797051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3" grpId="0" animBg="1"/>
      <p:bldP spid="14" grpId="0" animBg="1"/>
      <p:bldP spid="15" grpId="0" animBg="1"/>
      <p:bldP spid="16" grpId="0" animBg="1"/>
      <p:bldP spid="20" grpId="0" animBg="1"/>
      <p:bldP spid="21" grpId="0"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BA2BD3A-4320-1276-63E5-A81E8E99209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B9C9CC9-A053-BBC7-664B-6102D6460D6F}"/>
              </a:ext>
            </a:extLst>
          </p:cNvPr>
          <p:cNvSpPr>
            <a:spLocks noGrp="1"/>
          </p:cNvSpPr>
          <p:nvPr>
            <p:ph type="title"/>
          </p:nvPr>
        </p:nvSpPr>
        <p:spPr>
          <a:xfrm>
            <a:off x="94590" y="81316"/>
            <a:ext cx="10258097" cy="738490"/>
          </a:xfrm>
        </p:spPr>
        <p:txBody>
          <a:bodyPr>
            <a:normAutofit/>
          </a:bodyPr>
          <a:lstStyle/>
          <a:p>
            <a:r>
              <a:rPr lang="en-US" dirty="0"/>
              <a:t>ARE from OSARE?</a:t>
            </a:r>
            <a:endParaRPr lang="en-IL" dirty="0"/>
          </a:p>
        </p:txBody>
      </p:sp>
      <p:cxnSp>
        <p:nvCxnSpPr>
          <p:cNvPr id="7" name="Straight Arrow Connector 6">
            <a:extLst>
              <a:ext uri="{FF2B5EF4-FFF2-40B4-BE49-F238E27FC236}">
                <a16:creationId xmlns:a16="http://schemas.microsoft.com/office/drawing/2014/main" id="{A3AC77F1-A4C3-9B0E-4BCB-A1A7C809D1D3}"/>
              </a:ext>
            </a:extLst>
          </p:cNvPr>
          <p:cNvCxnSpPr>
            <a:cxnSpLocks/>
            <a:stCxn id="10" idx="0"/>
          </p:cNvCxnSpPr>
          <p:nvPr/>
        </p:nvCxnSpPr>
        <p:spPr>
          <a:xfrm flipV="1">
            <a:off x="3684729" y="1701411"/>
            <a:ext cx="1" cy="1861258"/>
          </a:xfrm>
          <a:prstGeom prst="straightConnector1">
            <a:avLst/>
          </a:prstGeom>
          <a:ln w="762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2A99E33C-3F00-63AB-F752-E75461586F5E}"/>
                  </a:ext>
                </a:extLst>
              </p:cNvPr>
              <p:cNvSpPr/>
              <p:nvPr/>
            </p:nvSpPr>
            <p:spPr>
              <a:xfrm>
                <a:off x="2146679" y="3562669"/>
                <a:ext cx="3076099" cy="1077218"/>
              </a:xfrm>
              <a:prstGeom prst="rect">
                <a:avLst/>
              </a:prstGeom>
              <a:solidFill>
                <a:schemeClr val="bg1"/>
              </a:solidFill>
            </p:spPr>
            <p:txBody>
              <a:bodyPr wrap="square" lIns="91440" tIns="45720" rIns="91440" bIns="45720" anchor="t">
                <a:spAutoFit/>
              </a:bodyPr>
              <a:lstStyle/>
              <a:p>
                <a:pPr algn="ctr"/>
                <a:r>
                  <a:rPr lang="en-US" sz="3200" b="1" dirty="0"/>
                  <a:t>One-Sided ARE </a:t>
                </a:r>
              </a:p>
              <a:p>
                <a:pPr algn="ctr"/>
                <a:r>
                  <a:rPr lang="en-US" sz="3200" b="1" dirty="0"/>
                  <a:t>for any </a:t>
                </a:r>
                <a14:m>
                  <m:oMath xmlns:m="http://schemas.openxmlformats.org/officeDocument/2006/math">
                    <m:r>
                      <a:rPr lang="en-US" sz="3200" b="1" i="1" smtClean="0">
                        <a:latin typeface="Cambria Math" panose="02040503050406030204" pitchFamily="18" charset="0"/>
                      </a:rPr>
                      <m:t>𝒇</m:t>
                    </m:r>
                  </m:oMath>
                </a14:m>
                <a:r>
                  <a:rPr lang="en-US" sz="3200" b="1" dirty="0"/>
                  <a:t> </a:t>
                </a:r>
              </a:p>
            </p:txBody>
          </p:sp>
        </mc:Choice>
        <mc:Fallback xmlns="">
          <p:sp>
            <p:nvSpPr>
              <p:cNvPr id="10" name="Rectangle 9">
                <a:extLst>
                  <a:ext uri="{FF2B5EF4-FFF2-40B4-BE49-F238E27FC236}">
                    <a16:creationId xmlns:a16="http://schemas.microsoft.com/office/drawing/2014/main" id="{2A99E33C-3F00-63AB-F752-E75461586F5E}"/>
                  </a:ext>
                </a:extLst>
              </p:cNvPr>
              <p:cNvSpPr>
                <a:spLocks noRot="1" noChangeAspect="1" noMove="1" noResize="1" noEditPoints="1" noAdjustHandles="1" noChangeArrowheads="1" noChangeShapeType="1" noTextEdit="1"/>
              </p:cNvSpPr>
              <p:nvPr/>
            </p:nvSpPr>
            <p:spPr>
              <a:xfrm>
                <a:off x="2146679" y="3562669"/>
                <a:ext cx="3076099" cy="1077218"/>
              </a:xfrm>
              <a:prstGeom prst="rect">
                <a:avLst/>
              </a:prstGeom>
              <a:blipFill>
                <a:blip r:embed="rId4"/>
                <a:stretch>
                  <a:fillRect l="-3168" t="-6780" r="-5941" b="-18079"/>
                </a:stretch>
              </a:blipFill>
            </p:spPr>
            <p:txBody>
              <a:bodyPr/>
              <a:lstStyle/>
              <a:p>
                <a:r>
                  <a:rPr lang="en-US">
                    <a:noFill/>
                  </a:rPr>
                  <a:t> </a:t>
                </a:r>
              </a:p>
            </p:txBody>
          </p:sp>
        </mc:Fallback>
      </mc:AlternateContent>
      <p:sp>
        <p:nvSpPr>
          <p:cNvPr id="3" name="Rectangle 2">
            <a:extLst>
              <a:ext uri="{FF2B5EF4-FFF2-40B4-BE49-F238E27FC236}">
                <a16:creationId xmlns:a16="http://schemas.microsoft.com/office/drawing/2014/main" id="{EAAB92B4-EC76-6829-6FA3-C76A05A214A5}"/>
              </a:ext>
            </a:extLst>
          </p:cNvPr>
          <p:cNvSpPr/>
          <p:nvPr/>
        </p:nvSpPr>
        <p:spPr>
          <a:xfrm>
            <a:off x="1877436" y="2327657"/>
            <a:ext cx="3978974" cy="523220"/>
          </a:xfrm>
          <a:prstGeom prst="rect">
            <a:avLst/>
          </a:prstGeom>
          <a:solidFill>
            <a:schemeClr val="bg1"/>
          </a:solidFill>
        </p:spPr>
        <p:txBody>
          <a:bodyPr wrap="none" lIns="91440" tIns="45720" rIns="91440" bIns="45720" anchor="ctr">
            <a:spAutoFit/>
          </a:bodyPr>
          <a:lstStyle/>
          <a:p>
            <a:r>
              <a:rPr lang="en-US" sz="2800" dirty="0"/>
              <a:t>Techniques from HIKR23</a:t>
            </a:r>
          </a:p>
        </p:txBody>
      </p:sp>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2A442E0F-584D-E719-14A6-6E5B1118A6E9}"/>
                  </a:ext>
                </a:extLst>
              </p:cNvPr>
              <p:cNvSpPr/>
              <p:nvPr/>
            </p:nvSpPr>
            <p:spPr>
              <a:xfrm>
                <a:off x="7958595" y="3562669"/>
                <a:ext cx="1793248" cy="1077218"/>
              </a:xfrm>
              <a:prstGeom prst="rect">
                <a:avLst/>
              </a:prstGeom>
              <a:solidFill>
                <a:schemeClr val="bg1"/>
              </a:solidFill>
            </p:spPr>
            <p:txBody>
              <a:bodyPr wrap="none" lIns="91440" tIns="45720" rIns="91440" bIns="45720" anchor="t">
                <a:spAutoFit/>
              </a:bodyPr>
              <a:lstStyle/>
              <a:p>
                <a:pPr algn="ctr"/>
                <a:r>
                  <a:rPr lang="en-US" sz="3200" b="1" dirty="0"/>
                  <a:t>ARE </a:t>
                </a:r>
              </a:p>
              <a:p>
                <a:pPr algn="ctr"/>
                <a:r>
                  <a:rPr lang="en-US" sz="3200" b="1" dirty="0"/>
                  <a:t>for any </a:t>
                </a:r>
                <a14:m>
                  <m:oMath xmlns:m="http://schemas.openxmlformats.org/officeDocument/2006/math">
                    <m:r>
                      <a:rPr lang="en-US" sz="3200" b="1" i="1" smtClean="0">
                        <a:latin typeface="Cambria Math" panose="02040503050406030204" pitchFamily="18" charset="0"/>
                      </a:rPr>
                      <m:t>𝒇</m:t>
                    </m:r>
                  </m:oMath>
                </a14:m>
                <a:r>
                  <a:rPr lang="en-US" sz="3200" b="1" dirty="0"/>
                  <a:t> </a:t>
                </a:r>
              </a:p>
            </p:txBody>
          </p:sp>
        </mc:Choice>
        <mc:Fallback xmlns="">
          <p:sp>
            <p:nvSpPr>
              <p:cNvPr id="13" name="Rectangle 12">
                <a:extLst>
                  <a:ext uri="{FF2B5EF4-FFF2-40B4-BE49-F238E27FC236}">
                    <a16:creationId xmlns:a16="http://schemas.microsoft.com/office/drawing/2014/main" id="{2A442E0F-584D-E719-14A6-6E5B1118A6E9}"/>
                  </a:ext>
                </a:extLst>
              </p:cNvPr>
              <p:cNvSpPr>
                <a:spLocks noRot="1" noChangeAspect="1" noMove="1" noResize="1" noEditPoints="1" noAdjustHandles="1" noChangeArrowheads="1" noChangeShapeType="1" noTextEdit="1"/>
              </p:cNvSpPr>
              <p:nvPr/>
            </p:nvSpPr>
            <p:spPr>
              <a:xfrm>
                <a:off x="7958595" y="3562669"/>
                <a:ext cx="1793248" cy="1077218"/>
              </a:xfrm>
              <a:prstGeom prst="rect">
                <a:avLst/>
              </a:prstGeom>
              <a:blipFill>
                <a:blip r:embed="rId5"/>
                <a:stretch>
                  <a:fillRect l="-10204" t="-6780" b="-18079"/>
                </a:stretch>
              </a:blipFill>
            </p:spPr>
            <p:txBody>
              <a:bodyPr/>
              <a:lstStyle/>
              <a:p>
                <a:r>
                  <a:rPr lang="en-US">
                    <a:noFill/>
                  </a:rPr>
                  <a:t> </a:t>
                </a:r>
              </a:p>
            </p:txBody>
          </p:sp>
        </mc:Fallback>
      </mc:AlternateContent>
      <p:cxnSp>
        <p:nvCxnSpPr>
          <p:cNvPr id="14" name="Straight Arrow Connector 13">
            <a:extLst>
              <a:ext uri="{FF2B5EF4-FFF2-40B4-BE49-F238E27FC236}">
                <a16:creationId xmlns:a16="http://schemas.microsoft.com/office/drawing/2014/main" id="{9E6F6FD6-8435-04B2-D458-628CA962E836}"/>
              </a:ext>
            </a:extLst>
          </p:cNvPr>
          <p:cNvCxnSpPr>
            <a:cxnSpLocks/>
          </p:cNvCxnSpPr>
          <p:nvPr/>
        </p:nvCxnSpPr>
        <p:spPr>
          <a:xfrm flipH="1">
            <a:off x="5412714" y="4007123"/>
            <a:ext cx="2075727" cy="0"/>
          </a:xfrm>
          <a:prstGeom prst="straightConnector1">
            <a:avLst/>
          </a:prstGeom>
          <a:ln w="762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D4F54F65-0C17-2ABC-4882-16EBE3D03F3D}"/>
              </a:ext>
            </a:extLst>
          </p:cNvPr>
          <p:cNvSpPr/>
          <p:nvPr/>
        </p:nvSpPr>
        <p:spPr>
          <a:xfrm>
            <a:off x="6226484" y="3751245"/>
            <a:ext cx="364202" cy="523220"/>
          </a:xfrm>
          <a:prstGeom prst="rect">
            <a:avLst/>
          </a:prstGeom>
          <a:solidFill>
            <a:schemeClr val="bg1"/>
          </a:solidFill>
        </p:spPr>
        <p:txBody>
          <a:bodyPr wrap="none" lIns="91440" tIns="45720" rIns="91440" bIns="45720" anchor="ctr">
            <a:spAutoFit/>
          </a:bodyPr>
          <a:lstStyle/>
          <a:p>
            <a:r>
              <a:rPr lang="en-US" sz="2800" dirty="0"/>
              <a:t>?</a:t>
            </a:r>
          </a:p>
        </p:txBody>
      </p:sp>
    </p:spTree>
    <p:custDataLst>
      <p:tags r:id="rId1"/>
    </p:custDataLst>
    <p:extLst>
      <p:ext uri="{BB962C8B-B14F-4D97-AF65-F5344CB8AC3E}">
        <p14:creationId xmlns:p14="http://schemas.microsoft.com/office/powerpoint/2010/main" val="15922564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D3B2855-3D96-01D1-D36F-64F04D09BF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4FC65ED-54AA-7ABB-3C90-26221C717DCE}"/>
              </a:ext>
            </a:extLst>
          </p:cNvPr>
          <p:cNvSpPr>
            <a:spLocks noGrp="1"/>
          </p:cNvSpPr>
          <p:nvPr>
            <p:ph type="title"/>
          </p:nvPr>
        </p:nvSpPr>
        <p:spPr>
          <a:xfrm>
            <a:off x="94590" y="81316"/>
            <a:ext cx="10258097" cy="738490"/>
          </a:xfrm>
        </p:spPr>
        <p:txBody>
          <a:bodyPr>
            <a:normAutofit/>
          </a:bodyPr>
          <a:lstStyle/>
          <a:p>
            <a:r>
              <a:rPr lang="en-US" dirty="0"/>
              <a:t>ARE from OSARE?</a:t>
            </a:r>
            <a:endParaRPr lang="en-IL" dirty="0"/>
          </a:p>
        </p:txBody>
      </p:sp>
      <p:cxnSp>
        <p:nvCxnSpPr>
          <p:cNvPr id="7" name="Straight Arrow Connector 6">
            <a:extLst>
              <a:ext uri="{FF2B5EF4-FFF2-40B4-BE49-F238E27FC236}">
                <a16:creationId xmlns:a16="http://schemas.microsoft.com/office/drawing/2014/main" id="{3D1CA452-1FC4-4D40-A26F-30B32456CCE2}"/>
              </a:ext>
            </a:extLst>
          </p:cNvPr>
          <p:cNvCxnSpPr>
            <a:cxnSpLocks/>
            <a:stCxn id="10" idx="0"/>
          </p:cNvCxnSpPr>
          <p:nvPr/>
        </p:nvCxnSpPr>
        <p:spPr>
          <a:xfrm flipV="1">
            <a:off x="3684729" y="1701411"/>
            <a:ext cx="1" cy="1861258"/>
          </a:xfrm>
          <a:prstGeom prst="straightConnector1">
            <a:avLst/>
          </a:prstGeom>
          <a:ln w="762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ED3D3F05-EE3D-72C0-01DA-A7F398DB01A7}"/>
                  </a:ext>
                </a:extLst>
              </p:cNvPr>
              <p:cNvSpPr/>
              <p:nvPr/>
            </p:nvSpPr>
            <p:spPr>
              <a:xfrm>
                <a:off x="2146679" y="3562669"/>
                <a:ext cx="3076099" cy="1077218"/>
              </a:xfrm>
              <a:prstGeom prst="rect">
                <a:avLst/>
              </a:prstGeom>
              <a:solidFill>
                <a:schemeClr val="bg1"/>
              </a:solidFill>
            </p:spPr>
            <p:txBody>
              <a:bodyPr wrap="square" lIns="91440" tIns="45720" rIns="91440" bIns="45720" anchor="t">
                <a:spAutoFit/>
              </a:bodyPr>
              <a:lstStyle/>
              <a:p>
                <a:pPr algn="ctr"/>
                <a:r>
                  <a:rPr lang="en-US" sz="3200" b="1" dirty="0"/>
                  <a:t>One-Sided ARE </a:t>
                </a:r>
              </a:p>
              <a:p>
                <a:pPr algn="ctr"/>
                <a:r>
                  <a:rPr lang="en-US" sz="3200" b="1" dirty="0"/>
                  <a:t>for any </a:t>
                </a:r>
                <a14:m>
                  <m:oMath xmlns:m="http://schemas.openxmlformats.org/officeDocument/2006/math">
                    <m:r>
                      <a:rPr lang="en-US" sz="3200" b="1" i="1" smtClean="0">
                        <a:latin typeface="Cambria Math" panose="02040503050406030204" pitchFamily="18" charset="0"/>
                      </a:rPr>
                      <m:t>𝒇</m:t>
                    </m:r>
                  </m:oMath>
                </a14:m>
                <a:r>
                  <a:rPr lang="en-US" sz="3200" b="1" dirty="0"/>
                  <a:t> </a:t>
                </a:r>
              </a:p>
            </p:txBody>
          </p:sp>
        </mc:Choice>
        <mc:Fallback xmlns="">
          <p:sp>
            <p:nvSpPr>
              <p:cNvPr id="10" name="Rectangle 9">
                <a:extLst>
                  <a:ext uri="{FF2B5EF4-FFF2-40B4-BE49-F238E27FC236}">
                    <a16:creationId xmlns:a16="http://schemas.microsoft.com/office/drawing/2014/main" id="{ED3D3F05-EE3D-72C0-01DA-A7F398DB01A7}"/>
                  </a:ext>
                </a:extLst>
              </p:cNvPr>
              <p:cNvSpPr>
                <a:spLocks noRot="1" noChangeAspect="1" noMove="1" noResize="1" noEditPoints="1" noAdjustHandles="1" noChangeArrowheads="1" noChangeShapeType="1" noTextEdit="1"/>
              </p:cNvSpPr>
              <p:nvPr/>
            </p:nvSpPr>
            <p:spPr>
              <a:xfrm>
                <a:off x="2146679" y="3562669"/>
                <a:ext cx="3076099" cy="1077218"/>
              </a:xfrm>
              <a:prstGeom prst="rect">
                <a:avLst/>
              </a:prstGeom>
              <a:blipFill>
                <a:blip r:embed="rId4"/>
                <a:stretch>
                  <a:fillRect l="-3168" t="-6780" r="-5941" b="-18079"/>
                </a:stretch>
              </a:blipFill>
            </p:spPr>
            <p:txBody>
              <a:bodyPr/>
              <a:lstStyle/>
              <a:p>
                <a:r>
                  <a:rPr lang="en-US">
                    <a:noFill/>
                  </a:rPr>
                  <a:t> </a:t>
                </a:r>
              </a:p>
            </p:txBody>
          </p:sp>
        </mc:Fallback>
      </mc:AlternateContent>
      <p:sp>
        <p:nvSpPr>
          <p:cNvPr id="3" name="Rectangle 2">
            <a:extLst>
              <a:ext uri="{FF2B5EF4-FFF2-40B4-BE49-F238E27FC236}">
                <a16:creationId xmlns:a16="http://schemas.microsoft.com/office/drawing/2014/main" id="{095B7E18-268D-810E-FDBF-9EB839CE86DC}"/>
              </a:ext>
            </a:extLst>
          </p:cNvPr>
          <p:cNvSpPr/>
          <p:nvPr/>
        </p:nvSpPr>
        <p:spPr>
          <a:xfrm>
            <a:off x="1877436" y="2327657"/>
            <a:ext cx="3978974" cy="523220"/>
          </a:xfrm>
          <a:prstGeom prst="rect">
            <a:avLst/>
          </a:prstGeom>
          <a:solidFill>
            <a:schemeClr val="bg1"/>
          </a:solidFill>
        </p:spPr>
        <p:txBody>
          <a:bodyPr wrap="none" lIns="91440" tIns="45720" rIns="91440" bIns="45720" anchor="ctr">
            <a:spAutoFit/>
          </a:bodyPr>
          <a:lstStyle/>
          <a:p>
            <a:r>
              <a:rPr lang="en-US" sz="2800" dirty="0"/>
              <a:t>Techniques from HIKR23</a:t>
            </a:r>
          </a:p>
        </p:txBody>
      </p:sp>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DD63F3DC-8390-169E-E250-C8AD1FC81B85}"/>
                  </a:ext>
                </a:extLst>
              </p:cNvPr>
              <p:cNvSpPr/>
              <p:nvPr/>
            </p:nvSpPr>
            <p:spPr>
              <a:xfrm>
                <a:off x="7958595" y="3562669"/>
                <a:ext cx="1793248" cy="1077218"/>
              </a:xfrm>
              <a:prstGeom prst="rect">
                <a:avLst/>
              </a:prstGeom>
              <a:solidFill>
                <a:schemeClr val="bg1"/>
              </a:solidFill>
            </p:spPr>
            <p:txBody>
              <a:bodyPr wrap="none" lIns="91440" tIns="45720" rIns="91440" bIns="45720" anchor="t">
                <a:spAutoFit/>
              </a:bodyPr>
              <a:lstStyle/>
              <a:p>
                <a:pPr algn="ctr"/>
                <a:r>
                  <a:rPr lang="en-US" sz="3200" b="1" dirty="0"/>
                  <a:t>ARE </a:t>
                </a:r>
              </a:p>
              <a:p>
                <a:pPr algn="ctr"/>
                <a:r>
                  <a:rPr lang="en-US" sz="3200" b="1" dirty="0"/>
                  <a:t>for any </a:t>
                </a:r>
                <a14:m>
                  <m:oMath xmlns:m="http://schemas.openxmlformats.org/officeDocument/2006/math">
                    <m:r>
                      <a:rPr lang="en-US" sz="3200" b="1" i="1" smtClean="0">
                        <a:latin typeface="Cambria Math" panose="02040503050406030204" pitchFamily="18" charset="0"/>
                      </a:rPr>
                      <m:t>𝒇</m:t>
                    </m:r>
                  </m:oMath>
                </a14:m>
                <a:r>
                  <a:rPr lang="en-US" sz="3200" b="1" dirty="0"/>
                  <a:t> </a:t>
                </a:r>
              </a:p>
            </p:txBody>
          </p:sp>
        </mc:Choice>
        <mc:Fallback xmlns="">
          <p:sp>
            <p:nvSpPr>
              <p:cNvPr id="13" name="Rectangle 12">
                <a:extLst>
                  <a:ext uri="{FF2B5EF4-FFF2-40B4-BE49-F238E27FC236}">
                    <a16:creationId xmlns:a16="http://schemas.microsoft.com/office/drawing/2014/main" id="{DD63F3DC-8390-169E-E250-C8AD1FC81B85}"/>
                  </a:ext>
                </a:extLst>
              </p:cNvPr>
              <p:cNvSpPr>
                <a:spLocks noRot="1" noChangeAspect="1" noMove="1" noResize="1" noEditPoints="1" noAdjustHandles="1" noChangeArrowheads="1" noChangeShapeType="1" noTextEdit="1"/>
              </p:cNvSpPr>
              <p:nvPr/>
            </p:nvSpPr>
            <p:spPr>
              <a:xfrm>
                <a:off x="7958595" y="3562669"/>
                <a:ext cx="1793248" cy="1077218"/>
              </a:xfrm>
              <a:prstGeom prst="rect">
                <a:avLst/>
              </a:prstGeom>
              <a:blipFill>
                <a:blip r:embed="rId5"/>
                <a:stretch>
                  <a:fillRect l="-10204" t="-6780" b="-18079"/>
                </a:stretch>
              </a:blipFill>
            </p:spPr>
            <p:txBody>
              <a:bodyPr/>
              <a:lstStyle/>
              <a:p>
                <a:r>
                  <a:rPr lang="en-US">
                    <a:noFill/>
                  </a:rPr>
                  <a:t> </a:t>
                </a:r>
              </a:p>
            </p:txBody>
          </p:sp>
        </mc:Fallback>
      </mc:AlternateContent>
      <p:cxnSp>
        <p:nvCxnSpPr>
          <p:cNvPr id="14" name="Straight Arrow Connector 13">
            <a:extLst>
              <a:ext uri="{FF2B5EF4-FFF2-40B4-BE49-F238E27FC236}">
                <a16:creationId xmlns:a16="http://schemas.microsoft.com/office/drawing/2014/main" id="{E9CC85CD-EA1E-A272-FB23-76359D27709B}"/>
              </a:ext>
            </a:extLst>
          </p:cNvPr>
          <p:cNvCxnSpPr>
            <a:cxnSpLocks/>
          </p:cNvCxnSpPr>
          <p:nvPr/>
        </p:nvCxnSpPr>
        <p:spPr>
          <a:xfrm flipH="1">
            <a:off x="5412714" y="4007123"/>
            <a:ext cx="2075727" cy="0"/>
          </a:xfrm>
          <a:prstGeom prst="straightConnector1">
            <a:avLst/>
          </a:prstGeom>
          <a:ln w="76200">
            <a:solidFill>
              <a:srgbClr val="C0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D72D4EF3-DB1F-4263-E19F-0E7D8B94D8BD}"/>
              </a:ext>
            </a:extLst>
          </p:cNvPr>
          <p:cNvSpPr/>
          <p:nvPr/>
        </p:nvSpPr>
        <p:spPr>
          <a:xfrm>
            <a:off x="6052871" y="3745513"/>
            <a:ext cx="795411" cy="523220"/>
          </a:xfrm>
          <a:prstGeom prst="rect">
            <a:avLst/>
          </a:prstGeom>
          <a:solidFill>
            <a:schemeClr val="bg1"/>
          </a:solidFill>
        </p:spPr>
        <p:txBody>
          <a:bodyPr wrap="none" lIns="91440" tIns="45720" rIns="91440" bIns="45720" anchor="ctr">
            <a:spAutoFit/>
          </a:bodyPr>
          <a:lstStyle/>
          <a:p>
            <a:r>
              <a:rPr lang="en-US" sz="2800" dirty="0">
                <a:solidFill>
                  <a:srgbClr val="C00000"/>
                </a:solidFill>
              </a:rPr>
              <a:t>PKE</a:t>
            </a:r>
          </a:p>
        </p:txBody>
      </p:sp>
    </p:spTree>
    <p:custDataLst>
      <p:tags r:id="rId1"/>
    </p:custDataLst>
    <p:extLst>
      <p:ext uri="{BB962C8B-B14F-4D97-AF65-F5344CB8AC3E}">
        <p14:creationId xmlns:p14="http://schemas.microsoft.com/office/powerpoint/2010/main" val="9181375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12C86F4-C019-5DF4-D2B0-C4B7D93C57F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A9338E9-64D2-901C-8921-ADAFB5F74BEA}"/>
              </a:ext>
            </a:extLst>
          </p:cNvPr>
          <p:cNvSpPr>
            <a:spLocks noGrp="1"/>
          </p:cNvSpPr>
          <p:nvPr>
            <p:ph type="title"/>
          </p:nvPr>
        </p:nvSpPr>
        <p:spPr>
          <a:xfrm>
            <a:off x="88305" y="293828"/>
            <a:ext cx="12412298" cy="738490"/>
          </a:xfrm>
        </p:spPr>
        <p:txBody>
          <a:bodyPr>
            <a:normAutofit/>
          </a:bodyPr>
          <a:lstStyle/>
          <a:p>
            <a:r>
              <a:rPr lang="en-US" dirty="0"/>
              <a:t>STARE at</a:t>
            </a:r>
            <a:endParaRPr lang="en-IL" dirty="0"/>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75D7C28C-45EE-312D-45CF-B2B25FA7397F}"/>
                  </a:ext>
                </a:extLst>
              </p:cNvPr>
              <p:cNvSpPr/>
              <p:nvPr/>
            </p:nvSpPr>
            <p:spPr>
              <a:xfrm>
                <a:off x="4270930" y="1333760"/>
                <a:ext cx="649793" cy="800219"/>
              </a:xfrm>
              <a:prstGeom prst="rect">
                <a:avLst/>
              </a:prstGeom>
              <a:solidFill>
                <a:schemeClr val="bg1"/>
              </a:solidFill>
            </p:spPr>
            <p:txBody>
              <a:bodyPr wrap="none" lIns="91440" tIns="45720" rIns="91440" bIns="45720" anchor="t">
                <a:spAutoFit/>
              </a:bodyPr>
              <a:lstStyle/>
              <a:p>
                <a:pPr algn="ctr"/>
                <a14:m>
                  <m:oMathPara xmlns:m="http://schemas.openxmlformats.org/officeDocument/2006/math">
                    <m:oMathParaPr>
                      <m:jc m:val="centerGroup"/>
                    </m:oMathParaPr>
                    <m:oMath xmlns:m="http://schemas.openxmlformats.org/officeDocument/2006/math">
                      <m:r>
                        <a:rPr lang="en-US" sz="4600" i="1" dirty="0" smtClean="0">
                          <a:solidFill>
                            <a:srgbClr val="C00000"/>
                          </a:solidFill>
                          <a:latin typeface="Cambria Math" panose="02040503050406030204" pitchFamily="18" charset="0"/>
                        </a:rPr>
                        <m:t>𝑥</m:t>
                      </m:r>
                    </m:oMath>
                  </m:oMathPara>
                </a14:m>
                <a:endParaRPr lang="en-US" sz="4600" dirty="0">
                  <a:solidFill>
                    <a:srgbClr val="C00000"/>
                  </a:solidFill>
                </a:endParaRPr>
              </a:p>
            </p:txBody>
          </p:sp>
        </mc:Choice>
        <mc:Fallback xmlns="">
          <p:sp>
            <p:nvSpPr>
              <p:cNvPr id="5" name="Rectangle 4">
                <a:extLst>
                  <a:ext uri="{FF2B5EF4-FFF2-40B4-BE49-F238E27FC236}">
                    <a16:creationId xmlns:a16="http://schemas.microsoft.com/office/drawing/2014/main" id="{75D7C28C-45EE-312D-45CF-B2B25FA7397F}"/>
                  </a:ext>
                </a:extLst>
              </p:cNvPr>
              <p:cNvSpPr>
                <a:spLocks noRot="1" noChangeAspect="1" noMove="1" noResize="1" noEditPoints="1" noAdjustHandles="1" noChangeArrowheads="1" noChangeShapeType="1" noTextEdit="1"/>
              </p:cNvSpPr>
              <p:nvPr/>
            </p:nvSpPr>
            <p:spPr>
              <a:xfrm>
                <a:off x="4270930" y="1333760"/>
                <a:ext cx="649793" cy="800219"/>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1C45672F-CB1F-9003-BE74-A31F722AE5E4}"/>
                  </a:ext>
                </a:extLst>
              </p:cNvPr>
              <p:cNvSpPr/>
              <p:nvPr/>
            </p:nvSpPr>
            <p:spPr>
              <a:xfrm>
                <a:off x="7502163" y="1319246"/>
                <a:ext cx="658001" cy="800219"/>
              </a:xfrm>
              <a:prstGeom prst="rect">
                <a:avLst/>
              </a:prstGeom>
              <a:solidFill>
                <a:schemeClr val="bg1"/>
              </a:solidFill>
            </p:spPr>
            <p:txBody>
              <a:bodyPr wrap="none" lIns="91440" tIns="45720" rIns="91440" bIns="45720" anchor="t">
                <a:spAutoFit/>
              </a:bodyPr>
              <a:lstStyle/>
              <a:p>
                <a:pPr algn="ctr"/>
                <a14:m>
                  <m:oMathPara xmlns:m="http://schemas.openxmlformats.org/officeDocument/2006/math">
                    <m:oMathParaPr>
                      <m:jc m:val="centerGroup"/>
                    </m:oMathParaPr>
                    <m:oMath xmlns:m="http://schemas.openxmlformats.org/officeDocument/2006/math">
                      <m:r>
                        <a:rPr lang="en-US" sz="4600" b="0" i="1" dirty="0" smtClean="0">
                          <a:solidFill>
                            <a:schemeClr val="tx1"/>
                          </a:solidFill>
                          <a:latin typeface="Cambria Math" panose="02040503050406030204" pitchFamily="18" charset="0"/>
                          <a:cs typeface="Calibri"/>
                        </a:rPr>
                        <m:t>𝑦</m:t>
                      </m:r>
                    </m:oMath>
                  </m:oMathPara>
                </a14:m>
                <a:endParaRPr lang="en-US" sz="4600" dirty="0">
                  <a:solidFill>
                    <a:schemeClr val="tx1"/>
                  </a:solidFill>
                </a:endParaRPr>
              </a:p>
            </p:txBody>
          </p:sp>
        </mc:Choice>
        <mc:Fallback xmlns="">
          <p:sp>
            <p:nvSpPr>
              <p:cNvPr id="6" name="Rectangle 5">
                <a:extLst>
                  <a:ext uri="{FF2B5EF4-FFF2-40B4-BE49-F238E27FC236}">
                    <a16:creationId xmlns:a16="http://schemas.microsoft.com/office/drawing/2014/main" id="{1C45672F-CB1F-9003-BE74-A31F722AE5E4}"/>
                  </a:ext>
                </a:extLst>
              </p:cNvPr>
              <p:cNvSpPr>
                <a:spLocks noRot="1" noChangeAspect="1" noMove="1" noResize="1" noEditPoints="1" noAdjustHandles="1" noChangeArrowheads="1" noChangeShapeType="1" noTextEdit="1"/>
              </p:cNvSpPr>
              <p:nvPr/>
            </p:nvSpPr>
            <p:spPr>
              <a:xfrm>
                <a:off x="7502163" y="1319246"/>
                <a:ext cx="658001" cy="800219"/>
              </a:xfrm>
              <a:prstGeom prst="rect">
                <a:avLst/>
              </a:prstGeom>
              <a:blipFill>
                <a:blip r:embed="rId5"/>
                <a:stretch>
                  <a:fillRect/>
                </a:stretch>
              </a:blipFill>
            </p:spPr>
            <p:txBody>
              <a:bodyPr/>
              <a:lstStyle/>
              <a:p>
                <a:r>
                  <a:rPr lang="en-US">
                    <a:noFill/>
                  </a:rPr>
                  <a:t> </a:t>
                </a:r>
              </a:p>
            </p:txBody>
          </p:sp>
        </mc:Fallback>
      </mc:AlternateContent>
      <p:cxnSp>
        <p:nvCxnSpPr>
          <p:cNvPr id="7" name="Straight Arrow Connector 6">
            <a:extLst>
              <a:ext uri="{FF2B5EF4-FFF2-40B4-BE49-F238E27FC236}">
                <a16:creationId xmlns:a16="http://schemas.microsoft.com/office/drawing/2014/main" id="{B8D9F151-D4C7-A4FC-5942-20502406BAF6}"/>
              </a:ext>
            </a:extLst>
          </p:cNvPr>
          <p:cNvCxnSpPr>
            <a:cxnSpLocks/>
          </p:cNvCxnSpPr>
          <p:nvPr/>
        </p:nvCxnSpPr>
        <p:spPr>
          <a:xfrm flipH="1" flipV="1">
            <a:off x="4705820" y="2358332"/>
            <a:ext cx="731886" cy="1080551"/>
          </a:xfrm>
          <a:prstGeom prst="straightConnector1">
            <a:avLst/>
          </a:prstGeom>
          <a:ln w="76200">
            <a:solidFill>
              <a:schemeClr val="tx1"/>
            </a:solidFill>
            <a:prstDash val="sys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85BE72BF-1257-D201-D788-D2547D67ABCA}"/>
              </a:ext>
            </a:extLst>
          </p:cNvPr>
          <p:cNvCxnSpPr>
            <a:cxnSpLocks/>
          </p:cNvCxnSpPr>
          <p:nvPr/>
        </p:nvCxnSpPr>
        <p:spPr>
          <a:xfrm flipV="1">
            <a:off x="6795019" y="2358332"/>
            <a:ext cx="828675" cy="1080551"/>
          </a:xfrm>
          <a:prstGeom prst="straightConnector1">
            <a:avLst/>
          </a:prstGeom>
          <a:ln w="762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Rectangle 14">
                <a:extLst>
                  <a:ext uri="{FF2B5EF4-FFF2-40B4-BE49-F238E27FC236}">
                    <a16:creationId xmlns:a16="http://schemas.microsoft.com/office/drawing/2014/main" id="{ED001A0A-7B8E-0048-88C2-3D828B787607}"/>
                  </a:ext>
                </a:extLst>
              </p:cNvPr>
              <p:cNvSpPr/>
              <p:nvPr/>
            </p:nvSpPr>
            <p:spPr>
              <a:xfrm>
                <a:off x="5798754" y="3509241"/>
                <a:ext cx="758541" cy="800219"/>
              </a:xfrm>
              <a:prstGeom prst="rect">
                <a:avLst/>
              </a:prstGeom>
              <a:solidFill>
                <a:schemeClr val="bg1"/>
              </a:solidFill>
            </p:spPr>
            <p:txBody>
              <a:bodyPr wrap="none" lIns="91440" tIns="45720" rIns="91440" bIns="45720" anchor="t">
                <a:spAutoFit/>
              </a:bodyPr>
              <a:lstStyle/>
              <a:p>
                <a:pPr algn="ctr"/>
                <a14:m>
                  <m:oMathPara xmlns:m="http://schemas.openxmlformats.org/officeDocument/2006/math">
                    <m:oMathParaPr>
                      <m:jc m:val="centerGroup"/>
                    </m:oMathParaPr>
                    <m:oMath xmlns:m="http://schemas.openxmlformats.org/officeDocument/2006/math">
                      <m:r>
                        <a:rPr lang="en-US" sz="4600" b="0" i="1" dirty="0" smtClean="0">
                          <a:solidFill>
                            <a:schemeClr val="tx1"/>
                          </a:solidFill>
                          <a:latin typeface="Cambria Math" panose="02040503050406030204" pitchFamily="18" charset="0"/>
                          <a:cs typeface="Calibri"/>
                        </a:rPr>
                        <m:t>+</m:t>
                      </m:r>
                    </m:oMath>
                  </m:oMathPara>
                </a14:m>
                <a:endParaRPr lang="en-US" sz="4600" dirty="0">
                  <a:solidFill>
                    <a:schemeClr val="tx1"/>
                  </a:solidFill>
                </a:endParaRPr>
              </a:p>
            </p:txBody>
          </p:sp>
        </mc:Choice>
        <mc:Fallback xmlns="">
          <p:sp>
            <p:nvSpPr>
              <p:cNvPr id="15" name="Rectangle 14">
                <a:extLst>
                  <a:ext uri="{FF2B5EF4-FFF2-40B4-BE49-F238E27FC236}">
                    <a16:creationId xmlns:a16="http://schemas.microsoft.com/office/drawing/2014/main" id="{ED001A0A-7B8E-0048-88C2-3D828B787607}"/>
                  </a:ext>
                </a:extLst>
              </p:cNvPr>
              <p:cNvSpPr>
                <a:spLocks noRot="1" noChangeAspect="1" noMove="1" noResize="1" noEditPoints="1" noAdjustHandles="1" noChangeArrowheads="1" noChangeShapeType="1" noTextEdit="1"/>
              </p:cNvSpPr>
              <p:nvPr/>
            </p:nvSpPr>
            <p:spPr>
              <a:xfrm>
                <a:off x="5798754" y="3509241"/>
                <a:ext cx="758541" cy="800219"/>
              </a:xfrm>
              <a:prstGeom prst="rect">
                <a:avLst/>
              </a:prstGeom>
              <a:blipFill>
                <a:blip r:embed="rId7"/>
                <a:stretch>
                  <a:fillRect/>
                </a:stretch>
              </a:blipFill>
            </p:spPr>
            <p:txBody>
              <a:bodyPr/>
              <a:lstStyle/>
              <a:p>
                <a:r>
                  <a:rPr lang="en-US">
                    <a:noFill/>
                  </a:rPr>
                  <a:t> </a:t>
                </a:r>
              </a:p>
            </p:txBody>
          </p:sp>
        </mc:Fallback>
      </mc:AlternateContent>
      <p:cxnSp>
        <p:nvCxnSpPr>
          <p:cNvPr id="17" name="Straight Arrow Connector 16">
            <a:extLst>
              <a:ext uri="{FF2B5EF4-FFF2-40B4-BE49-F238E27FC236}">
                <a16:creationId xmlns:a16="http://schemas.microsoft.com/office/drawing/2014/main" id="{8E212CFD-18FC-A9A5-5B9B-1DD1854E15C2}"/>
              </a:ext>
            </a:extLst>
          </p:cNvPr>
          <p:cNvCxnSpPr>
            <a:cxnSpLocks/>
          </p:cNvCxnSpPr>
          <p:nvPr/>
        </p:nvCxnSpPr>
        <p:spPr>
          <a:xfrm flipV="1">
            <a:off x="6120872" y="4527028"/>
            <a:ext cx="0" cy="826550"/>
          </a:xfrm>
          <a:prstGeom prst="straightConnector1">
            <a:avLst/>
          </a:prstGeom>
          <a:ln w="762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B0D5EC9F-634A-39AE-FA3F-DED9674E6BBE}"/>
              </a:ext>
            </a:extLst>
          </p:cNvPr>
          <p:cNvSpPr/>
          <p:nvPr/>
        </p:nvSpPr>
        <p:spPr>
          <a:xfrm>
            <a:off x="8370170" y="1311989"/>
            <a:ext cx="184731" cy="800219"/>
          </a:xfrm>
          <a:prstGeom prst="rect">
            <a:avLst/>
          </a:prstGeom>
          <a:solidFill>
            <a:schemeClr val="bg1"/>
          </a:solidFill>
        </p:spPr>
        <p:txBody>
          <a:bodyPr wrap="none" lIns="91440" tIns="45720" rIns="91440" bIns="45720" anchor="t">
            <a:spAutoFit/>
          </a:bodyPr>
          <a:lstStyle/>
          <a:p>
            <a:pPr algn="ctr"/>
            <a:endParaRPr lang="en-US" sz="4600" dirty="0">
              <a:solidFill>
                <a:schemeClr val="tx1"/>
              </a:solidFill>
            </a:endParaRPr>
          </a:p>
        </p:txBody>
      </p:sp>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6792483C-DF12-7475-DE31-6ABCD810E81C}"/>
                  </a:ext>
                </a:extLst>
              </p:cNvPr>
              <p:cNvSpPr/>
              <p:nvPr/>
            </p:nvSpPr>
            <p:spPr>
              <a:xfrm>
                <a:off x="5163220" y="5286414"/>
                <a:ext cx="2040238" cy="800219"/>
              </a:xfrm>
              <a:prstGeom prst="rect">
                <a:avLst/>
              </a:prstGeom>
              <a:solidFill>
                <a:schemeClr val="bg1"/>
              </a:solidFill>
            </p:spPr>
            <p:txBody>
              <a:bodyPr wrap="none" lIns="91440" tIns="45720" rIns="91440" bIns="45720" anchor="t">
                <a:spAutoFit/>
              </a:bodyPr>
              <a:lstStyle/>
              <a:p>
                <a:pPr algn="ctr"/>
                <a14:m>
                  <m:oMathPara xmlns:m="http://schemas.openxmlformats.org/officeDocument/2006/math">
                    <m:oMathParaPr>
                      <m:jc m:val="centerGroup"/>
                    </m:oMathParaPr>
                    <m:oMath xmlns:m="http://schemas.openxmlformats.org/officeDocument/2006/math">
                      <m:r>
                        <a:rPr lang="en-US" sz="4600" b="0" i="1" dirty="0" smtClean="0">
                          <a:solidFill>
                            <a:schemeClr val="tx1"/>
                          </a:solidFill>
                          <a:latin typeface="Cambria Math" panose="02040503050406030204" pitchFamily="18" charset="0"/>
                          <a:cs typeface="Calibri"/>
                        </a:rPr>
                        <m:t>𝑓</m:t>
                      </m:r>
                      <m:r>
                        <a:rPr lang="en-US" sz="4600" b="0" i="1" dirty="0" smtClean="0">
                          <a:solidFill>
                            <a:schemeClr val="tx1"/>
                          </a:solidFill>
                          <a:latin typeface="Cambria Math" panose="02040503050406030204" pitchFamily="18" charset="0"/>
                          <a:cs typeface="Calibri"/>
                        </a:rPr>
                        <m:t>(</m:t>
                      </m:r>
                      <m:r>
                        <a:rPr lang="en-US" sz="4600" b="0" i="1" dirty="0" smtClean="0">
                          <a:solidFill>
                            <a:schemeClr val="tx1"/>
                          </a:solidFill>
                          <a:latin typeface="Cambria Math" panose="02040503050406030204" pitchFamily="18" charset="0"/>
                          <a:cs typeface="Calibri"/>
                        </a:rPr>
                        <m:t>𝑥</m:t>
                      </m:r>
                      <m:r>
                        <a:rPr lang="en-US" sz="4600" b="0" i="1" dirty="0" smtClean="0">
                          <a:solidFill>
                            <a:schemeClr val="tx1"/>
                          </a:solidFill>
                          <a:latin typeface="Cambria Math" panose="02040503050406030204" pitchFamily="18" charset="0"/>
                          <a:cs typeface="Calibri"/>
                        </a:rPr>
                        <m:t>,</m:t>
                      </m:r>
                      <m:r>
                        <a:rPr lang="en-US" sz="4600" b="0" i="1" dirty="0" smtClean="0">
                          <a:solidFill>
                            <a:schemeClr val="tx1"/>
                          </a:solidFill>
                          <a:latin typeface="Cambria Math" panose="02040503050406030204" pitchFamily="18" charset="0"/>
                          <a:cs typeface="Calibri"/>
                        </a:rPr>
                        <m:t>𝑦</m:t>
                      </m:r>
                      <m:r>
                        <a:rPr lang="en-US" sz="4600" b="0" i="1" dirty="0" smtClean="0">
                          <a:solidFill>
                            <a:schemeClr val="tx1"/>
                          </a:solidFill>
                          <a:latin typeface="Cambria Math" panose="02040503050406030204" pitchFamily="18" charset="0"/>
                          <a:cs typeface="Calibri"/>
                        </a:rPr>
                        <m:t>)</m:t>
                      </m:r>
                    </m:oMath>
                  </m:oMathPara>
                </a14:m>
                <a:endParaRPr lang="en-US" sz="4600" dirty="0">
                  <a:solidFill>
                    <a:schemeClr val="tx1"/>
                  </a:solidFill>
                </a:endParaRPr>
              </a:p>
            </p:txBody>
          </p:sp>
        </mc:Choice>
        <mc:Fallback xmlns="">
          <p:sp>
            <p:nvSpPr>
              <p:cNvPr id="9" name="Rectangle 8">
                <a:extLst>
                  <a:ext uri="{FF2B5EF4-FFF2-40B4-BE49-F238E27FC236}">
                    <a16:creationId xmlns:a16="http://schemas.microsoft.com/office/drawing/2014/main" id="{6792483C-DF12-7475-DE31-6ABCD810E81C}"/>
                  </a:ext>
                </a:extLst>
              </p:cNvPr>
              <p:cNvSpPr>
                <a:spLocks noRot="1" noChangeAspect="1" noMove="1" noResize="1" noEditPoints="1" noAdjustHandles="1" noChangeArrowheads="1" noChangeShapeType="1" noTextEdit="1"/>
              </p:cNvSpPr>
              <p:nvPr/>
            </p:nvSpPr>
            <p:spPr>
              <a:xfrm>
                <a:off x="5163220" y="5286414"/>
                <a:ext cx="2040238" cy="800219"/>
              </a:xfrm>
              <a:prstGeom prst="rect">
                <a:avLst/>
              </a:prstGeom>
              <a:blipFill>
                <a:blip r:embed="rId9"/>
                <a:stretch>
                  <a:fillRect/>
                </a:stretch>
              </a:blipFill>
            </p:spPr>
            <p:txBody>
              <a:bodyPr/>
              <a:lstStyle/>
              <a:p>
                <a:r>
                  <a:rPr lang="en-US">
                    <a:noFill/>
                  </a:rPr>
                  <a:t> </a:t>
                </a:r>
              </a:p>
            </p:txBody>
          </p:sp>
        </mc:Fallback>
      </mc:AlternateContent>
      <p:sp>
        <p:nvSpPr>
          <p:cNvPr id="3" name="Title 1">
            <a:extLst>
              <a:ext uri="{FF2B5EF4-FFF2-40B4-BE49-F238E27FC236}">
                <a16:creationId xmlns:a16="http://schemas.microsoft.com/office/drawing/2014/main" id="{4932F9AC-D588-F4E4-9852-8C9419DAD495}"/>
              </a:ext>
            </a:extLst>
          </p:cNvPr>
          <p:cNvSpPr txBox="1">
            <a:spLocks/>
          </p:cNvSpPr>
          <p:nvPr/>
        </p:nvSpPr>
        <p:spPr>
          <a:xfrm>
            <a:off x="2256386" y="317875"/>
            <a:ext cx="12412298" cy="73849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OSARE</a:t>
            </a:r>
            <a:endParaRPr lang="en-IL" dirty="0"/>
          </a:p>
        </p:txBody>
      </p:sp>
      <p:sp>
        <p:nvSpPr>
          <p:cNvPr id="8" name="Rectangle 7">
            <a:extLst>
              <a:ext uri="{FF2B5EF4-FFF2-40B4-BE49-F238E27FC236}">
                <a16:creationId xmlns:a16="http://schemas.microsoft.com/office/drawing/2014/main" id="{5943F296-69CF-8343-A3A0-FB7C33591CE0}"/>
              </a:ext>
            </a:extLst>
          </p:cNvPr>
          <p:cNvSpPr/>
          <p:nvPr/>
        </p:nvSpPr>
        <p:spPr>
          <a:xfrm>
            <a:off x="5524548" y="3557335"/>
            <a:ext cx="1203158" cy="800219"/>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53513B9-2610-DEDC-4FC9-9190E41A99BA}"/>
              </a:ext>
            </a:extLst>
          </p:cNvPr>
          <p:cNvSpPr/>
          <p:nvPr/>
        </p:nvSpPr>
        <p:spPr>
          <a:xfrm>
            <a:off x="4755755" y="1333760"/>
            <a:ext cx="1365117" cy="800219"/>
          </a:xfrm>
          <a:prstGeom prst="rect">
            <a:avLst/>
          </a:prstGeom>
          <a:solidFill>
            <a:schemeClr val="bg1"/>
          </a:solidFill>
        </p:spPr>
        <p:txBody>
          <a:bodyPr wrap="none" lIns="91440" tIns="45720" rIns="91440" bIns="45720" anchor="t">
            <a:spAutoFit/>
          </a:bodyPr>
          <a:lstStyle/>
          <a:p>
            <a:pPr algn="ctr"/>
            <a:r>
              <a:rPr lang="en-US" sz="4600" b="0" i="0" dirty="0">
                <a:solidFill>
                  <a:srgbClr val="C00000"/>
                </a:solidFill>
                <a:latin typeface="+mj-lt"/>
                <a:cs typeface="Calibri"/>
              </a:rPr>
              <a:t>leaks</a:t>
            </a:r>
            <a:endParaRPr lang="en-US" sz="4600" dirty="0">
              <a:solidFill>
                <a:srgbClr val="C00000"/>
              </a:solidFill>
            </a:endParaRPr>
          </a:p>
        </p:txBody>
      </p:sp>
    </p:spTree>
    <p:custDataLst>
      <p:tags r:id="rId1"/>
    </p:custDataLst>
    <p:extLst>
      <p:ext uri="{BB962C8B-B14F-4D97-AF65-F5344CB8AC3E}">
        <p14:creationId xmlns:p14="http://schemas.microsoft.com/office/powerpoint/2010/main" val="1346183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A595EC3-0242-EAA6-CF5A-681D458CE6F4}"/>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C1A7C7B6-231E-6FC0-3037-D180DD18674C}"/>
                  </a:ext>
                </a:extLst>
              </p:cNvPr>
              <p:cNvSpPr>
                <a:spLocks noGrp="1"/>
              </p:cNvSpPr>
              <p:nvPr>
                <p:ph type="title"/>
              </p:nvPr>
            </p:nvSpPr>
            <p:spPr>
              <a:xfrm>
                <a:off x="88305" y="293828"/>
                <a:ext cx="12412298" cy="738490"/>
              </a:xfrm>
            </p:spPr>
            <p:txBody>
              <a:bodyPr>
                <a:normAutofit/>
              </a:bodyPr>
              <a:lstStyle/>
              <a:p>
                <a:r>
                  <a:rPr lang="en-US" dirty="0"/>
                  <a:t>Encrypt </a:t>
                </a:r>
                <a14:m>
                  <m:oMath xmlns:m="http://schemas.openxmlformats.org/officeDocument/2006/math">
                    <m:r>
                      <a:rPr lang="en-US" i="1" dirty="0" smtClean="0">
                        <a:latin typeface="Cambria Math" panose="02040503050406030204" pitchFamily="18" charset="0"/>
                      </a:rPr>
                      <m:t>𝑥</m:t>
                    </m:r>
                  </m:oMath>
                </a14:m>
                <a:r>
                  <a:rPr lang="en-US" dirty="0"/>
                  <a:t>, Compute Homomorphically…</a:t>
                </a:r>
                <a:endParaRPr lang="en-IL" dirty="0"/>
              </a:p>
            </p:txBody>
          </p:sp>
        </mc:Choice>
        <mc:Fallback xmlns="">
          <p:sp>
            <p:nvSpPr>
              <p:cNvPr id="2" name="Title 1">
                <a:extLst>
                  <a:ext uri="{FF2B5EF4-FFF2-40B4-BE49-F238E27FC236}">
                    <a16:creationId xmlns:a16="http://schemas.microsoft.com/office/drawing/2014/main" id="{C1A7C7B6-231E-6FC0-3037-D180DD18674C}"/>
                  </a:ext>
                </a:extLst>
              </p:cNvPr>
              <p:cNvSpPr>
                <a:spLocks noGrp="1" noRot="1" noChangeAspect="1" noMove="1" noResize="1" noEditPoints="1" noAdjustHandles="1" noChangeArrowheads="1" noChangeShapeType="1" noTextEdit="1"/>
              </p:cNvSpPr>
              <p:nvPr>
                <p:ph type="title"/>
              </p:nvPr>
            </p:nvSpPr>
            <p:spPr>
              <a:xfrm>
                <a:off x="88305" y="293828"/>
                <a:ext cx="12412298" cy="738490"/>
              </a:xfrm>
              <a:blipFill>
                <a:blip r:embed="rId4"/>
                <a:stretch>
                  <a:fillRect l="-1964" t="-23140" b="-371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A3DE8378-C541-D104-81EC-15A6358D5765}"/>
                  </a:ext>
                </a:extLst>
              </p:cNvPr>
              <p:cNvSpPr/>
              <p:nvPr/>
            </p:nvSpPr>
            <p:spPr>
              <a:xfrm>
                <a:off x="2896405" y="1077088"/>
                <a:ext cx="3270511" cy="800219"/>
              </a:xfrm>
              <a:prstGeom prst="rect">
                <a:avLst/>
              </a:prstGeom>
              <a:solidFill>
                <a:schemeClr val="bg1"/>
              </a:solidFill>
            </p:spPr>
            <p:txBody>
              <a:bodyPr wrap="none" lIns="91440" tIns="45720" rIns="91440" bIns="45720" anchor="t">
                <a:spAutoFit/>
              </a:bodyPr>
              <a:lstStyle/>
              <a:p>
                <a:pPr algn="ctr"/>
                <a14:m>
                  <m:oMathPara xmlns:m="http://schemas.openxmlformats.org/officeDocument/2006/math">
                    <m:oMathParaPr>
                      <m:jc m:val="centerGroup"/>
                    </m:oMathParaPr>
                    <m:oMath xmlns:m="http://schemas.openxmlformats.org/officeDocument/2006/math">
                      <m:r>
                        <a:rPr lang="en-US" sz="4600" b="0" i="1" dirty="0" smtClean="0">
                          <a:solidFill>
                            <a:srgbClr val="C00000"/>
                          </a:solidFill>
                          <a:latin typeface="Cambria Math" panose="02040503050406030204" pitchFamily="18" charset="0"/>
                        </a:rPr>
                        <m:t>𝑐𝑡</m:t>
                      </m:r>
                      <m:r>
                        <a:rPr lang="en-US" sz="4600" b="0" i="1" dirty="0" smtClean="0">
                          <a:solidFill>
                            <a:srgbClr val="C00000"/>
                          </a:solidFill>
                          <a:latin typeface="Cambria Math" panose="02040503050406030204" pitchFamily="18" charset="0"/>
                        </a:rPr>
                        <m:t>=</m:t>
                      </m:r>
                      <m:sSub>
                        <m:sSubPr>
                          <m:ctrlPr>
                            <a:rPr lang="en-US" sz="4600" i="1" dirty="0" smtClean="0">
                              <a:solidFill>
                                <a:srgbClr val="C00000"/>
                              </a:solidFill>
                              <a:latin typeface="Cambria Math" panose="02040503050406030204" pitchFamily="18" charset="0"/>
                            </a:rPr>
                          </m:ctrlPr>
                        </m:sSubPr>
                        <m:e>
                          <m:r>
                            <a:rPr lang="en-US" sz="4600" i="1" dirty="0" smtClean="0">
                              <a:solidFill>
                                <a:srgbClr val="C00000"/>
                              </a:solidFill>
                              <a:latin typeface="Cambria Math" panose="02040503050406030204" pitchFamily="18" charset="0"/>
                            </a:rPr>
                            <m:t>𝐸</m:t>
                          </m:r>
                        </m:e>
                        <m:sub>
                          <m:r>
                            <a:rPr lang="en-US" sz="4600" b="0" i="1" dirty="0" smtClean="0">
                              <a:solidFill>
                                <a:srgbClr val="C00000"/>
                              </a:solidFill>
                              <a:latin typeface="Cambria Math" panose="02040503050406030204" pitchFamily="18" charset="0"/>
                            </a:rPr>
                            <m:t>𝑠𝑘</m:t>
                          </m:r>
                        </m:sub>
                      </m:sSub>
                      <m:r>
                        <a:rPr lang="en-US" sz="4600" b="0" i="1" dirty="0" smtClean="0">
                          <a:solidFill>
                            <a:srgbClr val="C00000"/>
                          </a:solidFill>
                          <a:latin typeface="Cambria Math" panose="02040503050406030204" pitchFamily="18" charset="0"/>
                        </a:rPr>
                        <m:t>(</m:t>
                      </m:r>
                      <m:r>
                        <a:rPr lang="en-US" sz="4600" b="0" i="1" dirty="0" smtClean="0">
                          <a:solidFill>
                            <a:srgbClr val="C00000"/>
                          </a:solidFill>
                          <a:latin typeface="Cambria Math" panose="02040503050406030204" pitchFamily="18" charset="0"/>
                        </a:rPr>
                        <m:t>𝑥</m:t>
                      </m:r>
                      <m:r>
                        <a:rPr lang="en-US" sz="4600" b="0" i="1" dirty="0" smtClean="0">
                          <a:solidFill>
                            <a:srgbClr val="C00000"/>
                          </a:solidFill>
                          <a:latin typeface="Cambria Math" panose="02040503050406030204" pitchFamily="18" charset="0"/>
                        </a:rPr>
                        <m:t>)</m:t>
                      </m:r>
                    </m:oMath>
                  </m:oMathPara>
                </a14:m>
                <a:endParaRPr lang="en-US" sz="4600" dirty="0">
                  <a:solidFill>
                    <a:srgbClr val="C00000"/>
                  </a:solidFill>
                </a:endParaRPr>
              </a:p>
            </p:txBody>
          </p:sp>
        </mc:Choice>
        <mc:Fallback xmlns="">
          <p:sp>
            <p:nvSpPr>
              <p:cNvPr id="5" name="Rectangle 4">
                <a:extLst>
                  <a:ext uri="{FF2B5EF4-FFF2-40B4-BE49-F238E27FC236}">
                    <a16:creationId xmlns:a16="http://schemas.microsoft.com/office/drawing/2014/main" id="{A3DE8378-C541-D104-81EC-15A6358D5765}"/>
                  </a:ext>
                </a:extLst>
              </p:cNvPr>
              <p:cNvSpPr>
                <a:spLocks noRot="1" noChangeAspect="1" noMove="1" noResize="1" noEditPoints="1" noAdjustHandles="1" noChangeArrowheads="1" noChangeShapeType="1" noTextEdit="1"/>
              </p:cNvSpPr>
              <p:nvPr/>
            </p:nvSpPr>
            <p:spPr>
              <a:xfrm>
                <a:off x="2896405" y="1077088"/>
                <a:ext cx="3270511" cy="800219"/>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FDED3793-DF2F-5CB8-DBF8-0882557401A7}"/>
                  </a:ext>
                </a:extLst>
              </p:cNvPr>
              <p:cNvSpPr/>
              <p:nvPr/>
            </p:nvSpPr>
            <p:spPr>
              <a:xfrm>
                <a:off x="7246165" y="1062574"/>
                <a:ext cx="1169999" cy="800219"/>
              </a:xfrm>
              <a:prstGeom prst="rect">
                <a:avLst/>
              </a:prstGeom>
              <a:solidFill>
                <a:schemeClr val="bg1"/>
              </a:solidFill>
            </p:spPr>
            <p:txBody>
              <a:bodyPr wrap="none" lIns="91440" tIns="45720" rIns="91440" bIns="45720" anchor="t">
                <a:spAutoFit/>
              </a:bodyPr>
              <a:lstStyle/>
              <a:p>
                <a:pPr algn="ctr"/>
                <a14:m>
                  <m:oMathPara xmlns:m="http://schemas.openxmlformats.org/officeDocument/2006/math">
                    <m:oMathParaPr>
                      <m:jc m:val="centerGroup"/>
                    </m:oMathParaPr>
                    <m:oMath xmlns:m="http://schemas.openxmlformats.org/officeDocument/2006/math">
                      <m:r>
                        <a:rPr lang="en-US" sz="4600" b="0" i="1" dirty="0" smtClean="0">
                          <a:solidFill>
                            <a:schemeClr val="tx1"/>
                          </a:solidFill>
                          <a:latin typeface="Cambria Math" panose="02040503050406030204" pitchFamily="18" charset="0"/>
                          <a:cs typeface="Calibri"/>
                        </a:rPr>
                        <m:t>𝑦</m:t>
                      </m:r>
                      <m:r>
                        <a:rPr lang="en-US" sz="4600" b="0" i="1" dirty="0" smtClean="0">
                          <a:solidFill>
                            <a:schemeClr val="tx1"/>
                          </a:solidFill>
                          <a:latin typeface="Cambria Math" panose="02040503050406030204" pitchFamily="18" charset="0"/>
                          <a:cs typeface="Calibri"/>
                        </a:rPr>
                        <m:t>,</m:t>
                      </m:r>
                      <m:r>
                        <a:rPr lang="en-US" sz="4600" b="0" i="1" dirty="0" smtClean="0">
                          <a:solidFill>
                            <a:schemeClr val="tx1"/>
                          </a:solidFill>
                          <a:latin typeface="Cambria Math" panose="02040503050406030204" pitchFamily="18" charset="0"/>
                          <a:cs typeface="Calibri"/>
                        </a:rPr>
                        <m:t>𝑟</m:t>
                      </m:r>
                    </m:oMath>
                  </m:oMathPara>
                </a14:m>
                <a:endParaRPr lang="en-US" sz="4600" dirty="0">
                  <a:solidFill>
                    <a:schemeClr val="tx1"/>
                  </a:solidFill>
                </a:endParaRPr>
              </a:p>
            </p:txBody>
          </p:sp>
        </mc:Choice>
        <mc:Fallback xmlns="">
          <p:sp>
            <p:nvSpPr>
              <p:cNvPr id="6" name="Rectangle 5">
                <a:extLst>
                  <a:ext uri="{FF2B5EF4-FFF2-40B4-BE49-F238E27FC236}">
                    <a16:creationId xmlns:a16="http://schemas.microsoft.com/office/drawing/2014/main" id="{FDED3793-DF2F-5CB8-DBF8-0882557401A7}"/>
                  </a:ext>
                </a:extLst>
              </p:cNvPr>
              <p:cNvSpPr>
                <a:spLocks noRot="1" noChangeAspect="1" noMove="1" noResize="1" noEditPoints="1" noAdjustHandles="1" noChangeArrowheads="1" noChangeShapeType="1" noTextEdit="1"/>
              </p:cNvSpPr>
              <p:nvPr/>
            </p:nvSpPr>
            <p:spPr>
              <a:xfrm>
                <a:off x="7246165" y="1062574"/>
                <a:ext cx="1169999" cy="800219"/>
              </a:xfrm>
              <a:prstGeom prst="rect">
                <a:avLst/>
              </a:prstGeom>
              <a:blipFill>
                <a:blip r:embed="rId6"/>
                <a:stretch>
                  <a:fillRect/>
                </a:stretch>
              </a:blipFill>
            </p:spPr>
            <p:txBody>
              <a:bodyPr/>
              <a:lstStyle/>
              <a:p>
                <a:r>
                  <a:rPr lang="en-US">
                    <a:noFill/>
                  </a:rPr>
                  <a:t> </a:t>
                </a:r>
              </a:p>
            </p:txBody>
          </p:sp>
        </mc:Fallback>
      </mc:AlternateContent>
      <p:cxnSp>
        <p:nvCxnSpPr>
          <p:cNvPr id="7" name="Straight Arrow Connector 6">
            <a:extLst>
              <a:ext uri="{FF2B5EF4-FFF2-40B4-BE49-F238E27FC236}">
                <a16:creationId xmlns:a16="http://schemas.microsoft.com/office/drawing/2014/main" id="{4FB0826D-C40C-1768-6103-E68EABBDF4BA}"/>
              </a:ext>
            </a:extLst>
          </p:cNvPr>
          <p:cNvCxnSpPr>
            <a:cxnSpLocks/>
          </p:cNvCxnSpPr>
          <p:nvPr/>
        </p:nvCxnSpPr>
        <p:spPr>
          <a:xfrm flipH="1" flipV="1">
            <a:off x="4705820" y="2101660"/>
            <a:ext cx="731886" cy="1080551"/>
          </a:xfrm>
          <a:prstGeom prst="straightConnector1">
            <a:avLst/>
          </a:prstGeom>
          <a:ln w="76200">
            <a:solidFill>
              <a:schemeClr val="tx1"/>
            </a:solidFill>
            <a:prstDash val="sys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D0A64ED5-94B5-4797-6090-1B1D88262B84}"/>
              </a:ext>
            </a:extLst>
          </p:cNvPr>
          <p:cNvCxnSpPr>
            <a:cxnSpLocks/>
          </p:cNvCxnSpPr>
          <p:nvPr/>
        </p:nvCxnSpPr>
        <p:spPr>
          <a:xfrm flipV="1">
            <a:off x="6795019" y="2101660"/>
            <a:ext cx="828675" cy="1080551"/>
          </a:xfrm>
          <a:prstGeom prst="straightConnector1">
            <a:avLst/>
          </a:prstGeom>
          <a:ln w="762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0A58D394-27A3-A573-C932-46DE8BFC0EDD}"/>
              </a:ext>
            </a:extLst>
          </p:cNvPr>
          <p:cNvCxnSpPr>
            <a:cxnSpLocks/>
          </p:cNvCxnSpPr>
          <p:nvPr/>
        </p:nvCxnSpPr>
        <p:spPr>
          <a:xfrm flipV="1">
            <a:off x="6120872" y="4254314"/>
            <a:ext cx="0" cy="826550"/>
          </a:xfrm>
          <a:prstGeom prst="straightConnector1">
            <a:avLst/>
          </a:prstGeom>
          <a:ln w="762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E8DD0F33-65CF-E53B-17F0-247EDB7A727F}"/>
              </a:ext>
            </a:extLst>
          </p:cNvPr>
          <p:cNvSpPr/>
          <p:nvPr/>
        </p:nvSpPr>
        <p:spPr>
          <a:xfrm>
            <a:off x="8370170" y="1055317"/>
            <a:ext cx="184731" cy="800219"/>
          </a:xfrm>
          <a:prstGeom prst="rect">
            <a:avLst/>
          </a:prstGeom>
          <a:solidFill>
            <a:schemeClr val="bg1"/>
          </a:solidFill>
        </p:spPr>
        <p:txBody>
          <a:bodyPr wrap="none" lIns="91440" tIns="45720" rIns="91440" bIns="45720" anchor="t">
            <a:spAutoFit/>
          </a:bodyPr>
          <a:lstStyle/>
          <a:p>
            <a:pPr algn="ctr"/>
            <a:endParaRPr lang="en-US" sz="4600" dirty="0">
              <a:solidFill>
                <a:schemeClr val="tx1"/>
              </a:solidFill>
            </a:endParaRPr>
          </a:p>
        </p:txBody>
      </p:sp>
      <p:sp>
        <p:nvSpPr>
          <p:cNvPr id="9" name="Rectangle 8">
            <a:extLst>
              <a:ext uri="{FF2B5EF4-FFF2-40B4-BE49-F238E27FC236}">
                <a16:creationId xmlns:a16="http://schemas.microsoft.com/office/drawing/2014/main" id="{265E0979-6A7B-5B82-D45F-8E2D4E974A9A}"/>
              </a:ext>
            </a:extLst>
          </p:cNvPr>
          <p:cNvSpPr/>
          <p:nvPr/>
        </p:nvSpPr>
        <p:spPr>
          <a:xfrm>
            <a:off x="6090973" y="5029742"/>
            <a:ext cx="184731" cy="800219"/>
          </a:xfrm>
          <a:prstGeom prst="rect">
            <a:avLst/>
          </a:prstGeom>
          <a:solidFill>
            <a:schemeClr val="bg1"/>
          </a:solidFill>
        </p:spPr>
        <p:txBody>
          <a:bodyPr wrap="none" lIns="91440" tIns="45720" rIns="91440" bIns="45720" anchor="t">
            <a:spAutoFit/>
          </a:bodyPr>
          <a:lstStyle/>
          <a:p>
            <a:pPr algn="ctr"/>
            <a:endParaRPr lang="en-US" sz="4600" dirty="0">
              <a:solidFill>
                <a:schemeClr val="tx1"/>
              </a:solidFill>
            </a:endParaRPr>
          </a:p>
        </p:txBody>
      </p:sp>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39F73E9E-DECC-264E-E832-1730814C8108}"/>
                  </a:ext>
                </a:extLst>
              </p:cNvPr>
              <p:cNvSpPr/>
              <p:nvPr/>
            </p:nvSpPr>
            <p:spPr>
              <a:xfrm>
                <a:off x="3584065" y="5256058"/>
                <a:ext cx="4798814" cy="800219"/>
              </a:xfrm>
              <a:prstGeom prst="rect">
                <a:avLst/>
              </a:prstGeom>
              <a:solidFill>
                <a:schemeClr val="bg1"/>
              </a:solidFill>
            </p:spPr>
            <p:txBody>
              <a:bodyPr wrap="none" lIns="91440" tIns="45720" rIns="91440" bIns="45720" anchor="t">
                <a:spAutoFit/>
              </a:bodyPr>
              <a:lstStyle/>
              <a:p>
                <a:pPr algn="ctr"/>
                <a14:m>
                  <m:oMathPara xmlns:m="http://schemas.openxmlformats.org/officeDocument/2006/math">
                    <m:oMathParaPr>
                      <m:jc m:val="centerGroup"/>
                    </m:oMathParaPr>
                    <m:oMath xmlns:m="http://schemas.openxmlformats.org/officeDocument/2006/math">
                      <m:r>
                        <a:rPr lang="en-US" sz="4600" b="0" i="1" dirty="0" smtClean="0">
                          <a:solidFill>
                            <a:srgbClr val="C00000"/>
                          </a:solidFill>
                          <a:latin typeface="Cambria Math" panose="02040503050406030204" pitchFamily="18" charset="0"/>
                        </a:rPr>
                        <m:t>𝑐𝑡</m:t>
                      </m:r>
                      <m:r>
                        <a:rPr lang="en-US" sz="4600" b="0" i="1" dirty="0" smtClean="0">
                          <a:solidFill>
                            <a:srgbClr val="C00000"/>
                          </a:solidFill>
                          <a:latin typeface="Cambria Math" panose="02040503050406030204" pitchFamily="18" charset="0"/>
                        </a:rPr>
                        <m:t>′=</m:t>
                      </m:r>
                      <m:sSub>
                        <m:sSubPr>
                          <m:ctrlPr>
                            <a:rPr lang="en-US" sz="4600" b="0" i="1" dirty="0" smtClean="0">
                              <a:solidFill>
                                <a:srgbClr val="C00000"/>
                              </a:solidFill>
                              <a:latin typeface="Cambria Math" panose="02040503050406030204" pitchFamily="18" charset="0"/>
                            </a:rPr>
                          </m:ctrlPr>
                        </m:sSubPr>
                        <m:e>
                          <m:r>
                            <a:rPr lang="en-US" sz="4600" i="1" dirty="0" smtClean="0">
                              <a:solidFill>
                                <a:srgbClr val="C00000"/>
                              </a:solidFill>
                              <a:latin typeface="Cambria Math" panose="02040503050406030204" pitchFamily="18" charset="0"/>
                            </a:rPr>
                            <m:t>𝐸</m:t>
                          </m:r>
                        </m:e>
                        <m:sub>
                          <m:r>
                            <a:rPr lang="en-US" sz="4600" b="0" i="1" dirty="0" smtClean="0">
                              <a:solidFill>
                                <a:srgbClr val="C00000"/>
                              </a:solidFill>
                              <a:latin typeface="Cambria Math" panose="02040503050406030204" pitchFamily="18" charset="0"/>
                            </a:rPr>
                            <m:t>𝑠𝑘</m:t>
                          </m:r>
                        </m:sub>
                      </m:sSub>
                      <m:r>
                        <a:rPr lang="en-US" sz="4600" b="0" i="1" dirty="0" smtClean="0">
                          <a:solidFill>
                            <a:srgbClr val="C00000"/>
                          </a:solidFill>
                          <a:latin typeface="Cambria Math" panose="02040503050406030204" pitchFamily="18" charset="0"/>
                        </a:rPr>
                        <m:t>(</m:t>
                      </m:r>
                      <m:r>
                        <a:rPr lang="en-US" sz="4600" b="0" i="1" dirty="0" smtClean="0">
                          <a:solidFill>
                            <a:srgbClr val="C00000"/>
                          </a:solidFill>
                          <a:latin typeface="Cambria Math" panose="02040503050406030204" pitchFamily="18" charset="0"/>
                        </a:rPr>
                        <m:t>𝑓</m:t>
                      </m:r>
                      <m:r>
                        <a:rPr lang="en-US" sz="4600" b="0" i="1" dirty="0" smtClean="0">
                          <a:solidFill>
                            <a:srgbClr val="C00000"/>
                          </a:solidFill>
                          <a:latin typeface="Cambria Math" panose="02040503050406030204" pitchFamily="18" charset="0"/>
                        </a:rPr>
                        <m:t>(</m:t>
                      </m:r>
                      <m:r>
                        <a:rPr lang="en-US" sz="4600" b="0" i="1" dirty="0" smtClean="0">
                          <a:solidFill>
                            <a:srgbClr val="C00000"/>
                          </a:solidFill>
                          <a:latin typeface="Cambria Math" panose="02040503050406030204" pitchFamily="18" charset="0"/>
                        </a:rPr>
                        <m:t>𝑥</m:t>
                      </m:r>
                      <m:r>
                        <a:rPr lang="en-US" sz="4600" b="0" i="1" dirty="0" smtClean="0">
                          <a:solidFill>
                            <a:srgbClr val="C00000"/>
                          </a:solidFill>
                          <a:latin typeface="Cambria Math" panose="02040503050406030204" pitchFamily="18" charset="0"/>
                        </a:rPr>
                        <m:t>,</m:t>
                      </m:r>
                      <m:r>
                        <a:rPr lang="en-US" sz="4600" b="0" i="1" dirty="0" smtClean="0">
                          <a:solidFill>
                            <a:srgbClr val="C00000"/>
                          </a:solidFill>
                          <a:latin typeface="Cambria Math" panose="02040503050406030204" pitchFamily="18" charset="0"/>
                        </a:rPr>
                        <m:t>𝑦</m:t>
                      </m:r>
                      <m:r>
                        <a:rPr lang="en-US" sz="4600" b="0" i="1" dirty="0" smtClean="0">
                          <a:solidFill>
                            <a:srgbClr val="C00000"/>
                          </a:solidFill>
                          <a:latin typeface="Cambria Math" panose="02040503050406030204" pitchFamily="18" charset="0"/>
                        </a:rPr>
                        <m:t>))</m:t>
                      </m:r>
                    </m:oMath>
                  </m:oMathPara>
                </a14:m>
                <a:endParaRPr lang="en-US" sz="4600" dirty="0">
                  <a:solidFill>
                    <a:srgbClr val="C00000"/>
                  </a:solidFill>
                </a:endParaRPr>
              </a:p>
            </p:txBody>
          </p:sp>
        </mc:Choice>
        <mc:Fallback xmlns="">
          <p:sp>
            <p:nvSpPr>
              <p:cNvPr id="8" name="Rectangle 7">
                <a:extLst>
                  <a:ext uri="{FF2B5EF4-FFF2-40B4-BE49-F238E27FC236}">
                    <a16:creationId xmlns:a16="http://schemas.microsoft.com/office/drawing/2014/main" id="{39F73E9E-DECC-264E-E832-1730814C8108}"/>
                  </a:ext>
                </a:extLst>
              </p:cNvPr>
              <p:cNvSpPr>
                <a:spLocks noRot="1" noChangeAspect="1" noMove="1" noResize="1" noEditPoints="1" noAdjustHandles="1" noChangeArrowheads="1" noChangeShapeType="1" noTextEdit="1"/>
              </p:cNvSpPr>
              <p:nvPr/>
            </p:nvSpPr>
            <p:spPr>
              <a:xfrm>
                <a:off x="3584065" y="5256058"/>
                <a:ext cx="4798814" cy="800219"/>
              </a:xfrm>
              <a:prstGeom prst="rect">
                <a:avLst/>
              </a:prstGeom>
              <a:blipFill>
                <a:blip r:embed="rId7"/>
                <a:stretch>
                  <a:fillRect/>
                </a:stretch>
              </a:blipFill>
            </p:spPr>
            <p:txBody>
              <a:bodyPr/>
              <a:lstStyle/>
              <a:p>
                <a:r>
                  <a:rPr lang="en-US">
                    <a:noFill/>
                  </a:rPr>
                  <a:t> </a:t>
                </a:r>
              </a:p>
            </p:txBody>
          </p:sp>
        </mc:Fallback>
      </mc:AlternateContent>
      <p:sp>
        <p:nvSpPr>
          <p:cNvPr id="11" name="Rectangle 10">
            <a:extLst>
              <a:ext uri="{FF2B5EF4-FFF2-40B4-BE49-F238E27FC236}">
                <a16:creationId xmlns:a16="http://schemas.microsoft.com/office/drawing/2014/main" id="{B86D9CEC-887B-2800-2211-977943CA70EC}"/>
              </a:ext>
            </a:extLst>
          </p:cNvPr>
          <p:cNvSpPr/>
          <p:nvPr/>
        </p:nvSpPr>
        <p:spPr>
          <a:xfrm>
            <a:off x="3282239" y="6101047"/>
            <a:ext cx="5087931" cy="646331"/>
          </a:xfrm>
          <a:prstGeom prst="rect">
            <a:avLst/>
          </a:prstGeom>
          <a:solidFill>
            <a:schemeClr val="bg1"/>
          </a:solidFill>
        </p:spPr>
        <p:txBody>
          <a:bodyPr wrap="none" lIns="91440" tIns="45720" rIns="91440" bIns="45720" anchor="ctr">
            <a:spAutoFit/>
          </a:bodyPr>
          <a:lstStyle/>
          <a:p>
            <a:r>
              <a:rPr lang="en-US" sz="3600" dirty="0"/>
              <a:t>Problem: can’t decrypt…</a:t>
            </a:r>
          </a:p>
        </p:txBody>
      </p:sp>
      <p:sp>
        <p:nvSpPr>
          <p:cNvPr id="12" name="Rectangle 11">
            <a:extLst>
              <a:ext uri="{FF2B5EF4-FFF2-40B4-BE49-F238E27FC236}">
                <a16:creationId xmlns:a16="http://schemas.microsoft.com/office/drawing/2014/main" id="{D6220DDD-9789-9A47-411B-D3F555B37BB1}"/>
              </a:ext>
            </a:extLst>
          </p:cNvPr>
          <p:cNvSpPr/>
          <p:nvPr/>
        </p:nvSpPr>
        <p:spPr>
          <a:xfrm>
            <a:off x="5572674" y="3252537"/>
            <a:ext cx="1203158" cy="800219"/>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3A86876C-6B68-E50E-3504-ECD5A2168B7C}"/>
              </a:ext>
            </a:extLst>
          </p:cNvPr>
          <p:cNvSpPr/>
          <p:nvPr/>
        </p:nvSpPr>
        <p:spPr>
          <a:xfrm>
            <a:off x="2662046" y="1701550"/>
            <a:ext cx="1365117" cy="800219"/>
          </a:xfrm>
          <a:prstGeom prst="rect">
            <a:avLst/>
          </a:prstGeom>
          <a:solidFill>
            <a:schemeClr val="bg1"/>
          </a:solidFill>
        </p:spPr>
        <p:txBody>
          <a:bodyPr wrap="none" lIns="91440" tIns="45720" rIns="91440" bIns="45720" anchor="t">
            <a:spAutoFit/>
          </a:bodyPr>
          <a:lstStyle/>
          <a:p>
            <a:pPr algn="ctr"/>
            <a:r>
              <a:rPr lang="en-US" sz="4600" b="0" i="0" dirty="0">
                <a:solidFill>
                  <a:srgbClr val="C00000"/>
                </a:solidFill>
                <a:latin typeface="+mj-lt"/>
                <a:cs typeface="Calibri"/>
              </a:rPr>
              <a:t>leaks</a:t>
            </a:r>
            <a:endParaRPr lang="en-US" sz="4600" dirty="0">
              <a:solidFill>
                <a:srgbClr val="C00000"/>
              </a:solidFill>
            </a:endParaRPr>
          </a:p>
        </p:txBody>
      </p:sp>
    </p:spTree>
    <p:custDataLst>
      <p:tags r:id="rId1"/>
    </p:custDataLst>
    <p:extLst>
      <p:ext uri="{BB962C8B-B14F-4D97-AF65-F5344CB8AC3E}">
        <p14:creationId xmlns:p14="http://schemas.microsoft.com/office/powerpoint/2010/main" val="3758253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F03A7C4-4113-E2E3-87A0-5FBFE459BDEC}"/>
            </a:ext>
          </a:extLst>
        </p:cNvPr>
        <p:cNvGrpSpPr/>
        <p:nvPr/>
      </p:nvGrpSpPr>
      <p:grpSpPr>
        <a:xfrm>
          <a:off x="0" y="0"/>
          <a:ext cx="0" cy="0"/>
          <a:chOff x="0" y="0"/>
          <a:chExt cx="0" cy="0"/>
        </a:xfrm>
      </p:grpSpPr>
      <p:cxnSp>
        <p:nvCxnSpPr>
          <p:cNvPr id="20" name="Straight Arrow Connector 19">
            <a:extLst>
              <a:ext uri="{FF2B5EF4-FFF2-40B4-BE49-F238E27FC236}">
                <a16:creationId xmlns:a16="http://schemas.microsoft.com/office/drawing/2014/main" id="{995228AB-B28C-A539-2CC0-51B9C76C556C}"/>
              </a:ext>
            </a:extLst>
          </p:cNvPr>
          <p:cNvCxnSpPr>
            <a:cxnSpLocks/>
          </p:cNvCxnSpPr>
          <p:nvPr/>
        </p:nvCxnSpPr>
        <p:spPr>
          <a:xfrm flipV="1">
            <a:off x="4721987" y="2435511"/>
            <a:ext cx="0" cy="212505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DB0AB6B2-A620-A39D-B305-C5244B7C4654}"/>
              </a:ext>
            </a:extLst>
          </p:cNvPr>
          <p:cNvCxnSpPr>
            <a:cxnSpLocks/>
          </p:cNvCxnSpPr>
          <p:nvPr/>
        </p:nvCxnSpPr>
        <p:spPr>
          <a:xfrm>
            <a:off x="7501679" y="960940"/>
            <a:ext cx="265233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61B49B72-58F8-9C22-49F9-5BC298762C75}"/>
                  </a:ext>
                </a:extLst>
              </p:cNvPr>
              <p:cNvSpPr txBox="1"/>
              <p:nvPr/>
            </p:nvSpPr>
            <p:spPr>
              <a:xfrm>
                <a:off x="10147315" y="776274"/>
                <a:ext cx="173611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𝑛</m:t>
                          </m:r>
                        </m:sub>
                      </m:sSub>
                      <m:r>
                        <a:rPr lang="en-US" b="0" i="1" smtClean="0">
                          <a:latin typeface="Cambria Math" panose="02040503050406030204" pitchFamily="18" charset="0"/>
                        </a:rPr>
                        <m:t>)</m:t>
                      </m:r>
                    </m:oMath>
                  </m:oMathPara>
                </a14:m>
                <a:endParaRPr lang="en-US" i="1" dirty="0"/>
              </a:p>
            </p:txBody>
          </p:sp>
        </mc:Choice>
        <mc:Fallback xmlns="">
          <p:sp>
            <p:nvSpPr>
              <p:cNvPr id="24" name="TextBox 23">
                <a:extLst>
                  <a:ext uri="{FF2B5EF4-FFF2-40B4-BE49-F238E27FC236}">
                    <a16:creationId xmlns:a16="http://schemas.microsoft.com/office/drawing/2014/main" id="{61B49B72-58F8-9C22-49F9-5BC298762C75}"/>
                  </a:ext>
                </a:extLst>
              </p:cNvPr>
              <p:cNvSpPr txBox="1">
                <a:spLocks noRot="1" noChangeAspect="1" noMove="1" noResize="1" noEditPoints="1" noAdjustHandles="1" noChangeArrowheads="1" noChangeShapeType="1" noTextEdit="1"/>
              </p:cNvSpPr>
              <p:nvPr/>
            </p:nvSpPr>
            <p:spPr>
              <a:xfrm>
                <a:off x="10147315" y="776274"/>
                <a:ext cx="1736116" cy="369332"/>
              </a:xfrm>
              <a:prstGeom prst="rect">
                <a:avLst/>
              </a:prstGeom>
              <a:blipFill>
                <a:blip r:embed="rId4"/>
                <a:stretch>
                  <a:fillRect b="-13115"/>
                </a:stretch>
              </a:blipFill>
            </p:spPr>
            <p:txBody>
              <a:bodyPr/>
              <a:lstStyle/>
              <a:p>
                <a:r>
                  <a:rPr lang="en-US">
                    <a:noFill/>
                  </a:rPr>
                  <a:t> </a:t>
                </a:r>
              </a:p>
            </p:txBody>
          </p:sp>
        </mc:Fallback>
      </mc:AlternateContent>
      <p:sp>
        <p:nvSpPr>
          <p:cNvPr id="32" name="TextBox 31">
            <a:extLst>
              <a:ext uri="{FF2B5EF4-FFF2-40B4-BE49-F238E27FC236}">
                <a16:creationId xmlns:a16="http://schemas.microsoft.com/office/drawing/2014/main" id="{B2DC1DB1-2579-BC25-3BE8-DCD0B48204CD}"/>
              </a:ext>
            </a:extLst>
          </p:cNvPr>
          <p:cNvSpPr txBox="1"/>
          <p:nvPr/>
        </p:nvSpPr>
        <p:spPr>
          <a:xfrm>
            <a:off x="8249188" y="622385"/>
            <a:ext cx="926857" cy="307777"/>
          </a:xfrm>
          <a:prstGeom prst="rect">
            <a:avLst/>
          </a:prstGeom>
          <a:noFill/>
        </p:spPr>
        <p:txBody>
          <a:bodyPr wrap="none" rtlCol="0">
            <a:spAutoFit/>
          </a:bodyPr>
          <a:lstStyle/>
          <a:p>
            <a:r>
              <a:rPr lang="en-US" sz="1400" dirty="0"/>
              <a:t>Decoding</a:t>
            </a:r>
          </a:p>
        </p:txBody>
      </p:sp>
      <p:cxnSp>
        <p:nvCxnSpPr>
          <p:cNvPr id="34" name="Straight Arrow Connector 33">
            <a:extLst>
              <a:ext uri="{FF2B5EF4-FFF2-40B4-BE49-F238E27FC236}">
                <a16:creationId xmlns:a16="http://schemas.microsoft.com/office/drawing/2014/main" id="{C8614915-6800-22BF-EB3E-5A91C1C38D26}"/>
              </a:ext>
            </a:extLst>
          </p:cNvPr>
          <p:cNvCxnSpPr>
            <a:cxnSpLocks/>
          </p:cNvCxnSpPr>
          <p:nvPr/>
        </p:nvCxnSpPr>
        <p:spPr>
          <a:xfrm>
            <a:off x="4930350" y="2435511"/>
            <a:ext cx="0" cy="212505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232C33C9-00DF-FC62-F48D-23ECD4109859}"/>
              </a:ext>
            </a:extLst>
          </p:cNvPr>
          <p:cNvCxnSpPr>
            <a:cxnSpLocks/>
          </p:cNvCxnSpPr>
          <p:nvPr/>
        </p:nvCxnSpPr>
        <p:spPr>
          <a:xfrm flipV="1">
            <a:off x="5131531" y="2435511"/>
            <a:ext cx="0" cy="212505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D1A153BB-2384-1ADF-17EF-C5CDF56ABFF3}"/>
              </a:ext>
            </a:extLst>
          </p:cNvPr>
          <p:cNvSpPr txBox="1"/>
          <p:nvPr/>
        </p:nvSpPr>
        <p:spPr>
          <a:xfrm>
            <a:off x="479255" y="3394710"/>
            <a:ext cx="2443939" cy="646331"/>
          </a:xfrm>
          <a:prstGeom prst="rect">
            <a:avLst/>
          </a:prstGeom>
          <a:noFill/>
        </p:spPr>
        <p:txBody>
          <a:bodyPr wrap="square" rtlCol="0">
            <a:spAutoFit/>
          </a:bodyPr>
          <a:lstStyle/>
          <a:p>
            <a:r>
              <a:rPr lang="en-US" b="1" dirty="0"/>
              <a:t>MPC: Multiple rounds</a:t>
            </a:r>
          </a:p>
          <a:p>
            <a:r>
              <a:rPr lang="en-US" dirty="0"/>
              <a:t>of interaction</a:t>
            </a:r>
          </a:p>
        </p:txBody>
      </p:sp>
      <p:cxnSp>
        <p:nvCxnSpPr>
          <p:cNvPr id="50" name="Straight Arrow Connector 49">
            <a:extLst>
              <a:ext uri="{FF2B5EF4-FFF2-40B4-BE49-F238E27FC236}">
                <a16:creationId xmlns:a16="http://schemas.microsoft.com/office/drawing/2014/main" id="{5955CCF0-303C-1D89-4525-5FE88133435F}"/>
              </a:ext>
            </a:extLst>
          </p:cNvPr>
          <p:cNvCxnSpPr>
            <a:cxnSpLocks/>
          </p:cNvCxnSpPr>
          <p:nvPr/>
        </p:nvCxnSpPr>
        <p:spPr>
          <a:xfrm flipV="1">
            <a:off x="6268847" y="2435510"/>
            <a:ext cx="0" cy="212506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FD804FEB-B331-4640-96F8-C213C1E94D3B}"/>
              </a:ext>
            </a:extLst>
          </p:cNvPr>
          <p:cNvCxnSpPr>
            <a:cxnSpLocks/>
          </p:cNvCxnSpPr>
          <p:nvPr/>
        </p:nvCxnSpPr>
        <p:spPr>
          <a:xfrm>
            <a:off x="6477210" y="2435510"/>
            <a:ext cx="0" cy="212506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8E5B0F2E-96CB-F214-799A-B28764DB3F7D}"/>
              </a:ext>
            </a:extLst>
          </p:cNvPr>
          <p:cNvCxnSpPr>
            <a:cxnSpLocks/>
          </p:cNvCxnSpPr>
          <p:nvPr/>
        </p:nvCxnSpPr>
        <p:spPr>
          <a:xfrm flipV="1">
            <a:off x="6678391" y="2435510"/>
            <a:ext cx="0" cy="212506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9B0353FB-7EAA-95CD-3056-721C745BD435}"/>
              </a:ext>
            </a:extLst>
          </p:cNvPr>
          <p:cNvCxnSpPr>
            <a:cxnSpLocks/>
          </p:cNvCxnSpPr>
          <p:nvPr/>
        </p:nvCxnSpPr>
        <p:spPr>
          <a:xfrm flipV="1">
            <a:off x="7831151" y="2435510"/>
            <a:ext cx="0" cy="212506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78679378-7660-3139-B9F9-0608B830FD04}"/>
              </a:ext>
            </a:extLst>
          </p:cNvPr>
          <p:cNvCxnSpPr>
            <a:cxnSpLocks/>
          </p:cNvCxnSpPr>
          <p:nvPr/>
        </p:nvCxnSpPr>
        <p:spPr>
          <a:xfrm>
            <a:off x="8039514" y="2435510"/>
            <a:ext cx="0" cy="212506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3BD7EBEF-25CA-D71E-3294-ACF4043C18A0}"/>
              </a:ext>
            </a:extLst>
          </p:cNvPr>
          <p:cNvCxnSpPr>
            <a:cxnSpLocks/>
          </p:cNvCxnSpPr>
          <p:nvPr/>
        </p:nvCxnSpPr>
        <p:spPr>
          <a:xfrm flipV="1">
            <a:off x="8240695" y="2435510"/>
            <a:ext cx="0" cy="212506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C35E3115-F34F-B250-FC97-D96ED86AF955}"/>
              </a:ext>
            </a:extLst>
          </p:cNvPr>
          <p:cNvSpPr txBox="1"/>
          <p:nvPr/>
        </p:nvSpPr>
        <p:spPr>
          <a:xfrm>
            <a:off x="1327854" y="1832359"/>
            <a:ext cx="10864146" cy="523220"/>
          </a:xfrm>
          <a:prstGeom prst="rect">
            <a:avLst/>
          </a:prstGeom>
          <a:noFill/>
        </p:spPr>
        <p:txBody>
          <a:bodyPr wrap="square" rtlCol="0">
            <a:spAutoFit/>
          </a:bodyPr>
          <a:lstStyle/>
          <a:p>
            <a:r>
              <a:rPr lang="en-US" sz="2800" dirty="0"/>
              <a:t>We want to take a vote on whether the audience likes my talk</a:t>
            </a:r>
          </a:p>
        </p:txBody>
      </p:sp>
      <p:sp>
        <p:nvSpPr>
          <p:cNvPr id="59" name="AutoShape 4">
            <a:extLst>
              <a:ext uri="{FF2B5EF4-FFF2-40B4-BE49-F238E27FC236}">
                <a16:creationId xmlns:a16="http://schemas.microsoft.com/office/drawing/2014/main" id="{165D74B3-655B-3001-2B7D-70FB1ED462CD}"/>
              </a:ext>
            </a:extLst>
          </p:cNvPr>
          <p:cNvSpPr>
            <a:spLocks noChangeAspect="1" noChangeArrowheads="1"/>
          </p:cNvSpPr>
          <p:nvPr/>
        </p:nvSpPr>
        <p:spPr bwMode="auto">
          <a:xfrm>
            <a:off x="7359469" y="4041041"/>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2" name="Picture 61" descr="A person smiling at the camera&#10;&#10;AI-generated content may be incorrect.">
            <a:extLst>
              <a:ext uri="{FF2B5EF4-FFF2-40B4-BE49-F238E27FC236}">
                <a16:creationId xmlns:a16="http://schemas.microsoft.com/office/drawing/2014/main" id="{7BEEEB76-33DC-5D29-5B95-FACB570DFD8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11325" y="257085"/>
            <a:ext cx="1160671" cy="1547562"/>
          </a:xfrm>
          <a:prstGeom prst="rect">
            <a:avLst/>
          </a:prstGeom>
        </p:spPr>
      </p:pic>
      <p:sp>
        <p:nvSpPr>
          <p:cNvPr id="65" name="TextBox 64">
            <a:extLst>
              <a:ext uri="{FF2B5EF4-FFF2-40B4-BE49-F238E27FC236}">
                <a16:creationId xmlns:a16="http://schemas.microsoft.com/office/drawing/2014/main" id="{1C8347FE-91F9-1FB0-DA6E-F31F7999FB20}"/>
              </a:ext>
            </a:extLst>
          </p:cNvPr>
          <p:cNvSpPr txBox="1"/>
          <p:nvPr/>
        </p:nvSpPr>
        <p:spPr>
          <a:xfrm>
            <a:off x="5696677" y="4560570"/>
            <a:ext cx="1648208" cy="523220"/>
          </a:xfrm>
          <a:prstGeom prst="rect">
            <a:avLst/>
          </a:prstGeom>
          <a:noFill/>
        </p:spPr>
        <p:txBody>
          <a:bodyPr wrap="none" rtlCol="0">
            <a:spAutoFit/>
          </a:bodyPr>
          <a:lstStyle/>
          <a:p>
            <a:r>
              <a:rPr lang="en-US" sz="2800" dirty="0"/>
              <a:t>Audience</a:t>
            </a:r>
          </a:p>
        </p:txBody>
      </p:sp>
      <p:sp>
        <p:nvSpPr>
          <p:cNvPr id="69" name="TextBox 68">
            <a:extLst>
              <a:ext uri="{FF2B5EF4-FFF2-40B4-BE49-F238E27FC236}">
                <a16:creationId xmlns:a16="http://schemas.microsoft.com/office/drawing/2014/main" id="{CCF48A2A-AC9D-81B0-22D4-980247E3C07C}"/>
              </a:ext>
            </a:extLst>
          </p:cNvPr>
          <p:cNvSpPr txBox="1"/>
          <p:nvPr/>
        </p:nvSpPr>
        <p:spPr>
          <a:xfrm>
            <a:off x="7602660" y="1232162"/>
            <a:ext cx="4089389" cy="307777"/>
          </a:xfrm>
          <a:prstGeom prst="rect">
            <a:avLst/>
          </a:prstGeom>
          <a:noFill/>
        </p:spPr>
        <p:txBody>
          <a:bodyPr wrap="none" rtlCol="0">
            <a:spAutoFit/>
          </a:bodyPr>
          <a:lstStyle/>
          <a:p>
            <a:r>
              <a:rPr lang="en-US" sz="1400" dirty="0"/>
              <a:t>I should not learn anything other than the outcome</a:t>
            </a:r>
          </a:p>
        </p:txBody>
      </p:sp>
      <p:sp>
        <p:nvSpPr>
          <p:cNvPr id="70" name="TextBox 69">
            <a:extLst>
              <a:ext uri="{FF2B5EF4-FFF2-40B4-BE49-F238E27FC236}">
                <a16:creationId xmlns:a16="http://schemas.microsoft.com/office/drawing/2014/main" id="{6CEAC311-02E9-5E52-3B97-881D534FF6FA}"/>
              </a:ext>
            </a:extLst>
          </p:cNvPr>
          <p:cNvSpPr txBox="1"/>
          <p:nvPr/>
        </p:nvSpPr>
        <p:spPr>
          <a:xfrm>
            <a:off x="3752180" y="3042332"/>
            <a:ext cx="6015493" cy="830997"/>
          </a:xfrm>
          <a:prstGeom prst="rect">
            <a:avLst/>
          </a:prstGeom>
          <a:solidFill>
            <a:schemeClr val="bg1"/>
          </a:solidFill>
        </p:spPr>
        <p:txBody>
          <a:bodyPr wrap="none" rtlCol="0">
            <a:spAutoFit/>
          </a:bodyPr>
          <a:lstStyle/>
          <a:p>
            <a:r>
              <a:rPr lang="en-US" sz="4800" b="1" dirty="0">
                <a:solidFill>
                  <a:srgbClr val="FF0000"/>
                </a:solidFill>
              </a:rPr>
              <a:t>We don’t like rounds</a:t>
            </a:r>
          </a:p>
        </p:txBody>
      </p:sp>
      <p:pic>
        <p:nvPicPr>
          <p:cNvPr id="72" name="Picture 71" descr="A person making a face for the camera&#10;&#10;AI-generated content may be incorrect.">
            <a:extLst>
              <a:ext uri="{FF2B5EF4-FFF2-40B4-BE49-F238E27FC236}">
                <a16:creationId xmlns:a16="http://schemas.microsoft.com/office/drawing/2014/main" id="{B608DFD5-0F20-4F11-E848-BB61493CB7C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19584" y="257085"/>
            <a:ext cx="1160672" cy="1547563"/>
          </a:xfrm>
          <a:prstGeom prst="rect">
            <a:avLst/>
          </a:prstGeom>
        </p:spPr>
      </p:pic>
      <p:sp>
        <p:nvSpPr>
          <p:cNvPr id="75" name="TextBox 74">
            <a:extLst>
              <a:ext uri="{FF2B5EF4-FFF2-40B4-BE49-F238E27FC236}">
                <a16:creationId xmlns:a16="http://schemas.microsoft.com/office/drawing/2014/main" id="{D6BE82DB-FB95-F2FD-5729-65C023F07239}"/>
              </a:ext>
            </a:extLst>
          </p:cNvPr>
          <p:cNvSpPr txBox="1"/>
          <p:nvPr/>
        </p:nvSpPr>
        <p:spPr>
          <a:xfrm>
            <a:off x="4390089" y="5083790"/>
            <a:ext cx="938167" cy="769441"/>
          </a:xfrm>
          <a:prstGeom prst="rect">
            <a:avLst/>
          </a:prstGeom>
          <a:noFill/>
        </p:spPr>
        <p:txBody>
          <a:bodyPr wrap="square">
            <a:spAutoFit/>
          </a:bodyPr>
          <a:lstStyle/>
          <a:p>
            <a:r>
              <a:rPr lang="en-US" sz="4400" dirty="0">
                <a:effectLst/>
              </a:rPr>
              <a:t>🙂</a:t>
            </a:r>
            <a:endParaRPr lang="en-US" sz="4400" dirty="0"/>
          </a:p>
        </p:txBody>
      </p:sp>
      <p:sp>
        <p:nvSpPr>
          <p:cNvPr id="76" name="TextBox 75">
            <a:extLst>
              <a:ext uri="{FF2B5EF4-FFF2-40B4-BE49-F238E27FC236}">
                <a16:creationId xmlns:a16="http://schemas.microsoft.com/office/drawing/2014/main" id="{3712678C-65DD-3A38-DB6E-FDBBF33BD60E}"/>
              </a:ext>
            </a:extLst>
          </p:cNvPr>
          <p:cNvSpPr txBox="1"/>
          <p:nvPr/>
        </p:nvSpPr>
        <p:spPr>
          <a:xfrm>
            <a:off x="6008126" y="5081043"/>
            <a:ext cx="938167" cy="769441"/>
          </a:xfrm>
          <a:prstGeom prst="rect">
            <a:avLst/>
          </a:prstGeom>
          <a:noFill/>
        </p:spPr>
        <p:txBody>
          <a:bodyPr wrap="square">
            <a:spAutoFit/>
          </a:bodyPr>
          <a:lstStyle/>
          <a:p>
            <a:r>
              <a:rPr lang="en-US" sz="4400" dirty="0">
                <a:effectLst/>
              </a:rPr>
              <a:t>🙂</a:t>
            </a:r>
            <a:endParaRPr lang="en-US" sz="4400" dirty="0"/>
          </a:p>
        </p:txBody>
      </p:sp>
      <p:sp>
        <p:nvSpPr>
          <p:cNvPr id="77" name="TextBox 76">
            <a:extLst>
              <a:ext uri="{FF2B5EF4-FFF2-40B4-BE49-F238E27FC236}">
                <a16:creationId xmlns:a16="http://schemas.microsoft.com/office/drawing/2014/main" id="{139ED503-94CF-DF99-6E74-50A6DB977B8B}"/>
              </a:ext>
            </a:extLst>
          </p:cNvPr>
          <p:cNvSpPr txBox="1"/>
          <p:nvPr/>
        </p:nvSpPr>
        <p:spPr>
          <a:xfrm>
            <a:off x="7582044" y="5081042"/>
            <a:ext cx="938167" cy="769441"/>
          </a:xfrm>
          <a:prstGeom prst="rect">
            <a:avLst/>
          </a:prstGeom>
          <a:noFill/>
        </p:spPr>
        <p:txBody>
          <a:bodyPr wrap="square">
            <a:spAutoFit/>
          </a:bodyPr>
          <a:lstStyle/>
          <a:p>
            <a:r>
              <a:rPr lang="en-US" sz="4400" dirty="0">
                <a:effectLst/>
              </a:rPr>
              <a:t>🙂</a:t>
            </a:r>
            <a:endParaRPr lang="en-US" sz="4400" dirty="0"/>
          </a:p>
        </p:txBody>
      </p:sp>
      <p:sp>
        <p:nvSpPr>
          <p:cNvPr id="88" name="TextBox 87">
            <a:extLst>
              <a:ext uri="{FF2B5EF4-FFF2-40B4-BE49-F238E27FC236}">
                <a16:creationId xmlns:a16="http://schemas.microsoft.com/office/drawing/2014/main" id="{750106BD-D2C6-5618-BE94-EB7D04319139}"/>
              </a:ext>
            </a:extLst>
          </p:cNvPr>
          <p:cNvSpPr txBox="1"/>
          <p:nvPr/>
        </p:nvSpPr>
        <p:spPr>
          <a:xfrm>
            <a:off x="4390088" y="5081042"/>
            <a:ext cx="938167" cy="769441"/>
          </a:xfrm>
          <a:prstGeom prst="rect">
            <a:avLst/>
          </a:prstGeom>
          <a:noFill/>
        </p:spPr>
        <p:txBody>
          <a:bodyPr wrap="square">
            <a:spAutoFit/>
          </a:bodyPr>
          <a:lstStyle/>
          <a:p>
            <a:r>
              <a:rPr lang="en-US" sz="4400" dirty="0">
                <a:effectLst/>
              </a:rPr>
              <a:t>😞</a:t>
            </a:r>
            <a:endParaRPr lang="en-US" sz="4400" dirty="0"/>
          </a:p>
        </p:txBody>
      </p:sp>
      <p:sp>
        <p:nvSpPr>
          <p:cNvPr id="89" name="TextBox 88">
            <a:extLst>
              <a:ext uri="{FF2B5EF4-FFF2-40B4-BE49-F238E27FC236}">
                <a16:creationId xmlns:a16="http://schemas.microsoft.com/office/drawing/2014/main" id="{DFA6FE28-D295-96DA-E60F-32BA8201B284}"/>
              </a:ext>
            </a:extLst>
          </p:cNvPr>
          <p:cNvSpPr txBox="1"/>
          <p:nvPr/>
        </p:nvSpPr>
        <p:spPr>
          <a:xfrm>
            <a:off x="6003957" y="5081042"/>
            <a:ext cx="938167" cy="769441"/>
          </a:xfrm>
          <a:prstGeom prst="rect">
            <a:avLst/>
          </a:prstGeom>
          <a:noFill/>
        </p:spPr>
        <p:txBody>
          <a:bodyPr wrap="square">
            <a:spAutoFit/>
          </a:bodyPr>
          <a:lstStyle/>
          <a:p>
            <a:r>
              <a:rPr lang="en-US" sz="4400" dirty="0">
                <a:effectLst/>
              </a:rPr>
              <a:t>😞</a:t>
            </a:r>
            <a:endParaRPr lang="en-US" sz="4400" dirty="0"/>
          </a:p>
        </p:txBody>
      </p:sp>
      <p:sp>
        <p:nvSpPr>
          <p:cNvPr id="90" name="TextBox 89">
            <a:extLst>
              <a:ext uri="{FF2B5EF4-FFF2-40B4-BE49-F238E27FC236}">
                <a16:creationId xmlns:a16="http://schemas.microsoft.com/office/drawing/2014/main" id="{F57C1717-3488-1D77-D326-059C8B60E2F8}"/>
              </a:ext>
            </a:extLst>
          </p:cNvPr>
          <p:cNvSpPr txBox="1"/>
          <p:nvPr/>
        </p:nvSpPr>
        <p:spPr>
          <a:xfrm>
            <a:off x="7570430" y="5081041"/>
            <a:ext cx="938167" cy="769441"/>
          </a:xfrm>
          <a:prstGeom prst="rect">
            <a:avLst/>
          </a:prstGeom>
          <a:noFill/>
        </p:spPr>
        <p:txBody>
          <a:bodyPr wrap="square">
            <a:spAutoFit/>
          </a:bodyPr>
          <a:lstStyle/>
          <a:p>
            <a:r>
              <a:rPr lang="en-US" sz="4400" dirty="0">
                <a:effectLst/>
              </a:rPr>
              <a:t>😞</a:t>
            </a:r>
            <a:endParaRPr lang="en-US" sz="4400" dirty="0"/>
          </a:p>
        </p:txBody>
      </p:sp>
    </p:spTree>
    <p:extLst>
      <p:ext uri="{BB962C8B-B14F-4D97-AF65-F5344CB8AC3E}">
        <p14:creationId xmlns:p14="http://schemas.microsoft.com/office/powerpoint/2010/main" val="1803047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53"/>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54"/>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5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70"/>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88"/>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89"/>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32" grpId="0"/>
      <p:bldP spid="46" grpId="0"/>
      <p:bldP spid="65" grpId="0"/>
      <p:bldP spid="69" grpId="0"/>
      <p:bldP spid="70" grpId="0" animBg="1"/>
      <p:bldP spid="75" grpId="0"/>
      <p:bldP spid="76" grpId="0"/>
      <p:bldP spid="77" grpId="0"/>
      <p:bldP spid="88" grpId="0"/>
      <p:bldP spid="89" grpId="0"/>
      <p:bldP spid="9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B298639-4F62-DA63-FB91-40190EF800A0}"/>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47A318E8-EBDC-D23F-2818-4346BF73764C}"/>
              </a:ext>
            </a:extLst>
          </p:cNvPr>
          <p:cNvSpPr/>
          <p:nvPr/>
        </p:nvSpPr>
        <p:spPr>
          <a:xfrm>
            <a:off x="6127030" y="1022659"/>
            <a:ext cx="184731" cy="800219"/>
          </a:xfrm>
          <a:prstGeom prst="rect">
            <a:avLst/>
          </a:prstGeom>
          <a:solidFill>
            <a:schemeClr val="bg1"/>
          </a:solidFill>
        </p:spPr>
        <p:txBody>
          <a:bodyPr wrap="none" lIns="91440" tIns="45720" rIns="91440" bIns="45720" anchor="t">
            <a:spAutoFit/>
          </a:bodyPr>
          <a:lstStyle/>
          <a:p>
            <a:pPr algn="ctr"/>
            <a:endParaRPr lang="en-US" sz="4600" dirty="0">
              <a:solidFill>
                <a:schemeClr val="tx1"/>
              </a:solidFill>
            </a:endParaRPr>
          </a:p>
        </p:txBody>
      </p:sp>
      <p:sp>
        <p:nvSpPr>
          <p:cNvPr id="9" name="Rectangle 8">
            <a:extLst>
              <a:ext uri="{FF2B5EF4-FFF2-40B4-BE49-F238E27FC236}">
                <a16:creationId xmlns:a16="http://schemas.microsoft.com/office/drawing/2014/main" id="{3488A339-455D-F542-71CA-939629FE46A4}"/>
              </a:ext>
            </a:extLst>
          </p:cNvPr>
          <p:cNvSpPr/>
          <p:nvPr/>
        </p:nvSpPr>
        <p:spPr>
          <a:xfrm>
            <a:off x="3847833" y="4997084"/>
            <a:ext cx="184731" cy="800219"/>
          </a:xfrm>
          <a:prstGeom prst="rect">
            <a:avLst/>
          </a:prstGeom>
          <a:solidFill>
            <a:schemeClr val="bg1"/>
          </a:solidFill>
        </p:spPr>
        <p:txBody>
          <a:bodyPr wrap="none" lIns="91440" tIns="45720" rIns="91440" bIns="45720" anchor="t">
            <a:spAutoFit/>
          </a:bodyPr>
          <a:lstStyle/>
          <a:p>
            <a:pPr algn="ctr"/>
            <a:endParaRPr lang="en-US" sz="4600" dirty="0">
              <a:solidFill>
                <a:schemeClr val="tx1"/>
              </a:solidFill>
            </a:endParaRPr>
          </a:p>
        </p:txBody>
      </p:sp>
      <p:sp>
        <p:nvSpPr>
          <p:cNvPr id="13" name="Rectangle 12">
            <a:extLst>
              <a:ext uri="{FF2B5EF4-FFF2-40B4-BE49-F238E27FC236}">
                <a16:creationId xmlns:a16="http://schemas.microsoft.com/office/drawing/2014/main" id="{043A5078-81D6-5743-F041-8E6D30FADBF7}"/>
              </a:ext>
            </a:extLst>
          </p:cNvPr>
          <p:cNvSpPr/>
          <p:nvPr/>
        </p:nvSpPr>
        <p:spPr>
          <a:xfrm>
            <a:off x="7795219" y="283225"/>
            <a:ext cx="4396781" cy="553998"/>
          </a:xfrm>
          <a:prstGeom prst="rect">
            <a:avLst/>
          </a:prstGeom>
          <a:solidFill>
            <a:schemeClr val="bg1"/>
          </a:solidFill>
        </p:spPr>
        <p:txBody>
          <a:bodyPr wrap="none" lIns="91440" tIns="45720" rIns="91440" bIns="45720" anchor="ctr">
            <a:spAutoFit/>
          </a:bodyPr>
          <a:lstStyle/>
          <a:p>
            <a:r>
              <a:rPr lang="en-US" sz="3000" dirty="0">
                <a:solidFill>
                  <a:srgbClr val="C00000"/>
                </a:solidFill>
              </a:rPr>
              <a:t>homomorphic encryption</a:t>
            </a:r>
          </a:p>
        </p:txBody>
      </p:sp>
      <mc:AlternateContent xmlns:mc="http://schemas.openxmlformats.org/markup-compatibility/2006" xmlns:a14="http://schemas.microsoft.com/office/drawing/2010/main">
        <mc:Choice Requires="a14">
          <p:sp>
            <p:nvSpPr>
              <p:cNvPr id="15" name="Rectangle 14">
                <a:extLst>
                  <a:ext uri="{FF2B5EF4-FFF2-40B4-BE49-F238E27FC236}">
                    <a16:creationId xmlns:a16="http://schemas.microsoft.com/office/drawing/2014/main" id="{4D4D81C0-2DCD-1287-C50A-6F6FBB31DA1E}"/>
                  </a:ext>
                </a:extLst>
              </p:cNvPr>
              <p:cNvSpPr/>
              <p:nvPr/>
            </p:nvSpPr>
            <p:spPr>
              <a:xfrm>
                <a:off x="847140" y="4099812"/>
                <a:ext cx="8996884" cy="646331"/>
              </a:xfrm>
              <a:prstGeom prst="rect">
                <a:avLst/>
              </a:prstGeom>
              <a:solidFill>
                <a:schemeClr val="bg1"/>
              </a:solidFill>
            </p:spPr>
            <p:txBody>
              <a:bodyPr wrap="square" lIns="91440" tIns="45720" rIns="91440" bIns="45720" anchor="ctr">
                <a:spAutoFit/>
              </a:bodyPr>
              <a:lstStyle/>
              <a:p>
                <a:r>
                  <a:rPr lang="en-US" sz="3600" dirty="0"/>
                  <a:t>3. So we output the encryption of </a:t>
                </a:r>
                <a14:m>
                  <m:oMath xmlns:m="http://schemas.openxmlformats.org/officeDocument/2006/math">
                    <m:r>
                      <a:rPr lang="en-US" sz="3600" b="0" i="1" dirty="0" smtClean="0">
                        <a:solidFill>
                          <a:srgbClr val="C00000"/>
                        </a:solidFill>
                        <a:latin typeface="Cambria Math" panose="02040503050406030204" pitchFamily="18" charset="0"/>
                      </a:rPr>
                      <m:t>𝑠𝑘</m:t>
                    </m:r>
                    <m:r>
                      <a:rPr lang="en-US" sz="3600" b="0" i="0" dirty="0" smtClean="0">
                        <a:solidFill>
                          <a:srgbClr val="C00000"/>
                        </a:solidFill>
                        <a:latin typeface="Cambria Math" panose="02040503050406030204" pitchFamily="18" charset="0"/>
                      </a:rPr>
                      <m:t>: </m:t>
                    </m:r>
                    <m:r>
                      <a:rPr lang="en-US" sz="3600" b="0" i="1" dirty="0" smtClean="0">
                        <a:solidFill>
                          <a:schemeClr val="tx2">
                            <a:lumMod val="50000"/>
                            <a:lumOff val="50000"/>
                          </a:schemeClr>
                        </a:solidFill>
                        <a:latin typeface="Cambria Math" panose="02040503050406030204" pitchFamily="18" charset="0"/>
                        <a:cs typeface="Calibri"/>
                      </a:rPr>
                      <m:t>𝐸</m:t>
                    </m:r>
                    <m:r>
                      <a:rPr lang="en-US" sz="3600" b="0" i="1" dirty="0" smtClean="0">
                        <a:solidFill>
                          <a:schemeClr val="tx2">
                            <a:lumMod val="50000"/>
                            <a:lumOff val="50000"/>
                          </a:schemeClr>
                        </a:solidFill>
                        <a:latin typeface="Cambria Math" panose="02040503050406030204" pitchFamily="18" charset="0"/>
                        <a:cs typeface="Calibri"/>
                      </a:rPr>
                      <m:t>(</m:t>
                    </m:r>
                    <m:r>
                      <a:rPr lang="en-US" sz="3600" b="0" i="1" dirty="0" smtClean="0">
                        <a:solidFill>
                          <a:srgbClr val="C00000"/>
                        </a:solidFill>
                        <a:latin typeface="Cambria Math" panose="02040503050406030204" pitchFamily="18" charset="0"/>
                        <a:cs typeface="Calibri"/>
                      </a:rPr>
                      <m:t>𝑠𝑘</m:t>
                    </m:r>
                    <m:r>
                      <a:rPr lang="en-US" sz="3600" b="0" i="1" dirty="0" smtClean="0">
                        <a:solidFill>
                          <a:schemeClr val="tx2">
                            <a:lumMod val="50000"/>
                            <a:lumOff val="50000"/>
                          </a:schemeClr>
                        </a:solidFill>
                        <a:latin typeface="Cambria Math" panose="02040503050406030204" pitchFamily="18" charset="0"/>
                        <a:cs typeface="Calibri"/>
                      </a:rPr>
                      <m:t>)</m:t>
                    </m:r>
                  </m:oMath>
                </a14:m>
                <a:endParaRPr lang="en-US" sz="3600" dirty="0">
                  <a:solidFill>
                    <a:schemeClr val="tx1"/>
                  </a:solidFill>
                </a:endParaRPr>
              </a:p>
            </p:txBody>
          </p:sp>
        </mc:Choice>
        <mc:Fallback xmlns="">
          <p:sp>
            <p:nvSpPr>
              <p:cNvPr id="15" name="Rectangle 14">
                <a:extLst>
                  <a:ext uri="{FF2B5EF4-FFF2-40B4-BE49-F238E27FC236}">
                    <a16:creationId xmlns:a16="http://schemas.microsoft.com/office/drawing/2014/main" id="{4D4D81C0-2DCD-1287-C50A-6F6FBB31DA1E}"/>
                  </a:ext>
                </a:extLst>
              </p:cNvPr>
              <p:cNvSpPr>
                <a:spLocks noRot="1" noChangeAspect="1" noMove="1" noResize="1" noEditPoints="1" noAdjustHandles="1" noChangeArrowheads="1" noChangeShapeType="1" noTextEdit="1"/>
              </p:cNvSpPr>
              <p:nvPr/>
            </p:nvSpPr>
            <p:spPr>
              <a:xfrm>
                <a:off x="847140" y="4099812"/>
                <a:ext cx="8996884" cy="646331"/>
              </a:xfrm>
              <a:prstGeom prst="rect">
                <a:avLst/>
              </a:prstGeom>
              <a:blipFill>
                <a:blip r:embed="rId5"/>
                <a:stretch>
                  <a:fillRect l="-2100" t="-13208" b="-3584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Rectangle 25">
                <a:extLst>
                  <a:ext uri="{FF2B5EF4-FFF2-40B4-BE49-F238E27FC236}">
                    <a16:creationId xmlns:a16="http://schemas.microsoft.com/office/drawing/2014/main" id="{D44E32BE-D7B5-0533-4933-5D32E6B08B88}"/>
                  </a:ext>
                </a:extLst>
              </p:cNvPr>
              <p:cNvSpPr/>
              <p:nvPr/>
            </p:nvSpPr>
            <p:spPr>
              <a:xfrm>
                <a:off x="847140" y="1187030"/>
                <a:ext cx="6370847" cy="1271695"/>
              </a:xfrm>
              <a:prstGeom prst="rect">
                <a:avLst/>
              </a:prstGeom>
              <a:solidFill>
                <a:schemeClr val="bg1"/>
              </a:solidFill>
            </p:spPr>
            <p:txBody>
              <a:bodyPr wrap="none" lIns="91440" tIns="45720" rIns="91440" bIns="45720" anchor="ctr">
                <a:spAutoFit/>
              </a:bodyPr>
              <a:lstStyle/>
              <a:p>
                <a:r>
                  <a:rPr lang="en-US" sz="3600" dirty="0"/>
                  <a:t>1. We have the FHE encryption:</a:t>
                </a:r>
                <a:endParaRPr lang="en-US" sz="3600" dirty="0">
                  <a:solidFill>
                    <a:schemeClr val="tx1"/>
                  </a:solidFill>
                </a:endParaRPr>
              </a:p>
              <a:p>
                <a:pPr/>
                <a14:m>
                  <m:oMathPara xmlns:m="http://schemas.openxmlformats.org/officeDocument/2006/math">
                    <m:oMathParaPr>
                      <m:jc m:val="centerGroup"/>
                    </m:oMathParaPr>
                    <m:oMath xmlns:m="http://schemas.openxmlformats.org/officeDocument/2006/math">
                      <m:r>
                        <a:rPr lang="en-US" sz="3600" b="0" i="1" dirty="0" smtClean="0">
                          <a:solidFill>
                            <a:srgbClr val="C00000"/>
                          </a:solidFill>
                          <a:latin typeface="Cambria Math" panose="02040503050406030204" pitchFamily="18" charset="0"/>
                        </a:rPr>
                        <m:t>𝑐</m:t>
                      </m:r>
                      <m:sSup>
                        <m:sSupPr>
                          <m:ctrlPr>
                            <a:rPr lang="en-US" sz="3600" b="0" i="1" dirty="0" smtClean="0">
                              <a:solidFill>
                                <a:srgbClr val="C00000"/>
                              </a:solidFill>
                              <a:latin typeface="Cambria Math" panose="02040503050406030204" pitchFamily="18" charset="0"/>
                            </a:rPr>
                          </m:ctrlPr>
                        </m:sSupPr>
                        <m:e>
                          <m:r>
                            <a:rPr lang="en-US" sz="3600" b="0" i="1" dirty="0" smtClean="0">
                              <a:solidFill>
                                <a:srgbClr val="C00000"/>
                              </a:solidFill>
                              <a:latin typeface="Cambria Math" panose="02040503050406030204" pitchFamily="18" charset="0"/>
                            </a:rPr>
                            <m:t>𝑡</m:t>
                          </m:r>
                        </m:e>
                        <m:sup>
                          <m:r>
                            <a:rPr lang="en-US" sz="3600" b="0" i="1" dirty="0" smtClean="0">
                              <a:solidFill>
                                <a:srgbClr val="C00000"/>
                              </a:solidFill>
                              <a:latin typeface="Cambria Math" panose="02040503050406030204" pitchFamily="18" charset="0"/>
                            </a:rPr>
                            <m:t>′</m:t>
                          </m:r>
                        </m:sup>
                      </m:sSup>
                      <m:r>
                        <a:rPr lang="en-US" sz="3600" b="0" i="1" dirty="0" smtClean="0">
                          <a:solidFill>
                            <a:srgbClr val="C00000"/>
                          </a:solidFill>
                          <a:latin typeface="Cambria Math" panose="02040503050406030204" pitchFamily="18" charset="0"/>
                        </a:rPr>
                        <m:t>=</m:t>
                      </m:r>
                      <m:sSub>
                        <m:sSubPr>
                          <m:ctrlPr>
                            <a:rPr lang="en-US" sz="3600" b="0" i="1" dirty="0" smtClean="0">
                              <a:solidFill>
                                <a:srgbClr val="C00000"/>
                              </a:solidFill>
                              <a:latin typeface="Cambria Math" panose="02040503050406030204" pitchFamily="18" charset="0"/>
                            </a:rPr>
                          </m:ctrlPr>
                        </m:sSubPr>
                        <m:e>
                          <m:r>
                            <a:rPr lang="en-US" sz="3600" i="1" dirty="0" smtClean="0">
                              <a:solidFill>
                                <a:srgbClr val="C00000"/>
                              </a:solidFill>
                              <a:latin typeface="Cambria Math" panose="02040503050406030204" pitchFamily="18" charset="0"/>
                            </a:rPr>
                            <m:t>𝐸</m:t>
                          </m:r>
                        </m:e>
                        <m:sub>
                          <m:r>
                            <a:rPr lang="en-US" sz="3600" b="0" i="1" dirty="0" smtClean="0">
                              <a:solidFill>
                                <a:srgbClr val="C00000"/>
                              </a:solidFill>
                              <a:latin typeface="Cambria Math" panose="02040503050406030204" pitchFamily="18" charset="0"/>
                            </a:rPr>
                            <m:t>𝑠𝑘</m:t>
                          </m:r>
                        </m:sub>
                      </m:sSub>
                      <m:d>
                        <m:dPr>
                          <m:ctrlPr>
                            <a:rPr lang="en-US" sz="3600" b="0" i="1" dirty="0" smtClean="0">
                              <a:solidFill>
                                <a:srgbClr val="C00000"/>
                              </a:solidFill>
                              <a:latin typeface="Cambria Math" panose="02040503050406030204" pitchFamily="18" charset="0"/>
                            </a:rPr>
                          </m:ctrlPr>
                        </m:dPr>
                        <m:e>
                          <m:r>
                            <a:rPr lang="en-US" sz="3600" b="0" i="1" dirty="0" smtClean="0">
                              <a:solidFill>
                                <a:srgbClr val="C00000"/>
                              </a:solidFill>
                              <a:latin typeface="Cambria Math" panose="02040503050406030204" pitchFamily="18" charset="0"/>
                            </a:rPr>
                            <m:t>𝑓</m:t>
                          </m:r>
                          <m:d>
                            <m:dPr>
                              <m:ctrlPr>
                                <a:rPr lang="en-US" sz="3600" b="0" i="1" dirty="0" smtClean="0">
                                  <a:solidFill>
                                    <a:srgbClr val="C00000"/>
                                  </a:solidFill>
                                  <a:latin typeface="Cambria Math" panose="02040503050406030204" pitchFamily="18" charset="0"/>
                                </a:rPr>
                              </m:ctrlPr>
                            </m:dPr>
                            <m:e>
                              <m:r>
                                <a:rPr lang="en-US" sz="3600" b="0" i="1" dirty="0" smtClean="0">
                                  <a:solidFill>
                                    <a:srgbClr val="C00000"/>
                                  </a:solidFill>
                                  <a:latin typeface="Cambria Math" panose="02040503050406030204" pitchFamily="18" charset="0"/>
                                </a:rPr>
                                <m:t>𝑥</m:t>
                              </m:r>
                              <m:r>
                                <a:rPr lang="en-US" sz="3600" b="0" i="1" dirty="0" smtClean="0">
                                  <a:solidFill>
                                    <a:srgbClr val="C00000"/>
                                  </a:solidFill>
                                  <a:latin typeface="Cambria Math" panose="02040503050406030204" pitchFamily="18" charset="0"/>
                                </a:rPr>
                                <m:t>,</m:t>
                              </m:r>
                              <m:r>
                                <a:rPr lang="en-US" sz="3600" b="0" i="1" dirty="0" smtClean="0">
                                  <a:solidFill>
                                    <a:srgbClr val="C00000"/>
                                  </a:solidFill>
                                  <a:latin typeface="Cambria Math" panose="02040503050406030204" pitchFamily="18" charset="0"/>
                                </a:rPr>
                                <m:t>𝑦</m:t>
                              </m:r>
                            </m:e>
                          </m:d>
                        </m:e>
                      </m:d>
                    </m:oMath>
                  </m:oMathPara>
                </a14:m>
                <a:endParaRPr lang="en-US" sz="3600" b="0" dirty="0">
                  <a:solidFill>
                    <a:srgbClr val="C00000"/>
                  </a:solidFill>
                </a:endParaRPr>
              </a:p>
            </p:txBody>
          </p:sp>
        </mc:Choice>
        <mc:Fallback xmlns="">
          <p:sp>
            <p:nvSpPr>
              <p:cNvPr id="26" name="Rectangle 25">
                <a:extLst>
                  <a:ext uri="{FF2B5EF4-FFF2-40B4-BE49-F238E27FC236}">
                    <a16:creationId xmlns:a16="http://schemas.microsoft.com/office/drawing/2014/main" id="{D44E32BE-D7B5-0533-4933-5D32E6B08B88}"/>
                  </a:ext>
                </a:extLst>
              </p:cNvPr>
              <p:cNvSpPr>
                <a:spLocks noRot="1" noChangeAspect="1" noMove="1" noResize="1" noEditPoints="1" noAdjustHandles="1" noChangeArrowheads="1" noChangeShapeType="1" noTextEdit="1"/>
              </p:cNvSpPr>
              <p:nvPr/>
            </p:nvSpPr>
            <p:spPr>
              <a:xfrm>
                <a:off x="847140" y="1187030"/>
                <a:ext cx="6370847" cy="1271695"/>
              </a:xfrm>
              <a:prstGeom prst="rect">
                <a:avLst/>
              </a:prstGeom>
              <a:blipFill>
                <a:blip r:embed="rId6"/>
                <a:stretch>
                  <a:fillRect l="-2967" t="-7212" r="-17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Rectangle 26">
                <a:extLst>
                  <a:ext uri="{FF2B5EF4-FFF2-40B4-BE49-F238E27FC236}">
                    <a16:creationId xmlns:a16="http://schemas.microsoft.com/office/drawing/2014/main" id="{D9F2FF91-D73C-9288-1FBB-67155116F284}"/>
                  </a:ext>
                </a:extLst>
              </p:cNvPr>
              <p:cNvSpPr/>
              <p:nvPr/>
            </p:nvSpPr>
            <p:spPr>
              <a:xfrm>
                <a:off x="847140" y="2878099"/>
                <a:ext cx="9347111" cy="646331"/>
              </a:xfrm>
              <a:prstGeom prst="rect">
                <a:avLst/>
              </a:prstGeom>
              <a:solidFill>
                <a:schemeClr val="bg1"/>
              </a:solidFill>
            </p:spPr>
            <p:txBody>
              <a:bodyPr wrap="none" lIns="91440" tIns="45720" rIns="91440" bIns="45720" anchor="ctr">
                <a:spAutoFit/>
              </a:bodyPr>
              <a:lstStyle/>
              <a:p>
                <a:r>
                  <a:rPr lang="en-US" sz="3600" dirty="0"/>
                  <a:t>2. We need to output </a:t>
                </a:r>
                <a14:m>
                  <m:oMath xmlns:m="http://schemas.openxmlformats.org/officeDocument/2006/math">
                    <m:r>
                      <a:rPr lang="en-US" sz="3600" b="0" i="1" dirty="0" smtClean="0">
                        <a:solidFill>
                          <a:srgbClr val="C00000"/>
                        </a:solidFill>
                        <a:latin typeface="Cambria Math" panose="02040503050406030204" pitchFamily="18" charset="0"/>
                      </a:rPr>
                      <m:t>𝑠𝑘</m:t>
                    </m:r>
                  </m:oMath>
                </a14:m>
                <a:r>
                  <a:rPr lang="en-US" sz="3600" dirty="0"/>
                  <a:t>, but this would leak </a:t>
                </a:r>
                <a14:m>
                  <m:oMath xmlns:m="http://schemas.openxmlformats.org/officeDocument/2006/math">
                    <m:r>
                      <a:rPr lang="en-US" sz="3600" b="0" i="1" smtClean="0">
                        <a:latin typeface="Cambria Math" panose="02040503050406030204" pitchFamily="18" charset="0"/>
                      </a:rPr>
                      <m:t>𝑥</m:t>
                    </m:r>
                  </m:oMath>
                </a14:m>
                <a:endParaRPr lang="en-US" sz="3600" dirty="0">
                  <a:solidFill>
                    <a:schemeClr val="tx1"/>
                  </a:solidFill>
                </a:endParaRPr>
              </a:p>
            </p:txBody>
          </p:sp>
        </mc:Choice>
        <mc:Fallback xmlns="">
          <p:sp>
            <p:nvSpPr>
              <p:cNvPr id="27" name="Rectangle 26">
                <a:extLst>
                  <a:ext uri="{FF2B5EF4-FFF2-40B4-BE49-F238E27FC236}">
                    <a16:creationId xmlns:a16="http://schemas.microsoft.com/office/drawing/2014/main" id="{D9F2FF91-D73C-9288-1FBB-67155116F284}"/>
                  </a:ext>
                </a:extLst>
              </p:cNvPr>
              <p:cNvSpPr>
                <a:spLocks noRot="1" noChangeAspect="1" noMove="1" noResize="1" noEditPoints="1" noAdjustHandles="1" noChangeArrowheads="1" noChangeShapeType="1" noTextEdit="1"/>
              </p:cNvSpPr>
              <p:nvPr/>
            </p:nvSpPr>
            <p:spPr>
              <a:xfrm>
                <a:off x="847140" y="2878099"/>
                <a:ext cx="9347111" cy="646331"/>
              </a:xfrm>
              <a:prstGeom prst="rect">
                <a:avLst/>
              </a:prstGeom>
              <a:blipFill>
                <a:blip r:embed="rId7"/>
                <a:stretch>
                  <a:fillRect l="-2022" t="-13208" b="-367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Rectangle 28">
                <a:extLst>
                  <a:ext uri="{FF2B5EF4-FFF2-40B4-BE49-F238E27FC236}">
                    <a16:creationId xmlns:a16="http://schemas.microsoft.com/office/drawing/2014/main" id="{A0F6E822-82C8-442E-7E6D-18AAC75DEA95}"/>
                  </a:ext>
                </a:extLst>
              </p:cNvPr>
              <p:cNvSpPr/>
              <p:nvPr/>
            </p:nvSpPr>
            <p:spPr>
              <a:xfrm>
                <a:off x="843084" y="5044163"/>
                <a:ext cx="10937353" cy="1253613"/>
              </a:xfrm>
              <a:prstGeom prst="rect">
                <a:avLst/>
              </a:prstGeom>
              <a:solidFill>
                <a:schemeClr val="bg1"/>
              </a:solidFill>
            </p:spPr>
            <p:txBody>
              <a:bodyPr wrap="none" lIns="91440" tIns="45720" rIns="91440" bIns="45720" anchor="ctr">
                <a:spAutoFit/>
              </a:bodyPr>
              <a:lstStyle/>
              <a:p>
                <a:r>
                  <a:rPr lang="en-US" sz="3600" dirty="0"/>
                  <a:t>4. We need to compute the decryption function on </a:t>
                </a:r>
                <a14:m>
                  <m:oMath xmlns:m="http://schemas.openxmlformats.org/officeDocument/2006/math">
                    <m:r>
                      <a:rPr lang="en-US" sz="3600" b="0" i="1" dirty="0" smtClean="0">
                        <a:solidFill>
                          <a:srgbClr val="C00000"/>
                        </a:solidFill>
                        <a:latin typeface="Cambria Math" panose="02040503050406030204" pitchFamily="18" charset="0"/>
                      </a:rPr>
                      <m:t>𝑠𝑘</m:t>
                    </m:r>
                    <m:r>
                      <a:rPr lang="en-US" sz="3600" b="0" i="1" dirty="0" smtClean="0">
                        <a:solidFill>
                          <a:srgbClr val="C00000"/>
                        </a:solidFill>
                        <a:latin typeface="Cambria Math" panose="02040503050406030204" pitchFamily="18" charset="0"/>
                      </a:rPr>
                      <m:t> </m:t>
                    </m:r>
                  </m:oMath>
                </a14:m>
                <a:r>
                  <a:rPr lang="en-US" sz="3600" dirty="0"/>
                  <a:t>:</a:t>
                </a:r>
                <a:endParaRPr lang="en-US" sz="3600" dirty="0">
                  <a:solidFill>
                    <a:schemeClr val="tx1"/>
                  </a:solidFill>
                </a:endParaRPr>
              </a:p>
              <a:p>
                <a:pPr/>
                <a14:m>
                  <m:oMathPara xmlns:m="http://schemas.openxmlformats.org/officeDocument/2006/math">
                    <m:oMathParaPr>
                      <m:jc m:val="centerGroup"/>
                    </m:oMathParaPr>
                    <m:oMath xmlns:m="http://schemas.openxmlformats.org/officeDocument/2006/math">
                      <m:sSub>
                        <m:sSubPr>
                          <m:ctrlPr>
                            <a:rPr lang="en-US" sz="3600" b="0" i="1" dirty="0" smtClean="0">
                              <a:solidFill>
                                <a:schemeClr val="accent1">
                                  <a:lumMod val="75000"/>
                                </a:schemeClr>
                              </a:solidFill>
                              <a:latin typeface="Cambria Math" panose="02040503050406030204" pitchFamily="18" charset="0"/>
                            </a:rPr>
                          </m:ctrlPr>
                        </m:sSubPr>
                        <m:e>
                          <m:r>
                            <a:rPr lang="en-US" sz="3600" b="0" i="1" dirty="0" smtClean="0">
                              <a:solidFill>
                                <a:schemeClr val="tx2">
                                  <a:lumMod val="50000"/>
                                  <a:lumOff val="50000"/>
                                </a:schemeClr>
                              </a:solidFill>
                              <a:latin typeface="Cambria Math" panose="02040503050406030204" pitchFamily="18" charset="0"/>
                            </a:rPr>
                            <m:t>𝐹</m:t>
                          </m:r>
                        </m:e>
                        <m:sub>
                          <m:r>
                            <a:rPr lang="en-US" sz="3600" b="0" i="1" dirty="0" smtClean="0">
                              <a:solidFill>
                                <a:srgbClr val="C00000"/>
                              </a:solidFill>
                              <a:latin typeface="Cambria Math" panose="02040503050406030204" pitchFamily="18" charset="0"/>
                            </a:rPr>
                            <m:t>𝑐𝑡</m:t>
                          </m:r>
                          <m:r>
                            <a:rPr lang="en-US" sz="3600" b="0" i="1" dirty="0" smtClean="0">
                              <a:solidFill>
                                <a:srgbClr val="C00000"/>
                              </a:solidFill>
                              <a:latin typeface="Cambria Math" panose="02040503050406030204" pitchFamily="18" charset="0"/>
                            </a:rPr>
                            <m:t>′</m:t>
                          </m:r>
                        </m:sub>
                      </m:sSub>
                      <m:r>
                        <a:rPr lang="en-US" sz="3600" b="0" i="1" dirty="0" smtClean="0">
                          <a:solidFill>
                            <a:schemeClr val="tx2">
                              <a:lumMod val="50000"/>
                              <a:lumOff val="50000"/>
                            </a:schemeClr>
                          </a:solidFill>
                          <a:latin typeface="Cambria Math" panose="02040503050406030204" pitchFamily="18" charset="0"/>
                        </a:rPr>
                        <m:t>(</m:t>
                      </m:r>
                      <m:r>
                        <a:rPr lang="en-US" sz="3600" b="0" i="1" dirty="0" smtClean="0">
                          <a:solidFill>
                            <a:srgbClr val="C00000"/>
                          </a:solidFill>
                          <a:latin typeface="Cambria Math" panose="02040503050406030204" pitchFamily="18" charset="0"/>
                        </a:rPr>
                        <m:t>⋅</m:t>
                      </m:r>
                      <m:r>
                        <a:rPr lang="en-US" sz="3600" b="0" i="1" dirty="0" smtClean="0">
                          <a:solidFill>
                            <a:schemeClr val="tx2">
                              <a:lumMod val="50000"/>
                              <a:lumOff val="50000"/>
                            </a:schemeClr>
                          </a:solidFill>
                          <a:latin typeface="Cambria Math" panose="02040503050406030204" pitchFamily="18" charset="0"/>
                        </a:rPr>
                        <m:t>)</m:t>
                      </m:r>
                      <m:r>
                        <a:rPr lang="en-US" sz="3600" b="0" i="1" dirty="0" smtClean="0">
                          <a:solidFill>
                            <a:schemeClr val="accent1">
                              <a:lumMod val="75000"/>
                            </a:schemeClr>
                          </a:solidFill>
                          <a:latin typeface="Cambria Math" panose="02040503050406030204" pitchFamily="18" charset="0"/>
                        </a:rPr>
                        <m:t>=</m:t>
                      </m:r>
                      <m:sSub>
                        <m:sSubPr>
                          <m:ctrlPr>
                            <a:rPr lang="en-US" sz="3600" b="0" i="1" dirty="0" smtClean="0">
                              <a:solidFill>
                                <a:srgbClr val="C00000"/>
                              </a:solidFill>
                              <a:latin typeface="Cambria Math" panose="02040503050406030204" pitchFamily="18" charset="0"/>
                            </a:rPr>
                          </m:ctrlPr>
                        </m:sSubPr>
                        <m:e>
                          <m:r>
                            <a:rPr lang="en-US" sz="3600" b="0" i="1" dirty="0" smtClean="0">
                              <a:solidFill>
                                <a:srgbClr val="C00000"/>
                              </a:solidFill>
                              <a:latin typeface="Cambria Math" panose="02040503050406030204" pitchFamily="18" charset="0"/>
                            </a:rPr>
                            <m:t>𝐷</m:t>
                          </m:r>
                        </m:e>
                        <m:sub>
                          <m:r>
                            <a:rPr lang="en-US" sz="3600" b="0" i="1" dirty="0" smtClean="0">
                              <a:solidFill>
                                <a:srgbClr val="C00000"/>
                              </a:solidFill>
                              <a:latin typeface="Cambria Math" panose="02040503050406030204" pitchFamily="18" charset="0"/>
                            </a:rPr>
                            <m:t>(⋅)</m:t>
                          </m:r>
                        </m:sub>
                      </m:sSub>
                      <m:r>
                        <a:rPr lang="en-US" sz="3600" b="0" i="1" dirty="0" smtClean="0">
                          <a:solidFill>
                            <a:srgbClr val="C00000"/>
                          </a:solidFill>
                          <a:latin typeface="Cambria Math" panose="02040503050406030204" pitchFamily="18" charset="0"/>
                        </a:rPr>
                        <m:t>(</m:t>
                      </m:r>
                      <m:r>
                        <a:rPr lang="en-US" sz="3600" b="0" i="1" dirty="0" smtClean="0">
                          <a:solidFill>
                            <a:srgbClr val="C00000"/>
                          </a:solidFill>
                          <a:latin typeface="Cambria Math" panose="02040503050406030204" pitchFamily="18" charset="0"/>
                        </a:rPr>
                        <m:t>𝑐</m:t>
                      </m:r>
                      <m:sSup>
                        <m:sSupPr>
                          <m:ctrlPr>
                            <a:rPr lang="en-US" sz="3600" b="0" i="1" dirty="0" smtClean="0">
                              <a:solidFill>
                                <a:srgbClr val="C00000"/>
                              </a:solidFill>
                              <a:latin typeface="Cambria Math" panose="02040503050406030204" pitchFamily="18" charset="0"/>
                            </a:rPr>
                          </m:ctrlPr>
                        </m:sSupPr>
                        <m:e>
                          <m:r>
                            <a:rPr lang="en-US" sz="3600" b="0" i="1" dirty="0" smtClean="0">
                              <a:solidFill>
                                <a:srgbClr val="C00000"/>
                              </a:solidFill>
                              <a:latin typeface="Cambria Math" panose="02040503050406030204" pitchFamily="18" charset="0"/>
                            </a:rPr>
                            <m:t>𝑡</m:t>
                          </m:r>
                        </m:e>
                        <m:sup>
                          <m:r>
                            <a:rPr lang="en-US" sz="3600" b="0" i="1" dirty="0" smtClean="0">
                              <a:solidFill>
                                <a:srgbClr val="C00000"/>
                              </a:solidFill>
                              <a:latin typeface="Cambria Math" panose="02040503050406030204" pitchFamily="18" charset="0"/>
                            </a:rPr>
                            <m:t>′</m:t>
                          </m:r>
                        </m:sup>
                      </m:sSup>
                      <m:r>
                        <a:rPr lang="en-US" sz="3600" b="0" i="1" dirty="0" smtClean="0">
                          <a:solidFill>
                            <a:srgbClr val="C00000"/>
                          </a:solidFill>
                          <a:latin typeface="Cambria Math" panose="02040503050406030204" pitchFamily="18" charset="0"/>
                        </a:rPr>
                        <m:t>)</m:t>
                      </m:r>
                    </m:oMath>
                  </m:oMathPara>
                </a14:m>
                <a:endParaRPr lang="en-US" sz="3600" dirty="0"/>
              </a:p>
            </p:txBody>
          </p:sp>
        </mc:Choice>
        <mc:Fallback xmlns="">
          <p:sp>
            <p:nvSpPr>
              <p:cNvPr id="29" name="Rectangle 28">
                <a:extLst>
                  <a:ext uri="{FF2B5EF4-FFF2-40B4-BE49-F238E27FC236}">
                    <a16:creationId xmlns:a16="http://schemas.microsoft.com/office/drawing/2014/main" id="{A0F6E822-82C8-442E-7E6D-18AAC75DEA95}"/>
                  </a:ext>
                </a:extLst>
              </p:cNvPr>
              <p:cNvSpPr>
                <a:spLocks noRot="1" noChangeAspect="1" noMove="1" noResize="1" noEditPoints="1" noAdjustHandles="1" noChangeArrowheads="1" noChangeShapeType="1" noTextEdit="1"/>
              </p:cNvSpPr>
              <p:nvPr/>
            </p:nvSpPr>
            <p:spPr>
              <a:xfrm>
                <a:off x="843084" y="5044163"/>
                <a:ext cx="10937353" cy="1253613"/>
              </a:xfrm>
              <a:prstGeom prst="rect">
                <a:avLst/>
              </a:prstGeom>
              <a:blipFill>
                <a:blip r:embed="rId8"/>
                <a:stretch>
                  <a:fillRect l="-1672" t="-6311" r="-780"/>
                </a:stretch>
              </a:blipFill>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1393483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7" grpId="0" animBg="1"/>
      <p:bldP spid="2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C64F2E0-000A-8F5A-25B6-5C5DA97480A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B20A06D-938C-CF95-E2FD-E59E33BE35BC}"/>
              </a:ext>
            </a:extLst>
          </p:cNvPr>
          <p:cNvSpPr>
            <a:spLocks noGrp="1"/>
          </p:cNvSpPr>
          <p:nvPr>
            <p:ph type="title"/>
          </p:nvPr>
        </p:nvSpPr>
        <p:spPr>
          <a:xfrm>
            <a:off x="31907" y="95604"/>
            <a:ext cx="12412298" cy="738490"/>
          </a:xfrm>
        </p:spPr>
        <p:txBody>
          <a:bodyPr>
            <a:normAutofit/>
          </a:bodyPr>
          <a:lstStyle/>
          <a:p>
            <a:r>
              <a:rPr lang="en-US" dirty="0"/>
              <a:t>Public-Key Functional Encryption (weakest version)</a:t>
            </a:r>
            <a:endParaRPr lang="en-IL" dirty="0"/>
          </a:p>
        </p:txBody>
      </p:sp>
      <p:sp>
        <p:nvSpPr>
          <p:cNvPr id="4" name="Rectangle 3">
            <a:extLst>
              <a:ext uri="{FF2B5EF4-FFF2-40B4-BE49-F238E27FC236}">
                <a16:creationId xmlns:a16="http://schemas.microsoft.com/office/drawing/2014/main" id="{1E823D23-FCA5-7F5B-382F-956FA51C7E1A}"/>
              </a:ext>
            </a:extLst>
          </p:cNvPr>
          <p:cNvSpPr/>
          <p:nvPr/>
        </p:nvSpPr>
        <p:spPr>
          <a:xfrm>
            <a:off x="115566" y="760166"/>
            <a:ext cx="3358099" cy="400110"/>
          </a:xfrm>
          <a:prstGeom prst="rect">
            <a:avLst/>
          </a:prstGeom>
          <a:solidFill>
            <a:schemeClr val="bg1"/>
          </a:solidFill>
        </p:spPr>
        <p:txBody>
          <a:bodyPr wrap="none" lIns="91440" tIns="45720" rIns="91440" bIns="45720" anchor="t">
            <a:spAutoFit/>
          </a:bodyPr>
          <a:lstStyle/>
          <a:p>
            <a:pPr algn="ctr"/>
            <a:r>
              <a:rPr lang="en-US" sz="2000" dirty="0" err="1">
                <a:solidFill>
                  <a:schemeClr val="accent1">
                    <a:lumMod val="75000"/>
                  </a:schemeClr>
                </a:solidFill>
              </a:rPr>
              <a:t>Boneh</a:t>
            </a:r>
            <a:r>
              <a:rPr lang="en-US" sz="2000" dirty="0">
                <a:solidFill>
                  <a:schemeClr val="accent1">
                    <a:lumMod val="75000"/>
                  </a:schemeClr>
                </a:solidFill>
              </a:rPr>
              <a:t>-Sahai-Waters, O’Neill</a:t>
            </a:r>
          </a:p>
        </p:txBody>
      </p:sp>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B53A819D-768D-CDC6-5CC1-47E6679BB4D1}"/>
                  </a:ext>
                </a:extLst>
              </p:cNvPr>
              <p:cNvSpPr/>
              <p:nvPr/>
            </p:nvSpPr>
            <p:spPr>
              <a:xfrm>
                <a:off x="2979139" y="1086649"/>
                <a:ext cx="989052" cy="800219"/>
              </a:xfrm>
              <a:prstGeom prst="rect">
                <a:avLst/>
              </a:prstGeom>
              <a:solidFill>
                <a:schemeClr val="bg1"/>
              </a:solidFill>
            </p:spPr>
            <p:txBody>
              <a:bodyPr wrap="none" lIns="91440" tIns="45720" rIns="91440" bIns="45720" anchor="t">
                <a:spAutoFit/>
              </a:bodyPr>
              <a:lstStyle/>
              <a:p>
                <a:pPr algn="ctr"/>
                <a14:m>
                  <m:oMathPara xmlns:m="http://schemas.openxmlformats.org/officeDocument/2006/math">
                    <m:oMathParaPr>
                      <m:jc m:val="centerGroup"/>
                    </m:oMathParaPr>
                    <m:oMath xmlns:m="http://schemas.openxmlformats.org/officeDocument/2006/math">
                      <m:r>
                        <a:rPr lang="en-US" sz="4600" b="0" i="1" dirty="0" smtClean="0">
                          <a:solidFill>
                            <a:schemeClr val="tx1"/>
                          </a:solidFill>
                          <a:latin typeface="Cambria Math" panose="02040503050406030204" pitchFamily="18" charset="0"/>
                          <a:cs typeface="Calibri"/>
                        </a:rPr>
                        <m:t>𝑝𝑘</m:t>
                      </m:r>
                    </m:oMath>
                  </m:oMathPara>
                </a14:m>
                <a:endParaRPr lang="en-US" sz="4600" dirty="0">
                  <a:solidFill>
                    <a:schemeClr val="tx1"/>
                  </a:solidFill>
                </a:endParaRPr>
              </a:p>
            </p:txBody>
          </p:sp>
        </mc:Choice>
        <mc:Fallback xmlns="">
          <p:sp>
            <p:nvSpPr>
              <p:cNvPr id="6" name="Rectangle 5">
                <a:extLst>
                  <a:ext uri="{FF2B5EF4-FFF2-40B4-BE49-F238E27FC236}">
                    <a16:creationId xmlns:a16="http://schemas.microsoft.com/office/drawing/2014/main" id="{B53A819D-768D-CDC6-5CC1-47E6679BB4D1}"/>
                  </a:ext>
                </a:extLst>
              </p:cNvPr>
              <p:cNvSpPr>
                <a:spLocks noRot="1" noChangeAspect="1" noMove="1" noResize="1" noEditPoints="1" noAdjustHandles="1" noChangeArrowheads="1" noChangeShapeType="1" noTextEdit="1"/>
              </p:cNvSpPr>
              <p:nvPr/>
            </p:nvSpPr>
            <p:spPr>
              <a:xfrm>
                <a:off x="2979139" y="1086649"/>
                <a:ext cx="989052" cy="800219"/>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4DFEA535-80EF-82FD-44F3-60BF35C8C78E}"/>
                  </a:ext>
                </a:extLst>
              </p:cNvPr>
              <p:cNvSpPr/>
              <p:nvPr/>
            </p:nvSpPr>
            <p:spPr>
              <a:xfrm>
                <a:off x="7717562" y="1096174"/>
                <a:ext cx="1428276" cy="800219"/>
              </a:xfrm>
              <a:prstGeom prst="rect">
                <a:avLst/>
              </a:prstGeom>
              <a:solidFill>
                <a:schemeClr val="bg1"/>
              </a:solidFill>
            </p:spPr>
            <p:txBody>
              <a:bodyPr wrap="none" lIns="91440" tIns="45720" rIns="91440" bIns="45720" anchor="t">
                <a:spAutoFit/>
              </a:bodyPr>
              <a:lstStyle/>
              <a:p>
                <a:pPr algn="ctr"/>
                <a14:m>
                  <m:oMathPara xmlns:m="http://schemas.openxmlformats.org/officeDocument/2006/math">
                    <m:oMathParaPr>
                      <m:jc m:val="centerGroup"/>
                    </m:oMathParaPr>
                    <m:oMath xmlns:m="http://schemas.openxmlformats.org/officeDocument/2006/math">
                      <m:r>
                        <a:rPr lang="en-US" sz="4600" b="0" i="1" dirty="0" smtClean="0">
                          <a:solidFill>
                            <a:schemeClr val="tx1"/>
                          </a:solidFill>
                          <a:latin typeface="Cambria Math" panose="02040503050406030204" pitchFamily="18" charset="0"/>
                          <a:cs typeface="Calibri"/>
                        </a:rPr>
                        <m:t>𝑚𝑠𝑘</m:t>
                      </m:r>
                    </m:oMath>
                  </m:oMathPara>
                </a14:m>
                <a:endParaRPr lang="en-US" sz="4600" dirty="0">
                  <a:solidFill>
                    <a:schemeClr val="tx1"/>
                  </a:solidFill>
                </a:endParaRPr>
              </a:p>
            </p:txBody>
          </p:sp>
        </mc:Choice>
        <mc:Fallback xmlns="">
          <p:sp>
            <p:nvSpPr>
              <p:cNvPr id="8" name="Rectangle 7">
                <a:extLst>
                  <a:ext uri="{FF2B5EF4-FFF2-40B4-BE49-F238E27FC236}">
                    <a16:creationId xmlns:a16="http://schemas.microsoft.com/office/drawing/2014/main" id="{4DFEA535-80EF-82FD-44F3-60BF35C8C78E}"/>
                  </a:ext>
                </a:extLst>
              </p:cNvPr>
              <p:cNvSpPr>
                <a:spLocks noRot="1" noChangeAspect="1" noMove="1" noResize="1" noEditPoints="1" noAdjustHandles="1" noChangeArrowheads="1" noChangeShapeType="1" noTextEdit="1"/>
              </p:cNvSpPr>
              <p:nvPr/>
            </p:nvSpPr>
            <p:spPr>
              <a:xfrm>
                <a:off x="7717562" y="1096174"/>
                <a:ext cx="1428276" cy="800219"/>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C23C2B5E-9F3E-B431-9D98-E5A8EB82FEF1}"/>
                  </a:ext>
                </a:extLst>
              </p:cNvPr>
              <p:cNvSpPr/>
              <p:nvPr/>
            </p:nvSpPr>
            <p:spPr>
              <a:xfrm>
                <a:off x="2373207" y="3467906"/>
                <a:ext cx="2219967" cy="854914"/>
              </a:xfrm>
              <a:prstGeom prst="rect">
                <a:avLst/>
              </a:prstGeom>
              <a:solidFill>
                <a:schemeClr val="bg1"/>
              </a:solidFill>
            </p:spPr>
            <p:txBody>
              <a:bodyPr wrap="none" lIns="91440" tIns="45720" rIns="91440" bIns="45720" anchor="t">
                <a:spAutoFit/>
              </a:bodyPr>
              <a:lstStyle/>
              <a:p>
                <a:pPr algn="ctr"/>
                <a14:m>
                  <m:oMathPara xmlns:m="http://schemas.openxmlformats.org/officeDocument/2006/math">
                    <m:oMathParaPr>
                      <m:jc m:val="centerGroup"/>
                    </m:oMathParaPr>
                    <m:oMath xmlns:m="http://schemas.openxmlformats.org/officeDocument/2006/math">
                      <m:sSub>
                        <m:sSubPr>
                          <m:ctrlPr>
                            <a:rPr lang="en-US" sz="4600" b="0" i="1" dirty="0" smtClean="0">
                              <a:solidFill>
                                <a:schemeClr val="tx1"/>
                              </a:solidFill>
                              <a:latin typeface="Cambria Math" panose="02040503050406030204" pitchFamily="18" charset="0"/>
                              <a:cs typeface="Calibri"/>
                            </a:rPr>
                          </m:ctrlPr>
                        </m:sSubPr>
                        <m:e>
                          <m:r>
                            <a:rPr lang="en-US" sz="4600" b="0" i="1" dirty="0" smtClean="0">
                              <a:solidFill>
                                <a:schemeClr val="tx1"/>
                              </a:solidFill>
                              <a:latin typeface="Cambria Math" panose="02040503050406030204" pitchFamily="18" charset="0"/>
                              <a:cs typeface="Calibri"/>
                            </a:rPr>
                            <m:t>𝐸</m:t>
                          </m:r>
                        </m:e>
                        <m:sub>
                          <m:r>
                            <a:rPr lang="en-US" sz="4600" b="0" i="1" dirty="0" smtClean="0">
                              <a:solidFill>
                                <a:schemeClr val="tx1"/>
                              </a:solidFill>
                              <a:latin typeface="Cambria Math" panose="02040503050406030204" pitchFamily="18" charset="0"/>
                              <a:cs typeface="Calibri"/>
                            </a:rPr>
                            <m:t>𝑝𝑘</m:t>
                          </m:r>
                        </m:sub>
                      </m:sSub>
                      <m:r>
                        <a:rPr lang="en-US" sz="4600" b="0" i="1" dirty="0" smtClean="0">
                          <a:solidFill>
                            <a:schemeClr val="tx1"/>
                          </a:solidFill>
                          <a:latin typeface="Cambria Math" panose="02040503050406030204" pitchFamily="18" charset="0"/>
                          <a:cs typeface="Calibri"/>
                        </a:rPr>
                        <m:t>(</m:t>
                      </m:r>
                      <m:r>
                        <a:rPr lang="en-US" sz="4600" b="0" i="1" dirty="0" smtClean="0">
                          <a:solidFill>
                            <a:schemeClr val="tx1"/>
                          </a:solidFill>
                          <a:latin typeface="Cambria Math" panose="02040503050406030204" pitchFamily="18" charset="0"/>
                          <a:cs typeface="Calibri"/>
                        </a:rPr>
                        <m:t>𝑚</m:t>
                      </m:r>
                      <m:r>
                        <a:rPr lang="en-US" sz="4600" b="0" i="1" dirty="0" smtClean="0">
                          <a:solidFill>
                            <a:schemeClr val="tx1"/>
                          </a:solidFill>
                          <a:latin typeface="Cambria Math" panose="02040503050406030204" pitchFamily="18" charset="0"/>
                          <a:cs typeface="Calibri"/>
                        </a:rPr>
                        <m:t>)</m:t>
                      </m:r>
                    </m:oMath>
                  </m:oMathPara>
                </a14:m>
                <a:endParaRPr lang="en-US" sz="4600" dirty="0">
                  <a:solidFill>
                    <a:schemeClr val="tx1"/>
                  </a:solidFill>
                </a:endParaRPr>
              </a:p>
            </p:txBody>
          </p:sp>
        </mc:Choice>
        <mc:Fallback xmlns="">
          <p:sp>
            <p:nvSpPr>
              <p:cNvPr id="9" name="Rectangle 8">
                <a:extLst>
                  <a:ext uri="{FF2B5EF4-FFF2-40B4-BE49-F238E27FC236}">
                    <a16:creationId xmlns:a16="http://schemas.microsoft.com/office/drawing/2014/main" id="{C23C2B5E-9F3E-B431-9D98-E5A8EB82FEF1}"/>
                  </a:ext>
                </a:extLst>
              </p:cNvPr>
              <p:cNvSpPr>
                <a:spLocks noRot="1" noChangeAspect="1" noMove="1" noResize="1" noEditPoints="1" noAdjustHandles="1" noChangeArrowheads="1" noChangeShapeType="1" noTextEdit="1"/>
              </p:cNvSpPr>
              <p:nvPr/>
            </p:nvSpPr>
            <p:spPr>
              <a:xfrm>
                <a:off x="2373207" y="3467906"/>
                <a:ext cx="2219967" cy="854914"/>
              </a:xfrm>
              <a:prstGeom prst="rect">
                <a:avLst/>
              </a:prstGeom>
              <a:blipFill>
                <a:blip r:embed="rId6"/>
                <a:stretch>
                  <a:fillRect/>
                </a:stretch>
              </a:blipFill>
            </p:spPr>
            <p:txBody>
              <a:bodyPr/>
              <a:lstStyle/>
              <a:p>
                <a:r>
                  <a:rPr lang="en-US">
                    <a:noFill/>
                  </a:rPr>
                  <a:t> </a:t>
                </a:r>
              </a:p>
            </p:txBody>
          </p:sp>
        </mc:Fallback>
      </mc:AlternateContent>
      <p:cxnSp>
        <p:nvCxnSpPr>
          <p:cNvPr id="11" name="Straight Arrow Connector 10">
            <a:extLst>
              <a:ext uri="{FF2B5EF4-FFF2-40B4-BE49-F238E27FC236}">
                <a16:creationId xmlns:a16="http://schemas.microsoft.com/office/drawing/2014/main" id="{34277E68-82CE-28C6-9C5C-D92B34CD955E}"/>
              </a:ext>
            </a:extLst>
          </p:cNvPr>
          <p:cNvCxnSpPr>
            <a:cxnSpLocks/>
          </p:cNvCxnSpPr>
          <p:nvPr/>
        </p:nvCxnSpPr>
        <p:spPr>
          <a:xfrm flipV="1">
            <a:off x="3298181" y="2139122"/>
            <a:ext cx="19051" cy="1271265"/>
          </a:xfrm>
          <a:prstGeom prst="straightConnector1">
            <a:avLst/>
          </a:prstGeom>
          <a:ln w="762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DDEB60E4-37D4-8DFF-08BD-C50DF9E477B2}"/>
                  </a:ext>
                </a:extLst>
              </p:cNvPr>
              <p:cNvSpPr/>
              <p:nvPr/>
            </p:nvSpPr>
            <p:spPr>
              <a:xfrm>
                <a:off x="8054601" y="3491716"/>
                <a:ext cx="1687641" cy="800219"/>
              </a:xfrm>
              <a:prstGeom prst="rect">
                <a:avLst/>
              </a:prstGeom>
              <a:solidFill>
                <a:schemeClr val="bg1"/>
              </a:solidFill>
            </p:spPr>
            <p:txBody>
              <a:bodyPr wrap="none" lIns="91440" tIns="45720" rIns="91440" bIns="45720" anchor="t">
                <a:spAutoFit/>
              </a:bodyPr>
              <a:lstStyle/>
              <a:p>
                <a:pPr algn="ctr"/>
                <a14:m>
                  <m:oMathPara xmlns:m="http://schemas.openxmlformats.org/officeDocument/2006/math">
                    <m:oMathParaPr>
                      <m:jc m:val="centerGroup"/>
                    </m:oMathParaPr>
                    <m:oMath xmlns:m="http://schemas.openxmlformats.org/officeDocument/2006/math">
                      <m:r>
                        <a:rPr lang="en-US" sz="4600" b="0" i="1" dirty="0" smtClean="0">
                          <a:solidFill>
                            <a:schemeClr val="tx1"/>
                          </a:solidFill>
                          <a:latin typeface="Cambria Math" panose="02040503050406030204" pitchFamily="18" charset="0"/>
                          <a:cs typeface="Calibri"/>
                        </a:rPr>
                        <m:t>𝑠𝑘</m:t>
                      </m:r>
                      <m:r>
                        <a:rPr lang="en-US" sz="4600" b="0" i="1" dirty="0" smtClean="0">
                          <a:solidFill>
                            <a:schemeClr val="tx1"/>
                          </a:solidFill>
                          <a:latin typeface="Cambria Math" panose="02040503050406030204" pitchFamily="18" charset="0"/>
                          <a:cs typeface="Calibri"/>
                        </a:rPr>
                        <m:t>[</m:t>
                      </m:r>
                      <m:r>
                        <a:rPr lang="en-US" sz="4600" b="0" i="1" dirty="0" smtClean="0">
                          <a:solidFill>
                            <a:schemeClr val="tx1"/>
                          </a:solidFill>
                          <a:latin typeface="Cambria Math" panose="02040503050406030204" pitchFamily="18" charset="0"/>
                          <a:cs typeface="Calibri"/>
                        </a:rPr>
                        <m:t>𝑓</m:t>
                      </m:r>
                      <m:r>
                        <a:rPr lang="en-US" sz="4600" b="0" i="1" dirty="0" smtClean="0">
                          <a:solidFill>
                            <a:schemeClr val="tx1"/>
                          </a:solidFill>
                          <a:latin typeface="Cambria Math" panose="02040503050406030204" pitchFamily="18" charset="0"/>
                          <a:cs typeface="Calibri"/>
                        </a:rPr>
                        <m:t>]</m:t>
                      </m:r>
                    </m:oMath>
                  </m:oMathPara>
                </a14:m>
                <a:endParaRPr lang="en-US" sz="4600" dirty="0">
                  <a:solidFill>
                    <a:schemeClr val="tx1"/>
                  </a:solidFill>
                </a:endParaRPr>
              </a:p>
            </p:txBody>
          </p:sp>
        </mc:Choice>
        <mc:Fallback xmlns="">
          <p:sp>
            <p:nvSpPr>
              <p:cNvPr id="12" name="Rectangle 11">
                <a:extLst>
                  <a:ext uri="{FF2B5EF4-FFF2-40B4-BE49-F238E27FC236}">
                    <a16:creationId xmlns:a16="http://schemas.microsoft.com/office/drawing/2014/main" id="{DDEB60E4-37D4-8DFF-08BD-C50DF9E477B2}"/>
                  </a:ext>
                </a:extLst>
              </p:cNvPr>
              <p:cNvSpPr>
                <a:spLocks noRot="1" noChangeAspect="1" noMove="1" noResize="1" noEditPoints="1" noAdjustHandles="1" noChangeArrowheads="1" noChangeShapeType="1" noTextEdit="1"/>
              </p:cNvSpPr>
              <p:nvPr/>
            </p:nvSpPr>
            <p:spPr>
              <a:xfrm>
                <a:off x="8054601" y="3491716"/>
                <a:ext cx="1687641" cy="800219"/>
              </a:xfrm>
              <a:prstGeom prst="rect">
                <a:avLst/>
              </a:prstGeom>
              <a:blipFill>
                <a:blip r:embed="rId7"/>
                <a:stretch>
                  <a:fillRect/>
                </a:stretch>
              </a:blipFill>
            </p:spPr>
            <p:txBody>
              <a:bodyPr/>
              <a:lstStyle/>
              <a:p>
                <a:r>
                  <a:rPr lang="en-US">
                    <a:noFill/>
                  </a:rPr>
                  <a:t> </a:t>
                </a:r>
              </a:p>
            </p:txBody>
          </p:sp>
        </mc:Fallback>
      </mc:AlternateContent>
      <p:cxnSp>
        <p:nvCxnSpPr>
          <p:cNvPr id="15" name="Straight Arrow Connector 14">
            <a:extLst>
              <a:ext uri="{FF2B5EF4-FFF2-40B4-BE49-F238E27FC236}">
                <a16:creationId xmlns:a16="http://schemas.microsoft.com/office/drawing/2014/main" id="{B9ED646E-8084-212D-545D-80607F811B8E}"/>
              </a:ext>
            </a:extLst>
          </p:cNvPr>
          <p:cNvCxnSpPr>
            <a:cxnSpLocks/>
          </p:cNvCxnSpPr>
          <p:nvPr/>
        </p:nvCxnSpPr>
        <p:spPr>
          <a:xfrm flipV="1">
            <a:off x="8399081" y="2162932"/>
            <a:ext cx="19051" cy="1271265"/>
          </a:xfrm>
          <a:prstGeom prst="straightConnector1">
            <a:avLst/>
          </a:prstGeom>
          <a:ln w="762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DD42F7C0-D9FC-C9FD-5540-AC87A8784CFA}"/>
              </a:ext>
            </a:extLst>
          </p:cNvPr>
          <p:cNvCxnSpPr>
            <a:cxnSpLocks/>
          </p:cNvCxnSpPr>
          <p:nvPr/>
        </p:nvCxnSpPr>
        <p:spPr>
          <a:xfrm>
            <a:off x="5202767" y="3928481"/>
            <a:ext cx="2385148" cy="0"/>
          </a:xfrm>
          <a:prstGeom prst="straightConnector1">
            <a:avLst/>
          </a:prstGeom>
          <a:ln w="762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530B8433-2453-B54A-B89C-4BDB7E90A324}"/>
              </a:ext>
            </a:extLst>
          </p:cNvPr>
          <p:cNvCxnSpPr>
            <a:cxnSpLocks/>
          </p:cNvCxnSpPr>
          <p:nvPr/>
        </p:nvCxnSpPr>
        <p:spPr>
          <a:xfrm flipV="1">
            <a:off x="6330139" y="3969146"/>
            <a:ext cx="19051" cy="868291"/>
          </a:xfrm>
          <a:prstGeom prst="straightConnector1">
            <a:avLst/>
          </a:prstGeom>
          <a:ln w="762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2" name="Rectangle 31">
                <a:extLst>
                  <a:ext uri="{FF2B5EF4-FFF2-40B4-BE49-F238E27FC236}">
                    <a16:creationId xmlns:a16="http://schemas.microsoft.com/office/drawing/2014/main" id="{AD507926-6F71-628F-9413-E30CC771A86E}"/>
                  </a:ext>
                </a:extLst>
              </p:cNvPr>
              <p:cNvSpPr/>
              <p:nvPr/>
            </p:nvSpPr>
            <p:spPr>
              <a:xfrm>
                <a:off x="5663223" y="4895397"/>
                <a:ext cx="1654747" cy="800219"/>
              </a:xfrm>
              <a:prstGeom prst="rect">
                <a:avLst/>
              </a:prstGeom>
              <a:solidFill>
                <a:schemeClr val="bg1"/>
              </a:solidFill>
            </p:spPr>
            <p:txBody>
              <a:bodyPr wrap="none" lIns="91440" tIns="45720" rIns="91440" bIns="45720" anchor="t">
                <a:spAutoFit/>
              </a:bodyPr>
              <a:lstStyle/>
              <a:p>
                <a:pPr algn="ctr"/>
                <a14:m>
                  <m:oMathPara xmlns:m="http://schemas.openxmlformats.org/officeDocument/2006/math">
                    <m:oMathParaPr>
                      <m:jc m:val="centerGroup"/>
                    </m:oMathParaPr>
                    <m:oMath xmlns:m="http://schemas.openxmlformats.org/officeDocument/2006/math">
                      <m:r>
                        <a:rPr lang="en-US" sz="4600" b="0" i="1" dirty="0" smtClean="0">
                          <a:solidFill>
                            <a:schemeClr val="tx1"/>
                          </a:solidFill>
                          <a:latin typeface="Cambria Math" panose="02040503050406030204" pitchFamily="18" charset="0"/>
                          <a:cs typeface="Calibri"/>
                        </a:rPr>
                        <m:t>𝑓</m:t>
                      </m:r>
                      <m:r>
                        <a:rPr lang="en-US" sz="4600" b="0" i="1" dirty="0" smtClean="0">
                          <a:solidFill>
                            <a:schemeClr val="tx1"/>
                          </a:solidFill>
                          <a:latin typeface="Cambria Math" panose="02040503050406030204" pitchFamily="18" charset="0"/>
                          <a:cs typeface="Calibri"/>
                        </a:rPr>
                        <m:t>(</m:t>
                      </m:r>
                      <m:r>
                        <a:rPr lang="en-US" sz="4600" b="0" i="1" dirty="0" smtClean="0">
                          <a:solidFill>
                            <a:schemeClr val="tx1"/>
                          </a:solidFill>
                          <a:latin typeface="Cambria Math" panose="02040503050406030204" pitchFamily="18" charset="0"/>
                          <a:cs typeface="Calibri"/>
                        </a:rPr>
                        <m:t>𝑚</m:t>
                      </m:r>
                      <m:r>
                        <a:rPr lang="en-US" sz="4600" b="0" i="1" dirty="0" smtClean="0">
                          <a:solidFill>
                            <a:schemeClr val="tx1"/>
                          </a:solidFill>
                          <a:latin typeface="Cambria Math" panose="02040503050406030204" pitchFamily="18" charset="0"/>
                          <a:cs typeface="Calibri"/>
                        </a:rPr>
                        <m:t>)</m:t>
                      </m:r>
                    </m:oMath>
                  </m:oMathPara>
                </a14:m>
                <a:endParaRPr lang="en-US" sz="4600" dirty="0">
                  <a:solidFill>
                    <a:schemeClr val="tx1"/>
                  </a:solidFill>
                </a:endParaRPr>
              </a:p>
            </p:txBody>
          </p:sp>
        </mc:Choice>
        <mc:Fallback xmlns="">
          <p:sp>
            <p:nvSpPr>
              <p:cNvPr id="32" name="Rectangle 31">
                <a:extLst>
                  <a:ext uri="{FF2B5EF4-FFF2-40B4-BE49-F238E27FC236}">
                    <a16:creationId xmlns:a16="http://schemas.microsoft.com/office/drawing/2014/main" id="{AD507926-6F71-628F-9413-E30CC771A86E}"/>
                  </a:ext>
                </a:extLst>
              </p:cNvPr>
              <p:cNvSpPr>
                <a:spLocks noRot="1" noChangeAspect="1" noMove="1" noResize="1" noEditPoints="1" noAdjustHandles="1" noChangeArrowheads="1" noChangeShapeType="1" noTextEdit="1"/>
              </p:cNvSpPr>
              <p:nvPr/>
            </p:nvSpPr>
            <p:spPr>
              <a:xfrm>
                <a:off x="5663223" y="4895397"/>
                <a:ext cx="1654747" cy="800219"/>
              </a:xfrm>
              <a:prstGeom prst="rect">
                <a:avLst/>
              </a:prstGeom>
              <a:blipFill>
                <a:blip r:embed="rId8"/>
                <a:stretch>
                  <a:fillRect/>
                </a:stretch>
              </a:blipFill>
            </p:spPr>
            <p:txBody>
              <a:bodyPr/>
              <a:lstStyle/>
              <a:p>
                <a:r>
                  <a:rPr lang="en-US">
                    <a:noFill/>
                  </a:rPr>
                  <a:t> </a:t>
                </a:r>
              </a:p>
            </p:txBody>
          </p:sp>
        </mc:Fallback>
      </mc:AlternateContent>
      <p:cxnSp>
        <p:nvCxnSpPr>
          <p:cNvPr id="33" name="Straight Arrow Connector 32">
            <a:extLst>
              <a:ext uri="{FF2B5EF4-FFF2-40B4-BE49-F238E27FC236}">
                <a16:creationId xmlns:a16="http://schemas.microsoft.com/office/drawing/2014/main" id="{417DB01B-6E13-FF82-A821-38585AFC31A0}"/>
              </a:ext>
            </a:extLst>
          </p:cNvPr>
          <p:cNvCxnSpPr>
            <a:cxnSpLocks/>
          </p:cNvCxnSpPr>
          <p:nvPr/>
        </p:nvCxnSpPr>
        <p:spPr>
          <a:xfrm>
            <a:off x="2189417" y="2637093"/>
            <a:ext cx="1112688" cy="0"/>
          </a:xfrm>
          <a:prstGeom prst="straightConnector1">
            <a:avLst/>
          </a:prstGeom>
          <a:ln w="762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1ED19808-801F-58B1-907C-0D3287D05B80}"/>
              </a:ext>
            </a:extLst>
          </p:cNvPr>
          <p:cNvCxnSpPr>
            <a:cxnSpLocks/>
          </p:cNvCxnSpPr>
          <p:nvPr/>
        </p:nvCxnSpPr>
        <p:spPr>
          <a:xfrm>
            <a:off x="8421775" y="2629073"/>
            <a:ext cx="1112688" cy="0"/>
          </a:xfrm>
          <a:prstGeom prst="straightConnector1">
            <a:avLst/>
          </a:prstGeom>
          <a:ln w="762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5" name="Rectangle 34">
                <a:extLst>
                  <a:ext uri="{FF2B5EF4-FFF2-40B4-BE49-F238E27FC236}">
                    <a16:creationId xmlns:a16="http://schemas.microsoft.com/office/drawing/2014/main" id="{E31C9905-4AE0-C6E2-041F-4DA8BB4CBB76}"/>
                  </a:ext>
                </a:extLst>
              </p:cNvPr>
              <p:cNvSpPr/>
              <p:nvPr/>
            </p:nvSpPr>
            <p:spPr>
              <a:xfrm>
                <a:off x="1255619" y="2137407"/>
                <a:ext cx="823109" cy="800219"/>
              </a:xfrm>
              <a:prstGeom prst="rect">
                <a:avLst/>
              </a:prstGeom>
              <a:solidFill>
                <a:schemeClr val="bg1"/>
              </a:solidFill>
            </p:spPr>
            <p:txBody>
              <a:bodyPr wrap="none" lIns="91440" tIns="45720" rIns="91440" bIns="45720" anchor="t">
                <a:spAutoFit/>
              </a:bodyPr>
              <a:lstStyle/>
              <a:p>
                <a:pPr algn="ctr"/>
                <a14:m>
                  <m:oMathPara xmlns:m="http://schemas.openxmlformats.org/officeDocument/2006/math">
                    <m:oMathParaPr>
                      <m:jc m:val="centerGroup"/>
                    </m:oMathParaPr>
                    <m:oMath xmlns:m="http://schemas.openxmlformats.org/officeDocument/2006/math">
                      <m:r>
                        <a:rPr lang="en-US" sz="4600" b="0" i="1" dirty="0" smtClean="0">
                          <a:solidFill>
                            <a:schemeClr val="tx1"/>
                          </a:solidFill>
                          <a:latin typeface="Cambria Math" panose="02040503050406030204" pitchFamily="18" charset="0"/>
                          <a:cs typeface="Calibri"/>
                        </a:rPr>
                        <m:t>𝑚</m:t>
                      </m:r>
                    </m:oMath>
                  </m:oMathPara>
                </a14:m>
                <a:endParaRPr lang="en-US" sz="4600" dirty="0">
                  <a:solidFill>
                    <a:schemeClr val="tx1"/>
                  </a:solidFill>
                </a:endParaRPr>
              </a:p>
            </p:txBody>
          </p:sp>
        </mc:Choice>
        <mc:Fallback xmlns="">
          <p:sp>
            <p:nvSpPr>
              <p:cNvPr id="35" name="Rectangle 34">
                <a:extLst>
                  <a:ext uri="{FF2B5EF4-FFF2-40B4-BE49-F238E27FC236}">
                    <a16:creationId xmlns:a16="http://schemas.microsoft.com/office/drawing/2014/main" id="{E31C9905-4AE0-C6E2-041F-4DA8BB4CBB76}"/>
                  </a:ext>
                </a:extLst>
              </p:cNvPr>
              <p:cNvSpPr>
                <a:spLocks noRot="1" noChangeAspect="1" noMove="1" noResize="1" noEditPoints="1" noAdjustHandles="1" noChangeArrowheads="1" noChangeShapeType="1" noTextEdit="1"/>
              </p:cNvSpPr>
              <p:nvPr/>
            </p:nvSpPr>
            <p:spPr>
              <a:xfrm>
                <a:off x="1255619" y="2137407"/>
                <a:ext cx="823109" cy="800219"/>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Rectangle 35">
                <a:extLst>
                  <a:ext uri="{FF2B5EF4-FFF2-40B4-BE49-F238E27FC236}">
                    <a16:creationId xmlns:a16="http://schemas.microsoft.com/office/drawing/2014/main" id="{69743688-B95A-244C-DB6F-C471BE9F08B4}"/>
                  </a:ext>
                </a:extLst>
              </p:cNvPr>
              <p:cNvSpPr/>
              <p:nvPr/>
            </p:nvSpPr>
            <p:spPr>
              <a:xfrm>
                <a:off x="9880174" y="2129387"/>
                <a:ext cx="658835" cy="800219"/>
              </a:xfrm>
              <a:prstGeom prst="rect">
                <a:avLst/>
              </a:prstGeom>
              <a:solidFill>
                <a:schemeClr val="bg1"/>
              </a:solidFill>
            </p:spPr>
            <p:txBody>
              <a:bodyPr wrap="none" lIns="91440" tIns="45720" rIns="91440" bIns="45720" anchor="t">
                <a:spAutoFit/>
              </a:bodyPr>
              <a:lstStyle/>
              <a:p>
                <a:pPr algn="ctr"/>
                <a14:m>
                  <m:oMathPara xmlns:m="http://schemas.openxmlformats.org/officeDocument/2006/math">
                    <m:oMathParaPr>
                      <m:jc m:val="centerGroup"/>
                    </m:oMathParaPr>
                    <m:oMath xmlns:m="http://schemas.openxmlformats.org/officeDocument/2006/math">
                      <m:r>
                        <a:rPr lang="en-US" sz="4600" b="0" i="1" dirty="0" smtClean="0">
                          <a:solidFill>
                            <a:schemeClr val="tx1"/>
                          </a:solidFill>
                          <a:latin typeface="Cambria Math" panose="02040503050406030204" pitchFamily="18" charset="0"/>
                          <a:cs typeface="Calibri"/>
                        </a:rPr>
                        <m:t>𝑓</m:t>
                      </m:r>
                    </m:oMath>
                  </m:oMathPara>
                </a14:m>
                <a:endParaRPr lang="en-US" sz="4600" dirty="0">
                  <a:solidFill>
                    <a:schemeClr val="tx1"/>
                  </a:solidFill>
                </a:endParaRPr>
              </a:p>
            </p:txBody>
          </p:sp>
        </mc:Choice>
        <mc:Fallback xmlns="">
          <p:sp>
            <p:nvSpPr>
              <p:cNvPr id="36" name="Rectangle 35">
                <a:extLst>
                  <a:ext uri="{FF2B5EF4-FFF2-40B4-BE49-F238E27FC236}">
                    <a16:creationId xmlns:a16="http://schemas.microsoft.com/office/drawing/2014/main" id="{69743688-B95A-244C-DB6F-C471BE9F08B4}"/>
                  </a:ext>
                </a:extLst>
              </p:cNvPr>
              <p:cNvSpPr>
                <a:spLocks noRot="1" noChangeAspect="1" noMove="1" noResize="1" noEditPoints="1" noAdjustHandles="1" noChangeArrowheads="1" noChangeShapeType="1" noTextEdit="1"/>
              </p:cNvSpPr>
              <p:nvPr/>
            </p:nvSpPr>
            <p:spPr>
              <a:xfrm>
                <a:off x="9880174" y="2129387"/>
                <a:ext cx="658835" cy="800219"/>
              </a:xfrm>
              <a:prstGeom prst="rect">
                <a:avLst/>
              </a:prstGeom>
              <a:blipFill>
                <a:blip r:embed="rId10"/>
                <a:stretch>
                  <a:fillRect/>
                </a:stretch>
              </a:blipFill>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2893596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2" grpId="0" animBg="1"/>
      <p:bldP spid="32" grpId="0" animBg="1"/>
      <p:bldP spid="35" grpId="0" animBg="1"/>
      <p:bldP spid="3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EC0DFDF-5E98-7466-4F9C-6F995E7C688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17D86DA-3B58-7BB2-F321-73D9C238715A}"/>
              </a:ext>
            </a:extLst>
          </p:cNvPr>
          <p:cNvSpPr>
            <a:spLocks noGrp="1"/>
          </p:cNvSpPr>
          <p:nvPr>
            <p:ph type="title"/>
          </p:nvPr>
        </p:nvSpPr>
        <p:spPr>
          <a:xfrm>
            <a:off x="31907" y="95604"/>
            <a:ext cx="12412298" cy="738490"/>
          </a:xfrm>
        </p:spPr>
        <p:txBody>
          <a:bodyPr>
            <a:normAutofit/>
          </a:bodyPr>
          <a:lstStyle/>
          <a:p>
            <a:r>
              <a:rPr lang="en-US" dirty="0"/>
              <a:t>Public-Key Functional Encryption (weakest version)</a:t>
            </a:r>
            <a:endParaRPr lang="en-IL" dirty="0"/>
          </a:p>
        </p:txBody>
      </p:sp>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C4D0EFD5-3430-EE1B-4B45-D1E86D3AC63C}"/>
                  </a:ext>
                </a:extLst>
              </p:cNvPr>
              <p:cNvSpPr/>
              <p:nvPr/>
            </p:nvSpPr>
            <p:spPr>
              <a:xfrm>
                <a:off x="2993427" y="1022481"/>
                <a:ext cx="989052" cy="800219"/>
              </a:xfrm>
              <a:prstGeom prst="rect">
                <a:avLst/>
              </a:prstGeom>
              <a:solidFill>
                <a:schemeClr val="bg1"/>
              </a:solidFill>
            </p:spPr>
            <p:txBody>
              <a:bodyPr wrap="none" lIns="91440" tIns="45720" rIns="91440" bIns="45720" anchor="t">
                <a:spAutoFit/>
              </a:bodyPr>
              <a:lstStyle/>
              <a:p>
                <a:pPr algn="ctr"/>
                <a14:m>
                  <m:oMathPara xmlns:m="http://schemas.openxmlformats.org/officeDocument/2006/math">
                    <m:oMathParaPr>
                      <m:jc m:val="centerGroup"/>
                    </m:oMathParaPr>
                    <m:oMath xmlns:m="http://schemas.openxmlformats.org/officeDocument/2006/math">
                      <m:r>
                        <a:rPr lang="en-US" sz="4600" b="0" i="1" dirty="0" smtClean="0">
                          <a:solidFill>
                            <a:schemeClr val="tx1"/>
                          </a:solidFill>
                          <a:latin typeface="Cambria Math" panose="02040503050406030204" pitchFamily="18" charset="0"/>
                          <a:cs typeface="Calibri"/>
                        </a:rPr>
                        <m:t>𝑝𝑘</m:t>
                      </m:r>
                    </m:oMath>
                  </m:oMathPara>
                </a14:m>
                <a:endParaRPr lang="en-US" sz="4600" dirty="0">
                  <a:solidFill>
                    <a:schemeClr val="tx1"/>
                  </a:solidFill>
                </a:endParaRPr>
              </a:p>
            </p:txBody>
          </p:sp>
        </mc:Choice>
        <mc:Fallback xmlns="">
          <p:sp>
            <p:nvSpPr>
              <p:cNvPr id="6" name="Rectangle 5">
                <a:extLst>
                  <a:ext uri="{FF2B5EF4-FFF2-40B4-BE49-F238E27FC236}">
                    <a16:creationId xmlns:a16="http://schemas.microsoft.com/office/drawing/2014/main" id="{C4D0EFD5-3430-EE1B-4B45-D1E86D3AC63C}"/>
                  </a:ext>
                </a:extLst>
              </p:cNvPr>
              <p:cNvSpPr>
                <a:spLocks noRot="1" noChangeAspect="1" noMove="1" noResize="1" noEditPoints="1" noAdjustHandles="1" noChangeArrowheads="1" noChangeShapeType="1" noTextEdit="1"/>
              </p:cNvSpPr>
              <p:nvPr/>
            </p:nvSpPr>
            <p:spPr>
              <a:xfrm>
                <a:off x="2993427" y="1022481"/>
                <a:ext cx="989052" cy="800219"/>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89BAF4CD-42F8-B910-EF75-9BA69C9BF49C}"/>
                  </a:ext>
                </a:extLst>
              </p:cNvPr>
              <p:cNvSpPr/>
              <p:nvPr/>
            </p:nvSpPr>
            <p:spPr>
              <a:xfrm>
                <a:off x="7717562" y="1032006"/>
                <a:ext cx="1428276" cy="800219"/>
              </a:xfrm>
              <a:prstGeom prst="rect">
                <a:avLst/>
              </a:prstGeom>
              <a:solidFill>
                <a:schemeClr val="bg1"/>
              </a:solidFill>
            </p:spPr>
            <p:txBody>
              <a:bodyPr wrap="none" lIns="91440" tIns="45720" rIns="91440" bIns="45720" anchor="t">
                <a:spAutoFit/>
              </a:bodyPr>
              <a:lstStyle/>
              <a:p>
                <a:pPr algn="ctr"/>
                <a14:m>
                  <m:oMathPara xmlns:m="http://schemas.openxmlformats.org/officeDocument/2006/math">
                    <m:oMathParaPr>
                      <m:jc m:val="centerGroup"/>
                    </m:oMathParaPr>
                    <m:oMath xmlns:m="http://schemas.openxmlformats.org/officeDocument/2006/math">
                      <m:r>
                        <a:rPr lang="en-US" sz="4600" b="0" i="1" dirty="0" smtClean="0">
                          <a:solidFill>
                            <a:schemeClr val="bg2">
                              <a:lumMod val="90000"/>
                            </a:schemeClr>
                          </a:solidFill>
                          <a:latin typeface="Cambria Math" panose="02040503050406030204" pitchFamily="18" charset="0"/>
                          <a:cs typeface="Calibri"/>
                        </a:rPr>
                        <m:t>𝑚𝑠𝑘</m:t>
                      </m:r>
                    </m:oMath>
                  </m:oMathPara>
                </a14:m>
                <a:endParaRPr lang="en-US" sz="4600" dirty="0">
                  <a:solidFill>
                    <a:schemeClr val="bg2">
                      <a:lumMod val="90000"/>
                    </a:schemeClr>
                  </a:solidFill>
                </a:endParaRPr>
              </a:p>
            </p:txBody>
          </p:sp>
        </mc:Choice>
        <mc:Fallback xmlns="">
          <p:sp>
            <p:nvSpPr>
              <p:cNvPr id="8" name="Rectangle 7">
                <a:extLst>
                  <a:ext uri="{FF2B5EF4-FFF2-40B4-BE49-F238E27FC236}">
                    <a16:creationId xmlns:a16="http://schemas.microsoft.com/office/drawing/2014/main" id="{89BAF4CD-42F8-B910-EF75-9BA69C9BF49C}"/>
                  </a:ext>
                </a:extLst>
              </p:cNvPr>
              <p:cNvSpPr>
                <a:spLocks noRot="1" noChangeAspect="1" noMove="1" noResize="1" noEditPoints="1" noAdjustHandles="1" noChangeArrowheads="1" noChangeShapeType="1" noTextEdit="1"/>
              </p:cNvSpPr>
              <p:nvPr/>
            </p:nvSpPr>
            <p:spPr>
              <a:xfrm>
                <a:off x="7717562" y="1032006"/>
                <a:ext cx="1428276" cy="800219"/>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E0CC2EEF-AC74-32CD-0090-C49482B6313A}"/>
                  </a:ext>
                </a:extLst>
              </p:cNvPr>
              <p:cNvSpPr/>
              <p:nvPr/>
            </p:nvSpPr>
            <p:spPr>
              <a:xfrm>
                <a:off x="2373207" y="3403738"/>
                <a:ext cx="2219967" cy="854914"/>
              </a:xfrm>
              <a:prstGeom prst="rect">
                <a:avLst/>
              </a:prstGeom>
              <a:solidFill>
                <a:schemeClr val="bg1"/>
              </a:solidFill>
            </p:spPr>
            <p:txBody>
              <a:bodyPr wrap="none" lIns="91440" tIns="45720" rIns="91440" bIns="45720" anchor="t">
                <a:spAutoFit/>
              </a:bodyPr>
              <a:lstStyle/>
              <a:p>
                <a:pPr algn="ctr"/>
                <a14:m>
                  <m:oMathPara xmlns:m="http://schemas.openxmlformats.org/officeDocument/2006/math">
                    <m:oMathParaPr>
                      <m:jc m:val="centerGroup"/>
                    </m:oMathParaPr>
                    <m:oMath xmlns:m="http://schemas.openxmlformats.org/officeDocument/2006/math">
                      <m:sSub>
                        <m:sSubPr>
                          <m:ctrlPr>
                            <a:rPr lang="en-US" sz="4600" b="0" i="1" dirty="0" smtClean="0">
                              <a:solidFill>
                                <a:schemeClr val="tx1"/>
                              </a:solidFill>
                              <a:latin typeface="Cambria Math" panose="02040503050406030204" pitchFamily="18" charset="0"/>
                              <a:cs typeface="Calibri"/>
                            </a:rPr>
                          </m:ctrlPr>
                        </m:sSubPr>
                        <m:e>
                          <m:r>
                            <a:rPr lang="en-US" sz="4600" b="0" i="1" dirty="0" smtClean="0">
                              <a:solidFill>
                                <a:schemeClr val="tx1"/>
                              </a:solidFill>
                              <a:latin typeface="Cambria Math" panose="02040503050406030204" pitchFamily="18" charset="0"/>
                              <a:cs typeface="Calibri"/>
                            </a:rPr>
                            <m:t>𝐸</m:t>
                          </m:r>
                        </m:e>
                        <m:sub>
                          <m:r>
                            <a:rPr lang="en-US" sz="4600" b="0" i="1" dirty="0" smtClean="0">
                              <a:solidFill>
                                <a:schemeClr val="tx1"/>
                              </a:solidFill>
                              <a:latin typeface="Cambria Math" panose="02040503050406030204" pitchFamily="18" charset="0"/>
                              <a:cs typeface="Calibri"/>
                            </a:rPr>
                            <m:t>𝑝𝑘</m:t>
                          </m:r>
                        </m:sub>
                      </m:sSub>
                      <m:r>
                        <a:rPr lang="en-US" sz="4600" b="0" i="1" dirty="0" smtClean="0">
                          <a:solidFill>
                            <a:schemeClr val="tx1"/>
                          </a:solidFill>
                          <a:latin typeface="Cambria Math" panose="02040503050406030204" pitchFamily="18" charset="0"/>
                          <a:cs typeface="Calibri"/>
                        </a:rPr>
                        <m:t>(</m:t>
                      </m:r>
                      <m:r>
                        <a:rPr lang="en-US" sz="4600" b="0" i="1" dirty="0" smtClean="0">
                          <a:solidFill>
                            <a:schemeClr val="tx1"/>
                          </a:solidFill>
                          <a:latin typeface="Cambria Math" panose="02040503050406030204" pitchFamily="18" charset="0"/>
                          <a:cs typeface="Calibri"/>
                        </a:rPr>
                        <m:t>𝑚</m:t>
                      </m:r>
                      <m:r>
                        <a:rPr lang="en-US" sz="4600" b="0" i="1" dirty="0" smtClean="0">
                          <a:solidFill>
                            <a:schemeClr val="tx1"/>
                          </a:solidFill>
                          <a:latin typeface="Cambria Math" panose="02040503050406030204" pitchFamily="18" charset="0"/>
                          <a:cs typeface="Calibri"/>
                        </a:rPr>
                        <m:t>)</m:t>
                      </m:r>
                    </m:oMath>
                  </m:oMathPara>
                </a14:m>
                <a:endParaRPr lang="en-US" sz="4600" dirty="0">
                  <a:solidFill>
                    <a:schemeClr val="tx1"/>
                  </a:solidFill>
                </a:endParaRPr>
              </a:p>
            </p:txBody>
          </p:sp>
        </mc:Choice>
        <mc:Fallback xmlns="">
          <p:sp>
            <p:nvSpPr>
              <p:cNvPr id="9" name="Rectangle 8">
                <a:extLst>
                  <a:ext uri="{FF2B5EF4-FFF2-40B4-BE49-F238E27FC236}">
                    <a16:creationId xmlns:a16="http://schemas.microsoft.com/office/drawing/2014/main" id="{E0CC2EEF-AC74-32CD-0090-C49482B6313A}"/>
                  </a:ext>
                </a:extLst>
              </p:cNvPr>
              <p:cNvSpPr>
                <a:spLocks noRot="1" noChangeAspect="1" noMove="1" noResize="1" noEditPoints="1" noAdjustHandles="1" noChangeArrowheads="1" noChangeShapeType="1" noTextEdit="1"/>
              </p:cNvSpPr>
              <p:nvPr/>
            </p:nvSpPr>
            <p:spPr>
              <a:xfrm>
                <a:off x="2373207" y="3403738"/>
                <a:ext cx="2219967" cy="854914"/>
              </a:xfrm>
              <a:prstGeom prst="rect">
                <a:avLst/>
              </a:prstGeom>
              <a:blipFill>
                <a:blip r:embed="rId6"/>
                <a:stretch>
                  <a:fillRect/>
                </a:stretch>
              </a:blipFill>
            </p:spPr>
            <p:txBody>
              <a:bodyPr/>
              <a:lstStyle/>
              <a:p>
                <a:r>
                  <a:rPr lang="en-US">
                    <a:noFill/>
                  </a:rPr>
                  <a:t> </a:t>
                </a:r>
              </a:p>
            </p:txBody>
          </p:sp>
        </mc:Fallback>
      </mc:AlternateContent>
      <p:cxnSp>
        <p:nvCxnSpPr>
          <p:cNvPr id="11" name="Straight Arrow Connector 10">
            <a:extLst>
              <a:ext uri="{FF2B5EF4-FFF2-40B4-BE49-F238E27FC236}">
                <a16:creationId xmlns:a16="http://schemas.microsoft.com/office/drawing/2014/main" id="{6A484877-F765-4C77-063D-7578D76E657D}"/>
              </a:ext>
            </a:extLst>
          </p:cNvPr>
          <p:cNvCxnSpPr>
            <a:cxnSpLocks/>
          </p:cNvCxnSpPr>
          <p:nvPr/>
        </p:nvCxnSpPr>
        <p:spPr>
          <a:xfrm flipV="1">
            <a:off x="3298181" y="2074954"/>
            <a:ext cx="19051" cy="1271265"/>
          </a:xfrm>
          <a:prstGeom prst="straightConnector1">
            <a:avLst/>
          </a:prstGeom>
          <a:ln w="76200">
            <a:solidFill>
              <a:schemeClr val="accent3">
                <a:lumMod val="40000"/>
                <a:lumOff val="6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F8B3F8F6-85BD-8362-4A68-1F1EA1BDD764}"/>
                  </a:ext>
                </a:extLst>
              </p:cNvPr>
              <p:cNvSpPr/>
              <p:nvPr/>
            </p:nvSpPr>
            <p:spPr>
              <a:xfrm>
                <a:off x="7740272" y="3427548"/>
                <a:ext cx="1687641" cy="800219"/>
              </a:xfrm>
              <a:prstGeom prst="rect">
                <a:avLst/>
              </a:prstGeom>
              <a:solidFill>
                <a:schemeClr val="bg1"/>
              </a:solidFill>
            </p:spPr>
            <p:txBody>
              <a:bodyPr wrap="none" lIns="91440" tIns="45720" rIns="91440" bIns="45720" anchor="t">
                <a:spAutoFit/>
              </a:bodyPr>
              <a:lstStyle/>
              <a:p>
                <a:pPr algn="ctr"/>
                <a14:m>
                  <m:oMathPara xmlns:m="http://schemas.openxmlformats.org/officeDocument/2006/math">
                    <m:oMathParaPr>
                      <m:jc m:val="centerGroup"/>
                    </m:oMathParaPr>
                    <m:oMath xmlns:m="http://schemas.openxmlformats.org/officeDocument/2006/math">
                      <m:r>
                        <a:rPr lang="en-US" sz="4600" b="0" i="1" dirty="0" smtClean="0">
                          <a:solidFill>
                            <a:schemeClr val="tx1"/>
                          </a:solidFill>
                          <a:latin typeface="Cambria Math" panose="02040503050406030204" pitchFamily="18" charset="0"/>
                          <a:cs typeface="Calibri"/>
                        </a:rPr>
                        <m:t>𝑠𝑘</m:t>
                      </m:r>
                      <m:r>
                        <a:rPr lang="en-US" sz="4600" b="0" i="1" dirty="0" smtClean="0">
                          <a:solidFill>
                            <a:schemeClr val="tx1"/>
                          </a:solidFill>
                          <a:latin typeface="Cambria Math" panose="02040503050406030204" pitchFamily="18" charset="0"/>
                          <a:cs typeface="Calibri"/>
                        </a:rPr>
                        <m:t>[</m:t>
                      </m:r>
                      <m:r>
                        <a:rPr lang="en-US" sz="4600" b="0" i="1" dirty="0" smtClean="0">
                          <a:solidFill>
                            <a:schemeClr val="tx1"/>
                          </a:solidFill>
                          <a:latin typeface="Cambria Math" panose="02040503050406030204" pitchFamily="18" charset="0"/>
                          <a:cs typeface="Calibri"/>
                        </a:rPr>
                        <m:t>𝑓</m:t>
                      </m:r>
                      <m:r>
                        <a:rPr lang="en-US" sz="4600" b="0" i="1" dirty="0" smtClean="0">
                          <a:solidFill>
                            <a:schemeClr val="tx1"/>
                          </a:solidFill>
                          <a:latin typeface="Cambria Math" panose="02040503050406030204" pitchFamily="18" charset="0"/>
                          <a:cs typeface="Calibri"/>
                        </a:rPr>
                        <m:t>]</m:t>
                      </m:r>
                    </m:oMath>
                  </m:oMathPara>
                </a14:m>
                <a:endParaRPr lang="en-US" sz="4600" dirty="0">
                  <a:solidFill>
                    <a:schemeClr val="tx1"/>
                  </a:solidFill>
                </a:endParaRPr>
              </a:p>
            </p:txBody>
          </p:sp>
        </mc:Choice>
        <mc:Fallback xmlns="">
          <p:sp>
            <p:nvSpPr>
              <p:cNvPr id="12" name="Rectangle 11">
                <a:extLst>
                  <a:ext uri="{FF2B5EF4-FFF2-40B4-BE49-F238E27FC236}">
                    <a16:creationId xmlns:a16="http://schemas.microsoft.com/office/drawing/2014/main" id="{F8B3F8F6-85BD-8362-4A68-1F1EA1BDD764}"/>
                  </a:ext>
                </a:extLst>
              </p:cNvPr>
              <p:cNvSpPr>
                <a:spLocks noRot="1" noChangeAspect="1" noMove="1" noResize="1" noEditPoints="1" noAdjustHandles="1" noChangeArrowheads="1" noChangeShapeType="1" noTextEdit="1"/>
              </p:cNvSpPr>
              <p:nvPr/>
            </p:nvSpPr>
            <p:spPr>
              <a:xfrm>
                <a:off x="7740272" y="3427548"/>
                <a:ext cx="1687641" cy="800219"/>
              </a:xfrm>
              <a:prstGeom prst="rect">
                <a:avLst/>
              </a:prstGeom>
              <a:blipFill>
                <a:blip r:embed="rId7"/>
                <a:stretch>
                  <a:fillRect/>
                </a:stretch>
              </a:blipFill>
            </p:spPr>
            <p:txBody>
              <a:bodyPr/>
              <a:lstStyle/>
              <a:p>
                <a:r>
                  <a:rPr lang="en-US">
                    <a:noFill/>
                  </a:rPr>
                  <a:t> </a:t>
                </a:r>
              </a:p>
            </p:txBody>
          </p:sp>
        </mc:Fallback>
      </mc:AlternateContent>
      <p:cxnSp>
        <p:nvCxnSpPr>
          <p:cNvPr id="15" name="Straight Arrow Connector 14">
            <a:extLst>
              <a:ext uri="{FF2B5EF4-FFF2-40B4-BE49-F238E27FC236}">
                <a16:creationId xmlns:a16="http://schemas.microsoft.com/office/drawing/2014/main" id="{AC8E71D8-8BF0-F840-A295-00C395A03AF1}"/>
              </a:ext>
            </a:extLst>
          </p:cNvPr>
          <p:cNvCxnSpPr>
            <a:cxnSpLocks/>
          </p:cNvCxnSpPr>
          <p:nvPr/>
        </p:nvCxnSpPr>
        <p:spPr>
          <a:xfrm flipV="1">
            <a:off x="8399081" y="2098764"/>
            <a:ext cx="19051" cy="1271265"/>
          </a:xfrm>
          <a:prstGeom prst="straightConnector1">
            <a:avLst/>
          </a:prstGeom>
          <a:ln w="76200">
            <a:solidFill>
              <a:schemeClr val="accent3">
                <a:lumMod val="40000"/>
                <a:lumOff val="6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0D1D2A21-54C1-3887-7BAD-77D847206F86}"/>
              </a:ext>
            </a:extLst>
          </p:cNvPr>
          <p:cNvCxnSpPr>
            <a:cxnSpLocks/>
          </p:cNvCxnSpPr>
          <p:nvPr/>
        </p:nvCxnSpPr>
        <p:spPr>
          <a:xfrm>
            <a:off x="5202767" y="3864313"/>
            <a:ext cx="2385148" cy="0"/>
          </a:xfrm>
          <a:prstGeom prst="straightConnector1">
            <a:avLst/>
          </a:prstGeom>
          <a:ln w="76200">
            <a:solidFill>
              <a:schemeClr val="accent3">
                <a:lumMod val="40000"/>
                <a:lumOff val="6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B3066852-E6A3-2973-9C0D-B19A143E5E2A}"/>
              </a:ext>
            </a:extLst>
          </p:cNvPr>
          <p:cNvCxnSpPr>
            <a:cxnSpLocks/>
          </p:cNvCxnSpPr>
          <p:nvPr/>
        </p:nvCxnSpPr>
        <p:spPr>
          <a:xfrm flipV="1">
            <a:off x="6330139" y="3904978"/>
            <a:ext cx="19051" cy="868291"/>
          </a:xfrm>
          <a:prstGeom prst="straightConnector1">
            <a:avLst/>
          </a:prstGeom>
          <a:ln w="76200">
            <a:solidFill>
              <a:schemeClr val="accent3">
                <a:lumMod val="40000"/>
                <a:lumOff val="6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2" name="Rectangle 31">
                <a:extLst>
                  <a:ext uri="{FF2B5EF4-FFF2-40B4-BE49-F238E27FC236}">
                    <a16:creationId xmlns:a16="http://schemas.microsoft.com/office/drawing/2014/main" id="{2AB6B834-A04B-4257-7217-19A724A33B3E}"/>
                  </a:ext>
                </a:extLst>
              </p:cNvPr>
              <p:cNvSpPr/>
              <p:nvPr/>
            </p:nvSpPr>
            <p:spPr>
              <a:xfrm>
                <a:off x="5663223" y="4831229"/>
                <a:ext cx="1654747" cy="800219"/>
              </a:xfrm>
              <a:prstGeom prst="rect">
                <a:avLst/>
              </a:prstGeom>
              <a:solidFill>
                <a:schemeClr val="bg1"/>
              </a:solidFill>
            </p:spPr>
            <p:txBody>
              <a:bodyPr wrap="none" lIns="91440" tIns="45720" rIns="91440" bIns="45720" anchor="t">
                <a:spAutoFit/>
              </a:bodyPr>
              <a:lstStyle/>
              <a:p>
                <a:pPr algn="ctr"/>
                <a14:m>
                  <m:oMathPara xmlns:m="http://schemas.openxmlformats.org/officeDocument/2006/math">
                    <m:oMathParaPr>
                      <m:jc m:val="centerGroup"/>
                    </m:oMathParaPr>
                    <m:oMath xmlns:m="http://schemas.openxmlformats.org/officeDocument/2006/math">
                      <m:r>
                        <a:rPr lang="en-US" sz="4600" b="0" i="1" dirty="0" smtClean="0">
                          <a:solidFill>
                            <a:schemeClr val="bg2">
                              <a:lumMod val="90000"/>
                            </a:schemeClr>
                          </a:solidFill>
                          <a:latin typeface="Cambria Math" panose="02040503050406030204" pitchFamily="18" charset="0"/>
                          <a:cs typeface="Calibri"/>
                        </a:rPr>
                        <m:t>𝑓</m:t>
                      </m:r>
                      <m:r>
                        <a:rPr lang="en-US" sz="4600" b="0" i="1" dirty="0" smtClean="0">
                          <a:solidFill>
                            <a:schemeClr val="bg2">
                              <a:lumMod val="90000"/>
                            </a:schemeClr>
                          </a:solidFill>
                          <a:latin typeface="Cambria Math" panose="02040503050406030204" pitchFamily="18" charset="0"/>
                          <a:cs typeface="Calibri"/>
                        </a:rPr>
                        <m:t>(</m:t>
                      </m:r>
                      <m:r>
                        <a:rPr lang="en-US" sz="4600" b="0" i="1" dirty="0" smtClean="0">
                          <a:solidFill>
                            <a:schemeClr val="bg2">
                              <a:lumMod val="90000"/>
                            </a:schemeClr>
                          </a:solidFill>
                          <a:latin typeface="Cambria Math" panose="02040503050406030204" pitchFamily="18" charset="0"/>
                          <a:cs typeface="Calibri"/>
                        </a:rPr>
                        <m:t>𝑚</m:t>
                      </m:r>
                      <m:r>
                        <a:rPr lang="en-US" sz="4600" b="0" i="1" dirty="0" smtClean="0">
                          <a:solidFill>
                            <a:schemeClr val="bg2">
                              <a:lumMod val="90000"/>
                            </a:schemeClr>
                          </a:solidFill>
                          <a:latin typeface="Cambria Math" panose="02040503050406030204" pitchFamily="18" charset="0"/>
                          <a:cs typeface="Calibri"/>
                        </a:rPr>
                        <m:t>)</m:t>
                      </m:r>
                    </m:oMath>
                  </m:oMathPara>
                </a14:m>
                <a:endParaRPr lang="en-US" sz="4600" dirty="0">
                  <a:solidFill>
                    <a:schemeClr val="bg2">
                      <a:lumMod val="90000"/>
                    </a:schemeClr>
                  </a:solidFill>
                </a:endParaRPr>
              </a:p>
            </p:txBody>
          </p:sp>
        </mc:Choice>
        <mc:Fallback xmlns="">
          <p:sp>
            <p:nvSpPr>
              <p:cNvPr id="32" name="Rectangle 31">
                <a:extLst>
                  <a:ext uri="{FF2B5EF4-FFF2-40B4-BE49-F238E27FC236}">
                    <a16:creationId xmlns:a16="http://schemas.microsoft.com/office/drawing/2014/main" id="{2AB6B834-A04B-4257-7217-19A724A33B3E}"/>
                  </a:ext>
                </a:extLst>
              </p:cNvPr>
              <p:cNvSpPr>
                <a:spLocks noRot="1" noChangeAspect="1" noMove="1" noResize="1" noEditPoints="1" noAdjustHandles="1" noChangeArrowheads="1" noChangeShapeType="1" noTextEdit="1"/>
              </p:cNvSpPr>
              <p:nvPr/>
            </p:nvSpPr>
            <p:spPr>
              <a:xfrm>
                <a:off x="5663223" y="4831229"/>
                <a:ext cx="1654747" cy="800219"/>
              </a:xfrm>
              <a:prstGeom prst="rect">
                <a:avLst/>
              </a:prstGeom>
              <a:blipFill>
                <a:blip r:embed="rId8"/>
                <a:stretch>
                  <a:fillRect/>
                </a:stretch>
              </a:blipFill>
            </p:spPr>
            <p:txBody>
              <a:bodyPr/>
              <a:lstStyle/>
              <a:p>
                <a:r>
                  <a:rPr lang="en-US">
                    <a:noFill/>
                  </a:rPr>
                  <a:t> </a:t>
                </a:r>
              </a:p>
            </p:txBody>
          </p:sp>
        </mc:Fallback>
      </mc:AlternateContent>
      <p:cxnSp>
        <p:nvCxnSpPr>
          <p:cNvPr id="33" name="Straight Arrow Connector 32">
            <a:extLst>
              <a:ext uri="{FF2B5EF4-FFF2-40B4-BE49-F238E27FC236}">
                <a16:creationId xmlns:a16="http://schemas.microsoft.com/office/drawing/2014/main" id="{9F8118BB-ABA8-8439-CA82-AD4FA2B8B167}"/>
              </a:ext>
            </a:extLst>
          </p:cNvPr>
          <p:cNvCxnSpPr>
            <a:cxnSpLocks/>
          </p:cNvCxnSpPr>
          <p:nvPr/>
        </p:nvCxnSpPr>
        <p:spPr>
          <a:xfrm>
            <a:off x="2189417" y="2572925"/>
            <a:ext cx="1112688" cy="0"/>
          </a:xfrm>
          <a:prstGeom prst="straightConnector1">
            <a:avLst/>
          </a:prstGeom>
          <a:ln w="76200">
            <a:solidFill>
              <a:schemeClr val="accent3">
                <a:lumMod val="40000"/>
                <a:lumOff val="6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15854074-4C3F-9F2F-689A-EA098C41402D}"/>
              </a:ext>
            </a:extLst>
          </p:cNvPr>
          <p:cNvCxnSpPr>
            <a:cxnSpLocks/>
          </p:cNvCxnSpPr>
          <p:nvPr/>
        </p:nvCxnSpPr>
        <p:spPr>
          <a:xfrm>
            <a:off x="8421775" y="2564905"/>
            <a:ext cx="1112688" cy="0"/>
          </a:xfrm>
          <a:prstGeom prst="straightConnector1">
            <a:avLst/>
          </a:prstGeom>
          <a:ln w="76200">
            <a:solidFill>
              <a:schemeClr val="accent3">
                <a:lumMod val="40000"/>
                <a:lumOff val="6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5" name="Rectangle 34">
                <a:extLst>
                  <a:ext uri="{FF2B5EF4-FFF2-40B4-BE49-F238E27FC236}">
                    <a16:creationId xmlns:a16="http://schemas.microsoft.com/office/drawing/2014/main" id="{F904BE23-8BC4-A8A3-5873-BA39CCEC06A7}"/>
                  </a:ext>
                </a:extLst>
              </p:cNvPr>
              <p:cNvSpPr/>
              <p:nvPr/>
            </p:nvSpPr>
            <p:spPr>
              <a:xfrm>
                <a:off x="1255619" y="2073239"/>
                <a:ext cx="823109" cy="800219"/>
              </a:xfrm>
              <a:prstGeom prst="rect">
                <a:avLst/>
              </a:prstGeom>
              <a:solidFill>
                <a:schemeClr val="bg1"/>
              </a:solidFill>
            </p:spPr>
            <p:txBody>
              <a:bodyPr wrap="none" lIns="91440" tIns="45720" rIns="91440" bIns="45720" anchor="t">
                <a:spAutoFit/>
              </a:bodyPr>
              <a:lstStyle/>
              <a:p>
                <a:pPr algn="ctr"/>
                <a14:m>
                  <m:oMathPara xmlns:m="http://schemas.openxmlformats.org/officeDocument/2006/math">
                    <m:oMathParaPr>
                      <m:jc m:val="centerGroup"/>
                    </m:oMathParaPr>
                    <m:oMath xmlns:m="http://schemas.openxmlformats.org/officeDocument/2006/math">
                      <m:r>
                        <a:rPr lang="en-US" sz="4600" b="0" i="1" dirty="0" smtClean="0">
                          <a:solidFill>
                            <a:schemeClr val="bg2">
                              <a:lumMod val="90000"/>
                            </a:schemeClr>
                          </a:solidFill>
                          <a:latin typeface="Cambria Math" panose="02040503050406030204" pitchFamily="18" charset="0"/>
                          <a:cs typeface="Calibri"/>
                        </a:rPr>
                        <m:t>𝑚</m:t>
                      </m:r>
                    </m:oMath>
                  </m:oMathPara>
                </a14:m>
                <a:endParaRPr lang="en-US" sz="4600" dirty="0">
                  <a:solidFill>
                    <a:schemeClr val="bg2">
                      <a:lumMod val="90000"/>
                    </a:schemeClr>
                  </a:solidFill>
                </a:endParaRPr>
              </a:p>
            </p:txBody>
          </p:sp>
        </mc:Choice>
        <mc:Fallback xmlns="">
          <p:sp>
            <p:nvSpPr>
              <p:cNvPr id="35" name="Rectangle 34">
                <a:extLst>
                  <a:ext uri="{FF2B5EF4-FFF2-40B4-BE49-F238E27FC236}">
                    <a16:creationId xmlns:a16="http://schemas.microsoft.com/office/drawing/2014/main" id="{F904BE23-8BC4-A8A3-5873-BA39CCEC06A7}"/>
                  </a:ext>
                </a:extLst>
              </p:cNvPr>
              <p:cNvSpPr>
                <a:spLocks noRot="1" noChangeAspect="1" noMove="1" noResize="1" noEditPoints="1" noAdjustHandles="1" noChangeArrowheads="1" noChangeShapeType="1" noTextEdit="1"/>
              </p:cNvSpPr>
              <p:nvPr/>
            </p:nvSpPr>
            <p:spPr>
              <a:xfrm>
                <a:off x="1255619" y="2073239"/>
                <a:ext cx="823109" cy="800219"/>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Rectangle 35">
                <a:extLst>
                  <a:ext uri="{FF2B5EF4-FFF2-40B4-BE49-F238E27FC236}">
                    <a16:creationId xmlns:a16="http://schemas.microsoft.com/office/drawing/2014/main" id="{88F3CE87-D53F-7C36-4160-3D5FFAA8CB7E}"/>
                  </a:ext>
                </a:extLst>
              </p:cNvPr>
              <p:cNvSpPr/>
              <p:nvPr/>
            </p:nvSpPr>
            <p:spPr>
              <a:xfrm>
                <a:off x="9880174" y="2065219"/>
                <a:ext cx="658835" cy="800219"/>
              </a:xfrm>
              <a:prstGeom prst="rect">
                <a:avLst/>
              </a:prstGeom>
              <a:solidFill>
                <a:schemeClr val="bg1"/>
              </a:solidFill>
            </p:spPr>
            <p:txBody>
              <a:bodyPr wrap="none" lIns="91440" tIns="45720" rIns="91440" bIns="45720" anchor="t">
                <a:spAutoFit/>
              </a:bodyPr>
              <a:lstStyle/>
              <a:p>
                <a:pPr algn="ctr"/>
                <a14:m>
                  <m:oMathPara xmlns:m="http://schemas.openxmlformats.org/officeDocument/2006/math">
                    <m:oMathParaPr>
                      <m:jc m:val="centerGroup"/>
                    </m:oMathParaPr>
                    <m:oMath xmlns:m="http://schemas.openxmlformats.org/officeDocument/2006/math">
                      <m:r>
                        <a:rPr lang="en-US" sz="4600" b="0" i="1" dirty="0" smtClean="0">
                          <a:solidFill>
                            <a:schemeClr val="bg2">
                              <a:lumMod val="90000"/>
                            </a:schemeClr>
                          </a:solidFill>
                          <a:latin typeface="Cambria Math" panose="02040503050406030204" pitchFamily="18" charset="0"/>
                          <a:cs typeface="Calibri"/>
                        </a:rPr>
                        <m:t>𝑓</m:t>
                      </m:r>
                    </m:oMath>
                  </m:oMathPara>
                </a14:m>
                <a:endParaRPr lang="en-US" sz="4600" dirty="0">
                  <a:solidFill>
                    <a:schemeClr val="bg2">
                      <a:lumMod val="90000"/>
                    </a:schemeClr>
                  </a:solidFill>
                </a:endParaRPr>
              </a:p>
            </p:txBody>
          </p:sp>
        </mc:Choice>
        <mc:Fallback xmlns="">
          <p:sp>
            <p:nvSpPr>
              <p:cNvPr id="36" name="Rectangle 35">
                <a:extLst>
                  <a:ext uri="{FF2B5EF4-FFF2-40B4-BE49-F238E27FC236}">
                    <a16:creationId xmlns:a16="http://schemas.microsoft.com/office/drawing/2014/main" id="{88F3CE87-D53F-7C36-4160-3D5FFAA8CB7E}"/>
                  </a:ext>
                </a:extLst>
              </p:cNvPr>
              <p:cNvSpPr>
                <a:spLocks noRot="1" noChangeAspect="1" noMove="1" noResize="1" noEditPoints="1" noAdjustHandles="1" noChangeArrowheads="1" noChangeShapeType="1" noTextEdit="1"/>
              </p:cNvSpPr>
              <p:nvPr/>
            </p:nvSpPr>
            <p:spPr>
              <a:xfrm>
                <a:off x="9880174" y="2065219"/>
                <a:ext cx="658835" cy="800219"/>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CB0B131A-C354-9933-1A0D-A4B2458EC877}"/>
                  </a:ext>
                </a:extLst>
              </p:cNvPr>
              <p:cNvSpPr/>
              <p:nvPr/>
            </p:nvSpPr>
            <p:spPr>
              <a:xfrm>
                <a:off x="2745761" y="4778066"/>
                <a:ext cx="6802503" cy="800219"/>
              </a:xfrm>
              <a:prstGeom prst="rect">
                <a:avLst/>
              </a:prstGeom>
              <a:solidFill>
                <a:schemeClr val="bg1"/>
              </a:solidFill>
            </p:spPr>
            <p:txBody>
              <a:bodyPr wrap="none" lIns="91440" tIns="45720" rIns="91440" bIns="45720" anchor="t">
                <a:spAutoFit/>
              </a:bodyPr>
              <a:lstStyle/>
              <a:p>
                <a:pPr algn="ctr"/>
                <a:r>
                  <a:rPr lang="en-US" sz="4600" dirty="0">
                    <a:solidFill>
                      <a:schemeClr val="tx1"/>
                    </a:solidFill>
                  </a:rPr>
                  <a:t>Simulatable from </a:t>
                </a:r>
                <a14:m>
                  <m:oMath xmlns:m="http://schemas.openxmlformats.org/officeDocument/2006/math">
                    <m:r>
                      <a:rPr lang="en-US" sz="4600" b="0" i="1" smtClean="0">
                        <a:solidFill>
                          <a:schemeClr val="tx1"/>
                        </a:solidFill>
                        <a:latin typeface="Cambria Math" panose="02040503050406030204" pitchFamily="18" charset="0"/>
                      </a:rPr>
                      <m:t>(</m:t>
                    </m:r>
                    <m:r>
                      <a:rPr lang="en-US" sz="4600" b="0" i="1" smtClean="0">
                        <a:solidFill>
                          <a:schemeClr val="tx1"/>
                        </a:solidFill>
                        <a:latin typeface="Cambria Math" panose="02040503050406030204" pitchFamily="18" charset="0"/>
                      </a:rPr>
                      <m:t>𝑓</m:t>
                    </m:r>
                    <m:r>
                      <a:rPr lang="en-US" sz="4600" b="0" i="1" smtClean="0">
                        <a:solidFill>
                          <a:schemeClr val="tx1"/>
                        </a:solidFill>
                        <a:latin typeface="Cambria Math" panose="02040503050406030204" pitchFamily="18" charset="0"/>
                      </a:rPr>
                      <m:t>,</m:t>
                    </m:r>
                    <m:r>
                      <a:rPr lang="en-US" sz="4600" b="0" i="1" smtClean="0">
                        <a:solidFill>
                          <a:schemeClr val="tx1"/>
                        </a:solidFill>
                        <a:latin typeface="Cambria Math" panose="02040503050406030204" pitchFamily="18" charset="0"/>
                      </a:rPr>
                      <m:t>𝑓</m:t>
                    </m:r>
                    <m:r>
                      <a:rPr lang="en-US" sz="4600" b="0" i="1" smtClean="0">
                        <a:solidFill>
                          <a:schemeClr val="tx1"/>
                        </a:solidFill>
                        <a:latin typeface="Cambria Math" panose="02040503050406030204" pitchFamily="18" charset="0"/>
                      </a:rPr>
                      <m:t>(</m:t>
                    </m:r>
                    <m:r>
                      <a:rPr lang="en-US" sz="4600" b="0" i="1" smtClean="0">
                        <a:solidFill>
                          <a:schemeClr val="tx1"/>
                        </a:solidFill>
                        <a:latin typeface="Cambria Math" panose="02040503050406030204" pitchFamily="18" charset="0"/>
                      </a:rPr>
                      <m:t>𝑚</m:t>
                    </m:r>
                    <m:r>
                      <a:rPr lang="en-US" sz="4600" b="0" i="1" smtClean="0">
                        <a:solidFill>
                          <a:schemeClr val="tx1"/>
                        </a:solidFill>
                        <a:latin typeface="Cambria Math" panose="02040503050406030204" pitchFamily="18" charset="0"/>
                      </a:rPr>
                      <m:t>))</m:t>
                    </m:r>
                  </m:oMath>
                </a14:m>
                <a:endParaRPr lang="en-US" sz="4600" dirty="0">
                  <a:solidFill>
                    <a:schemeClr val="tx1"/>
                  </a:solidFill>
                </a:endParaRPr>
              </a:p>
            </p:txBody>
          </p:sp>
        </mc:Choice>
        <mc:Fallback xmlns="">
          <p:sp>
            <p:nvSpPr>
              <p:cNvPr id="3" name="Rectangle 2">
                <a:extLst>
                  <a:ext uri="{FF2B5EF4-FFF2-40B4-BE49-F238E27FC236}">
                    <a16:creationId xmlns:a16="http://schemas.microsoft.com/office/drawing/2014/main" id="{CB0B131A-C354-9933-1A0D-A4B2458EC877}"/>
                  </a:ext>
                </a:extLst>
              </p:cNvPr>
              <p:cNvSpPr>
                <a:spLocks noRot="1" noChangeAspect="1" noMove="1" noResize="1" noEditPoints="1" noAdjustHandles="1" noChangeArrowheads="1" noChangeShapeType="1" noTextEdit="1"/>
              </p:cNvSpPr>
              <p:nvPr/>
            </p:nvSpPr>
            <p:spPr>
              <a:xfrm>
                <a:off x="2745761" y="4778066"/>
                <a:ext cx="6802503" cy="800219"/>
              </a:xfrm>
              <a:prstGeom prst="rect">
                <a:avLst/>
              </a:prstGeom>
              <a:blipFill>
                <a:blip r:embed="rId11"/>
                <a:stretch>
                  <a:fillRect l="-3315" t="-16031" b="-38168"/>
                </a:stretch>
              </a:blipFill>
            </p:spPr>
            <p:txBody>
              <a:bodyPr/>
              <a:lstStyle/>
              <a:p>
                <a:r>
                  <a:rPr lang="en-US">
                    <a:noFill/>
                  </a:rPr>
                  <a:t> </a:t>
                </a:r>
              </a:p>
            </p:txBody>
          </p:sp>
        </mc:Fallback>
      </mc:AlternateContent>
      <p:sp>
        <p:nvSpPr>
          <p:cNvPr id="5" name="Rectangle 4">
            <a:extLst>
              <a:ext uri="{FF2B5EF4-FFF2-40B4-BE49-F238E27FC236}">
                <a16:creationId xmlns:a16="http://schemas.microsoft.com/office/drawing/2014/main" id="{89CFF6F8-AD41-CFA3-3C6D-D85167187587}"/>
              </a:ext>
            </a:extLst>
          </p:cNvPr>
          <p:cNvSpPr/>
          <p:nvPr/>
        </p:nvSpPr>
        <p:spPr>
          <a:xfrm>
            <a:off x="2736927" y="5804080"/>
            <a:ext cx="6740628" cy="646331"/>
          </a:xfrm>
          <a:prstGeom prst="rect">
            <a:avLst/>
          </a:prstGeom>
          <a:solidFill>
            <a:schemeClr val="bg1"/>
          </a:solidFill>
        </p:spPr>
        <p:txBody>
          <a:bodyPr wrap="none" lIns="91440" tIns="45720" rIns="91440" bIns="45720" anchor="ctr">
            <a:spAutoFit/>
          </a:bodyPr>
          <a:lstStyle/>
          <a:p>
            <a:r>
              <a:rPr lang="en-US" sz="3600" dirty="0"/>
              <a:t>Follows from public-key encryption</a:t>
            </a:r>
          </a:p>
        </p:txBody>
      </p:sp>
      <p:sp>
        <p:nvSpPr>
          <p:cNvPr id="10" name="TextBox 9">
            <a:extLst>
              <a:ext uri="{FF2B5EF4-FFF2-40B4-BE49-F238E27FC236}">
                <a16:creationId xmlns:a16="http://schemas.microsoft.com/office/drawing/2014/main" id="{4AEF9FE6-154B-BB14-A0B6-DB9AC831E9A9}"/>
              </a:ext>
            </a:extLst>
          </p:cNvPr>
          <p:cNvSpPr txBox="1"/>
          <p:nvPr/>
        </p:nvSpPr>
        <p:spPr>
          <a:xfrm>
            <a:off x="2745761" y="6251340"/>
            <a:ext cx="6329362" cy="430887"/>
          </a:xfrm>
          <a:prstGeom prst="rect">
            <a:avLst/>
          </a:prstGeom>
          <a:noFill/>
        </p:spPr>
        <p:txBody>
          <a:bodyPr wrap="square">
            <a:spAutoFit/>
          </a:bodyPr>
          <a:lstStyle/>
          <a:p>
            <a:r>
              <a:rPr lang="en-US" sz="2200" dirty="0">
                <a:solidFill>
                  <a:schemeClr val="accent1">
                    <a:lumMod val="75000"/>
                  </a:schemeClr>
                </a:solidFill>
              </a:rPr>
              <a:t>Sahai-Seyalioglu10</a:t>
            </a:r>
            <a:endParaRPr lang="en-US" sz="2200" dirty="0"/>
          </a:p>
        </p:txBody>
      </p:sp>
    </p:spTree>
    <p:custDataLst>
      <p:tags r:id="rId1"/>
    </p:custDataLst>
    <p:extLst>
      <p:ext uri="{BB962C8B-B14F-4D97-AF65-F5344CB8AC3E}">
        <p14:creationId xmlns:p14="http://schemas.microsoft.com/office/powerpoint/2010/main" val="1268435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2167A98-38BF-0691-DFF8-1327F258F9D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1EB1053-6CFE-3585-4C38-95D3016145F7}"/>
              </a:ext>
            </a:extLst>
          </p:cNvPr>
          <p:cNvSpPr>
            <a:spLocks noGrp="1"/>
          </p:cNvSpPr>
          <p:nvPr>
            <p:ph type="title"/>
          </p:nvPr>
        </p:nvSpPr>
        <p:spPr>
          <a:xfrm>
            <a:off x="88305" y="293828"/>
            <a:ext cx="12412298" cy="738490"/>
          </a:xfrm>
        </p:spPr>
        <p:txBody>
          <a:bodyPr>
            <a:normAutofit/>
          </a:bodyPr>
          <a:lstStyle/>
          <a:p>
            <a:r>
              <a:rPr lang="en-US" dirty="0"/>
              <a:t>Combine </a:t>
            </a:r>
            <a:r>
              <a:rPr lang="en-US" dirty="0">
                <a:solidFill>
                  <a:srgbClr val="C00000"/>
                </a:solidFill>
              </a:rPr>
              <a:t>FHE</a:t>
            </a:r>
            <a:r>
              <a:rPr lang="en-US" dirty="0"/>
              <a:t> and </a:t>
            </a:r>
            <a:r>
              <a:rPr lang="en-US" dirty="0">
                <a:solidFill>
                  <a:schemeClr val="tx2">
                    <a:lumMod val="50000"/>
                    <a:lumOff val="50000"/>
                  </a:schemeClr>
                </a:solidFill>
              </a:rPr>
              <a:t>FE</a:t>
            </a:r>
            <a:endParaRPr lang="en-IL" dirty="0">
              <a:solidFill>
                <a:schemeClr val="tx2">
                  <a:lumMod val="50000"/>
                  <a:lumOff val="50000"/>
                </a:schemeClr>
              </a:solidFill>
            </a:endParaRPr>
          </a:p>
        </p:txBody>
      </p:sp>
      <p:sp>
        <p:nvSpPr>
          <p:cNvPr id="4" name="Rectangle 3">
            <a:extLst>
              <a:ext uri="{FF2B5EF4-FFF2-40B4-BE49-F238E27FC236}">
                <a16:creationId xmlns:a16="http://schemas.microsoft.com/office/drawing/2014/main" id="{572F618B-C050-0DE3-3088-2BACC3C89A27}"/>
              </a:ext>
            </a:extLst>
          </p:cNvPr>
          <p:cNvSpPr/>
          <p:nvPr/>
        </p:nvSpPr>
        <p:spPr>
          <a:xfrm>
            <a:off x="6127030" y="1022659"/>
            <a:ext cx="184731" cy="800219"/>
          </a:xfrm>
          <a:prstGeom prst="rect">
            <a:avLst/>
          </a:prstGeom>
          <a:solidFill>
            <a:schemeClr val="bg1"/>
          </a:solidFill>
        </p:spPr>
        <p:txBody>
          <a:bodyPr wrap="none" lIns="91440" tIns="45720" rIns="91440" bIns="45720" anchor="t">
            <a:spAutoFit/>
          </a:bodyPr>
          <a:lstStyle/>
          <a:p>
            <a:pPr algn="ctr"/>
            <a:endParaRPr lang="en-US" sz="4600" dirty="0">
              <a:solidFill>
                <a:schemeClr val="tx1"/>
              </a:solidFill>
            </a:endParaRPr>
          </a:p>
        </p:txBody>
      </p:sp>
      <p:sp>
        <p:nvSpPr>
          <p:cNvPr id="9" name="Rectangle 8">
            <a:extLst>
              <a:ext uri="{FF2B5EF4-FFF2-40B4-BE49-F238E27FC236}">
                <a16:creationId xmlns:a16="http://schemas.microsoft.com/office/drawing/2014/main" id="{BBE01863-348D-25BE-5030-5634A0553A24}"/>
              </a:ext>
            </a:extLst>
          </p:cNvPr>
          <p:cNvSpPr/>
          <p:nvPr/>
        </p:nvSpPr>
        <p:spPr>
          <a:xfrm>
            <a:off x="3847833" y="4997084"/>
            <a:ext cx="184731" cy="800219"/>
          </a:xfrm>
          <a:prstGeom prst="rect">
            <a:avLst/>
          </a:prstGeom>
          <a:solidFill>
            <a:schemeClr val="bg1"/>
          </a:solidFill>
        </p:spPr>
        <p:txBody>
          <a:bodyPr wrap="none" lIns="91440" tIns="45720" rIns="91440" bIns="45720" anchor="t">
            <a:spAutoFit/>
          </a:bodyPr>
          <a:lstStyle/>
          <a:p>
            <a:pPr algn="ctr"/>
            <a:endParaRPr lang="en-US" sz="4600" dirty="0">
              <a:solidFill>
                <a:schemeClr val="tx1"/>
              </a:solidFill>
            </a:endParaRPr>
          </a:p>
        </p:txBody>
      </p:sp>
      <p:sp>
        <p:nvSpPr>
          <p:cNvPr id="13" name="Rectangle 12">
            <a:extLst>
              <a:ext uri="{FF2B5EF4-FFF2-40B4-BE49-F238E27FC236}">
                <a16:creationId xmlns:a16="http://schemas.microsoft.com/office/drawing/2014/main" id="{D0A807A3-776B-4F44-6158-D3C158E9C1E8}"/>
              </a:ext>
            </a:extLst>
          </p:cNvPr>
          <p:cNvSpPr/>
          <p:nvPr/>
        </p:nvSpPr>
        <p:spPr>
          <a:xfrm>
            <a:off x="7795219" y="21094"/>
            <a:ext cx="4396781" cy="1015663"/>
          </a:xfrm>
          <a:prstGeom prst="rect">
            <a:avLst/>
          </a:prstGeom>
          <a:solidFill>
            <a:schemeClr val="bg1"/>
          </a:solidFill>
        </p:spPr>
        <p:txBody>
          <a:bodyPr wrap="none" lIns="91440" tIns="45720" rIns="91440" bIns="45720" anchor="ctr">
            <a:spAutoFit/>
          </a:bodyPr>
          <a:lstStyle/>
          <a:p>
            <a:r>
              <a:rPr lang="en-US" sz="3000" dirty="0">
                <a:solidFill>
                  <a:srgbClr val="C00000"/>
                </a:solidFill>
              </a:rPr>
              <a:t>homomorphic encryption</a:t>
            </a:r>
          </a:p>
          <a:p>
            <a:r>
              <a:rPr lang="en-US" sz="3000" dirty="0">
                <a:solidFill>
                  <a:schemeClr val="tx2">
                    <a:lumMod val="50000"/>
                    <a:lumOff val="50000"/>
                  </a:schemeClr>
                </a:solidFill>
              </a:rPr>
              <a:t>functional encryption</a:t>
            </a:r>
          </a:p>
        </p:txBody>
      </p:sp>
      <mc:AlternateContent xmlns:mc="http://schemas.openxmlformats.org/markup-compatibility/2006" xmlns:a14="http://schemas.microsoft.com/office/drawing/2010/main">
        <mc:Choice Requires="a14">
          <p:sp>
            <p:nvSpPr>
              <p:cNvPr id="15" name="Rectangle 14">
                <a:extLst>
                  <a:ext uri="{FF2B5EF4-FFF2-40B4-BE49-F238E27FC236}">
                    <a16:creationId xmlns:a16="http://schemas.microsoft.com/office/drawing/2014/main" id="{C9BB74E6-1FF5-5FC6-ED55-7ECB143767B5}"/>
                  </a:ext>
                </a:extLst>
              </p:cNvPr>
              <p:cNvSpPr/>
              <p:nvPr/>
            </p:nvSpPr>
            <p:spPr>
              <a:xfrm>
                <a:off x="1580500" y="4221646"/>
                <a:ext cx="7031797" cy="2351093"/>
              </a:xfrm>
              <a:prstGeom prst="rect">
                <a:avLst/>
              </a:prstGeom>
              <a:solidFill>
                <a:schemeClr val="bg1"/>
              </a:solidFill>
            </p:spPr>
            <p:txBody>
              <a:bodyPr wrap="square" lIns="91440" tIns="45720" rIns="91440" bIns="45720" anchor="ctr">
                <a:spAutoFit/>
              </a:bodyPr>
              <a:lstStyle/>
              <a:p>
                <a:r>
                  <a:rPr lang="en-US" sz="3600" dirty="0"/>
                  <a:t>We want the ARE to output the FE encryption and secret key:</a:t>
                </a:r>
              </a:p>
              <a:p>
                <a:pPr marL="571500" indent="-571500">
                  <a:buFont typeface="Arial" panose="020B0604020202020204" pitchFamily="34" charset="0"/>
                  <a:buChar char="•"/>
                </a:pPr>
                <a14:m>
                  <m:oMath xmlns:m="http://schemas.openxmlformats.org/officeDocument/2006/math">
                    <m:sSub>
                      <m:sSubPr>
                        <m:ctrlPr>
                          <a:rPr lang="en-US" sz="3600" b="0" i="1" dirty="0" smtClean="0">
                            <a:solidFill>
                              <a:schemeClr val="tx2">
                                <a:lumMod val="50000"/>
                                <a:lumOff val="50000"/>
                              </a:schemeClr>
                            </a:solidFill>
                            <a:latin typeface="Cambria Math" panose="02040503050406030204" pitchFamily="18" charset="0"/>
                            <a:cs typeface="Calibri"/>
                          </a:rPr>
                        </m:ctrlPr>
                      </m:sSubPr>
                      <m:e>
                        <m:r>
                          <a:rPr lang="en-US" sz="3600" b="0" i="1" dirty="0" smtClean="0">
                            <a:solidFill>
                              <a:schemeClr val="tx2">
                                <a:lumMod val="50000"/>
                                <a:lumOff val="50000"/>
                              </a:schemeClr>
                            </a:solidFill>
                            <a:latin typeface="Cambria Math" panose="02040503050406030204" pitchFamily="18" charset="0"/>
                            <a:cs typeface="Calibri"/>
                          </a:rPr>
                          <m:t>𝐸</m:t>
                        </m:r>
                      </m:e>
                      <m:sub>
                        <m:r>
                          <a:rPr lang="en-US" sz="3600" b="0" i="1" dirty="0" smtClean="0">
                            <a:solidFill>
                              <a:schemeClr val="tx2">
                                <a:lumMod val="50000"/>
                                <a:lumOff val="50000"/>
                              </a:schemeClr>
                            </a:solidFill>
                            <a:latin typeface="Cambria Math" panose="02040503050406030204" pitchFamily="18" charset="0"/>
                            <a:cs typeface="Calibri"/>
                          </a:rPr>
                          <m:t>𝑝𝑘</m:t>
                        </m:r>
                      </m:sub>
                    </m:sSub>
                    <m:r>
                      <a:rPr lang="en-US" sz="3600" b="0" i="1" dirty="0" smtClean="0">
                        <a:solidFill>
                          <a:schemeClr val="tx2">
                            <a:lumMod val="50000"/>
                            <a:lumOff val="50000"/>
                          </a:schemeClr>
                        </a:solidFill>
                        <a:latin typeface="Cambria Math" panose="02040503050406030204" pitchFamily="18" charset="0"/>
                        <a:cs typeface="Calibri"/>
                      </a:rPr>
                      <m:t>(</m:t>
                    </m:r>
                    <m:r>
                      <a:rPr lang="en-US" sz="3600" b="0" i="1" dirty="0" smtClean="0">
                        <a:solidFill>
                          <a:srgbClr val="C00000"/>
                        </a:solidFill>
                        <a:latin typeface="Cambria Math" panose="02040503050406030204" pitchFamily="18" charset="0"/>
                        <a:cs typeface="Calibri"/>
                      </a:rPr>
                      <m:t>𝑠𝑘</m:t>
                    </m:r>
                    <m:r>
                      <a:rPr lang="en-US" sz="3600" b="0" i="1" dirty="0" smtClean="0">
                        <a:solidFill>
                          <a:schemeClr val="tx2">
                            <a:lumMod val="50000"/>
                            <a:lumOff val="50000"/>
                          </a:schemeClr>
                        </a:solidFill>
                        <a:latin typeface="Cambria Math" panose="02040503050406030204" pitchFamily="18" charset="0"/>
                        <a:cs typeface="Calibri"/>
                      </a:rPr>
                      <m:t>)</m:t>
                    </m:r>
                  </m:oMath>
                </a14:m>
                <a:endParaRPr lang="en-US" sz="3600" dirty="0">
                  <a:solidFill>
                    <a:schemeClr val="tx1"/>
                  </a:solidFill>
                </a:endParaRPr>
              </a:p>
              <a:p>
                <a:pPr marL="571500" indent="-571500">
                  <a:buFont typeface="Arial" panose="020B0604020202020204" pitchFamily="34" charset="0"/>
                  <a:buChar char="•"/>
                </a:pPr>
                <a14:m>
                  <m:oMath xmlns:m="http://schemas.openxmlformats.org/officeDocument/2006/math">
                    <m:r>
                      <a:rPr lang="en-US" sz="3600" b="0" i="1" dirty="0" smtClean="0">
                        <a:solidFill>
                          <a:schemeClr val="tx2">
                            <a:lumMod val="50000"/>
                            <a:lumOff val="50000"/>
                          </a:schemeClr>
                        </a:solidFill>
                        <a:latin typeface="Cambria Math" panose="02040503050406030204" pitchFamily="18" charset="0"/>
                        <a:cs typeface="Calibri"/>
                      </a:rPr>
                      <m:t>𝑠𝑘</m:t>
                    </m:r>
                    <m:r>
                      <a:rPr lang="en-US" sz="3600" b="0" i="1" dirty="0" smtClean="0">
                        <a:solidFill>
                          <a:schemeClr val="tx2">
                            <a:lumMod val="50000"/>
                            <a:lumOff val="50000"/>
                          </a:schemeClr>
                        </a:solidFill>
                        <a:latin typeface="Cambria Math" panose="02040503050406030204" pitchFamily="18" charset="0"/>
                        <a:cs typeface="Calibri"/>
                      </a:rPr>
                      <m:t>[</m:t>
                    </m:r>
                    <m:sSub>
                      <m:sSubPr>
                        <m:ctrlPr>
                          <a:rPr lang="en-US" sz="3600" b="0" i="1" dirty="0" smtClean="0">
                            <a:solidFill>
                              <a:schemeClr val="accent1">
                                <a:lumMod val="75000"/>
                              </a:schemeClr>
                            </a:solidFill>
                            <a:latin typeface="Cambria Math" panose="02040503050406030204" pitchFamily="18" charset="0"/>
                            <a:cs typeface="Calibri"/>
                          </a:rPr>
                        </m:ctrlPr>
                      </m:sSubPr>
                      <m:e>
                        <m:r>
                          <a:rPr lang="en-US" sz="3600" b="0" i="1" dirty="0" smtClean="0">
                            <a:solidFill>
                              <a:schemeClr val="tx2">
                                <a:lumMod val="50000"/>
                                <a:lumOff val="50000"/>
                              </a:schemeClr>
                            </a:solidFill>
                            <a:latin typeface="Cambria Math" panose="02040503050406030204" pitchFamily="18" charset="0"/>
                            <a:cs typeface="Calibri"/>
                          </a:rPr>
                          <m:t>𝐹</m:t>
                        </m:r>
                      </m:e>
                      <m:sub>
                        <m:r>
                          <a:rPr lang="en-US" sz="3600" b="0" i="1" dirty="0" smtClean="0">
                            <a:solidFill>
                              <a:srgbClr val="C00000"/>
                            </a:solidFill>
                            <a:latin typeface="Cambria Math" panose="02040503050406030204" pitchFamily="18" charset="0"/>
                            <a:cs typeface="Calibri"/>
                          </a:rPr>
                          <m:t>𝑐𝑡</m:t>
                        </m:r>
                        <m:r>
                          <a:rPr lang="en-US" sz="3600" b="0" i="1" dirty="0" smtClean="0">
                            <a:solidFill>
                              <a:srgbClr val="C00000"/>
                            </a:solidFill>
                            <a:latin typeface="Cambria Math" panose="02040503050406030204" pitchFamily="18" charset="0"/>
                            <a:cs typeface="Calibri"/>
                          </a:rPr>
                          <m:t>′</m:t>
                        </m:r>
                      </m:sub>
                    </m:sSub>
                    <m:r>
                      <a:rPr lang="en-US" sz="3600" b="0" i="1" dirty="0" smtClean="0">
                        <a:solidFill>
                          <a:schemeClr val="tx2">
                            <a:lumMod val="50000"/>
                            <a:lumOff val="50000"/>
                          </a:schemeClr>
                        </a:solidFill>
                        <a:latin typeface="Cambria Math" panose="02040503050406030204" pitchFamily="18" charset="0"/>
                        <a:cs typeface="Calibri"/>
                      </a:rPr>
                      <m:t>]</m:t>
                    </m:r>
                  </m:oMath>
                </a14:m>
                <a:endParaRPr lang="en-US" sz="3600" dirty="0">
                  <a:solidFill>
                    <a:schemeClr val="tx1"/>
                  </a:solidFill>
                </a:endParaRPr>
              </a:p>
            </p:txBody>
          </p:sp>
        </mc:Choice>
        <mc:Fallback xmlns="">
          <p:sp>
            <p:nvSpPr>
              <p:cNvPr id="15" name="Rectangle 14">
                <a:extLst>
                  <a:ext uri="{FF2B5EF4-FFF2-40B4-BE49-F238E27FC236}">
                    <a16:creationId xmlns:a16="http://schemas.microsoft.com/office/drawing/2014/main" id="{C9BB74E6-1FF5-5FC6-ED55-7ECB143767B5}"/>
                  </a:ext>
                </a:extLst>
              </p:cNvPr>
              <p:cNvSpPr>
                <a:spLocks noRot="1" noChangeAspect="1" noMove="1" noResize="1" noEditPoints="1" noAdjustHandles="1" noChangeArrowheads="1" noChangeShapeType="1" noTextEdit="1"/>
              </p:cNvSpPr>
              <p:nvPr/>
            </p:nvSpPr>
            <p:spPr>
              <a:xfrm>
                <a:off x="1580500" y="4221646"/>
                <a:ext cx="7031797" cy="2351093"/>
              </a:xfrm>
              <a:prstGeom prst="rect">
                <a:avLst/>
              </a:prstGeom>
              <a:blipFill>
                <a:blip r:embed="rId4"/>
                <a:stretch>
                  <a:fillRect l="-2600" t="-3636"/>
                </a:stretch>
              </a:blipFill>
            </p:spPr>
            <p:txBody>
              <a:bodyPr/>
              <a:lstStyle/>
              <a:p>
                <a:r>
                  <a:rPr lang="en-US">
                    <a:noFill/>
                  </a:rPr>
                  <a:t> </a:t>
                </a:r>
              </a:p>
            </p:txBody>
          </p:sp>
        </mc:Fallback>
      </mc:AlternateContent>
      <p:cxnSp>
        <p:nvCxnSpPr>
          <p:cNvPr id="18" name="Straight Arrow Connector 17">
            <a:extLst>
              <a:ext uri="{FF2B5EF4-FFF2-40B4-BE49-F238E27FC236}">
                <a16:creationId xmlns:a16="http://schemas.microsoft.com/office/drawing/2014/main" id="{3D33A916-883A-0988-31DE-891A60FFF062}"/>
              </a:ext>
            </a:extLst>
          </p:cNvPr>
          <p:cNvCxnSpPr>
            <a:cxnSpLocks/>
          </p:cNvCxnSpPr>
          <p:nvPr/>
        </p:nvCxnSpPr>
        <p:spPr>
          <a:xfrm flipH="1">
            <a:off x="6160738" y="3466071"/>
            <a:ext cx="966387" cy="0"/>
          </a:xfrm>
          <a:prstGeom prst="straightConnector1">
            <a:avLst/>
          </a:prstGeom>
          <a:ln w="762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1" name="Rectangle 20">
                <a:extLst>
                  <a:ext uri="{FF2B5EF4-FFF2-40B4-BE49-F238E27FC236}">
                    <a16:creationId xmlns:a16="http://schemas.microsoft.com/office/drawing/2014/main" id="{D1C44010-9623-E24E-58BF-BE36603B6E40}"/>
                  </a:ext>
                </a:extLst>
              </p:cNvPr>
              <p:cNvSpPr/>
              <p:nvPr/>
            </p:nvSpPr>
            <p:spPr>
              <a:xfrm>
                <a:off x="7290530" y="3024626"/>
                <a:ext cx="4901470" cy="808748"/>
              </a:xfrm>
              <a:prstGeom prst="rect">
                <a:avLst/>
              </a:prstGeom>
              <a:solidFill>
                <a:schemeClr val="bg1"/>
              </a:solidFill>
            </p:spPr>
            <p:txBody>
              <a:bodyPr wrap="none" lIns="91440" tIns="45720" rIns="91440" bIns="45720" anchor="t">
                <a:spAutoFit/>
              </a:bodyPr>
              <a:lstStyle/>
              <a:p>
                <a:pPr algn="ctr"/>
                <a14:m>
                  <m:oMathPara xmlns:m="http://schemas.openxmlformats.org/officeDocument/2006/math">
                    <m:oMathParaPr>
                      <m:jc m:val="centerGroup"/>
                    </m:oMathParaPr>
                    <m:oMath xmlns:m="http://schemas.openxmlformats.org/officeDocument/2006/math">
                      <m:sSub>
                        <m:sSubPr>
                          <m:ctrlPr>
                            <a:rPr lang="en-US" sz="4600" b="0" i="1" dirty="0" smtClean="0">
                              <a:solidFill>
                                <a:schemeClr val="accent1">
                                  <a:lumMod val="75000"/>
                                </a:schemeClr>
                              </a:solidFill>
                              <a:latin typeface="Cambria Math" panose="02040503050406030204" pitchFamily="18" charset="0"/>
                              <a:cs typeface="Calibri"/>
                            </a:rPr>
                          </m:ctrlPr>
                        </m:sSubPr>
                        <m:e>
                          <m:r>
                            <a:rPr lang="en-US" sz="4600" b="0" i="1" dirty="0" smtClean="0">
                              <a:solidFill>
                                <a:schemeClr val="tx2">
                                  <a:lumMod val="50000"/>
                                  <a:lumOff val="50000"/>
                                </a:schemeClr>
                              </a:solidFill>
                              <a:latin typeface="Cambria Math" panose="02040503050406030204" pitchFamily="18" charset="0"/>
                              <a:cs typeface="Calibri"/>
                            </a:rPr>
                            <m:t>𝐹</m:t>
                          </m:r>
                        </m:e>
                        <m:sub>
                          <m:r>
                            <a:rPr lang="en-US" sz="4600" b="0" i="1" dirty="0" smtClean="0">
                              <a:solidFill>
                                <a:srgbClr val="C00000"/>
                              </a:solidFill>
                              <a:latin typeface="Cambria Math" panose="02040503050406030204" pitchFamily="18" charset="0"/>
                              <a:cs typeface="Calibri"/>
                            </a:rPr>
                            <m:t>𝑐</m:t>
                          </m:r>
                          <m:sSup>
                            <m:sSupPr>
                              <m:ctrlPr>
                                <a:rPr lang="en-US" sz="4600" b="0" i="1" dirty="0" smtClean="0">
                                  <a:solidFill>
                                    <a:srgbClr val="C00000"/>
                                  </a:solidFill>
                                  <a:latin typeface="Cambria Math" panose="02040503050406030204" pitchFamily="18" charset="0"/>
                                  <a:cs typeface="Calibri"/>
                                </a:rPr>
                              </m:ctrlPr>
                            </m:sSupPr>
                            <m:e>
                              <m:r>
                                <a:rPr lang="en-US" sz="4600" b="0" i="1" dirty="0" smtClean="0">
                                  <a:solidFill>
                                    <a:srgbClr val="C00000"/>
                                  </a:solidFill>
                                  <a:latin typeface="Cambria Math" panose="02040503050406030204" pitchFamily="18" charset="0"/>
                                  <a:cs typeface="Calibri"/>
                                </a:rPr>
                                <m:t>𝑡</m:t>
                              </m:r>
                            </m:e>
                            <m:sup>
                              <m:r>
                                <a:rPr lang="en-US" sz="4600" b="0" i="1" dirty="0" smtClean="0">
                                  <a:solidFill>
                                    <a:srgbClr val="C00000"/>
                                  </a:solidFill>
                                  <a:latin typeface="Cambria Math" panose="02040503050406030204" pitchFamily="18" charset="0"/>
                                  <a:cs typeface="Calibri"/>
                                </a:rPr>
                                <m:t>′</m:t>
                              </m:r>
                            </m:sup>
                          </m:sSup>
                        </m:sub>
                      </m:sSub>
                      <m:r>
                        <a:rPr lang="en-US" sz="4600" b="0" i="1" dirty="0" smtClean="0">
                          <a:solidFill>
                            <a:schemeClr val="tx2">
                              <a:lumMod val="50000"/>
                              <a:lumOff val="50000"/>
                            </a:schemeClr>
                          </a:solidFill>
                          <a:latin typeface="Cambria Math" panose="02040503050406030204" pitchFamily="18" charset="0"/>
                          <a:cs typeface="Calibri"/>
                        </a:rPr>
                        <m:t>(</m:t>
                      </m:r>
                      <m:r>
                        <a:rPr lang="en-US" sz="4600" b="0" i="1" dirty="0" smtClean="0">
                          <a:solidFill>
                            <a:srgbClr val="C00000"/>
                          </a:solidFill>
                          <a:latin typeface="Cambria Math" panose="02040503050406030204" pitchFamily="18" charset="0"/>
                          <a:cs typeface="Calibri"/>
                        </a:rPr>
                        <m:t>𝑠𝑘</m:t>
                      </m:r>
                      <m:r>
                        <a:rPr lang="en-US" sz="4600" b="0" i="1" dirty="0" smtClean="0">
                          <a:solidFill>
                            <a:schemeClr val="tx2">
                              <a:lumMod val="50000"/>
                              <a:lumOff val="50000"/>
                            </a:schemeClr>
                          </a:solidFill>
                          <a:latin typeface="Cambria Math" panose="02040503050406030204" pitchFamily="18" charset="0"/>
                          <a:cs typeface="Calibri"/>
                        </a:rPr>
                        <m:t>)=</m:t>
                      </m:r>
                      <m:r>
                        <a:rPr lang="en-US" sz="4600" b="0" i="1" dirty="0" smtClean="0">
                          <a:solidFill>
                            <a:schemeClr val="tx2">
                              <a:lumMod val="50000"/>
                              <a:lumOff val="50000"/>
                            </a:schemeClr>
                          </a:solidFill>
                          <a:latin typeface="Cambria Math" panose="02040503050406030204" pitchFamily="18" charset="0"/>
                          <a:cs typeface="Calibri"/>
                        </a:rPr>
                        <m:t>𝑓</m:t>
                      </m:r>
                      <m:r>
                        <a:rPr lang="en-US" sz="4600" b="0" i="1" dirty="0" smtClean="0">
                          <a:solidFill>
                            <a:schemeClr val="tx2">
                              <a:lumMod val="50000"/>
                              <a:lumOff val="50000"/>
                            </a:schemeClr>
                          </a:solidFill>
                          <a:latin typeface="Cambria Math" panose="02040503050406030204" pitchFamily="18" charset="0"/>
                          <a:cs typeface="Calibri"/>
                        </a:rPr>
                        <m:t>(</m:t>
                      </m:r>
                      <m:r>
                        <a:rPr lang="en-US" sz="4600" b="0" i="1" dirty="0" smtClean="0">
                          <a:solidFill>
                            <a:schemeClr val="tx2">
                              <a:lumMod val="50000"/>
                              <a:lumOff val="50000"/>
                            </a:schemeClr>
                          </a:solidFill>
                          <a:latin typeface="Cambria Math" panose="02040503050406030204" pitchFamily="18" charset="0"/>
                          <a:cs typeface="Calibri"/>
                        </a:rPr>
                        <m:t>𝑥</m:t>
                      </m:r>
                      <m:r>
                        <a:rPr lang="en-US" sz="4600" b="0" i="1" dirty="0" smtClean="0">
                          <a:solidFill>
                            <a:schemeClr val="tx2">
                              <a:lumMod val="50000"/>
                              <a:lumOff val="50000"/>
                            </a:schemeClr>
                          </a:solidFill>
                          <a:latin typeface="Cambria Math" panose="02040503050406030204" pitchFamily="18" charset="0"/>
                          <a:cs typeface="Calibri"/>
                        </a:rPr>
                        <m:t>,</m:t>
                      </m:r>
                      <m:r>
                        <a:rPr lang="en-US" sz="4600" b="0" i="1" dirty="0" smtClean="0">
                          <a:solidFill>
                            <a:schemeClr val="tx2">
                              <a:lumMod val="50000"/>
                              <a:lumOff val="50000"/>
                            </a:schemeClr>
                          </a:solidFill>
                          <a:latin typeface="Cambria Math" panose="02040503050406030204" pitchFamily="18" charset="0"/>
                          <a:cs typeface="Calibri"/>
                        </a:rPr>
                        <m:t>𝑦</m:t>
                      </m:r>
                      <m:r>
                        <a:rPr lang="en-US" sz="4600" b="0" i="1" dirty="0" smtClean="0">
                          <a:solidFill>
                            <a:schemeClr val="tx2">
                              <a:lumMod val="50000"/>
                              <a:lumOff val="50000"/>
                            </a:schemeClr>
                          </a:solidFill>
                          <a:latin typeface="Cambria Math" panose="02040503050406030204" pitchFamily="18" charset="0"/>
                          <a:cs typeface="Calibri"/>
                        </a:rPr>
                        <m:t>)</m:t>
                      </m:r>
                    </m:oMath>
                  </m:oMathPara>
                </a14:m>
                <a:endParaRPr lang="en-US" sz="4600" dirty="0">
                  <a:solidFill>
                    <a:schemeClr val="tx1"/>
                  </a:solidFill>
                </a:endParaRPr>
              </a:p>
            </p:txBody>
          </p:sp>
        </mc:Choice>
        <mc:Fallback xmlns="">
          <p:sp>
            <p:nvSpPr>
              <p:cNvPr id="21" name="Rectangle 20">
                <a:extLst>
                  <a:ext uri="{FF2B5EF4-FFF2-40B4-BE49-F238E27FC236}">
                    <a16:creationId xmlns:a16="http://schemas.microsoft.com/office/drawing/2014/main" id="{D1C44010-9623-E24E-58BF-BE36603B6E40}"/>
                  </a:ext>
                </a:extLst>
              </p:cNvPr>
              <p:cNvSpPr>
                <a:spLocks noRot="1" noChangeAspect="1" noMove="1" noResize="1" noEditPoints="1" noAdjustHandles="1" noChangeArrowheads="1" noChangeShapeType="1" noTextEdit="1"/>
              </p:cNvSpPr>
              <p:nvPr/>
            </p:nvSpPr>
            <p:spPr>
              <a:xfrm>
                <a:off x="7290530" y="3024626"/>
                <a:ext cx="4901470" cy="808748"/>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Rectangle 25">
                <a:extLst>
                  <a:ext uri="{FF2B5EF4-FFF2-40B4-BE49-F238E27FC236}">
                    <a16:creationId xmlns:a16="http://schemas.microsoft.com/office/drawing/2014/main" id="{F70C3A55-5FC1-6E8A-666E-FFEEC317E50E}"/>
                  </a:ext>
                </a:extLst>
              </p:cNvPr>
              <p:cNvSpPr/>
              <p:nvPr/>
            </p:nvSpPr>
            <p:spPr>
              <a:xfrm>
                <a:off x="1580500" y="1110898"/>
                <a:ext cx="5897961" cy="1271695"/>
              </a:xfrm>
              <a:prstGeom prst="rect">
                <a:avLst/>
              </a:prstGeom>
              <a:solidFill>
                <a:schemeClr val="bg1"/>
              </a:solidFill>
            </p:spPr>
            <p:txBody>
              <a:bodyPr wrap="none" lIns="91440" tIns="45720" rIns="91440" bIns="45720" anchor="ctr">
                <a:spAutoFit/>
              </a:bodyPr>
              <a:lstStyle/>
              <a:p>
                <a:r>
                  <a:rPr lang="en-US" sz="3600" dirty="0"/>
                  <a:t>We have the FHE encryption:</a:t>
                </a:r>
                <a:endParaRPr lang="en-US" sz="3600" dirty="0">
                  <a:solidFill>
                    <a:schemeClr val="tx1"/>
                  </a:solidFill>
                </a:endParaRPr>
              </a:p>
              <a:p>
                <a:pPr marL="571500" indent="-571500">
                  <a:buFont typeface="Arial" panose="020B0604020202020204" pitchFamily="34" charset="0"/>
                  <a:buChar char="•"/>
                </a:pPr>
                <a14:m>
                  <m:oMath xmlns:m="http://schemas.openxmlformats.org/officeDocument/2006/math">
                    <m:r>
                      <a:rPr lang="en-US" sz="3600" b="0" i="1" dirty="0" smtClean="0">
                        <a:solidFill>
                          <a:srgbClr val="C00000"/>
                        </a:solidFill>
                        <a:latin typeface="Cambria Math" panose="02040503050406030204" pitchFamily="18" charset="0"/>
                      </a:rPr>
                      <m:t>𝑐</m:t>
                    </m:r>
                    <m:sSup>
                      <m:sSupPr>
                        <m:ctrlPr>
                          <a:rPr lang="en-US" sz="3600" b="0" i="1" dirty="0" smtClean="0">
                            <a:solidFill>
                              <a:srgbClr val="C00000"/>
                            </a:solidFill>
                            <a:latin typeface="Cambria Math" panose="02040503050406030204" pitchFamily="18" charset="0"/>
                          </a:rPr>
                        </m:ctrlPr>
                      </m:sSupPr>
                      <m:e>
                        <m:r>
                          <a:rPr lang="en-US" sz="3600" b="0" i="1" dirty="0" smtClean="0">
                            <a:solidFill>
                              <a:srgbClr val="C00000"/>
                            </a:solidFill>
                            <a:latin typeface="Cambria Math" panose="02040503050406030204" pitchFamily="18" charset="0"/>
                          </a:rPr>
                          <m:t>𝑡</m:t>
                        </m:r>
                      </m:e>
                      <m:sup>
                        <m:r>
                          <a:rPr lang="en-US" sz="3600" b="0" i="1" dirty="0" smtClean="0">
                            <a:solidFill>
                              <a:srgbClr val="C00000"/>
                            </a:solidFill>
                            <a:latin typeface="Cambria Math" panose="02040503050406030204" pitchFamily="18" charset="0"/>
                          </a:rPr>
                          <m:t>′</m:t>
                        </m:r>
                      </m:sup>
                    </m:sSup>
                    <m:r>
                      <a:rPr lang="en-US" sz="3600" b="0" i="1" dirty="0" smtClean="0">
                        <a:solidFill>
                          <a:srgbClr val="C00000"/>
                        </a:solidFill>
                        <a:latin typeface="Cambria Math" panose="02040503050406030204" pitchFamily="18" charset="0"/>
                      </a:rPr>
                      <m:t>=</m:t>
                    </m:r>
                    <m:sSub>
                      <m:sSubPr>
                        <m:ctrlPr>
                          <a:rPr lang="en-US" sz="3600" b="0" i="1" dirty="0" smtClean="0">
                            <a:solidFill>
                              <a:srgbClr val="C00000"/>
                            </a:solidFill>
                            <a:latin typeface="Cambria Math" panose="02040503050406030204" pitchFamily="18" charset="0"/>
                          </a:rPr>
                        </m:ctrlPr>
                      </m:sSubPr>
                      <m:e>
                        <m:r>
                          <a:rPr lang="en-US" sz="3600" i="1" dirty="0" smtClean="0">
                            <a:solidFill>
                              <a:srgbClr val="C00000"/>
                            </a:solidFill>
                            <a:latin typeface="Cambria Math" panose="02040503050406030204" pitchFamily="18" charset="0"/>
                          </a:rPr>
                          <m:t>𝐸</m:t>
                        </m:r>
                      </m:e>
                      <m:sub>
                        <m:r>
                          <a:rPr lang="en-US" sz="3600" b="0" i="1" dirty="0" smtClean="0">
                            <a:solidFill>
                              <a:srgbClr val="C00000"/>
                            </a:solidFill>
                            <a:latin typeface="Cambria Math" panose="02040503050406030204" pitchFamily="18" charset="0"/>
                          </a:rPr>
                          <m:t>𝑠𝑘</m:t>
                        </m:r>
                      </m:sub>
                    </m:sSub>
                    <m:d>
                      <m:dPr>
                        <m:ctrlPr>
                          <a:rPr lang="en-US" sz="3600" b="0" i="1" dirty="0" smtClean="0">
                            <a:solidFill>
                              <a:srgbClr val="C00000"/>
                            </a:solidFill>
                            <a:latin typeface="Cambria Math" panose="02040503050406030204" pitchFamily="18" charset="0"/>
                          </a:rPr>
                        </m:ctrlPr>
                      </m:dPr>
                      <m:e>
                        <m:r>
                          <a:rPr lang="en-US" sz="3600" b="0" i="1" dirty="0" smtClean="0">
                            <a:solidFill>
                              <a:srgbClr val="C00000"/>
                            </a:solidFill>
                            <a:latin typeface="Cambria Math" panose="02040503050406030204" pitchFamily="18" charset="0"/>
                          </a:rPr>
                          <m:t>𝑓</m:t>
                        </m:r>
                        <m:d>
                          <m:dPr>
                            <m:ctrlPr>
                              <a:rPr lang="en-US" sz="3600" b="0" i="1" dirty="0" smtClean="0">
                                <a:solidFill>
                                  <a:srgbClr val="C00000"/>
                                </a:solidFill>
                                <a:latin typeface="Cambria Math" panose="02040503050406030204" pitchFamily="18" charset="0"/>
                              </a:rPr>
                            </m:ctrlPr>
                          </m:dPr>
                          <m:e>
                            <m:r>
                              <a:rPr lang="en-US" sz="3600" b="0" i="1" dirty="0" smtClean="0">
                                <a:solidFill>
                                  <a:srgbClr val="C00000"/>
                                </a:solidFill>
                                <a:latin typeface="Cambria Math" panose="02040503050406030204" pitchFamily="18" charset="0"/>
                              </a:rPr>
                              <m:t>𝑥</m:t>
                            </m:r>
                            <m:r>
                              <a:rPr lang="en-US" sz="3600" b="0" i="1" dirty="0" smtClean="0">
                                <a:solidFill>
                                  <a:srgbClr val="C00000"/>
                                </a:solidFill>
                                <a:latin typeface="Cambria Math" panose="02040503050406030204" pitchFamily="18" charset="0"/>
                              </a:rPr>
                              <m:t>,</m:t>
                            </m:r>
                            <m:r>
                              <a:rPr lang="en-US" sz="3600" b="0" i="1" dirty="0" smtClean="0">
                                <a:solidFill>
                                  <a:srgbClr val="C00000"/>
                                </a:solidFill>
                                <a:latin typeface="Cambria Math" panose="02040503050406030204" pitchFamily="18" charset="0"/>
                              </a:rPr>
                              <m:t>𝑦</m:t>
                            </m:r>
                          </m:e>
                        </m:d>
                      </m:e>
                    </m:d>
                  </m:oMath>
                </a14:m>
                <a:endParaRPr lang="en-US" sz="3600" b="0" dirty="0">
                  <a:solidFill>
                    <a:srgbClr val="C00000"/>
                  </a:solidFill>
                </a:endParaRPr>
              </a:p>
            </p:txBody>
          </p:sp>
        </mc:Choice>
        <mc:Fallback xmlns="">
          <p:sp>
            <p:nvSpPr>
              <p:cNvPr id="26" name="Rectangle 25">
                <a:extLst>
                  <a:ext uri="{FF2B5EF4-FFF2-40B4-BE49-F238E27FC236}">
                    <a16:creationId xmlns:a16="http://schemas.microsoft.com/office/drawing/2014/main" id="{F70C3A55-5FC1-6E8A-666E-FFEEC317E50E}"/>
                  </a:ext>
                </a:extLst>
              </p:cNvPr>
              <p:cNvSpPr>
                <a:spLocks noRot="1" noChangeAspect="1" noMove="1" noResize="1" noEditPoints="1" noAdjustHandles="1" noChangeArrowheads="1" noChangeShapeType="1" noTextEdit="1"/>
              </p:cNvSpPr>
              <p:nvPr/>
            </p:nvSpPr>
            <p:spPr>
              <a:xfrm>
                <a:off x="1580500" y="1110898"/>
                <a:ext cx="5897961" cy="1271695"/>
              </a:xfrm>
              <a:prstGeom prst="rect">
                <a:avLst/>
              </a:prstGeom>
              <a:blipFill>
                <a:blip r:embed="rId6"/>
                <a:stretch>
                  <a:fillRect l="-3099" t="-6699" r="-196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Rectangle 26">
                <a:extLst>
                  <a:ext uri="{FF2B5EF4-FFF2-40B4-BE49-F238E27FC236}">
                    <a16:creationId xmlns:a16="http://schemas.microsoft.com/office/drawing/2014/main" id="{91C27260-A35F-8499-02D9-9998DD01F21F}"/>
                  </a:ext>
                </a:extLst>
              </p:cNvPr>
              <p:cNvSpPr/>
              <p:nvPr/>
            </p:nvSpPr>
            <p:spPr>
              <a:xfrm>
                <a:off x="1580500" y="2498326"/>
                <a:ext cx="4805867" cy="1253613"/>
              </a:xfrm>
              <a:prstGeom prst="rect">
                <a:avLst/>
              </a:prstGeom>
              <a:solidFill>
                <a:schemeClr val="bg1"/>
              </a:solidFill>
            </p:spPr>
            <p:txBody>
              <a:bodyPr wrap="none" lIns="91440" tIns="45720" rIns="91440" bIns="45720" anchor="ctr">
                <a:spAutoFit/>
              </a:bodyPr>
              <a:lstStyle/>
              <a:p>
                <a:r>
                  <a:rPr lang="en-US" sz="3600" dirty="0"/>
                  <a:t>We define the function:</a:t>
                </a:r>
                <a:endParaRPr lang="en-US" sz="3600" dirty="0">
                  <a:solidFill>
                    <a:schemeClr val="tx1"/>
                  </a:solidFill>
                </a:endParaRPr>
              </a:p>
              <a:p>
                <a:pPr/>
                <a14:m>
                  <m:oMathPara xmlns:m="http://schemas.openxmlformats.org/officeDocument/2006/math">
                    <m:oMathParaPr>
                      <m:jc m:val="centerGroup"/>
                    </m:oMathParaPr>
                    <m:oMath xmlns:m="http://schemas.openxmlformats.org/officeDocument/2006/math">
                      <m:sSub>
                        <m:sSubPr>
                          <m:ctrlPr>
                            <a:rPr lang="en-US" sz="3600" b="0" i="1" dirty="0" smtClean="0">
                              <a:solidFill>
                                <a:schemeClr val="accent1">
                                  <a:lumMod val="75000"/>
                                </a:schemeClr>
                              </a:solidFill>
                              <a:latin typeface="Cambria Math" panose="02040503050406030204" pitchFamily="18" charset="0"/>
                            </a:rPr>
                          </m:ctrlPr>
                        </m:sSubPr>
                        <m:e>
                          <m:r>
                            <a:rPr lang="en-US" sz="3600" b="0" i="1" dirty="0" smtClean="0">
                              <a:solidFill>
                                <a:schemeClr val="tx2">
                                  <a:lumMod val="50000"/>
                                  <a:lumOff val="50000"/>
                                </a:schemeClr>
                              </a:solidFill>
                              <a:latin typeface="Cambria Math" panose="02040503050406030204" pitchFamily="18" charset="0"/>
                            </a:rPr>
                            <m:t>𝐹</m:t>
                          </m:r>
                        </m:e>
                        <m:sub>
                          <m:r>
                            <a:rPr lang="en-US" sz="3600" b="0" i="1" dirty="0" smtClean="0">
                              <a:solidFill>
                                <a:srgbClr val="C00000"/>
                              </a:solidFill>
                              <a:latin typeface="Cambria Math" panose="02040503050406030204" pitchFamily="18" charset="0"/>
                            </a:rPr>
                            <m:t>𝑐𝑡</m:t>
                          </m:r>
                          <m:r>
                            <a:rPr lang="en-US" sz="3600" b="0" i="1" dirty="0" smtClean="0">
                              <a:solidFill>
                                <a:srgbClr val="C00000"/>
                              </a:solidFill>
                              <a:latin typeface="Cambria Math" panose="02040503050406030204" pitchFamily="18" charset="0"/>
                            </a:rPr>
                            <m:t>′</m:t>
                          </m:r>
                        </m:sub>
                      </m:sSub>
                      <m:r>
                        <a:rPr lang="en-US" sz="3600" b="0" i="1" dirty="0" smtClean="0">
                          <a:solidFill>
                            <a:schemeClr val="tx2">
                              <a:lumMod val="50000"/>
                              <a:lumOff val="50000"/>
                            </a:schemeClr>
                          </a:solidFill>
                          <a:latin typeface="Cambria Math" panose="02040503050406030204" pitchFamily="18" charset="0"/>
                        </a:rPr>
                        <m:t>(</m:t>
                      </m:r>
                      <m:r>
                        <a:rPr lang="en-US" sz="3600" b="0" i="1" dirty="0" smtClean="0">
                          <a:solidFill>
                            <a:srgbClr val="C00000"/>
                          </a:solidFill>
                          <a:latin typeface="Cambria Math" panose="02040503050406030204" pitchFamily="18" charset="0"/>
                        </a:rPr>
                        <m:t>⋅</m:t>
                      </m:r>
                      <m:r>
                        <a:rPr lang="en-US" sz="3600" b="0" i="1" dirty="0" smtClean="0">
                          <a:solidFill>
                            <a:schemeClr val="tx2">
                              <a:lumMod val="50000"/>
                              <a:lumOff val="50000"/>
                            </a:schemeClr>
                          </a:solidFill>
                          <a:latin typeface="Cambria Math" panose="02040503050406030204" pitchFamily="18" charset="0"/>
                        </a:rPr>
                        <m:t>)</m:t>
                      </m:r>
                      <m:r>
                        <a:rPr lang="en-US" sz="3600" b="0" i="1" dirty="0" smtClean="0">
                          <a:solidFill>
                            <a:schemeClr val="accent1">
                              <a:lumMod val="75000"/>
                            </a:schemeClr>
                          </a:solidFill>
                          <a:latin typeface="Cambria Math" panose="02040503050406030204" pitchFamily="18" charset="0"/>
                        </a:rPr>
                        <m:t>=</m:t>
                      </m:r>
                      <m:sSub>
                        <m:sSubPr>
                          <m:ctrlPr>
                            <a:rPr lang="en-US" sz="3600" b="0" i="1" dirty="0" smtClean="0">
                              <a:solidFill>
                                <a:srgbClr val="C00000"/>
                              </a:solidFill>
                              <a:latin typeface="Cambria Math" panose="02040503050406030204" pitchFamily="18" charset="0"/>
                            </a:rPr>
                          </m:ctrlPr>
                        </m:sSubPr>
                        <m:e>
                          <m:r>
                            <a:rPr lang="en-US" sz="3600" b="0" i="1" dirty="0" smtClean="0">
                              <a:solidFill>
                                <a:srgbClr val="C00000"/>
                              </a:solidFill>
                              <a:latin typeface="Cambria Math" panose="02040503050406030204" pitchFamily="18" charset="0"/>
                            </a:rPr>
                            <m:t>𝐷</m:t>
                          </m:r>
                        </m:e>
                        <m:sub>
                          <m:r>
                            <a:rPr lang="en-US" sz="3600" b="0" i="1" dirty="0" smtClean="0">
                              <a:solidFill>
                                <a:srgbClr val="C00000"/>
                              </a:solidFill>
                              <a:latin typeface="Cambria Math" panose="02040503050406030204" pitchFamily="18" charset="0"/>
                            </a:rPr>
                            <m:t>(⋅)</m:t>
                          </m:r>
                        </m:sub>
                      </m:sSub>
                      <m:r>
                        <a:rPr lang="en-US" sz="3600" b="0" i="1" dirty="0" smtClean="0">
                          <a:solidFill>
                            <a:srgbClr val="C00000"/>
                          </a:solidFill>
                          <a:latin typeface="Cambria Math" panose="02040503050406030204" pitchFamily="18" charset="0"/>
                        </a:rPr>
                        <m:t>(</m:t>
                      </m:r>
                      <m:r>
                        <a:rPr lang="en-US" sz="3600" b="0" i="1" dirty="0" smtClean="0">
                          <a:solidFill>
                            <a:srgbClr val="C00000"/>
                          </a:solidFill>
                          <a:latin typeface="Cambria Math" panose="02040503050406030204" pitchFamily="18" charset="0"/>
                        </a:rPr>
                        <m:t>𝑐</m:t>
                      </m:r>
                      <m:sSup>
                        <m:sSupPr>
                          <m:ctrlPr>
                            <a:rPr lang="en-US" sz="3600" b="0" i="1" dirty="0" smtClean="0">
                              <a:solidFill>
                                <a:srgbClr val="C00000"/>
                              </a:solidFill>
                              <a:latin typeface="Cambria Math" panose="02040503050406030204" pitchFamily="18" charset="0"/>
                            </a:rPr>
                          </m:ctrlPr>
                        </m:sSupPr>
                        <m:e>
                          <m:r>
                            <a:rPr lang="en-US" sz="3600" b="0" i="1" dirty="0" smtClean="0">
                              <a:solidFill>
                                <a:srgbClr val="C00000"/>
                              </a:solidFill>
                              <a:latin typeface="Cambria Math" panose="02040503050406030204" pitchFamily="18" charset="0"/>
                            </a:rPr>
                            <m:t>𝑡</m:t>
                          </m:r>
                        </m:e>
                        <m:sup>
                          <m:r>
                            <a:rPr lang="en-US" sz="3600" b="0" i="1" dirty="0" smtClean="0">
                              <a:solidFill>
                                <a:srgbClr val="C00000"/>
                              </a:solidFill>
                              <a:latin typeface="Cambria Math" panose="02040503050406030204" pitchFamily="18" charset="0"/>
                            </a:rPr>
                            <m:t>′</m:t>
                          </m:r>
                        </m:sup>
                      </m:sSup>
                      <m:r>
                        <a:rPr lang="en-US" sz="3600" b="0" i="1" dirty="0" smtClean="0">
                          <a:solidFill>
                            <a:srgbClr val="C00000"/>
                          </a:solidFill>
                          <a:latin typeface="Cambria Math" panose="02040503050406030204" pitchFamily="18" charset="0"/>
                        </a:rPr>
                        <m:t>)</m:t>
                      </m:r>
                    </m:oMath>
                  </m:oMathPara>
                </a14:m>
                <a:endParaRPr lang="en-US" sz="3600" dirty="0"/>
              </a:p>
            </p:txBody>
          </p:sp>
        </mc:Choice>
        <mc:Fallback xmlns="">
          <p:sp>
            <p:nvSpPr>
              <p:cNvPr id="27" name="Rectangle 26">
                <a:extLst>
                  <a:ext uri="{FF2B5EF4-FFF2-40B4-BE49-F238E27FC236}">
                    <a16:creationId xmlns:a16="http://schemas.microsoft.com/office/drawing/2014/main" id="{91C27260-A35F-8499-02D9-9998DD01F21F}"/>
                  </a:ext>
                </a:extLst>
              </p:cNvPr>
              <p:cNvSpPr>
                <a:spLocks noRot="1" noChangeAspect="1" noMove="1" noResize="1" noEditPoints="1" noAdjustHandles="1" noChangeArrowheads="1" noChangeShapeType="1" noTextEdit="1"/>
              </p:cNvSpPr>
              <p:nvPr/>
            </p:nvSpPr>
            <p:spPr>
              <a:xfrm>
                <a:off x="1580500" y="2498326"/>
                <a:ext cx="4805867" cy="1253613"/>
              </a:xfrm>
              <a:prstGeom prst="rect">
                <a:avLst/>
              </a:prstGeom>
              <a:blipFill>
                <a:blip r:embed="rId7"/>
                <a:stretch>
                  <a:fillRect l="-3802" t="-7317" r="-2662"/>
                </a:stretch>
              </a:blipFill>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1964067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1" grpId="0" animBg="1"/>
      <p:bldP spid="26" grpId="0" animBg="1"/>
      <p:bldP spid="2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E7A22C0-2C1F-18C6-76BC-13DA65DD70E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0F81D5-120C-C071-E4D8-CEF1EADC000F}"/>
              </a:ext>
            </a:extLst>
          </p:cNvPr>
          <p:cNvSpPr>
            <a:spLocks noGrp="1"/>
          </p:cNvSpPr>
          <p:nvPr>
            <p:ph type="title"/>
          </p:nvPr>
        </p:nvSpPr>
        <p:spPr>
          <a:xfrm>
            <a:off x="705109" y="202508"/>
            <a:ext cx="12412298" cy="738490"/>
          </a:xfrm>
        </p:spPr>
        <p:txBody>
          <a:bodyPr>
            <a:normAutofit/>
          </a:bodyPr>
          <a:lstStyle/>
          <a:p>
            <a:r>
              <a:rPr lang="en-US" dirty="0"/>
              <a:t>Derive Function Key</a:t>
            </a:r>
            <a:endParaRPr lang="en-IL" dirty="0"/>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2A31162E-7771-65EC-4E74-E43BF53321BA}"/>
                  </a:ext>
                </a:extLst>
              </p:cNvPr>
              <p:cNvSpPr/>
              <p:nvPr/>
            </p:nvSpPr>
            <p:spPr>
              <a:xfrm>
                <a:off x="653265" y="1044430"/>
                <a:ext cx="3270511" cy="800219"/>
              </a:xfrm>
              <a:prstGeom prst="rect">
                <a:avLst/>
              </a:prstGeom>
              <a:solidFill>
                <a:schemeClr val="bg1"/>
              </a:solidFill>
            </p:spPr>
            <p:txBody>
              <a:bodyPr wrap="none" lIns="91440" tIns="45720" rIns="91440" bIns="45720" anchor="t">
                <a:spAutoFit/>
              </a:bodyPr>
              <a:lstStyle/>
              <a:p>
                <a:pPr algn="ctr"/>
                <a14:m>
                  <m:oMathPara xmlns:m="http://schemas.openxmlformats.org/officeDocument/2006/math">
                    <m:oMathParaPr>
                      <m:jc m:val="centerGroup"/>
                    </m:oMathParaPr>
                    <m:oMath xmlns:m="http://schemas.openxmlformats.org/officeDocument/2006/math">
                      <m:r>
                        <a:rPr lang="en-US" sz="4600" b="0" i="1" dirty="0" smtClean="0">
                          <a:solidFill>
                            <a:srgbClr val="C00000"/>
                          </a:solidFill>
                          <a:latin typeface="Cambria Math" panose="02040503050406030204" pitchFamily="18" charset="0"/>
                        </a:rPr>
                        <m:t>𝑐𝑡</m:t>
                      </m:r>
                      <m:r>
                        <a:rPr lang="en-US" sz="4600" b="0" i="1" dirty="0" smtClean="0">
                          <a:solidFill>
                            <a:srgbClr val="C00000"/>
                          </a:solidFill>
                          <a:latin typeface="Cambria Math" panose="02040503050406030204" pitchFamily="18" charset="0"/>
                        </a:rPr>
                        <m:t>=</m:t>
                      </m:r>
                      <m:sSub>
                        <m:sSubPr>
                          <m:ctrlPr>
                            <a:rPr lang="en-US" sz="4600" b="0" i="1" dirty="0" smtClean="0">
                              <a:solidFill>
                                <a:srgbClr val="C00000"/>
                              </a:solidFill>
                              <a:latin typeface="Cambria Math" panose="02040503050406030204" pitchFamily="18" charset="0"/>
                            </a:rPr>
                          </m:ctrlPr>
                        </m:sSubPr>
                        <m:e>
                          <m:r>
                            <a:rPr lang="en-US" sz="4600" i="1" dirty="0" smtClean="0">
                              <a:solidFill>
                                <a:srgbClr val="C00000"/>
                              </a:solidFill>
                              <a:latin typeface="Cambria Math" panose="02040503050406030204" pitchFamily="18" charset="0"/>
                            </a:rPr>
                            <m:t>𝐸</m:t>
                          </m:r>
                        </m:e>
                        <m:sub>
                          <m:r>
                            <a:rPr lang="en-US" sz="4600" b="0" i="1" dirty="0" smtClean="0">
                              <a:solidFill>
                                <a:srgbClr val="C00000"/>
                              </a:solidFill>
                              <a:latin typeface="Cambria Math" panose="02040503050406030204" pitchFamily="18" charset="0"/>
                            </a:rPr>
                            <m:t>𝑠𝑘</m:t>
                          </m:r>
                        </m:sub>
                      </m:sSub>
                      <m:r>
                        <a:rPr lang="en-US" sz="4600" b="0" i="1" dirty="0" smtClean="0">
                          <a:solidFill>
                            <a:srgbClr val="C00000"/>
                          </a:solidFill>
                          <a:latin typeface="Cambria Math" panose="02040503050406030204" pitchFamily="18" charset="0"/>
                        </a:rPr>
                        <m:t>(</m:t>
                      </m:r>
                      <m:r>
                        <a:rPr lang="en-US" sz="4600" b="0" i="1" dirty="0" smtClean="0">
                          <a:solidFill>
                            <a:srgbClr val="C00000"/>
                          </a:solidFill>
                          <a:latin typeface="Cambria Math" panose="02040503050406030204" pitchFamily="18" charset="0"/>
                        </a:rPr>
                        <m:t>𝑥</m:t>
                      </m:r>
                      <m:r>
                        <a:rPr lang="en-US" sz="4600" b="0" i="1" dirty="0" smtClean="0">
                          <a:solidFill>
                            <a:srgbClr val="C00000"/>
                          </a:solidFill>
                          <a:latin typeface="Cambria Math" panose="02040503050406030204" pitchFamily="18" charset="0"/>
                        </a:rPr>
                        <m:t>)</m:t>
                      </m:r>
                    </m:oMath>
                  </m:oMathPara>
                </a14:m>
                <a:endParaRPr lang="en-US" sz="4600" dirty="0">
                  <a:solidFill>
                    <a:srgbClr val="C00000"/>
                  </a:solidFill>
                </a:endParaRPr>
              </a:p>
            </p:txBody>
          </p:sp>
        </mc:Choice>
        <mc:Fallback xmlns="">
          <p:sp>
            <p:nvSpPr>
              <p:cNvPr id="5" name="Rectangle 4">
                <a:extLst>
                  <a:ext uri="{FF2B5EF4-FFF2-40B4-BE49-F238E27FC236}">
                    <a16:creationId xmlns:a16="http://schemas.microsoft.com/office/drawing/2014/main" id="{2A31162E-7771-65EC-4E74-E43BF53321BA}"/>
                  </a:ext>
                </a:extLst>
              </p:cNvPr>
              <p:cNvSpPr>
                <a:spLocks noRot="1" noChangeAspect="1" noMove="1" noResize="1" noEditPoints="1" noAdjustHandles="1" noChangeArrowheads="1" noChangeShapeType="1" noTextEdit="1"/>
              </p:cNvSpPr>
              <p:nvPr/>
            </p:nvSpPr>
            <p:spPr>
              <a:xfrm>
                <a:off x="653265" y="1044430"/>
                <a:ext cx="3270511" cy="800219"/>
              </a:xfrm>
              <a:prstGeom prst="rect">
                <a:avLst/>
              </a:prstGeom>
              <a:blipFill>
                <a:blip r:embed="rId4"/>
                <a:stretch>
                  <a:fillRect/>
                </a:stretch>
              </a:blipFill>
            </p:spPr>
            <p:txBody>
              <a:bodyPr/>
              <a:lstStyle/>
              <a:p>
                <a:r>
                  <a:rPr lang="en-US">
                    <a:noFill/>
                  </a:rPr>
                  <a:t> </a:t>
                </a:r>
              </a:p>
            </p:txBody>
          </p:sp>
        </mc:Fallback>
      </mc:AlternateContent>
      <p:cxnSp>
        <p:nvCxnSpPr>
          <p:cNvPr id="7" name="Straight Arrow Connector 6">
            <a:extLst>
              <a:ext uri="{FF2B5EF4-FFF2-40B4-BE49-F238E27FC236}">
                <a16:creationId xmlns:a16="http://schemas.microsoft.com/office/drawing/2014/main" id="{8D727A6E-A827-A474-DBE0-3D14EFA29941}"/>
              </a:ext>
            </a:extLst>
          </p:cNvPr>
          <p:cNvCxnSpPr>
            <a:cxnSpLocks/>
          </p:cNvCxnSpPr>
          <p:nvPr/>
        </p:nvCxnSpPr>
        <p:spPr>
          <a:xfrm flipH="1" flipV="1">
            <a:off x="2462680" y="2069002"/>
            <a:ext cx="731886" cy="1080551"/>
          </a:xfrm>
          <a:prstGeom prst="straightConnector1">
            <a:avLst/>
          </a:prstGeom>
          <a:ln w="76200">
            <a:solidFill>
              <a:schemeClr val="tx1"/>
            </a:solidFill>
            <a:prstDash val="sys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90BF69F5-064F-865B-8BE1-1195BF34494B}"/>
              </a:ext>
            </a:extLst>
          </p:cNvPr>
          <p:cNvCxnSpPr>
            <a:cxnSpLocks/>
          </p:cNvCxnSpPr>
          <p:nvPr/>
        </p:nvCxnSpPr>
        <p:spPr>
          <a:xfrm flipV="1">
            <a:off x="4551879" y="2069002"/>
            <a:ext cx="828675" cy="1080551"/>
          </a:xfrm>
          <a:prstGeom prst="straightConnector1">
            <a:avLst/>
          </a:prstGeom>
          <a:ln w="762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2E890874-6F3F-DD1A-06AD-9F415B276854}"/>
              </a:ext>
            </a:extLst>
          </p:cNvPr>
          <p:cNvSpPr/>
          <p:nvPr/>
        </p:nvSpPr>
        <p:spPr>
          <a:xfrm>
            <a:off x="6127030" y="1022659"/>
            <a:ext cx="184731" cy="800219"/>
          </a:xfrm>
          <a:prstGeom prst="rect">
            <a:avLst/>
          </a:prstGeom>
          <a:solidFill>
            <a:schemeClr val="bg1"/>
          </a:solidFill>
        </p:spPr>
        <p:txBody>
          <a:bodyPr wrap="none" lIns="91440" tIns="45720" rIns="91440" bIns="45720" anchor="t">
            <a:spAutoFit/>
          </a:bodyPr>
          <a:lstStyle/>
          <a:p>
            <a:pPr algn="ctr"/>
            <a:endParaRPr lang="en-US" sz="4600" dirty="0">
              <a:solidFill>
                <a:schemeClr val="tx1"/>
              </a:solidFill>
            </a:endParaRPr>
          </a:p>
        </p:txBody>
      </p:sp>
      <p:sp>
        <p:nvSpPr>
          <p:cNvPr id="9" name="Rectangle 8">
            <a:extLst>
              <a:ext uri="{FF2B5EF4-FFF2-40B4-BE49-F238E27FC236}">
                <a16:creationId xmlns:a16="http://schemas.microsoft.com/office/drawing/2014/main" id="{D6272493-BF04-35CE-2D24-6A6F07864E96}"/>
              </a:ext>
            </a:extLst>
          </p:cNvPr>
          <p:cNvSpPr/>
          <p:nvPr/>
        </p:nvSpPr>
        <p:spPr>
          <a:xfrm>
            <a:off x="3847833" y="4997084"/>
            <a:ext cx="184731" cy="800219"/>
          </a:xfrm>
          <a:prstGeom prst="rect">
            <a:avLst/>
          </a:prstGeom>
          <a:solidFill>
            <a:schemeClr val="bg1"/>
          </a:solidFill>
        </p:spPr>
        <p:txBody>
          <a:bodyPr wrap="none" lIns="91440" tIns="45720" rIns="91440" bIns="45720" anchor="t">
            <a:spAutoFit/>
          </a:bodyPr>
          <a:lstStyle/>
          <a:p>
            <a:pPr algn="ctr"/>
            <a:endParaRPr lang="en-US" sz="4600" dirty="0">
              <a:solidFill>
                <a:schemeClr val="tx1"/>
              </a:solidFill>
            </a:endParaRPr>
          </a:p>
        </p:txBody>
      </p:sp>
      <p:sp>
        <p:nvSpPr>
          <p:cNvPr id="3" name="Rectangle 2">
            <a:extLst>
              <a:ext uri="{FF2B5EF4-FFF2-40B4-BE49-F238E27FC236}">
                <a16:creationId xmlns:a16="http://schemas.microsoft.com/office/drawing/2014/main" id="{70261A8B-3138-3738-8C43-F1AFC26463F1}"/>
              </a:ext>
            </a:extLst>
          </p:cNvPr>
          <p:cNvSpPr/>
          <p:nvPr/>
        </p:nvSpPr>
        <p:spPr>
          <a:xfrm>
            <a:off x="3281408" y="3251963"/>
            <a:ext cx="1203158" cy="800219"/>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6" name="Rectangle 5">
                <a:extLst>
                  <a:ext uri="{FF2B5EF4-FFF2-40B4-BE49-F238E27FC236}">
                    <a16:creationId xmlns:a16="http://schemas.microsoft.com/office/drawing/2014/main" id="{C799F521-E76E-6147-C227-0AB36F8D307F}"/>
                  </a:ext>
                </a:extLst>
              </p:cNvPr>
              <p:cNvSpPr/>
              <p:nvPr/>
            </p:nvSpPr>
            <p:spPr>
              <a:xfrm>
                <a:off x="4866667" y="1044204"/>
                <a:ext cx="1299843" cy="800219"/>
              </a:xfrm>
              <a:prstGeom prst="rect">
                <a:avLst/>
              </a:prstGeom>
              <a:solidFill>
                <a:schemeClr val="bg1"/>
              </a:solidFill>
            </p:spPr>
            <p:txBody>
              <a:bodyPr wrap="none" lIns="91440" tIns="45720" rIns="91440" bIns="45720" anchor="t">
                <a:spAutoFit/>
              </a:bodyPr>
              <a:lstStyle/>
              <a:p>
                <a:pPr algn="ctr"/>
                <a14:m>
                  <m:oMathPara xmlns:m="http://schemas.openxmlformats.org/officeDocument/2006/math">
                    <m:oMathParaPr>
                      <m:jc m:val="centerGroup"/>
                    </m:oMathParaPr>
                    <m:oMath xmlns:m="http://schemas.openxmlformats.org/officeDocument/2006/math">
                      <m:r>
                        <a:rPr lang="en-US" sz="4600" b="0" i="1" dirty="0" smtClean="0">
                          <a:solidFill>
                            <a:schemeClr val="accent1">
                              <a:lumMod val="75000"/>
                            </a:schemeClr>
                          </a:solidFill>
                          <a:latin typeface="Cambria Math" panose="02040503050406030204" pitchFamily="18" charset="0"/>
                          <a:cs typeface="Calibri"/>
                        </a:rPr>
                        <m:t> </m:t>
                      </m:r>
                      <m:r>
                        <a:rPr lang="en-US" sz="4600" b="0" i="1" dirty="0" smtClean="0">
                          <a:solidFill>
                            <a:schemeClr val="tx1"/>
                          </a:solidFill>
                          <a:latin typeface="Cambria Math" panose="02040503050406030204" pitchFamily="18" charset="0"/>
                          <a:cs typeface="Calibri"/>
                        </a:rPr>
                        <m:t>𝑦</m:t>
                      </m:r>
                      <m:r>
                        <a:rPr lang="en-US" sz="4600" b="0" i="1" dirty="0" smtClean="0">
                          <a:solidFill>
                            <a:schemeClr val="tx1"/>
                          </a:solidFill>
                          <a:latin typeface="Cambria Math" panose="02040503050406030204" pitchFamily="18" charset="0"/>
                          <a:cs typeface="Calibri"/>
                        </a:rPr>
                        <m:t>,</m:t>
                      </m:r>
                      <m:r>
                        <a:rPr lang="en-US" sz="4600" b="0" i="1" dirty="0" smtClean="0">
                          <a:solidFill>
                            <a:schemeClr val="tx1"/>
                          </a:solidFill>
                          <a:latin typeface="Cambria Math" panose="02040503050406030204" pitchFamily="18" charset="0"/>
                          <a:cs typeface="Calibri"/>
                        </a:rPr>
                        <m:t>𝑟</m:t>
                      </m:r>
                    </m:oMath>
                  </m:oMathPara>
                </a14:m>
                <a:endParaRPr lang="en-US" sz="4600" dirty="0">
                  <a:solidFill>
                    <a:schemeClr val="tx1"/>
                  </a:solidFill>
                </a:endParaRPr>
              </a:p>
            </p:txBody>
          </p:sp>
        </mc:Choice>
        <mc:Fallback>
          <p:sp>
            <p:nvSpPr>
              <p:cNvPr id="6" name="Rectangle 5">
                <a:extLst>
                  <a:ext uri="{FF2B5EF4-FFF2-40B4-BE49-F238E27FC236}">
                    <a16:creationId xmlns:a16="http://schemas.microsoft.com/office/drawing/2014/main" id="{C799F521-E76E-6147-C227-0AB36F8D307F}"/>
                  </a:ext>
                </a:extLst>
              </p:cNvPr>
              <p:cNvSpPr>
                <a:spLocks noRot="1" noChangeAspect="1" noMove="1" noResize="1" noEditPoints="1" noAdjustHandles="1" noChangeArrowheads="1" noChangeShapeType="1" noTextEdit="1"/>
              </p:cNvSpPr>
              <p:nvPr/>
            </p:nvSpPr>
            <p:spPr>
              <a:xfrm>
                <a:off x="4866667" y="1044204"/>
                <a:ext cx="1299843" cy="800219"/>
              </a:xfrm>
              <a:prstGeom prst="rect">
                <a:avLst/>
              </a:prstGeom>
              <a:blipFill>
                <a:blip r:embed="rId5"/>
                <a:stretch>
                  <a:fillRect/>
                </a:stretch>
              </a:blipFill>
            </p:spPr>
            <p:txBody>
              <a:bodyPr/>
              <a:lstStyle/>
              <a:p>
                <a:r>
                  <a:rPr lang="en-US">
                    <a:noFill/>
                  </a:rPr>
                  <a:t> </a:t>
                </a:r>
              </a:p>
            </p:txBody>
          </p:sp>
        </mc:Fallback>
      </mc:AlternateContent>
      <p:cxnSp>
        <p:nvCxnSpPr>
          <p:cNvPr id="17" name="Straight Arrow Connector 16">
            <a:extLst>
              <a:ext uri="{FF2B5EF4-FFF2-40B4-BE49-F238E27FC236}">
                <a16:creationId xmlns:a16="http://schemas.microsoft.com/office/drawing/2014/main" id="{45F7B316-3A2D-C0A0-E953-2B881B3F9A1E}"/>
              </a:ext>
            </a:extLst>
          </p:cNvPr>
          <p:cNvCxnSpPr>
            <a:cxnSpLocks/>
          </p:cNvCxnSpPr>
          <p:nvPr/>
        </p:nvCxnSpPr>
        <p:spPr>
          <a:xfrm flipV="1">
            <a:off x="3877732" y="4221656"/>
            <a:ext cx="0" cy="826550"/>
          </a:xfrm>
          <a:prstGeom prst="straightConnector1">
            <a:avLst/>
          </a:prstGeom>
          <a:ln w="762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426E4250-9CE8-AC50-8331-F1A219239205}"/>
                  </a:ext>
                </a:extLst>
              </p:cNvPr>
              <p:cNvSpPr/>
              <p:nvPr/>
            </p:nvSpPr>
            <p:spPr>
              <a:xfrm>
                <a:off x="3224368" y="5140265"/>
                <a:ext cx="2228238" cy="800219"/>
              </a:xfrm>
              <a:prstGeom prst="rect">
                <a:avLst/>
              </a:prstGeom>
              <a:solidFill>
                <a:schemeClr val="bg1"/>
              </a:solidFill>
            </p:spPr>
            <p:txBody>
              <a:bodyPr wrap="none" lIns="91440" tIns="45720" rIns="91440" bIns="45720" anchor="t">
                <a:spAutoFit/>
              </a:bodyPr>
              <a:lstStyle/>
              <a:p>
                <a:pPr algn="ctr"/>
                <a14:m>
                  <m:oMathPara xmlns:m="http://schemas.openxmlformats.org/officeDocument/2006/math">
                    <m:oMathParaPr>
                      <m:jc m:val="centerGroup"/>
                    </m:oMathParaPr>
                    <m:oMath xmlns:m="http://schemas.openxmlformats.org/officeDocument/2006/math">
                      <m:r>
                        <a:rPr lang="en-US" sz="4600" b="0" i="1" dirty="0" smtClean="0">
                          <a:solidFill>
                            <a:schemeClr val="tx2">
                              <a:lumMod val="50000"/>
                              <a:lumOff val="50000"/>
                            </a:schemeClr>
                          </a:solidFill>
                          <a:latin typeface="Cambria Math" panose="02040503050406030204" pitchFamily="18" charset="0"/>
                          <a:cs typeface="Calibri"/>
                        </a:rPr>
                        <m:t>𝑠𝑘</m:t>
                      </m:r>
                      <m:r>
                        <a:rPr lang="en-US" sz="4600" b="0" i="1" dirty="0" smtClean="0">
                          <a:solidFill>
                            <a:schemeClr val="tx2">
                              <a:lumMod val="50000"/>
                              <a:lumOff val="50000"/>
                            </a:schemeClr>
                          </a:solidFill>
                          <a:latin typeface="Cambria Math" panose="02040503050406030204" pitchFamily="18" charset="0"/>
                          <a:cs typeface="Calibri"/>
                        </a:rPr>
                        <m:t>[</m:t>
                      </m:r>
                      <m:sSub>
                        <m:sSubPr>
                          <m:ctrlPr>
                            <a:rPr lang="en-US" sz="4600" b="0" i="1" dirty="0" smtClean="0">
                              <a:solidFill>
                                <a:schemeClr val="accent1">
                                  <a:lumMod val="75000"/>
                                </a:schemeClr>
                              </a:solidFill>
                              <a:latin typeface="Cambria Math" panose="02040503050406030204" pitchFamily="18" charset="0"/>
                              <a:cs typeface="Calibri"/>
                            </a:rPr>
                          </m:ctrlPr>
                        </m:sSubPr>
                        <m:e>
                          <m:r>
                            <a:rPr lang="en-US" sz="4600" b="0" i="1" dirty="0" smtClean="0">
                              <a:solidFill>
                                <a:schemeClr val="tx2">
                                  <a:lumMod val="50000"/>
                                  <a:lumOff val="50000"/>
                                </a:schemeClr>
                              </a:solidFill>
                              <a:latin typeface="Cambria Math" panose="02040503050406030204" pitchFamily="18" charset="0"/>
                              <a:cs typeface="Calibri"/>
                            </a:rPr>
                            <m:t>𝐹</m:t>
                          </m:r>
                        </m:e>
                        <m:sub>
                          <m:r>
                            <a:rPr lang="en-US" sz="4600" b="0" i="1" dirty="0" smtClean="0">
                              <a:solidFill>
                                <a:srgbClr val="C00000"/>
                              </a:solidFill>
                              <a:latin typeface="Cambria Math" panose="02040503050406030204" pitchFamily="18" charset="0"/>
                              <a:cs typeface="Calibri"/>
                            </a:rPr>
                            <m:t>𝑐𝑡</m:t>
                          </m:r>
                          <m:r>
                            <a:rPr lang="en-US" sz="4600" b="0" i="1" dirty="0" smtClean="0">
                              <a:solidFill>
                                <a:srgbClr val="C00000"/>
                              </a:solidFill>
                              <a:latin typeface="Cambria Math" panose="02040503050406030204" pitchFamily="18" charset="0"/>
                              <a:cs typeface="Calibri"/>
                            </a:rPr>
                            <m:t>′</m:t>
                          </m:r>
                        </m:sub>
                      </m:sSub>
                      <m:r>
                        <a:rPr lang="en-US" sz="4600" b="0" i="1" dirty="0" smtClean="0">
                          <a:solidFill>
                            <a:schemeClr val="tx2">
                              <a:lumMod val="50000"/>
                              <a:lumOff val="50000"/>
                            </a:schemeClr>
                          </a:solidFill>
                          <a:latin typeface="Cambria Math" panose="02040503050406030204" pitchFamily="18" charset="0"/>
                          <a:cs typeface="Calibri"/>
                        </a:rPr>
                        <m:t>]</m:t>
                      </m:r>
                    </m:oMath>
                  </m:oMathPara>
                </a14:m>
                <a:endParaRPr lang="en-US" sz="4600" dirty="0">
                  <a:solidFill>
                    <a:schemeClr val="tx1"/>
                  </a:solidFill>
                </a:endParaRPr>
              </a:p>
            </p:txBody>
          </p:sp>
        </mc:Choice>
        <mc:Fallback xmlns="">
          <p:sp>
            <p:nvSpPr>
              <p:cNvPr id="12" name="Rectangle 11">
                <a:extLst>
                  <a:ext uri="{FF2B5EF4-FFF2-40B4-BE49-F238E27FC236}">
                    <a16:creationId xmlns:a16="http://schemas.microsoft.com/office/drawing/2014/main" id="{426E4250-9CE8-AC50-8331-F1A219239205}"/>
                  </a:ext>
                </a:extLst>
              </p:cNvPr>
              <p:cNvSpPr>
                <a:spLocks noRot="1" noChangeAspect="1" noMove="1" noResize="1" noEditPoints="1" noAdjustHandles="1" noChangeArrowheads="1" noChangeShapeType="1" noTextEdit="1"/>
              </p:cNvSpPr>
              <p:nvPr/>
            </p:nvSpPr>
            <p:spPr>
              <a:xfrm>
                <a:off x="3224368" y="5140265"/>
                <a:ext cx="2228238" cy="800219"/>
              </a:xfrm>
              <a:prstGeom prst="rect">
                <a:avLst/>
              </a:prstGeom>
              <a:blipFill>
                <a:blip r:embed="rId6"/>
                <a:stretch>
                  <a:fillRect/>
                </a:stretch>
              </a:blipFill>
            </p:spPr>
            <p:txBody>
              <a:bodyPr/>
              <a:lstStyle/>
              <a:p>
                <a:r>
                  <a:rPr lang="en-US">
                    <a:noFill/>
                  </a:rPr>
                  <a:t> </a:t>
                </a:r>
              </a:p>
            </p:txBody>
          </p:sp>
        </mc:Fallback>
      </mc:AlternateContent>
      <p:sp>
        <p:nvSpPr>
          <p:cNvPr id="13" name="Rectangle 12">
            <a:extLst>
              <a:ext uri="{FF2B5EF4-FFF2-40B4-BE49-F238E27FC236}">
                <a16:creationId xmlns:a16="http://schemas.microsoft.com/office/drawing/2014/main" id="{77B6C1F2-FA31-B0B3-3AF3-A280E7582EA8}"/>
              </a:ext>
            </a:extLst>
          </p:cNvPr>
          <p:cNvSpPr/>
          <p:nvPr/>
        </p:nvSpPr>
        <p:spPr>
          <a:xfrm>
            <a:off x="7795219" y="59793"/>
            <a:ext cx="4396781" cy="1015663"/>
          </a:xfrm>
          <a:prstGeom prst="rect">
            <a:avLst/>
          </a:prstGeom>
          <a:solidFill>
            <a:schemeClr val="bg1"/>
          </a:solidFill>
        </p:spPr>
        <p:txBody>
          <a:bodyPr wrap="none" lIns="91440" tIns="45720" rIns="91440" bIns="45720" anchor="ctr">
            <a:spAutoFit/>
          </a:bodyPr>
          <a:lstStyle/>
          <a:p>
            <a:r>
              <a:rPr lang="en-US" sz="3000" dirty="0">
                <a:solidFill>
                  <a:srgbClr val="C00000"/>
                </a:solidFill>
              </a:rPr>
              <a:t>homomorphic encryption</a:t>
            </a:r>
          </a:p>
          <a:p>
            <a:r>
              <a:rPr lang="en-US" sz="3000" dirty="0">
                <a:solidFill>
                  <a:schemeClr val="tx2">
                    <a:lumMod val="50000"/>
                    <a:lumOff val="50000"/>
                  </a:schemeClr>
                </a:solidFill>
              </a:rPr>
              <a:t>functional encryption</a:t>
            </a:r>
          </a:p>
        </p:txBody>
      </p:sp>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id="{3664F6C5-F4C2-8CFE-A09F-D77AC67006E1}"/>
                  </a:ext>
                </a:extLst>
              </p:cNvPr>
              <p:cNvSpPr/>
              <p:nvPr/>
            </p:nvSpPr>
            <p:spPr>
              <a:xfrm>
                <a:off x="8890388" y="5140265"/>
                <a:ext cx="2329805" cy="854914"/>
              </a:xfrm>
              <a:prstGeom prst="rect">
                <a:avLst/>
              </a:prstGeom>
              <a:solidFill>
                <a:schemeClr val="bg1"/>
              </a:solidFill>
            </p:spPr>
            <p:txBody>
              <a:bodyPr wrap="none" lIns="91440" tIns="45720" rIns="91440" bIns="45720" anchor="t">
                <a:spAutoFit/>
              </a:bodyPr>
              <a:lstStyle/>
              <a:p>
                <a:pPr algn="ctr"/>
                <a14:m>
                  <m:oMathPara xmlns:m="http://schemas.openxmlformats.org/officeDocument/2006/math">
                    <m:oMathParaPr>
                      <m:jc m:val="centerGroup"/>
                    </m:oMathParaPr>
                    <m:oMath xmlns:m="http://schemas.openxmlformats.org/officeDocument/2006/math">
                      <m:sSub>
                        <m:sSubPr>
                          <m:ctrlPr>
                            <a:rPr lang="en-US" sz="4600" b="0" i="1" dirty="0" smtClean="0">
                              <a:solidFill>
                                <a:schemeClr val="tx2">
                                  <a:lumMod val="50000"/>
                                  <a:lumOff val="50000"/>
                                </a:schemeClr>
                              </a:solidFill>
                              <a:latin typeface="Cambria Math" panose="02040503050406030204" pitchFamily="18" charset="0"/>
                              <a:cs typeface="Calibri"/>
                            </a:rPr>
                          </m:ctrlPr>
                        </m:sSubPr>
                        <m:e>
                          <m:r>
                            <a:rPr lang="en-US" sz="4600" b="0" i="1" dirty="0" smtClean="0">
                              <a:solidFill>
                                <a:schemeClr val="tx2">
                                  <a:lumMod val="50000"/>
                                  <a:lumOff val="50000"/>
                                </a:schemeClr>
                              </a:solidFill>
                              <a:latin typeface="Cambria Math" panose="02040503050406030204" pitchFamily="18" charset="0"/>
                              <a:cs typeface="Calibri"/>
                            </a:rPr>
                            <m:t>𝐸</m:t>
                          </m:r>
                        </m:e>
                        <m:sub>
                          <m:r>
                            <a:rPr lang="en-US" sz="4600" b="0" i="1" dirty="0" smtClean="0">
                              <a:solidFill>
                                <a:schemeClr val="tx2">
                                  <a:lumMod val="50000"/>
                                  <a:lumOff val="50000"/>
                                </a:schemeClr>
                              </a:solidFill>
                              <a:latin typeface="Cambria Math" panose="02040503050406030204" pitchFamily="18" charset="0"/>
                              <a:cs typeface="Calibri"/>
                            </a:rPr>
                            <m:t>𝑝𝑘</m:t>
                          </m:r>
                        </m:sub>
                      </m:sSub>
                      <m:r>
                        <a:rPr lang="en-US" sz="4600" b="0" i="1" dirty="0" smtClean="0">
                          <a:solidFill>
                            <a:schemeClr val="tx2">
                              <a:lumMod val="50000"/>
                              <a:lumOff val="50000"/>
                            </a:schemeClr>
                          </a:solidFill>
                          <a:latin typeface="Cambria Math" panose="02040503050406030204" pitchFamily="18" charset="0"/>
                          <a:cs typeface="Calibri"/>
                        </a:rPr>
                        <m:t>(</m:t>
                      </m:r>
                      <m:r>
                        <a:rPr lang="en-US" sz="4600" b="0" i="1" dirty="0" smtClean="0">
                          <a:solidFill>
                            <a:srgbClr val="C00000"/>
                          </a:solidFill>
                          <a:latin typeface="Cambria Math" panose="02040503050406030204" pitchFamily="18" charset="0"/>
                          <a:cs typeface="Calibri"/>
                        </a:rPr>
                        <m:t>𝑠𝑘</m:t>
                      </m:r>
                      <m:r>
                        <a:rPr lang="en-US" sz="4600" b="0" i="1" dirty="0" smtClean="0">
                          <a:solidFill>
                            <a:schemeClr val="tx2">
                              <a:lumMod val="50000"/>
                              <a:lumOff val="50000"/>
                            </a:schemeClr>
                          </a:solidFill>
                          <a:latin typeface="Cambria Math" panose="02040503050406030204" pitchFamily="18" charset="0"/>
                          <a:cs typeface="Calibri"/>
                        </a:rPr>
                        <m:t>)</m:t>
                      </m:r>
                    </m:oMath>
                  </m:oMathPara>
                </a14:m>
                <a:endParaRPr lang="en-US" sz="4600" dirty="0">
                  <a:solidFill>
                    <a:schemeClr val="tx1"/>
                  </a:solidFill>
                </a:endParaRPr>
              </a:p>
            </p:txBody>
          </p:sp>
        </mc:Choice>
        <mc:Fallback xmlns="">
          <p:sp>
            <p:nvSpPr>
              <p:cNvPr id="14" name="Rectangle 13">
                <a:extLst>
                  <a:ext uri="{FF2B5EF4-FFF2-40B4-BE49-F238E27FC236}">
                    <a16:creationId xmlns:a16="http://schemas.microsoft.com/office/drawing/2014/main" id="{3664F6C5-F4C2-8CFE-A09F-D77AC67006E1}"/>
                  </a:ext>
                </a:extLst>
              </p:cNvPr>
              <p:cNvSpPr>
                <a:spLocks noRot="1" noChangeAspect="1" noMove="1" noResize="1" noEditPoints="1" noAdjustHandles="1" noChangeArrowheads="1" noChangeShapeType="1" noTextEdit="1"/>
              </p:cNvSpPr>
              <p:nvPr/>
            </p:nvSpPr>
            <p:spPr>
              <a:xfrm>
                <a:off x="8890388" y="5140265"/>
                <a:ext cx="2329805" cy="854914"/>
              </a:xfrm>
              <a:prstGeom prst="rect">
                <a:avLst/>
              </a:prstGeom>
              <a:blipFill>
                <a:blip r:embed="rId7"/>
                <a:stretch>
                  <a:fillRect/>
                </a:stretch>
              </a:blipFill>
            </p:spPr>
            <p:txBody>
              <a:bodyPr/>
              <a:lstStyle/>
              <a:p>
                <a:r>
                  <a:rPr lang="en-US">
                    <a:noFill/>
                  </a:rPr>
                  <a:t> </a:t>
                </a:r>
              </a:p>
            </p:txBody>
          </p:sp>
        </mc:Fallback>
      </mc:AlternateContent>
      <p:sp>
        <p:nvSpPr>
          <p:cNvPr id="15" name="Rectangle 14">
            <a:extLst>
              <a:ext uri="{FF2B5EF4-FFF2-40B4-BE49-F238E27FC236}">
                <a16:creationId xmlns:a16="http://schemas.microsoft.com/office/drawing/2014/main" id="{77F19A0F-E624-126C-F89A-3C2D793E033F}"/>
              </a:ext>
            </a:extLst>
          </p:cNvPr>
          <p:cNvSpPr/>
          <p:nvPr/>
        </p:nvSpPr>
        <p:spPr>
          <a:xfrm>
            <a:off x="6911258" y="5225993"/>
            <a:ext cx="1736373" cy="646331"/>
          </a:xfrm>
          <a:prstGeom prst="rect">
            <a:avLst/>
          </a:prstGeom>
          <a:solidFill>
            <a:schemeClr val="bg1"/>
          </a:solidFill>
        </p:spPr>
        <p:txBody>
          <a:bodyPr wrap="none" lIns="91440" tIns="45720" rIns="91440" bIns="45720" anchor="ctr">
            <a:spAutoFit/>
          </a:bodyPr>
          <a:lstStyle/>
          <a:p>
            <a:r>
              <a:rPr lang="en-US" sz="3600" dirty="0"/>
              <a:t>Missing:</a:t>
            </a:r>
          </a:p>
        </p:txBody>
      </p:sp>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id="{F84BFCCC-5C66-C4C6-D0F2-3E23FB8C94C5}"/>
                  </a:ext>
                </a:extLst>
              </p:cNvPr>
              <p:cNvSpPr/>
              <p:nvPr/>
            </p:nvSpPr>
            <p:spPr>
              <a:xfrm>
                <a:off x="5891613" y="1075456"/>
                <a:ext cx="1646797" cy="800219"/>
              </a:xfrm>
              <a:prstGeom prst="rect">
                <a:avLst/>
              </a:prstGeom>
              <a:solidFill>
                <a:schemeClr val="bg1"/>
              </a:solidFill>
            </p:spPr>
            <p:txBody>
              <a:bodyPr wrap="none" lIns="91440" tIns="45720" rIns="91440" bIns="45720" anchor="t">
                <a:spAutoFit/>
              </a:bodyPr>
              <a:lstStyle/>
              <a:p>
                <a:pPr algn="ctr"/>
                <a14:m>
                  <m:oMathPara xmlns:m="http://schemas.openxmlformats.org/officeDocument/2006/math">
                    <m:oMathParaPr>
                      <m:jc m:val="left"/>
                    </m:oMathParaPr>
                    <m:oMath xmlns:m="http://schemas.openxmlformats.org/officeDocument/2006/math">
                      <m:r>
                        <a:rPr lang="en-US" sz="4600" b="0" i="1" dirty="0" smtClean="0">
                          <a:solidFill>
                            <a:schemeClr val="tx2">
                              <a:lumMod val="50000"/>
                              <a:lumOff val="50000"/>
                            </a:schemeClr>
                          </a:solidFill>
                          <a:latin typeface="Cambria Math" panose="02040503050406030204" pitchFamily="18" charset="0"/>
                          <a:cs typeface="Calibri"/>
                        </a:rPr>
                        <m:t>, </m:t>
                      </m:r>
                      <m:r>
                        <a:rPr lang="en-US" sz="4600" b="0" i="1" dirty="0" smtClean="0">
                          <a:solidFill>
                            <a:schemeClr val="tx2">
                              <a:lumMod val="50000"/>
                              <a:lumOff val="50000"/>
                            </a:schemeClr>
                          </a:solidFill>
                          <a:latin typeface="Cambria Math" panose="02040503050406030204" pitchFamily="18" charset="0"/>
                          <a:cs typeface="Calibri"/>
                        </a:rPr>
                        <m:t>𝑚𝑠𝑘</m:t>
                      </m:r>
                    </m:oMath>
                  </m:oMathPara>
                </a14:m>
                <a:endParaRPr lang="en-US" sz="4600" dirty="0">
                  <a:solidFill>
                    <a:schemeClr val="tx2">
                      <a:lumMod val="50000"/>
                      <a:lumOff val="50000"/>
                    </a:schemeClr>
                  </a:solidFill>
                </a:endParaRPr>
              </a:p>
            </p:txBody>
          </p:sp>
        </mc:Choice>
        <mc:Fallback xmlns="">
          <p:sp>
            <p:nvSpPr>
              <p:cNvPr id="16" name="Rectangle 15">
                <a:extLst>
                  <a:ext uri="{FF2B5EF4-FFF2-40B4-BE49-F238E27FC236}">
                    <a16:creationId xmlns:a16="http://schemas.microsoft.com/office/drawing/2014/main" id="{F84BFCCC-5C66-C4C6-D0F2-3E23FB8C94C5}"/>
                  </a:ext>
                </a:extLst>
              </p:cNvPr>
              <p:cNvSpPr>
                <a:spLocks noRot="1" noChangeAspect="1" noMove="1" noResize="1" noEditPoints="1" noAdjustHandles="1" noChangeArrowheads="1" noChangeShapeType="1" noTextEdit="1"/>
              </p:cNvSpPr>
              <p:nvPr/>
            </p:nvSpPr>
            <p:spPr>
              <a:xfrm>
                <a:off x="5891613" y="1075456"/>
                <a:ext cx="1646797" cy="800219"/>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 name="Rectangle 7">
                <a:extLst>
                  <a:ext uri="{FF2B5EF4-FFF2-40B4-BE49-F238E27FC236}">
                    <a16:creationId xmlns:a16="http://schemas.microsoft.com/office/drawing/2014/main" id="{E4886AD4-C237-0503-8B76-4C82A4B24F26}"/>
                  </a:ext>
                </a:extLst>
              </p:cNvPr>
              <p:cNvSpPr/>
              <p:nvPr/>
            </p:nvSpPr>
            <p:spPr>
              <a:xfrm>
                <a:off x="5452606" y="2823852"/>
                <a:ext cx="5140061" cy="1009572"/>
              </a:xfrm>
              <a:prstGeom prst="rect">
                <a:avLst/>
              </a:prstGeom>
              <a:solidFill>
                <a:schemeClr val="bg1"/>
              </a:solidFill>
            </p:spPr>
            <p:txBody>
              <a:bodyPr wrap="none" lIns="91440" tIns="45720" rIns="91440" bIns="45720" anchor="ctr">
                <a:spAutoFit/>
              </a:bodyPr>
              <a:lstStyle/>
              <a:p>
                <a:r>
                  <a:rPr lang="en-US" sz="2800" dirty="0"/>
                  <a:t>1. Compute the FHE encryption:</a:t>
                </a:r>
                <a:endParaRPr lang="en-US" sz="2800" dirty="0">
                  <a:solidFill>
                    <a:schemeClr val="tx1"/>
                  </a:solidFill>
                </a:endParaRPr>
              </a:p>
              <a:p>
                <a14:m>
                  <m:oMathPara xmlns:m="http://schemas.openxmlformats.org/officeDocument/2006/math">
                    <m:oMathParaPr>
                      <m:jc m:val="centerGroup"/>
                    </m:oMathParaPr>
                    <m:oMath xmlns:m="http://schemas.openxmlformats.org/officeDocument/2006/math">
                      <m:r>
                        <a:rPr lang="en-US" sz="2800" b="0" i="1" dirty="0" smtClean="0">
                          <a:solidFill>
                            <a:srgbClr val="C00000"/>
                          </a:solidFill>
                          <a:latin typeface="Cambria Math" panose="02040503050406030204" pitchFamily="18" charset="0"/>
                        </a:rPr>
                        <m:t>𝑐</m:t>
                      </m:r>
                      <m:sSup>
                        <m:sSupPr>
                          <m:ctrlPr>
                            <a:rPr lang="en-US" sz="2800" b="0" i="1" dirty="0" smtClean="0">
                              <a:solidFill>
                                <a:srgbClr val="C00000"/>
                              </a:solidFill>
                              <a:latin typeface="Cambria Math" panose="02040503050406030204" pitchFamily="18" charset="0"/>
                            </a:rPr>
                          </m:ctrlPr>
                        </m:sSupPr>
                        <m:e>
                          <m:r>
                            <a:rPr lang="en-US" sz="2800" b="0" i="1" dirty="0" smtClean="0">
                              <a:solidFill>
                                <a:srgbClr val="C00000"/>
                              </a:solidFill>
                              <a:latin typeface="Cambria Math" panose="02040503050406030204" pitchFamily="18" charset="0"/>
                            </a:rPr>
                            <m:t>𝑡</m:t>
                          </m:r>
                        </m:e>
                        <m:sup>
                          <m:r>
                            <a:rPr lang="en-US" sz="2800" b="0" i="1" dirty="0" smtClean="0">
                              <a:solidFill>
                                <a:srgbClr val="C00000"/>
                              </a:solidFill>
                              <a:latin typeface="Cambria Math" panose="02040503050406030204" pitchFamily="18" charset="0"/>
                            </a:rPr>
                            <m:t>′</m:t>
                          </m:r>
                        </m:sup>
                      </m:sSup>
                      <m:r>
                        <a:rPr lang="en-US" sz="2800" b="0" i="1" dirty="0" smtClean="0">
                          <a:solidFill>
                            <a:srgbClr val="C00000"/>
                          </a:solidFill>
                          <a:latin typeface="Cambria Math" panose="02040503050406030204" pitchFamily="18" charset="0"/>
                        </a:rPr>
                        <m:t>=</m:t>
                      </m:r>
                      <m:sSub>
                        <m:sSubPr>
                          <m:ctrlPr>
                            <a:rPr lang="en-US" sz="2800" b="0" i="1" dirty="0" smtClean="0">
                              <a:solidFill>
                                <a:srgbClr val="C00000"/>
                              </a:solidFill>
                              <a:latin typeface="Cambria Math" panose="02040503050406030204" pitchFamily="18" charset="0"/>
                            </a:rPr>
                          </m:ctrlPr>
                        </m:sSubPr>
                        <m:e>
                          <m:r>
                            <a:rPr lang="en-US" sz="2800" i="1" dirty="0" smtClean="0">
                              <a:solidFill>
                                <a:srgbClr val="C00000"/>
                              </a:solidFill>
                              <a:latin typeface="Cambria Math" panose="02040503050406030204" pitchFamily="18" charset="0"/>
                            </a:rPr>
                            <m:t>𝐸</m:t>
                          </m:r>
                        </m:e>
                        <m:sub>
                          <m:r>
                            <a:rPr lang="en-US" sz="2800" b="0" i="1" dirty="0" smtClean="0">
                              <a:solidFill>
                                <a:srgbClr val="C00000"/>
                              </a:solidFill>
                              <a:latin typeface="Cambria Math" panose="02040503050406030204" pitchFamily="18" charset="0"/>
                            </a:rPr>
                            <m:t>𝑠𝑘</m:t>
                          </m:r>
                        </m:sub>
                      </m:sSub>
                      <m:d>
                        <m:dPr>
                          <m:ctrlPr>
                            <a:rPr lang="en-US" sz="2800" b="0" i="1" dirty="0" smtClean="0">
                              <a:solidFill>
                                <a:srgbClr val="C00000"/>
                              </a:solidFill>
                              <a:latin typeface="Cambria Math" panose="02040503050406030204" pitchFamily="18" charset="0"/>
                            </a:rPr>
                          </m:ctrlPr>
                        </m:dPr>
                        <m:e>
                          <m:r>
                            <a:rPr lang="en-US" sz="2800" b="0" i="1" dirty="0" smtClean="0">
                              <a:solidFill>
                                <a:srgbClr val="C00000"/>
                              </a:solidFill>
                              <a:latin typeface="Cambria Math" panose="02040503050406030204" pitchFamily="18" charset="0"/>
                            </a:rPr>
                            <m:t>𝑓</m:t>
                          </m:r>
                          <m:d>
                            <m:dPr>
                              <m:ctrlPr>
                                <a:rPr lang="en-US" sz="2800" b="0" i="1" dirty="0" smtClean="0">
                                  <a:solidFill>
                                    <a:srgbClr val="C00000"/>
                                  </a:solidFill>
                                  <a:latin typeface="Cambria Math" panose="02040503050406030204" pitchFamily="18" charset="0"/>
                                </a:rPr>
                              </m:ctrlPr>
                            </m:dPr>
                            <m:e>
                              <m:r>
                                <a:rPr lang="en-US" sz="2800" b="0" i="1" dirty="0" smtClean="0">
                                  <a:solidFill>
                                    <a:srgbClr val="C00000"/>
                                  </a:solidFill>
                                  <a:latin typeface="Cambria Math" panose="02040503050406030204" pitchFamily="18" charset="0"/>
                                </a:rPr>
                                <m:t>𝑥</m:t>
                              </m:r>
                              <m:r>
                                <a:rPr lang="en-US" sz="2800" b="0" i="1" dirty="0" smtClean="0">
                                  <a:solidFill>
                                    <a:srgbClr val="C00000"/>
                                  </a:solidFill>
                                  <a:latin typeface="Cambria Math" panose="02040503050406030204" pitchFamily="18" charset="0"/>
                                </a:rPr>
                                <m:t>,</m:t>
                              </m:r>
                              <m:r>
                                <a:rPr lang="en-US" sz="2800" b="0" i="1" dirty="0" smtClean="0">
                                  <a:solidFill>
                                    <a:srgbClr val="C00000"/>
                                  </a:solidFill>
                                  <a:latin typeface="Cambria Math" panose="02040503050406030204" pitchFamily="18" charset="0"/>
                                </a:rPr>
                                <m:t>𝑦</m:t>
                              </m:r>
                            </m:e>
                          </m:d>
                        </m:e>
                      </m:d>
                    </m:oMath>
                  </m:oMathPara>
                </a14:m>
                <a:endParaRPr lang="en-US" sz="2800" b="0" dirty="0">
                  <a:solidFill>
                    <a:srgbClr val="C00000"/>
                  </a:solidFill>
                </a:endParaRPr>
              </a:p>
            </p:txBody>
          </p:sp>
        </mc:Choice>
        <mc:Fallback>
          <p:sp>
            <p:nvSpPr>
              <p:cNvPr id="8" name="Rectangle 7">
                <a:extLst>
                  <a:ext uri="{FF2B5EF4-FFF2-40B4-BE49-F238E27FC236}">
                    <a16:creationId xmlns:a16="http://schemas.microsoft.com/office/drawing/2014/main" id="{E4886AD4-C237-0503-8B76-4C82A4B24F26}"/>
                  </a:ext>
                </a:extLst>
              </p:cNvPr>
              <p:cNvSpPr>
                <a:spLocks noRot="1" noChangeAspect="1" noMove="1" noResize="1" noEditPoints="1" noAdjustHandles="1" noChangeArrowheads="1" noChangeShapeType="1" noTextEdit="1"/>
              </p:cNvSpPr>
              <p:nvPr/>
            </p:nvSpPr>
            <p:spPr>
              <a:xfrm>
                <a:off x="5452606" y="2823852"/>
                <a:ext cx="5140061" cy="1009572"/>
              </a:xfrm>
              <a:prstGeom prst="rect">
                <a:avLst/>
              </a:prstGeom>
              <a:blipFill>
                <a:blip r:embed="rId9"/>
                <a:stretch>
                  <a:fillRect l="-2370" t="-5422" r="-130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2" name="Rectangle 21">
                <a:extLst>
                  <a:ext uri="{FF2B5EF4-FFF2-40B4-BE49-F238E27FC236}">
                    <a16:creationId xmlns:a16="http://schemas.microsoft.com/office/drawing/2014/main" id="{43A931B5-6FB7-7AE6-7856-E608B6B715F1}"/>
                  </a:ext>
                </a:extLst>
              </p:cNvPr>
              <p:cNvSpPr/>
              <p:nvPr/>
            </p:nvSpPr>
            <p:spPr>
              <a:xfrm>
                <a:off x="5452606" y="3786716"/>
                <a:ext cx="6119368" cy="523220"/>
              </a:xfrm>
              <a:prstGeom prst="rect">
                <a:avLst/>
              </a:prstGeom>
              <a:solidFill>
                <a:schemeClr val="bg1"/>
              </a:solidFill>
            </p:spPr>
            <p:txBody>
              <a:bodyPr wrap="none" lIns="91440" tIns="45720" rIns="91440" bIns="45720" anchor="ctr">
                <a:spAutoFit/>
              </a:bodyPr>
              <a:lstStyle/>
              <a:p>
                <a:r>
                  <a:rPr lang="en-US" sz="2800" dirty="0"/>
                  <a:t>2. Compute function secret key for </a:t>
                </a:r>
                <a14:m>
                  <m:oMath xmlns:m="http://schemas.openxmlformats.org/officeDocument/2006/math">
                    <m:sSub>
                      <m:sSubPr>
                        <m:ctrlPr>
                          <a:rPr lang="en-US" sz="2800" i="1" dirty="0">
                            <a:solidFill>
                              <a:schemeClr val="accent1">
                                <a:lumMod val="75000"/>
                              </a:schemeClr>
                            </a:solidFill>
                            <a:latin typeface="Cambria Math" panose="02040503050406030204" pitchFamily="18" charset="0"/>
                            <a:cs typeface="Calibri"/>
                          </a:rPr>
                        </m:ctrlPr>
                      </m:sSubPr>
                      <m:e>
                        <m:r>
                          <a:rPr lang="en-US" sz="2800" i="1" dirty="0">
                            <a:solidFill>
                              <a:schemeClr val="tx2">
                                <a:lumMod val="50000"/>
                                <a:lumOff val="50000"/>
                              </a:schemeClr>
                            </a:solidFill>
                            <a:latin typeface="Cambria Math" panose="02040503050406030204" pitchFamily="18" charset="0"/>
                            <a:cs typeface="Calibri"/>
                          </a:rPr>
                          <m:t>𝐹</m:t>
                        </m:r>
                      </m:e>
                      <m:sub>
                        <m:r>
                          <a:rPr lang="en-US" sz="2800" i="1" dirty="0">
                            <a:solidFill>
                              <a:srgbClr val="C00000"/>
                            </a:solidFill>
                            <a:latin typeface="Cambria Math" panose="02040503050406030204" pitchFamily="18" charset="0"/>
                            <a:cs typeface="Calibri"/>
                          </a:rPr>
                          <m:t>𝑐𝑡</m:t>
                        </m:r>
                        <m:r>
                          <a:rPr lang="en-US" sz="2800" i="1" dirty="0">
                            <a:solidFill>
                              <a:srgbClr val="C00000"/>
                            </a:solidFill>
                            <a:latin typeface="Cambria Math" panose="02040503050406030204" pitchFamily="18" charset="0"/>
                            <a:cs typeface="Calibri"/>
                          </a:rPr>
                          <m:t>′</m:t>
                        </m:r>
                      </m:sub>
                    </m:sSub>
                  </m:oMath>
                </a14:m>
                <a:endParaRPr lang="en-US" sz="2800" b="0" dirty="0">
                  <a:solidFill>
                    <a:srgbClr val="C00000"/>
                  </a:solidFill>
                </a:endParaRPr>
              </a:p>
            </p:txBody>
          </p:sp>
        </mc:Choice>
        <mc:Fallback>
          <p:sp>
            <p:nvSpPr>
              <p:cNvPr id="22" name="Rectangle 21">
                <a:extLst>
                  <a:ext uri="{FF2B5EF4-FFF2-40B4-BE49-F238E27FC236}">
                    <a16:creationId xmlns:a16="http://schemas.microsoft.com/office/drawing/2014/main" id="{43A931B5-6FB7-7AE6-7856-E608B6B715F1}"/>
                  </a:ext>
                </a:extLst>
              </p:cNvPr>
              <p:cNvSpPr>
                <a:spLocks noRot="1" noChangeAspect="1" noMove="1" noResize="1" noEditPoints="1" noAdjustHandles="1" noChangeArrowheads="1" noChangeShapeType="1" noTextEdit="1"/>
              </p:cNvSpPr>
              <p:nvPr/>
            </p:nvSpPr>
            <p:spPr>
              <a:xfrm>
                <a:off x="5452606" y="3786716"/>
                <a:ext cx="6119368" cy="523220"/>
              </a:xfrm>
              <a:prstGeom prst="rect">
                <a:avLst/>
              </a:prstGeom>
              <a:blipFill>
                <a:blip r:embed="rId10"/>
                <a:stretch>
                  <a:fillRect l="-1992" t="-11628" b="-32558"/>
                </a:stretch>
              </a:blipFill>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3429928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5" grpId="0" animBg="1"/>
      <p:bldP spid="16" grpId="0" animBg="1"/>
      <p:bldP spid="8" grpId="0" animBg="1"/>
      <p:bldP spid="2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DE4E636-0A30-82B4-6D19-565B96B75DF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9F30A9-8081-7356-D57F-43245C8A28D0}"/>
              </a:ext>
            </a:extLst>
          </p:cNvPr>
          <p:cNvSpPr>
            <a:spLocks noGrp="1"/>
          </p:cNvSpPr>
          <p:nvPr>
            <p:ph type="title"/>
          </p:nvPr>
        </p:nvSpPr>
        <p:spPr>
          <a:xfrm>
            <a:off x="744896" y="242487"/>
            <a:ext cx="12412298" cy="738490"/>
          </a:xfrm>
        </p:spPr>
        <p:txBody>
          <a:bodyPr>
            <a:normAutofit/>
          </a:bodyPr>
          <a:lstStyle/>
          <a:p>
            <a:r>
              <a:rPr lang="en-US" dirty="0"/>
              <a:t>Attempt 1</a:t>
            </a:r>
            <a:endParaRPr lang="en-IL" dirty="0"/>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E4EDCC2B-7E6D-20F3-E967-E1AA9A383B3D}"/>
                  </a:ext>
                </a:extLst>
              </p:cNvPr>
              <p:cNvSpPr/>
              <p:nvPr/>
            </p:nvSpPr>
            <p:spPr>
              <a:xfrm>
                <a:off x="660126" y="1044430"/>
                <a:ext cx="3256789" cy="800219"/>
              </a:xfrm>
              <a:prstGeom prst="rect">
                <a:avLst/>
              </a:prstGeom>
              <a:solidFill>
                <a:schemeClr val="bg1"/>
              </a:solidFill>
            </p:spPr>
            <p:txBody>
              <a:bodyPr wrap="none" lIns="91440" tIns="45720" rIns="91440" bIns="45720" anchor="t">
                <a:spAutoFit/>
              </a:bodyPr>
              <a:lstStyle/>
              <a:p>
                <a:pPr algn="ctr"/>
                <a14:m>
                  <m:oMathPara xmlns:m="http://schemas.openxmlformats.org/officeDocument/2006/math">
                    <m:oMathParaPr>
                      <m:jc m:val="centerGroup"/>
                    </m:oMathParaPr>
                    <m:oMath xmlns:m="http://schemas.openxmlformats.org/officeDocument/2006/math">
                      <m:r>
                        <a:rPr lang="en-US" sz="4600" b="0" i="1" dirty="0" smtClean="0">
                          <a:solidFill>
                            <a:srgbClr val="C00000"/>
                          </a:solidFill>
                          <a:latin typeface="Cambria Math" panose="02040503050406030204" pitchFamily="18" charset="0"/>
                        </a:rPr>
                        <m:t>𝑐𝑡</m:t>
                      </m:r>
                      <m:r>
                        <a:rPr lang="en-US" sz="4600" b="0" i="1" dirty="0" smtClean="0">
                          <a:solidFill>
                            <a:srgbClr val="C00000"/>
                          </a:solidFill>
                          <a:latin typeface="Cambria Math" panose="02040503050406030204" pitchFamily="18" charset="0"/>
                        </a:rPr>
                        <m:t>=</m:t>
                      </m:r>
                      <m:sSub>
                        <m:sSubPr>
                          <m:ctrlPr>
                            <a:rPr lang="en-US" sz="4600" b="0" i="1" dirty="0" smtClean="0">
                              <a:solidFill>
                                <a:srgbClr val="C00000"/>
                              </a:solidFill>
                              <a:latin typeface="Cambria Math" panose="02040503050406030204" pitchFamily="18" charset="0"/>
                            </a:rPr>
                          </m:ctrlPr>
                        </m:sSubPr>
                        <m:e>
                          <m:r>
                            <a:rPr lang="en-US" sz="4600" i="1" dirty="0" smtClean="0">
                              <a:solidFill>
                                <a:srgbClr val="C00000"/>
                              </a:solidFill>
                              <a:latin typeface="Cambria Math" panose="02040503050406030204" pitchFamily="18" charset="0"/>
                            </a:rPr>
                            <m:t>𝐸</m:t>
                          </m:r>
                        </m:e>
                        <m:sub>
                          <m:r>
                            <a:rPr lang="en-US" sz="4600" b="0" i="1" dirty="0" smtClean="0">
                              <a:solidFill>
                                <a:srgbClr val="C00000"/>
                              </a:solidFill>
                              <a:latin typeface="Cambria Math" panose="02040503050406030204" pitchFamily="18" charset="0"/>
                            </a:rPr>
                            <m:t>𝑠𝑘</m:t>
                          </m:r>
                        </m:sub>
                      </m:sSub>
                      <m:d>
                        <m:dPr>
                          <m:ctrlPr>
                            <a:rPr lang="en-US" sz="4600" b="0" i="1" dirty="0" smtClean="0">
                              <a:solidFill>
                                <a:srgbClr val="C00000"/>
                              </a:solidFill>
                              <a:latin typeface="Cambria Math" panose="02040503050406030204" pitchFamily="18" charset="0"/>
                            </a:rPr>
                          </m:ctrlPr>
                        </m:dPr>
                        <m:e>
                          <m:r>
                            <a:rPr lang="en-US" sz="4600" b="0" i="1" dirty="0" smtClean="0">
                              <a:solidFill>
                                <a:srgbClr val="C00000"/>
                              </a:solidFill>
                              <a:latin typeface="Cambria Math" panose="02040503050406030204" pitchFamily="18" charset="0"/>
                            </a:rPr>
                            <m:t>𝑥</m:t>
                          </m:r>
                        </m:e>
                      </m:d>
                    </m:oMath>
                  </m:oMathPara>
                </a14:m>
                <a:endParaRPr lang="en-US" sz="4600" dirty="0">
                  <a:solidFill>
                    <a:srgbClr val="C00000"/>
                  </a:solidFill>
                </a:endParaRPr>
              </a:p>
            </p:txBody>
          </p:sp>
        </mc:Choice>
        <mc:Fallback xmlns="">
          <p:sp>
            <p:nvSpPr>
              <p:cNvPr id="5" name="Rectangle 4">
                <a:extLst>
                  <a:ext uri="{FF2B5EF4-FFF2-40B4-BE49-F238E27FC236}">
                    <a16:creationId xmlns:a16="http://schemas.microsoft.com/office/drawing/2014/main" id="{E4EDCC2B-7E6D-20F3-E967-E1AA9A383B3D}"/>
                  </a:ext>
                </a:extLst>
              </p:cNvPr>
              <p:cNvSpPr>
                <a:spLocks noRot="1" noChangeAspect="1" noMove="1" noResize="1" noEditPoints="1" noAdjustHandles="1" noChangeArrowheads="1" noChangeShapeType="1" noTextEdit="1"/>
              </p:cNvSpPr>
              <p:nvPr/>
            </p:nvSpPr>
            <p:spPr>
              <a:xfrm>
                <a:off x="660126" y="1044430"/>
                <a:ext cx="3256789" cy="800219"/>
              </a:xfrm>
              <a:prstGeom prst="rect">
                <a:avLst/>
              </a:prstGeom>
              <a:blipFill>
                <a:blip r:embed="rId5"/>
                <a:stretch>
                  <a:fillRect/>
                </a:stretch>
              </a:blipFill>
            </p:spPr>
            <p:txBody>
              <a:bodyPr/>
              <a:lstStyle/>
              <a:p>
                <a:r>
                  <a:rPr lang="en-US">
                    <a:noFill/>
                  </a:rPr>
                  <a:t> </a:t>
                </a:r>
              </a:p>
            </p:txBody>
          </p:sp>
        </mc:Fallback>
      </mc:AlternateContent>
      <p:cxnSp>
        <p:nvCxnSpPr>
          <p:cNvPr id="7" name="Straight Arrow Connector 6">
            <a:extLst>
              <a:ext uri="{FF2B5EF4-FFF2-40B4-BE49-F238E27FC236}">
                <a16:creationId xmlns:a16="http://schemas.microsoft.com/office/drawing/2014/main" id="{9B4114DE-54CC-FA97-E397-39599BBF33A5}"/>
              </a:ext>
            </a:extLst>
          </p:cNvPr>
          <p:cNvCxnSpPr>
            <a:cxnSpLocks/>
          </p:cNvCxnSpPr>
          <p:nvPr/>
        </p:nvCxnSpPr>
        <p:spPr>
          <a:xfrm flipH="1" flipV="1">
            <a:off x="2462680" y="2069002"/>
            <a:ext cx="731886" cy="1080551"/>
          </a:xfrm>
          <a:prstGeom prst="straightConnector1">
            <a:avLst/>
          </a:prstGeom>
          <a:ln w="76200">
            <a:solidFill>
              <a:schemeClr val="tx1"/>
            </a:solidFill>
            <a:prstDash val="sys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AD37A3E0-26EC-6CCE-4010-D197A08FEE34}"/>
              </a:ext>
            </a:extLst>
          </p:cNvPr>
          <p:cNvCxnSpPr>
            <a:cxnSpLocks/>
          </p:cNvCxnSpPr>
          <p:nvPr/>
        </p:nvCxnSpPr>
        <p:spPr>
          <a:xfrm flipV="1">
            <a:off x="4551879" y="2069002"/>
            <a:ext cx="828675" cy="1080551"/>
          </a:xfrm>
          <a:prstGeom prst="straightConnector1">
            <a:avLst/>
          </a:prstGeom>
          <a:ln w="762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E6A1E295-3276-692F-0402-0847B2F12211}"/>
              </a:ext>
            </a:extLst>
          </p:cNvPr>
          <p:cNvSpPr/>
          <p:nvPr/>
        </p:nvSpPr>
        <p:spPr>
          <a:xfrm>
            <a:off x="6127030" y="1022659"/>
            <a:ext cx="184731" cy="800219"/>
          </a:xfrm>
          <a:prstGeom prst="rect">
            <a:avLst/>
          </a:prstGeom>
          <a:solidFill>
            <a:schemeClr val="bg1"/>
          </a:solidFill>
        </p:spPr>
        <p:txBody>
          <a:bodyPr wrap="none" lIns="91440" tIns="45720" rIns="91440" bIns="45720" anchor="t">
            <a:spAutoFit/>
          </a:bodyPr>
          <a:lstStyle/>
          <a:p>
            <a:pPr algn="ctr"/>
            <a:endParaRPr lang="en-US" sz="4600" dirty="0">
              <a:solidFill>
                <a:schemeClr val="tx1"/>
              </a:solidFill>
            </a:endParaRPr>
          </a:p>
        </p:txBody>
      </p:sp>
      <p:sp>
        <p:nvSpPr>
          <p:cNvPr id="9" name="Rectangle 8">
            <a:extLst>
              <a:ext uri="{FF2B5EF4-FFF2-40B4-BE49-F238E27FC236}">
                <a16:creationId xmlns:a16="http://schemas.microsoft.com/office/drawing/2014/main" id="{B4ED8A55-2769-1994-674C-A4DB1565BD1A}"/>
              </a:ext>
            </a:extLst>
          </p:cNvPr>
          <p:cNvSpPr/>
          <p:nvPr/>
        </p:nvSpPr>
        <p:spPr>
          <a:xfrm>
            <a:off x="3847833" y="4997084"/>
            <a:ext cx="184731" cy="800219"/>
          </a:xfrm>
          <a:prstGeom prst="rect">
            <a:avLst/>
          </a:prstGeom>
          <a:solidFill>
            <a:schemeClr val="bg1"/>
          </a:solidFill>
        </p:spPr>
        <p:txBody>
          <a:bodyPr wrap="none" lIns="91440" tIns="45720" rIns="91440" bIns="45720" anchor="t">
            <a:spAutoFit/>
          </a:bodyPr>
          <a:lstStyle/>
          <a:p>
            <a:pPr algn="ctr"/>
            <a:endParaRPr lang="en-US" sz="4600" dirty="0">
              <a:solidFill>
                <a:schemeClr val="tx1"/>
              </a:solidFill>
            </a:endParaRPr>
          </a:p>
        </p:txBody>
      </p:sp>
      <p:sp>
        <p:nvSpPr>
          <p:cNvPr id="3" name="Rectangle 2">
            <a:extLst>
              <a:ext uri="{FF2B5EF4-FFF2-40B4-BE49-F238E27FC236}">
                <a16:creationId xmlns:a16="http://schemas.microsoft.com/office/drawing/2014/main" id="{FAD2E291-20D6-CDB7-D01D-082BC765BFB4}"/>
              </a:ext>
            </a:extLst>
          </p:cNvPr>
          <p:cNvSpPr/>
          <p:nvPr/>
        </p:nvSpPr>
        <p:spPr>
          <a:xfrm>
            <a:off x="3281408" y="3251963"/>
            <a:ext cx="1203158" cy="800219"/>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2D6C022B-4CB3-15FA-229A-A86CC4275110}"/>
                  </a:ext>
                </a:extLst>
              </p:cNvPr>
              <p:cNvSpPr/>
              <p:nvPr/>
            </p:nvSpPr>
            <p:spPr>
              <a:xfrm>
                <a:off x="4866667" y="1044204"/>
                <a:ext cx="1299843" cy="800219"/>
              </a:xfrm>
              <a:prstGeom prst="rect">
                <a:avLst/>
              </a:prstGeom>
              <a:solidFill>
                <a:schemeClr val="bg1"/>
              </a:solidFill>
            </p:spPr>
            <p:txBody>
              <a:bodyPr wrap="none" lIns="91440" tIns="45720" rIns="91440" bIns="45720" anchor="t">
                <a:spAutoFit/>
              </a:bodyPr>
              <a:lstStyle/>
              <a:p>
                <a:pPr algn="ctr"/>
                <a14:m>
                  <m:oMathPara xmlns:m="http://schemas.openxmlformats.org/officeDocument/2006/math">
                    <m:oMathParaPr>
                      <m:jc m:val="centerGroup"/>
                    </m:oMathParaPr>
                    <m:oMath xmlns:m="http://schemas.openxmlformats.org/officeDocument/2006/math">
                      <m:r>
                        <a:rPr lang="en-US" sz="4600" b="0" i="1" dirty="0" smtClean="0">
                          <a:solidFill>
                            <a:schemeClr val="accent1">
                              <a:lumMod val="75000"/>
                            </a:schemeClr>
                          </a:solidFill>
                          <a:latin typeface="Cambria Math" panose="02040503050406030204" pitchFamily="18" charset="0"/>
                          <a:cs typeface="Calibri"/>
                        </a:rPr>
                        <m:t> </m:t>
                      </m:r>
                      <m:r>
                        <a:rPr lang="en-US" sz="4600" b="0" i="1" dirty="0" smtClean="0">
                          <a:solidFill>
                            <a:schemeClr val="tx1"/>
                          </a:solidFill>
                          <a:latin typeface="Cambria Math" panose="02040503050406030204" pitchFamily="18" charset="0"/>
                          <a:cs typeface="Calibri"/>
                        </a:rPr>
                        <m:t>𝑦</m:t>
                      </m:r>
                      <m:r>
                        <a:rPr lang="en-US" sz="4600" b="0" i="1" dirty="0" smtClean="0">
                          <a:solidFill>
                            <a:schemeClr val="tx1"/>
                          </a:solidFill>
                          <a:latin typeface="Cambria Math" panose="02040503050406030204" pitchFamily="18" charset="0"/>
                          <a:cs typeface="Calibri"/>
                        </a:rPr>
                        <m:t>,</m:t>
                      </m:r>
                      <m:r>
                        <a:rPr lang="en-US" sz="4600" b="0" i="1" dirty="0" smtClean="0">
                          <a:solidFill>
                            <a:schemeClr val="tx1"/>
                          </a:solidFill>
                          <a:latin typeface="Cambria Math" panose="02040503050406030204" pitchFamily="18" charset="0"/>
                          <a:cs typeface="Calibri"/>
                        </a:rPr>
                        <m:t>𝑟</m:t>
                      </m:r>
                    </m:oMath>
                  </m:oMathPara>
                </a14:m>
                <a:endParaRPr lang="en-US" sz="4600" dirty="0">
                  <a:solidFill>
                    <a:schemeClr val="tx1"/>
                  </a:solidFill>
                </a:endParaRPr>
              </a:p>
            </p:txBody>
          </p:sp>
        </mc:Choice>
        <mc:Fallback xmlns="">
          <p:sp>
            <p:nvSpPr>
              <p:cNvPr id="6" name="Rectangle 5">
                <a:extLst>
                  <a:ext uri="{FF2B5EF4-FFF2-40B4-BE49-F238E27FC236}">
                    <a16:creationId xmlns:a16="http://schemas.microsoft.com/office/drawing/2014/main" id="{2D6C022B-4CB3-15FA-229A-A86CC4275110}"/>
                  </a:ext>
                </a:extLst>
              </p:cNvPr>
              <p:cNvSpPr>
                <a:spLocks noRot="1" noChangeAspect="1" noMove="1" noResize="1" noEditPoints="1" noAdjustHandles="1" noChangeArrowheads="1" noChangeShapeType="1" noTextEdit="1"/>
              </p:cNvSpPr>
              <p:nvPr/>
            </p:nvSpPr>
            <p:spPr>
              <a:xfrm>
                <a:off x="4866667" y="1044204"/>
                <a:ext cx="1299843" cy="800219"/>
              </a:xfrm>
              <a:prstGeom prst="rect">
                <a:avLst/>
              </a:prstGeom>
              <a:blipFill>
                <a:blip r:embed="rId6"/>
                <a:stretch>
                  <a:fillRect/>
                </a:stretch>
              </a:blipFill>
            </p:spPr>
            <p:txBody>
              <a:bodyPr/>
              <a:lstStyle/>
              <a:p>
                <a:r>
                  <a:rPr lang="en-US">
                    <a:noFill/>
                  </a:rPr>
                  <a:t> </a:t>
                </a:r>
              </a:p>
            </p:txBody>
          </p:sp>
        </mc:Fallback>
      </mc:AlternateContent>
      <p:cxnSp>
        <p:nvCxnSpPr>
          <p:cNvPr id="17" name="Straight Arrow Connector 16">
            <a:extLst>
              <a:ext uri="{FF2B5EF4-FFF2-40B4-BE49-F238E27FC236}">
                <a16:creationId xmlns:a16="http://schemas.microsoft.com/office/drawing/2014/main" id="{F0685028-4D46-F4F0-8B8F-7AA96F8E94DB}"/>
              </a:ext>
            </a:extLst>
          </p:cNvPr>
          <p:cNvCxnSpPr>
            <a:cxnSpLocks/>
          </p:cNvCxnSpPr>
          <p:nvPr/>
        </p:nvCxnSpPr>
        <p:spPr>
          <a:xfrm flipV="1">
            <a:off x="3877732" y="4221656"/>
            <a:ext cx="0" cy="826550"/>
          </a:xfrm>
          <a:prstGeom prst="straightConnector1">
            <a:avLst/>
          </a:prstGeom>
          <a:ln w="762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AAB1D98C-FEDB-F3F2-CF11-9D30A37A77CB}"/>
                  </a:ext>
                </a:extLst>
              </p:cNvPr>
              <p:cNvSpPr/>
              <p:nvPr/>
            </p:nvSpPr>
            <p:spPr>
              <a:xfrm>
                <a:off x="1381973" y="5009295"/>
                <a:ext cx="2453620" cy="808748"/>
              </a:xfrm>
              <a:prstGeom prst="rect">
                <a:avLst/>
              </a:prstGeom>
              <a:solidFill>
                <a:schemeClr val="bg1"/>
              </a:solidFill>
            </p:spPr>
            <p:txBody>
              <a:bodyPr wrap="none" lIns="91440" tIns="45720" rIns="91440" bIns="45720" anchor="t">
                <a:spAutoFit/>
              </a:bodyPr>
              <a:lstStyle/>
              <a:p>
                <a:pPr algn="ctr"/>
                <a14:m>
                  <m:oMathPara xmlns:m="http://schemas.openxmlformats.org/officeDocument/2006/math">
                    <m:oMathParaPr>
                      <m:jc m:val="centerGroup"/>
                    </m:oMathParaPr>
                    <m:oMath xmlns:m="http://schemas.openxmlformats.org/officeDocument/2006/math">
                      <m:r>
                        <a:rPr lang="en-US" sz="4600" b="0" i="1" dirty="0" smtClean="0">
                          <a:solidFill>
                            <a:schemeClr val="tx2">
                              <a:lumMod val="50000"/>
                              <a:lumOff val="50000"/>
                            </a:schemeClr>
                          </a:solidFill>
                          <a:latin typeface="Cambria Math" panose="02040503050406030204" pitchFamily="18" charset="0"/>
                          <a:cs typeface="Calibri"/>
                        </a:rPr>
                        <m:t>𝑠𝑘</m:t>
                      </m:r>
                      <m:r>
                        <a:rPr lang="en-US" sz="4600" b="0" i="1" dirty="0" smtClean="0">
                          <a:solidFill>
                            <a:schemeClr val="tx2">
                              <a:lumMod val="50000"/>
                              <a:lumOff val="50000"/>
                            </a:schemeClr>
                          </a:solidFill>
                          <a:latin typeface="Cambria Math" panose="02040503050406030204" pitchFamily="18" charset="0"/>
                          <a:cs typeface="Calibri"/>
                        </a:rPr>
                        <m:t>[</m:t>
                      </m:r>
                      <m:sSub>
                        <m:sSubPr>
                          <m:ctrlPr>
                            <a:rPr lang="en-US" sz="4600" b="0" i="1" dirty="0" smtClean="0">
                              <a:solidFill>
                                <a:schemeClr val="accent1">
                                  <a:lumMod val="75000"/>
                                </a:schemeClr>
                              </a:solidFill>
                              <a:latin typeface="Cambria Math" panose="02040503050406030204" pitchFamily="18" charset="0"/>
                              <a:cs typeface="Calibri"/>
                            </a:rPr>
                          </m:ctrlPr>
                        </m:sSubPr>
                        <m:e>
                          <m:r>
                            <a:rPr lang="en-US" sz="4600" b="0" i="1" dirty="0" smtClean="0">
                              <a:solidFill>
                                <a:schemeClr val="tx2">
                                  <a:lumMod val="50000"/>
                                  <a:lumOff val="50000"/>
                                </a:schemeClr>
                              </a:solidFill>
                              <a:latin typeface="Cambria Math" panose="02040503050406030204" pitchFamily="18" charset="0"/>
                              <a:cs typeface="Calibri"/>
                            </a:rPr>
                            <m:t>𝐹</m:t>
                          </m:r>
                        </m:e>
                        <m:sub>
                          <m:r>
                            <a:rPr lang="en-US" sz="4600" b="0" i="1" dirty="0" smtClean="0">
                              <a:solidFill>
                                <a:srgbClr val="C00000"/>
                              </a:solidFill>
                              <a:latin typeface="Cambria Math" panose="02040503050406030204" pitchFamily="18" charset="0"/>
                              <a:cs typeface="Calibri"/>
                            </a:rPr>
                            <m:t>𝑐</m:t>
                          </m:r>
                          <m:sSup>
                            <m:sSupPr>
                              <m:ctrlPr>
                                <a:rPr lang="en-US" sz="4600" b="0" i="1" dirty="0" smtClean="0">
                                  <a:solidFill>
                                    <a:srgbClr val="C00000"/>
                                  </a:solidFill>
                                  <a:latin typeface="Cambria Math" panose="02040503050406030204" pitchFamily="18" charset="0"/>
                                  <a:cs typeface="Calibri"/>
                                </a:rPr>
                              </m:ctrlPr>
                            </m:sSupPr>
                            <m:e>
                              <m:r>
                                <a:rPr lang="en-US" sz="4600" b="0" i="1" dirty="0" smtClean="0">
                                  <a:solidFill>
                                    <a:srgbClr val="C00000"/>
                                  </a:solidFill>
                                  <a:latin typeface="Cambria Math" panose="02040503050406030204" pitchFamily="18" charset="0"/>
                                  <a:cs typeface="Calibri"/>
                                </a:rPr>
                                <m:t>𝑡</m:t>
                              </m:r>
                            </m:e>
                            <m:sup>
                              <m:r>
                                <a:rPr lang="en-US" sz="4600" b="0" i="1" dirty="0" smtClean="0">
                                  <a:solidFill>
                                    <a:srgbClr val="C00000"/>
                                  </a:solidFill>
                                  <a:latin typeface="Cambria Math" panose="02040503050406030204" pitchFamily="18" charset="0"/>
                                  <a:cs typeface="Calibri"/>
                                </a:rPr>
                                <m:t>′</m:t>
                              </m:r>
                            </m:sup>
                          </m:sSup>
                        </m:sub>
                      </m:sSub>
                      <m:r>
                        <a:rPr lang="en-US" sz="4600" b="0" i="1" dirty="0" smtClean="0">
                          <a:solidFill>
                            <a:schemeClr val="tx2">
                              <a:lumMod val="50000"/>
                              <a:lumOff val="50000"/>
                            </a:schemeClr>
                          </a:solidFill>
                          <a:latin typeface="Cambria Math" panose="02040503050406030204" pitchFamily="18" charset="0"/>
                          <a:cs typeface="Calibri"/>
                        </a:rPr>
                        <m:t>]</m:t>
                      </m:r>
                      <m:r>
                        <a:rPr lang="en-US" sz="4600" b="0" i="1" dirty="0" smtClean="0">
                          <a:solidFill>
                            <a:schemeClr val="accent1">
                              <a:lumMod val="75000"/>
                            </a:schemeClr>
                          </a:solidFill>
                          <a:latin typeface="Cambria Math" panose="02040503050406030204" pitchFamily="18" charset="0"/>
                          <a:cs typeface="Calibri"/>
                        </a:rPr>
                        <m:t>,</m:t>
                      </m:r>
                    </m:oMath>
                  </m:oMathPara>
                </a14:m>
                <a:endParaRPr lang="en-US" sz="4600" dirty="0">
                  <a:solidFill>
                    <a:schemeClr val="tx1"/>
                  </a:solidFill>
                </a:endParaRPr>
              </a:p>
            </p:txBody>
          </p:sp>
        </mc:Choice>
        <mc:Fallback xmlns="">
          <p:sp>
            <p:nvSpPr>
              <p:cNvPr id="12" name="Rectangle 11">
                <a:extLst>
                  <a:ext uri="{FF2B5EF4-FFF2-40B4-BE49-F238E27FC236}">
                    <a16:creationId xmlns:a16="http://schemas.microsoft.com/office/drawing/2014/main" id="{AAB1D98C-FEDB-F3F2-CF11-9D30A37A77CB}"/>
                  </a:ext>
                </a:extLst>
              </p:cNvPr>
              <p:cNvSpPr>
                <a:spLocks noRot="1" noChangeAspect="1" noMove="1" noResize="1" noEditPoints="1" noAdjustHandles="1" noChangeArrowheads="1" noChangeShapeType="1" noTextEdit="1"/>
              </p:cNvSpPr>
              <p:nvPr/>
            </p:nvSpPr>
            <p:spPr>
              <a:xfrm>
                <a:off x="1381973" y="5009295"/>
                <a:ext cx="2453620" cy="808748"/>
              </a:xfrm>
              <a:prstGeom prst="rect">
                <a:avLst/>
              </a:prstGeom>
              <a:blipFill>
                <a:blip r:embed="rId7"/>
                <a:stretch>
                  <a:fillRect/>
                </a:stretch>
              </a:blipFill>
            </p:spPr>
            <p:txBody>
              <a:bodyPr/>
              <a:lstStyle/>
              <a:p>
                <a:r>
                  <a:rPr lang="en-US">
                    <a:noFill/>
                  </a:rPr>
                  <a:t> </a:t>
                </a:r>
              </a:p>
            </p:txBody>
          </p:sp>
        </mc:Fallback>
      </mc:AlternateContent>
      <p:sp>
        <p:nvSpPr>
          <p:cNvPr id="13" name="Rectangle 12">
            <a:extLst>
              <a:ext uri="{FF2B5EF4-FFF2-40B4-BE49-F238E27FC236}">
                <a16:creationId xmlns:a16="http://schemas.microsoft.com/office/drawing/2014/main" id="{91B93FDA-3F9D-0570-D3B9-8E228A3C777C}"/>
              </a:ext>
            </a:extLst>
          </p:cNvPr>
          <p:cNvSpPr/>
          <p:nvPr/>
        </p:nvSpPr>
        <p:spPr>
          <a:xfrm>
            <a:off x="7795219" y="54964"/>
            <a:ext cx="4396781" cy="1015663"/>
          </a:xfrm>
          <a:prstGeom prst="rect">
            <a:avLst/>
          </a:prstGeom>
          <a:solidFill>
            <a:schemeClr val="bg1"/>
          </a:solidFill>
        </p:spPr>
        <p:txBody>
          <a:bodyPr wrap="none" lIns="91440" tIns="45720" rIns="91440" bIns="45720" anchor="ctr">
            <a:spAutoFit/>
          </a:bodyPr>
          <a:lstStyle/>
          <a:p>
            <a:r>
              <a:rPr lang="en-US" sz="3000" dirty="0">
                <a:solidFill>
                  <a:srgbClr val="C00000"/>
                </a:solidFill>
              </a:rPr>
              <a:t>homomorphic encryption</a:t>
            </a:r>
          </a:p>
          <a:p>
            <a:r>
              <a:rPr lang="en-US" sz="3000" dirty="0">
                <a:solidFill>
                  <a:schemeClr val="tx2">
                    <a:lumMod val="50000"/>
                    <a:lumOff val="50000"/>
                  </a:schemeClr>
                </a:solidFill>
              </a:rPr>
              <a:t>functional encryption</a:t>
            </a:r>
          </a:p>
        </p:txBody>
      </p:sp>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id="{CBE8B8E7-C76C-FF60-F59F-01429683BF66}"/>
                  </a:ext>
                </a:extLst>
              </p:cNvPr>
              <p:cNvSpPr/>
              <p:nvPr/>
            </p:nvSpPr>
            <p:spPr>
              <a:xfrm>
                <a:off x="4032564" y="5032039"/>
                <a:ext cx="2329805" cy="854914"/>
              </a:xfrm>
              <a:prstGeom prst="rect">
                <a:avLst/>
              </a:prstGeom>
              <a:solidFill>
                <a:schemeClr val="bg1"/>
              </a:solidFill>
            </p:spPr>
            <p:txBody>
              <a:bodyPr wrap="none" lIns="91440" tIns="45720" rIns="91440" bIns="45720" anchor="t">
                <a:spAutoFit/>
              </a:bodyPr>
              <a:lstStyle/>
              <a:p>
                <a:pPr algn="ctr"/>
                <a14:m>
                  <m:oMathPara xmlns:m="http://schemas.openxmlformats.org/officeDocument/2006/math">
                    <m:oMathParaPr>
                      <m:jc m:val="centerGroup"/>
                    </m:oMathParaPr>
                    <m:oMath xmlns:m="http://schemas.openxmlformats.org/officeDocument/2006/math">
                      <m:sSub>
                        <m:sSubPr>
                          <m:ctrlPr>
                            <a:rPr lang="en-US" sz="4600" b="0" i="1" dirty="0" smtClean="0">
                              <a:solidFill>
                                <a:schemeClr val="tx2">
                                  <a:lumMod val="50000"/>
                                  <a:lumOff val="50000"/>
                                </a:schemeClr>
                              </a:solidFill>
                              <a:latin typeface="Cambria Math" panose="02040503050406030204" pitchFamily="18" charset="0"/>
                              <a:cs typeface="Calibri"/>
                            </a:rPr>
                          </m:ctrlPr>
                        </m:sSubPr>
                        <m:e>
                          <m:r>
                            <a:rPr lang="en-US" sz="4600" b="0" i="1" dirty="0" smtClean="0">
                              <a:solidFill>
                                <a:schemeClr val="tx2">
                                  <a:lumMod val="50000"/>
                                  <a:lumOff val="50000"/>
                                </a:schemeClr>
                              </a:solidFill>
                              <a:latin typeface="Cambria Math" panose="02040503050406030204" pitchFamily="18" charset="0"/>
                              <a:cs typeface="Calibri"/>
                            </a:rPr>
                            <m:t>𝐸</m:t>
                          </m:r>
                        </m:e>
                        <m:sub>
                          <m:r>
                            <a:rPr lang="en-US" sz="4600" b="0" i="1" dirty="0" smtClean="0">
                              <a:solidFill>
                                <a:schemeClr val="tx2">
                                  <a:lumMod val="50000"/>
                                  <a:lumOff val="50000"/>
                                </a:schemeClr>
                              </a:solidFill>
                              <a:latin typeface="Cambria Math" panose="02040503050406030204" pitchFamily="18" charset="0"/>
                              <a:cs typeface="Calibri"/>
                            </a:rPr>
                            <m:t>𝑝𝑘</m:t>
                          </m:r>
                        </m:sub>
                      </m:sSub>
                      <m:r>
                        <a:rPr lang="en-US" sz="4600" b="0" i="1" dirty="0" smtClean="0">
                          <a:solidFill>
                            <a:schemeClr val="tx2">
                              <a:lumMod val="50000"/>
                              <a:lumOff val="50000"/>
                            </a:schemeClr>
                          </a:solidFill>
                          <a:latin typeface="Cambria Math" panose="02040503050406030204" pitchFamily="18" charset="0"/>
                          <a:cs typeface="Calibri"/>
                        </a:rPr>
                        <m:t>(</m:t>
                      </m:r>
                      <m:r>
                        <a:rPr lang="en-US" sz="4600" b="0" i="1" dirty="0" smtClean="0">
                          <a:solidFill>
                            <a:srgbClr val="C00000"/>
                          </a:solidFill>
                          <a:latin typeface="Cambria Math" panose="02040503050406030204" pitchFamily="18" charset="0"/>
                          <a:cs typeface="Calibri"/>
                        </a:rPr>
                        <m:t>𝑠𝑘</m:t>
                      </m:r>
                      <m:r>
                        <a:rPr lang="en-US" sz="4600" b="0" i="1" dirty="0" smtClean="0">
                          <a:solidFill>
                            <a:schemeClr val="tx2">
                              <a:lumMod val="50000"/>
                              <a:lumOff val="50000"/>
                            </a:schemeClr>
                          </a:solidFill>
                          <a:latin typeface="Cambria Math" panose="02040503050406030204" pitchFamily="18" charset="0"/>
                          <a:cs typeface="Calibri"/>
                        </a:rPr>
                        <m:t>)</m:t>
                      </m:r>
                    </m:oMath>
                  </m:oMathPara>
                </a14:m>
                <a:endParaRPr lang="en-US" sz="4600" dirty="0">
                  <a:solidFill>
                    <a:schemeClr val="tx1"/>
                  </a:solidFill>
                </a:endParaRPr>
              </a:p>
            </p:txBody>
          </p:sp>
        </mc:Choice>
        <mc:Fallback xmlns="">
          <p:sp>
            <p:nvSpPr>
              <p:cNvPr id="14" name="Rectangle 13">
                <a:extLst>
                  <a:ext uri="{FF2B5EF4-FFF2-40B4-BE49-F238E27FC236}">
                    <a16:creationId xmlns:a16="http://schemas.microsoft.com/office/drawing/2014/main" id="{CBE8B8E7-C76C-FF60-F59F-01429683BF66}"/>
                  </a:ext>
                </a:extLst>
              </p:cNvPr>
              <p:cNvSpPr>
                <a:spLocks noRot="1" noChangeAspect="1" noMove="1" noResize="1" noEditPoints="1" noAdjustHandles="1" noChangeArrowheads="1" noChangeShapeType="1" noTextEdit="1"/>
              </p:cNvSpPr>
              <p:nvPr/>
            </p:nvSpPr>
            <p:spPr>
              <a:xfrm>
                <a:off x="4032564" y="5032039"/>
                <a:ext cx="2329805" cy="854914"/>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id="{83942BFB-BDDB-9F74-B3B9-8F6F7F174DE3}"/>
                  </a:ext>
                </a:extLst>
              </p:cNvPr>
              <p:cNvSpPr/>
              <p:nvPr/>
            </p:nvSpPr>
            <p:spPr>
              <a:xfrm>
                <a:off x="6009151" y="1070627"/>
                <a:ext cx="2523832" cy="800219"/>
              </a:xfrm>
              <a:prstGeom prst="rect">
                <a:avLst/>
              </a:prstGeom>
              <a:solidFill>
                <a:schemeClr val="bg1"/>
              </a:solidFill>
            </p:spPr>
            <p:txBody>
              <a:bodyPr wrap="none" lIns="91440" tIns="45720" rIns="91440" bIns="45720" anchor="t">
                <a:spAutoFit/>
              </a:bodyPr>
              <a:lstStyle/>
              <a:p>
                <a:pPr algn="ctr"/>
                <a14:m>
                  <m:oMathPara xmlns:m="http://schemas.openxmlformats.org/officeDocument/2006/math">
                    <m:oMathParaPr>
                      <m:jc m:val="left"/>
                    </m:oMathParaPr>
                    <m:oMath xmlns:m="http://schemas.openxmlformats.org/officeDocument/2006/math">
                      <m:r>
                        <a:rPr lang="en-US" sz="4600" b="0" i="1" dirty="0" smtClean="0">
                          <a:solidFill>
                            <a:schemeClr val="tx2">
                              <a:lumMod val="50000"/>
                              <a:lumOff val="50000"/>
                            </a:schemeClr>
                          </a:solidFill>
                          <a:latin typeface="Cambria Math" panose="02040503050406030204" pitchFamily="18" charset="0"/>
                          <a:cs typeface="Calibri"/>
                        </a:rPr>
                        <m:t>, </m:t>
                      </m:r>
                      <m:r>
                        <a:rPr lang="en-US" sz="4600" b="0" i="1" dirty="0" smtClean="0">
                          <a:solidFill>
                            <a:schemeClr val="tx2">
                              <a:lumMod val="50000"/>
                              <a:lumOff val="50000"/>
                            </a:schemeClr>
                          </a:solidFill>
                          <a:latin typeface="Cambria Math" panose="02040503050406030204" pitchFamily="18" charset="0"/>
                          <a:cs typeface="Calibri"/>
                        </a:rPr>
                        <m:t>𝑚𝑠𝑘</m:t>
                      </m:r>
                      <m:r>
                        <a:rPr lang="en-US" sz="4600" b="0" i="1" dirty="0" smtClean="0">
                          <a:solidFill>
                            <a:schemeClr val="tx2">
                              <a:lumMod val="50000"/>
                              <a:lumOff val="50000"/>
                            </a:schemeClr>
                          </a:solidFill>
                          <a:latin typeface="Cambria Math" panose="02040503050406030204" pitchFamily="18" charset="0"/>
                          <a:cs typeface="Calibri"/>
                        </a:rPr>
                        <m:t>, </m:t>
                      </m:r>
                      <m:r>
                        <a:rPr lang="en-US" sz="4600" b="0" i="1" dirty="0" smtClean="0">
                          <a:solidFill>
                            <a:schemeClr val="tx2">
                              <a:lumMod val="50000"/>
                              <a:lumOff val="50000"/>
                            </a:schemeClr>
                          </a:solidFill>
                          <a:latin typeface="Cambria Math" panose="02040503050406030204" pitchFamily="18" charset="0"/>
                          <a:cs typeface="Calibri"/>
                        </a:rPr>
                        <m:t>𝑝𝑘</m:t>
                      </m:r>
                    </m:oMath>
                  </m:oMathPara>
                </a14:m>
                <a:endParaRPr lang="en-US" sz="4600" dirty="0">
                  <a:solidFill>
                    <a:schemeClr val="tx2">
                      <a:lumMod val="50000"/>
                      <a:lumOff val="50000"/>
                    </a:schemeClr>
                  </a:solidFill>
                </a:endParaRPr>
              </a:p>
            </p:txBody>
          </p:sp>
        </mc:Choice>
        <mc:Fallback xmlns="">
          <p:sp>
            <p:nvSpPr>
              <p:cNvPr id="16" name="Rectangle 15">
                <a:extLst>
                  <a:ext uri="{FF2B5EF4-FFF2-40B4-BE49-F238E27FC236}">
                    <a16:creationId xmlns:a16="http://schemas.microsoft.com/office/drawing/2014/main" id="{83942BFB-BDDB-9F74-B3B9-8F6F7F174DE3}"/>
                  </a:ext>
                </a:extLst>
              </p:cNvPr>
              <p:cNvSpPr>
                <a:spLocks noRot="1" noChangeAspect="1" noMove="1" noResize="1" noEditPoints="1" noAdjustHandles="1" noChangeArrowheads="1" noChangeShapeType="1" noTextEdit="1"/>
              </p:cNvSpPr>
              <p:nvPr/>
            </p:nvSpPr>
            <p:spPr>
              <a:xfrm>
                <a:off x="6009151" y="1070627"/>
                <a:ext cx="2523832" cy="800219"/>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80A17614-2CE2-19AB-3089-D99F51F3EF16}"/>
                  </a:ext>
                </a:extLst>
              </p:cNvPr>
              <p:cNvSpPr/>
              <p:nvPr/>
            </p:nvSpPr>
            <p:spPr>
              <a:xfrm>
                <a:off x="3667163" y="1075456"/>
                <a:ext cx="1138645" cy="800219"/>
              </a:xfrm>
              <a:prstGeom prst="rect">
                <a:avLst/>
              </a:prstGeom>
              <a:solidFill>
                <a:schemeClr val="bg1"/>
              </a:solidFill>
            </p:spPr>
            <p:txBody>
              <a:bodyPr wrap="none" lIns="91440" tIns="45720" rIns="91440" bIns="45720" anchor="t">
                <a:spAutoFit/>
              </a:bodyPr>
              <a:lstStyle/>
              <a:p>
                <a:pPr algn="ctr"/>
                <a14:m>
                  <m:oMathPara xmlns:m="http://schemas.openxmlformats.org/officeDocument/2006/math">
                    <m:oMathParaPr>
                      <m:jc m:val="centerGroup"/>
                    </m:oMathParaPr>
                    <m:oMath xmlns:m="http://schemas.openxmlformats.org/officeDocument/2006/math">
                      <m:r>
                        <a:rPr lang="en-US" sz="4600" b="0" i="1" dirty="0" smtClean="0">
                          <a:solidFill>
                            <a:srgbClr val="C00000"/>
                          </a:solidFill>
                          <a:latin typeface="Cambria Math" panose="02040503050406030204" pitchFamily="18" charset="0"/>
                        </a:rPr>
                        <m:t>, </m:t>
                      </m:r>
                      <m:r>
                        <a:rPr lang="en-US" sz="4600" b="0" i="1" dirty="0" smtClean="0">
                          <a:solidFill>
                            <a:srgbClr val="C00000"/>
                          </a:solidFill>
                          <a:latin typeface="Cambria Math" panose="02040503050406030204" pitchFamily="18" charset="0"/>
                        </a:rPr>
                        <m:t>𝑠𝑘</m:t>
                      </m:r>
                    </m:oMath>
                  </m:oMathPara>
                </a14:m>
                <a:endParaRPr lang="en-US" sz="4600" dirty="0">
                  <a:solidFill>
                    <a:srgbClr val="C00000"/>
                  </a:solidFill>
                </a:endParaRPr>
              </a:p>
            </p:txBody>
          </p:sp>
        </mc:Choice>
        <mc:Fallback xmlns="">
          <p:sp>
            <p:nvSpPr>
              <p:cNvPr id="8" name="Rectangle 7">
                <a:extLst>
                  <a:ext uri="{FF2B5EF4-FFF2-40B4-BE49-F238E27FC236}">
                    <a16:creationId xmlns:a16="http://schemas.microsoft.com/office/drawing/2014/main" id="{80A17614-2CE2-19AB-3089-D99F51F3EF16}"/>
                  </a:ext>
                </a:extLst>
              </p:cNvPr>
              <p:cNvSpPr>
                <a:spLocks noRot="1" noChangeAspect="1" noMove="1" noResize="1" noEditPoints="1" noAdjustHandles="1" noChangeArrowheads="1" noChangeShapeType="1" noTextEdit="1"/>
              </p:cNvSpPr>
              <p:nvPr/>
            </p:nvSpPr>
            <p:spPr>
              <a:xfrm>
                <a:off x="3667163" y="1075456"/>
                <a:ext cx="1138645" cy="800219"/>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25C98370-53BB-0D5C-313D-C2337EC2D5EC}"/>
                  </a:ext>
                </a:extLst>
              </p:cNvPr>
              <p:cNvSpPr/>
              <p:nvPr/>
            </p:nvSpPr>
            <p:spPr>
              <a:xfrm>
                <a:off x="6397725" y="3149553"/>
                <a:ext cx="5003486" cy="800219"/>
              </a:xfrm>
              <a:prstGeom prst="rect">
                <a:avLst/>
              </a:prstGeom>
              <a:solidFill>
                <a:schemeClr val="bg1"/>
              </a:solidFill>
            </p:spPr>
            <p:txBody>
              <a:bodyPr wrap="none" lIns="91440" tIns="45720" rIns="91440" bIns="45720" anchor="t">
                <a:spAutoFit/>
              </a:bodyPr>
              <a:lstStyle/>
              <a:p>
                <a:pPr algn="ctr"/>
                <a14:m>
                  <m:oMathPara xmlns:m="http://schemas.openxmlformats.org/officeDocument/2006/math">
                    <m:oMathParaPr>
                      <m:jc m:val="centerGroup"/>
                    </m:oMathParaPr>
                    <m:oMath xmlns:m="http://schemas.openxmlformats.org/officeDocument/2006/math">
                      <m:r>
                        <a:rPr lang="en-US" sz="4600" b="1" i="0" dirty="0" smtClean="0">
                          <a:solidFill>
                            <a:srgbClr val="C00000"/>
                          </a:solidFill>
                          <a:latin typeface="Cambria Math" panose="02040503050406030204" pitchFamily="18" charset="0"/>
                        </a:rPr>
                        <m:t>𝐏𝐫𝐨𝐛𝐥𝐞𝐦</m:t>
                      </m:r>
                      <m:r>
                        <a:rPr lang="en-US" sz="4600" b="1" i="0" dirty="0" smtClean="0">
                          <a:solidFill>
                            <a:srgbClr val="C00000"/>
                          </a:solidFill>
                          <a:latin typeface="Cambria Math" panose="02040503050406030204" pitchFamily="18" charset="0"/>
                        </a:rPr>
                        <m:t>:</m:t>
                      </m:r>
                      <m:r>
                        <a:rPr lang="en-US" sz="4600" b="0" i="1" dirty="0" smtClean="0">
                          <a:solidFill>
                            <a:srgbClr val="C00000"/>
                          </a:solidFill>
                          <a:latin typeface="Cambria Math" panose="02040503050406030204" pitchFamily="18" charset="0"/>
                        </a:rPr>
                        <m:t>𝑠𝑘</m:t>
                      </m:r>
                      <m:r>
                        <a:rPr lang="en-US" sz="4600" b="0" i="1" dirty="0" smtClean="0">
                          <a:solidFill>
                            <a:srgbClr val="C00000"/>
                          </a:solidFill>
                          <a:latin typeface="Cambria Math" panose="02040503050406030204" pitchFamily="18" charset="0"/>
                        </a:rPr>
                        <m:t> </m:t>
                      </m:r>
                      <m:r>
                        <m:rPr>
                          <m:sty m:val="p"/>
                        </m:rPr>
                        <a:rPr lang="en-US" sz="4600" b="0" i="0" dirty="0" smtClean="0">
                          <a:solidFill>
                            <a:srgbClr val="C00000"/>
                          </a:solidFill>
                          <a:latin typeface="Cambria Math" panose="02040503050406030204" pitchFamily="18" charset="0"/>
                        </a:rPr>
                        <m:t>leaks</m:t>
                      </m:r>
                    </m:oMath>
                  </m:oMathPara>
                </a14:m>
                <a:endParaRPr lang="en-US" sz="4600" dirty="0">
                  <a:solidFill>
                    <a:srgbClr val="C00000"/>
                  </a:solidFill>
                </a:endParaRPr>
              </a:p>
            </p:txBody>
          </p:sp>
        </mc:Choice>
        <mc:Fallback xmlns="">
          <p:sp>
            <p:nvSpPr>
              <p:cNvPr id="11" name="Rectangle 10">
                <a:extLst>
                  <a:ext uri="{FF2B5EF4-FFF2-40B4-BE49-F238E27FC236}">
                    <a16:creationId xmlns:a16="http://schemas.microsoft.com/office/drawing/2014/main" id="{25C98370-53BB-0D5C-313D-C2337EC2D5EC}"/>
                  </a:ext>
                </a:extLst>
              </p:cNvPr>
              <p:cNvSpPr>
                <a:spLocks noRot="1" noChangeAspect="1" noMove="1" noResize="1" noEditPoints="1" noAdjustHandles="1" noChangeArrowheads="1" noChangeShapeType="1" noTextEdit="1"/>
              </p:cNvSpPr>
              <p:nvPr/>
            </p:nvSpPr>
            <p:spPr>
              <a:xfrm>
                <a:off x="6397725" y="3149553"/>
                <a:ext cx="5003486" cy="800219"/>
              </a:xfrm>
              <a:prstGeom prst="rect">
                <a:avLst/>
              </a:prstGeom>
              <a:blipFill>
                <a:blip r:embed="rId11"/>
                <a:stretch>
                  <a:fillRect/>
                </a:stretch>
              </a:blipFill>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1082553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1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E909BEA-932B-B87E-E91C-BD5DFB8F8AA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2D7D366-3F0A-0792-8121-E6AE10A34F61}"/>
              </a:ext>
            </a:extLst>
          </p:cNvPr>
          <p:cNvSpPr>
            <a:spLocks noGrp="1"/>
          </p:cNvSpPr>
          <p:nvPr>
            <p:ph type="title"/>
          </p:nvPr>
        </p:nvSpPr>
        <p:spPr>
          <a:xfrm>
            <a:off x="807238" y="332875"/>
            <a:ext cx="12412298" cy="738490"/>
          </a:xfrm>
        </p:spPr>
        <p:txBody>
          <a:bodyPr>
            <a:normAutofit/>
          </a:bodyPr>
          <a:lstStyle/>
          <a:p>
            <a:r>
              <a:rPr lang="en-US" dirty="0"/>
              <a:t>Solution: Reverse OSARE</a:t>
            </a:r>
            <a:endParaRPr lang="en-IL" dirty="0"/>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26983EE0-4987-D906-7965-69193377FF52}"/>
                  </a:ext>
                </a:extLst>
              </p:cNvPr>
              <p:cNvSpPr/>
              <p:nvPr/>
            </p:nvSpPr>
            <p:spPr>
              <a:xfrm>
                <a:off x="111577" y="2173645"/>
                <a:ext cx="2319225" cy="584775"/>
              </a:xfrm>
              <a:prstGeom prst="rect">
                <a:avLst/>
              </a:prstGeom>
              <a:solidFill>
                <a:schemeClr val="bg1"/>
              </a:solidFill>
            </p:spPr>
            <p:txBody>
              <a:bodyPr wrap="none" lIns="91440" tIns="45720" rIns="91440" bIns="45720" anchor="t">
                <a:spAutoFit/>
              </a:bodyPr>
              <a:lstStyle/>
              <a:p>
                <a:pPr algn="ctr"/>
                <a14:m>
                  <m:oMathPara xmlns:m="http://schemas.openxmlformats.org/officeDocument/2006/math">
                    <m:oMathParaPr>
                      <m:jc m:val="centerGroup"/>
                    </m:oMathParaPr>
                    <m:oMath xmlns:m="http://schemas.openxmlformats.org/officeDocument/2006/math">
                      <m:sSub>
                        <m:sSubPr>
                          <m:ctrlPr>
                            <a:rPr lang="en-US" sz="3200" b="0" i="1" dirty="0" smtClean="0">
                              <a:solidFill>
                                <a:srgbClr val="C00000"/>
                              </a:solidFill>
                              <a:latin typeface="Cambria Math" panose="02040503050406030204" pitchFamily="18" charset="0"/>
                            </a:rPr>
                          </m:ctrlPr>
                        </m:sSubPr>
                        <m:e>
                          <m:r>
                            <a:rPr lang="en-US" sz="3200" b="0" i="1" dirty="0" smtClean="0">
                              <a:solidFill>
                                <a:srgbClr val="C00000"/>
                              </a:solidFill>
                              <a:latin typeface="Cambria Math" panose="02040503050406030204" pitchFamily="18" charset="0"/>
                            </a:rPr>
                            <m:t>𝑐𝑡</m:t>
                          </m:r>
                          <m:r>
                            <a:rPr lang="en-US" sz="3200" b="0" i="1" dirty="0" smtClean="0">
                              <a:solidFill>
                                <a:srgbClr val="C00000"/>
                              </a:solidFill>
                              <a:latin typeface="Cambria Math" panose="02040503050406030204" pitchFamily="18" charset="0"/>
                            </a:rPr>
                            <m:t>=</m:t>
                          </m:r>
                          <m:r>
                            <a:rPr lang="en-US" sz="3200" i="1" dirty="0" smtClean="0">
                              <a:solidFill>
                                <a:srgbClr val="C00000"/>
                              </a:solidFill>
                              <a:latin typeface="Cambria Math" panose="02040503050406030204" pitchFamily="18" charset="0"/>
                            </a:rPr>
                            <m:t>𝐸</m:t>
                          </m:r>
                        </m:e>
                        <m:sub>
                          <m:r>
                            <a:rPr lang="en-US" sz="3200" b="0" i="1" dirty="0" smtClean="0">
                              <a:solidFill>
                                <a:srgbClr val="C00000"/>
                              </a:solidFill>
                              <a:latin typeface="Cambria Math" panose="02040503050406030204" pitchFamily="18" charset="0"/>
                            </a:rPr>
                            <m:t>𝑠𝑘</m:t>
                          </m:r>
                        </m:sub>
                      </m:sSub>
                      <m:r>
                        <a:rPr lang="en-US" sz="3200" b="0" i="1" dirty="0" smtClean="0">
                          <a:solidFill>
                            <a:srgbClr val="C00000"/>
                          </a:solidFill>
                          <a:latin typeface="Cambria Math" panose="02040503050406030204" pitchFamily="18" charset="0"/>
                        </a:rPr>
                        <m:t>(</m:t>
                      </m:r>
                      <m:r>
                        <a:rPr lang="en-US" sz="3200" b="0" i="1" dirty="0" smtClean="0">
                          <a:solidFill>
                            <a:srgbClr val="C00000"/>
                          </a:solidFill>
                          <a:latin typeface="Cambria Math" panose="02040503050406030204" pitchFamily="18" charset="0"/>
                        </a:rPr>
                        <m:t>𝑥</m:t>
                      </m:r>
                      <m:r>
                        <a:rPr lang="en-US" sz="3200" b="0" i="1" dirty="0" smtClean="0">
                          <a:solidFill>
                            <a:srgbClr val="C00000"/>
                          </a:solidFill>
                          <a:latin typeface="Cambria Math" panose="02040503050406030204" pitchFamily="18" charset="0"/>
                        </a:rPr>
                        <m:t>)</m:t>
                      </m:r>
                    </m:oMath>
                  </m:oMathPara>
                </a14:m>
                <a:endParaRPr lang="en-US" sz="3200" dirty="0">
                  <a:solidFill>
                    <a:srgbClr val="C00000"/>
                  </a:solidFill>
                </a:endParaRPr>
              </a:p>
            </p:txBody>
          </p:sp>
        </mc:Choice>
        <mc:Fallback xmlns="">
          <p:sp>
            <p:nvSpPr>
              <p:cNvPr id="5" name="Rectangle 4">
                <a:extLst>
                  <a:ext uri="{FF2B5EF4-FFF2-40B4-BE49-F238E27FC236}">
                    <a16:creationId xmlns:a16="http://schemas.microsoft.com/office/drawing/2014/main" id="{26983EE0-4987-D906-7965-69193377FF52}"/>
                  </a:ext>
                </a:extLst>
              </p:cNvPr>
              <p:cNvSpPr>
                <a:spLocks noRot="1" noChangeAspect="1" noMove="1" noResize="1" noEditPoints="1" noAdjustHandles="1" noChangeArrowheads="1" noChangeShapeType="1" noTextEdit="1"/>
              </p:cNvSpPr>
              <p:nvPr/>
            </p:nvSpPr>
            <p:spPr>
              <a:xfrm>
                <a:off x="111577" y="2173645"/>
                <a:ext cx="2319225" cy="584775"/>
              </a:xfrm>
              <a:prstGeom prst="rect">
                <a:avLst/>
              </a:prstGeom>
              <a:blipFill>
                <a:blip r:embed="rId4"/>
                <a:stretch>
                  <a:fillRect/>
                </a:stretch>
              </a:blipFill>
            </p:spPr>
            <p:txBody>
              <a:bodyPr/>
              <a:lstStyle/>
              <a:p>
                <a:r>
                  <a:rPr lang="en-US">
                    <a:noFill/>
                  </a:rPr>
                  <a:t> </a:t>
                </a:r>
              </a:p>
            </p:txBody>
          </p:sp>
        </mc:Fallback>
      </mc:AlternateContent>
      <p:cxnSp>
        <p:nvCxnSpPr>
          <p:cNvPr id="7" name="Straight Arrow Connector 6">
            <a:extLst>
              <a:ext uri="{FF2B5EF4-FFF2-40B4-BE49-F238E27FC236}">
                <a16:creationId xmlns:a16="http://schemas.microsoft.com/office/drawing/2014/main" id="{8E3BAFC5-5849-4B74-04E3-28558A06A8F9}"/>
              </a:ext>
            </a:extLst>
          </p:cNvPr>
          <p:cNvCxnSpPr>
            <a:cxnSpLocks/>
          </p:cNvCxnSpPr>
          <p:nvPr/>
        </p:nvCxnSpPr>
        <p:spPr>
          <a:xfrm flipH="1" flipV="1">
            <a:off x="1591594" y="2874939"/>
            <a:ext cx="731886" cy="1080551"/>
          </a:xfrm>
          <a:prstGeom prst="straightConnector1">
            <a:avLst/>
          </a:prstGeom>
          <a:ln w="76200">
            <a:solidFill>
              <a:schemeClr val="tx1"/>
            </a:solidFill>
            <a:prstDash val="sys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0ABCAD68-6C7A-F642-D431-0C8306766863}"/>
              </a:ext>
            </a:extLst>
          </p:cNvPr>
          <p:cNvCxnSpPr>
            <a:cxnSpLocks/>
          </p:cNvCxnSpPr>
          <p:nvPr/>
        </p:nvCxnSpPr>
        <p:spPr>
          <a:xfrm flipV="1">
            <a:off x="3680793" y="2874939"/>
            <a:ext cx="828675" cy="1080551"/>
          </a:xfrm>
          <a:prstGeom prst="straightConnector1">
            <a:avLst/>
          </a:prstGeom>
          <a:ln w="762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3EF57031-1F9B-FD0E-690C-0150B0A5A8FF}"/>
              </a:ext>
            </a:extLst>
          </p:cNvPr>
          <p:cNvSpPr/>
          <p:nvPr/>
        </p:nvSpPr>
        <p:spPr>
          <a:xfrm>
            <a:off x="5698860" y="2071486"/>
            <a:ext cx="184731" cy="584775"/>
          </a:xfrm>
          <a:prstGeom prst="rect">
            <a:avLst/>
          </a:prstGeom>
          <a:solidFill>
            <a:schemeClr val="bg1"/>
          </a:solidFill>
        </p:spPr>
        <p:txBody>
          <a:bodyPr wrap="none" lIns="91440" tIns="45720" rIns="91440" bIns="45720" anchor="t">
            <a:spAutoFit/>
          </a:bodyPr>
          <a:lstStyle/>
          <a:p>
            <a:pPr algn="ctr"/>
            <a:endParaRPr lang="en-US" sz="3200" dirty="0">
              <a:solidFill>
                <a:schemeClr val="tx1"/>
              </a:solidFill>
            </a:endParaRPr>
          </a:p>
        </p:txBody>
      </p:sp>
      <p:sp>
        <p:nvSpPr>
          <p:cNvPr id="9" name="Rectangle 8">
            <a:extLst>
              <a:ext uri="{FF2B5EF4-FFF2-40B4-BE49-F238E27FC236}">
                <a16:creationId xmlns:a16="http://schemas.microsoft.com/office/drawing/2014/main" id="{8890D447-C701-188A-1E10-7122842B6BF3}"/>
              </a:ext>
            </a:extLst>
          </p:cNvPr>
          <p:cNvSpPr/>
          <p:nvPr/>
        </p:nvSpPr>
        <p:spPr>
          <a:xfrm>
            <a:off x="2976747" y="5803021"/>
            <a:ext cx="184731" cy="584775"/>
          </a:xfrm>
          <a:prstGeom prst="rect">
            <a:avLst/>
          </a:prstGeom>
          <a:solidFill>
            <a:schemeClr val="bg1"/>
          </a:solidFill>
        </p:spPr>
        <p:txBody>
          <a:bodyPr wrap="none" lIns="91440" tIns="45720" rIns="91440" bIns="45720" anchor="t">
            <a:spAutoFit/>
          </a:bodyPr>
          <a:lstStyle/>
          <a:p>
            <a:pPr algn="ctr"/>
            <a:endParaRPr lang="en-US" sz="3200" dirty="0">
              <a:solidFill>
                <a:schemeClr val="tx1"/>
              </a:solidFill>
            </a:endParaRPr>
          </a:p>
        </p:txBody>
      </p:sp>
      <p:sp>
        <p:nvSpPr>
          <p:cNvPr id="3" name="Rectangle 2">
            <a:extLst>
              <a:ext uri="{FF2B5EF4-FFF2-40B4-BE49-F238E27FC236}">
                <a16:creationId xmlns:a16="http://schemas.microsoft.com/office/drawing/2014/main" id="{272F104B-DD16-E1A2-F07A-9C6A3E8D5B8E}"/>
              </a:ext>
            </a:extLst>
          </p:cNvPr>
          <p:cNvSpPr/>
          <p:nvPr/>
        </p:nvSpPr>
        <p:spPr>
          <a:xfrm>
            <a:off x="2410322" y="4057900"/>
            <a:ext cx="1203158" cy="800219"/>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200"/>
          </a:p>
        </p:txBody>
      </p:sp>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2A74B669-ADCD-8AC9-7886-09C73E15EB30}"/>
                  </a:ext>
                </a:extLst>
              </p:cNvPr>
              <p:cNvSpPr/>
              <p:nvPr/>
            </p:nvSpPr>
            <p:spPr>
              <a:xfrm>
                <a:off x="3750355" y="2193047"/>
                <a:ext cx="961609" cy="584775"/>
              </a:xfrm>
              <a:prstGeom prst="rect">
                <a:avLst/>
              </a:prstGeom>
              <a:solidFill>
                <a:schemeClr val="bg1"/>
              </a:solidFill>
            </p:spPr>
            <p:txBody>
              <a:bodyPr wrap="none" lIns="91440" tIns="45720" rIns="91440" bIns="45720" anchor="t">
                <a:spAutoFit/>
              </a:bodyPr>
              <a:lstStyle/>
              <a:p>
                <a:pPr algn="ctr"/>
                <a14:m>
                  <m:oMathPara xmlns:m="http://schemas.openxmlformats.org/officeDocument/2006/math">
                    <m:oMathParaPr>
                      <m:jc m:val="centerGroup"/>
                    </m:oMathParaPr>
                    <m:oMath xmlns:m="http://schemas.openxmlformats.org/officeDocument/2006/math">
                      <m:r>
                        <a:rPr lang="en-US" sz="3200" b="0" i="1" dirty="0" smtClean="0">
                          <a:solidFill>
                            <a:schemeClr val="accent1">
                              <a:lumMod val="75000"/>
                            </a:schemeClr>
                          </a:solidFill>
                          <a:latin typeface="Cambria Math" panose="02040503050406030204" pitchFamily="18" charset="0"/>
                          <a:cs typeface="Calibri"/>
                        </a:rPr>
                        <m:t> </m:t>
                      </m:r>
                      <m:r>
                        <a:rPr lang="en-US" sz="3200" b="0" i="1" dirty="0" smtClean="0">
                          <a:solidFill>
                            <a:schemeClr val="tx1"/>
                          </a:solidFill>
                          <a:latin typeface="Cambria Math" panose="02040503050406030204" pitchFamily="18" charset="0"/>
                          <a:cs typeface="Calibri"/>
                        </a:rPr>
                        <m:t>𝑦</m:t>
                      </m:r>
                      <m:r>
                        <a:rPr lang="en-US" sz="3200" b="0" i="1" dirty="0" smtClean="0">
                          <a:solidFill>
                            <a:schemeClr val="tx1"/>
                          </a:solidFill>
                          <a:latin typeface="Cambria Math" panose="02040503050406030204" pitchFamily="18" charset="0"/>
                          <a:cs typeface="Calibri"/>
                        </a:rPr>
                        <m:t>,</m:t>
                      </m:r>
                      <m:r>
                        <a:rPr lang="en-US" sz="3200" b="0" i="1" dirty="0" smtClean="0">
                          <a:solidFill>
                            <a:schemeClr val="tx1"/>
                          </a:solidFill>
                          <a:latin typeface="Cambria Math" panose="02040503050406030204" pitchFamily="18" charset="0"/>
                          <a:cs typeface="Calibri"/>
                        </a:rPr>
                        <m:t>𝑟</m:t>
                      </m:r>
                    </m:oMath>
                  </m:oMathPara>
                </a14:m>
                <a:endParaRPr lang="en-US" sz="3200" dirty="0">
                  <a:solidFill>
                    <a:schemeClr val="tx1"/>
                  </a:solidFill>
                </a:endParaRPr>
              </a:p>
            </p:txBody>
          </p:sp>
        </mc:Choice>
        <mc:Fallback xmlns="">
          <p:sp>
            <p:nvSpPr>
              <p:cNvPr id="6" name="Rectangle 5">
                <a:extLst>
                  <a:ext uri="{FF2B5EF4-FFF2-40B4-BE49-F238E27FC236}">
                    <a16:creationId xmlns:a16="http://schemas.microsoft.com/office/drawing/2014/main" id="{2A74B669-ADCD-8AC9-7886-09C73E15EB30}"/>
                  </a:ext>
                </a:extLst>
              </p:cNvPr>
              <p:cNvSpPr>
                <a:spLocks noRot="1" noChangeAspect="1" noMove="1" noResize="1" noEditPoints="1" noAdjustHandles="1" noChangeArrowheads="1" noChangeShapeType="1" noTextEdit="1"/>
              </p:cNvSpPr>
              <p:nvPr/>
            </p:nvSpPr>
            <p:spPr>
              <a:xfrm>
                <a:off x="3750355" y="2193047"/>
                <a:ext cx="961609" cy="584775"/>
              </a:xfrm>
              <a:prstGeom prst="rect">
                <a:avLst/>
              </a:prstGeom>
              <a:blipFill>
                <a:blip r:embed="rId5"/>
                <a:stretch>
                  <a:fillRect/>
                </a:stretch>
              </a:blipFill>
            </p:spPr>
            <p:txBody>
              <a:bodyPr/>
              <a:lstStyle/>
              <a:p>
                <a:r>
                  <a:rPr lang="en-US">
                    <a:noFill/>
                  </a:rPr>
                  <a:t> </a:t>
                </a:r>
              </a:p>
            </p:txBody>
          </p:sp>
        </mc:Fallback>
      </mc:AlternateContent>
      <p:cxnSp>
        <p:nvCxnSpPr>
          <p:cNvPr id="17" name="Straight Arrow Connector 16">
            <a:extLst>
              <a:ext uri="{FF2B5EF4-FFF2-40B4-BE49-F238E27FC236}">
                <a16:creationId xmlns:a16="http://schemas.microsoft.com/office/drawing/2014/main" id="{82234C44-ABF9-D2A4-5745-04DAB62F46D0}"/>
              </a:ext>
            </a:extLst>
          </p:cNvPr>
          <p:cNvCxnSpPr>
            <a:cxnSpLocks/>
          </p:cNvCxnSpPr>
          <p:nvPr/>
        </p:nvCxnSpPr>
        <p:spPr>
          <a:xfrm flipV="1">
            <a:off x="3006646" y="5027593"/>
            <a:ext cx="0" cy="826550"/>
          </a:xfrm>
          <a:prstGeom prst="straightConnector1">
            <a:avLst/>
          </a:prstGeom>
          <a:ln w="762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0B308665-BB80-F718-5202-8C3EC1DC6DD9}"/>
                  </a:ext>
                </a:extLst>
              </p:cNvPr>
              <p:cNvSpPr/>
              <p:nvPr/>
            </p:nvSpPr>
            <p:spPr>
              <a:xfrm>
                <a:off x="2664810" y="5946202"/>
                <a:ext cx="1605183" cy="584775"/>
              </a:xfrm>
              <a:prstGeom prst="rect">
                <a:avLst/>
              </a:prstGeom>
              <a:solidFill>
                <a:schemeClr val="bg1"/>
              </a:solidFill>
            </p:spPr>
            <p:txBody>
              <a:bodyPr wrap="none" lIns="91440" tIns="45720" rIns="91440" bIns="45720" anchor="t">
                <a:spAutoFit/>
              </a:bodyPr>
              <a:lstStyle/>
              <a:p>
                <a:pPr algn="ctr"/>
                <a14:m>
                  <m:oMathPara xmlns:m="http://schemas.openxmlformats.org/officeDocument/2006/math">
                    <m:oMathParaPr>
                      <m:jc m:val="centerGroup"/>
                    </m:oMathParaPr>
                    <m:oMath xmlns:m="http://schemas.openxmlformats.org/officeDocument/2006/math">
                      <m:r>
                        <a:rPr lang="en-US" sz="3200" b="0" i="1" dirty="0" smtClean="0">
                          <a:solidFill>
                            <a:schemeClr val="tx2">
                              <a:lumMod val="50000"/>
                              <a:lumOff val="50000"/>
                            </a:schemeClr>
                          </a:solidFill>
                          <a:latin typeface="Cambria Math" panose="02040503050406030204" pitchFamily="18" charset="0"/>
                          <a:cs typeface="Calibri"/>
                        </a:rPr>
                        <m:t>𝑠𝑘</m:t>
                      </m:r>
                      <m:r>
                        <a:rPr lang="en-US" sz="3200" b="0" i="1" dirty="0" smtClean="0">
                          <a:solidFill>
                            <a:schemeClr val="tx2">
                              <a:lumMod val="50000"/>
                              <a:lumOff val="50000"/>
                            </a:schemeClr>
                          </a:solidFill>
                          <a:latin typeface="Cambria Math" panose="02040503050406030204" pitchFamily="18" charset="0"/>
                          <a:cs typeface="Calibri"/>
                        </a:rPr>
                        <m:t>[</m:t>
                      </m:r>
                      <m:sSub>
                        <m:sSubPr>
                          <m:ctrlPr>
                            <a:rPr lang="en-US" sz="3200" b="0" i="1" dirty="0" smtClean="0">
                              <a:solidFill>
                                <a:schemeClr val="accent1">
                                  <a:lumMod val="75000"/>
                                </a:schemeClr>
                              </a:solidFill>
                              <a:latin typeface="Cambria Math" panose="02040503050406030204" pitchFamily="18" charset="0"/>
                              <a:cs typeface="Calibri"/>
                            </a:rPr>
                          </m:ctrlPr>
                        </m:sSubPr>
                        <m:e>
                          <m:r>
                            <a:rPr lang="en-US" sz="3200" b="0" i="1" dirty="0" smtClean="0">
                              <a:solidFill>
                                <a:schemeClr val="tx2">
                                  <a:lumMod val="50000"/>
                                  <a:lumOff val="50000"/>
                                </a:schemeClr>
                              </a:solidFill>
                              <a:latin typeface="Cambria Math" panose="02040503050406030204" pitchFamily="18" charset="0"/>
                              <a:cs typeface="Calibri"/>
                            </a:rPr>
                            <m:t>𝐹</m:t>
                          </m:r>
                        </m:e>
                        <m:sub>
                          <m:r>
                            <a:rPr lang="en-US" sz="3200" b="0" i="1" dirty="0" smtClean="0">
                              <a:solidFill>
                                <a:srgbClr val="C00000"/>
                              </a:solidFill>
                              <a:latin typeface="Cambria Math" panose="02040503050406030204" pitchFamily="18" charset="0"/>
                              <a:cs typeface="Calibri"/>
                            </a:rPr>
                            <m:t>𝑐𝑡</m:t>
                          </m:r>
                          <m:r>
                            <a:rPr lang="en-US" sz="3200" b="0" i="1" dirty="0" smtClean="0">
                              <a:solidFill>
                                <a:srgbClr val="C00000"/>
                              </a:solidFill>
                              <a:latin typeface="Cambria Math" panose="02040503050406030204" pitchFamily="18" charset="0"/>
                              <a:cs typeface="Calibri"/>
                            </a:rPr>
                            <m:t>′</m:t>
                          </m:r>
                        </m:sub>
                      </m:sSub>
                      <m:r>
                        <a:rPr lang="en-US" sz="3200" b="0" i="1" dirty="0" smtClean="0">
                          <a:solidFill>
                            <a:schemeClr val="tx2">
                              <a:lumMod val="50000"/>
                              <a:lumOff val="50000"/>
                            </a:schemeClr>
                          </a:solidFill>
                          <a:latin typeface="Cambria Math" panose="02040503050406030204" pitchFamily="18" charset="0"/>
                          <a:cs typeface="Calibri"/>
                        </a:rPr>
                        <m:t>]</m:t>
                      </m:r>
                    </m:oMath>
                  </m:oMathPara>
                </a14:m>
                <a:endParaRPr lang="en-US" sz="3200" dirty="0">
                  <a:solidFill>
                    <a:schemeClr val="tx1"/>
                  </a:solidFill>
                </a:endParaRPr>
              </a:p>
            </p:txBody>
          </p:sp>
        </mc:Choice>
        <mc:Fallback xmlns="">
          <p:sp>
            <p:nvSpPr>
              <p:cNvPr id="12" name="Rectangle 11">
                <a:extLst>
                  <a:ext uri="{FF2B5EF4-FFF2-40B4-BE49-F238E27FC236}">
                    <a16:creationId xmlns:a16="http://schemas.microsoft.com/office/drawing/2014/main" id="{0B308665-BB80-F718-5202-8C3EC1DC6DD9}"/>
                  </a:ext>
                </a:extLst>
              </p:cNvPr>
              <p:cNvSpPr>
                <a:spLocks noRot="1" noChangeAspect="1" noMove="1" noResize="1" noEditPoints="1" noAdjustHandles="1" noChangeArrowheads="1" noChangeShapeType="1" noTextEdit="1"/>
              </p:cNvSpPr>
              <p:nvPr/>
            </p:nvSpPr>
            <p:spPr>
              <a:xfrm>
                <a:off x="2664810" y="5946202"/>
                <a:ext cx="1605183" cy="584775"/>
              </a:xfrm>
              <a:prstGeom prst="rect">
                <a:avLst/>
              </a:prstGeom>
              <a:blipFill>
                <a:blip r:embed="rId6"/>
                <a:stretch>
                  <a:fillRect/>
                </a:stretch>
              </a:blipFill>
            </p:spPr>
            <p:txBody>
              <a:bodyPr/>
              <a:lstStyle/>
              <a:p>
                <a:r>
                  <a:rPr lang="en-US">
                    <a:noFill/>
                  </a:rPr>
                  <a:t> </a:t>
                </a:r>
              </a:p>
            </p:txBody>
          </p:sp>
        </mc:Fallback>
      </mc:AlternateContent>
      <p:sp>
        <p:nvSpPr>
          <p:cNvPr id="13" name="Rectangle 12">
            <a:extLst>
              <a:ext uri="{FF2B5EF4-FFF2-40B4-BE49-F238E27FC236}">
                <a16:creationId xmlns:a16="http://schemas.microsoft.com/office/drawing/2014/main" id="{231CC55A-44B1-1D13-FA81-B479ECA35AED}"/>
              </a:ext>
            </a:extLst>
          </p:cNvPr>
          <p:cNvSpPr/>
          <p:nvPr/>
        </p:nvSpPr>
        <p:spPr>
          <a:xfrm>
            <a:off x="7735055" y="115787"/>
            <a:ext cx="4396781" cy="1015663"/>
          </a:xfrm>
          <a:prstGeom prst="rect">
            <a:avLst/>
          </a:prstGeom>
          <a:solidFill>
            <a:schemeClr val="bg1"/>
          </a:solidFill>
        </p:spPr>
        <p:txBody>
          <a:bodyPr wrap="none" lIns="91440" tIns="45720" rIns="91440" bIns="45720" anchor="ctr">
            <a:spAutoFit/>
          </a:bodyPr>
          <a:lstStyle/>
          <a:p>
            <a:r>
              <a:rPr lang="en-US" sz="3000" dirty="0">
                <a:solidFill>
                  <a:srgbClr val="C00000"/>
                </a:solidFill>
              </a:rPr>
              <a:t>homomorphic encryption</a:t>
            </a:r>
          </a:p>
          <a:p>
            <a:r>
              <a:rPr lang="en-US" sz="3000" dirty="0">
                <a:solidFill>
                  <a:schemeClr val="tx2">
                    <a:lumMod val="50000"/>
                    <a:lumOff val="50000"/>
                  </a:schemeClr>
                </a:solidFill>
              </a:rPr>
              <a:t>functional encryption</a:t>
            </a:r>
          </a:p>
        </p:txBody>
      </p:sp>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id="{F88B33C8-E6E7-128D-A3E1-27EEEFFDDDA5}"/>
                  </a:ext>
                </a:extLst>
              </p:cNvPr>
              <p:cNvSpPr/>
              <p:nvPr/>
            </p:nvSpPr>
            <p:spPr>
              <a:xfrm>
                <a:off x="4567086" y="2193047"/>
                <a:ext cx="1202893" cy="584775"/>
              </a:xfrm>
              <a:prstGeom prst="rect">
                <a:avLst/>
              </a:prstGeom>
              <a:solidFill>
                <a:schemeClr val="bg1"/>
              </a:solidFill>
            </p:spPr>
            <p:txBody>
              <a:bodyPr wrap="none" lIns="91440" tIns="45720" rIns="91440" bIns="45720" anchor="t">
                <a:spAutoFit/>
              </a:bodyPr>
              <a:lstStyle/>
              <a:p>
                <a:pPr algn="ctr"/>
                <a14:m>
                  <m:oMathPara xmlns:m="http://schemas.openxmlformats.org/officeDocument/2006/math">
                    <m:oMathParaPr>
                      <m:jc m:val="left"/>
                    </m:oMathParaPr>
                    <m:oMath xmlns:m="http://schemas.openxmlformats.org/officeDocument/2006/math">
                      <m:r>
                        <a:rPr lang="en-US" sz="3200" b="0" i="1" dirty="0" smtClean="0">
                          <a:solidFill>
                            <a:schemeClr val="tx2">
                              <a:lumMod val="50000"/>
                              <a:lumOff val="50000"/>
                            </a:schemeClr>
                          </a:solidFill>
                          <a:latin typeface="Cambria Math" panose="02040503050406030204" pitchFamily="18" charset="0"/>
                          <a:cs typeface="Calibri"/>
                        </a:rPr>
                        <m:t>, </m:t>
                      </m:r>
                      <m:r>
                        <a:rPr lang="en-US" sz="3200" b="0" i="1" dirty="0" smtClean="0">
                          <a:solidFill>
                            <a:schemeClr val="tx2">
                              <a:lumMod val="50000"/>
                              <a:lumOff val="50000"/>
                            </a:schemeClr>
                          </a:solidFill>
                          <a:latin typeface="Cambria Math" panose="02040503050406030204" pitchFamily="18" charset="0"/>
                          <a:cs typeface="Calibri"/>
                        </a:rPr>
                        <m:t>𝑚𝑠𝑘</m:t>
                      </m:r>
                    </m:oMath>
                  </m:oMathPara>
                </a14:m>
                <a:endParaRPr lang="en-US" sz="3200" dirty="0">
                  <a:solidFill>
                    <a:schemeClr val="tx2">
                      <a:lumMod val="50000"/>
                      <a:lumOff val="50000"/>
                    </a:schemeClr>
                  </a:solidFill>
                </a:endParaRPr>
              </a:p>
            </p:txBody>
          </p:sp>
        </mc:Choice>
        <mc:Fallback xmlns="">
          <p:sp>
            <p:nvSpPr>
              <p:cNvPr id="16" name="Rectangle 15">
                <a:extLst>
                  <a:ext uri="{FF2B5EF4-FFF2-40B4-BE49-F238E27FC236}">
                    <a16:creationId xmlns:a16="http://schemas.microsoft.com/office/drawing/2014/main" id="{F88B33C8-E6E7-128D-A3E1-27EEEFFDDDA5}"/>
                  </a:ext>
                </a:extLst>
              </p:cNvPr>
              <p:cNvSpPr>
                <a:spLocks noRot="1" noChangeAspect="1" noMove="1" noResize="1" noEditPoints="1" noAdjustHandles="1" noChangeArrowheads="1" noChangeShapeType="1" noTextEdit="1"/>
              </p:cNvSpPr>
              <p:nvPr/>
            </p:nvSpPr>
            <p:spPr>
              <a:xfrm>
                <a:off x="4567086" y="2193047"/>
                <a:ext cx="1202893" cy="584775"/>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312EEC95-29B2-D82C-308F-16CE2890FF49}"/>
                  </a:ext>
                </a:extLst>
              </p:cNvPr>
              <p:cNvSpPr/>
              <p:nvPr/>
            </p:nvSpPr>
            <p:spPr>
              <a:xfrm>
                <a:off x="6433581" y="2174217"/>
                <a:ext cx="1159613" cy="584775"/>
              </a:xfrm>
              <a:prstGeom prst="rect">
                <a:avLst/>
              </a:prstGeom>
              <a:solidFill>
                <a:schemeClr val="bg1"/>
              </a:solidFill>
            </p:spPr>
            <p:txBody>
              <a:bodyPr wrap="none" lIns="91440" tIns="45720" rIns="91440" bIns="45720" anchor="t">
                <a:spAutoFit/>
              </a:bodyPr>
              <a:lstStyle/>
              <a:p>
                <a:pPr algn="ctr"/>
                <a14:m>
                  <m:oMathPara xmlns:m="http://schemas.openxmlformats.org/officeDocument/2006/math">
                    <m:oMathParaPr>
                      <m:jc m:val="centerGroup"/>
                    </m:oMathParaPr>
                    <m:oMath xmlns:m="http://schemas.openxmlformats.org/officeDocument/2006/math">
                      <m:r>
                        <a:rPr lang="en-US" sz="3200" b="0" i="1" dirty="0" smtClean="0">
                          <a:solidFill>
                            <a:srgbClr val="C00000"/>
                          </a:solidFill>
                          <a:latin typeface="Cambria Math" panose="02040503050406030204" pitchFamily="18" charset="0"/>
                        </a:rPr>
                        <m:t>𝑠𝑘</m:t>
                      </m:r>
                      <m:r>
                        <a:rPr lang="en-US" sz="3200" b="0" i="1" dirty="0" smtClean="0">
                          <a:solidFill>
                            <a:srgbClr val="C00000"/>
                          </a:solidFill>
                          <a:latin typeface="Cambria Math" panose="02040503050406030204" pitchFamily="18" charset="0"/>
                        </a:rPr>
                        <m:t>,</m:t>
                      </m:r>
                      <m:r>
                        <a:rPr lang="en-US" sz="3200" b="0" i="1" dirty="0" smtClean="0">
                          <a:solidFill>
                            <a:srgbClr val="C00000"/>
                          </a:solidFill>
                          <a:latin typeface="Cambria Math" panose="02040503050406030204" pitchFamily="18" charset="0"/>
                        </a:rPr>
                        <m:t>𝑟</m:t>
                      </m:r>
                      <m:r>
                        <a:rPr lang="en-US" sz="3200" b="0" i="1" dirty="0" smtClean="0">
                          <a:solidFill>
                            <a:srgbClr val="C00000"/>
                          </a:solidFill>
                          <a:latin typeface="Cambria Math" panose="02040503050406030204" pitchFamily="18" charset="0"/>
                        </a:rPr>
                        <m:t>′</m:t>
                      </m:r>
                    </m:oMath>
                  </m:oMathPara>
                </a14:m>
                <a:endParaRPr lang="en-US" sz="3200" dirty="0">
                  <a:solidFill>
                    <a:srgbClr val="C00000"/>
                  </a:solidFill>
                </a:endParaRPr>
              </a:p>
            </p:txBody>
          </p:sp>
        </mc:Choice>
        <mc:Fallback xmlns="">
          <p:sp>
            <p:nvSpPr>
              <p:cNvPr id="11" name="Rectangle 10">
                <a:extLst>
                  <a:ext uri="{FF2B5EF4-FFF2-40B4-BE49-F238E27FC236}">
                    <a16:creationId xmlns:a16="http://schemas.microsoft.com/office/drawing/2014/main" id="{312EEC95-29B2-D82C-308F-16CE2890FF49}"/>
                  </a:ext>
                </a:extLst>
              </p:cNvPr>
              <p:cNvSpPr>
                <a:spLocks noRot="1" noChangeAspect="1" noMove="1" noResize="1" noEditPoints="1" noAdjustHandles="1" noChangeArrowheads="1" noChangeShapeType="1" noTextEdit="1"/>
              </p:cNvSpPr>
              <p:nvPr/>
            </p:nvSpPr>
            <p:spPr>
              <a:xfrm>
                <a:off x="6433581" y="2174217"/>
                <a:ext cx="1159613" cy="584775"/>
              </a:xfrm>
              <a:prstGeom prst="rect">
                <a:avLst/>
              </a:prstGeom>
              <a:blipFill>
                <a:blip r:embed="rId8"/>
                <a:stretch>
                  <a:fillRect/>
                </a:stretch>
              </a:blipFill>
            </p:spPr>
            <p:txBody>
              <a:bodyPr/>
              <a:lstStyle/>
              <a:p>
                <a:r>
                  <a:rPr lang="en-US">
                    <a:noFill/>
                  </a:rPr>
                  <a:t> </a:t>
                </a:r>
              </a:p>
            </p:txBody>
          </p:sp>
        </mc:Fallback>
      </mc:AlternateContent>
      <p:cxnSp>
        <p:nvCxnSpPr>
          <p:cNvPr id="18" name="Straight Arrow Connector 17">
            <a:extLst>
              <a:ext uri="{FF2B5EF4-FFF2-40B4-BE49-F238E27FC236}">
                <a16:creationId xmlns:a16="http://schemas.microsoft.com/office/drawing/2014/main" id="{33CF2359-69C3-3925-FBBC-7ED730C1BECA}"/>
              </a:ext>
            </a:extLst>
          </p:cNvPr>
          <p:cNvCxnSpPr>
            <a:cxnSpLocks/>
          </p:cNvCxnSpPr>
          <p:nvPr/>
        </p:nvCxnSpPr>
        <p:spPr>
          <a:xfrm flipH="1" flipV="1">
            <a:off x="6973235" y="2870174"/>
            <a:ext cx="731886" cy="1080551"/>
          </a:xfrm>
          <a:prstGeom prst="straightConnector1">
            <a:avLst/>
          </a:prstGeom>
          <a:ln w="762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39E7D21A-D147-4574-375C-0CC5741EC7BA}"/>
              </a:ext>
            </a:extLst>
          </p:cNvPr>
          <p:cNvCxnSpPr>
            <a:cxnSpLocks/>
          </p:cNvCxnSpPr>
          <p:nvPr/>
        </p:nvCxnSpPr>
        <p:spPr>
          <a:xfrm flipV="1">
            <a:off x="9062434" y="2870174"/>
            <a:ext cx="828675" cy="1080551"/>
          </a:xfrm>
          <a:prstGeom prst="straightConnector1">
            <a:avLst/>
          </a:prstGeom>
          <a:ln w="76200">
            <a:solidFill>
              <a:schemeClr val="tx1"/>
            </a:solidFill>
            <a:prstDash val="sys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0C626007-8767-DC8E-CD82-1ABB489E6ACA}"/>
              </a:ext>
            </a:extLst>
          </p:cNvPr>
          <p:cNvSpPr/>
          <p:nvPr/>
        </p:nvSpPr>
        <p:spPr>
          <a:xfrm>
            <a:off x="11080501" y="2066721"/>
            <a:ext cx="184731" cy="584775"/>
          </a:xfrm>
          <a:prstGeom prst="rect">
            <a:avLst/>
          </a:prstGeom>
          <a:solidFill>
            <a:schemeClr val="bg1"/>
          </a:solidFill>
        </p:spPr>
        <p:txBody>
          <a:bodyPr wrap="none" lIns="91440" tIns="45720" rIns="91440" bIns="45720" anchor="t">
            <a:spAutoFit/>
          </a:bodyPr>
          <a:lstStyle/>
          <a:p>
            <a:pPr algn="ctr"/>
            <a:endParaRPr lang="en-US" sz="3200" dirty="0">
              <a:solidFill>
                <a:schemeClr val="tx1"/>
              </a:solidFill>
            </a:endParaRPr>
          </a:p>
        </p:txBody>
      </p:sp>
      <p:sp>
        <p:nvSpPr>
          <p:cNvPr id="21" name="Rectangle 20">
            <a:extLst>
              <a:ext uri="{FF2B5EF4-FFF2-40B4-BE49-F238E27FC236}">
                <a16:creationId xmlns:a16="http://schemas.microsoft.com/office/drawing/2014/main" id="{D1E9FAB4-E9CD-5C00-6444-E40B390C1A83}"/>
              </a:ext>
            </a:extLst>
          </p:cNvPr>
          <p:cNvSpPr/>
          <p:nvPr/>
        </p:nvSpPr>
        <p:spPr>
          <a:xfrm>
            <a:off x="8358388" y="5798256"/>
            <a:ext cx="184731" cy="584775"/>
          </a:xfrm>
          <a:prstGeom prst="rect">
            <a:avLst/>
          </a:prstGeom>
          <a:solidFill>
            <a:schemeClr val="bg1"/>
          </a:solidFill>
        </p:spPr>
        <p:txBody>
          <a:bodyPr wrap="none" lIns="91440" tIns="45720" rIns="91440" bIns="45720" anchor="t">
            <a:spAutoFit/>
          </a:bodyPr>
          <a:lstStyle/>
          <a:p>
            <a:pPr algn="ctr"/>
            <a:endParaRPr lang="en-US" sz="3200" dirty="0">
              <a:solidFill>
                <a:schemeClr val="tx1"/>
              </a:solidFill>
            </a:endParaRPr>
          </a:p>
        </p:txBody>
      </p:sp>
      <p:sp>
        <p:nvSpPr>
          <p:cNvPr id="22" name="Rectangle 21">
            <a:extLst>
              <a:ext uri="{FF2B5EF4-FFF2-40B4-BE49-F238E27FC236}">
                <a16:creationId xmlns:a16="http://schemas.microsoft.com/office/drawing/2014/main" id="{0656A2CE-2647-2653-1E44-03C052250C8C}"/>
              </a:ext>
            </a:extLst>
          </p:cNvPr>
          <p:cNvSpPr/>
          <p:nvPr/>
        </p:nvSpPr>
        <p:spPr>
          <a:xfrm>
            <a:off x="7791963" y="4053135"/>
            <a:ext cx="1203158" cy="800219"/>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200"/>
          </a:p>
        </p:txBody>
      </p:sp>
      <p:cxnSp>
        <p:nvCxnSpPr>
          <p:cNvPr id="24" name="Straight Arrow Connector 23">
            <a:extLst>
              <a:ext uri="{FF2B5EF4-FFF2-40B4-BE49-F238E27FC236}">
                <a16:creationId xmlns:a16="http://schemas.microsoft.com/office/drawing/2014/main" id="{C25C1D35-1414-BCB5-9203-5C7EE6515466}"/>
              </a:ext>
            </a:extLst>
          </p:cNvPr>
          <p:cNvCxnSpPr>
            <a:cxnSpLocks/>
          </p:cNvCxnSpPr>
          <p:nvPr/>
        </p:nvCxnSpPr>
        <p:spPr>
          <a:xfrm flipV="1">
            <a:off x="8388287" y="5022828"/>
            <a:ext cx="0" cy="826550"/>
          </a:xfrm>
          <a:prstGeom prst="straightConnector1">
            <a:avLst/>
          </a:prstGeom>
          <a:ln w="762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5" name="Rectangle 24">
                <a:extLst>
                  <a:ext uri="{FF2B5EF4-FFF2-40B4-BE49-F238E27FC236}">
                    <a16:creationId xmlns:a16="http://schemas.microsoft.com/office/drawing/2014/main" id="{5CC2F7FE-2555-A676-92C3-D219646CA907}"/>
                  </a:ext>
                </a:extLst>
              </p:cNvPr>
              <p:cNvSpPr/>
              <p:nvPr/>
            </p:nvSpPr>
            <p:spPr>
              <a:xfrm>
                <a:off x="8011409" y="5941437"/>
                <a:ext cx="1675266" cy="622735"/>
              </a:xfrm>
              <a:prstGeom prst="rect">
                <a:avLst/>
              </a:prstGeom>
              <a:solidFill>
                <a:schemeClr val="bg1"/>
              </a:solidFill>
            </p:spPr>
            <p:txBody>
              <a:bodyPr wrap="none" lIns="91440" tIns="45720" rIns="91440" bIns="45720" anchor="t">
                <a:spAutoFit/>
              </a:bodyPr>
              <a:lstStyle/>
              <a:p>
                <a:pPr algn="ctr"/>
                <a14:m>
                  <m:oMathPara xmlns:m="http://schemas.openxmlformats.org/officeDocument/2006/math">
                    <m:oMathParaPr>
                      <m:jc m:val="centerGroup"/>
                    </m:oMathParaPr>
                    <m:oMath xmlns:m="http://schemas.openxmlformats.org/officeDocument/2006/math">
                      <m:sSub>
                        <m:sSubPr>
                          <m:ctrlPr>
                            <a:rPr lang="en-US" sz="3200" b="0" i="1" dirty="0" smtClean="0">
                              <a:solidFill>
                                <a:schemeClr val="tx2">
                                  <a:lumMod val="50000"/>
                                  <a:lumOff val="50000"/>
                                </a:schemeClr>
                              </a:solidFill>
                              <a:latin typeface="Cambria Math" panose="02040503050406030204" pitchFamily="18" charset="0"/>
                              <a:cs typeface="Calibri"/>
                            </a:rPr>
                          </m:ctrlPr>
                        </m:sSubPr>
                        <m:e>
                          <m:r>
                            <a:rPr lang="en-US" sz="3200" b="0" i="1" dirty="0" smtClean="0">
                              <a:solidFill>
                                <a:schemeClr val="tx2">
                                  <a:lumMod val="50000"/>
                                  <a:lumOff val="50000"/>
                                </a:schemeClr>
                              </a:solidFill>
                              <a:latin typeface="Cambria Math" panose="02040503050406030204" pitchFamily="18" charset="0"/>
                              <a:cs typeface="Calibri"/>
                            </a:rPr>
                            <m:t>𝐸</m:t>
                          </m:r>
                        </m:e>
                        <m:sub>
                          <m:r>
                            <a:rPr lang="en-US" sz="3200" b="0" i="1" dirty="0" smtClean="0">
                              <a:solidFill>
                                <a:schemeClr val="tx2">
                                  <a:lumMod val="50000"/>
                                  <a:lumOff val="50000"/>
                                </a:schemeClr>
                              </a:solidFill>
                              <a:latin typeface="Cambria Math" panose="02040503050406030204" pitchFamily="18" charset="0"/>
                              <a:cs typeface="Calibri"/>
                            </a:rPr>
                            <m:t>𝑝𝑘</m:t>
                          </m:r>
                        </m:sub>
                      </m:sSub>
                      <m:r>
                        <a:rPr lang="en-US" sz="3200" b="0" i="1" dirty="0" smtClean="0">
                          <a:solidFill>
                            <a:schemeClr val="tx2">
                              <a:lumMod val="50000"/>
                              <a:lumOff val="50000"/>
                            </a:schemeClr>
                          </a:solidFill>
                          <a:latin typeface="Cambria Math" panose="02040503050406030204" pitchFamily="18" charset="0"/>
                          <a:cs typeface="Calibri"/>
                        </a:rPr>
                        <m:t>(</m:t>
                      </m:r>
                      <m:r>
                        <a:rPr lang="en-US" sz="3200" b="0" i="1" dirty="0" smtClean="0">
                          <a:solidFill>
                            <a:srgbClr val="C00000"/>
                          </a:solidFill>
                          <a:latin typeface="Cambria Math" panose="02040503050406030204" pitchFamily="18" charset="0"/>
                          <a:cs typeface="Calibri"/>
                        </a:rPr>
                        <m:t>𝑠𝑘</m:t>
                      </m:r>
                      <m:r>
                        <a:rPr lang="en-US" sz="3200" b="0" i="1" dirty="0" smtClean="0">
                          <a:solidFill>
                            <a:schemeClr val="tx2">
                              <a:lumMod val="50000"/>
                              <a:lumOff val="50000"/>
                            </a:schemeClr>
                          </a:solidFill>
                          <a:latin typeface="Cambria Math" panose="02040503050406030204" pitchFamily="18" charset="0"/>
                          <a:cs typeface="Calibri"/>
                        </a:rPr>
                        <m:t>)</m:t>
                      </m:r>
                    </m:oMath>
                  </m:oMathPara>
                </a14:m>
                <a:endParaRPr lang="en-US" sz="3200" dirty="0">
                  <a:solidFill>
                    <a:schemeClr val="tx1"/>
                  </a:solidFill>
                </a:endParaRPr>
              </a:p>
            </p:txBody>
          </p:sp>
        </mc:Choice>
        <mc:Fallback xmlns="">
          <p:sp>
            <p:nvSpPr>
              <p:cNvPr id="25" name="Rectangle 24">
                <a:extLst>
                  <a:ext uri="{FF2B5EF4-FFF2-40B4-BE49-F238E27FC236}">
                    <a16:creationId xmlns:a16="http://schemas.microsoft.com/office/drawing/2014/main" id="{5CC2F7FE-2555-A676-92C3-D219646CA907}"/>
                  </a:ext>
                </a:extLst>
              </p:cNvPr>
              <p:cNvSpPr>
                <a:spLocks noRot="1" noChangeAspect="1" noMove="1" noResize="1" noEditPoints="1" noAdjustHandles="1" noChangeArrowheads="1" noChangeShapeType="1" noTextEdit="1"/>
              </p:cNvSpPr>
              <p:nvPr/>
            </p:nvSpPr>
            <p:spPr>
              <a:xfrm>
                <a:off x="8011409" y="5941437"/>
                <a:ext cx="1675266" cy="622735"/>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Rectangle 25">
                <a:extLst>
                  <a:ext uri="{FF2B5EF4-FFF2-40B4-BE49-F238E27FC236}">
                    <a16:creationId xmlns:a16="http://schemas.microsoft.com/office/drawing/2014/main" id="{B32722B6-4B60-DD97-FD16-1C80AF11FE99}"/>
                  </a:ext>
                </a:extLst>
              </p:cNvPr>
              <p:cNvSpPr/>
              <p:nvPr/>
            </p:nvSpPr>
            <p:spPr>
              <a:xfrm>
                <a:off x="9695791" y="2219534"/>
                <a:ext cx="744948" cy="584775"/>
              </a:xfrm>
              <a:prstGeom prst="rect">
                <a:avLst/>
              </a:prstGeom>
              <a:solidFill>
                <a:schemeClr val="bg1"/>
              </a:solidFill>
            </p:spPr>
            <p:txBody>
              <a:bodyPr wrap="none" lIns="91440" tIns="45720" rIns="91440" bIns="45720" anchor="t">
                <a:spAutoFit/>
              </a:bodyPr>
              <a:lstStyle/>
              <a:p>
                <a:pPr algn="ctr"/>
                <a14:m>
                  <m:oMathPara xmlns:m="http://schemas.openxmlformats.org/officeDocument/2006/math">
                    <m:oMathParaPr>
                      <m:jc m:val="left"/>
                    </m:oMathParaPr>
                    <m:oMath xmlns:m="http://schemas.openxmlformats.org/officeDocument/2006/math">
                      <m:r>
                        <a:rPr lang="en-US" sz="3200" b="0" i="1" dirty="0" smtClean="0">
                          <a:solidFill>
                            <a:schemeClr val="tx2">
                              <a:lumMod val="50000"/>
                              <a:lumOff val="50000"/>
                            </a:schemeClr>
                          </a:solidFill>
                          <a:latin typeface="Cambria Math" panose="02040503050406030204" pitchFamily="18" charset="0"/>
                          <a:cs typeface="Calibri"/>
                        </a:rPr>
                        <m:t>𝑝𝑘</m:t>
                      </m:r>
                    </m:oMath>
                  </m:oMathPara>
                </a14:m>
                <a:endParaRPr lang="en-US" sz="3200" dirty="0">
                  <a:solidFill>
                    <a:schemeClr val="tx2">
                      <a:lumMod val="50000"/>
                      <a:lumOff val="50000"/>
                    </a:schemeClr>
                  </a:solidFill>
                </a:endParaRPr>
              </a:p>
            </p:txBody>
          </p:sp>
        </mc:Choice>
        <mc:Fallback xmlns="">
          <p:sp>
            <p:nvSpPr>
              <p:cNvPr id="26" name="Rectangle 25">
                <a:extLst>
                  <a:ext uri="{FF2B5EF4-FFF2-40B4-BE49-F238E27FC236}">
                    <a16:creationId xmlns:a16="http://schemas.microsoft.com/office/drawing/2014/main" id="{B32722B6-4B60-DD97-FD16-1C80AF11FE99}"/>
                  </a:ext>
                </a:extLst>
              </p:cNvPr>
              <p:cNvSpPr>
                <a:spLocks noRot="1" noChangeAspect="1" noMove="1" noResize="1" noEditPoints="1" noAdjustHandles="1" noChangeArrowheads="1" noChangeShapeType="1" noTextEdit="1"/>
              </p:cNvSpPr>
              <p:nvPr/>
            </p:nvSpPr>
            <p:spPr>
              <a:xfrm>
                <a:off x="9695791" y="2219534"/>
                <a:ext cx="744948" cy="584775"/>
              </a:xfrm>
              <a:prstGeom prst="rect">
                <a:avLst/>
              </a:prstGeom>
              <a:blipFill>
                <a:blip r:embed="rId10"/>
                <a:stretch>
                  <a:fillRect/>
                </a:stretch>
              </a:blipFill>
            </p:spPr>
            <p:txBody>
              <a:bodyPr/>
              <a:lstStyle/>
              <a:p>
                <a:r>
                  <a:rPr lang="en-US">
                    <a:noFill/>
                  </a:rPr>
                  <a:t> </a:t>
                </a:r>
              </a:p>
            </p:txBody>
          </p:sp>
        </mc:Fallback>
      </mc:AlternateContent>
      <p:sp>
        <p:nvSpPr>
          <p:cNvPr id="8" name="Rectangle 7">
            <a:extLst>
              <a:ext uri="{FF2B5EF4-FFF2-40B4-BE49-F238E27FC236}">
                <a16:creationId xmlns:a16="http://schemas.microsoft.com/office/drawing/2014/main" id="{EDA8E45D-CC9C-EF6B-38D8-F7CAE4FE371A}"/>
              </a:ext>
            </a:extLst>
          </p:cNvPr>
          <p:cNvSpPr/>
          <p:nvPr/>
        </p:nvSpPr>
        <p:spPr>
          <a:xfrm>
            <a:off x="2234724" y="2193047"/>
            <a:ext cx="1057469" cy="584775"/>
          </a:xfrm>
          <a:prstGeom prst="rect">
            <a:avLst/>
          </a:prstGeom>
          <a:solidFill>
            <a:schemeClr val="bg1"/>
          </a:solidFill>
        </p:spPr>
        <p:txBody>
          <a:bodyPr wrap="none" lIns="91440" tIns="45720" rIns="91440" bIns="45720" anchor="t">
            <a:spAutoFit/>
          </a:bodyPr>
          <a:lstStyle/>
          <a:p>
            <a:pPr algn="ctr"/>
            <a:r>
              <a:rPr lang="en-US" sz="3200" b="0" i="0" dirty="0">
                <a:solidFill>
                  <a:srgbClr val="C00000"/>
                </a:solidFill>
                <a:latin typeface="+mj-lt"/>
                <a:cs typeface="Calibri"/>
              </a:rPr>
              <a:t>leaks</a:t>
            </a:r>
            <a:endParaRPr lang="en-US" sz="3200" dirty="0">
              <a:solidFill>
                <a:srgbClr val="C00000"/>
              </a:solidFill>
            </a:endParaRPr>
          </a:p>
        </p:txBody>
      </p:sp>
      <p:sp>
        <p:nvSpPr>
          <p:cNvPr id="14" name="Rectangle 13">
            <a:extLst>
              <a:ext uri="{FF2B5EF4-FFF2-40B4-BE49-F238E27FC236}">
                <a16:creationId xmlns:a16="http://schemas.microsoft.com/office/drawing/2014/main" id="{5ADAF5C9-AB07-4B2D-59A1-A831A9F7E4B9}"/>
              </a:ext>
            </a:extLst>
          </p:cNvPr>
          <p:cNvSpPr/>
          <p:nvPr/>
        </p:nvSpPr>
        <p:spPr>
          <a:xfrm>
            <a:off x="10214534" y="2219533"/>
            <a:ext cx="1119987" cy="584775"/>
          </a:xfrm>
          <a:prstGeom prst="rect">
            <a:avLst/>
          </a:prstGeom>
          <a:solidFill>
            <a:schemeClr val="bg1"/>
          </a:solidFill>
        </p:spPr>
        <p:txBody>
          <a:bodyPr wrap="none" lIns="91440" tIns="45720" rIns="91440" bIns="45720" anchor="t">
            <a:spAutoFit/>
          </a:bodyPr>
          <a:lstStyle/>
          <a:p>
            <a:pPr algn="ctr"/>
            <a:r>
              <a:rPr lang="en-US" sz="3200" dirty="0">
                <a:solidFill>
                  <a:schemeClr val="tx2">
                    <a:lumMod val="50000"/>
                    <a:lumOff val="50000"/>
                  </a:schemeClr>
                </a:solidFill>
              </a:rPr>
              <a:t>leaks</a:t>
            </a:r>
          </a:p>
        </p:txBody>
      </p:sp>
      <p:sp>
        <p:nvSpPr>
          <p:cNvPr id="15" name="TextBox 14">
            <a:extLst>
              <a:ext uri="{FF2B5EF4-FFF2-40B4-BE49-F238E27FC236}">
                <a16:creationId xmlns:a16="http://schemas.microsoft.com/office/drawing/2014/main" id="{1CC1AAFF-3F45-D44E-199D-FC2694D6D1D6}"/>
              </a:ext>
            </a:extLst>
          </p:cNvPr>
          <p:cNvSpPr txBox="1"/>
          <p:nvPr/>
        </p:nvSpPr>
        <p:spPr>
          <a:xfrm>
            <a:off x="1014193" y="1727387"/>
            <a:ext cx="2291517" cy="584775"/>
          </a:xfrm>
          <a:prstGeom prst="rect">
            <a:avLst/>
          </a:prstGeom>
          <a:noFill/>
        </p:spPr>
        <p:txBody>
          <a:bodyPr wrap="square" rtlCol="0">
            <a:spAutoFit/>
          </a:bodyPr>
          <a:lstStyle/>
          <a:p>
            <a:r>
              <a:rPr lang="en-US" sz="3200" u="sng" dirty="0"/>
              <a:t>Alice</a:t>
            </a:r>
          </a:p>
        </p:txBody>
      </p:sp>
      <p:sp>
        <p:nvSpPr>
          <p:cNvPr id="23" name="TextBox 22">
            <a:extLst>
              <a:ext uri="{FF2B5EF4-FFF2-40B4-BE49-F238E27FC236}">
                <a16:creationId xmlns:a16="http://schemas.microsoft.com/office/drawing/2014/main" id="{4E51DF0C-B024-C9F4-B876-3B57638291FC}"/>
              </a:ext>
            </a:extLst>
          </p:cNvPr>
          <p:cNvSpPr txBox="1"/>
          <p:nvPr/>
        </p:nvSpPr>
        <p:spPr>
          <a:xfrm>
            <a:off x="6447435" y="1741357"/>
            <a:ext cx="2291517" cy="584775"/>
          </a:xfrm>
          <a:prstGeom prst="rect">
            <a:avLst/>
          </a:prstGeom>
          <a:noFill/>
        </p:spPr>
        <p:txBody>
          <a:bodyPr wrap="square" rtlCol="0">
            <a:spAutoFit/>
          </a:bodyPr>
          <a:lstStyle/>
          <a:p>
            <a:r>
              <a:rPr lang="en-US" sz="3200" u="sng" dirty="0"/>
              <a:t>Alice</a:t>
            </a:r>
          </a:p>
        </p:txBody>
      </p:sp>
      <p:sp>
        <p:nvSpPr>
          <p:cNvPr id="27" name="TextBox 26">
            <a:extLst>
              <a:ext uri="{FF2B5EF4-FFF2-40B4-BE49-F238E27FC236}">
                <a16:creationId xmlns:a16="http://schemas.microsoft.com/office/drawing/2014/main" id="{13F88B34-EC4B-93CF-297D-2306810EC6EE}"/>
              </a:ext>
            </a:extLst>
          </p:cNvPr>
          <p:cNvSpPr txBox="1"/>
          <p:nvPr/>
        </p:nvSpPr>
        <p:spPr>
          <a:xfrm>
            <a:off x="3836037" y="1727386"/>
            <a:ext cx="2291517" cy="584775"/>
          </a:xfrm>
          <a:prstGeom prst="rect">
            <a:avLst/>
          </a:prstGeom>
          <a:noFill/>
        </p:spPr>
        <p:txBody>
          <a:bodyPr wrap="square" rtlCol="0">
            <a:spAutoFit/>
          </a:bodyPr>
          <a:lstStyle/>
          <a:p>
            <a:r>
              <a:rPr lang="en-US" sz="3200" u="sng" dirty="0"/>
              <a:t>Bob</a:t>
            </a:r>
          </a:p>
        </p:txBody>
      </p:sp>
      <p:sp>
        <p:nvSpPr>
          <p:cNvPr id="28" name="TextBox 27">
            <a:extLst>
              <a:ext uri="{FF2B5EF4-FFF2-40B4-BE49-F238E27FC236}">
                <a16:creationId xmlns:a16="http://schemas.microsoft.com/office/drawing/2014/main" id="{34ADBEA5-DA61-C4C6-03E6-48CA3414C257}"/>
              </a:ext>
            </a:extLst>
          </p:cNvPr>
          <p:cNvSpPr txBox="1"/>
          <p:nvPr/>
        </p:nvSpPr>
        <p:spPr>
          <a:xfrm>
            <a:off x="9686675" y="1741357"/>
            <a:ext cx="2291517" cy="584775"/>
          </a:xfrm>
          <a:prstGeom prst="rect">
            <a:avLst/>
          </a:prstGeom>
          <a:noFill/>
        </p:spPr>
        <p:txBody>
          <a:bodyPr wrap="square" rtlCol="0">
            <a:spAutoFit/>
          </a:bodyPr>
          <a:lstStyle/>
          <a:p>
            <a:r>
              <a:rPr lang="en-US" sz="3200" u="sng" dirty="0"/>
              <a:t>Bob</a:t>
            </a:r>
          </a:p>
        </p:txBody>
      </p: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41B8FF9D-CFF5-327E-137E-0BACCAC51578}"/>
                  </a:ext>
                </a:extLst>
              </p:cNvPr>
              <p:cNvSpPr txBox="1"/>
              <p:nvPr/>
            </p:nvSpPr>
            <p:spPr>
              <a:xfrm>
                <a:off x="4567086" y="4545959"/>
                <a:ext cx="2707488" cy="1015663"/>
              </a:xfrm>
              <a:prstGeom prst="rect">
                <a:avLst/>
              </a:prstGeom>
              <a:noFill/>
            </p:spPr>
            <p:txBody>
              <a:bodyPr wrap="square" rtlCol="0">
                <a:spAutoFit/>
              </a:bodyPr>
              <a:lstStyle/>
              <a:p>
                <a:r>
                  <a:rPr lang="en-US" sz="2000" i="1" dirty="0"/>
                  <a:t>Observe: </a:t>
                </a:r>
                <a:r>
                  <a:rPr lang="en-US" sz="2000" dirty="0"/>
                  <a:t>In the first OSARE, only </a:t>
                </a:r>
                <a14:m>
                  <m:oMath xmlns:m="http://schemas.openxmlformats.org/officeDocument/2006/math">
                    <m:r>
                      <a:rPr lang="en-US" sz="2000" b="0" i="1" smtClean="0">
                        <a:latin typeface="Cambria Math" panose="02040503050406030204" pitchFamily="18" charset="0"/>
                      </a:rPr>
                      <m:t>𝑐𝑡</m:t>
                    </m:r>
                  </m:oMath>
                </a14:m>
                <a:r>
                  <a:rPr lang="en-US" sz="2000" dirty="0"/>
                  <a:t> and </a:t>
                </a:r>
                <a14:m>
                  <m:oMath xmlns:m="http://schemas.openxmlformats.org/officeDocument/2006/math">
                    <m:r>
                      <a:rPr lang="en-US" sz="2000" b="0" i="1" smtClean="0">
                        <a:latin typeface="Cambria Math" panose="02040503050406030204" pitchFamily="18" charset="0"/>
                      </a:rPr>
                      <m:t>𝑐𝑡</m:t>
                    </m:r>
                    <m:r>
                      <a:rPr lang="en-US" sz="2000" b="0" i="1" smtClean="0">
                        <a:latin typeface="Cambria Math" panose="02040503050406030204" pitchFamily="18" charset="0"/>
                      </a:rPr>
                      <m:t>′</m:t>
                    </m:r>
                  </m:oMath>
                </a14:m>
                <a:r>
                  <a:rPr lang="en-US" sz="2000" dirty="0"/>
                  <a:t> are leaked</a:t>
                </a:r>
              </a:p>
            </p:txBody>
          </p:sp>
        </mc:Choice>
        <mc:Fallback xmlns="">
          <p:sp>
            <p:nvSpPr>
              <p:cNvPr id="30" name="TextBox 29">
                <a:extLst>
                  <a:ext uri="{FF2B5EF4-FFF2-40B4-BE49-F238E27FC236}">
                    <a16:creationId xmlns:a16="http://schemas.microsoft.com/office/drawing/2014/main" id="{41B8FF9D-CFF5-327E-137E-0BACCAC51578}"/>
                  </a:ext>
                </a:extLst>
              </p:cNvPr>
              <p:cNvSpPr txBox="1">
                <a:spLocks noRot="1" noChangeAspect="1" noMove="1" noResize="1" noEditPoints="1" noAdjustHandles="1" noChangeArrowheads="1" noChangeShapeType="1" noTextEdit="1"/>
              </p:cNvSpPr>
              <p:nvPr/>
            </p:nvSpPr>
            <p:spPr>
              <a:xfrm>
                <a:off x="4567086" y="4545959"/>
                <a:ext cx="2707488" cy="1015663"/>
              </a:xfrm>
              <a:prstGeom prst="rect">
                <a:avLst/>
              </a:prstGeom>
              <a:blipFill>
                <a:blip r:embed="rId11"/>
                <a:stretch>
                  <a:fillRect l="-2252" t="-3614" b="-10241"/>
                </a:stretch>
              </a:blipFill>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2625000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P spid="9" grpId="0" animBg="1"/>
      <p:bldP spid="3" grpId="0" animBg="1"/>
      <p:bldP spid="6" grpId="0" animBg="1"/>
      <p:bldP spid="12" grpId="0" animBg="1"/>
      <p:bldP spid="16" grpId="0" animBg="1"/>
      <p:bldP spid="8" grpId="0" animBg="1"/>
      <p:bldP spid="15" grpId="0"/>
      <p:bldP spid="27" grpId="0"/>
      <p:bldP spid="3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9B980-86A5-CF45-ABA3-D72113530DF9}"/>
              </a:ext>
            </a:extLst>
          </p:cNvPr>
          <p:cNvSpPr>
            <a:spLocks noGrp="1"/>
          </p:cNvSpPr>
          <p:nvPr>
            <p:ph type="title"/>
          </p:nvPr>
        </p:nvSpPr>
        <p:spPr>
          <a:xfrm>
            <a:off x="663001" y="315374"/>
            <a:ext cx="10258097" cy="738490"/>
          </a:xfrm>
        </p:spPr>
        <p:txBody>
          <a:bodyPr/>
          <a:lstStyle/>
          <a:p>
            <a:r>
              <a:rPr lang="en-US" dirty="0"/>
              <a:t>Do we need FHE?</a:t>
            </a:r>
            <a:endParaRPr lang="en-IL" dirty="0"/>
          </a:p>
        </p:txBody>
      </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78D96F43-08FC-4BD1-8809-11E4545F7D35}"/>
                  </a:ext>
                </a:extLst>
              </p:cNvPr>
              <p:cNvSpPr/>
              <p:nvPr/>
            </p:nvSpPr>
            <p:spPr>
              <a:xfrm>
                <a:off x="9078842" y="2550404"/>
                <a:ext cx="2515432" cy="1569660"/>
              </a:xfrm>
              <a:prstGeom prst="rect">
                <a:avLst/>
              </a:prstGeom>
            </p:spPr>
            <p:txBody>
              <a:bodyPr wrap="none" lIns="91440" tIns="45720" rIns="91440" bIns="45720" anchor="t">
                <a:spAutoFit/>
              </a:bodyPr>
              <a:lstStyle/>
              <a:p>
                <a:pPr/>
                <a14:m>
                  <m:oMathPara xmlns:m="http://schemas.openxmlformats.org/officeDocument/2006/math">
                    <m:oMathParaPr>
                      <m:jc m:val="centerGroup"/>
                    </m:oMathParaPr>
                    <m:oMath xmlns:m="http://schemas.openxmlformats.org/officeDocument/2006/math">
                      <m:r>
                        <m:rPr>
                          <m:sty m:val="p"/>
                        </m:rPr>
                        <a:rPr lang="en-US" sz="9600" b="0" i="0" dirty="0" smtClean="0">
                          <a:latin typeface="Cambria Math" panose="02040503050406030204" pitchFamily="18" charset="0"/>
                        </a:rPr>
                        <m:t>Bob</m:t>
                      </m:r>
                    </m:oMath>
                  </m:oMathPara>
                </a14:m>
                <a:endParaRPr lang="en-US" sz="9600" dirty="0"/>
              </a:p>
            </p:txBody>
          </p:sp>
        </mc:Choice>
        <mc:Fallback xmlns="">
          <p:sp>
            <p:nvSpPr>
              <p:cNvPr id="4" name="Rectangle 3">
                <a:extLst>
                  <a:ext uri="{FF2B5EF4-FFF2-40B4-BE49-F238E27FC236}">
                    <a16:creationId xmlns:a16="http://schemas.microsoft.com/office/drawing/2014/main" id="{78D96F43-08FC-4BD1-8809-11E4545F7D35}"/>
                  </a:ext>
                </a:extLst>
              </p:cNvPr>
              <p:cNvSpPr>
                <a:spLocks noRot="1" noChangeAspect="1" noMove="1" noResize="1" noEditPoints="1" noAdjustHandles="1" noChangeArrowheads="1" noChangeShapeType="1" noTextEdit="1"/>
              </p:cNvSpPr>
              <p:nvPr/>
            </p:nvSpPr>
            <p:spPr>
              <a:xfrm>
                <a:off x="9078842" y="2550404"/>
                <a:ext cx="2515432" cy="1569660"/>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E039A615-DF67-4CF8-A2CE-996AEF74ADD9}"/>
                  </a:ext>
                </a:extLst>
              </p:cNvPr>
              <p:cNvSpPr/>
              <p:nvPr/>
            </p:nvSpPr>
            <p:spPr>
              <a:xfrm>
                <a:off x="227139" y="2496721"/>
                <a:ext cx="3023585" cy="1569660"/>
              </a:xfrm>
              <a:prstGeom prst="rect">
                <a:avLst/>
              </a:prstGeom>
            </p:spPr>
            <p:txBody>
              <a:bodyPr wrap="none" lIns="91440" tIns="45720" rIns="91440" bIns="45720" anchor="t">
                <a:spAutoFit/>
              </a:bodyPr>
              <a:lstStyle/>
              <a:p>
                <a:pPr/>
                <a14:m>
                  <m:oMathPara xmlns:m="http://schemas.openxmlformats.org/officeDocument/2006/math">
                    <m:oMathParaPr>
                      <m:jc m:val="centerGroup"/>
                    </m:oMathParaPr>
                    <m:oMath xmlns:m="http://schemas.openxmlformats.org/officeDocument/2006/math">
                      <m:r>
                        <m:rPr>
                          <m:sty m:val="p"/>
                        </m:rPr>
                        <a:rPr lang="en-US" sz="9600" b="0" i="0" smtClean="0">
                          <a:latin typeface="Cambria Math" panose="02040503050406030204" pitchFamily="18" charset="0"/>
                        </a:rPr>
                        <m:t>Alice</m:t>
                      </m:r>
                    </m:oMath>
                  </m:oMathPara>
                </a14:m>
                <a:endParaRPr lang="en-US" sz="9600" dirty="0"/>
              </a:p>
            </p:txBody>
          </p:sp>
        </mc:Choice>
        <mc:Fallback xmlns="">
          <p:sp>
            <p:nvSpPr>
              <p:cNvPr id="7" name="Rectangle 6">
                <a:extLst>
                  <a:ext uri="{FF2B5EF4-FFF2-40B4-BE49-F238E27FC236}">
                    <a16:creationId xmlns:a16="http://schemas.microsoft.com/office/drawing/2014/main" id="{E039A615-DF67-4CF8-A2CE-996AEF74ADD9}"/>
                  </a:ext>
                </a:extLst>
              </p:cNvPr>
              <p:cNvSpPr>
                <a:spLocks noRot="1" noChangeAspect="1" noMove="1" noResize="1" noEditPoints="1" noAdjustHandles="1" noChangeArrowheads="1" noChangeShapeType="1" noTextEdit="1"/>
              </p:cNvSpPr>
              <p:nvPr/>
            </p:nvSpPr>
            <p:spPr>
              <a:xfrm>
                <a:off x="227139" y="2496721"/>
                <a:ext cx="3023585" cy="1569660"/>
              </a:xfrm>
              <a:prstGeom prst="rect">
                <a:avLst/>
              </a:prstGeom>
              <a:blipFill>
                <a:blip r:embed="rId5"/>
                <a:stretch>
                  <a:fillRect/>
                </a:stretch>
              </a:blipFill>
            </p:spPr>
            <p:txBody>
              <a:bodyPr/>
              <a:lstStyle/>
              <a:p>
                <a:r>
                  <a:rPr lang="en-US">
                    <a:noFill/>
                  </a:rPr>
                  <a:t> </a:t>
                </a:r>
              </a:p>
            </p:txBody>
          </p:sp>
        </mc:Fallback>
      </mc:AlternateContent>
      <p:cxnSp>
        <p:nvCxnSpPr>
          <p:cNvPr id="12" name="Straight Arrow Connector 11">
            <a:extLst>
              <a:ext uri="{FF2B5EF4-FFF2-40B4-BE49-F238E27FC236}">
                <a16:creationId xmlns:a16="http://schemas.microsoft.com/office/drawing/2014/main" id="{04FC07D2-E90D-490F-8F14-F3C7E2A54767}"/>
              </a:ext>
            </a:extLst>
          </p:cNvPr>
          <p:cNvCxnSpPr>
            <a:cxnSpLocks/>
          </p:cNvCxnSpPr>
          <p:nvPr/>
        </p:nvCxnSpPr>
        <p:spPr>
          <a:xfrm flipH="1">
            <a:off x="3271316" y="2789133"/>
            <a:ext cx="5220251" cy="0"/>
          </a:xfrm>
          <a:prstGeom prst="straightConnector1">
            <a:avLst/>
          </a:prstGeom>
          <a:ln w="1016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6F367E7A-02EB-4C0E-A3C3-42B7037C08C5}"/>
              </a:ext>
            </a:extLst>
          </p:cNvPr>
          <p:cNvCxnSpPr>
            <a:cxnSpLocks/>
          </p:cNvCxnSpPr>
          <p:nvPr/>
        </p:nvCxnSpPr>
        <p:spPr>
          <a:xfrm>
            <a:off x="3279336" y="4000316"/>
            <a:ext cx="5220251" cy="0"/>
          </a:xfrm>
          <a:prstGeom prst="straightConnector1">
            <a:avLst/>
          </a:prstGeom>
          <a:ln w="1016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63FC7DCD-DD67-6516-6396-3A349457889E}"/>
                  </a:ext>
                </a:extLst>
              </p:cNvPr>
              <p:cNvSpPr/>
              <p:nvPr/>
            </p:nvSpPr>
            <p:spPr>
              <a:xfrm>
                <a:off x="1430987" y="1565685"/>
                <a:ext cx="689804" cy="861774"/>
              </a:xfrm>
              <a:prstGeom prst="rect">
                <a:avLst/>
              </a:prstGeom>
              <a:solidFill>
                <a:schemeClr val="bg1"/>
              </a:solidFill>
            </p:spPr>
            <p:txBody>
              <a:bodyPr wrap="none" lIns="91440" tIns="45720" rIns="91440" bIns="45720" anchor="t">
                <a:spAutoFit/>
              </a:bodyPr>
              <a:lstStyle/>
              <a:p>
                <a:pPr algn="ctr"/>
                <a14:m>
                  <m:oMathPara xmlns:m="http://schemas.openxmlformats.org/officeDocument/2006/math">
                    <m:oMathParaPr>
                      <m:jc m:val="centerGroup"/>
                    </m:oMathParaPr>
                    <m:oMath xmlns:m="http://schemas.openxmlformats.org/officeDocument/2006/math">
                      <m:r>
                        <a:rPr lang="en-US" sz="5000" b="0" i="1" dirty="0" smtClean="0">
                          <a:solidFill>
                            <a:srgbClr val="C00000"/>
                          </a:solidFill>
                          <a:latin typeface="Cambria Math" panose="02040503050406030204" pitchFamily="18" charset="0"/>
                          <a:cs typeface="Calibri"/>
                        </a:rPr>
                        <m:t>𝑥</m:t>
                      </m:r>
                    </m:oMath>
                  </m:oMathPara>
                </a14:m>
                <a:endParaRPr lang="en-US" sz="5000" dirty="0">
                  <a:solidFill>
                    <a:srgbClr val="C00000"/>
                  </a:solidFill>
                </a:endParaRPr>
              </a:p>
            </p:txBody>
          </p:sp>
        </mc:Choice>
        <mc:Fallback xmlns="">
          <p:sp>
            <p:nvSpPr>
              <p:cNvPr id="3" name="Rectangle 2">
                <a:extLst>
                  <a:ext uri="{FF2B5EF4-FFF2-40B4-BE49-F238E27FC236}">
                    <a16:creationId xmlns:a16="http://schemas.microsoft.com/office/drawing/2014/main" id="{63FC7DCD-DD67-6516-6396-3A349457889E}"/>
                  </a:ext>
                </a:extLst>
              </p:cNvPr>
              <p:cNvSpPr>
                <a:spLocks noRot="1" noChangeAspect="1" noMove="1" noResize="1" noEditPoints="1" noAdjustHandles="1" noChangeArrowheads="1" noChangeShapeType="1" noTextEdit="1"/>
              </p:cNvSpPr>
              <p:nvPr/>
            </p:nvSpPr>
            <p:spPr>
              <a:xfrm>
                <a:off x="1430987" y="1565685"/>
                <a:ext cx="689804" cy="861774"/>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2A9287FD-776C-E77E-626B-BF015543A323}"/>
                  </a:ext>
                </a:extLst>
              </p:cNvPr>
              <p:cNvSpPr/>
              <p:nvPr/>
            </p:nvSpPr>
            <p:spPr>
              <a:xfrm>
                <a:off x="10062039" y="1892430"/>
                <a:ext cx="698974" cy="861774"/>
              </a:xfrm>
              <a:prstGeom prst="rect">
                <a:avLst/>
              </a:prstGeom>
              <a:solidFill>
                <a:schemeClr val="bg1"/>
              </a:solidFill>
            </p:spPr>
            <p:txBody>
              <a:bodyPr wrap="none" lIns="91440" tIns="45720" rIns="91440" bIns="45720" anchor="t">
                <a:spAutoFit/>
              </a:bodyPr>
              <a:lstStyle/>
              <a:p>
                <a:pPr algn="ctr"/>
                <a14:m>
                  <m:oMathPara xmlns:m="http://schemas.openxmlformats.org/officeDocument/2006/math">
                    <m:oMathParaPr>
                      <m:jc m:val="centerGroup"/>
                    </m:oMathParaPr>
                    <m:oMath xmlns:m="http://schemas.openxmlformats.org/officeDocument/2006/math">
                      <m:r>
                        <a:rPr lang="en-US" sz="5000" b="0" i="1" dirty="0" smtClean="0">
                          <a:solidFill>
                            <a:srgbClr val="C00000"/>
                          </a:solidFill>
                          <a:latin typeface="Cambria Math" panose="02040503050406030204" pitchFamily="18" charset="0"/>
                          <a:cs typeface="Calibri"/>
                        </a:rPr>
                        <m:t>𝑦</m:t>
                      </m:r>
                    </m:oMath>
                  </m:oMathPara>
                </a14:m>
                <a:endParaRPr lang="en-US" sz="5000" dirty="0">
                  <a:solidFill>
                    <a:srgbClr val="C00000"/>
                  </a:solidFill>
                </a:endParaRPr>
              </a:p>
            </p:txBody>
          </p:sp>
        </mc:Choice>
        <mc:Fallback xmlns="">
          <p:sp>
            <p:nvSpPr>
              <p:cNvPr id="5" name="Rectangle 4">
                <a:extLst>
                  <a:ext uri="{FF2B5EF4-FFF2-40B4-BE49-F238E27FC236}">
                    <a16:creationId xmlns:a16="http://schemas.microsoft.com/office/drawing/2014/main" id="{2A9287FD-776C-E77E-626B-BF015543A323}"/>
                  </a:ext>
                </a:extLst>
              </p:cNvPr>
              <p:cNvSpPr>
                <a:spLocks noRot="1" noChangeAspect="1" noMove="1" noResize="1" noEditPoints="1" noAdjustHandles="1" noChangeArrowheads="1" noChangeShapeType="1" noTextEdit="1"/>
              </p:cNvSpPr>
              <p:nvPr/>
            </p:nvSpPr>
            <p:spPr>
              <a:xfrm>
                <a:off x="10062039" y="1892430"/>
                <a:ext cx="698974" cy="861774"/>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67AB039A-02A5-425B-2636-90F2CD64F752}"/>
                  </a:ext>
                </a:extLst>
              </p:cNvPr>
              <p:cNvSpPr/>
              <p:nvPr/>
            </p:nvSpPr>
            <p:spPr>
              <a:xfrm>
                <a:off x="5443057" y="2207405"/>
                <a:ext cx="892809" cy="861774"/>
              </a:xfrm>
              <a:prstGeom prst="rect">
                <a:avLst/>
              </a:prstGeom>
              <a:solidFill>
                <a:schemeClr val="bg1"/>
              </a:solidFill>
            </p:spPr>
            <p:txBody>
              <a:bodyPr wrap="none" lIns="91440" tIns="45720" rIns="91440" bIns="45720" anchor="t">
                <a:spAutoFit/>
              </a:bodyPr>
              <a:lstStyle/>
              <a:p>
                <a:pPr algn="ctr"/>
                <a14:m>
                  <m:oMathPara xmlns:m="http://schemas.openxmlformats.org/officeDocument/2006/math">
                    <m:oMathParaPr>
                      <m:jc m:val="centerGroup"/>
                    </m:oMathParaPr>
                    <m:oMath xmlns:m="http://schemas.openxmlformats.org/officeDocument/2006/math">
                      <m:r>
                        <a:rPr lang="en-US" sz="5000" b="0" i="1" dirty="0" smtClean="0">
                          <a:solidFill>
                            <a:srgbClr val="C00000"/>
                          </a:solidFill>
                          <a:latin typeface="Cambria Math" panose="02040503050406030204" pitchFamily="18" charset="0"/>
                          <a:cs typeface="Calibri"/>
                        </a:rPr>
                        <m:t>𝑐𝑡</m:t>
                      </m:r>
                    </m:oMath>
                  </m:oMathPara>
                </a14:m>
                <a:endParaRPr lang="en-US" sz="5000" dirty="0">
                  <a:solidFill>
                    <a:srgbClr val="C00000"/>
                  </a:solidFill>
                </a:endParaRPr>
              </a:p>
            </p:txBody>
          </p:sp>
        </mc:Choice>
        <mc:Fallback xmlns="">
          <p:sp>
            <p:nvSpPr>
              <p:cNvPr id="6" name="Rectangle 5">
                <a:extLst>
                  <a:ext uri="{FF2B5EF4-FFF2-40B4-BE49-F238E27FC236}">
                    <a16:creationId xmlns:a16="http://schemas.microsoft.com/office/drawing/2014/main" id="{67AB039A-02A5-425B-2636-90F2CD64F752}"/>
                  </a:ext>
                </a:extLst>
              </p:cNvPr>
              <p:cNvSpPr>
                <a:spLocks noRot="1" noChangeAspect="1" noMove="1" noResize="1" noEditPoints="1" noAdjustHandles="1" noChangeArrowheads="1" noChangeShapeType="1" noTextEdit="1"/>
              </p:cNvSpPr>
              <p:nvPr/>
            </p:nvSpPr>
            <p:spPr>
              <a:xfrm>
                <a:off x="5443057" y="2207405"/>
                <a:ext cx="892809" cy="861774"/>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FADC3B6B-C587-7890-C165-05A74C2392BD}"/>
                  </a:ext>
                </a:extLst>
              </p:cNvPr>
              <p:cNvSpPr/>
              <p:nvPr/>
            </p:nvSpPr>
            <p:spPr>
              <a:xfrm>
                <a:off x="5406425" y="3531383"/>
                <a:ext cx="1042272" cy="861774"/>
              </a:xfrm>
              <a:prstGeom prst="rect">
                <a:avLst/>
              </a:prstGeom>
              <a:solidFill>
                <a:schemeClr val="bg1"/>
              </a:solidFill>
            </p:spPr>
            <p:txBody>
              <a:bodyPr wrap="none" lIns="91440" tIns="45720" rIns="91440" bIns="45720" anchor="t">
                <a:spAutoFit/>
              </a:bodyPr>
              <a:lstStyle/>
              <a:p>
                <a:pPr algn="ctr"/>
                <a14:m>
                  <m:oMathPara xmlns:m="http://schemas.openxmlformats.org/officeDocument/2006/math">
                    <m:oMathParaPr>
                      <m:jc m:val="centerGroup"/>
                    </m:oMathParaPr>
                    <m:oMath xmlns:m="http://schemas.openxmlformats.org/officeDocument/2006/math">
                      <m:r>
                        <a:rPr lang="en-US" sz="5000" b="0" i="1" dirty="0" smtClean="0">
                          <a:solidFill>
                            <a:srgbClr val="C00000"/>
                          </a:solidFill>
                          <a:latin typeface="Cambria Math" panose="02040503050406030204" pitchFamily="18" charset="0"/>
                          <a:cs typeface="Calibri"/>
                        </a:rPr>
                        <m:t>𝑐𝑡</m:t>
                      </m:r>
                      <m:r>
                        <a:rPr lang="en-US" sz="5000" b="0" i="1" dirty="0" smtClean="0">
                          <a:solidFill>
                            <a:srgbClr val="C00000"/>
                          </a:solidFill>
                          <a:latin typeface="Cambria Math" panose="02040503050406030204" pitchFamily="18" charset="0"/>
                          <a:cs typeface="Calibri"/>
                        </a:rPr>
                        <m:t>′</m:t>
                      </m:r>
                    </m:oMath>
                  </m:oMathPara>
                </a14:m>
                <a:endParaRPr lang="en-US" sz="5000" dirty="0">
                  <a:solidFill>
                    <a:srgbClr val="C00000"/>
                  </a:solidFill>
                </a:endParaRPr>
              </a:p>
            </p:txBody>
          </p:sp>
        </mc:Choice>
        <mc:Fallback xmlns="">
          <p:sp>
            <p:nvSpPr>
              <p:cNvPr id="8" name="Rectangle 7">
                <a:extLst>
                  <a:ext uri="{FF2B5EF4-FFF2-40B4-BE49-F238E27FC236}">
                    <a16:creationId xmlns:a16="http://schemas.microsoft.com/office/drawing/2014/main" id="{FADC3B6B-C587-7890-C165-05A74C2392BD}"/>
                  </a:ext>
                </a:extLst>
              </p:cNvPr>
              <p:cNvSpPr>
                <a:spLocks noRot="1" noChangeAspect="1" noMove="1" noResize="1" noEditPoints="1" noAdjustHandles="1" noChangeArrowheads="1" noChangeShapeType="1" noTextEdit="1"/>
              </p:cNvSpPr>
              <p:nvPr/>
            </p:nvSpPr>
            <p:spPr>
              <a:xfrm>
                <a:off x="5406425" y="3531383"/>
                <a:ext cx="1042272" cy="861774"/>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7E75EAFE-7AEF-A7A9-0FDC-85E886D6BD9B}"/>
                  </a:ext>
                </a:extLst>
              </p:cNvPr>
              <p:cNvSpPr/>
              <p:nvPr/>
            </p:nvSpPr>
            <p:spPr>
              <a:xfrm>
                <a:off x="574459" y="4122316"/>
                <a:ext cx="2201821" cy="861774"/>
              </a:xfrm>
              <a:prstGeom prst="rect">
                <a:avLst/>
              </a:prstGeom>
              <a:solidFill>
                <a:schemeClr val="bg1"/>
              </a:solidFill>
            </p:spPr>
            <p:txBody>
              <a:bodyPr wrap="none" lIns="91440" tIns="45720" rIns="91440" bIns="45720" anchor="t">
                <a:spAutoFit/>
              </a:bodyPr>
              <a:lstStyle/>
              <a:p>
                <a:pPr algn="ctr"/>
                <a14:m>
                  <m:oMathPara xmlns:m="http://schemas.openxmlformats.org/officeDocument/2006/math">
                    <m:oMathParaPr>
                      <m:jc m:val="centerGroup"/>
                    </m:oMathParaPr>
                    <m:oMath xmlns:m="http://schemas.openxmlformats.org/officeDocument/2006/math">
                      <m:r>
                        <a:rPr lang="en-US" sz="5000" b="0" i="1" dirty="0" smtClean="0">
                          <a:solidFill>
                            <a:srgbClr val="C00000"/>
                          </a:solidFill>
                          <a:latin typeface="Cambria Math" panose="02040503050406030204" pitchFamily="18" charset="0"/>
                          <a:cs typeface="Calibri"/>
                        </a:rPr>
                        <m:t>𝑓</m:t>
                      </m:r>
                      <m:r>
                        <a:rPr lang="en-US" sz="5000" b="0" i="1" dirty="0" smtClean="0">
                          <a:solidFill>
                            <a:srgbClr val="C00000"/>
                          </a:solidFill>
                          <a:latin typeface="Cambria Math" panose="02040503050406030204" pitchFamily="18" charset="0"/>
                          <a:cs typeface="Calibri"/>
                        </a:rPr>
                        <m:t>(</m:t>
                      </m:r>
                      <m:r>
                        <a:rPr lang="en-US" sz="5000" b="0" i="1" dirty="0" smtClean="0">
                          <a:solidFill>
                            <a:srgbClr val="C00000"/>
                          </a:solidFill>
                          <a:latin typeface="Cambria Math" panose="02040503050406030204" pitchFamily="18" charset="0"/>
                          <a:cs typeface="Calibri"/>
                        </a:rPr>
                        <m:t>𝑥</m:t>
                      </m:r>
                      <m:r>
                        <a:rPr lang="en-US" sz="5000" b="0" i="1" dirty="0" smtClean="0">
                          <a:solidFill>
                            <a:srgbClr val="C00000"/>
                          </a:solidFill>
                          <a:latin typeface="Cambria Math" panose="02040503050406030204" pitchFamily="18" charset="0"/>
                          <a:cs typeface="Calibri"/>
                        </a:rPr>
                        <m:t>,</m:t>
                      </m:r>
                      <m:r>
                        <a:rPr lang="en-US" sz="5000" b="0" i="1" dirty="0" smtClean="0">
                          <a:solidFill>
                            <a:srgbClr val="C00000"/>
                          </a:solidFill>
                          <a:latin typeface="Cambria Math" panose="02040503050406030204" pitchFamily="18" charset="0"/>
                          <a:cs typeface="Calibri"/>
                        </a:rPr>
                        <m:t>𝑦</m:t>
                      </m:r>
                      <m:r>
                        <a:rPr lang="en-US" sz="5000" b="0" i="1" dirty="0" smtClean="0">
                          <a:solidFill>
                            <a:srgbClr val="C00000"/>
                          </a:solidFill>
                          <a:latin typeface="Cambria Math" panose="02040503050406030204" pitchFamily="18" charset="0"/>
                          <a:cs typeface="Calibri"/>
                        </a:rPr>
                        <m:t>)</m:t>
                      </m:r>
                    </m:oMath>
                  </m:oMathPara>
                </a14:m>
                <a:endParaRPr lang="en-US" sz="5000" dirty="0">
                  <a:solidFill>
                    <a:srgbClr val="C00000"/>
                  </a:solidFill>
                </a:endParaRPr>
              </a:p>
            </p:txBody>
          </p:sp>
        </mc:Choice>
        <mc:Fallback xmlns="">
          <p:sp>
            <p:nvSpPr>
              <p:cNvPr id="9" name="Rectangle 8">
                <a:extLst>
                  <a:ext uri="{FF2B5EF4-FFF2-40B4-BE49-F238E27FC236}">
                    <a16:creationId xmlns:a16="http://schemas.microsoft.com/office/drawing/2014/main" id="{7E75EAFE-7AEF-A7A9-0FDC-85E886D6BD9B}"/>
                  </a:ext>
                </a:extLst>
              </p:cNvPr>
              <p:cNvSpPr>
                <a:spLocks noRot="1" noChangeAspect="1" noMove="1" noResize="1" noEditPoints="1" noAdjustHandles="1" noChangeArrowheads="1" noChangeShapeType="1" noTextEdit="1"/>
              </p:cNvSpPr>
              <p:nvPr/>
            </p:nvSpPr>
            <p:spPr>
              <a:xfrm>
                <a:off x="574459" y="4122316"/>
                <a:ext cx="2201821" cy="861774"/>
              </a:xfrm>
              <a:prstGeom prst="rect">
                <a:avLst/>
              </a:prstGeom>
              <a:blipFill>
                <a:blip r:embed="rId10"/>
                <a:stretch>
                  <a:fillRect/>
                </a:stretch>
              </a:blipFill>
            </p:spPr>
            <p:txBody>
              <a:bodyPr/>
              <a:lstStyle/>
              <a:p>
                <a:r>
                  <a:rPr lang="en-US">
                    <a:noFill/>
                  </a:rPr>
                  <a:t> </a:t>
                </a:r>
              </a:p>
            </p:txBody>
          </p:sp>
        </mc:Fallback>
      </mc:AlternateContent>
      <p:sp>
        <p:nvSpPr>
          <p:cNvPr id="10" name="Rectangle 9">
            <a:extLst>
              <a:ext uri="{FF2B5EF4-FFF2-40B4-BE49-F238E27FC236}">
                <a16:creationId xmlns:a16="http://schemas.microsoft.com/office/drawing/2014/main" id="{283A5E6F-E4D5-3869-840A-B8248E5C55F8}"/>
              </a:ext>
            </a:extLst>
          </p:cNvPr>
          <p:cNvSpPr/>
          <p:nvPr/>
        </p:nvSpPr>
        <p:spPr>
          <a:xfrm>
            <a:off x="2222571" y="6098714"/>
            <a:ext cx="5175776" cy="646331"/>
          </a:xfrm>
          <a:prstGeom prst="rect">
            <a:avLst/>
          </a:prstGeom>
          <a:solidFill>
            <a:schemeClr val="bg1"/>
          </a:solidFill>
        </p:spPr>
        <p:txBody>
          <a:bodyPr wrap="none" lIns="91440" tIns="45720" rIns="91440" bIns="45720" anchor="ctr">
            <a:spAutoFit/>
          </a:bodyPr>
          <a:lstStyle/>
          <a:p>
            <a:r>
              <a:rPr lang="en-US" sz="3600" dirty="0"/>
              <a:t>Don’t need compactness…</a:t>
            </a:r>
          </a:p>
        </p:txBody>
      </p:sp>
      <p:sp>
        <p:nvSpPr>
          <p:cNvPr id="13" name="Rectangle 12">
            <a:extLst>
              <a:ext uri="{FF2B5EF4-FFF2-40B4-BE49-F238E27FC236}">
                <a16:creationId xmlns:a16="http://schemas.microsoft.com/office/drawing/2014/main" id="{9525FE9E-72CF-FE94-A0D5-DB5126CAECF2}"/>
              </a:ext>
            </a:extLst>
          </p:cNvPr>
          <p:cNvSpPr/>
          <p:nvPr/>
        </p:nvSpPr>
        <p:spPr>
          <a:xfrm>
            <a:off x="2222571" y="5495911"/>
            <a:ext cx="8499891" cy="646331"/>
          </a:xfrm>
          <a:prstGeom prst="rect">
            <a:avLst/>
          </a:prstGeom>
          <a:solidFill>
            <a:schemeClr val="bg1"/>
          </a:solidFill>
        </p:spPr>
        <p:txBody>
          <a:bodyPr wrap="none" lIns="91440" tIns="45720" rIns="91440" bIns="45720" anchor="ctr">
            <a:spAutoFit/>
          </a:bodyPr>
          <a:lstStyle/>
          <a:p>
            <a:r>
              <a:rPr lang="en-US" sz="3600" dirty="0"/>
              <a:t>Only need security against external observer</a:t>
            </a: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E1D01A2E-13B9-C56D-549A-2A5DDC11AC8F}"/>
                  </a:ext>
                </a:extLst>
              </p:cNvPr>
              <p:cNvSpPr txBox="1"/>
              <p:nvPr/>
            </p:nvSpPr>
            <p:spPr>
              <a:xfrm>
                <a:off x="4140497" y="1395542"/>
                <a:ext cx="3901836" cy="461665"/>
              </a:xfrm>
              <a:prstGeom prst="rect">
                <a:avLst/>
              </a:prstGeom>
              <a:noFill/>
            </p:spPr>
            <p:txBody>
              <a:bodyPr wrap="square" rtlCol="0">
                <a:spAutoFit/>
              </a:bodyPr>
              <a:lstStyle/>
              <a:p>
                <a:r>
                  <a:rPr lang="en-US" sz="2400" dirty="0"/>
                  <a:t>Only </a:t>
                </a:r>
                <a14:m>
                  <m:oMath xmlns:m="http://schemas.openxmlformats.org/officeDocument/2006/math">
                    <m:r>
                      <a:rPr lang="en-US" sz="2400" b="0" i="1" smtClean="0">
                        <a:latin typeface="Cambria Math" panose="02040503050406030204" pitchFamily="18" charset="0"/>
                      </a:rPr>
                      <m:t>𝑐𝑡</m:t>
                    </m:r>
                  </m:oMath>
                </a14:m>
                <a:r>
                  <a:rPr lang="en-US" sz="2400" dirty="0"/>
                  <a:t> and </a:t>
                </a:r>
                <a14:m>
                  <m:oMath xmlns:m="http://schemas.openxmlformats.org/officeDocument/2006/math">
                    <m:r>
                      <a:rPr lang="en-US" sz="2400" b="0" i="1" smtClean="0">
                        <a:latin typeface="Cambria Math" panose="02040503050406030204" pitchFamily="18" charset="0"/>
                      </a:rPr>
                      <m:t>𝑐𝑡</m:t>
                    </m:r>
                    <m:r>
                      <a:rPr lang="en-US" sz="2400" b="0" i="1" smtClean="0">
                        <a:latin typeface="Cambria Math" panose="02040503050406030204" pitchFamily="18" charset="0"/>
                      </a:rPr>
                      <m:t>′</m:t>
                    </m:r>
                  </m:oMath>
                </a14:m>
                <a:r>
                  <a:rPr lang="en-US" sz="2400" dirty="0"/>
                  <a:t> are leaked</a:t>
                </a:r>
              </a:p>
            </p:txBody>
          </p:sp>
        </mc:Choice>
        <mc:Fallback xmlns="">
          <p:sp>
            <p:nvSpPr>
              <p:cNvPr id="14" name="TextBox 13">
                <a:extLst>
                  <a:ext uri="{FF2B5EF4-FFF2-40B4-BE49-F238E27FC236}">
                    <a16:creationId xmlns:a16="http://schemas.microsoft.com/office/drawing/2014/main" id="{E1D01A2E-13B9-C56D-549A-2A5DDC11AC8F}"/>
                  </a:ext>
                </a:extLst>
              </p:cNvPr>
              <p:cNvSpPr txBox="1">
                <a:spLocks noRot="1" noChangeAspect="1" noMove="1" noResize="1" noEditPoints="1" noAdjustHandles="1" noChangeArrowheads="1" noChangeShapeType="1" noTextEdit="1"/>
              </p:cNvSpPr>
              <p:nvPr/>
            </p:nvSpPr>
            <p:spPr>
              <a:xfrm>
                <a:off x="4140497" y="1395542"/>
                <a:ext cx="3901836" cy="461665"/>
              </a:xfrm>
              <a:prstGeom prst="rect">
                <a:avLst/>
              </a:prstGeom>
              <a:blipFill>
                <a:blip r:embed="rId11"/>
                <a:stretch>
                  <a:fillRect l="-2344" t="-10526" b="-28947"/>
                </a:stretch>
              </a:blipFill>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3795935804"/>
      </p:ext>
    </p:extLst>
  </p:cSld>
  <p:clrMapOvr>
    <a:masterClrMapping/>
  </p:clrMapOvr>
  <mc:AlternateContent xmlns:mc="http://schemas.openxmlformats.org/markup-compatibility/2006" xmlns:p14="http://schemas.microsoft.com/office/powerpoint/2010/main">
    <mc:Choice Requires="p14">
      <p:transition spd="slow" p14:dur="2000" advTm="26886"/>
    </mc:Choice>
    <mc:Fallback xmlns="">
      <p:transition spd="slow" advTm="2688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3" grpId="0" animBg="1"/>
      <p:bldP spid="5" grpId="0" animBg="1"/>
      <p:bldP spid="6" grpId="0" animBg="1"/>
      <p:bldP spid="8" grpId="0" animBg="1"/>
      <p:bldP spid="9" grpId="0" animBg="1"/>
      <p:bldP spid="10" grpId="0" animBg="1"/>
      <p:bldP spid="1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26C6928-762F-7AEE-E419-518B2036385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A321FC5-7021-D516-181D-34319D3D3136}"/>
              </a:ext>
            </a:extLst>
          </p:cNvPr>
          <p:cNvSpPr>
            <a:spLocks noGrp="1"/>
          </p:cNvSpPr>
          <p:nvPr>
            <p:ph type="title"/>
          </p:nvPr>
        </p:nvSpPr>
        <p:spPr>
          <a:xfrm>
            <a:off x="760412" y="382384"/>
            <a:ext cx="10258097" cy="738490"/>
          </a:xfrm>
        </p:spPr>
        <p:txBody>
          <a:bodyPr/>
          <a:lstStyle/>
          <a:p>
            <a:r>
              <a:rPr lang="en-US" dirty="0"/>
              <a:t>Actually Just PKE…</a:t>
            </a:r>
            <a:endParaRPr lang="en-IL" dirty="0"/>
          </a:p>
        </p:txBody>
      </p:sp>
      <p:cxnSp>
        <p:nvCxnSpPr>
          <p:cNvPr id="12" name="Straight Arrow Connector 11">
            <a:extLst>
              <a:ext uri="{FF2B5EF4-FFF2-40B4-BE49-F238E27FC236}">
                <a16:creationId xmlns:a16="http://schemas.microsoft.com/office/drawing/2014/main" id="{1CDDF1A2-25CE-D1B0-51A8-6596D4D3EFD6}"/>
              </a:ext>
            </a:extLst>
          </p:cNvPr>
          <p:cNvCxnSpPr>
            <a:cxnSpLocks/>
          </p:cNvCxnSpPr>
          <p:nvPr/>
        </p:nvCxnSpPr>
        <p:spPr>
          <a:xfrm flipH="1">
            <a:off x="3271316" y="2789133"/>
            <a:ext cx="5220251" cy="0"/>
          </a:xfrm>
          <a:prstGeom prst="straightConnector1">
            <a:avLst/>
          </a:prstGeom>
          <a:ln w="1016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3E207E7A-3573-06E6-D5A3-42EC4C7ADD9B}"/>
              </a:ext>
            </a:extLst>
          </p:cNvPr>
          <p:cNvCxnSpPr>
            <a:cxnSpLocks/>
          </p:cNvCxnSpPr>
          <p:nvPr/>
        </p:nvCxnSpPr>
        <p:spPr>
          <a:xfrm>
            <a:off x="3279336" y="4000316"/>
            <a:ext cx="5220251" cy="0"/>
          </a:xfrm>
          <a:prstGeom prst="straightConnector1">
            <a:avLst/>
          </a:prstGeom>
          <a:ln w="1016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146C9F52-7CC4-E59B-DE02-7E53B5BF4B45}"/>
                  </a:ext>
                </a:extLst>
              </p:cNvPr>
              <p:cNvSpPr/>
              <p:nvPr/>
            </p:nvSpPr>
            <p:spPr>
              <a:xfrm>
                <a:off x="5359733" y="2207405"/>
                <a:ext cx="1059457" cy="861774"/>
              </a:xfrm>
              <a:prstGeom prst="rect">
                <a:avLst/>
              </a:prstGeom>
              <a:solidFill>
                <a:schemeClr val="bg1"/>
              </a:solidFill>
            </p:spPr>
            <p:txBody>
              <a:bodyPr wrap="none" lIns="91440" tIns="45720" rIns="91440" bIns="45720" anchor="t">
                <a:spAutoFit/>
              </a:bodyPr>
              <a:lstStyle/>
              <a:p>
                <a:pPr algn="ctr"/>
                <a14:m>
                  <m:oMathPara xmlns:m="http://schemas.openxmlformats.org/officeDocument/2006/math">
                    <m:oMathParaPr>
                      <m:jc m:val="centerGroup"/>
                    </m:oMathParaPr>
                    <m:oMath xmlns:m="http://schemas.openxmlformats.org/officeDocument/2006/math">
                      <m:r>
                        <a:rPr lang="en-US" sz="5000" b="0" i="1" dirty="0" smtClean="0">
                          <a:solidFill>
                            <a:srgbClr val="C00000"/>
                          </a:solidFill>
                          <a:latin typeface="Cambria Math" panose="02040503050406030204" pitchFamily="18" charset="0"/>
                          <a:cs typeface="Calibri"/>
                        </a:rPr>
                        <m:t>𝑝𝑘</m:t>
                      </m:r>
                    </m:oMath>
                  </m:oMathPara>
                </a14:m>
                <a:endParaRPr lang="en-US" sz="5000" dirty="0">
                  <a:solidFill>
                    <a:srgbClr val="C00000"/>
                  </a:solidFill>
                </a:endParaRPr>
              </a:p>
            </p:txBody>
          </p:sp>
        </mc:Choice>
        <mc:Fallback xmlns="">
          <p:sp>
            <p:nvSpPr>
              <p:cNvPr id="6" name="Rectangle 5">
                <a:extLst>
                  <a:ext uri="{FF2B5EF4-FFF2-40B4-BE49-F238E27FC236}">
                    <a16:creationId xmlns:a16="http://schemas.microsoft.com/office/drawing/2014/main" id="{146C9F52-7CC4-E59B-DE02-7E53B5BF4B45}"/>
                  </a:ext>
                </a:extLst>
              </p:cNvPr>
              <p:cNvSpPr>
                <a:spLocks noRot="1" noChangeAspect="1" noMove="1" noResize="1" noEditPoints="1" noAdjustHandles="1" noChangeArrowheads="1" noChangeShapeType="1" noTextEdit="1"/>
              </p:cNvSpPr>
              <p:nvPr/>
            </p:nvSpPr>
            <p:spPr>
              <a:xfrm>
                <a:off x="5359733" y="2207405"/>
                <a:ext cx="1059457" cy="861774"/>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35ADA877-01CE-EBDA-8450-C1F1D401DE0C}"/>
                  </a:ext>
                </a:extLst>
              </p:cNvPr>
              <p:cNvSpPr/>
              <p:nvPr/>
            </p:nvSpPr>
            <p:spPr>
              <a:xfrm>
                <a:off x="4819312" y="3531383"/>
                <a:ext cx="2216504" cy="921150"/>
              </a:xfrm>
              <a:prstGeom prst="rect">
                <a:avLst/>
              </a:prstGeom>
              <a:solidFill>
                <a:schemeClr val="bg1"/>
              </a:solidFill>
            </p:spPr>
            <p:txBody>
              <a:bodyPr wrap="none" lIns="91440" tIns="45720" rIns="91440" bIns="45720" anchor="t">
                <a:spAutoFit/>
              </a:bodyPr>
              <a:lstStyle/>
              <a:p>
                <a:pPr algn="ctr"/>
                <a14:m>
                  <m:oMathPara xmlns:m="http://schemas.openxmlformats.org/officeDocument/2006/math">
                    <m:oMathParaPr>
                      <m:jc m:val="centerGroup"/>
                    </m:oMathParaPr>
                    <m:oMath xmlns:m="http://schemas.openxmlformats.org/officeDocument/2006/math">
                      <m:sSub>
                        <m:sSubPr>
                          <m:ctrlPr>
                            <a:rPr lang="en-US" sz="5000" b="0" i="1" dirty="0" smtClean="0">
                              <a:solidFill>
                                <a:srgbClr val="C00000"/>
                              </a:solidFill>
                              <a:latin typeface="Cambria Math" panose="02040503050406030204" pitchFamily="18" charset="0"/>
                              <a:cs typeface="Calibri"/>
                            </a:rPr>
                          </m:ctrlPr>
                        </m:sSubPr>
                        <m:e>
                          <m:r>
                            <a:rPr lang="en-US" sz="5000" b="0" i="1" dirty="0" smtClean="0">
                              <a:solidFill>
                                <a:srgbClr val="C00000"/>
                              </a:solidFill>
                              <a:latin typeface="Cambria Math" panose="02040503050406030204" pitchFamily="18" charset="0"/>
                              <a:cs typeface="Calibri"/>
                            </a:rPr>
                            <m:t>𝐸</m:t>
                          </m:r>
                        </m:e>
                        <m:sub>
                          <m:r>
                            <a:rPr lang="en-US" sz="5000" b="0" i="1" dirty="0" smtClean="0">
                              <a:solidFill>
                                <a:srgbClr val="C00000"/>
                              </a:solidFill>
                              <a:latin typeface="Cambria Math" panose="02040503050406030204" pitchFamily="18" charset="0"/>
                              <a:cs typeface="Calibri"/>
                            </a:rPr>
                            <m:t>𝑝𝑘</m:t>
                          </m:r>
                        </m:sub>
                      </m:sSub>
                      <m:r>
                        <a:rPr lang="en-US" sz="5000" b="0" i="1" dirty="0" smtClean="0">
                          <a:solidFill>
                            <a:srgbClr val="C00000"/>
                          </a:solidFill>
                          <a:latin typeface="Cambria Math" panose="02040503050406030204" pitchFamily="18" charset="0"/>
                          <a:cs typeface="Calibri"/>
                        </a:rPr>
                        <m:t>(</m:t>
                      </m:r>
                      <m:r>
                        <a:rPr lang="en-US" sz="5000" b="0" i="1" dirty="0" smtClean="0">
                          <a:solidFill>
                            <a:srgbClr val="C00000"/>
                          </a:solidFill>
                          <a:latin typeface="Cambria Math" panose="02040503050406030204" pitchFamily="18" charset="0"/>
                          <a:cs typeface="Calibri"/>
                        </a:rPr>
                        <m:t>𝑦</m:t>
                      </m:r>
                      <m:r>
                        <a:rPr lang="en-US" sz="5000" b="0" i="1" dirty="0" smtClean="0">
                          <a:solidFill>
                            <a:srgbClr val="C00000"/>
                          </a:solidFill>
                          <a:latin typeface="Cambria Math" panose="02040503050406030204" pitchFamily="18" charset="0"/>
                          <a:cs typeface="Calibri"/>
                        </a:rPr>
                        <m:t>)</m:t>
                      </m:r>
                    </m:oMath>
                  </m:oMathPara>
                </a14:m>
                <a:endParaRPr lang="en-US" sz="5000" dirty="0">
                  <a:solidFill>
                    <a:srgbClr val="C00000"/>
                  </a:solidFill>
                </a:endParaRPr>
              </a:p>
            </p:txBody>
          </p:sp>
        </mc:Choice>
        <mc:Fallback xmlns="">
          <p:sp>
            <p:nvSpPr>
              <p:cNvPr id="8" name="Rectangle 7">
                <a:extLst>
                  <a:ext uri="{FF2B5EF4-FFF2-40B4-BE49-F238E27FC236}">
                    <a16:creationId xmlns:a16="http://schemas.microsoft.com/office/drawing/2014/main" id="{35ADA877-01CE-EBDA-8450-C1F1D401DE0C}"/>
                  </a:ext>
                </a:extLst>
              </p:cNvPr>
              <p:cNvSpPr>
                <a:spLocks noRot="1" noChangeAspect="1" noMove="1" noResize="1" noEditPoints="1" noAdjustHandles="1" noChangeArrowheads="1" noChangeShapeType="1" noTextEdit="1"/>
              </p:cNvSpPr>
              <p:nvPr/>
            </p:nvSpPr>
            <p:spPr>
              <a:xfrm>
                <a:off x="4819312" y="3531383"/>
                <a:ext cx="2216504" cy="921150"/>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Rectangle 21">
                <a:extLst>
                  <a:ext uri="{FF2B5EF4-FFF2-40B4-BE49-F238E27FC236}">
                    <a16:creationId xmlns:a16="http://schemas.microsoft.com/office/drawing/2014/main" id="{27A72C22-4DF8-F5AF-890E-EDBCA2C35D1C}"/>
                  </a:ext>
                </a:extLst>
              </p:cNvPr>
              <p:cNvSpPr/>
              <p:nvPr/>
            </p:nvSpPr>
            <p:spPr>
              <a:xfrm>
                <a:off x="9078842" y="2550404"/>
                <a:ext cx="2515432" cy="1569660"/>
              </a:xfrm>
              <a:prstGeom prst="rect">
                <a:avLst/>
              </a:prstGeom>
            </p:spPr>
            <p:txBody>
              <a:bodyPr wrap="none" lIns="91440" tIns="45720" rIns="91440" bIns="45720" anchor="t">
                <a:spAutoFit/>
              </a:bodyPr>
              <a:lstStyle/>
              <a:p>
                <a:pPr/>
                <a14:m>
                  <m:oMathPara xmlns:m="http://schemas.openxmlformats.org/officeDocument/2006/math">
                    <m:oMathParaPr>
                      <m:jc m:val="centerGroup"/>
                    </m:oMathParaPr>
                    <m:oMath xmlns:m="http://schemas.openxmlformats.org/officeDocument/2006/math">
                      <m:r>
                        <m:rPr>
                          <m:sty m:val="p"/>
                        </m:rPr>
                        <a:rPr lang="en-US" sz="9600" b="0" i="0" dirty="0" smtClean="0">
                          <a:latin typeface="Cambria Math" panose="02040503050406030204" pitchFamily="18" charset="0"/>
                        </a:rPr>
                        <m:t>Bob</m:t>
                      </m:r>
                    </m:oMath>
                  </m:oMathPara>
                </a14:m>
                <a:endParaRPr lang="en-US" sz="9600" dirty="0"/>
              </a:p>
            </p:txBody>
          </p:sp>
        </mc:Choice>
        <mc:Fallback xmlns="">
          <p:sp>
            <p:nvSpPr>
              <p:cNvPr id="22" name="Rectangle 21">
                <a:extLst>
                  <a:ext uri="{FF2B5EF4-FFF2-40B4-BE49-F238E27FC236}">
                    <a16:creationId xmlns:a16="http://schemas.microsoft.com/office/drawing/2014/main" id="{27A72C22-4DF8-F5AF-890E-EDBCA2C35D1C}"/>
                  </a:ext>
                </a:extLst>
              </p:cNvPr>
              <p:cNvSpPr>
                <a:spLocks noRot="1" noChangeAspect="1" noMove="1" noResize="1" noEditPoints="1" noAdjustHandles="1" noChangeArrowheads="1" noChangeShapeType="1" noTextEdit="1"/>
              </p:cNvSpPr>
              <p:nvPr/>
            </p:nvSpPr>
            <p:spPr>
              <a:xfrm>
                <a:off x="9078842" y="2550404"/>
                <a:ext cx="2515432" cy="1569660"/>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Rectangle 22">
                <a:extLst>
                  <a:ext uri="{FF2B5EF4-FFF2-40B4-BE49-F238E27FC236}">
                    <a16:creationId xmlns:a16="http://schemas.microsoft.com/office/drawing/2014/main" id="{EF14FA7D-1E5A-D7D8-512D-C7C93FAAA51E}"/>
                  </a:ext>
                </a:extLst>
              </p:cNvPr>
              <p:cNvSpPr/>
              <p:nvPr/>
            </p:nvSpPr>
            <p:spPr>
              <a:xfrm>
                <a:off x="227139" y="2496721"/>
                <a:ext cx="3023585" cy="1569660"/>
              </a:xfrm>
              <a:prstGeom prst="rect">
                <a:avLst/>
              </a:prstGeom>
            </p:spPr>
            <p:txBody>
              <a:bodyPr wrap="none" lIns="91440" tIns="45720" rIns="91440" bIns="45720" anchor="t">
                <a:spAutoFit/>
              </a:bodyPr>
              <a:lstStyle/>
              <a:p>
                <a:pPr/>
                <a14:m>
                  <m:oMathPara xmlns:m="http://schemas.openxmlformats.org/officeDocument/2006/math">
                    <m:oMathParaPr>
                      <m:jc m:val="centerGroup"/>
                    </m:oMathParaPr>
                    <m:oMath xmlns:m="http://schemas.openxmlformats.org/officeDocument/2006/math">
                      <m:r>
                        <m:rPr>
                          <m:sty m:val="p"/>
                        </m:rPr>
                        <a:rPr lang="en-US" sz="9600" b="0" i="0" smtClean="0">
                          <a:latin typeface="Cambria Math" panose="02040503050406030204" pitchFamily="18" charset="0"/>
                        </a:rPr>
                        <m:t>Alice</m:t>
                      </m:r>
                    </m:oMath>
                  </m:oMathPara>
                </a14:m>
                <a:endParaRPr lang="en-US" sz="9600" dirty="0"/>
              </a:p>
            </p:txBody>
          </p:sp>
        </mc:Choice>
        <mc:Fallback xmlns="">
          <p:sp>
            <p:nvSpPr>
              <p:cNvPr id="23" name="Rectangle 22">
                <a:extLst>
                  <a:ext uri="{FF2B5EF4-FFF2-40B4-BE49-F238E27FC236}">
                    <a16:creationId xmlns:a16="http://schemas.microsoft.com/office/drawing/2014/main" id="{EF14FA7D-1E5A-D7D8-512D-C7C93FAAA51E}"/>
                  </a:ext>
                </a:extLst>
              </p:cNvPr>
              <p:cNvSpPr>
                <a:spLocks noRot="1" noChangeAspect="1" noMove="1" noResize="1" noEditPoints="1" noAdjustHandles="1" noChangeArrowheads="1" noChangeShapeType="1" noTextEdit="1"/>
              </p:cNvSpPr>
              <p:nvPr/>
            </p:nvSpPr>
            <p:spPr>
              <a:xfrm>
                <a:off x="227139" y="2496721"/>
                <a:ext cx="3023585" cy="1569660"/>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Rectangle 23">
                <a:extLst>
                  <a:ext uri="{FF2B5EF4-FFF2-40B4-BE49-F238E27FC236}">
                    <a16:creationId xmlns:a16="http://schemas.microsoft.com/office/drawing/2014/main" id="{B3FE52E5-3E09-A6B5-2CC9-97B03EE5B55F}"/>
                  </a:ext>
                </a:extLst>
              </p:cNvPr>
              <p:cNvSpPr/>
              <p:nvPr/>
            </p:nvSpPr>
            <p:spPr>
              <a:xfrm>
                <a:off x="1430987" y="1565685"/>
                <a:ext cx="689804" cy="861774"/>
              </a:xfrm>
              <a:prstGeom prst="rect">
                <a:avLst/>
              </a:prstGeom>
              <a:solidFill>
                <a:schemeClr val="bg1"/>
              </a:solidFill>
            </p:spPr>
            <p:txBody>
              <a:bodyPr wrap="none" lIns="91440" tIns="45720" rIns="91440" bIns="45720" anchor="t">
                <a:spAutoFit/>
              </a:bodyPr>
              <a:lstStyle/>
              <a:p>
                <a:pPr algn="ctr"/>
                <a14:m>
                  <m:oMathPara xmlns:m="http://schemas.openxmlformats.org/officeDocument/2006/math">
                    <m:oMathParaPr>
                      <m:jc m:val="centerGroup"/>
                    </m:oMathParaPr>
                    <m:oMath xmlns:m="http://schemas.openxmlformats.org/officeDocument/2006/math">
                      <m:r>
                        <a:rPr lang="en-US" sz="5000" b="0" i="1" dirty="0" smtClean="0">
                          <a:solidFill>
                            <a:srgbClr val="C00000"/>
                          </a:solidFill>
                          <a:latin typeface="Cambria Math" panose="02040503050406030204" pitchFamily="18" charset="0"/>
                          <a:cs typeface="Calibri"/>
                        </a:rPr>
                        <m:t>𝑥</m:t>
                      </m:r>
                    </m:oMath>
                  </m:oMathPara>
                </a14:m>
                <a:endParaRPr lang="en-US" sz="5000" dirty="0">
                  <a:solidFill>
                    <a:srgbClr val="C00000"/>
                  </a:solidFill>
                </a:endParaRPr>
              </a:p>
            </p:txBody>
          </p:sp>
        </mc:Choice>
        <mc:Fallback xmlns="">
          <p:sp>
            <p:nvSpPr>
              <p:cNvPr id="24" name="Rectangle 23">
                <a:extLst>
                  <a:ext uri="{FF2B5EF4-FFF2-40B4-BE49-F238E27FC236}">
                    <a16:creationId xmlns:a16="http://schemas.microsoft.com/office/drawing/2014/main" id="{B3FE52E5-3E09-A6B5-2CC9-97B03EE5B55F}"/>
                  </a:ext>
                </a:extLst>
              </p:cNvPr>
              <p:cNvSpPr>
                <a:spLocks noRot="1" noChangeAspect="1" noMove="1" noResize="1" noEditPoints="1" noAdjustHandles="1" noChangeArrowheads="1" noChangeShapeType="1" noTextEdit="1"/>
              </p:cNvSpPr>
              <p:nvPr/>
            </p:nvSpPr>
            <p:spPr>
              <a:xfrm>
                <a:off x="1430987" y="1565685"/>
                <a:ext cx="689804" cy="861774"/>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Rectangle 24">
                <a:extLst>
                  <a:ext uri="{FF2B5EF4-FFF2-40B4-BE49-F238E27FC236}">
                    <a16:creationId xmlns:a16="http://schemas.microsoft.com/office/drawing/2014/main" id="{1B6D0665-3250-4F29-6B47-C31D0E65CA1C}"/>
                  </a:ext>
                </a:extLst>
              </p:cNvPr>
              <p:cNvSpPr/>
              <p:nvPr/>
            </p:nvSpPr>
            <p:spPr>
              <a:xfrm>
                <a:off x="10062039" y="1892430"/>
                <a:ext cx="698974" cy="861774"/>
              </a:xfrm>
              <a:prstGeom prst="rect">
                <a:avLst/>
              </a:prstGeom>
              <a:solidFill>
                <a:schemeClr val="bg1"/>
              </a:solidFill>
            </p:spPr>
            <p:txBody>
              <a:bodyPr wrap="none" lIns="91440" tIns="45720" rIns="91440" bIns="45720" anchor="t">
                <a:spAutoFit/>
              </a:bodyPr>
              <a:lstStyle/>
              <a:p>
                <a:pPr algn="ctr"/>
                <a14:m>
                  <m:oMathPara xmlns:m="http://schemas.openxmlformats.org/officeDocument/2006/math">
                    <m:oMathParaPr>
                      <m:jc m:val="centerGroup"/>
                    </m:oMathParaPr>
                    <m:oMath xmlns:m="http://schemas.openxmlformats.org/officeDocument/2006/math">
                      <m:r>
                        <a:rPr lang="en-US" sz="5000" b="0" i="1" dirty="0" smtClean="0">
                          <a:solidFill>
                            <a:srgbClr val="C00000"/>
                          </a:solidFill>
                          <a:latin typeface="Cambria Math" panose="02040503050406030204" pitchFamily="18" charset="0"/>
                          <a:cs typeface="Calibri"/>
                        </a:rPr>
                        <m:t>𝑦</m:t>
                      </m:r>
                    </m:oMath>
                  </m:oMathPara>
                </a14:m>
                <a:endParaRPr lang="en-US" sz="5000" dirty="0">
                  <a:solidFill>
                    <a:srgbClr val="C00000"/>
                  </a:solidFill>
                </a:endParaRPr>
              </a:p>
            </p:txBody>
          </p:sp>
        </mc:Choice>
        <mc:Fallback xmlns="">
          <p:sp>
            <p:nvSpPr>
              <p:cNvPr id="25" name="Rectangle 24">
                <a:extLst>
                  <a:ext uri="{FF2B5EF4-FFF2-40B4-BE49-F238E27FC236}">
                    <a16:creationId xmlns:a16="http://schemas.microsoft.com/office/drawing/2014/main" id="{1B6D0665-3250-4F29-6B47-C31D0E65CA1C}"/>
                  </a:ext>
                </a:extLst>
              </p:cNvPr>
              <p:cNvSpPr>
                <a:spLocks noRot="1" noChangeAspect="1" noMove="1" noResize="1" noEditPoints="1" noAdjustHandles="1" noChangeArrowheads="1" noChangeShapeType="1" noTextEdit="1"/>
              </p:cNvSpPr>
              <p:nvPr/>
            </p:nvSpPr>
            <p:spPr>
              <a:xfrm>
                <a:off x="10062039" y="1892430"/>
                <a:ext cx="698974" cy="861774"/>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Rectangle 25">
                <a:extLst>
                  <a:ext uri="{FF2B5EF4-FFF2-40B4-BE49-F238E27FC236}">
                    <a16:creationId xmlns:a16="http://schemas.microsoft.com/office/drawing/2014/main" id="{12F7C4D5-AA04-BC38-FE77-4A8BD2AC9B11}"/>
                  </a:ext>
                </a:extLst>
              </p:cNvPr>
              <p:cNvSpPr/>
              <p:nvPr/>
            </p:nvSpPr>
            <p:spPr>
              <a:xfrm>
                <a:off x="574459" y="4122316"/>
                <a:ext cx="2201821" cy="861774"/>
              </a:xfrm>
              <a:prstGeom prst="rect">
                <a:avLst/>
              </a:prstGeom>
              <a:solidFill>
                <a:schemeClr val="bg1"/>
              </a:solidFill>
            </p:spPr>
            <p:txBody>
              <a:bodyPr wrap="none" lIns="91440" tIns="45720" rIns="91440" bIns="45720" anchor="t">
                <a:spAutoFit/>
              </a:bodyPr>
              <a:lstStyle/>
              <a:p>
                <a:pPr algn="ctr"/>
                <a14:m>
                  <m:oMathPara xmlns:m="http://schemas.openxmlformats.org/officeDocument/2006/math">
                    <m:oMathParaPr>
                      <m:jc m:val="centerGroup"/>
                    </m:oMathParaPr>
                    <m:oMath xmlns:m="http://schemas.openxmlformats.org/officeDocument/2006/math">
                      <m:r>
                        <a:rPr lang="en-US" sz="5000" b="0" i="1" dirty="0" smtClean="0">
                          <a:solidFill>
                            <a:srgbClr val="C00000"/>
                          </a:solidFill>
                          <a:latin typeface="Cambria Math" panose="02040503050406030204" pitchFamily="18" charset="0"/>
                          <a:cs typeface="Calibri"/>
                        </a:rPr>
                        <m:t>𝑓</m:t>
                      </m:r>
                      <m:r>
                        <a:rPr lang="en-US" sz="5000" b="0" i="1" dirty="0" smtClean="0">
                          <a:solidFill>
                            <a:srgbClr val="C00000"/>
                          </a:solidFill>
                          <a:latin typeface="Cambria Math" panose="02040503050406030204" pitchFamily="18" charset="0"/>
                          <a:cs typeface="Calibri"/>
                        </a:rPr>
                        <m:t>(</m:t>
                      </m:r>
                      <m:r>
                        <a:rPr lang="en-US" sz="5000" b="0" i="1" dirty="0" smtClean="0">
                          <a:solidFill>
                            <a:srgbClr val="C00000"/>
                          </a:solidFill>
                          <a:latin typeface="Cambria Math" panose="02040503050406030204" pitchFamily="18" charset="0"/>
                          <a:cs typeface="Calibri"/>
                        </a:rPr>
                        <m:t>𝑥</m:t>
                      </m:r>
                      <m:r>
                        <a:rPr lang="en-US" sz="5000" b="0" i="1" dirty="0" smtClean="0">
                          <a:solidFill>
                            <a:srgbClr val="C00000"/>
                          </a:solidFill>
                          <a:latin typeface="Cambria Math" panose="02040503050406030204" pitchFamily="18" charset="0"/>
                          <a:cs typeface="Calibri"/>
                        </a:rPr>
                        <m:t>,</m:t>
                      </m:r>
                      <m:r>
                        <a:rPr lang="en-US" sz="5000" b="0" i="1" dirty="0" smtClean="0">
                          <a:solidFill>
                            <a:srgbClr val="C00000"/>
                          </a:solidFill>
                          <a:latin typeface="Cambria Math" panose="02040503050406030204" pitchFamily="18" charset="0"/>
                          <a:cs typeface="Calibri"/>
                        </a:rPr>
                        <m:t>𝑦</m:t>
                      </m:r>
                      <m:r>
                        <a:rPr lang="en-US" sz="5000" b="0" i="1" dirty="0" smtClean="0">
                          <a:solidFill>
                            <a:srgbClr val="C00000"/>
                          </a:solidFill>
                          <a:latin typeface="Cambria Math" panose="02040503050406030204" pitchFamily="18" charset="0"/>
                          <a:cs typeface="Calibri"/>
                        </a:rPr>
                        <m:t>)</m:t>
                      </m:r>
                    </m:oMath>
                  </m:oMathPara>
                </a14:m>
                <a:endParaRPr lang="en-US" sz="5000" dirty="0">
                  <a:solidFill>
                    <a:srgbClr val="C00000"/>
                  </a:solidFill>
                </a:endParaRPr>
              </a:p>
            </p:txBody>
          </p:sp>
        </mc:Choice>
        <mc:Fallback xmlns="">
          <p:sp>
            <p:nvSpPr>
              <p:cNvPr id="26" name="Rectangle 25">
                <a:extLst>
                  <a:ext uri="{FF2B5EF4-FFF2-40B4-BE49-F238E27FC236}">
                    <a16:creationId xmlns:a16="http://schemas.microsoft.com/office/drawing/2014/main" id="{12F7C4D5-AA04-BC38-FE77-4A8BD2AC9B11}"/>
                  </a:ext>
                </a:extLst>
              </p:cNvPr>
              <p:cNvSpPr>
                <a:spLocks noRot="1" noChangeAspect="1" noMove="1" noResize="1" noEditPoints="1" noAdjustHandles="1" noChangeArrowheads="1" noChangeShapeType="1" noTextEdit="1"/>
              </p:cNvSpPr>
              <p:nvPr/>
            </p:nvSpPr>
            <p:spPr>
              <a:xfrm>
                <a:off x="574459" y="4122316"/>
                <a:ext cx="2201821" cy="861774"/>
              </a:xfrm>
              <a:prstGeom prst="rect">
                <a:avLst/>
              </a:prstGeom>
              <a:blipFill>
                <a:blip r:embed="rId14"/>
                <a:stretch>
                  <a:fillRect/>
                </a:stretch>
              </a:blipFill>
            </p:spPr>
            <p:txBody>
              <a:bodyPr/>
              <a:lstStyle/>
              <a:p>
                <a:r>
                  <a:rPr lang="en-US">
                    <a:noFill/>
                  </a:rPr>
                  <a:t> </a:t>
                </a:r>
              </a:p>
            </p:txBody>
          </p:sp>
        </mc:Fallback>
      </mc:AlternateContent>
      <p:sp>
        <p:nvSpPr>
          <p:cNvPr id="27" name="Rectangle 26">
            <a:extLst>
              <a:ext uri="{FF2B5EF4-FFF2-40B4-BE49-F238E27FC236}">
                <a16:creationId xmlns:a16="http://schemas.microsoft.com/office/drawing/2014/main" id="{704628B5-4D67-DAA7-69E3-3E583F618241}"/>
              </a:ext>
            </a:extLst>
          </p:cNvPr>
          <p:cNvSpPr/>
          <p:nvPr/>
        </p:nvSpPr>
        <p:spPr>
          <a:xfrm>
            <a:off x="2222571" y="6098714"/>
            <a:ext cx="5175776" cy="646331"/>
          </a:xfrm>
          <a:prstGeom prst="rect">
            <a:avLst/>
          </a:prstGeom>
          <a:solidFill>
            <a:schemeClr val="bg1"/>
          </a:solidFill>
        </p:spPr>
        <p:txBody>
          <a:bodyPr wrap="none" lIns="91440" tIns="45720" rIns="91440" bIns="45720" anchor="ctr">
            <a:spAutoFit/>
          </a:bodyPr>
          <a:lstStyle/>
          <a:p>
            <a:r>
              <a:rPr lang="en-US" sz="3600" dirty="0"/>
              <a:t>Don’t need compactness…</a:t>
            </a:r>
          </a:p>
        </p:txBody>
      </p:sp>
      <p:sp>
        <p:nvSpPr>
          <p:cNvPr id="28" name="Rectangle 27">
            <a:extLst>
              <a:ext uri="{FF2B5EF4-FFF2-40B4-BE49-F238E27FC236}">
                <a16:creationId xmlns:a16="http://schemas.microsoft.com/office/drawing/2014/main" id="{9D6AB78C-FD81-D318-DF24-8C0867704448}"/>
              </a:ext>
            </a:extLst>
          </p:cNvPr>
          <p:cNvSpPr/>
          <p:nvPr/>
        </p:nvSpPr>
        <p:spPr>
          <a:xfrm>
            <a:off x="2222571" y="5495911"/>
            <a:ext cx="8499891" cy="646331"/>
          </a:xfrm>
          <a:prstGeom prst="rect">
            <a:avLst/>
          </a:prstGeom>
          <a:solidFill>
            <a:schemeClr val="bg1"/>
          </a:solidFill>
        </p:spPr>
        <p:txBody>
          <a:bodyPr wrap="none" lIns="91440" tIns="45720" rIns="91440" bIns="45720" anchor="ctr">
            <a:spAutoFit/>
          </a:bodyPr>
          <a:lstStyle/>
          <a:p>
            <a:r>
              <a:rPr lang="en-US" sz="3600" dirty="0"/>
              <a:t>Only need security against external observer</a:t>
            </a:r>
          </a:p>
        </p:txBody>
      </p:sp>
    </p:spTree>
    <p:custDataLst>
      <p:tags r:id="rId1"/>
    </p:custDataLst>
    <p:extLst>
      <p:ext uri="{BB962C8B-B14F-4D97-AF65-F5344CB8AC3E}">
        <p14:creationId xmlns:p14="http://schemas.microsoft.com/office/powerpoint/2010/main" val="610011262"/>
      </p:ext>
    </p:extLst>
  </p:cSld>
  <p:clrMapOvr>
    <a:masterClrMapping/>
  </p:clrMapOvr>
  <mc:AlternateContent xmlns:mc="http://schemas.openxmlformats.org/markup-compatibility/2006" xmlns:p14="http://schemas.microsoft.com/office/powerpoint/2010/main">
    <mc:Choice Requires="p14">
      <p:transition spd="slow" p14:dur="2000" advTm="26886"/>
    </mc:Choice>
    <mc:Fallback xmlns="">
      <p:transition spd="slow" advTm="26886"/>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C071A80-6553-C9E3-2CBE-C4FD2439591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9444212-54BB-1E5D-703B-0724E42E67F8}"/>
              </a:ext>
            </a:extLst>
          </p:cNvPr>
          <p:cNvSpPr>
            <a:spLocks noGrp="1"/>
          </p:cNvSpPr>
          <p:nvPr>
            <p:ph type="title"/>
          </p:nvPr>
        </p:nvSpPr>
        <p:spPr>
          <a:xfrm>
            <a:off x="656715" y="218410"/>
            <a:ext cx="12412298" cy="738490"/>
          </a:xfrm>
        </p:spPr>
        <p:txBody>
          <a:bodyPr>
            <a:normAutofit/>
          </a:bodyPr>
          <a:lstStyle/>
          <a:p>
            <a:r>
              <a:rPr lang="en-US" dirty="0"/>
              <a:t>Final ARE</a:t>
            </a:r>
            <a:endParaRPr lang="en-IL" dirty="0"/>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50DC193E-CFF3-BDA7-1BE0-33BAAED6E931}"/>
                  </a:ext>
                </a:extLst>
              </p:cNvPr>
              <p:cNvSpPr/>
              <p:nvPr/>
            </p:nvSpPr>
            <p:spPr>
              <a:xfrm>
                <a:off x="300723" y="1612020"/>
                <a:ext cx="1670650" cy="584775"/>
              </a:xfrm>
              <a:prstGeom prst="rect">
                <a:avLst/>
              </a:prstGeom>
              <a:solidFill>
                <a:schemeClr val="bg1"/>
              </a:solidFill>
            </p:spPr>
            <p:txBody>
              <a:bodyPr wrap="none" lIns="91440" tIns="45720" rIns="91440" bIns="45720" anchor="t">
                <a:spAutoFit/>
              </a:bodyPr>
              <a:lstStyle/>
              <a:p>
                <a:pPr algn="ctr"/>
                <a14:m>
                  <m:oMath xmlns:m="http://schemas.openxmlformats.org/officeDocument/2006/math">
                    <m:r>
                      <a:rPr lang="en-US" sz="3200" i="1" dirty="0" smtClean="0">
                        <a:solidFill>
                          <a:srgbClr val="C00000"/>
                        </a:solidFill>
                        <a:latin typeface="Cambria Math" panose="02040503050406030204" pitchFamily="18" charset="0"/>
                      </a:rPr>
                      <m:t>𝑝</m:t>
                    </m:r>
                    <m:r>
                      <a:rPr lang="en-US" sz="3200" b="0" i="1" dirty="0" smtClean="0">
                        <a:solidFill>
                          <a:srgbClr val="C00000"/>
                        </a:solidFill>
                        <a:latin typeface="Cambria Math" panose="02040503050406030204" pitchFamily="18" charset="0"/>
                      </a:rPr>
                      <m:t>𝑘</m:t>
                    </m:r>
                  </m:oMath>
                </a14:m>
                <a:r>
                  <a:rPr lang="en-US" sz="3200" dirty="0">
                    <a:solidFill>
                      <a:srgbClr val="C00000"/>
                    </a:solidFill>
                  </a:rPr>
                  <a:t> leaks</a:t>
                </a:r>
              </a:p>
            </p:txBody>
          </p:sp>
        </mc:Choice>
        <mc:Fallback xmlns="">
          <p:sp>
            <p:nvSpPr>
              <p:cNvPr id="5" name="Rectangle 4">
                <a:extLst>
                  <a:ext uri="{FF2B5EF4-FFF2-40B4-BE49-F238E27FC236}">
                    <a16:creationId xmlns:a16="http://schemas.microsoft.com/office/drawing/2014/main" id="{50DC193E-CFF3-BDA7-1BE0-33BAAED6E931}"/>
                  </a:ext>
                </a:extLst>
              </p:cNvPr>
              <p:cNvSpPr>
                <a:spLocks noRot="1" noChangeAspect="1" noMove="1" noResize="1" noEditPoints="1" noAdjustHandles="1" noChangeArrowheads="1" noChangeShapeType="1" noTextEdit="1"/>
              </p:cNvSpPr>
              <p:nvPr/>
            </p:nvSpPr>
            <p:spPr>
              <a:xfrm>
                <a:off x="300723" y="1612020"/>
                <a:ext cx="1670650" cy="584775"/>
              </a:xfrm>
              <a:prstGeom prst="rect">
                <a:avLst/>
              </a:prstGeom>
              <a:blipFill>
                <a:blip r:embed="rId4"/>
                <a:stretch>
                  <a:fillRect t="-12500" r="-9124" b="-34375"/>
                </a:stretch>
              </a:blipFill>
            </p:spPr>
            <p:txBody>
              <a:bodyPr/>
              <a:lstStyle/>
              <a:p>
                <a:r>
                  <a:rPr lang="en-US">
                    <a:noFill/>
                  </a:rPr>
                  <a:t> </a:t>
                </a:r>
              </a:p>
            </p:txBody>
          </p:sp>
        </mc:Fallback>
      </mc:AlternateContent>
      <p:cxnSp>
        <p:nvCxnSpPr>
          <p:cNvPr id="7" name="Straight Arrow Connector 6">
            <a:extLst>
              <a:ext uri="{FF2B5EF4-FFF2-40B4-BE49-F238E27FC236}">
                <a16:creationId xmlns:a16="http://schemas.microsoft.com/office/drawing/2014/main" id="{5E55E23B-2FF4-EE5E-3EF4-4B8854AAC8DF}"/>
              </a:ext>
            </a:extLst>
          </p:cNvPr>
          <p:cNvCxnSpPr>
            <a:cxnSpLocks/>
          </p:cNvCxnSpPr>
          <p:nvPr/>
        </p:nvCxnSpPr>
        <p:spPr>
          <a:xfrm flipH="1" flipV="1">
            <a:off x="833890" y="2273112"/>
            <a:ext cx="731886" cy="1080551"/>
          </a:xfrm>
          <a:prstGeom prst="straightConnector1">
            <a:avLst/>
          </a:prstGeom>
          <a:ln w="76200">
            <a:solidFill>
              <a:schemeClr val="tx1"/>
            </a:solidFill>
            <a:prstDash val="sys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59A80BD9-7FFC-AA8C-2097-4259B0B15722}"/>
              </a:ext>
            </a:extLst>
          </p:cNvPr>
          <p:cNvCxnSpPr>
            <a:cxnSpLocks/>
          </p:cNvCxnSpPr>
          <p:nvPr/>
        </p:nvCxnSpPr>
        <p:spPr>
          <a:xfrm flipV="1">
            <a:off x="2923089" y="2273112"/>
            <a:ext cx="828675" cy="1080551"/>
          </a:xfrm>
          <a:prstGeom prst="straightConnector1">
            <a:avLst/>
          </a:prstGeom>
          <a:ln w="762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7F94A757-F725-7E64-251F-9521D4FFD545}"/>
              </a:ext>
            </a:extLst>
          </p:cNvPr>
          <p:cNvSpPr/>
          <p:nvPr/>
        </p:nvSpPr>
        <p:spPr>
          <a:xfrm>
            <a:off x="4941156" y="1469659"/>
            <a:ext cx="184731" cy="584775"/>
          </a:xfrm>
          <a:prstGeom prst="rect">
            <a:avLst/>
          </a:prstGeom>
          <a:solidFill>
            <a:schemeClr val="bg1"/>
          </a:solidFill>
        </p:spPr>
        <p:txBody>
          <a:bodyPr wrap="none" lIns="91440" tIns="45720" rIns="91440" bIns="45720" anchor="t">
            <a:spAutoFit/>
          </a:bodyPr>
          <a:lstStyle/>
          <a:p>
            <a:pPr algn="ctr"/>
            <a:endParaRPr lang="en-US" sz="3200" dirty="0">
              <a:solidFill>
                <a:schemeClr val="tx1"/>
              </a:solidFill>
            </a:endParaRPr>
          </a:p>
        </p:txBody>
      </p:sp>
      <p:sp>
        <p:nvSpPr>
          <p:cNvPr id="9" name="Rectangle 8">
            <a:extLst>
              <a:ext uri="{FF2B5EF4-FFF2-40B4-BE49-F238E27FC236}">
                <a16:creationId xmlns:a16="http://schemas.microsoft.com/office/drawing/2014/main" id="{A773C8CF-54B3-F986-D6CB-408D0C380EED}"/>
              </a:ext>
            </a:extLst>
          </p:cNvPr>
          <p:cNvSpPr/>
          <p:nvPr/>
        </p:nvSpPr>
        <p:spPr>
          <a:xfrm>
            <a:off x="2219043" y="5201194"/>
            <a:ext cx="184731" cy="584775"/>
          </a:xfrm>
          <a:prstGeom prst="rect">
            <a:avLst/>
          </a:prstGeom>
          <a:solidFill>
            <a:schemeClr val="bg1"/>
          </a:solidFill>
        </p:spPr>
        <p:txBody>
          <a:bodyPr wrap="none" lIns="91440" tIns="45720" rIns="91440" bIns="45720" anchor="t">
            <a:spAutoFit/>
          </a:bodyPr>
          <a:lstStyle/>
          <a:p>
            <a:pPr algn="ctr"/>
            <a:endParaRPr lang="en-US" sz="3200" dirty="0">
              <a:solidFill>
                <a:schemeClr val="tx1"/>
              </a:solidFill>
            </a:endParaRPr>
          </a:p>
        </p:txBody>
      </p:sp>
      <p:sp>
        <p:nvSpPr>
          <p:cNvPr id="3" name="Rectangle 2">
            <a:extLst>
              <a:ext uri="{FF2B5EF4-FFF2-40B4-BE49-F238E27FC236}">
                <a16:creationId xmlns:a16="http://schemas.microsoft.com/office/drawing/2014/main" id="{0D15928C-CD82-B0AB-5311-0ACCFFA08839}"/>
              </a:ext>
            </a:extLst>
          </p:cNvPr>
          <p:cNvSpPr/>
          <p:nvPr/>
        </p:nvSpPr>
        <p:spPr>
          <a:xfrm>
            <a:off x="1652618" y="3456073"/>
            <a:ext cx="1203158" cy="800219"/>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200"/>
          </a:p>
        </p:txBody>
      </p:sp>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35715D13-0AFD-C7AA-8B3B-8B573A0C5C20}"/>
                  </a:ext>
                </a:extLst>
              </p:cNvPr>
              <p:cNvSpPr/>
              <p:nvPr/>
            </p:nvSpPr>
            <p:spPr>
              <a:xfrm>
                <a:off x="2992651" y="1591220"/>
                <a:ext cx="961609" cy="584775"/>
              </a:xfrm>
              <a:prstGeom prst="rect">
                <a:avLst/>
              </a:prstGeom>
              <a:solidFill>
                <a:schemeClr val="bg1"/>
              </a:solidFill>
            </p:spPr>
            <p:txBody>
              <a:bodyPr wrap="none" lIns="91440" tIns="45720" rIns="91440" bIns="45720" anchor="t">
                <a:spAutoFit/>
              </a:bodyPr>
              <a:lstStyle/>
              <a:p>
                <a:pPr algn="ctr"/>
                <a14:m>
                  <m:oMathPara xmlns:m="http://schemas.openxmlformats.org/officeDocument/2006/math">
                    <m:oMathParaPr>
                      <m:jc m:val="centerGroup"/>
                    </m:oMathParaPr>
                    <m:oMath xmlns:m="http://schemas.openxmlformats.org/officeDocument/2006/math">
                      <m:r>
                        <a:rPr lang="en-US" sz="3200" b="0" i="1" dirty="0" smtClean="0">
                          <a:solidFill>
                            <a:schemeClr val="accent1">
                              <a:lumMod val="75000"/>
                            </a:schemeClr>
                          </a:solidFill>
                          <a:latin typeface="Cambria Math" panose="02040503050406030204" pitchFamily="18" charset="0"/>
                          <a:cs typeface="Calibri"/>
                        </a:rPr>
                        <m:t> </m:t>
                      </m:r>
                      <m:r>
                        <a:rPr lang="en-US" sz="3200" b="0" i="1" dirty="0" smtClean="0">
                          <a:solidFill>
                            <a:schemeClr val="tx1"/>
                          </a:solidFill>
                          <a:latin typeface="Cambria Math" panose="02040503050406030204" pitchFamily="18" charset="0"/>
                          <a:cs typeface="Calibri"/>
                        </a:rPr>
                        <m:t>𝑦</m:t>
                      </m:r>
                      <m:r>
                        <a:rPr lang="en-US" sz="3200" b="0" i="1" dirty="0" smtClean="0">
                          <a:solidFill>
                            <a:schemeClr val="tx1"/>
                          </a:solidFill>
                          <a:latin typeface="Cambria Math" panose="02040503050406030204" pitchFamily="18" charset="0"/>
                          <a:cs typeface="Calibri"/>
                        </a:rPr>
                        <m:t>,</m:t>
                      </m:r>
                      <m:r>
                        <a:rPr lang="en-US" sz="3200" b="0" i="1" dirty="0" smtClean="0">
                          <a:solidFill>
                            <a:schemeClr val="tx1"/>
                          </a:solidFill>
                          <a:latin typeface="Cambria Math" panose="02040503050406030204" pitchFamily="18" charset="0"/>
                          <a:cs typeface="Calibri"/>
                        </a:rPr>
                        <m:t>𝑟</m:t>
                      </m:r>
                    </m:oMath>
                  </m:oMathPara>
                </a14:m>
                <a:endParaRPr lang="en-US" sz="3200" dirty="0">
                  <a:solidFill>
                    <a:schemeClr val="tx1"/>
                  </a:solidFill>
                </a:endParaRPr>
              </a:p>
            </p:txBody>
          </p:sp>
        </mc:Choice>
        <mc:Fallback xmlns="">
          <p:sp>
            <p:nvSpPr>
              <p:cNvPr id="6" name="Rectangle 5">
                <a:extLst>
                  <a:ext uri="{FF2B5EF4-FFF2-40B4-BE49-F238E27FC236}">
                    <a16:creationId xmlns:a16="http://schemas.microsoft.com/office/drawing/2014/main" id="{35715D13-0AFD-C7AA-8B3B-8B573A0C5C20}"/>
                  </a:ext>
                </a:extLst>
              </p:cNvPr>
              <p:cNvSpPr>
                <a:spLocks noRot="1" noChangeAspect="1" noMove="1" noResize="1" noEditPoints="1" noAdjustHandles="1" noChangeArrowheads="1" noChangeShapeType="1" noTextEdit="1"/>
              </p:cNvSpPr>
              <p:nvPr/>
            </p:nvSpPr>
            <p:spPr>
              <a:xfrm>
                <a:off x="2992651" y="1591220"/>
                <a:ext cx="961609" cy="584775"/>
              </a:xfrm>
              <a:prstGeom prst="rect">
                <a:avLst/>
              </a:prstGeom>
              <a:blipFill>
                <a:blip r:embed="rId5"/>
                <a:stretch>
                  <a:fillRect/>
                </a:stretch>
              </a:blipFill>
            </p:spPr>
            <p:txBody>
              <a:bodyPr/>
              <a:lstStyle/>
              <a:p>
                <a:r>
                  <a:rPr lang="en-US">
                    <a:noFill/>
                  </a:rPr>
                  <a:t> </a:t>
                </a:r>
              </a:p>
            </p:txBody>
          </p:sp>
        </mc:Fallback>
      </mc:AlternateContent>
      <p:cxnSp>
        <p:nvCxnSpPr>
          <p:cNvPr id="17" name="Straight Arrow Connector 16">
            <a:extLst>
              <a:ext uri="{FF2B5EF4-FFF2-40B4-BE49-F238E27FC236}">
                <a16:creationId xmlns:a16="http://schemas.microsoft.com/office/drawing/2014/main" id="{53CBD980-6599-8A93-0F2A-B438DFE006A8}"/>
              </a:ext>
            </a:extLst>
          </p:cNvPr>
          <p:cNvCxnSpPr>
            <a:cxnSpLocks/>
          </p:cNvCxnSpPr>
          <p:nvPr/>
        </p:nvCxnSpPr>
        <p:spPr>
          <a:xfrm flipV="1">
            <a:off x="2248942" y="4425766"/>
            <a:ext cx="0" cy="826550"/>
          </a:xfrm>
          <a:prstGeom prst="straightConnector1">
            <a:avLst/>
          </a:prstGeom>
          <a:ln w="762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66FCF0FB-85B6-9A48-3371-09321E7CF9C2}"/>
                  </a:ext>
                </a:extLst>
              </p:cNvPr>
              <p:cNvSpPr/>
              <p:nvPr/>
            </p:nvSpPr>
            <p:spPr>
              <a:xfrm>
                <a:off x="1956799" y="5344375"/>
                <a:ext cx="1505797" cy="584775"/>
              </a:xfrm>
              <a:prstGeom prst="rect">
                <a:avLst/>
              </a:prstGeom>
              <a:solidFill>
                <a:schemeClr val="bg1"/>
              </a:solidFill>
            </p:spPr>
            <p:txBody>
              <a:bodyPr wrap="none" lIns="91440" tIns="45720" rIns="91440" bIns="45720" anchor="t">
                <a:spAutoFit/>
              </a:bodyPr>
              <a:lstStyle/>
              <a:p>
                <a:pPr algn="ctr"/>
                <a14:m>
                  <m:oMathPara xmlns:m="http://schemas.openxmlformats.org/officeDocument/2006/math">
                    <m:oMathParaPr>
                      <m:jc m:val="centerGroup"/>
                    </m:oMathParaPr>
                    <m:oMath xmlns:m="http://schemas.openxmlformats.org/officeDocument/2006/math">
                      <m:r>
                        <a:rPr lang="en-US" sz="3200" b="0" i="1" dirty="0" smtClean="0">
                          <a:solidFill>
                            <a:schemeClr val="tx2">
                              <a:lumMod val="50000"/>
                              <a:lumOff val="50000"/>
                            </a:schemeClr>
                          </a:solidFill>
                          <a:latin typeface="Cambria Math" panose="02040503050406030204" pitchFamily="18" charset="0"/>
                          <a:cs typeface="Calibri"/>
                        </a:rPr>
                        <m:t>𝑠𝑘</m:t>
                      </m:r>
                      <m:r>
                        <a:rPr lang="en-US" sz="3200" b="0" i="1" dirty="0" smtClean="0">
                          <a:solidFill>
                            <a:schemeClr val="tx2">
                              <a:lumMod val="50000"/>
                              <a:lumOff val="50000"/>
                            </a:schemeClr>
                          </a:solidFill>
                          <a:latin typeface="Cambria Math" panose="02040503050406030204" pitchFamily="18" charset="0"/>
                          <a:cs typeface="Calibri"/>
                        </a:rPr>
                        <m:t>[</m:t>
                      </m:r>
                      <m:sSub>
                        <m:sSubPr>
                          <m:ctrlPr>
                            <a:rPr lang="en-US" sz="3200" b="0" i="1" dirty="0" smtClean="0">
                              <a:solidFill>
                                <a:schemeClr val="accent1">
                                  <a:lumMod val="75000"/>
                                </a:schemeClr>
                              </a:solidFill>
                              <a:latin typeface="Cambria Math" panose="02040503050406030204" pitchFamily="18" charset="0"/>
                              <a:cs typeface="Calibri"/>
                            </a:rPr>
                          </m:ctrlPr>
                        </m:sSubPr>
                        <m:e>
                          <m:r>
                            <a:rPr lang="en-US" sz="3200" b="0" i="1" dirty="0" smtClean="0">
                              <a:solidFill>
                                <a:schemeClr val="tx2">
                                  <a:lumMod val="50000"/>
                                  <a:lumOff val="50000"/>
                                </a:schemeClr>
                              </a:solidFill>
                              <a:latin typeface="Cambria Math" panose="02040503050406030204" pitchFamily="18" charset="0"/>
                              <a:cs typeface="Calibri"/>
                            </a:rPr>
                            <m:t>𝐹</m:t>
                          </m:r>
                        </m:e>
                        <m:sub>
                          <m:r>
                            <a:rPr lang="en-US" sz="3200" b="0" i="1" dirty="0" smtClean="0">
                              <a:solidFill>
                                <a:srgbClr val="C00000"/>
                              </a:solidFill>
                              <a:latin typeface="Cambria Math" panose="02040503050406030204" pitchFamily="18" charset="0"/>
                              <a:cs typeface="Calibri"/>
                            </a:rPr>
                            <m:t>𝑐𝑡</m:t>
                          </m:r>
                        </m:sub>
                      </m:sSub>
                      <m:r>
                        <a:rPr lang="en-US" sz="3200" b="0" i="1" dirty="0" smtClean="0">
                          <a:solidFill>
                            <a:schemeClr val="tx2">
                              <a:lumMod val="50000"/>
                              <a:lumOff val="50000"/>
                            </a:schemeClr>
                          </a:solidFill>
                          <a:latin typeface="Cambria Math" panose="02040503050406030204" pitchFamily="18" charset="0"/>
                          <a:cs typeface="Calibri"/>
                        </a:rPr>
                        <m:t>]</m:t>
                      </m:r>
                    </m:oMath>
                  </m:oMathPara>
                </a14:m>
                <a:endParaRPr lang="en-US" sz="3200" dirty="0">
                  <a:solidFill>
                    <a:schemeClr val="tx1"/>
                  </a:solidFill>
                </a:endParaRPr>
              </a:p>
            </p:txBody>
          </p:sp>
        </mc:Choice>
        <mc:Fallback xmlns="">
          <p:sp>
            <p:nvSpPr>
              <p:cNvPr id="12" name="Rectangle 11">
                <a:extLst>
                  <a:ext uri="{FF2B5EF4-FFF2-40B4-BE49-F238E27FC236}">
                    <a16:creationId xmlns:a16="http://schemas.microsoft.com/office/drawing/2014/main" id="{66FCF0FB-85B6-9A48-3371-09321E7CF9C2}"/>
                  </a:ext>
                </a:extLst>
              </p:cNvPr>
              <p:cNvSpPr>
                <a:spLocks noRot="1" noChangeAspect="1" noMove="1" noResize="1" noEditPoints="1" noAdjustHandles="1" noChangeArrowheads="1" noChangeShapeType="1" noTextEdit="1"/>
              </p:cNvSpPr>
              <p:nvPr/>
            </p:nvSpPr>
            <p:spPr>
              <a:xfrm>
                <a:off x="1956799" y="5344375"/>
                <a:ext cx="1505797" cy="584775"/>
              </a:xfrm>
              <a:prstGeom prst="rect">
                <a:avLst/>
              </a:prstGeom>
              <a:blipFill>
                <a:blip r:embed="rId6"/>
                <a:stretch>
                  <a:fillRect/>
                </a:stretch>
              </a:blipFill>
            </p:spPr>
            <p:txBody>
              <a:bodyPr/>
              <a:lstStyle/>
              <a:p>
                <a:r>
                  <a:rPr lang="en-US">
                    <a:noFill/>
                  </a:rPr>
                  <a:t> </a:t>
                </a:r>
              </a:p>
            </p:txBody>
          </p:sp>
        </mc:Fallback>
      </mc:AlternateContent>
      <p:sp>
        <p:nvSpPr>
          <p:cNvPr id="13" name="Rectangle 12">
            <a:extLst>
              <a:ext uri="{FF2B5EF4-FFF2-40B4-BE49-F238E27FC236}">
                <a16:creationId xmlns:a16="http://schemas.microsoft.com/office/drawing/2014/main" id="{2F60697C-CD74-55F9-452C-DE782ADD787A}"/>
              </a:ext>
            </a:extLst>
          </p:cNvPr>
          <p:cNvSpPr/>
          <p:nvPr/>
        </p:nvSpPr>
        <p:spPr>
          <a:xfrm>
            <a:off x="7981027" y="59010"/>
            <a:ext cx="3877408" cy="1015663"/>
          </a:xfrm>
          <a:prstGeom prst="rect">
            <a:avLst/>
          </a:prstGeom>
          <a:solidFill>
            <a:schemeClr val="bg1"/>
          </a:solidFill>
        </p:spPr>
        <p:txBody>
          <a:bodyPr wrap="none" lIns="91440" tIns="45720" rIns="91440" bIns="45720" anchor="ctr">
            <a:spAutoFit/>
          </a:bodyPr>
          <a:lstStyle/>
          <a:p>
            <a:r>
              <a:rPr lang="en-US" sz="3000" b="1" dirty="0">
                <a:solidFill>
                  <a:srgbClr val="C00000"/>
                </a:solidFill>
              </a:rPr>
              <a:t>public-key</a:t>
            </a:r>
            <a:r>
              <a:rPr lang="en-US" sz="3000" dirty="0">
                <a:solidFill>
                  <a:srgbClr val="C00000"/>
                </a:solidFill>
              </a:rPr>
              <a:t> encryption</a:t>
            </a:r>
          </a:p>
          <a:p>
            <a:r>
              <a:rPr lang="en-US" sz="3000" dirty="0">
                <a:solidFill>
                  <a:schemeClr val="tx2">
                    <a:lumMod val="50000"/>
                    <a:lumOff val="50000"/>
                  </a:schemeClr>
                </a:solidFill>
              </a:rPr>
              <a:t>functional encryption</a:t>
            </a:r>
          </a:p>
        </p:txBody>
      </p:sp>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id="{B7888883-1628-3568-9AA5-BCE80DDADED8}"/>
                  </a:ext>
                </a:extLst>
              </p:cNvPr>
              <p:cNvSpPr/>
              <p:nvPr/>
            </p:nvSpPr>
            <p:spPr>
              <a:xfrm>
                <a:off x="3823746" y="1596862"/>
                <a:ext cx="1202893" cy="584775"/>
              </a:xfrm>
              <a:prstGeom prst="rect">
                <a:avLst/>
              </a:prstGeom>
              <a:solidFill>
                <a:schemeClr val="bg1"/>
              </a:solidFill>
            </p:spPr>
            <p:txBody>
              <a:bodyPr wrap="none" lIns="91440" tIns="45720" rIns="91440" bIns="45720" anchor="t">
                <a:spAutoFit/>
              </a:bodyPr>
              <a:lstStyle/>
              <a:p>
                <a:pPr algn="ctr"/>
                <a14:m>
                  <m:oMathPara xmlns:m="http://schemas.openxmlformats.org/officeDocument/2006/math">
                    <m:oMathParaPr>
                      <m:jc m:val="left"/>
                    </m:oMathParaPr>
                    <m:oMath xmlns:m="http://schemas.openxmlformats.org/officeDocument/2006/math">
                      <m:r>
                        <a:rPr lang="en-US" sz="3200" b="0" i="1" dirty="0" smtClean="0">
                          <a:solidFill>
                            <a:schemeClr val="tx2">
                              <a:lumMod val="50000"/>
                              <a:lumOff val="50000"/>
                            </a:schemeClr>
                          </a:solidFill>
                          <a:latin typeface="Cambria Math" panose="02040503050406030204" pitchFamily="18" charset="0"/>
                          <a:cs typeface="Calibri"/>
                        </a:rPr>
                        <m:t>, </m:t>
                      </m:r>
                      <m:r>
                        <a:rPr lang="en-US" sz="3200" b="0" i="1" dirty="0" smtClean="0">
                          <a:solidFill>
                            <a:schemeClr val="tx2">
                              <a:lumMod val="50000"/>
                              <a:lumOff val="50000"/>
                            </a:schemeClr>
                          </a:solidFill>
                          <a:latin typeface="Cambria Math" panose="02040503050406030204" pitchFamily="18" charset="0"/>
                          <a:cs typeface="Calibri"/>
                        </a:rPr>
                        <m:t>𝑚𝑠𝑘</m:t>
                      </m:r>
                    </m:oMath>
                  </m:oMathPara>
                </a14:m>
                <a:endParaRPr lang="en-US" sz="3200" dirty="0">
                  <a:solidFill>
                    <a:schemeClr val="tx2">
                      <a:lumMod val="50000"/>
                      <a:lumOff val="50000"/>
                    </a:schemeClr>
                  </a:solidFill>
                </a:endParaRPr>
              </a:p>
            </p:txBody>
          </p:sp>
        </mc:Choice>
        <mc:Fallback xmlns="">
          <p:sp>
            <p:nvSpPr>
              <p:cNvPr id="16" name="Rectangle 15">
                <a:extLst>
                  <a:ext uri="{FF2B5EF4-FFF2-40B4-BE49-F238E27FC236}">
                    <a16:creationId xmlns:a16="http://schemas.microsoft.com/office/drawing/2014/main" id="{B7888883-1628-3568-9AA5-BCE80DDADED8}"/>
                  </a:ext>
                </a:extLst>
              </p:cNvPr>
              <p:cNvSpPr>
                <a:spLocks noRot="1" noChangeAspect="1" noMove="1" noResize="1" noEditPoints="1" noAdjustHandles="1" noChangeArrowheads="1" noChangeShapeType="1" noTextEdit="1"/>
              </p:cNvSpPr>
              <p:nvPr/>
            </p:nvSpPr>
            <p:spPr>
              <a:xfrm>
                <a:off x="3823746" y="1596862"/>
                <a:ext cx="1202893" cy="584775"/>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CCB80577-CA4F-9536-66A0-D8CA80F6731E}"/>
                  </a:ext>
                </a:extLst>
              </p:cNvPr>
              <p:cNvSpPr/>
              <p:nvPr/>
            </p:nvSpPr>
            <p:spPr>
              <a:xfrm>
                <a:off x="6691316" y="1572390"/>
                <a:ext cx="1671932" cy="584775"/>
              </a:xfrm>
              <a:prstGeom prst="rect">
                <a:avLst/>
              </a:prstGeom>
              <a:solidFill>
                <a:schemeClr val="bg1"/>
              </a:solidFill>
            </p:spPr>
            <p:txBody>
              <a:bodyPr wrap="none" lIns="91440" tIns="45720" rIns="91440" bIns="45720" anchor="t">
                <a:spAutoFit/>
              </a:bodyPr>
              <a:lstStyle/>
              <a:p>
                <a:pPr algn="ctr"/>
                <a14:m>
                  <m:oMathPara xmlns:m="http://schemas.openxmlformats.org/officeDocument/2006/math">
                    <m:oMathParaPr>
                      <m:jc m:val="centerGroup"/>
                    </m:oMathParaPr>
                    <m:oMath xmlns:m="http://schemas.openxmlformats.org/officeDocument/2006/math">
                      <m:r>
                        <a:rPr lang="en-US" sz="3200" i="1" dirty="0" smtClean="0">
                          <a:latin typeface="Cambria Math" panose="02040503050406030204" pitchFamily="18" charset="0"/>
                        </a:rPr>
                        <m:t>𝑥</m:t>
                      </m:r>
                      <m:r>
                        <a:rPr lang="en-US" sz="3200" i="1" dirty="0" smtClean="0">
                          <a:latin typeface="Cambria Math" panose="02040503050406030204" pitchFamily="18" charset="0"/>
                        </a:rPr>
                        <m:t> ,</m:t>
                      </m:r>
                      <m:r>
                        <a:rPr lang="en-US" sz="3200" b="0" i="1" dirty="0" smtClean="0">
                          <a:solidFill>
                            <a:srgbClr val="C00000"/>
                          </a:solidFill>
                          <a:latin typeface="Cambria Math" panose="02040503050406030204" pitchFamily="18" charset="0"/>
                        </a:rPr>
                        <m:t>𝑠</m:t>
                      </m:r>
                      <m:r>
                        <a:rPr lang="en-US" sz="3200" i="1" dirty="0" smtClean="0">
                          <a:solidFill>
                            <a:srgbClr val="C00000"/>
                          </a:solidFill>
                          <a:latin typeface="Cambria Math" panose="02040503050406030204" pitchFamily="18" charset="0"/>
                        </a:rPr>
                        <m:t>𝑘</m:t>
                      </m:r>
                      <m:r>
                        <a:rPr lang="en-US" sz="3200" b="0" i="1" dirty="0" smtClean="0">
                          <a:solidFill>
                            <a:srgbClr val="C00000"/>
                          </a:solidFill>
                          <a:latin typeface="Cambria Math" panose="02040503050406030204" pitchFamily="18" charset="0"/>
                        </a:rPr>
                        <m:t>,</m:t>
                      </m:r>
                      <m:sSup>
                        <m:sSupPr>
                          <m:ctrlPr>
                            <a:rPr lang="en-US" sz="3200" b="0" i="1" dirty="0" smtClean="0">
                              <a:solidFill>
                                <a:srgbClr val="C00000"/>
                              </a:solidFill>
                              <a:latin typeface="Cambria Math" panose="02040503050406030204" pitchFamily="18" charset="0"/>
                            </a:rPr>
                          </m:ctrlPr>
                        </m:sSupPr>
                        <m:e>
                          <m:r>
                            <a:rPr lang="en-US" sz="3200" b="0" i="1" dirty="0" smtClean="0">
                              <a:solidFill>
                                <a:srgbClr val="C00000"/>
                              </a:solidFill>
                              <a:latin typeface="Cambria Math" panose="02040503050406030204" pitchFamily="18" charset="0"/>
                            </a:rPr>
                            <m:t>𝑟</m:t>
                          </m:r>
                        </m:e>
                        <m:sup>
                          <m:r>
                            <a:rPr lang="en-US" sz="3200" b="0" i="1" dirty="0" smtClean="0">
                              <a:solidFill>
                                <a:srgbClr val="C00000"/>
                              </a:solidFill>
                              <a:latin typeface="Cambria Math" panose="02040503050406030204" pitchFamily="18" charset="0"/>
                            </a:rPr>
                            <m:t>′</m:t>
                          </m:r>
                        </m:sup>
                      </m:sSup>
                    </m:oMath>
                  </m:oMathPara>
                </a14:m>
                <a:endParaRPr lang="en-US" sz="3200" dirty="0">
                  <a:solidFill>
                    <a:srgbClr val="C00000"/>
                  </a:solidFill>
                </a:endParaRPr>
              </a:p>
            </p:txBody>
          </p:sp>
        </mc:Choice>
        <mc:Fallback xmlns="">
          <p:sp>
            <p:nvSpPr>
              <p:cNvPr id="11" name="Rectangle 10">
                <a:extLst>
                  <a:ext uri="{FF2B5EF4-FFF2-40B4-BE49-F238E27FC236}">
                    <a16:creationId xmlns:a16="http://schemas.microsoft.com/office/drawing/2014/main" id="{CCB80577-CA4F-9536-66A0-D8CA80F6731E}"/>
                  </a:ext>
                </a:extLst>
              </p:cNvPr>
              <p:cNvSpPr>
                <a:spLocks noRot="1" noChangeAspect="1" noMove="1" noResize="1" noEditPoints="1" noAdjustHandles="1" noChangeArrowheads="1" noChangeShapeType="1" noTextEdit="1"/>
              </p:cNvSpPr>
              <p:nvPr/>
            </p:nvSpPr>
            <p:spPr>
              <a:xfrm>
                <a:off x="6691316" y="1572390"/>
                <a:ext cx="1671932" cy="584775"/>
              </a:xfrm>
              <a:prstGeom prst="rect">
                <a:avLst/>
              </a:prstGeom>
              <a:blipFill>
                <a:blip r:embed="rId8"/>
                <a:stretch>
                  <a:fillRect/>
                </a:stretch>
              </a:blipFill>
            </p:spPr>
            <p:txBody>
              <a:bodyPr/>
              <a:lstStyle/>
              <a:p>
                <a:r>
                  <a:rPr lang="en-US">
                    <a:noFill/>
                  </a:rPr>
                  <a:t> </a:t>
                </a:r>
              </a:p>
            </p:txBody>
          </p:sp>
        </mc:Fallback>
      </mc:AlternateContent>
      <p:cxnSp>
        <p:nvCxnSpPr>
          <p:cNvPr id="18" name="Straight Arrow Connector 17">
            <a:extLst>
              <a:ext uri="{FF2B5EF4-FFF2-40B4-BE49-F238E27FC236}">
                <a16:creationId xmlns:a16="http://schemas.microsoft.com/office/drawing/2014/main" id="{DC3E7C0B-8111-1103-EDFA-A0E2035337F4}"/>
              </a:ext>
            </a:extLst>
          </p:cNvPr>
          <p:cNvCxnSpPr>
            <a:cxnSpLocks/>
          </p:cNvCxnSpPr>
          <p:nvPr/>
        </p:nvCxnSpPr>
        <p:spPr>
          <a:xfrm flipH="1" flipV="1">
            <a:off x="7487129" y="2268347"/>
            <a:ext cx="731886" cy="1080551"/>
          </a:xfrm>
          <a:prstGeom prst="straightConnector1">
            <a:avLst/>
          </a:prstGeom>
          <a:ln w="762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EC602CDD-4F0E-FDF6-C7D2-91D0300EE548}"/>
              </a:ext>
            </a:extLst>
          </p:cNvPr>
          <p:cNvCxnSpPr>
            <a:cxnSpLocks/>
          </p:cNvCxnSpPr>
          <p:nvPr/>
        </p:nvCxnSpPr>
        <p:spPr>
          <a:xfrm flipV="1">
            <a:off x="9576328" y="2268347"/>
            <a:ext cx="828675" cy="1080551"/>
          </a:xfrm>
          <a:prstGeom prst="straightConnector1">
            <a:avLst/>
          </a:prstGeom>
          <a:ln w="76200">
            <a:solidFill>
              <a:schemeClr val="tx1"/>
            </a:solidFill>
            <a:prstDash val="sys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726E42FA-C752-8063-993D-D413E73188FF}"/>
              </a:ext>
            </a:extLst>
          </p:cNvPr>
          <p:cNvSpPr/>
          <p:nvPr/>
        </p:nvSpPr>
        <p:spPr>
          <a:xfrm>
            <a:off x="11594395" y="1464894"/>
            <a:ext cx="184731" cy="584775"/>
          </a:xfrm>
          <a:prstGeom prst="rect">
            <a:avLst/>
          </a:prstGeom>
          <a:solidFill>
            <a:schemeClr val="bg1"/>
          </a:solidFill>
        </p:spPr>
        <p:txBody>
          <a:bodyPr wrap="none" lIns="91440" tIns="45720" rIns="91440" bIns="45720" anchor="t">
            <a:spAutoFit/>
          </a:bodyPr>
          <a:lstStyle/>
          <a:p>
            <a:pPr algn="ctr"/>
            <a:endParaRPr lang="en-US" sz="3200" dirty="0">
              <a:solidFill>
                <a:schemeClr val="tx1"/>
              </a:solidFill>
            </a:endParaRPr>
          </a:p>
        </p:txBody>
      </p:sp>
      <p:sp>
        <p:nvSpPr>
          <p:cNvPr id="21" name="Rectangle 20">
            <a:extLst>
              <a:ext uri="{FF2B5EF4-FFF2-40B4-BE49-F238E27FC236}">
                <a16:creationId xmlns:a16="http://schemas.microsoft.com/office/drawing/2014/main" id="{705032CA-7581-8226-4309-79BB4C41658C}"/>
              </a:ext>
            </a:extLst>
          </p:cNvPr>
          <p:cNvSpPr/>
          <p:nvPr/>
        </p:nvSpPr>
        <p:spPr>
          <a:xfrm>
            <a:off x="8872282" y="5196429"/>
            <a:ext cx="184731" cy="584775"/>
          </a:xfrm>
          <a:prstGeom prst="rect">
            <a:avLst/>
          </a:prstGeom>
          <a:solidFill>
            <a:schemeClr val="bg1"/>
          </a:solidFill>
        </p:spPr>
        <p:txBody>
          <a:bodyPr wrap="none" lIns="91440" tIns="45720" rIns="91440" bIns="45720" anchor="t">
            <a:spAutoFit/>
          </a:bodyPr>
          <a:lstStyle/>
          <a:p>
            <a:pPr algn="ctr"/>
            <a:endParaRPr lang="en-US" sz="3200" dirty="0">
              <a:solidFill>
                <a:schemeClr val="tx1"/>
              </a:solidFill>
            </a:endParaRPr>
          </a:p>
        </p:txBody>
      </p:sp>
      <p:sp>
        <p:nvSpPr>
          <p:cNvPr id="22" name="Rectangle 21">
            <a:extLst>
              <a:ext uri="{FF2B5EF4-FFF2-40B4-BE49-F238E27FC236}">
                <a16:creationId xmlns:a16="http://schemas.microsoft.com/office/drawing/2014/main" id="{85696064-B2C2-0595-F390-06E07CA0A74F}"/>
              </a:ext>
            </a:extLst>
          </p:cNvPr>
          <p:cNvSpPr/>
          <p:nvPr/>
        </p:nvSpPr>
        <p:spPr>
          <a:xfrm>
            <a:off x="8305857" y="3451308"/>
            <a:ext cx="1203158" cy="800219"/>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200"/>
          </a:p>
        </p:txBody>
      </p:sp>
      <p:cxnSp>
        <p:nvCxnSpPr>
          <p:cNvPr id="24" name="Straight Arrow Connector 23">
            <a:extLst>
              <a:ext uri="{FF2B5EF4-FFF2-40B4-BE49-F238E27FC236}">
                <a16:creationId xmlns:a16="http://schemas.microsoft.com/office/drawing/2014/main" id="{F99446EB-9733-F6DA-745D-BDD760F6C27A}"/>
              </a:ext>
            </a:extLst>
          </p:cNvPr>
          <p:cNvCxnSpPr>
            <a:cxnSpLocks/>
          </p:cNvCxnSpPr>
          <p:nvPr/>
        </p:nvCxnSpPr>
        <p:spPr>
          <a:xfrm flipV="1">
            <a:off x="8902181" y="4421001"/>
            <a:ext cx="0" cy="826550"/>
          </a:xfrm>
          <a:prstGeom prst="straightConnector1">
            <a:avLst/>
          </a:prstGeom>
          <a:ln w="762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5" name="Rectangle 24">
                <a:extLst>
                  <a:ext uri="{FF2B5EF4-FFF2-40B4-BE49-F238E27FC236}">
                    <a16:creationId xmlns:a16="http://schemas.microsoft.com/office/drawing/2014/main" id="{C2DE1C97-A712-4D0B-F0BC-51D505664CA1}"/>
                  </a:ext>
                </a:extLst>
              </p:cNvPr>
              <p:cNvSpPr/>
              <p:nvPr/>
            </p:nvSpPr>
            <p:spPr>
              <a:xfrm>
                <a:off x="8333393" y="5339610"/>
                <a:ext cx="2059089" cy="622735"/>
              </a:xfrm>
              <a:prstGeom prst="rect">
                <a:avLst/>
              </a:prstGeom>
              <a:solidFill>
                <a:schemeClr val="bg1"/>
              </a:solidFill>
            </p:spPr>
            <p:txBody>
              <a:bodyPr wrap="none" lIns="91440" tIns="45720" rIns="91440" bIns="45720" anchor="t">
                <a:spAutoFit/>
              </a:bodyPr>
              <a:lstStyle/>
              <a:p>
                <a:pPr algn="ctr"/>
                <a14:m>
                  <m:oMathPara xmlns:m="http://schemas.openxmlformats.org/officeDocument/2006/math">
                    <m:oMathParaPr>
                      <m:jc m:val="centerGroup"/>
                    </m:oMathParaPr>
                    <m:oMath xmlns:m="http://schemas.openxmlformats.org/officeDocument/2006/math">
                      <m:sSub>
                        <m:sSubPr>
                          <m:ctrlPr>
                            <a:rPr lang="en-US" sz="3200" b="0" i="1" dirty="0" smtClean="0">
                              <a:solidFill>
                                <a:schemeClr val="tx2">
                                  <a:lumMod val="50000"/>
                                  <a:lumOff val="50000"/>
                                </a:schemeClr>
                              </a:solidFill>
                              <a:latin typeface="Cambria Math" panose="02040503050406030204" pitchFamily="18" charset="0"/>
                              <a:cs typeface="Calibri"/>
                            </a:rPr>
                          </m:ctrlPr>
                        </m:sSubPr>
                        <m:e>
                          <m:r>
                            <a:rPr lang="en-US" sz="3200" b="0" i="1" dirty="0" smtClean="0">
                              <a:solidFill>
                                <a:schemeClr val="tx2">
                                  <a:lumMod val="50000"/>
                                  <a:lumOff val="50000"/>
                                </a:schemeClr>
                              </a:solidFill>
                              <a:latin typeface="Cambria Math" panose="02040503050406030204" pitchFamily="18" charset="0"/>
                              <a:cs typeface="Calibri"/>
                            </a:rPr>
                            <m:t>𝐸</m:t>
                          </m:r>
                        </m:e>
                        <m:sub>
                          <m:r>
                            <a:rPr lang="en-US" sz="3200" b="0" i="1" dirty="0" smtClean="0">
                              <a:solidFill>
                                <a:schemeClr val="tx2">
                                  <a:lumMod val="50000"/>
                                  <a:lumOff val="50000"/>
                                </a:schemeClr>
                              </a:solidFill>
                              <a:latin typeface="Cambria Math" panose="02040503050406030204" pitchFamily="18" charset="0"/>
                              <a:cs typeface="Calibri"/>
                            </a:rPr>
                            <m:t>𝑝𝑘</m:t>
                          </m:r>
                        </m:sub>
                      </m:sSub>
                      <m:r>
                        <a:rPr lang="en-US" sz="3200" b="0" i="1" dirty="0" smtClean="0">
                          <a:solidFill>
                            <a:schemeClr val="tx2">
                              <a:lumMod val="50000"/>
                              <a:lumOff val="50000"/>
                            </a:schemeClr>
                          </a:solidFill>
                          <a:latin typeface="Cambria Math" panose="02040503050406030204" pitchFamily="18" charset="0"/>
                          <a:cs typeface="Calibri"/>
                        </a:rPr>
                        <m:t>(</m:t>
                      </m:r>
                      <m:r>
                        <a:rPr lang="en-US" sz="3200" b="0" i="1" dirty="0" smtClean="0">
                          <a:solidFill>
                            <a:schemeClr val="tx2">
                              <a:lumMod val="50000"/>
                              <a:lumOff val="50000"/>
                            </a:schemeClr>
                          </a:solidFill>
                          <a:latin typeface="Cambria Math" panose="02040503050406030204" pitchFamily="18" charset="0"/>
                          <a:cs typeface="Calibri"/>
                        </a:rPr>
                        <m:t>𝑥</m:t>
                      </m:r>
                      <m:r>
                        <a:rPr lang="en-US" sz="3200" b="0" i="1" dirty="0" smtClean="0">
                          <a:solidFill>
                            <a:schemeClr val="tx2">
                              <a:lumMod val="50000"/>
                              <a:lumOff val="50000"/>
                            </a:schemeClr>
                          </a:solidFill>
                          <a:latin typeface="Cambria Math" panose="02040503050406030204" pitchFamily="18" charset="0"/>
                          <a:cs typeface="Calibri"/>
                        </a:rPr>
                        <m:t>,</m:t>
                      </m:r>
                      <m:r>
                        <a:rPr lang="en-US" sz="3200" b="0" i="1" dirty="0" smtClean="0">
                          <a:solidFill>
                            <a:srgbClr val="C00000"/>
                          </a:solidFill>
                          <a:latin typeface="Cambria Math" panose="02040503050406030204" pitchFamily="18" charset="0"/>
                          <a:cs typeface="Calibri"/>
                        </a:rPr>
                        <m:t>𝑠𝑘</m:t>
                      </m:r>
                      <m:r>
                        <a:rPr lang="en-US" sz="3200" b="0" i="1" dirty="0" smtClean="0">
                          <a:solidFill>
                            <a:schemeClr val="tx2">
                              <a:lumMod val="50000"/>
                              <a:lumOff val="50000"/>
                            </a:schemeClr>
                          </a:solidFill>
                          <a:latin typeface="Cambria Math" panose="02040503050406030204" pitchFamily="18" charset="0"/>
                          <a:cs typeface="Calibri"/>
                        </a:rPr>
                        <m:t>)</m:t>
                      </m:r>
                    </m:oMath>
                  </m:oMathPara>
                </a14:m>
                <a:endParaRPr lang="en-US" sz="3200" dirty="0">
                  <a:solidFill>
                    <a:schemeClr val="tx1"/>
                  </a:solidFill>
                </a:endParaRPr>
              </a:p>
            </p:txBody>
          </p:sp>
        </mc:Choice>
        <mc:Fallback xmlns="">
          <p:sp>
            <p:nvSpPr>
              <p:cNvPr id="25" name="Rectangle 24">
                <a:extLst>
                  <a:ext uri="{FF2B5EF4-FFF2-40B4-BE49-F238E27FC236}">
                    <a16:creationId xmlns:a16="http://schemas.microsoft.com/office/drawing/2014/main" id="{C2DE1C97-A712-4D0B-F0BC-51D505664CA1}"/>
                  </a:ext>
                </a:extLst>
              </p:cNvPr>
              <p:cNvSpPr>
                <a:spLocks noRot="1" noChangeAspect="1" noMove="1" noResize="1" noEditPoints="1" noAdjustHandles="1" noChangeArrowheads="1" noChangeShapeType="1" noTextEdit="1"/>
              </p:cNvSpPr>
              <p:nvPr/>
            </p:nvSpPr>
            <p:spPr>
              <a:xfrm>
                <a:off x="8333393" y="5339610"/>
                <a:ext cx="2059089" cy="622735"/>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Rectangle 25">
                <a:extLst>
                  <a:ext uri="{FF2B5EF4-FFF2-40B4-BE49-F238E27FC236}">
                    <a16:creationId xmlns:a16="http://schemas.microsoft.com/office/drawing/2014/main" id="{84DFC7BD-2B41-B2B4-EB1F-DEE99AF28040}"/>
                  </a:ext>
                </a:extLst>
              </p:cNvPr>
              <p:cNvSpPr/>
              <p:nvPr/>
            </p:nvSpPr>
            <p:spPr>
              <a:xfrm>
                <a:off x="9990665" y="1659420"/>
                <a:ext cx="1670650" cy="584775"/>
              </a:xfrm>
              <a:prstGeom prst="rect">
                <a:avLst/>
              </a:prstGeom>
              <a:solidFill>
                <a:schemeClr val="bg1"/>
              </a:solidFill>
            </p:spPr>
            <p:txBody>
              <a:bodyPr wrap="none" lIns="91440" tIns="45720" rIns="91440" bIns="45720" anchor="t">
                <a:spAutoFit/>
              </a:bodyPr>
              <a:lstStyle/>
              <a:p>
                <a:pPr algn="ctr"/>
                <a14:m>
                  <m:oMath xmlns:m="http://schemas.openxmlformats.org/officeDocument/2006/math">
                    <m:r>
                      <a:rPr lang="en-US" sz="3200" b="0" i="1" dirty="0" smtClean="0">
                        <a:solidFill>
                          <a:schemeClr val="tx2">
                            <a:lumMod val="50000"/>
                            <a:lumOff val="50000"/>
                          </a:schemeClr>
                        </a:solidFill>
                        <a:latin typeface="Cambria Math" panose="02040503050406030204" pitchFamily="18" charset="0"/>
                        <a:cs typeface="Calibri"/>
                      </a:rPr>
                      <m:t>𝑝𝑘</m:t>
                    </m:r>
                  </m:oMath>
                </a14:m>
                <a:r>
                  <a:rPr lang="en-US" sz="3200" dirty="0">
                    <a:solidFill>
                      <a:schemeClr val="tx2">
                        <a:lumMod val="50000"/>
                        <a:lumOff val="50000"/>
                      </a:schemeClr>
                    </a:solidFill>
                  </a:rPr>
                  <a:t> leaks</a:t>
                </a:r>
              </a:p>
            </p:txBody>
          </p:sp>
        </mc:Choice>
        <mc:Fallback xmlns="">
          <p:sp>
            <p:nvSpPr>
              <p:cNvPr id="26" name="Rectangle 25">
                <a:extLst>
                  <a:ext uri="{FF2B5EF4-FFF2-40B4-BE49-F238E27FC236}">
                    <a16:creationId xmlns:a16="http://schemas.microsoft.com/office/drawing/2014/main" id="{84DFC7BD-2B41-B2B4-EB1F-DEE99AF28040}"/>
                  </a:ext>
                </a:extLst>
              </p:cNvPr>
              <p:cNvSpPr>
                <a:spLocks noRot="1" noChangeAspect="1" noMove="1" noResize="1" noEditPoints="1" noAdjustHandles="1" noChangeArrowheads="1" noChangeShapeType="1" noTextEdit="1"/>
              </p:cNvSpPr>
              <p:nvPr/>
            </p:nvSpPr>
            <p:spPr>
              <a:xfrm>
                <a:off x="9990665" y="1659420"/>
                <a:ext cx="1670650" cy="584775"/>
              </a:xfrm>
              <a:prstGeom prst="rect">
                <a:avLst/>
              </a:prstGeom>
              <a:blipFill>
                <a:blip r:embed="rId10"/>
                <a:stretch>
                  <a:fillRect t="-12500" r="-8759" b="-343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B1C59DEB-64A6-7B94-DF95-94EBC3EA888B}"/>
                  </a:ext>
                </a:extLst>
              </p:cNvPr>
              <p:cNvSpPr/>
              <p:nvPr/>
            </p:nvSpPr>
            <p:spPr>
              <a:xfrm>
                <a:off x="3240692" y="3267097"/>
                <a:ext cx="4129592" cy="1162562"/>
              </a:xfrm>
              <a:prstGeom prst="rect">
                <a:avLst/>
              </a:prstGeom>
              <a:solidFill>
                <a:schemeClr val="bg1"/>
              </a:solidFill>
            </p:spPr>
            <p:txBody>
              <a:bodyPr wrap="none" lIns="91440" tIns="45720" rIns="91440" bIns="45720" anchor="ctr">
                <a:spAutoFit/>
              </a:bodyPr>
              <a:lstStyle/>
              <a:p>
                <a:pPr/>
                <a14:m>
                  <m:oMathPara xmlns:m="http://schemas.openxmlformats.org/officeDocument/2006/math">
                    <m:oMathParaPr>
                      <m:jc m:val="left"/>
                    </m:oMathParaPr>
                    <m:oMath xmlns:m="http://schemas.openxmlformats.org/officeDocument/2006/math">
                      <m:r>
                        <a:rPr lang="en-US" sz="3200" b="0" i="1" dirty="0" smtClean="0">
                          <a:solidFill>
                            <a:srgbClr val="C00000"/>
                          </a:solidFill>
                          <a:latin typeface="Cambria Math" panose="02040503050406030204" pitchFamily="18" charset="0"/>
                        </a:rPr>
                        <m:t>𝑐𝑡</m:t>
                      </m:r>
                      <m:r>
                        <a:rPr lang="en-US" sz="3200" b="0" i="1" dirty="0" smtClean="0">
                          <a:solidFill>
                            <a:srgbClr val="C00000"/>
                          </a:solidFill>
                          <a:latin typeface="Cambria Math" panose="02040503050406030204" pitchFamily="18" charset="0"/>
                        </a:rPr>
                        <m:t>=</m:t>
                      </m:r>
                      <m:sSub>
                        <m:sSubPr>
                          <m:ctrlPr>
                            <a:rPr lang="en-US" sz="3200" b="0" i="1" dirty="0" smtClean="0">
                              <a:solidFill>
                                <a:srgbClr val="C00000"/>
                              </a:solidFill>
                              <a:latin typeface="Cambria Math" panose="02040503050406030204" pitchFamily="18" charset="0"/>
                            </a:rPr>
                          </m:ctrlPr>
                        </m:sSubPr>
                        <m:e>
                          <m:r>
                            <a:rPr lang="en-US" sz="3200" i="1" dirty="0" smtClean="0">
                              <a:solidFill>
                                <a:srgbClr val="C00000"/>
                              </a:solidFill>
                              <a:latin typeface="Cambria Math" panose="02040503050406030204" pitchFamily="18" charset="0"/>
                            </a:rPr>
                            <m:t>𝐸</m:t>
                          </m:r>
                        </m:e>
                        <m:sub>
                          <m:r>
                            <a:rPr lang="en-US" sz="3200" b="0" i="1" dirty="0" smtClean="0">
                              <a:solidFill>
                                <a:srgbClr val="C00000"/>
                              </a:solidFill>
                              <a:latin typeface="Cambria Math" panose="02040503050406030204" pitchFamily="18" charset="0"/>
                            </a:rPr>
                            <m:t>𝑝𝑘</m:t>
                          </m:r>
                        </m:sub>
                      </m:sSub>
                      <m:d>
                        <m:dPr>
                          <m:ctrlPr>
                            <a:rPr lang="en-US" sz="3200" b="0" i="1" dirty="0" smtClean="0">
                              <a:solidFill>
                                <a:srgbClr val="C00000"/>
                              </a:solidFill>
                              <a:latin typeface="Cambria Math" panose="02040503050406030204" pitchFamily="18" charset="0"/>
                            </a:rPr>
                          </m:ctrlPr>
                        </m:dPr>
                        <m:e>
                          <m:r>
                            <a:rPr lang="en-US" sz="3200" b="0" i="1" dirty="0" smtClean="0">
                              <a:solidFill>
                                <a:srgbClr val="C00000"/>
                              </a:solidFill>
                              <a:latin typeface="Cambria Math" panose="02040503050406030204" pitchFamily="18" charset="0"/>
                            </a:rPr>
                            <m:t>𝑦</m:t>
                          </m:r>
                        </m:e>
                      </m:d>
                    </m:oMath>
                  </m:oMathPara>
                </a14:m>
                <a:endParaRPr lang="en-US" sz="3200" b="0" dirty="0">
                  <a:solidFill>
                    <a:srgbClr val="C00000"/>
                  </a:solidFill>
                </a:endParaRPr>
              </a:p>
              <a:p>
                <a14:m>
                  <m:oMath xmlns:m="http://schemas.openxmlformats.org/officeDocument/2006/math">
                    <m:sSub>
                      <m:sSubPr>
                        <m:ctrlPr>
                          <a:rPr lang="en-US" sz="3200" b="0" i="1" dirty="0" smtClean="0">
                            <a:solidFill>
                              <a:schemeClr val="accent1">
                                <a:lumMod val="75000"/>
                              </a:schemeClr>
                            </a:solidFill>
                            <a:latin typeface="Cambria Math" panose="02040503050406030204" pitchFamily="18" charset="0"/>
                          </a:rPr>
                        </m:ctrlPr>
                      </m:sSubPr>
                      <m:e>
                        <m:r>
                          <a:rPr lang="en-US" sz="3200" b="0" i="1" dirty="0" smtClean="0">
                            <a:solidFill>
                              <a:schemeClr val="tx2">
                                <a:lumMod val="50000"/>
                                <a:lumOff val="50000"/>
                              </a:schemeClr>
                            </a:solidFill>
                            <a:latin typeface="Cambria Math" panose="02040503050406030204" pitchFamily="18" charset="0"/>
                          </a:rPr>
                          <m:t>𝐹</m:t>
                        </m:r>
                      </m:e>
                      <m:sub>
                        <m:r>
                          <a:rPr lang="en-US" sz="3200" b="0" i="1" dirty="0" smtClean="0">
                            <a:solidFill>
                              <a:srgbClr val="C00000"/>
                            </a:solidFill>
                            <a:latin typeface="Cambria Math" panose="02040503050406030204" pitchFamily="18" charset="0"/>
                          </a:rPr>
                          <m:t>𝑐𝑡</m:t>
                        </m:r>
                      </m:sub>
                    </m:sSub>
                    <m:r>
                      <a:rPr lang="en-US" sz="3200" b="0" i="1" dirty="0" smtClean="0">
                        <a:solidFill>
                          <a:schemeClr val="tx2">
                            <a:lumMod val="50000"/>
                            <a:lumOff val="50000"/>
                          </a:schemeClr>
                        </a:solidFill>
                        <a:latin typeface="Cambria Math" panose="02040503050406030204" pitchFamily="18" charset="0"/>
                      </a:rPr>
                      <m:t>(⋅,</m:t>
                    </m:r>
                    <m:r>
                      <a:rPr lang="en-US" sz="3200" b="0" i="1" dirty="0" smtClean="0">
                        <a:solidFill>
                          <a:srgbClr val="C00000"/>
                        </a:solidFill>
                        <a:latin typeface="Cambria Math" panose="02040503050406030204" pitchFamily="18" charset="0"/>
                      </a:rPr>
                      <m:t>⋅</m:t>
                    </m:r>
                    <m:r>
                      <a:rPr lang="en-US" sz="3200" b="0" i="1" dirty="0" smtClean="0">
                        <a:solidFill>
                          <a:schemeClr val="tx2">
                            <a:lumMod val="50000"/>
                            <a:lumOff val="50000"/>
                          </a:schemeClr>
                        </a:solidFill>
                        <a:latin typeface="Cambria Math" panose="02040503050406030204" pitchFamily="18" charset="0"/>
                      </a:rPr>
                      <m:t>)</m:t>
                    </m:r>
                    <m:r>
                      <a:rPr lang="en-US" sz="3200" b="0" i="1" dirty="0" smtClean="0">
                        <a:solidFill>
                          <a:schemeClr val="accent1">
                            <a:lumMod val="75000"/>
                          </a:schemeClr>
                        </a:solidFill>
                        <a:latin typeface="Cambria Math" panose="02040503050406030204" pitchFamily="18" charset="0"/>
                      </a:rPr>
                      <m:t>=</m:t>
                    </m:r>
                    <m:r>
                      <a:rPr lang="en-US" sz="3200" b="0" i="1" dirty="0" smtClean="0">
                        <a:solidFill>
                          <a:schemeClr val="tx2">
                            <a:lumMod val="50000"/>
                            <a:lumOff val="50000"/>
                          </a:schemeClr>
                        </a:solidFill>
                        <a:latin typeface="Cambria Math" panose="02040503050406030204" pitchFamily="18" charset="0"/>
                      </a:rPr>
                      <m:t>𝑓</m:t>
                    </m:r>
                    <m:r>
                      <a:rPr lang="en-US" sz="3200" b="0" i="1" dirty="0" smtClean="0">
                        <a:solidFill>
                          <a:schemeClr val="tx2">
                            <a:lumMod val="50000"/>
                            <a:lumOff val="50000"/>
                          </a:schemeClr>
                        </a:solidFill>
                        <a:latin typeface="Cambria Math" panose="02040503050406030204" pitchFamily="18" charset="0"/>
                      </a:rPr>
                      <m:t>(⋅,</m:t>
                    </m:r>
                    <m:sSub>
                      <m:sSubPr>
                        <m:ctrlPr>
                          <a:rPr lang="en-US" sz="3200" b="0" i="1" dirty="0" smtClean="0">
                            <a:solidFill>
                              <a:srgbClr val="C00000"/>
                            </a:solidFill>
                            <a:latin typeface="Cambria Math" panose="02040503050406030204" pitchFamily="18" charset="0"/>
                          </a:rPr>
                        </m:ctrlPr>
                      </m:sSubPr>
                      <m:e>
                        <m:r>
                          <a:rPr lang="en-US" sz="3200" b="0" i="1" dirty="0" smtClean="0">
                            <a:solidFill>
                              <a:srgbClr val="C00000"/>
                            </a:solidFill>
                            <a:latin typeface="Cambria Math" panose="02040503050406030204" pitchFamily="18" charset="0"/>
                          </a:rPr>
                          <m:t>𝐷</m:t>
                        </m:r>
                      </m:e>
                      <m:sub>
                        <m:r>
                          <a:rPr lang="en-US" sz="3200" b="0" i="1" dirty="0" smtClean="0">
                            <a:solidFill>
                              <a:srgbClr val="C00000"/>
                            </a:solidFill>
                            <a:latin typeface="Cambria Math" panose="02040503050406030204" pitchFamily="18" charset="0"/>
                          </a:rPr>
                          <m:t>(⋅)</m:t>
                        </m:r>
                      </m:sub>
                    </m:sSub>
                    <m:r>
                      <a:rPr lang="en-US" sz="3200" b="0" i="1" dirty="0" smtClean="0">
                        <a:solidFill>
                          <a:srgbClr val="C00000"/>
                        </a:solidFill>
                        <a:latin typeface="Cambria Math" panose="02040503050406030204" pitchFamily="18" charset="0"/>
                      </a:rPr>
                      <m:t>(</m:t>
                    </m:r>
                    <m:r>
                      <a:rPr lang="en-US" sz="3200" b="0" i="1" dirty="0" smtClean="0">
                        <a:solidFill>
                          <a:srgbClr val="C00000"/>
                        </a:solidFill>
                        <a:latin typeface="Cambria Math" panose="02040503050406030204" pitchFamily="18" charset="0"/>
                      </a:rPr>
                      <m:t>𝑐𝑡</m:t>
                    </m:r>
                    <m:r>
                      <a:rPr lang="en-US" sz="3200" b="0" i="1" dirty="0" smtClean="0">
                        <a:solidFill>
                          <a:srgbClr val="C00000"/>
                        </a:solidFill>
                        <a:latin typeface="Cambria Math" panose="02040503050406030204" pitchFamily="18" charset="0"/>
                      </a:rPr>
                      <m:t>)</m:t>
                    </m:r>
                  </m:oMath>
                </a14:m>
                <a:r>
                  <a:rPr lang="en-US" sz="3200" dirty="0">
                    <a:solidFill>
                      <a:schemeClr val="accent1">
                        <a:lumMod val="75000"/>
                      </a:schemeClr>
                    </a:solidFill>
                  </a:rPr>
                  <a:t> </a:t>
                </a:r>
                <a14:m>
                  <m:oMath xmlns:m="http://schemas.openxmlformats.org/officeDocument/2006/math">
                    <m:r>
                      <a:rPr lang="en-US" sz="3200" b="0" i="1" dirty="0" smtClean="0">
                        <a:solidFill>
                          <a:schemeClr val="tx2">
                            <a:lumMod val="50000"/>
                            <a:lumOff val="50000"/>
                          </a:schemeClr>
                        </a:solidFill>
                        <a:latin typeface="Cambria Math" panose="02040503050406030204" pitchFamily="18" charset="0"/>
                      </a:rPr>
                      <m:t>)</m:t>
                    </m:r>
                  </m:oMath>
                </a14:m>
                <a:endParaRPr lang="en-US" sz="3200" b="0" dirty="0">
                  <a:solidFill>
                    <a:schemeClr val="accent1">
                      <a:lumMod val="75000"/>
                    </a:schemeClr>
                  </a:solidFill>
                </a:endParaRPr>
              </a:p>
            </p:txBody>
          </p:sp>
        </mc:Choice>
        <mc:Fallback xmlns="">
          <p:sp>
            <p:nvSpPr>
              <p:cNvPr id="8" name="Rectangle 7">
                <a:extLst>
                  <a:ext uri="{FF2B5EF4-FFF2-40B4-BE49-F238E27FC236}">
                    <a16:creationId xmlns:a16="http://schemas.microsoft.com/office/drawing/2014/main" id="{B1C59DEB-64A6-7B94-DF95-94EBC3EA888B}"/>
                  </a:ext>
                </a:extLst>
              </p:cNvPr>
              <p:cNvSpPr>
                <a:spLocks noRot="1" noChangeAspect="1" noMove="1" noResize="1" noEditPoints="1" noAdjustHandles="1" noChangeArrowheads="1" noChangeShapeType="1" noTextEdit="1"/>
              </p:cNvSpPr>
              <p:nvPr/>
            </p:nvSpPr>
            <p:spPr>
              <a:xfrm>
                <a:off x="3240692" y="3267097"/>
                <a:ext cx="4129592" cy="1162562"/>
              </a:xfrm>
              <a:prstGeom prst="rect">
                <a:avLst/>
              </a:prstGeom>
              <a:blipFill>
                <a:blip r:embed="rId11"/>
                <a:stretch>
                  <a:fillRect/>
                </a:stretch>
              </a:blipFill>
            </p:spPr>
            <p:txBody>
              <a:bodyPr/>
              <a:lstStyle/>
              <a:p>
                <a:r>
                  <a:rPr lang="en-US">
                    <a:noFill/>
                  </a:rPr>
                  <a:t> </a:t>
                </a:r>
              </a:p>
            </p:txBody>
          </p:sp>
        </mc:Fallback>
      </mc:AlternateContent>
      <p:sp>
        <p:nvSpPr>
          <p:cNvPr id="14" name="TextBox 13">
            <a:extLst>
              <a:ext uri="{FF2B5EF4-FFF2-40B4-BE49-F238E27FC236}">
                <a16:creationId xmlns:a16="http://schemas.microsoft.com/office/drawing/2014/main" id="{E9B1A7F2-4877-1D62-5F77-A2886AB41B78}"/>
              </a:ext>
            </a:extLst>
          </p:cNvPr>
          <p:cNvSpPr txBox="1"/>
          <p:nvPr/>
        </p:nvSpPr>
        <p:spPr>
          <a:xfrm>
            <a:off x="420017" y="1151426"/>
            <a:ext cx="2291517" cy="584775"/>
          </a:xfrm>
          <a:prstGeom prst="rect">
            <a:avLst/>
          </a:prstGeom>
          <a:noFill/>
        </p:spPr>
        <p:txBody>
          <a:bodyPr wrap="square" rtlCol="0">
            <a:spAutoFit/>
          </a:bodyPr>
          <a:lstStyle/>
          <a:p>
            <a:r>
              <a:rPr lang="en-US" sz="3200" u="sng" dirty="0"/>
              <a:t>Alice</a:t>
            </a:r>
          </a:p>
        </p:txBody>
      </p:sp>
      <p:sp>
        <p:nvSpPr>
          <p:cNvPr id="15" name="TextBox 14">
            <a:extLst>
              <a:ext uri="{FF2B5EF4-FFF2-40B4-BE49-F238E27FC236}">
                <a16:creationId xmlns:a16="http://schemas.microsoft.com/office/drawing/2014/main" id="{444B87DF-BC16-6846-0196-DB9B1ECD4E11}"/>
              </a:ext>
            </a:extLst>
          </p:cNvPr>
          <p:cNvSpPr txBox="1"/>
          <p:nvPr/>
        </p:nvSpPr>
        <p:spPr>
          <a:xfrm>
            <a:off x="6667220" y="1180380"/>
            <a:ext cx="2291517" cy="584775"/>
          </a:xfrm>
          <a:prstGeom prst="rect">
            <a:avLst/>
          </a:prstGeom>
          <a:noFill/>
        </p:spPr>
        <p:txBody>
          <a:bodyPr wrap="square" rtlCol="0">
            <a:spAutoFit/>
          </a:bodyPr>
          <a:lstStyle/>
          <a:p>
            <a:r>
              <a:rPr lang="en-US" sz="3200" u="sng" dirty="0"/>
              <a:t>Alice</a:t>
            </a:r>
          </a:p>
        </p:txBody>
      </p:sp>
      <p:sp>
        <p:nvSpPr>
          <p:cNvPr id="23" name="TextBox 22">
            <a:extLst>
              <a:ext uri="{FF2B5EF4-FFF2-40B4-BE49-F238E27FC236}">
                <a16:creationId xmlns:a16="http://schemas.microsoft.com/office/drawing/2014/main" id="{E0DC1164-F609-5B9B-AF58-07B00C89A9B0}"/>
              </a:ext>
            </a:extLst>
          </p:cNvPr>
          <p:cNvSpPr txBox="1"/>
          <p:nvPr/>
        </p:nvSpPr>
        <p:spPr>
          <a:xfrm>
            <a:off x="3099502" y="1166448"/>
            <a:ext cx="2291517" cy="584775"/>
          </a:xfrm>
          <a:prstGeom prst="rect">
            <a:avLst/>
          </a:prstGeom>
          <a:noFill/>
        </p:spPr>
        <p:txBody>
          <a:bodyPr wrap="square" rtlCol="0">
            <a:spAutoFit/>
          </a:bodyPr>
          <a:lstStyle/>
          <a:p>
            <a:r>
              <a:rPr lang="en-US" sz="3200" u="sng" dirty="0"/>
              <a:t>Bob</a:t>
            </a:r>
          </a:p>
        </p:txBody>
      </p:sp>
      <p:sp>
        <p:nvSpPr>
          <p:cNvPr id="27" name="TextBox 26">
            <a:extLst>
              <a:ext uri="{FF2B5EF4-FFF2-40B4-BE49-F238E27FC236}">
                <a16:creationId xmlns:a16="http://schemas.microsoft.com/office/drawing/2014/main" id="{95D6B801-CD3B-2E95-97D7-F9A9D90A2019}"/>
              </a:ext>
            </a:extLst>
          </p:cNvPr>
          <p:cNvSpPr txBox="1"/>
          <p:nvPr/>
        </p:nvSpPr>
        <p:spPr>
          <a:xfrm>
            <a:off x="10164696" y="1194191"/>
            <a:ext cx="2291517" cy="584775"/>
          </a:xfrm>
          <a:prstGeom prst="rect">
            <a:avLst/>
          </a:prstGeom>
          <a:noFill/>
        </p:spPr>
        <p:txBody>
          <a:bodyPr wrap="square" rtlCol="0">
            <a:spAutoFit/>
          </a:bodyPr>
          <a:lstStyle/>
          <a:p>
            <a:r>
              <a:rPr lang="en-US" sz="3200" u="sng" dirty="0"/>
              <a:t>Bob</a:t>
            </a:r>
          </a:p>
        </p:txBody>
      </p:sp>
    </p:spTree>
    <p:custDataLst>
      <p:tags r:id="rId1"/>
    </p:custDataLst>
    <p:extLst>
      <p:ext uri="{BB962C8B-B14F-4D97-AF65-F5344CB8AC3E}">
        <p14:creationId xmlns:p14="http://schemas.microsoft.com/office/powerpoint/2010/main" val="6554081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E28BC53-BE16-1557-70B6-25FB3D4D796F}"/>
            </a:ext>
          </a:extLst>
        </p:cNvPr>
        <p:cNvGrpSpPr/>
        <p:nvPr/>
      </p:nvGrpSpPr>
      <p:grpSpPr>
        <a:xfrm>
          <a:off x="0" y="0"/>
          <a:ext cx="0" cy="0"/>
          <a:chOff x="0" y="0"/>
          <a:chExt cx="0" cy="0"/>
        </a:xfrm>
      </p:grpSpPr>
      <p:cxnSp>
        <p:nvCxnSpPr>
          <p:cNvPr id="21" name="Straight Arrow Connector 20">
            <a:extLst>
              <a:ext uri="{FF2B5EF4-FFF2-40B4-BE49-F238E27FC236}">
                <a16:creationId xmlns:a16="http://schemas.microsoft.com/office/drawing/2014/main" id="{BACC454C-C851-21A9-B144-3E696370B72B}"/>
              </a:ext>
            </a:extLst>
          </p:cNvPr>
          <p:cNvCxnSpPr>
            <a:cxnSpLocks/>
          </p:cNvCxnSpPr>
          <p:nvPr/>
        </p:nvCxnSpPr>
        <p:spPr>
          <a:xfrm>
            <a:off x="7501679" y="960940"/>
            <a:ext cx="265233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486D2947-9F23-7269-EEFB-F15526FEBFE9}"/>
                  </a:ext>
                </a:extLst>
              </p:cNvPr>
              <p:cNvSpPr txBox="1"/>
              <p:nvPr/>
            </p:nvSpPr>
            <p:spPr>
              <a:xfrm>
                <a:off x="10147315" y="776274"/>
                <a:ext cx="173611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𝑛</m:t>
                          </m:r>
                        </m:sub>
                      </m:sSub>
                      <m:r>
                        <a:rPr lang="en-US" b="0" i="1" smtClean="0">
                          <a:latin typeface="Cambria Math" panose="02040503050406030204" pitchFamily="18" charset="0"/>
                        </a:rPr>
                        <m:t>)</m:t>
                      </m:r>
                    </m:oMath>
                  </m:oMathPara>
                </a14:m>
                <a:endParaRPr lang="en-US" i="1" dirty="0"/>
              </a:p>
            </p:txBody>
          </p:sp>
        </mc:Choice>
        <mc:Fallback xmlns="">
          <p:sp>
            <p:nvSpPr>
              <p:cNvPr id="24" name="TextBox 23">
                <a:extLst>
                  <a:ext uri="{FF2B5EF4-FFF2-40B4-BE49-F238E27FC236}">
                    <a16:creationId xmlns:a16="http://schemas.microsoft.com/office/drawing/2014/main" id="{486D2947-9F23-7269-EEFB-F15526FEBFE9}"/>
                  </a:ext>
                </a:extLst>
              </p:cNvPr>
              <p:cNvSpPr txBox="1">
                <a:spLocks noRot="1" noChangeAspect="1" noMove="1" noResize="1" noEditPoints="1" noAdjustHandles="1" noChangeArrowheads="1" noChangeShapeType="1" noTextEdit="1"/>
              </p:cNvSpPr>
              <p:nvPr/>
            </p:nvSpPr>
            <p:spPr>
              <a:xfrm>
                <a:off x="10147315" y="776274"/>
                <a:ext cx="1736116" cy="369332"/>
              </a:xfrm>
              <a:prstGeom prst="rect">
                <a:avLst/>
              </a:prstGeom>
              <a:blipFill>
                <a:blip r:embed="rId4"/>
                <a:stretch>
                  <a:fillRect b="-13115"/>
                </a:stretch>
              </a:blipFill>
            </p:spPr>
            <p:txBody>
              <a:bodyPr/>
              <a:lstStyle/>
              <a:p>
                <a:r>
                  <a:rPr lang="en-US">
                    <a:noFill/>
                  </a:rPr>
                  <a:t> </a:t>
                </a:r>
              </a:p>
            </p:txBody>
          </p:sp>
        </mc:Fallback>
      </mc:AlternateContent>
      <p:sp>
        <p:nvSpPr>
          <p:cNvPr id="32" name="TextBox 31">
            <a:extLst>
              <a:ext uri="{FF2B5EF4-FFF2-40B4-BE49-F238E27FC236}">
                <a16:creationId xmlns:a16="http://schemas.microsoft.com/office/drawing/2014/main" id="{F922FFEC-3FE6-65C1-0096-363742CA1608}"/>
              </a:ext>
            </a:extLst>
          </p:cNvPr>
          <p:cNvSpPr txBox="1"/>
          <p:nvPr/>
        </p:nvSpPr>
        <p:spPr>
          <a:xfrm>
            <a:off x="8249188" y="622385"/>
            <a:ext cx="926857" cy="307777"/>
          </a:xfrm>
          <a:prstGeom prst="rect">
            <a:avLst/>
          </a:prstGeom>
          <a:noFill/>
        </p:spPr>
        <p:txBody>
          <a:bodyPr wrap="none" rtlCol="0">
            <a:spAutoFit/>
          </a:bodyPr>
          <a:lstStyle/>
          <a:p>
            <a:r>
              <a:rPr lang="en-US" sz="1400" dirty="0"/>
              <a:t>Decoding</a:t>
            </a:r>
          </a:p>
        </p:txBody>
      </p:sp>
      <p:cxnSp>
        <p:nvCxnSpPr>
          <p:cNvPr id="36" name="Straight Arrow Connector 35">
            <a:extLst>
              <a:ext uri="{FF2B5EF4-FFF2-40B4-BE49-F238E27FC236}">
                <a16:creationId xmlns:a16="http://schemas.microsoft.com/office/drawing/2014/main" id="{D419D9C4-014F-912E-8C48-5B188F7FD66C}"/>
              </a:ext>
            </a:extLst>
          </p:cNvPr>
          <p:cNvCxnSpPr>
            <a:cxnSpLocks/>
          </p:cNvCxnSpPr>
          <p:nvPr/>
        </p:nvCxnSpPr>
        <p:spPr>
          <a:xfrm flipV="1">
            <a:off x="4859172" y="2435511"/>
            <a:ext cx="0" cy="212505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F517A30C-3D38-D51C-CD7D-8A838439C444}"/>
              </a:ext>
            </a:extLst>
          </p:cNvPr>
          <p:cNvCxnSpPr>
            <a:cxnSpLocks/>
          </p:cNvCxnSpPr>
          <p:nvPr/>
        </p:nvCxnSpPr>
        <p:spPr>
          <a:xfrm flipV="1">
            <a:off x="6520781" y="2435510"/>
            <a:ext cx="0" cy="212506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DEFC5C77-06A4-9CD3-25A5-E20AD9632816}"/>
              </a:ext>
            </a:extLst>
          </p:cNvPr>
          <p:cNvCxnSpPr>
            <a:cxnSpLocks/>
          </p:cNvCxnSpPr>
          <p:nvPr/>
        </p:nvCxnSpPr>
        <p:spPr>
          <a:xfrm flipV="1">
            <a:off x="8051127" y="2435510"/>
            <a:ext cx="0" cy="212506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9" name="AutoShape 4">
            <a:extLst>
              <a:ext uri="{FF2B5EF4-FFF2-40B4-BE49-F238E27FC236}">
                <a16:creationId xmlns:a16="http://schemas.microsoft.com/office/drawing/2014/main" id="{AD3EF30E-89FD-E2AB-F048-F17B56EB22BA}"/>
              </a:ext>
            </a:extLst>
          </p:cNvPr>
          <p:cNvSpPr>
            <a:spLocks noChangeAspect="1" noChangeArrowheads="1"/>
          </p:cNvSpPr>
          <p:nvPr/>
        </p:nvSpPr>
        <p:spPr bwMode="auto">
          <a:xfrm>
            <a:off x="7359469" y="4041041"/>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2" name="Picture 61" descr="A person smiling at the camera&#10;&#10;AI-generated content may be incorrect.">
            <a:extLst>
              <a:ext uri="{FF2B5EF4-FFF2-40B4-BE49-F238E27FC236}">
                <a16:creationId xmlns:a16="http://schemas.microsoft.com/office/drawing/2014/main" id="{157240EF-2597-1EAF-485A-9B78231BA21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11325" y="257085"/>
            <a:ext cx="1160671" cy="1547562"/>
          </a:xfrm>
          <a:prstGeom prst="rect">
            <a:avLst/>
          </a:prstGeom>
        </p:spPr>
      </p:pic>
      <p:sp>
        <p:nvSpPr>
          <p:cNvPr id="69" name="TextBox 68">
            <a:extLst>
              <a:ext uri="{FF2B5EF4-FFF2-40B4-BE49-F238E27FC236}">
                <a16:creationId xmlns:a16="http://schemas.microsoft.com/office/drawing/2014/main" id="{00AE2FDB-04D5-E37F-B539-8AD16B28CD02}"/>
              </a:ext>
            </a:extLst>
          </p:cNvPr>
          <p:cNvSpPr txBox="1"/>
          <p:nvPr/>
        </p:nvSpPr>
        <p:spPr>
          <a:xfrm>
            <a:off x="7602660" y="1232162"/>
            <a:ext cx="4089389" cy="307777"/>
          </a:xfrm>
          <a:prstGeom prst="rect">
            <a:avLst/>
          </a:prstGeom>
          <a:noFill/>
        </p:spPr>
        <p:txBody>
          <a:bodyPr wrap="none" rtlCol="0">
            <a:spAutoFit/>
          </a:bodyPr>
          <a:lstStyle/>
          <a:p>
            <a:r>
              <a:rPr lang="en-US" sz="1400" dirty="0"/>
              <a:t>I should not learn anything other than the outcome</a:t>
            </a:r>
          </a:p>
        </p:txBody>
      </p:sp>
      <p:sp>
        <p:nvSpPr>
          <p:cNvPr id="75" name="TextBox 74">
            <a:extLst>
              <a:ext uri="{FF2B5EF4-FFF2-40B4-BE49-F238E27FC236}">
                <a16:creationId xmlns:a16="http://schemas.microsoft.com/office/drawing/2014/main" id="{7E7D130A-0D2C-1B05-064D-FDC7443A74A5}"/>
              </a:ext>
            </a:extLst>
          </p:cNvPr>
          <p:cNvSpPr txBox="1"/>
          <p:nvPr/>
        </p:nvSpPr>
        <p:spPr>
          <a:xfrm>
            <a:off x="4390089" y="5083790"/>
            <a:ext cx="938167" cy="769441"/>
          </a:xfrm>
          <a:prstGeom prst="rect">
            <a:avLst/>
          </a:prstGeom>
          <a:noFill/>
        </p:spPr>
        <p:txBody>
          <a:bodyPr wrap="square">
            <a:spAutoFit/>
          </a:bodyPr>
          <a:lstStyle/>
          <a:p>
            <a:r>
              <a:rPr lang="en-US" sz="4400" dirty="0">
                <a:effectLst/>
              </a:rPr>
              <a:t>🙂</a:t>
            </a:r>
            <a:endParaRPr lang="en-US" sz="4400" dirty="0"/>
          </a:p>
        </p:txBody>
      </p:sp>
      <p:sp>
        <p:nvSpPr>
          <p:cNvPr id="76" name="TextBox 75">
            <a:extLst>
              <a:ext uri="{FF2B5EF4-FFF2-40B4-BE49-F238E27FC236}">
                <a16:creationId xmlns:a16="http://schemas.microsoft.com/office/drawing/2014/main" id="{9E1E2BB6-9A22-09A6-29E9-654492E0A774}"/>
              </a:ext>
            </a:extLst>
          </p:cNvPr>
          <p:cNvSpPr txBox="1"/>
          <p:nvPr/>
        </p:nvSpPr>
        <p:spPr>
          <a:xfrm>
            <a:off x="6008126" y="5081043"/>
            <a:ext cx="938167" cy="769441"/>
          </a:xfrm>
          <a:prstGeom prst="rect">
            <a:avLst/>
          </a:prstGeom>
          <a:noFill/>
        </p:spPr>
        <p:txBody>
          <a:bodyPr wrap="square">
            <a:spAutoFit/>
          </a:bodyPr>
          <a:lstStyle/>
          <a:p>
            <a:r>
              <a:rPr lang="en-US" sz="4400" dirty="0">
                <a:effectLst/>
              </a:rPr>
              <a:t>🙂</a:t>
            </a:r>
            <a:endParaRPr lang="en-US" sz="4400" dirty="0"/>
          </a:p>
        </p:txBody>
      </p:sp>
      <p:sp>
        <p:nvSpPr>
          <p:cNvPr id="77" name="TextBox 76">
            <a:extLst>
              <a:ext uri="{FF2B5EF4-FFF2-40B4-BE49-F238E27FC236}">
                <a16:creationId xmlns:a16="http://schemas.microsoft.com/office/drawing/2014/main" id="{F2F2773C-203C-6BEC-4D8B-151B82E95047}"/>
              </a:ext>
            </a:extLst>
          </p:cNvPr>
          <p:cNvSpPr txBox="1"/>
          <p:nvPr/>
        </p:nvSpPr>
        <p:spPr>
          <a:xfrm>
            <a:off x="7582044" y="5081042"/>
            <a:ext cx="938167" cy="769441"/>
          </a:xfrm>
          <a:prstGeom prst="rect">
            <a:avLst/>
          </a:prstGeom>
          <a:noFill/>
        </p:spPr>
        <p:txBody>
          <a:bodyPr wrap="square">
            <a:spAutoFit/>
          </a:bodyPr>
          <a:lstStyle/>
          <a:p>
            <a:r>
              <a:rPr lang="en-US" sz="4400" dirty="0">
                <a:effectLst/>
              </a:rPr>
              <a:t>🙂</a:t>
            </a:r>
            <a:endParaRPr lang="en-US" sz="4400" dirty="0"/>
          </a:p>
        </p:txBody>
      </p:sp>
      <p:sp>
        <p:nvSpPr>
          <p:cNvPr id="91" name="Title 1">
            <a:extLst>
              <a:ext uri="{FF2B5EF4-FFF2-40B4-BE49-F238E27FC236}">
                <a16:creationId xmlns:a16="http://schemas.microsoft.com/office/drawing/2014/main" id="{921532F7-A12F-9301-2CDD-B35D2AA08937}"/>
              </a:ext>
            </a:extLst>
          </p:cNvPr>
          <p:cNvSpPr>
            <a:spLocks noGrp="1"/>
          </p:cNvSpPr>
          <p:nvPr>
            <p:ph type="title"/>
          </p:nvPr>
        </p:nvSpPr>
        <p:spPr>
          <a:xfrm>
            <a:off x="838200" y="365125"/>
            <a:ext cx="10515600" cy="1325563"/>
          </a:xfrm>
        </p:spPr>
        <p:txBody>
          <a:bodyPr/>
          <a:lstStyle/>
          <a:p>
            <a:r>
              <a:rPr lang="en-US" dirty="0"/>
              <a:t>One-Round MPC?</a:t>
            </a:r>
          </a:p>
        </p:txBody>
      </p:sp>
      <p:pic>
        <p:nvPicPr>
          <p:cNvPr id="93" name="Picture 92" descr="A person taking a selfie&#10;&#10;AI-generated content may be incorrect.">
            <a:extLst>
              <a:ext uri="{FF2B5EF4-FFF2-40B4-BE49-F238E27FC236}">
                <a16:creationId xmlns:a16="http://schemas.microsoft.com/office/drawing/2014/main" id="{B0D0EC7B-3F89-5C1E-5F67-309EC4B44EC5}"/>
              </a:ext>
            </a:extLst>
          </p:cNvPr>
          <p:cNvPicPr>
            <a:picLocks noChangeAspect="1"/>
          </p:cNvPicPr>
          <p:nvPr/>
        </p:nvPicPr>
        <p:blipFill>
          <a:blip r:embed="rId6">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4300898" y="4691982"/>
            <a:ext cx="1160669" cy="1547559"/>
          </a:xfrm>
          <a:prstGeom prst="rect">
            <a:avLst/>
          </a:prstGeom>
        </p:spPr>
      </p:pic>
      <p:pic>
        <p:nvPicPr>
          <p:cNvPr id="94" name="Picture 93" descr="A person taking a selfie&#10;&#10;AI-generated content may be incorrect.">
            <a:extLst>
              <a:ext uri="{FF2B5EF4-FFF2-40B4-BE49-F238E27FC236}">
                <a16:creationId xmlns:a16="http://schemas.microsoft.com/office/drawing/2014/main" id="{B2F92A2C-C392-8DC1-760E-4D73AD47970D}"/>
              </a:ext>
            </a:extLst>
          </p:cNvPr>
          <p:cNvPicPr>
            <a:picLocks noChangeAspect="1"/>
          </p:cNvPicPr>
          <p:nvPr/>
        </p:nvPicPr>
        <p:blipFill>
          <a:blip r:embed="rId6">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6008126" y="4691982"/>
            <a:ext cx="1160669" cy="1547559"/>
          </a:xfrm>
          <a:prstGeom prst="rect">
            <a:avLst/>
          </a:prstGeom>
        </p:spPr>
      </p:pic>
      <p:sp>
        <p:nvSpPr>
          <p:cNvPr id="95" name="TextBox 94">
            <a:extLst>
              <a:ext uri="{FF2B5EF4-FFF2-40B4-BE49-F238E27FC236}">
                <a16:creationId xmlns:a16="http://schemas.microsoft.com/office/drawing/2014/main" id="{C7F188C2-F4C6-2296-B887-F7E5879770E0}"/>
              </a:ext>
            </a:extLst>
          </p:cNvPr>
          <p:cNvSpPr txBox="1"/>
          <p:nvPr/>
        </p:nvSpPr>
        <p:spPr>
          <a:xfrm>
            <a:off x="4560570" y="6370953"/>
            <a:ext cx="1255327" cy="369332"/>
          </a:xfrm>
          <a:prstGeom prst="rect">
            <a:avLst/>
          </a:prstGeom>
          <a:noFill/>
        </p:spPr>
        <p:txBody>
          <a:bodyPr wrap="square" rtlCol="0">
            <a:spAutoFit/>
          </a:bodyPr>
          <a:lstStyle/>
          <a:p>
            <a:r>
              <a:rPr lang="en-US" dirty="0"/>
              <a:t>YES</a:t>
            </a:r>
          </a:p>
        </p:txBody>
      </p:sp>
      <p:sp>
        <p:nvSpPr>
          <p:cNvPr id="96" name="TextBox 95">
            <a:extLst>
              <a:ext uri="{FF2B5EF4-FFF2-40B4-BE49-F238E27FC236}">
                <a16:creationId xmlns:a16="http://schemas.microsoft.com/office/drawing/2014/main" id="{A3311C08-9433-6A45-0358-B2C6FE13789E}"/>
              </a:ext>
            </a:extLst>
          </p:cNvPr>
          <p:cNvSpPr txBox="1"/>
          <p:nvPr/>
        </p:nvSpPr>
        <p:spPr>
          <a:xfrm>
            <a:off x="6309538" y="6326862"/>
            <a:ext cx="1255327" cy="369332"/>
          </a:xfrm>
          <a:prstGeom prst="rect">
            <a:avLst/>
          </a:prstGeom>
          <a:noFill/>
        </p:spPr>
        <p:txBody>
          <a:bodyPr wrap="square" rtlCol="0">
            <a:spAutoFit/>
          </a:bodyPr>
          <a:lstStyle/>
          <a:p>
            <a:r>
              <a:rPr lang="en-US" dirty="0"/>
              <a:t>NO</a:t>
            </a:r>
          </a:p>
        </p:txBody>
      </p:sp>
      <p:sp>
        <p:nvSpPr>
          <p:cNvPr id="98" name="TextBox 97">
            <a:extLst>
              <a:ext uri="{FF2B5EF4-FFF2-40B4-BE49-F238E27FC236}">
                <a16:creationId xmlns:a16="http://schemas.microsoft.com/office/drawing/2014/main" id="{CD7A13DA-F7E9-22B1-AD7B-44C96646DE89}"/>
              </a:ext>
            </a:extLst>
          </p:cNvPr>
          <p:cNvSpPr txBox="1"/>
          <p:nvPr/>
        </p:nvSpPr>
        <p:spPr>
          <a:xfrm>
            <a:off x="8386809" y="5234928"/>
            <a:ext cx="3534402" cy="461665"/>
          </a:xfrm>
          <a:prstGeom prst="rect">
            <a:avLst/>
          </a:prstGeom>
          <a:noFill/>
        </p:spPr>
        <p:txBody>
          <a:bodyPr wrap="square" rtlCol="0">
            <a:spAutoFit/>
          </a:bodyPr>
          <a:lstStyle/>
          <a:p>
            <a:pPr algn="ctr"/>
            <a:r>
              <a:rPr lang="en-US" sz="2400" b="1" dirty="0">
                <a:solidFill>
                  <a:srgbClr val="FF0000"/>
                </a:solidFill>
              </a:rPr>
              <a:t>I learn Charlie’s vote</a:t>
            </a:r>
          </a:p>
        </p:txBody>
      </p:sp>
      <p:sp>
        <p:nvSpPr>
          <p:cNvPr id="99" name="TextBox 98">
            <a:extLst>
              <a:ext uri="{FF2B5EF4-FFF2-40B4-BE49-F238E27FC236}">
                <a16:creationId xmlns:a16="http://schemas.microsoft.com/office/drawing/2014/main" id="{1FA2FD88-E4DD-6BFA-B160-0E0BCB8AC8BC}"/>
              </a:ext>
            </a:extLst>
          </p:cNvPr>
          <p:cNvSpPr txBox="1"/>
          <p:nvPr/>
        </p:nvSpPr>
        <p:spPr>
          <a:xfrm>
            <a:off x="892200" y="2714994"/>
            <a:ext cx="10834676" cy="1569660"/>
          </a:xfrm>
          <a:prstGeom prst="rect">
            <a:avLst/>
          </a:prstGeom>
          <a:solidFill>
            <a:schemeClr val="bg1"/>
          </a:solidFill>
        </p:spPr>
        <p:txBody>
          <a:bodyPr wrap="square" rtlCol="0">
            <a:spAutoFit/>
          </a:bodyPr>
          <a:lstStyle/>
          <a:p>
            <a:pPr algn="ctr"/>
            <a:r>
              <a:rPr lang="en-US" sz="4800" b="1" dirty="0">
                <a:solidFill>
                  <a:srgbClr val="FF0000"/>
                </a:solidFill>
              </a:rPr>
              <a:t>IMPOSSIBLE without correlated randomness</a:t>
            </a:r>
          </a:p>
        </p:txBody>
      </p:sp>
      <p:sp>
        <p:nvSpPr>
          <p:cNvPr id="2" name="TextBox 1">
            <a:extLst>
              <a:ext uri="{FF2B5EF4-FFF2-40B4-BE49-F238E27FC236}">
                <a16:creationId xmlns:a16="http://schemas.microsoft.com/office/drawing/2014/main" id="{983DACEF-EAF1-B4DC-DC9E-322489025F79}"/>
              </a:ext>
            </a:extLst>
          </p:cNvPr>
          <p:cNvSpPr txBox="1"/>
          <p:nvPr/>
        </p:nvSpPr>
        <p:spPr>
          <a:xfrm>
            <a:off x="5159062" y="4118259"/>
            <a:ext cx="2352807" cy="369332"/>
          </a:xfrm>
          <a:prstGeom prst="rect">
            <a:avLst/>
          </a:prstGeom>
          <a:noFill/>
        </p:spPr>
        <p:txBody>
          <a:bodyPr wrap="square" rtlCol="0">
            <a:spAutoFit/>
          </a:bodyPr>
          <a:lstStyle/>
          <a:p>
            <a:r>
              <a:rPr lang="en-US" dirty="0"/>
              <a:t>Possible with [FKN94]</a:t>
            </a:r>
          </a:p>
        </p:txBody>
      </p:sp>
    </p:spTree>
    <p:extLst>
      <p:ext uri="{BB962C8B-B14F-4D97-AF65-F5344CB8AC3E}">
        <p14:creationId xmlns:p14="http://schemas.microsoft.com/office/powerpoint/2010/main" val="1301482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6" grpId="0"/>
      <p:bldP spid="98" grpId="0"/>
      <p:bldP spid="99" grpId="0" animBg="1"/>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2E91CF-88B1-D894-E2B4-A85CD3941F4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DF2E577-53B0-BB40-63BE-24CE562DE8E6}"/>
              </a:ext>
            </a:extLst>
          </p:cNvPr>
          <p:cNvSpPr>
            <a:spLocks noGrp="1"/>
          </p:cNvSpPr>
          <p:nvPr>
            <p:ph type="title"/>
          </p:nvPr>
        </p:nvSpPr>
        <p:spPr>
          <a:xfrm>
            <a:off x="550545" y="2766218"/>
            <a:ext cx="11090910" cy="1325563"/>
          </a:xfrm>
        </p:spPr>
        <p:txBody>
          <a:bodyPr>
            <a:normAutofit/>
          </a:bodyPr>
          <a:lstStyle/>
          <a:p>
            <a:pPr algn="ctr"/>
            <a:r>
              <a:rPr lang="en-US" dirty="0"/>
              <a:t>End of Construction</a:t>
            </a:r>
          </a:p>
        </p:txBody>
      </p:sp>
    </p:spTree>
    <p:extLst>
      <p:ext uri="{BB962C8B-B14F-4D97-AF65-F5344CB8AC3E}">
        <p14:creationId xmlns:p14="http://schemas.microsoft.com/office/powerpoint/2010/main" val="14877299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7F63583-679F-6FD0-9F9D-614855D81A9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6CE7E8-B9A2-D671-47C1-B35BD0DF9264}"/>
              </a:ext>
            </a:extLst>
          </p:cNvPr>
          <p:cNvSpPr>
            <a:spLocks noGrp="1"/>
          </p:cNvSpPr>
          <p:nvPr>
            <p:ph type="title"/>
          </p:nvPr>
        </p:nvSpPr>
        <p:spPr>
          <a:xfrm>
            <a:off x="836855" y="194577"/>
            <a:ext cx="10515600" cy="1325563"/>
          </a:xfrm>
        </p:spPr>
        <p:txBody>
          <a:bodyPr/>
          <a:lstStyle/>
          <a:p>
            <a:r>
              <a:rPr lang="en-US" dirty="0"/>
              <a:t>Subsequent Work</a:t>
            </a:r>
            <a:endParaRPr lang="en-US" sz="1600" dirty="0"/>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B6FD2038-76CF-D85B-4BBD-534CA793957E}"/>
                  </a:ext>
                </a:extLst>
              </p:cNvPr>
              <p:cNvSpPr>
                <a:spLocks noGrp="1"/>
              </p:cNvSpPr>
              <p:nvPr>
                <p:ph idx="1"/>
              </p:nvPr>
            </p:nvSpPr>
            <p:spPr>
              <a:xfrm>
                <a:off x="838200" y="1825624"/>
                <a:ext cx="10515600" cy="4837799"/>
              </a:xfrm>
            </p:spPr>
            <p:txBody>
              <a:bodyPr>
                <a:normAutofit/>
              </a:bodyPr>
              <a:lstStyle/>
              <a:p>
                <a:pPr marL="0" indent="0">
                  <a:buNone/>
                </a:pPr>
                <a:r>
                  <a:rPr lang="en-US" dirty="0"/>
                  <a:t>[Bitansky-Erabelli-Garg-Ishai25]</a:t>
                </a:r>
              </a:p>
              <a:p>
                <a:pPr marL="0" indent="0">
                  <a:buNone/>
                </a:pPr>
                <a:r>
                  <a:rPr lang="en-US" dirty="0"/>
                  <a:t>ARE for all </a:t>
                </a:r>
                <a14:m>
                  <m:oMath xmlns:m="http://schemas.openxmlformats.org/officeDocument/2006/math">
                    <m:r>
                      <a:rPr lang="en-US" b="0" i="1" smtClean="0">
                        <a:latin typeface="Cambria Math" panose="02040503050406030204" pitchFamily="18" charset="0"/>
                      </a:rPr>
                      <m:t>𝑓</m:t>
                    </m:r>
                  </m:oMath>
                </a14:m>
                <a:endParaRPr lang="en-US" b="0" dirty="0"/>
              </a:p>
              <a:p>
                <a:pPr lvl="1"/>
                <a:r>
                  <a:rPr lang="en-US" dirty="0">
                    <a:solidFill>
                      <a:schemeClr val="accent6"/>
                    </a:solidFill>
                  </a:rPr>
                  <a:t>information theoretically </a:t>
                </a:r>
                <a:r>
                  <a:rPr lang="en-US" dirty="0"/>
                  <a:t>with negligible correctness and security errors</a:t>
                </a:r>
              </a:p>
              <a:p>
                <a:pPr lvl="1"/>
                <a:r>
                  <a:rPr lang="en-US" dirty="0"/>
                  <a:t>Follows similar “leaky ARE” paradigm</a:t>
                </a:r>
              </a:p>
              <a:p>
                <a:pPr lvl="1"/>
                <a:r>
                  <a:rPr lang="en-US" dirty="0"/>
                  <a:t>PKE construction still has one advantage – perfect correctness</a:t>
                </a:r>
              </a:p>
              <a:p>
                <a:pPr lvl="1"/>
                <a:endParaRPr lang="en-US" dirty="0"/>
              </a:p>
            </p:txBody>
          </p:sp>
        </mc:Choice>
        <mc:Fallback xmlns="">
          <p:sp>
            <p:nvSpPr>
              <p:cNvPr id="5" name="Content Placeholder 4">
                <a:extLst>
                  <a:ext uri="{FF2B5EF4-FFF2-40B4-BE49-F238E27FC236}">
                    <a16:creationId xmlns:a16="http://schemas.microsoft.com/office/drawing/2014/main" id="{B6FD2038-76CF-D85B-4BBD-534CA793957E}"/>
                  </a:ext>
                </a:extLst>
              </p:cNvPr>
              <p:cNvSpPr>
                <a:spLocks noGrp="1" noRot="1" noChangeAspect="1" noMove="1" noResize="1" noEditPoints="1" noAdjustHandles="1" noChangeArrowheads="1" noChangeShapeType="1" noTextEdit="1"/>
              </p:cNvSpPr>
              <p:nvPr>
                <p:ph idx="1"/>
              </p:nvPr>
            </p:nvSpPr>
            <p:spPr>
              <a:xfrm>
                <a:off x="838200" y="1825624"/>
                <a:ext cx="10515600" cy="4837799"/>
              </a:xfrm>
              <a:blipFill>
                <a:blip r:embed="rId3"/>
                <a:stretch>
                  <a:fillRect l="-1217" t="-2141"/>
                </a:stretch>
              </a:blipFill>
            </p:spPr>
            <p:txBody>
              <a:bodyPr/>
              <a:lstStyle/>
              <a:p>
                <a:r>
                  <a:rPr lang="en-US">
                    <a:noFill/>
                  </a:rPr>
                  <a:t> </a:t>
                </a:r>
              </a:p>
            </p:txBody>
          </p:sp>
        </mc:Fallback>
      </mc:AlternateContent>
    </p:spTree>
    <p:extLst>
      <p:ext uri="{BB962C8B-B14F-4D97-AF65-F5344CB8AC3E}">
        <p14:creationId xmlns:p14="http://schemas.microsoft.com/office/powerpoint/2010/main" val="17246856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0FDEB8B-E8E6-2B46-B4B0-B53F4185DD2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C0A51E-0935-C698-4B5C-5BD21220362F}"/>
              </a:ext>
            </a:extLst>
          </p:cNvPr>
          <p:cNvSpPr>
            <a:spLocks noGrp="1"/>
          </p:cNvSpPr>
          <p:nvPr>
            <p:ph type="title"/>
          </p:nvPr>
        </p:nvSpPr>
        <p:spPr/>
        <p:txBody>
          <a:bodyPr/>
          <a:lstStyle/>
          <a:p>
            <a:r>
              <a:rPr lang="en-US" dirty="0"/>
              <a:t>Open Questions</a:t>
            </a:r>
          </a:p>
        </p:txBody>
      </p:sp>
      <p:sp>
        <p:nvSpPr>
          <p:cNvPr id="4" name="Content Placeholder 4">
            <a:extLst>
              <a:ext uri="{FF2B5EF4-FFF2-40B4-BE49-F238E27FC236}">
                <a16:creationId xmlns:a16="http://schemas.microsoft.com/office/drawing/2014/main" id="{E69144F0-F789-A86D-35FE-66CE68035A92}"/>
              </a:ext>
            </a:extLst>
          </p:cNvPr>
          <p:cNvSpPr txBox="1">
            <a:spLocks/>
          </p:cNvSpPr>
          <p:nvPr/>
        </p:nvSpPr>
        <p:spPr>
          <a:xfrm>
            <a:off x="838200" y="1825625"/>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sz="2800" dirty="0"/>
              <a:t>Does every function have a perfectly correct, statistically secure ARE?</a:t>
            </a:r>
          </a:p>
          <a:p>
            <a:pPr lvl="2"/>
            <a:r>
              <a:rPr lang="en-US" sz="2400" dirty="0"/>
              <a:t>[BEGI25] does not have perfect correctness.</a:t>
            </a:r>
          </a:p>
          <a:p>
            <a:pPr marL="914400" lvl="2" indent="0">
              <a:buNone/>
            </a:pPr>
            <a:endParaRPr lang="en-US" sz="2400" dirty="0"/>
          </a:p>
          <a:p>
            <a:pPr marL="914400" lvl="2" indent="0">
              <a:buNone/>
            </a:pPr>
            <a:endParaRPr lang="en-US" sz="2400" dirty="0"/>
          </a:p>
          <a:p>
            <a:pPr lvl="1"/>
            <a:r>
              <a:rPr lang="en-US" sz="2800" dirty="0"/>
              <a:t>Do finite domain functions have </a:t>
            </a:r>
            <a:r>
              <a:rPr lang="en-US" sz="2800" b="1" dirty="0"/>
              <a:t>robust</a:t>
            </a:r>
            <a:r>
              <a:rPr lang="en-US" sz="2800" dirty="0"/>
              <a:t> ARE from assumptions &lt;&lt; iO?</a:t>
            </a:r>
          </a:p>
          <a:p>
            <a:pPr lvl="2"/>
            <a:r>
              <a:rPr lang="en-US" sz="2400" dirty="0"/>
              <a:t>Robust ARE requires security against insiders.</a:t>
            </a:r>
          </a:p>
          <a:p>
            <a:pPr lvl="2"/>
            <a:r>
              <a:rPr lang="en-US" sz="2400" dirty="0"/>
              <a:t>[HIKR23] Efficient robust ARE for all functions implies obfuscation.</a:t>
            </a:r>
          </a:p>
          <a:p>
            <a:pPr lvl="2"/>
            <a:r>
              <a:rPr lang="en-US" sz="2400" dirty="0"/>
              <a:t>[Bitansky-Freizeit24] constructs robust ARE from iO + LWE/DDH.</a:t>
            </a:r>
          </a:p>
        </p:txBody>
      </p:sp>
    </p:spTree>
    <p:extLst>
      <p:ext uri="{BB962C8B-B14F-4D97-AF65-F5344CB8AC3E}">
        <p14:creationId xmlns:p14="http://schemas.microsoft.com/office/powerpoint/2010/main" val="13793362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7DC6B9-D1D4-AA45-BB03-D37DA94078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9AE5CB-09CF-2E64-E7F4-C74A4C884112}"/>
              </a:ext>
            </a:extLst>
          </p:cNvPr>
          <p:cNvSpPr>
            <a:spLocks noGrp="1"/>
          </p:cNvSpPr>
          <p:nvPr>
            <p:ph type="title"/>
          </p:nvPr>
        </p:nvSpPr>
        <p:spPr>
          <a:xfrm>
            <a:off x="550545" y="2766218"/>
            <a:ext cx="11090910" cy="1325563"/>
          </a:xfrm>
        </p:spPr>
        <p:txBody>
          <a:bodyPr>
            <a:normAutofit/>
          </a:bodyPr>
          <a:lstStyle/>
          <a:p>
            <a:pPr algn="ctr"/>
            <a:r>
              <a:rPr lang="en-US" dirty="0"/>
              <a:t>Thank you!</a:t>
            </a:r>
          </a:p>
        </p:txBody>
      </p:sp>
    </p:spTree>
    <p:extLst>
      <p:ext uri="{BB962C8B-B14F-4D97-AF65-F5344CB8AC3E}">
        <p14:creationId xmlns:p14="http://schemas.microsoft.com/office/powerpoint/2010/main" val="30512038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E517A1-245F-3FC7-07E0-33FACAB2B9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80B9C61-9B29-123B-85AC-9AE9FA4D0C53}"/>
              </a:ext>
            </a:extLst>
          </p:cNvPr>
          <p:cNvSpPr>
            <a:spLocks noGrp="1"/>
          </p:cNvSpPr>
          <p:nvPr>
            <p:ph type="title"/>
          </p:nvPr>
        </p:nvSpPr>
        <p:spPr>
          <a:xfrm>
            <a:off x="550545" y="2766218"/>
            <a:ext cx="11090910" cy="1325563"/>
          </a:xfrm>
        </p:spPr>
        <p:txBody>
          <a:bodyPr>
            <a:normAutofit/>
          </a:bodyPr>
          <a:lstStyle/>
          <a:p>
            <a:pPr algn="ctr"/>
            <a:r>
              <a:rPr lang="en-US" dirty="0"/>
              <a:t>Appendix</a:t>
            </a:r>
          </a:p>
        </p:txBody>
      </p:sp>
    </p:spTree>
    <p:extLst>
      <p:ext uri="{BB962C8B-B14F-4D97-AF65-F5344CB8AC3E}">
        <p14:creationId xmlns:p14="http://schemas.microsoft.com/office/powerpoint/2010/main" val="13758827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29C2E41-62CD-E81F-D795-B5DD4712A83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9A1CAE6-1BEC-22AC-2F81-613DE681BCEF}"/>
              </a:ext>
            </a:extLst>
          </p:cNvPr>
          <p:cNvSpPr>
            <a:spLocks noGrp="1"/>
          </p:cNvSpPr>
          <p:nvPr>
            <p:ph type="title"/>
          </p:nvPr>
        </p:nvSpPr>
        <p:spPr>
          <a:xfrm>
            <a:off x="94590" y="81316"/>
            <a:ext cx="10258097" cy="738490"/>
          </a:xfrm>
        </p:spPr>
        <p:txBody>
          <a:bodyPr>
            <a:normAutofit/>
          </a:bodyPr>
          <a:lstStyle/>
          <a:p>
            <a:r>
              <a:rPr lang="en-US" dirty="0"/>
              <a:t>ARE from PKE</a:t>
            </a:r>
            <a:endParaRPr lang="en-IL" dirty="0"/>
          </a:p>
        </p:txBody>
      </p:sp>
      <p:sp>
        <p:nvSpPr>
          <p:cNvPr id="5" name="Rectangle 4">
            <a:extLst>
              <a:ext uri="{FF2B5EF4-FFF2-40B4-BE49-F238E27FC236}">
                <a16:creationId xmlns:a16="http://schemas.microsoft.com/office/drawing/2014/main" id="{B79D391C-8B6F-3FAF-B69C-31E1C48B5BD4}"/>
              </a:ext>
            </a:extLst>
          </p:cNvPr>
          <p:cNvSpPr/>
          <p:nvPr/>
        </p:nvSpPr>
        <p:spPr>
          <a:xfrm>
            <a:off x="6675998" y="1505483"/>
            <a:ext cx="2235484" cy="1077218"/>
          </a:xfrm>
          <a:prstGeom prst="rect">
            <a:avLst/>
          </a:prstGeom>
          <a:solidFill>
            <a:schemeClr val="bg1"/>
          </a:solidFill>
        </p:spPr>
        <p:txBody>
          <a:bodyPr wrap="none" lIns="91440" tIns="45720" rIns="91440" bIns="45720" anchor="t">
            <a:spAutoFit/>
          </a:bodyPr>
          <a:lstStyle/>
          <a:p>
            <a:pPr algn="ctr"/>
            <a:r>
              <a:rPr lang="en-US" sz="3200" b="1" dirty="0"/>
              <a:t>OSARE </a:t>
            </a:r>
          </a:p>
          <a:p>
            <a:pPr algn="ctr"/>
            <a:r>
              <a:rPr lang="en-US" sz="3200" b="1" dirty="0"/>
              <a:t>for Equality </a:t>
            </a:r>
          </a:p>
        </p:txBody>
      </p:sp>
      <p:cxnSp>
        <p:nvCxnSpPr>
          <p:cNvPr id="7" name="Straight Arrow Connector 6">
            <a:extLst>
              <a:ext uri="{FF2B5EF4-FFF2-40B4-BE49-F238E27FC236}">
                <a16:creationId xmlns:a16="http://schemas.microsoft.com/office/drawing/2014/main" id="{DD4EFFA9-6195-BBC4-D018-0F5B42A28984}"/>
              </a:ext>
            </a:extLst>
          </p:cNvPr>
          <p:cNvCxnSpPr>
            <a:cxnSpLocks/>
            <a:stCxn id="10" idx="0"/>
            <a:endCxn id="5" idx="2"/>
          </p:cNvCxnSpPr>
          <p:nvPr/>
        </p:nvCxnSpPr>
        <p:spPr>
          <a:xfrm flipV="1">
            <a:off x="7774689" y="2582701"/>
            <a:ext cx="19051" cy="1817014"/>
          </a:xfrm>
          <a:prstGeom prst="straightConnector1">
            <a:avLst/>
          </a:prstGeom>
          <a:ln w="762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40B0D5CE-BE61-7221-23EF-3236F2BE2A48}"/>
                  </a:ext>
                </a:extLst>
              </p:cNvPr>
              <p:cNvSpPr/>
              <p:nvPr/>
            </p:nvSpPr>
            <p:spPr>
              <a:xfrm>
                <a:off x="6890152" y="4399715"/>
                <a:ext cx="1769074" cy="1077218"/>
              </a:xfrm>
              <a:prstGeom prst="rect">
                <a:avLst/>
              </a:prstGeom>
              <a:solidFill>
                <a:schemeClr val="bg1"/>
              </a:solidFill>
            </p:spPr>
            <p:txBody>
              <a:bodyPr wrap="square" lIns="91440" tIns="45720" rIns="91440" bIns="45720" anchor="t">
                <a:spAutoFit/>
              </a:bodyPr>
              <a:lstStyle/>
              <a:p>
                <a:pPr algn="ctr"/>
                <a:r>
                  <a:rPr lang="en-US" sz="3200" b="1" dirty="0"/>
                  <a:t>OSARE </a:t>
                </a:r>
              </a:p>
              <a:p>
                <a:pPr algn="ctr"/>
                <a:r>
                  <a:rPr lang="en-US" sz="3200" b="1" dirty="0"/>
                  <a:t>for any </a:t>
                </a:r>
                <a14:m>
                  <m:oMath xmlns:m="http://schemas.openxmlformats.org/officeDocument/2006/math">
                    <m:r>
                      <a:rPr lang="en-US" sz="3200" b="1" i="1" smtClean="0">
                        <a:latin typeface="Cambria Math" panose="02040503050406030204" pitchFamily="18" charset="0"/>
                      </a:rPr>
                      <m:t>𝒇</m:t>
                    </m:r>
                  </m:oMath>
                </a14:m>
                <a:r>
                  <a:rPr lang="en-US" sz="3200" b="1" dirty="0"/>
                  <a:t> </a:t>
                </a:r>
              </a:p>
            </p:txBody>
          </p:sp>
        </mc:Choice>
        <mc:Fallback xmlns="">
          <p:sp>
            <p:nvSpPr>
              <p:cNvPr id="10" name="Rectangle 9">
                <a:extLst>
                  <a:ext uri="{FF2B5EF4-FFF2-40B4-BE49-F238E27FC236}">
                    <a16:creationId xmlns:a16="http://schemas.microsoft.com/office/drawing/2014/main" id="{2A99E33C-3F00-63AB-F752-E75461586F5E}"/>
                  </a:ext>
                </a:extLst>
              </p:cNvPr>
              <p:cNvSpPr>
                <a:spLocks noRot="1" noChangeAspect="1" noMove="1" noResize="1" noEditPoints="1" noAdjustHandles="1" noChangeArrowheads="1" noChangeShapeType="1" noTextEdit="1"/>
              </p:cNvSpPr>
              <p:nvPr/>
            </p:nvSpPr>
            <p:spPr>
              <a:xfrm>
                <a:off x="6890152" y="4399715"/>
                <a:ext cx="1769074" cy="1077218"/>
              </a:xfrm>
              <a:prstGeom prst="rect">
                <a:avLst/>
              </a:prstGeom>
              <a:blipFill>
                <a:blip r:embed="rId4"/>
                <a:stretch>
                  <a:fillRect l="-6552" t="-7386" r="-1034" b="-18750"/>
                </a:stretch>
              </a:blipFill>
            </p:spPr>
            <p:txBody>
              <a:bodyPr/>
              <a:lstStyle/>
              <a:p>
                <a:r>
                  <a:rPr lang="en-US">
                    <a:noFill/>
                  </a:rPr>
                  <a:t> </a:t>
                </a:r>
              </a:p>
            </p:txBody>
          </p:sp>
        </mc:Fallback>
      </mc:AlternateContent>
      <p:sp>
        <p:nvSpPr>
          <p:cNvPr id="3" name="Rectangle 2">
            <a:extLst>
              <a:ext uri="{FF2B5EF4-FFF2-40B4-BE49-F238E27FC236}">
                <a16:creationId xmlns:a16="http://schemas.microsoft.com/office/drawing/2014/main" id="{C4D5E970-2539-27D7-35C5-623B99ACAC14}"/>
              </a:ext>
            </a:extLst>
          </p:cNvPr>
          <p:cNvSpPr/>
          <p:nvPr/>
        </p:nvSpPr>
        <p:spPr>
          <a:xfrm>
            <a:off x="7073509" y="3064926"/>
            <a:ext cx="2940228" cy="523220"/>
          </a:xfrm>
          <a:prstGeom prst="rect">
            <a:avLst/>
          </a:prstGeom>
          <a:solidFill>
            <a:schemeClr val="bg1"/>
          </a:solidFill>
        </p:spPr>
        <p:txBody>
          <a:bodyPr wrap="none" lIns="91440" tIns="45720" rIns="91440" bIns="45720" anchor="ctr">
            <a:spAutoFit/>
          </a:bodyPr>
          <a:lstStyle/>
          <a:p>
            <a:r>
              <a:rPr lang="en-US" sz="2800" dirty="0"/>
              <a:t>Garbling [HIKR23]</a:t>
            </a:r>
          </a:p>
        </p:txBody>
      </p:sp>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3932E656-89D2-4295-14E8-ED08152EA7FB}"/>
                  </a:ext>
                </a:extLst>
              </p:cNvPr>
              <p:cNvSpPr/>
              <p:nvPr/>
            </p:nvSpPr>
            <p:spPr>
              <a:xfrm>
                <a:off x="2287001" y="4409238"/>
                <a:ext cx="1793248" cy="1077218"/>
              </a:xfrm>
              <a:prstGeom prst="rect">
                <a:avLst/>
              </a:prstGeom>
              <a:solidFill>
                <a:schemeClr val="bg1"/>
              </a:solidFill>
            </p:spPr>
            <p:txBody>
              <a:bodyPr wrap="none" lIns="91440" tIns="45720" rIns="91440" bIns="45720" anchor="t">
                <a:spAutoFit/>
              </a:bodyPr>
              <a:lstStyle/>
              <a:p>
                <a:pPr algn="ctr"/>
                <a:r>
                  <a:rPr lang="en-US" sz="3200" b="1" dirty="0"/>
                  <a:t>ARE </a:t>
                </a:r>
              </a:p>
              <a:p>
                <a:pPr algn="ctr"/>
                <a:r>
                  <a:rPr lang="en-US" sz="3200" b="1" dirty="0"/>
                  <a:t>for any </a:t>
                </a:r>
                <a14:m>
                  <m:oMath xmlns:m="http://schemas.openxmlformats.org/officeDocument/2006/math">
                    <m:r>
                      <a:rPr lang="en-US" sz="3200" b="1" i="1" smtClean="0">
                        <a:latin typeface="Cambria Math" panose="02040503050406030204" pitchFamily="18" charset="0"/>
                      </a:rPr>
                      <m:t>𝒇</m:t>
                    </m:r>
                  </m:oMath>
                </a14:m>
                <a:r>
                  <a:rPr lang="en-US" sz="3200" b="1" dirty="0"/>
                  <a:t> </a:t>
                </a:r>
              </a:p>
            </p:txBody>
          </p:sp>
        </mc:Choice>
        <mc:Fallback xmlns="">
          <p:sp>
            <p:nvSpPr>
              <p:cNvPr id="13" name="Rectangle 12">
                <a:extLst>
                  <a:ext uri="{FF2B5EF4-FFF2-40B4-BE49-F238E27FC236}">
                    <a16:creationId xmlns:a16="http://schemas.microsoft.com/office/drawing/2014/main" id="{2A442E0F-584D-E719-14A6-6E5B1118A6E9}"/>
                  </a:ext>
                </a:extLst>
              </p:cNvPr>
              <p:cNvSpPr>
                <a:spLocks noRot="1" noChangeAspect="1" noMove="1" noResize="1" noEditPoints="1" noAdjustHandles="1" noChangeArrowheads="1" noChangeShapeType="1" noTextEdit="1"/>
              </p:cNvSpPr>
              <p:nvPr/>
            </p:nvSpPr>
            <p:spPr>
              <a:xfrm>
                <a:off x="2287001" y="4409238"/>
                <a:ext cx="1793248" cy="1077218"/>
              </a:xfrm>
              <a:prstGeom prst="rect">
                <a:avLst/>
              </a:prstGeom>
              <a:blipFill>
                <a:blip r:embed="rId5"/>
                <a:stretch>
                  <a:fillRect l="-8163" t="-7345" b="-18079"/>
                </a:stretch>
              </a:blipFill>
            </p:spPr>
            <p:txBody>
              <a:bodyPr/>
              <a:lstStyle/>
              <a:p>
                <a:r>
                  <a:rPr lang="en-US">
                    <a:noFill/>
                  </a:rPr>
                  <a:t> </a:t>
                </a:r>
              </a:p>
            </p:txBody>
          </p:sp>
        </mc:Fallback>
      </mc:AlternateContent>
      <p:cxnSp>
        <p:nvCxnSpPr>
          <p:cNvPr id="14" name="Straight Arrow Connector 13">
            <a:extLst>
              <a:ext uri="{FF2B5EF4-FFF2-40B4-BE49-F238E27FC236}">
                <a16:creationId xmlns:a16="http://schemas.microsoft.com/office/drawing/2014/main" id="{AB800BE8-4E21-E4D9-FCF9-0D9833AF74E3}"/>
              </a:ext>
            </a:extLst>
          </p:cNvPr>
          <p:cNvCxnSpPr>
            <a:cxnSpLocks/>
            <a:stCxn id="13" idx="3"/>
          </p:cNvCxnSpPr>
          <p:nvPr/>
        </p:nvCxnSpPr>
        <p:spPr>
          <a:xfrm>
            <a:off x="4080249" y="4947847"/>
            <a:ext cx="2488422" cy="0"/>
          </a:xfrm>
          <a:prstGeom prst="straightConnector1">
            <a:avLst/>
          </a:prstGeom>
          <a:ln w="762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98AE382C-51DC-D697-9E5C-2345872A92E5}"/>
              </a:ext>
            </a:extLst>
          </p:cNvPr>
          <p:cNvSpPr/>
          <p:nvPr/>
        </p:nvSpPr>
        <p:spPr>
          <a:xfrm>
            <a:off x="4925614" y="4688947"/>
            <a:ext cx="731290" cy="523220"/>
          </a:xfrm>
          <a:prstGeom prst="rect">
            <a:avLst/>
          </a:prstGeom>
          <a:solidFill>
            <a:schemeClr val="bg1"/>
          </a:solidFill>
        </p:spPr>
        <p:txBody>
          <a:bodyPr wrap="none" lIns="91440" tIns="45720" rIns="91440" bIns="45720" anchor="ctr">
            <a:spAutoFit/>
          </a:bodyPr>
          <a:lstStyle/>
          <a:p>
            <a:r>
              <a:rPr lang="en-US" sz="2800" dirty="0"/>
              <a:t>PKE</a:t>
            </a:r>
          </a:p>
        </p:txBody>
      </p:sp>
      <p:cxnSp>
        <p:nvCxnSpPr>
          <p:cNvPr id="20" name="Straight Arrow Connector 19">
            <a:extLst>
              <a:ext uri="{FF2B5EF4-FFF2-40B4-BE49-F238E27FC236}">
                <a16:creationId xmlns:a16="http://schemas.microsoft.com/office/drawing/2014/main" id="{B53E99C1-A483-88E7-D470-94A421D8C173}"/>
              </a:ext>
            </a:extLst>
          </p:cNvPr>
          <p:cNvCxnSpPr>
            <a:cxnSpLocks/>
          </p:cNvCxnSpPr>
          <p:nvPr/>
        </p:nvCxnSpPr>
        <p:spPr>
          <a:xfrm flipH="1">
            <a:off x="4543427" y="2085975"/>
            <a:ext cx="2004389" cy="1"/>
          </a:xfrm>
          <a:prstGeom prst="straightConnector1">
            <a:avLst/>
          </a:prstGeom>
          <a:ln w="76200">
            <a:solidFill>
              <a:srgbClr val="C0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5CDF0DB2-7C9C-211A-339B-A6C532EB6D7D}"/>
              </a:ext>
            </a:extLst>
          </p:cNvPr>
          <p:cNvSpPr/>
          <p:nvPr/>
        </p:nvSpPr>
        <p:spPr>
          <a:xfrm>
            <a:off x="4977999" y="1840957"/>
            <a:ext cx="769826" cy="523220"/>
          </a:xfrm>
          <a:prstGeom prst="rect">
            <a:avLst/>
          </a:prstGeom>
          <a:solidFill>
            <a:schemeClr val="bg1"/>
          </a:solidFill>
        </p:spPr>
        <p:txBody>
          <a:bodyPr wrap="none" lIns="91440" tIns="45720" rIns="91440" bIns="45720" anchor="ctr">
            <a:spAutoFit/>
          </a:bodyPr>
          <a:lstStyle/>
          <a:p>
            <a:r>
              <a:rPr lang="en-US" sz="2800" dirty="0">
                <a:solidFill>
                  <a:srgbClr val="C00000"/>
                </a:solidFill>
              </a:rPr>
              <a:t>free</a:t>
            </a:r>
          </a:p>
        </p:txBody>
      </p:sp>
    </p:spTree>
    <p:custDataLst>
      <p:tags r:id="rId1"/>
    </p:custDataLst>
    <p:extLst>
      <p:ext uri="{BB962C8B-B14F-4D97-AF65-F5344CB8AC3E}">
        <p14:creationId xmlns:p14="http://schemas.microsoft.com/office/powerpoint/2010/main" val="6073591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73F8A58-1E68-DC01-BE0E-C96AA138467F}"/>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2" name="Rectangle 21">
                <a:extLst>
                  <a:ext uri="{FF2B5EF4-FFF2-40B4-BE49-F238E27FC236}">
                    <a16:creationId xmlns:a16="http://schemas.microsoft.com/office/drawing/2014/main" id="{498EBC58-122C-9E27-9F08-6F96A89E9FD8}"/>
                  </a:ext>
                </a:extLst>
              </p:cNvPr>
              <p:cNvSpPr/>
              <p:nvPr/>
            </p:nvSpPr>
            <p:spPr>
              <a:xfrm>
                <a:off x="4693324" y="4049241"/>
                <a:ext cx="2310725" cy="469975"/>
              </a:xfrm>
              <a:prstGeom prst="rect">
                <a:avLst/>
              </a:prstGeom>
              <a:solidFill>
                <a:schemeClr val="bg1"/>
              </a:solidFill>
            </p:spPr>
            <p:txBody>
              <a:bodyPr wrap="square" lIns="91440" tIns="45720" rIns="91440" bIns="45720" anchor="t">
                <a:spAutoFit/>
              </a:bodyPr>
              <a:lstStyle/>
              <a:p>
                <a:pPr algn="ctr"/>
                <a14:m>
                  <m:oMathPara xmlns:m="http://schemas.openxmlformats.org/officeDocument/2006/math">
                    <m:oMathParaPr>
                      <m:jc m:val="centerGroup"/>
                    </m:oMathParaPr>
                    <m:oMath xmlns:m="http://schemas.openxmlformats.org/officeDocument/2006/math">
                      <m:r>
                        <a:rPr lang="en-US" sz="2400" b="0" i="1" dirty="0" smtClean="0">
                          <a:solidFill>
                            <a:schemeClr val="tx1"/>
                          </a:solidFill>
                          <a:latin typeface="Cambria Math" panose="02040503050406030204" pitchFamily="18" charset="0"/>
                          <a:cs typeface="Calibri"/>
                        </a:rPr>
                        <m:t>(</m:t>
                      </m:r>
                      <m:sSub>
                        <m:sSubPr>
                          <m:ctrlPr>
                            <a:rPr lang="en-US" sz="2400" b="0" i="1" dirty="0" smtClean="0">
                              <a:solidFill>
                                <a:schemeClr val="tx1"/>
                              </a:solidFill>
                              <a:latin typeface="Cambria Math" panose="02040503050406030204" pitchFamily="18" charset="0"/>
                              <a:cs typeface="Calibri"/>
                            </a:rPr>
                          </m:ctrlPr>
                        </m:sSubPr>
                        <m:e>
                          <m:r>
                            <a:rPr lang="en-US" sz="2400" b="0" i="1" dirty="0" smtClean="0">
                              <a:solidFill>
                                <a:schemeClr val="tx1"/>
                              </a:solidFill>
                              <a:latin typeface="Cambria Math" panose="02040503050406030204" pitchFamily="18" charset="0"/>
                              <a:cs typeface="Calibri"/>
                            </a:rPr>
                            <m:t>𝑢</m:t>
                          </m:r>
                        </m:e>
                        <m:sub>
                          <m:r>
                            <a:rPr lang="en-US" sz="2400" b="0" i="1" dirty="0" smtClean="0">
                              <a:solidFill>
                                <a:schemeClr val="tx1"/>
                              </a:solidFill>
                              <a:latin typeface="Cambria Math" panose="02040503050406030204" pitchFamily="18" charset="0"/>
                              <a:cs typeface="Calibri"/>
                            </a:rPr>
                            <m:t>1</m:t>
                          </m:r>
                        </m:sub>
                      </m:sSub>
                      <m:r>
                        <a:rPr lang="en-US" sz="2400" b="0" i="1" dirty="0" smtClean="0">
                          <a:solidFill>
                            <a:schemeClr val="tx1"/>
                          </a:solidFill>
                          <a:latin typeface="Cambria Math" panose="02040503050406030204" pitchFamily="18" charset="0"/>
                          <a:cs typeface="Calibri"/>
                        </a:rPr>
                        <m:t>, </m:t>
                      </m:r>
                      <m:sSub>
                        <m:sSubPr>
                          <m:ctrlPr>
                            <a:rPr lang="en-US" sz="2400" b="0" i="1" dirty="0" smtClean="0">
                              <a:solidFill>
                                <a:schemeClr val="tx1"/>
                              </a:solidFill>
                              <a:latin typeface="Cambria Math" panose="02040503050406030204" pitchFamily="18" charset="0"/>
                              <a:cs typeface="Calibri"/>
                            </a:rPr>
                          </m:ctrlPr>
                        </m:sSubPr>
                        <m:e>
                          <m:r>
                            <a:rPr lang="en-US" sz="2400" b="0" i="1" dirty="0" smtClean="0">
                              <a:solidFill>
                                <a:schemeClr val="tx1"/>
                              </a:solidFill>
                              <a:latin typeface="Cambria Math" panose="02040503050406030204" pitchFamily="18" charset="0"/>
                              <a:cs typeface="Calibri"/>
                            </a:rPr>
                            <m:t>𝑣</m:t>
                          </m:r>
                          <m:r>
                            <a:rPr lang="en-US" sz="2400" b="0" i="1" dirty="0" smtClean="0">
                              <a:solidFill>
                                <a:schemeClr val="tx1"/>
                              </a:solidFill>
                              <a:latin typeface="Cambria Math" panose="02040503050406030204" pitchFamily="18" charset="0"/>
                              <a:cs typeface="Calibri"/>
                            </a:rPr>
                            <m:t>, </m:t>
                          </m:r>
                          <m:r>
                            <a:rPr lang="en-US" sz="2400" b="0" i="1" dirty="0" smtClean="0">
                              <a:solidFill>
                                <a:schemeClr val="tx1"/>
                              </a:solidFill>
                              <a:latin typeface="Cambria Math" panose="02040503050406030204" pitchFamily="18" charset="0"/>
                              <a:cs typeface="Calibri"/>
                            </a:rPr>
                            <m:t>𝑢</m:t>
                          </m:r>
                        </m:e>
                        <m:sub>
                          <m:r>
                            <a:rPr lang="en-US" sz="2400" b="0" i="1" dirty="0" smtClean="0">
                              <a:solidFill>
                                <a:schemeClr val="tx1"/>
                              </a:solidFill>
                              <a:latin typeface="Cambria Math" panose="02040503050406030204" pitchFamily="18" charset="0"/>
                              <a:cs typeface="Calibri"/>
                            </a:rPr>
                            <m:t>3</m:t>
                          </m:r>
                        </m:sub>
                      </m:sSub>
                      <m:r>
                        <a:rPr lang="en-US" sz="2400" b="0" i="0" dirty="0" smtClean="0">
                          <a:solidFill>
                            <a:schemeClr val="tx1"/>
                          </a:solidFill>
                          <a:latin typeface="Cambria Math" panose="02040503050406030204" pitchFamily="18" charset="0"/>
                          <a:cs typeface="Calibri"/>
                        </a:rPr>
                        <m:t>)</m:t>
                      </m:r>
                    </m:oMath>
                  </m:oMathPara>
                </a14:m>
                <a:endParaRPr lang="en-US" sz="2400" dirty="0">
                  <a:solidFill>
                    <a:schemeClr val="tx1"/>
                  </a:solidFill>
                </a:endParaRPr>
              </a:p>
            </p:txBody>
          </p:sp>
        </mc:Choice>
        <mc:Fallback xmlns="">
          <p:sp>
            <p:nvSpPr>
              <p:cNvPr id="22" name="Rectangle 21">
                <a:extLst>
                  <a:ext uri="{FF2B5EF4-FFF2-40B4-BE49-F238E27FC236}">
                    <a16:creationId xmlns:a16="http://schemas.microsoft.com/office/drawing/2014/main" id="{498EBC58-122C-9E27-9F08-6F96A89E9FD8}"/>
                  </a:ext>
                </a:extLst>
              </p:cNvPr>
              <p:cNvSpPr>
                <a:spLocks noRot="1" noChangeAspect="1" noMove="1" noResize="1" noEditPoints="1" noAdjustHandles="1" noChangeArrowheads="1" noChangeShapeType="1" noTextEdit="1"/>
              </p:cNvSpPr>
              <p:nvPr/>
            </p:nvSpPr>
            <p:spPr>
              <a:xfrm>
                <a:off x="4693324" y="4049241"/>
                <a:ext cx="2310725" cy="469975"/>
              </a:xfrm>
              <a:prstGeom prst="rect">
                <a:avLst/>
              </a:prstGeom>
              <a:blipFill>
                <a:blip r:embed="rId4"/>
                <a:stretch>
                  <a:fillRect b="-14286"/>
                </a:stretch>
              </a:blipFill>
            </p:spPr>
            <p:txBody>
              <a:bodyPr/>
              <a:lstStyle/>
              <a:p>
                <a:r>
                  <a:rPr lang="en-US">
                    <a:noFill/>
                  </a:rPr>
                  <a:t> </a:t>
                </a:r>
              </a:p>
            </p:txBody>
          </p:sp>
        </mc:Fallback>
      </mc:AlternateContent>
      <p:sp>
        <p:nvSpPr>
          <p:cNvPr id="2" name="Title 1">
            <a:extLst>
              <a:ext uri="{FF2B5EF4-FFF2-40B4-BE49-F238E27FC236}">
                <a16:creationId xmlns:a16="http://schemas.microsoft.com/office/drawing/2014/main" id="{882A6931-A15F-AE1E-A6A8-35EEBBA8CE32}"/>
              </a:ext>
            </a:extLst>
          </p:cNvPr>
          <p:cNvSpPr>
            <a:spLocks noGrp="1"/>
          </p:cNvSpPr>
          <p:nvPr>
            <p:ph type="title"/>
          </p:nvPr>
        </p:nvSpPr>
        <p:spPr>
          <a:xfrm>
            <a:off x="88305" y="293828"/>
            <a:ext cx="12412298" cy="738490"/>
          </a:xfrm>
        </p:spPr>
        <p:txBody>
          <a:bodyPr>
            <a:normAutofit/>
          </a:bodyPr>
          <a:lstStyle/>
          <a:p>
            <a:r>
              <a:rPr lang="en-US" dirty="0">
                <a:solidFill>
                  <a:srgbClr val="C00000"/>
                </a:solidFill>
              </a:rPr>
              <a:t>One-Sided ARE </a:t>
            </a:r>
            <a:r>
              <a:rPr lang="en-US" dirty="0"/>
              <a:t>for Equality</a:t>
            </a:r>
            <a:endParaRPr lang="en-IL" dirty="0"/>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5D4F4E9C-EE42-A54C-30F5-5BCC1A578D29}"/>
                  </a:ext>
                </a:extLst>
              </p:cNvPr>
              <p:cNvSpPr/>
              <p:nvPr/>
            </p:nvSpPr>
            <p:spPr>
              <a:xfrm>
                <a:off x="330947" y="1612929"/>
                <a:ext cx="1753754" cy="461665"/>
              </a:xfrm>
              <a:prstGeom prst="rect">
                <a:avLst/>
              </a:prstGeom>
              <a:solidFill>
                <a:schemeClr val="bg1"/>
              </a:solidFill>
            </p:spPr>
            <p:txBody>
              <a:bodyPr wrap="square" lIns="91440" tIns="45720" rIns="91440" bIns="45720" anchor="t">
                <a:spAutoFit/>
              </a:bodyPr>
              <a:lstStyle/>
              <a:p>
                <a:pPr algn="ctr"/>
                <a:r>
                  <a:rPr lang="en-US" sz="2400" b="0" dirty="0"/>
                  <a:t>Alice: </a:t>
                </a:r>
                <a14:m>
                  <m:oMath xmlns:m="http://schemas.openxmlformats.org/officeDocument/2006/math">
                    <m:r>
                      <a:rPr lang="en-US" sz="2400" b="0" i="1" smtClean="0">
                        <a:solidFill>
                          <a:srgbClr val="C00000"/>
                        </a:solidFill>
                        <a:latin typeface="Cambria Math" panose="02040503050406030204" pitchFamily="18" charset="0"/>
                      </a:rPr>
                      <m:t>𝑖</m:t>
                    </m:r>
                    <m:r>
                      <a:rPr lang="en-US" sz="2400" b="0" i="1" smtClean="0">
                        <a:solidFill>
                          <a:srgbClr val="C00000"/>
                        </a:solidFill>
                        <a:latin typeface="Cambria Math" panose="02040503050406030204" pitchFamily="18" charset="0"/>
                      </a:rPr>
                      <m:t>=2</m:t>
                    </m:r>
                  </m:oMath>
                </a14:m>
                <a:endParaRPr lang="en-US" sz="2400" dirty="0">
                  <a:solidFill>
                    <a:srgbClr val="C00000"/>
                  </a:solidFill>
                </a:endParaRPr>
              </a:p>
            </p:txBody>
          </p:sp>
        </mc:Choice>
        <mc:Fallback xmlns="">
          <p:sp>
            <p:nvSpPr>
              <p:cNvPr id="5" name="Rectangle 4">
                <a:extLst>
                  <a:ext uri="{FF2B5EF4-FFF2-40B4-BE49-F238E27FC236}">
                    <a16:creationId xmlns:a16="http://schemas.microsoft.com/office/drawing/2014/main" id="{5D4F4E9C-EE42-A54C-30F5-5BCC1A578D29}"/>
                  </a:ext>
                </a:extLst>
              </p:cNvPr>
              <p:cNvSpPr>
                <a:spLocks noRot="1" noChangeAspect="1" noMove="1" noResize="1" noEditPoints="1" noAdjustHandles="1" noChangeArrowheads="1" noChangeShapeType="1" noTextEdit="1"/>
              </p:cNvSpPr>
              <p:nvPr/>
            </p:nvSpPr>
            <p:spPr>
              <a:xfrm>
                <a:off x="330947" y="1612929"/>
                <a:ext cx="1753754" cy="461665"/>
              </a:xfrm>
              <a:prstGeom prst="rect">
                <a:avLst/>
              </a:prstGeom>
              <a:blipFill>
                <a:blip r:embed="rId5"/>
                <a:stretch>
                  <a:fillRect l="-2431" t="-10667" b="-30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F744186C-93CA-8B8D-DF9F-B49843CECB62}"/>
                  </a:ext>
                </a:extLst>
              </p:cNvPr>
              <p:cNvSpPr/>
              <p:nvPr/>
            </p:nvSpPr>
            <p:spPr>
              <a:xfrm>
                <a:off x="404561" y="2622094"/>
                <a:ext cx="1680140" cy="461665"/>
              </a:xfrm>
              <a:prstGeom prst="rect">
                <a:avLst/>
              </a:prstGeom>
              <a:solidFill>
                <a:schemeClr val="bg1"/>
              </a:solidFill>
            </p:spPr>
            <p:txBody>
              <a:bodyPr wrap="none" lIns="91440" tIns="45720" rIns="91440" bIns="45720" anchor="t">
                <a:spAutoFit/>
              </a:bodyPr>
              <a:lstStyle/>
              <a:p>
                <a:pPr algn="ctr"/>
                <a:r>
                  <a:rPr lang="en-US" sz="2400" b="0" dirty="0">
                    <a:solidFill>
                      <a:schemeClr val="tx1"/>
                    </a:solidFill>
                  </a:rPr>
                  <a:t>Bob: </a:t>
                </a:r>
                <a14:m>
                  <m:oMath xmlns:m="http://schemas.openxmlformats.org/officeDocument/2006/math">
                    <m:r>
                      <a:rPr lang="en-US" sz="2400" b="0" i="0" smtClean="0">
                        <a:solidFill>
                          <a:schemeClr val="tx1"/>
                        </a:solidFill>
                        <a:latin typeface="Cambria Math" panose="02040503050406030204" pitchFamily="18" charset="0"/>
                      </a:rPr>
                      <m:t> </m:t>
                    </m:r>
                    <m:r>
                      <a:rPr lang="en-US" sz="2400" b="0" i="1" smtClean="0">
                        <a:solidFill>
                          <a:schemeClr val="tx1"/>
                        </a:solidFill>
                        <a:latin typeface="Cambria Math" panose="02040503050406030204" pitchFamily="18" charset="0"/>
                      </a:rPr>
                      <m:t>𝑗</m:t>
                    </m:r>
                    <m:r>
                      <a:rPr lang="en-US" sz="2400" b="0" i="1" smtClean="0">
                        <a:solidFill>
                          <a:schemeClr val="tx1"/>
                        </a:solidFill>
                        <a:latin typeface="Cambria Math" panose="02040503050406030204" pitchFamily="18" charset="0"/>
                      </a:rPr>
                      <m:t>=2</m:t>
                    </m:r>
                  </m:oMath>
                </a14:m>
                <a:endParaRPr lang="en-US" sz="2400" dirty="0">
                  <a:solidFill>
                    <a:schemeClr val="tx1"/>
                  </a:solidFill>
                </a:endParaRPr>
              </a:p>
            </p:txBody>
          </p:sp>
        </mc:Choice>
        <mc:Fallback xmlns="">
          <p:sp>
            <p:nvSpPr>
              <p:cNvPr id="6" name="Rectangle 5">
                <a:extLst>
                  <a:ext uri="{FF2B5EF4-FFF2-40B4-BE49-F238E27FC236}">
                    <a16:creationId xmlns:a16="http://schemas.microsoft.com/office/drawing/2014/main" id="{F744186C-93CA-8B8D-DF9F-B49843CECB62}"/>
                  </a:ext>
                </a:extLst>
              </p:cNvPr>
              <p:cNvSpPr>
                <a:spLocks noRot="1" noChangeAspect="1" noMove="1" noResize="1" noEditPoints="1" noAdjustHandles="1" noChangeArrowheads="1" noChangeShapeType="1" noTextEdit="1"/>
              </p:cNvSpPr>
              <p:nvPr/>
            </p:nvSpPr>
            <p:spPr>
              <a:xfrm>
                <a:off x="404561" y="2622094"/>
                <a:ext cx="1680140" cy="461665"/>
              </a:xfrm>
              <a:prstGeom prst="rect">
                <a:avLst/>
              </a:prstGeom>
              <a:blipFill>
                <a:blip r:embed="rId6"/>
                <a:stretch>
                  <a:fillRect l="-2899" t="-10526" b="-28947"/>
                </a:stretch>
              </a:blipFill>
            </p:spPr>
            <p:txBody>
              <a:bodyPr/>
              <a:lstStyle/>
              <a:p>
                <a:r>
                  <a:rPr lang="en-US">
                    <a:noFill/>
                  </a:rPr>
                  <a:t> </a:t>
                </a:r>
              </a:p>
            </p:txBody>
          </p:sp>
        </mc:Fallback>
      </mc:AlternateContent>
      <p:cxnSp>
        <p:nvCxnSpPr>
          <p:cNvPr id="7" name="Straight Arrow Connector 6">
            <a:extLst>
              <a:ext uri="{FF2B5EF4-FFF2-40B4-BE49-F238E27FC236}">
                <a16:creationId xmlns:a16="http://schemas.microsoft.com/office/drawing/2014/main" id="{55654120-D5B5-7835-81CC-E61E0E4D3E72}"/>
              </a:ext>
            </a:extLst>
          </p:cNvPr>
          <p:cNvCxnSpPr>
            <a:cxnSpLocks/>
          </p:cNvCxnSpPr>
          <p:nvPr/>
        </p:nvCxnSpPr>
        <p:spPr>
          <a:xfrm flipH="1">
            <a:off x="2899595" y="1779880"/>
            <a:ext cx="1534848" cy="0"/>
          </a:xfrm>
          <a:prstGeom prst="straightConnector1">
            <a:avLst/>
          </a:prstGeom>
          <a:ln w="76200">
            <a:solidFill>
              <a:schemeClr val="tx1"/>
            </a:solidFill>
            <a:prstDash val="sys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00C7231F-2EA0-6A2C-13D0-E6DEF5CD7943}"/>
              </a:ext>
            </a:extLst>
          </p:cNvPr>
          <p:cNvCxnSpPr>
            <a:cxnSpLocks/>
          </p:cNvCxnSpPr>
          <p:nvPr/>
        </p:nvCxnSpPr>
        <p:spPr>
          <a:xfrm flipH="1">
            <a:off x="2899595" y="2852927"/>
            <a:ext cx="1534848" cy="0"/>
          </a:xfrm>
          <a:prstGeom prst="straightConnector1">
            <a:avLst/>
          </a:prstGeom>
          <a:ln w="762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E0E1ED01-F0AE-C918-F144-F70F89536CC9}"/>
                  </a:ext>
                </a:extLst>
              </p:cNvPr>
              <p:cNvSpPr/>
              <p:nvPr/>
            </p:nvSpPr>
            <p:spPr>
              <a:xfrm>
                <a:off x="4606333" y="1615133"/>
                <a:ext cx="2031390" cy="461665"/>
              </a:xfrm>
              <a:prstGeom prst="rect">
                <a:avLst/>
              </a:prstGeom>
              <a:solidFill>
                <a:schemeClr val="bg1"/>
              </a:solidFill>
            </p:spPr>
            <p:txBody>
              <a:bodyPr wrap="none" lIns="91440" tIns="45720" rIns="91440" bIns="45720" anchor="t">
                <a:spAutoFit/>
              </a:bodyPr>
              <a:lstStyle/>
              <a:p>
                <a:pPr algn="ctr"/>
                <a14:m>
                  <m:oMathPara xmlns:m="http://schemas.openxmlformats.org/officeDocument/2006/math">
                    <m:oMathParaPr>
                      <m:jc m:val="centerGroup"/>
                    </m:oMathParaPr>
                    <m:oMath xmlns:m="http://schemas.openxmlformats.org/officeDocument/2006/math">
                      <m:acc>
                        <m:accPr>
                          <m:chr m:val="̂"/>
                          <m:ctrlPr>
                            <a:rPr lang="en-US" sz="2400" b="0" i="1" dirty="0" smtClean="0">
                              <a:solidFill>
                                <a:schemeClr val="tx1"/>
                              </a:solidFill>
                              <a:latin typeface="Cambria Math" panose="02040503050406030204" pitchFamily="18" charset="0"/>
                              <a:cs typeface="Calibri"/>
                            </a:rPr>
                          </m:ctrlPr>
                        </m:accPr>
                        <m:e>
                          <m:r>
                            <a:rPr lang="en-US" sz="2400" b="0" i="1" dirty="0" smtClean="0">
                              <a:solidFill>
                                <a:schemeClr val="tx1"/>
                              </a:solidFill>
                              <a:latin typeface="Cambria Math" panose="02040503050406030204" pitchFamily="18" charset="0"/>
                              <a:cs typeface="Calibri"/>
                            </a:rPr>
                            <m:t>𝑖</m:t>
                          </m:r>
                        </m:e>
                      </m:acc>
                      <m:r>
                        <a:rPr lang="en-US" sz="2400" b="0" i="1" dirty="0" smtClean="0">
                          <a:solidFill>
                            <a:schemeClr val="tx1"/>
                          </a:solidFill>
                          <a:latin typeface="Cambria Math" panose="02040503050406030204" pitchFamily="18" charset="0"/>
                          <a:cs typeface="Calibri"/>
                        </a:rPr>
                        <m:t>=(</m:t>
                      </m:r>
                      <m:sSub>
                        <m:sSubPr>
                          <m:ctrlPr>
                            <a:rPr lang="en-US" sz="2400" b="0" i="1" dirty="0" smtClean="0">
                              <a:solidFill>
                                <a:schemeClr val="tx1"/>
                              </a:solidFill>
                              <a:latin typeface="Cambria Math" panose="02040503050406030204" pitchFamily="18" charset="0"/>
                              <a:cs typeface="Calibri"/>
                            </a:rPr>
                          </m:ctrlPr>
                        </m:sSubPr>
                        <m:e>
                          <m:r>
                            <a:rPr lang="en-US" sz="2400" b="0" i="1" dirty="0" smtClean="0">
                              <a:solidFill>
                                <a:schemeClr val="tx1"/>
                              </a:solidFill>
                              <a:latin typeface="Cambria Math" panose="02040503050406030204" pitchFamily="18" charset="0"/>
                              <a:cs typeface="Calibri"/>
                            </a:rPr>
                            <m:t>𝑢</m:t>
                          </m:r>
                        </m:e>
                        <m:sub>
                          <m:r>
                            <a:rPr lang="en-US" sz="2400" b="0" i="1" dirty="0" smtClean="0">
                              <a:solidFill>
                                <a:schemeClr val="tx1"/>
                              </a:solidFill>
                              <a:latin typeface="Cambria Math" panose="02040503050406030204" pitchFamily="18" charset="0"/>
                              <a:cs typeface="Calibri"/>
                            </a:rPr>
                            <m:t>1</m:t>
                          </m:r>
                        </m:sub>
                      </m:sSub>
                      <m:r>
                        <a:rPr lang="en-US" sz="2400" b="0" i="1" dirty="0" smtClean="0">
                          <a:solidFill>
                            <a:schemeClr val="tx1"/>
                          </a:solidFill>
                          <a:latin typeface="Cambria Math" panose="02040503050406030204" pitchFamily="18" charset="0"/>
                          <a:cs typeface="Calibri"/>
                        </a:rPr>
                        <m:t>, 0, </m:t>
                      </m:r>
                      <m:sSub>
                        <m:sSubPr>
                          <m:ctrlPr>
                            <a:rPr lang="en-US" sz="2400" b="0" i="1" dirty="0" smtClean="0">
                              <a:solidFill>
                                <a:schemeClr val="tx1"/>
                              </a:solidFill>
                              <a:latin typeface="Cambria Math" panose="02040503050406030204" pitchFamily="18" charset="0"/>
                              <a:cs typeface="Calibri"/>
                            </a:rPr>
                          </m:ctrlPr>
                        </m:sSubPr>
                        <m:e>
                          <m:r>
                            <a:rPr lang="en-US" sz="2400" b="0" i="1" dirty="0" smtClean="0">
                              <a:solidFill>
                                <a:schemeClr val="tx1"/>
                              </a:solidFill>
                              <a:latin typeface="Cambria Math" panose="02040503050406030204" pitchFamily="18" charset="0"/>
                              <a:cs typeface="Calibri"/>
                            </a:rPr>
                            <m:t>𝑢</m:t>
                          </m:r>
                        </m:e>
                        <m:sub>
                          <m:r>
                            <a:rPr lang="en-US" sz="2400" b="0" i="1" dirty="0" smtClean="0">
                              <a:solidFill>
                                <a:schemeClr val="tx1"/>
                              </a:solidFill>
                              <a:latin typeface="Cambria Math" panose="02040503050406030204" pitchFamily="18" charset="0"/>
                              <a:cs typeface="Calibri"/>
                            </a:rPr>
                            <m:t>3</m:t>
                          </m:r>
                        </m:sub>
                      </m:sSub>
                      <m:r>
                        <a:rPr lang="en-US" sz="2400" b="0" i="1" dirty="0" smtClean="0">
                          <a:solidFill>
                            <a:schemeClr val="tx1"/>
                          </a:solidFill>
                          <a:latin typeface="Cambria Math" panose="02040503050406030204" pitchFamily="18" charset="0"/>
                          <a:cs typeface="Calibri"/>
                        </a:rPr>
                        <m:t>)</m:t>
                      </m:r>
                    </m:oMath>
                  </m:oMathPara>
                </a14:m>
                <a:endParaRPr lang="en-US" sz="2400" dirty="0">
                  <a:solidFill>
                    <a:schemeClr val="tx1"/>
                  </a:solidFill>
                </a:endParaRPr>
              </a:p>
            </p:txBody>
          </p:sp>
        </mc:Choice>
        <mc:Fallback xmlns="">
          <p:sp>
            <p:nvSpPr>
              <p:cNvPr id="13" name="Rectangle 12">
                <a:extLst>
                  <a:ext uri="{FF2B5EF4-FFF2-40B4-BE49-F238E27FC236}">
                    <a16:creationId xmlns:a16="http://schemas.microsoft.com/office/drawing/2014/main" id="{E0E1ED01-F0AE-C918-F144-F70F89536CC9}"/>
                  </a:ext>
                </a:extLst>
              </p:cNvPr>
              <p:cNvSpPr>
                <a:spLocks noRot="1" noChangeAspect="1" noMove="1" noResize="1" noEditPoints="1" noAdjustHandles="1" noChangeArrowheads="1" noChangeShapeType="1" noTextEdit="1"/>
              </p:cNvSpPr>
              <p:nvPr/>
            </p:nvSpPr>
            <p:spPr>
              <a:xfrm>
                <a:off x="4606333" y="1615133"/>
                <a:ext cx="2031390" cy="461665"/>
              </a:xfrm>
              <a:prstGeom prst="rect">
                <a:avLst/>
              </a:prstGeom>
              <a:blipFill>
                <a:blip r:embed="rId7"/>
                <a:stretch>
                  <a:fillRect t="-5263" b="-157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a:extLst>
                  <a:ext uri="{FF2B5EF4-FFF2-40B4-BE49-F238E27FC236}">
                    <a16:creationId xmlns:a16="http://schemas.microsoft.com/office/drawing/2014/main" id="{BDA81E13-EA48-5AD4-E485-7A70ACE72CF0}"/>
                  </a:ext>
                </a:extLst>
              </p:cNvPr>
              <p:cNvSpPr/>
              <p:nvPr/>
            </p:nvSpPr>
            <p:spPr>
              <a:xfrm>
                <a:off x="5610481" y="2088738"/>
                <a:ext cx="476412" cy="461665"/>
              </a:xfrm>
              <a:prstGeom prst="rect">
                <a:avLst/>
              </a:prstGeom>
              <a:solidFill>
                <a:schemeClr val="bg1"/>
              </a:solidFill>
            </p:spPr>
            <p:txBody>
              <a:bodyPr wrap="square" lIns="91440" tIns="45720" rIns="91440" bIns="45720" anchor="t">
                <a:spAutoFit/>
              </a:bodyPr>
              <a:lstStyle/>
              <a:p>
                <a:pPr algn="ctr"/>
                <a14:m>
                  <m:oMathPara xmlns:m="http://schemas.openxmlformats.org/officeDocument/2006/math">
                    <m:oMathParaPr>
                      <m:jc m:val="centerGroup"/>
                    </m:oMathParaPr>
                    <m:oMath xmlns:m="http://schemas.openxmlformats.org/officeDocument/2006/math">
                      <m:r>
                        <a:rPr lang="en-US" sz="2400" b="0" i="1" dirty="0" smtClean="0">
                          <a:solidFill>
                            <a:schemeClr val="tx1"/>
                          </a:solidFill>
                          <a:latin typeface="Cambria Math" panose="02040503050406030204" pitchFamily="18" charset="0"/>
                          <a:cs typeface="Calibri"/>
                        </a:rPr>
                        <m:t>+</m:t>
                      </m:r>
                    </m:oMath>
                  </m:oMathPara>
                </a14:m>
                <a:endParaRPr lang="en-US" sz="2400" dirty="0">
                  <a:solidFill>
                    <a:schemeClr val="tx1"/>
                  </a:solidFill>
                </a:endParaRPr>
              </a:p>
            </p:txBody>
          </p:sp>
        </mc:Choice>
        <mc:Fallback xmlns="">
          <p:sp>
            <p:nvSpPr>
              <p:cNvPr id="15" name="Rectangle 14">
                <a:extLst>
                  <a:ext uri="{FF2B5EF4-FFF2-40B4-BE49-F238E27FC236}">
                    <a16:creationId xmlns:a16="http://schemas.microsoft.com/office/drawing/2014/main" id="{BDA81E13-EA48-5AD4-E485-7A70ACE72CF0}"/>
                  </a:ext>
                </a:extLst>
              </p:cNvPr>
              <p:cNvSpPr>
                <a:spLocks noRot="1" noChangeAspect="1" noMove="1" noResize="1" noEditPoints="1" noAdjustHandles="1" noChangeArrowheads="1" noChangeShapeType="1" noTextEdit="1"/>
              </p:cNvSpPr>
              <p:nvPr/>
            </p:nvSpPr>
            <p:spPr>
              <a:xfrm>
                <a:off x="5610481" y="2088738"/>
                <a:ext cx="476412" cy="461665"/>
              </a:xfrm>
              <a:prstGeom prst="rect">
                <a:avLst/>
              </a:prstGeom>
              <a:blipFill>
                <a:blip r:embed="rId8"/>
                <a:stretch>
                  <a:fillRect l="-1266"/>
                </a:stretch>
              </a:blipFill>
            </p:spPr>
            <p:txBody>
              <a:bodyPr/>
              <a:lstStyle/>
              <a:p>
                <a:r>
                  <a:rPr lang="en-US">
                    <a:noFill/>
                  </a:rPr>
                  <a:t> </a:t>
                </a:r>
              </a:p>
            </p:txBody>
          </p:sp>
        </mc:Fallback>
      </mc:AlternateContent>
      <p:cxnSp>
        <p:nvCxnSpPr>
          <p:cNvPr id="17" name="Straight Arrow Connector 16">
            <a:extLst>
              <a:ext uri="{FF2B5EF4-FFF2-40B4-BE49-F238E27FC236}">
                <a16:creationId xmlns:a16="http://schemas.microsoft.com/office/drawing/2014/main" id="{E95E61F4-AA05-2411-3417-4E8A2E5228C0}"/>
              </a:ext>
            </a:extLst>
          </p:cNvPr>
          <p:cNvCxnSpPr>
            <a:cxnSpLocks/>
          </p:cNvCxnSpPr>
          <p:nvPr/>
        </p:nvCxnSpPr>
        <p:spPr>
          <a:xfrm flipV="1">
            <a:off x="5815426" y="3198450"/>
            <a:ext cx="0" cy="826550"/>
          </a:xfrm>
          <a:prstGeom prst="straightConnector1">
            <a:avLst/>
          </a:prstGeom>
          <a:ln w="762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AB93EECE-9AD3-136F-E953-86CFB2CED7F4}"/>
              </a:ext>
            </a:extLst>
          </p:cNvPr>
          <p:cNvSpPr/>
          <p:nvPr/>
        </p:nvSpPr>
        <p:spPr>
          <a:xfrm>
            <a:off x="1928875" y="1612929"/>
            <a:ext cx="839268" cy="461665"/>
          </a:xfrm>
          <a:prstGeom prst="rect">
            <a:avLst/>
          </a:prstGeom>
          <a:solidFill>
            <a:schemeClr val="bg1"/>
          </a:solidFill>
        </p:spPr>
        <p:txBody>
          <a:bodyPr wrap="square" lIns="91440" tIns="45720" rIns="91440" bIns="45720" anchor="t">
            <a:spAutoFit/>
          </a:bodyPr>
          <a:lstStyle/>
          <a:p>
            <a:pPr algn="ctr"/>
            <a:r>
              <a:rPr lang="en-US" sz="2400" b="0" i="0" dirty="0">
                <a:solidFill>
                  <a:srgbClr val="C00000"/>
                </a:solidFill>
                <a:latin typeface="+mj-lt"/>
                <a:cs typeface="Calibri"/>
              </a:rPr>
              <a:t>leaks</a:t>
            </a:r>
            <a:endParaRPr lang="en-US" sz="2400" dirty="0">
              <a:solidFill>
                <a:srgbClr val="C00000"/>
              </a:solidFill>
            </a:endParaRPr>
          </a:p>
        </p:txBody>
      </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7338D2D5-2016-D887-7C8F-67F1A74D5FFB}"/>
                  </a:ext>
                </a:extLst>
              </p:cNvPr>
              <p:cNvSpPr/>
              <p:nvPr/>
            </p:nvSpPr>
            <p:spPr>
              <a:xfrm>
                <a:off x="4446101" y="2547522"/>
                <a:ext cx="2310725" cy="469975"/>
              </a:xfrm>
              <a:prstGeom prst="rect">
                <a:avLst/>
              </a:prstGeom>
              <a:solidFill>
                <a:schemeClr val="bg1"/>
              </a:solidFill>
            </p:spPr>
            <p:txBody>
              <a:bodyPr wrap="square" lIns="91440" tIns="45720" rIns="91440" bIns="45720" anchor="t">
                <a:spAutoFit/>
              </a:bodyPr>
              <a:lstStyle/>
              <a:p>
                <a:pPr algn="ctr"/>
                <a14:m>
                  <m:oMathPara xmlns:m="http://schemas.openxmlformats.org/officeDocument/2006/math">
                    <m:oMathParaPr>
                      <m:jc m:val="centerGroup"/>
                    </m:oMathParaPr>
                    <m:oMath xmlns:m="http://schemas.openxmlformats.org/officeDocument/2006/math">
                      <m:acc>
                        <m:accPr>
                          <m:chr m:val="̂"/>
                          <m:ctrlPr>
                            <a:rPr lang="en-US" sz="2400" b="0" i="1" dirty="0" smtClean="0">
                              <a:solidFill>
                                <a:schemeClr val="tx1"/>
                              </a:solidFill>
                              <a:latin typeface="Cambria Math" panose="02040503050406030204" pitchFamily="18" charset="0"/>
                              <a:cs typeface="Calibri"/>
                            </a:rPr>
                          </m:ctrlPr>
                        </m:accPr>
                        <m:e>
                          <m:r>
                            <a:rPr lang="en-US" sz="2400" b="0" i="1" dirty="0" smtClean="0">
                              <a:solidFill>
                                <a:schemeClr val="tx1"/>
                              </a:solidFill>
                              <a:latin typeface="Cambria Math" panose="02040503050406030204" pitchFamily="18" charset="0"/>
                              <a:cs typeface="Calibri"/>
                            </a:rPr>
                            <m:t>𝑗</m:t>
                          </m:r>
                        </m:e>
                      </m:acc>
                      <m:r>
                        <a:rPr lang="en-US" sz="2400" b="0" i="1" dirty="0" smtClean="0">
                          <a:solidFill>
                            <a:schemeClr val="tx1"/>
                          </a:solidFill>
                          <a:latin typeface="Cambria Math" panose="02040503050406030204" pitchFamily="18" charset="0"/>
                          <a:cs typeface="Calibri"/>
                        </a:rPr>
                        <m:t>=(0, </m:t>
                      </m:r>
                      <m:r>
                        <a:rPr lang="en-US" sz="2400" b="0" i="1" dirty="0" smtClean="0">
                          <a:solidFill>
                            <a:schemeClr val="tx1"/>
                          </a:solidFill>
                          <a:latin typeface="Cambria Math" panose="02040503050406030204" pitchFamily="18" charset="0"/>
                          <a:cs typeface="Calibri"/>
                        </a:rPr>
                        <m:t>𝑣</m:t>
                      </m:r>
                      <m:r>
                        <a:rPr lang="en-US" sz="2400" b="0" i="0" dirty="0" smtClean="0">
                          <a:solidFill>
                            <a:schemeClr val="tx1"/>
                          </a:solidFill>
                          <a:latin typeface="Cambria Math" panose="02040503050406030204" pitchFamily="18" charset="0"/>
                          <a:cs typeface="Calibri"/>
                        </a:rPr>
                        <m:t>, 0)</m:t>
                      </m:r>
                    </m:oMath>
                  </m:oMathPara>
                </a14:m>
                <a:endParaRPr lang="en-US" sz="2400" dirty="0">
                  <a:solidFill>
                    <a:schemeClr val="tx1"/>
                  </a:solidFill>
                </a:endParaRPr>
              </a:p>
            </p:txBody>
          </p:sp>
        </mc:Choice>
        <mc:Fallback xmlns="">
          <p:sp>
            <p:nvSpPr>
              <p:cNvPr id="4" name="Rectangle 3">
                <a:extLst>
                  <a:ext uri="{FF2B5EF4-FFF2-40B4-BE49-F238E27FC236}">
                    <a16:creationId xmlns:a16="http://schemas.microsoft.com/office/drawing/2014/main" id="{7338D2D5-2016-D887-7C8F-67F1A74D5FFB}"/>
                  </a:ext>
                </a:extLst>
              </p:cNvPr>
              <p:cNvSpPr>
                <a:spLocks noRot="1" noChangeAspect="1" noMove="1" noResize="1" noEditPoints="1" noAdjustHandles="1" noChangeArrowheads="1" noChangeShapeType="1" noTextEdit="1"/>
              </p:cNvSpPr>
              <p:nvPr/>
            </p:nvSpPr>
            <p:spPr>
              <a:xfrm>
                <a:off x="4446101" y="2547522"/>
                <a:ext cx="2310725" cy="469975"/>
              </a:xfrm>
              <a:prstGeom prst="rect">
                <a:avLst/>
              </a:prstGeom>
              <a:blipFill>
                <a:blip r:embed="rId9"/>
                <a:stretch>
                  <a:fillRect t="-5195" b="-142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29E7ECA6-3CF3-34DA-BA0D-E5F3D2B3D506}"/>
                  </a:ext>
                </a:extLst>
              </p:cNvPr>
              <p:cNvSpPr/>
              <p:nvPr/>
            </p:nvSpPr>
            <p:spPr>
              <a:xfrm>
                <a:off x="6770335" y="1684626"/>
                <a:ext cx="5431498" cy="369332"/>
              </a:xfrm>
              <a:prstGeom prst="rect">
                <a:avLst/>
              </a:prstGeom>
              <a:solidFill>
                <a:schemeClr val="bg1"/>
              </a:solidFill>
            </p:spPr>
            <p:txBody>
              <a:bodyPr wrap="square" lIns="91440" tIns="45720" rIns="91440" bIns="45720" anchor="t">
                <a:spAutoFit/>
              </a:bodyPr>
              <a:lstStyle/>
              <a:p>
                <a:pPr algn="ctr"/>
                <a14:m>
                  <m:oMath xmlns:m="http://schemas.openxmlformats.org/officeDocument/2006/math">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𝑢</m:t>
                        </m:r>
                      </m:e>
                      <m:sub>
                        <m:r>
                          <a:rPr lang="en-US" b="0" i="1" smtClean="0">
                            <a:solidFill>
                              <a:schemeClr val="tx1"/>
                            </a:solidFill>
                            <a:latin typeface="Cambria Math" panose="02040503050406030204" pitchFamily="18" charset="0"/>
                          </a:rPr>
                          <m:t>1</m:t>
                        </m:r>
                      </m:sub>
                    </m:sSub>
                    <m:r>
                      <a:rPr lang="en-US" b="0" i="1" smtClean="0">
                        <a:solidFill>
                          <a:schemeClr val="tx1"/>
                        </a:solidFill>
                        <a:latin typeface="Cambria Math" panose="02040503050406030204" pitchFamily="18" charset="0"/>
                      </a:rPr>
                      <m:t>,</m:t>
                    </m:r>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𝑢</m:t>
                        </m:r>
                      </m:e>
                      <m:sub>
                        <m:r>
                          <a:rPr lang="en-US" b="0" i="1" smtClean="0">
                            <a:solidFill>
                              <a:schemeClr val="tx1"/>
                            </a:solidFill>
                            <a:latin typeface="Cambria Math" panose="02040503050406030204" pitchFamily="18" charset="0"/>
                          </a:rPr>
                          <m:t>3</m:t>
                        </m:r>
                      </m:sub>
                    </m:sSub>
                  </m:oMath>
                </a14:m>
                <a:r>
                  <a:rPr lang="en-US" dirty="0">
                    <a:solidFill>
                      <a:schemeClr val="tx1"/>
                    </a:solidFill>
                  </a:rPr>
                  <a:t> randomly sampled from nonzero values of </a:t>
                </a:r>
                <a14:m>
                  <m:oMath xmlns:m="http://schemas.openxmlformats.org/officeDocument/2006/math">
                    <m:r>
                      <a:rPr lang="en-US" b="0" i="1" smtClean="0">
                        <a:solidFill>
                          <a:schemeClr val="tx1"/>
                        </a:solidFill>
                        <a:latin typeface="Cambria Math" panose="02040503050406030204" pitchFamily="18" charset="0"/>
                      </a:rPr>
                      <m:t>𝐺</m:t>
                    </m:r>
                  </m:oMath>
                </a14:m>
                <a:endParaRPr lang="en-US" dirty="0">
                  <a:solidFill>
                    <a:schemeClr val="tx1"/>
                  </a:solidFill>
                </a:endParaRPr>
              </a:p>
            </p:txBody>
          </p:sp>
        </mc:Choice>
        <mc:Fallback xmlns="">
          <p:sp>
            <p:nvSpPr>
              <p:cNvPr id="12" name="Rectangle 11">
                <a:extLst>
                  <a:ext uri="{FF2B5EF4-FFF2-40B4-BE49-F238E27FC236}">
                    <a16:creationId xmlns:a16="http://schemas.microsoft.com/office/drawing/2014/main" id="{29E7ECA6-3CF3-34DA-BA0D-E5F3D2B3D506}"/>
                  </a:ext>
                </a:extLst>
              </p:cNvPr>
              <p:cNvSpPr>
                <a:spLocks noRot="1" noChangeAspect="1" noMove="1" noResize="1" noEditPoints="1" noAdjustHandles="1" noChangeArrowheads="1" noChangeShapeType="1" noTextEdit="1"/>
              </p:cNvSpPr>
              <p:nvPr/>
            </p:nvSpPr>
            <p:spPr>
              <a:xfrm>
                <a:off x="6770335" y="1684626"/>
                <a:ext cx="5431498" cy="369332"/>
              </a:xfrm>
              <a:prstGeom prst="rect">
                <a:avLst/>
              </a:prstGeom>
              <a:blipFill>
                <a:blip r:embed="rId10"/>
                <a:stretch>
                  <a:fillRect t="-6557" b="-262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17">
                <a:extLst>
                  <a:ext uri="{FF2B5EF4-FFF2-40B4-BE49-F238E27FC236}">
                    <a16:creationId xmlns:a16="http://schemas.microsoft.com/office/drawing/2014/main" id="{4A279A7F-DE5A-36F7-4526-39F2917EA92B}"/>
                  </a:ext>
                </a:extLst>
              </p:cNvPr>
              <p:cNvSpPr/>
              <p:nvPr/>
            </p:nvSpPr>
            <p:spPr>
              <a:xfrm>
                <a:off x="6756826" y="2591261"/>
                <a:ext cx="5376257" cy="369332"/>
              </a:xfrm>
              <a:prstGeom prst="rect">
                <a:avLst/>
              </a:prstGeom>
              <a:solidFill>
                <a:schemeClr val="bg1"/>
              </a:solidFill>
            </p:spPr>
            <p:txBody>
              <a:bodyPr wrap="square" lIns="91440" tIns="45720" rIns="91440" bIns="45720" anchor="t">
                <a:spAutoFit/>
              </a:bodyPr>
              <a:lstStyle/>
              <a:p>
                <a:pPr algn="ctr"/>
                <a14:m>
                  <m:oMath xmlns:m="http://schemas.openxmlformats.org/officeDocument/2006/math">
                    <m:r>
                      <a:rPr lang="en-US" b="0" i="1" smtClean="0">
                        <a:solidFill>
                          <a:schemeClr val="tx1"/>
                        </a:solidFill>
                        <a:latin typeface="Cambria Math" panose="02040503050406030204" pitchFamily="18" charset="0"/>
                      </a:rPr>
                      <m:t>𝑣</m:t>
                    </m:r>
                    <m:r>
                      <a:rPr lang="en-US" b="0" i="1" smtClean="0">
                        <a:solidFill>
                          <a:schemeClr val="tx1"/>
                        </a:solidFill>
                        <a:latin typeface="Cambria Math" panose="02040503050406030204" pitchFamily="18" charset="0"/>
                      </a:rPr>
                      <m:t> </m:t>
                    </m:r>
                  </m:oMath>
                </a14:m>
                <a:r>
                  <a:rPr lang="en-US" dirty="0">
                    <a:solidFill>
                      <a:schemeClr val="tx1"/>
                    </a:solidFill>
                  </a:rPr>
                  <a:t>randomly sampled from nonzero values of </a:t>
                </a:r>
                <a14:m>
                  <m:oMath xmlns:m="http://schemas.openxmlformats.org/officeDocument/2006/math">
                    <m:r>
                      <a:rPr lang="en-US" b="0" i="1" smtClean="0">
                        <a:solidFill>
                          <a:schemeClr val="tx1"/>
                        </a:solidFill>
                        <a:latin typeface="Cambria Math" panose="02040503050406030204" pitchFamily="18" charset="0"/>
                      </a:rPr>
                      <m:t>𝐺</m:t>
                    </m:r>
                  </m:oMath>
                </a14:m>
                <a:endParaRPr lang="en-US" dirty="0">
                  <a:solidFill>
                    <a:schemeClr val="tx1"/>
                  </a:solidFill>
                </a:endParaRPr>
              </a:p>
            </p:txBody>
          </p:sp>
        </mc:Choice>
        <mc:Fallback xmlns="">
          <p:sp>
            <p:nvSpPr>
              <p:cNvPr id="18" name="Rectangle 17">
                <a:extLst>
                  <a:ext uri="{FF2B5EF4-FFF2-40B4-BE49-F238E27FC236}">
                    <a16:creationId xmlns:a16="http://schemas.microsoft.com/office/drawing/2014/main" id="{4A279A7F-DE5A-36F7-4526-39F2917EA92B}"/>
                  </a:ext>
                </a:extLst>
              </p:cNvPr>
              <p:cNvSpPr>
                <a:spLocks noRot="1" noChangeAspect="1" noMove="1" noResize="1" noEditPoints="1" noAdjustHandles="1" noChangeArrowheads="1" noChangeShapeType="1" noTextEdit="1"/>
              </p:cNvSpPr>
              <p:nvPr/>
            </p:nvSpPr>
            <p:spPr>
              <a:xfrm>
                <a:off x="6756826" y="2591261"/>
                <a:ext cx="5376257" cy="369332"/>
              </a:xfrm>
              <a:prstGeom prst="rect">
                <a:avLst/>
              </a:prstGeom>
              <a:blipFill>
                <a:blip r:embed="rId11"/>
                <a:stretch>
                  <a:fillRect t="-6557" b="-262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9886B950-9C88-712A-A323-45F5BB9FD4A8}"/>
                  </a:ext>
                </a:extLst>
              </p:cNvPr>
              <p:cNvSpPr txBox="1"/>
              <p:nvPr/>
            </p:nvSpPr>
            <p:spPr>
              <a:xfrm>
                <a:off x="7317435" y="405966"/>
                <a:ext cx="2920180" cy="523220"/>
              </a:xfrm>
              <a:prstGeom prst="rect">
                <a:avLst/>
              </a:prstGeom>
              <a:noFill/>
            </p:spPr>
            <p:txBody>
              <a:bodyPr wrap="square" rtlCol="0">
                <a:spAutoFit/>
              </a:bodyPr>
              <a:lstStyle/>
              <a:p>
                <a:r>
                  <a:rPr lang="en-US" sz="2800" dirty="0"/>
                  <a:t>Domain: </a:t>
                </a:r>
                <a14:m>
                  <m:oMath xmlns:m="http://schemas.openxmlformats.org/officeDocument/2006/math">
                    <m:r>
                      <a:rPr lang="en-US" sz="2800" b="0" i="1" smtClean="0">
                        <a:latin typeface="Cambria Math" panose="02040503050406030204" pitchFamily="18" charset="0"/>
                      </a:rPr>
                      <m:t>{1, 2, 3}</m:t>
                    </m:r>
                  </m:oMath>
                </a14:m>
                <a:endParaRPr lang="en-US" sz="2800" dirty="0"/>
              </a:p>
            </p:txBody>
          </p:sp>
        </mc:Choice>
        <mc:Fallback xmlns="">
          <p:sp>
            <p:nvSpPr>
              <p:cNvPr id="8" name="TextBox 7">
                <a:extLst>
                  <a:ext uri="{FF2B5EF4-FFF2-40B4-BE49-F238E27FC236}">
                    <a16:creationId xmlns:a16="http://schemas.microsoft.com/office/drawing/2014/main" id="{9886B950-9C88-712A-A323-45F5BB9FD4A8}"/>
                  </a:ext>
                </a:extLst>
              </p:cNvPr>
              <p:cNvSpPr txBox="1">
                <a:spLocks noRot="1" noChangeAspect="1" noMove="1" noResize="1" noEditPoints="1" noAdjustHandles="1" noChangeArrowheads="1" noChangeShapeType="1" noTextEdit="1"/>
              </p:cNvSpPr>
              <p:nvPr/>
            </p:nvSpPr>
            <p:spPr>
              <a:xfrm>
                <a:off x="7317435" y="405966"/>
                <a:ext cx="2920180" cy="523220"/>
              </a:xfrm>
              <a:prstGeom prst="rect">
                <a:avLst/>
              </a:prstGeom>
              <a:blipFill>
                <a:blip r:embed="rId12"/>
                <a:stretch>
                  <a:fillRect l="-4175" t="-12941" b="-329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E4912B1D-C97A-7D2E-FDD3-6E978096E4E4}"/>
                  </a:ext>
                </a:extLst>
              </p:cNvPr>
              <p:cNvSpPr txBox="1"/>
              <p:nvPr/>
            </p:nvSpPr>
            <p:spPr>
              <a:xfrm>
                <a:off x="3132540" y="4576440"/>
                <a:ext cx="5644985" cy="1225079"/>
              </a:xfrm>
              <a:prstGeom prst="rect">
                <a:avLst/>
              </a:prstGeom>
              <a:noFill/>
            </p:spPr>
            <p:txBody>
              <a:bodyPr wrap="square" rtlCol="0">
                <a:spAutoFit/>
              </a:bodyPr>
              <a:lstStyle/>
              <a:p>
                <a:pPr>
                  <a:lnSpc>
                    <a:spcPct val="150000"/>
                  </a:lnSpc>
                </a:pPr>
                <a:r>
                  <a:rPr lang="en-US" sz="2400" dirty="0"/>
                  <a:t>e</a:t>
                </a:r>
                <a:r>
                  <a:rPr lang="en-US" sz="2400" b="0" dirty="0">
                    <a:solidFill>
                      <a:schemeClr val="tx1"/>
                    </a:solidFill>
                  </a:rPr>
                  <a:t>q </a:t>
                </a:r>
                <a14:m>
                  <m:oMath xmlns:m="http://schemas.openxmlformats.org/officeDocument/2006/math">
                    <m:r>
                      <a:rPr lang="en-US" sz="2400" b="0" i="1" smtClean="0">
                        <a:solidFill>
                          <a:schemeClr val="tx1"/>
                        </a:solidFill>
                        <a:latin typeface="Cambria Math" panose="02040503050406030204" pitchFamily="18" charset="0"/>
                      </a:rPr>
                      <m:t>=</m:t>
                    </m:r>
                    <m:d>
                      <m:dPr>
                        <m:begChr m:val="{"/>
                        <m:endChr m:val=""/>
                        <m:ctrlPr>
                          <a:rPr lang="en-US" sz="2400" b="0" i="1" smtClean="0">
                            <a:solidFill>
                              <a:schemeClr val="tx1"/>
                            </a:solidFill>
                            <a:latin typeface="Cambria Math" panose="02040503050406030204" pitchFamily="18" charset="0"/>
                          </a:rPr>
                        </m:ctrlPr>
                      </m:dPr>
                      <m:e>
                        <m:eqArr>
                          <m:eqArrPr>
                            <m:ctrlPr>
                              <a:rPr lang="en-US" sz="2400" b="0" i="1" smtClean="0">
                                <a:solidFill>
                                  <a:schemeClr val="tx1"/>
                                </a:solidFill>
                                <a:latin typeface="Cambria Math" panose="02040503050406030204" pitchFamily="18" charset="0"/>
                              </a:rPr>
                            </m:ctrlPr>
                          </m:eqArrPr>
                          <m:e>
                            <m:r>
                              <a:rPr lang="en-US" sz="2400" b="0" i="1" smtClean="0">
                                <a:solidFill>
                                  <a:schemeClr val="tx1"/>
                                </a:solidFill>
                                <a:latin typeface="Cambria Math" panose="02040503050406030204" pitchFamily="18" charset="0"/>
                              </a:rPr>
                              <m:t>𝑒𝑞𝑢𝑎𝑙</m:t>
                            </m:r>
                            <m:r>
                              <a:rPr lang="en-US" sz="2400" b="0" i="1" smtClean="0">
                                <a:solidFill>
                                  <a:schemeClr val="tx1"/>
                                </a:solidFill>
                                <a:latin typeface="Cambria Math" panose="02040503050406030204" pitchFamily="18" charset="0"/>
                              </a:rPr>
                              <m:t> </m:t>
                            </m:r>
                            <m:r>
                              <m:rPr>
                                <m:sty m:val="p"/>
                              </m:rPr>
                              <a:rPr lang="en-US" sz="2400" b="0" i="0" smtClean="0">
                                <a:solidFill>
                                  <a:schemeClr val="tx1"/>
                                </a:solidFill>
                                <a:latin typeface="Cambria Math" panose="02040503050406030204" pitchFamily="18" charset="0"/>
                              </a:rPr>
                              <m:t>if</m:t>
                            </m:r>
                            <m:r>
                              <a:rPr lang="en-US" sz="2400" b="0" i="0" smtClean="0">
                                <a:solidFill>
                                  <a:schemeClr val="tx1"/>
                                </a:solidFill>
                                <a:latin typeface="Cambria Math" panose="02040503050406030204" pitchFamily="18" charset="0"/>
                              </a:rPr>
                              <m:t> </m:t>
                            </m:r>
                            <m:r>
                              <m:rPr>
                                <m:sty m:val="p"/>
                              </m:rPr>
                              <a:rPr lang="en-US" sz="2400" b="0" i="0" smtClean="0">
                                <a:solidFill>
                                  <a:schemeClr val="tx1"/>
                                </a:solidFill>
                                <a:latin typeface="Cambria Math" panose="02040503050406030204" pitchFamily="18" charset="0"/>
                              </a:rPr>
                              <m:t>all</m:t>
                            </m:r>
                            <m:r>
                              <a:rPr lang="en-US" sz="2400" b="0" i="0" smtClean="0">
                                <a:solidFill>
                                  <a:schemeClr val="tx1"/>
                                </a:solidFill>
                                <a:latin typeface="Cambria Math" panose="02040503050406030204" pitchFamily="18" charset="0"/>
                              </a:rPr>
                              <m:t> </m:t>
                            </m:r>
                            <m:r>
                              <m:rPr>
                                <m:sty m:val="p"/>
                              </m:rPr>
                              <a:rPr lang="en-US" sz="2400" b="0" i="0" smtClean="0">
                                <a:solidFill>
                                  <a:schemeClr val="tx1"/>
                                </a:solidFill>
                                <a:latin typeface="Cambria Math" panose="02040503050406030204" pitchFamily="18" charset="0"/>
                              </a:rPr>
                              <m:t>entries</m:t>
                            </m:r>
                            <m:r>
                              <a:rPr lang="en-US" sz="2400" b="0" i="0" smtClean="0">
                                <a:solidFill>
                                  <a:schemeClr val="tx1"/>
                                </a:solidFill>
                                <a:latin typeface="Cambria Math" panose="02040503050406030204" pitchFamily="18" charset="0"/>
                              </a:rPr>
                              <m:t> </m:t>
                            </m:r>
                            <m:r>
                              <m:rPr>
                                <m:sty m:val="p"/>
                              </m:rPr>
                              <a:rPr lang="en-US" sz="2400" b="0" i="0" smtClean="0">
                                <a:solidFill>
                                  <a:schemeClr val="tx1"/>
                                </a:solidFill>
                                <a:latin typeface="Cambria Math" panose="02040503050406030204" pitchFamily="18" charset="0"/>
                              </a:rPr>
                              <m:t>are</m:t>
                            </m:r>
                            <m:r>
                              <a:rPr lang="en-US" sz="2400" b="0" i="0" smtClean="0">
                                <a:solidFill>
                                  <a:schemeClr val="tx1"/>
                                </a:solidFill>
                                <a:latin typeface="Cambria Math" panose="02040503050406030204" pitchFamily="18" charset="0"/>
                              </a:rPr>
                              <m:t> </m:t>
                            </m:r>
                            <m:r>
                              <m:rPr>
                                <m:sty m:val="p"/>
                              </m:rPr>
                              <a:rPr lang="en-US" sz="2400" b="0" i="0" smtClean="0">
                                <a:solidFill>
                                  <a:schemeClr val="tx1"/>
                                </a:solidFill>
                                <a:latin typeface="Cambria Math" panose="02040503050406030204" pitchFamily="18" charset="0"/>
                              </a:rPr>
                              <m:t>nonzero</m:t>
                            </m:r>
                          </m:e>
                          <m:e>
                            <m:r>
                              <a:rPr lang="en-US" sz="2400" b="0" i="1" smtClean="0">
                                <a:solidFill>
                                  <a:schemeClr val="tx1"/>
                                </a:solidFill>
                                <a:latin typeface="Cambria Math" panose="02040503050406030204" pitchFamily="18" charset="0"/>
                              </a:rPr>
                              <m:t>𝑛𝑜𝑡𝑒𝑞𝑢𝑎𝑙</m:t>
                            </m:r>
                            <m:r>
                              <a:rPr lang="en-US" sz="2400" b="0" i="0" smtClean="0">
                                <a:solidFill>
                                  <a:schemeClr val="tx1"/>
                                </a:solidFill>
                                <a:latin typeface="Cambria Math" panose="02040503050406030204" pitchFamily="18" charset="0"/>
                              </a:rPr>
                              <m:t>                      </m:t>
                            </m:r>
                            <m:r>
                              <m:rPr>
                                <m:sty m:val="p"/>
                              </m:rPr>
                              <a:rPr lang="en-US" sz="2400" b="0" i="0" smtClean="0">
                                <a:solidFill>
                                  <a:schemeClr val="tx1"/>
                                </a:solidFill>
                                <a:latin typeface="Cambria Math" panose="02040503050406030204" pitchFamily="18" charset="0"/>
                              </a:rPr>
                              <m:t>otherwise</m:t>
                            </m:r>
                          </m:e>
                        </m:eqArr>
                      </m:e>
                    </m:d>
                  </m:oMath>
                </a14:m>
                <a:endParaRPr lang="en-US" sz="2400" dirty="0">
                  <a:solidFill>
                    <a:schemeClr val="tx1"/>
                  </a:solidFill>
                </a:endParaRPr>
              </a:p>
            </p:txBody>
          </p:sp>
        </mc:Choice>
        <mc:Fallback xmlns="">
          <p:sp>
            <p:nvSpPr>
              <p:cNvPr id="9" name="TextBox 8">
                <a:extLst>
                  <a:ext uri="{FF2B5EF4-FFF2-40B4-BE49-F238E27FC236}">
                    <a16:creationId xmlns:a16="http://schemas.microsoft.com/office/drawing/2014/main" id="{E4912B1D-C97A-7D2E-FDD3-6E978096E4E4}"/>
                  </a:ext>
                </a:extLst>
              </p:cNvPr>
              <p:cNvSpPr txBox="1">
                <a:spLocks noRot="1" noChangeAspect="1" noMove="1" noResize="1" noEditPoints="1" noAdjustHandles="1" noChangeArrowheads="1" noChangeShapeType="1" noTextEdit="1"/>
              </p:cNvSpPr>
              <p:nvPr/>
            </p:nvSpPr>
            <p:spPr>
              <a:xfrm>
                <a:off x="3132540" y="4576440"/>
                <a:ext cx="5644985" cy="1225079"/>
              </a:xfrm>
              <a:prstGeom prst="rect">
                <a:avLst/>
              </a:prstGeom>
              <a:blipFill>
                <a:blip r:embed="rId13"/>
                <a:stretch>
                  <a:fillRect l="-1728"/>
                </a:stretch>
              </a:blipFill>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36580138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239B7D7-B7D8-7DAC-2BBD-48BB5D732033}"/>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2" name="Rectangle 21">
                <a:extLst>
                  <a:ext uri="{FF2B5EF4-FFF2-40B4-BE49-F238E27FC236}">
                    <a16:creationId xmlns:a16="http://schemas.microsoft.com/office/drawing/2014/main" id="{C298363E-9DB4-AEB4-CB9F-B16F95A3D77A}"/>
                  </a:ext>
                </a:extLst>
              </p:cNvPr>
              <p:cNvSpPr/>
              <p:nvPr/>
            </p:nvSpPr>
            <p:spPr>
              <a:xfrm>
                <a:off x="4693324" y="4049241"/>
                <a:ext cx="2310725" cy="469975"/>
              </a:xfrm>
              <a:prstGeom prst="rect">
                <a:avLst/>
              </a:prstGeom>
              <a:solidFill>
                <a:schemeClr val="bg1"/>
              </a:solidFill>
            </p:spPr>
            <p:txBody>
              <a:bodyPr wrap="square" lIns="91440" tIns="45720" rIns="91440" bIns="45720" anchor="t">
                <a:spAutoFit/>
              </a:bodyPr>
              <a:lstStyle/>
              <a:p>
                <a:pPr algn="ctr"/>
                <a14:m>
                  <m:oMathPara xmlns:m="http://schemas.openxmlformats.org/officeDocument/2006/math">
                    <m:oMathParaPr>
                      <m:jc m:val="centerGroup"/>
                    </m:oMathParaPr>
                    <m:oMath xmlns:m="http://schemas.openxmlformats.org/officeDocument/2006/math">
                      <m:r>
                        <a:rPr lang="en-US" sz="2400" b="0" i="1" dirty="0" smtClean="0">
                          <a:solidFill>
                            <a:schemeClr val="tx1"/>
                          </a:solidFill>
                          <a:latin typeface="Cambria Math" panose="02040503050406030204" pitchFamily="18" charset="0"/>
                          <a:cs typeface="Calibri"/>
                        </a:rPr>
                        <m:t>(0, </m:t>
                      </m:r>
                      <m:sSub>
                        <m:sSubPr>
                          <m:ctrlPr>
                            <a:rPr lang="en-US" sz="2400" b="0" i="1" dirty="0" smtClean="0">
                              <a:solidFill>
                                <a:schemeClr val="tx1"/>
                              </a:solidFill>
                              <a:latin typeface="Cambria Math" panose="02040503050406030204" pitchFamily="18" charset="0"/>
                              <a:cs typeface="Calibri"/>
                            </a:rPr>
                          </m:ctrlPr>
                        </m:sSubPr>
                        <m:e>
                          <m:sSub>
                            <m:sSubPr>
                              <m:ctrlPr>
                                <a:rPr lang="en-US" sz="2400" b="0" i="1" dirty="0" smtClean="0">
                                  <a:solidFill>
                                    <a:schemeClr val="tx1"/>
                                  </a:solidFill>
                                  <a:latin typeface="Cambria Math" panose="02040503050406030204" pitchFamily="18" charset="0"/>
                                  <a:cs typeface="Calibri"/>
                                </a:rPr>
                              </m:ctrlPr>
                            </m:sSubPr>
                            <m:e>
                              <m:r>
                                <a:rPr lang="en-US" sz="2400" b="0" i="1" dirty="0" smtClean="0">
                                  <a:solidFill>
                                    <a:schemeClr val="tx1"/>
                                  </a:solidFill>
                                  <a:latin typeface="Cambria Math" panose="02040503050406030204" pitchFamily="18" charset="0"/>
                                  <a:cs typeface="Calibri"/>
                                </a:rPr>
                                <m:t>𝑢</m:t>
                              </m:r>
                            </m:e>
                            <m:sub>
                              <m:r>
                                <a:rPr lang="en-US" sz="2400" b="0" i="1" dirty="0" smtClean="0">
                                  <a:solidFill>
                                    <a:schemeClr val="tx1"/>
                                  </a:solidFill>
                                  <a:latin typeface="Cambria Math" panose="02040503050406030204" pitchFamily="18" charset="0"/>
                                  <a:cs typeface="Calibri"/>
                                </a:rPr>
                                <m:t>2</m:t>
                              </m:r>
                            </m:sub>
                          </m:sSub>
                          <m:r>
                            <a:rPr lang="en-US" sz="2400" b="0" i="1" dirty="0" smtClean="0">
                              <a:solidFill>
                                <a:schemeClr val="tx1"/>
                              </a:solidFill>
                              <a:latin typeface="Cambria Math" panose="02040503050406030204" pitchFamily="18" charset="0"/>
                              <a:cs typeface="Calibri"/>
                            </a:rPr>
                            <m:t>+</m:t>
                          </m:r>
                          <m:r>
                            <a:rPr lang="en-US" sz="2400" b="0" i="1" dirty="0" smtClean="0">
                              <a:solidFill>
                                <a:schemeClr val="tx1"/>
                              </a:solidFill>
                              <a:latin typeface="Cambria Math" panose="02040503050406030204" pitchFamily="18" charset="0"/>
                              <a:cs typeface="Calibri"/>
                            </a:rPr>
                            <m:t>𝑣</m:t>
                          </m:r>
                          <m:r>
                            <a:rPr lang="en-US" sz="2400" b="0" i="1" dirty="0" smtClean="0">
                              <a:solidFill>
                                <a:schemeClr val="tx1"/>
                              </a:solidFill>
                              <a:latin typeface="Cambria Math" panose="02040503050406030204" pitchFamily="18" charset="0"/>
                              <a:cs typeface="Calibri"/>
                            </a:rPr>
                            <m:t>, </m:t>
                          </m:r>
                          <m:r>
                            <a:rPr lang="en-US" sz="2400" b="0" i="1" dirty="0" smtClean="0">
                              <a:solidFill>
                                <a:schemeClr val="tx1"/>
                              </a:solidFill>
                              <a:latin typeface="Cambria Math" panose="02040503050406030204" pitchFamily="18" charset="0"/>
                              <a:cs typeface="Calibri"/>
                            </a:rPr>
                            <m:t>𝑢</m:t>
                          </m:r>
                        </m:e>
                        <m:sub>
                          <m:r>
                            <a:rPr lang="en-US" sz="2400" b="0" i="1" dirty="0" smtClean="0">
                              <a:solidFill>
                                <a:schemeClr val="tx1"/>
                              </a:solidFill>
                              <a:latin typeface="Cambria Math" panose="02040503050406030204" pitchFamily="18" charset="0"/>
                              <a:cs typeface="Calibri"/>
                            </a:rPr>
                            <m:t>3</m:t>
                          </m:r>
                        </m:sub>
                      </m:sSub>
                      <m:r>
                        <a:rPr lang="en-US" sz="2400" b="0" i="0" dirty="0" smtClean="0">
                          <a:solidFill>
                            <a:schemeClr val="tx1"/>
                          </a:solidFill>
                          <a:latin typeface="Cambria Math" panose="02040503050406030204" pitchFamily="18" charset="0"/>
                          <a:cs typeface="Calibri"/>
                        </a:rPr>
                        <m:t>)</m:t>
                      </m:r>
                    </m:oMath>
                  </m:oMathPara>
                </a14:m>
                <a:endParaRPr lang="en-US" sz="2400" dirty="0">
                  <a:solidFill>
                    <a:schemeClr val="tx1"/>
                  </a:solidFill>
                </a:endParaRPr>
              </a:p>
            </p:txBody>
          </p:sp>
        </mc:Choice>
        <mc:Fallback xmlns="">
          <p:sp>
            <p:nvSpPr>
              <p:cNvPr id="22" name="Rectangle 21">
                <a:extLst>
                  <a:ext uri="{FF2B5EF4-FFF2-40B4-BE49-F238E27FC236}">
                    <a16:creationId xmlns:a16="http://schemas.microsoft.com/office/drawing/2014/main" id="{C298363E-9DB4-AEB4-CB9F-B16F95A3D77A}"/>
                  </a:ext>
                </a:extLst>
              </p:cNvPr>
              <p:cNvSpPr>
                <a:spLocks noRot="1" noChangeAspect="1" noMove="1" noResize="1" noEditPoints="1" noAdjustHandles="1" noChangeArrowheads="1" noChangeShapeType="1" noTextEdit="1"/>
              </p:cNvSpPr>
              <p:nvPr/>
            </p:nvSpPr>
            <p:spPr>
              <a:xfrm>
                <a:off x="4693324" y="4049241"/>
                <a:ext cx="2310725" cy="469975"/>
              </a:xfrm>
              <a:prstGeom prst="rect">
                <a:avLst/>
              </a:prstGeom>
              <a:blipFill>
                <a:blip r:embed="rId4"/>
                <a:stretch>
                  <a:fillRect b="-14286"/>
                </a:stretch>
              </a:blipFill>
            </p:spPr>
            <p:txBody>
              <a:bodyPr/>
              <a:lstStyle/>
              <a:p>
                <a:r>
                  <a:rPr lang="en-US">
                    <a:noFill/>
                  </a:rPr>
                  <a:t> </a:t>
                </a:r>
              </a:p>
            </p:txBody>
          </p:sp>
        </mc:Fallback>
      </mc:AlternateContent>
      <p:sp>
        <p:nvSpPr>
          <p:cNvPr id="2" name="Title 1">
            <a:extLst>
              <a:ext uri="{FF2B5EF4-FFF2-40B4-BE49-F238E27FC236}">
                <a16:creationId xmlns:a16="http://schemas.microsoft.com/office/drawing/2014/main" id="{9CA46086-9D19-8C3E-764D-FA7B5E3C1288}"/>
              </a:ext>
            </a:extLst>
          </p:cNvPr>
          <p:cNvSpPr>
            <a:spLocks noGrp="1"/>
          </p:cNvSpPr>
          <p:nvPr>
            <p:ph type="title"/>
          </p:nvPr>
        </p:nvSpPr>
        <p:spPr>
          <a:xfrm>
            <a:off x="88305" y="293828"/>
            <a:ext cx="12412298" cy="738490"/>
          </a:xfrm>
        </p:spPr>
        <p:txBody>
          <a:bodyPr>
            <a:normAutofit/>
          </a:bodyPr>
          <a:lstStyle/>
          <a:p>
            <a:r>
              <a:rPr lang="en-US" dirty="0">
                <a:solidFill>
                  <a:srgbClr val="C00000"/>
                </a:solidFill>
              </a:rPr>
              <a:t>One-Sided ARE </a:t>
            </a:r>
            <a:r>
              <a:rPr lang="en-US" dirty="0"/>
              <a:t>for Equality</a:t>
            </a:r>
            <a:endParaRPr lang="en-IL" dirty="0"/>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B66FF72E-138F-6AFB-9158-EEA18556FC90}"/>
                  </a:ext>
                </a:extLst>
              </p:cNvPr>
              <p:cNvSpPr/>
              <p:nvPr/>
            </p:nvSpPr>
            <p:spPr>
              <a:xfrm>
                <a:off x="330947" y="1612929"/>
                <a:ext cx="1753754" cy="461665"/>
              </a:xfrm>
              <a:prstGeom prst="rect">
                <a:avLst/>
              </a:prstGeom>
              <a:solidFill>
                <a:schemeClr val="bg1"/>
              </a:solidFill>
            </p:spPr>
            <p:txBody>
              <a:bodyPr wrap="square" lIns="91440" tIns="45720" rIns="91440" bIns="45720" anchor="t">
                <a:spAutoFit/>
              </a:bodyPr>
              <a:lstStyle/>
              <a:p>
                <a:pPr algn="ctr"/>
                <a:r>
                  <a:rPr lang="en-US" sz="2400" b="0" dirty="0"/>
                  <a:t>Alice: </a:t>
                </a:r>
                <a14:m>
                  <m:oMath xmlns:m="http://schemas.openxmlformats.org/officeDocument/2006/math">
                    <m:r>
                      <a:rPr lang="en-US" sz="2400" b="0" i="1" smtClean="0">
                        <a:solidFill>
                          <a:srgbClr val="C00000"/>
                        </a:solidFill>
                        <a:latin typeface="Cambria Math" panose="02040503050406030204" pitchFamily="18" charset="0"/>
                      </a:rPr>
                      <m:t>𝑖</m:t>
                    </m:r>
                    <m:r>
                      <a:rPr lang="en-US" sz="2400" b="0" i="1" smtClean="0">
                        <a:solidFill>
                          <a:srgbClr val="C00000"/>
                        </a:solidFill>
                        <a:latin typeface="Cambria Math" panose="02040503050406030204" pitchFamily="18" charset="0"/>
                      </a:rPr>
                      <m:t>=1</m:t>
                    </m:r>
                  </m:oMath>
                </a14:m>
                <a:endParaRPr lang="en-US" sz="2400" dirty="0">
                  <a:solidFill>
                    <a:srgbClr val="C00000"/>
                  </a:solidFill>
                </a:endParaRPr>
              </a:p>
            </p:txBody>
          </p:sp>
        </mc:Choice>
        <mc:Fallback xmlns="">
          <p:sp>
            <p:nvSpPr>
              <p:cNvPr id="5" name="Rectangle 4">
                <a:extLst>
                  <a:ext uri="{FF2B5EF4-FFF2-40B4-BE49-F238E27FC236}">
                    <a16:creationId xmlns:a16="http://schemas.microsoft.com/office/drawing/2014/main" id="{B66FF72E-138F-6AFB-9158-EEA18556FC90}"/>
                  </a:ext>
                </a:extLst>
              </p:cNvPr>
              <p:cNvSpPr>
                <a:spLocks noRot="1" noChangeAspect="1" noMove="1" noResize="1" noEditPoints="1" noAdjustHandles="1" noChangeArrowheads="1" noChangeShapeType="1" noTextEdit="1"/>
              </p:cNvSpPr>
              <p:nvPr/>
            </p:nvSpPr>
            <p:spPr>
              <a:xfrm>
                <a:off x="330947" y="1612929"/>
                <a:ext cx="1753754" cy="461665"/>
              </a:xfrm>
              <a:prstGeom prst="rect">
                <a:avLst/>
              </a:prstGeom>
              <a:blipFill>
                <a:blip r:embed="rId5"/>
                <a:stretch>
                  <a:fillRect l="-2431" t="-10667" b="-30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DE3A6F9A-DB43-3228-0911-993224972C69}"/>
                  </a:ext>
                </a:extLst>
              </p:cNvPr>
              <p:cNvSpPr/>
              <p:nvPr/>
            </p:nvSpPr>
            <p:spPr>
              <a:xfrm>
                <a:off x="404561" y="2622094"/>
                <a:ext cx="1680140" cy="461665"/>
              </a:xfrm>
              <a:prstGeom prst="rect">
                <a:avLst/>
              </a:prstGeom>
              <a:solidFill>
                <a:schemeClr val="bg1"/>
              </a:solidFill>
            </p:spPr>
            <p:txBody>
              <a:bodyPr wrap="none" lIns="91440" tIns="45720" rIns="91440" bIns="45720" anchor="t">
                <a:spAutoFit/>
              </a:bodyPr>
              <a:lstStyle/>
              <a:p>
                <a:pPr algn="ctr"/>
                <a:r>
                  <a:rPr lang="en-US" sz="2400" b="0" dirty="0">
                    <a:solidFill>
                      <a:schemeClr val="tx1"/>
                    </a:solidFill>
                  </a:rPr>
                  <a:t>Bob: </a:t>
                </a:r>
                <a14:m>
                  <m:oMath xmlns:m="http://schemas.openxmlformats.org/officeDocument/2006/math">
                    <m:r>
                      <a:rPr lang="en-US" sz="2400" b="0" i="0" smtClean="0">
                        <a:solidFill>
                          <a:schemeClr val="tx1"/>
                        </a:solidFill>
                        <a:latin typeface="Cambria Math" panose="02040503050406030204" pitchFamily="18" charset="0"/>
                      </a:rPr>
                      <m:t> </m:t>
                    </m:r>
                    <m:r>
                      <a:rPr lang="en-US" sz="2400" b="0" i="1" smtClean="0">
                        <a:solidFill>
                          <a:schemeClr val="tx1"/>
                        </a:solidFill>
                        <a:latin typeface="Cambria Math" panose="02040503050406030204" pitchFamily="18" charset="0"/>
                      </a:rPr>
                      <m:t>𝑗</m:t>
                    </m:r>
                    <m:r>
                      <a:rPr lang="en-US" sz="2400" b="0" i="1" smtClean="0">
                        <a:solidFill>
                          <a:schemeClr val="tx1"/>
                        </a:solidFill>
                        <a:latin typeface="Cambria Math" panose="02040503050406030204" pitchFamily="18" charset="0"/>
                      </a:rPr>
                      <m:t>=2</m:t>
                    </m:r>
                  </m:oMath>
                </a14:m>
                <a:endParaRPr lang="en-US" sz="2400" dirty="0">
                  <a:solidFill>
                    <a:schemeClr val="tx1"/>
                  </a:solidFill>
                </a:endParaRPr>
              </a:p>
            </p:txBody>
          </p:sp>
        </mc:Choice>
        <mc:Fallback xmlns="">
          <p:sp>
            <p:nvSpPr>
              <p:cNvPr id="6" name="Rectangle 5">
                <a:extLst>
                  <a:ext uri="{FF2B5EF4-FFF2-40B4-BE49-F238E27FC236}">
                    <a16:creationId xmlns:a16="http://schemas.microsoft.com/office/drawing/2014/main" id="{DE3A6F9A-DB43-3228-0911-993224972C69}"/>
                  </a:ext>
                </a:extLst>
              </p:cNvPr>
              <p:cNvSpPr>
                <a:spLocks noRot="1" noChangeAspect="1" noMove="1" noResize="1" noEditPoints="1" noAdjustHandles="1" noChangeArrowheads="1" noChangeShapeType="1" noTextEdit="1"/>
              </p:cNvSpPr>
              <p:nvPr/>
            </p:nvSpPr>
            <p:spPr>
              <a:xfrm>
                <a:off x="404561" y="2622094"/>
                <a:ext cx="1680140" cy="461665"/>
              </a:xfrm>
              <a:prstGeom prst="rect">
                <a:avLst/>
              </a:prstGeom>
              <a:blipFill>
                <a:blip r:embed="rId6"/>
                <a:stretch>
                  <a:fillRect l="-2899" t="-10526" b="-28947"/>
                </a:stretch>
              </a:blipFill>
            </p:spPr>
            <p:txBody>
              <a:bodyPr/>
              <a:lstStyle/>
              <a:p>
                <a:r>
                  <a:rPr lang="en-US">
                    <a:noFill/>
                  </a:rPr>
                  <a:t> </a:t>
                </a:r>
              </a:p>
            </p:txBody>
          </p:sp>
        </mc:Fallback>
      </mc:AlternateContent>
      <p:cxnSp>
        <p:nvCxnSpPr>
          <p:cNvPr id="7" name="Straight Arrow Connector 6">
            <a:extLst>
              <a:ext uri="{FF2B5EF4-FFF2-40B4-BE49-F238E27FC236}">
                <a16:creationId xmlns:a16="http://schemas.microsoft.com/office/drawing/2014/main" id="{27143E0F-AF30-CC38-BA9C-A86A9DF65A90}"/>
              </a:ext>
            </a:extLst>
          </p:cNvPr>
          <p:cNvCxnSpPr>
            <a:cxnSpLocks/>
          </p:cNvCxnSpPr>
          <p:nvPr/>
        </p:nvCxnSpPr>
        <p:spPr>
          <a:xfrm flipH="1">
            <a:off x="2899595" y="1779880"/>
            <a:ext cx="1534848" cy="0"/>
          </a:xfrm>
          <a:prstGeom prst="straightConnector1">
            <a:avLst/>
          </a:prstGeom>
          <a:ln w="76200">
            <a:solidFill>
              <a:schemeClr val="tx1"/>
            </a:solidFill>
            <a:prstDash val="sys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8D0FAD86-57A1-681E-A734-099A28B1F22B}"/>
              </a:ext>
            </a:extLst>
          </p:cNvPr>
          <p:cNvCxnSpPr>
            <a:cxnSpLocks/>
          </p:cNvCxnSpPr>
          <p:nvPr/>
        </p:nvCxnSpPr>
        <p:spPr>
          <a:xfrm flipH="1">
            <a:off x="2899595" y="2852927"/>
            <a:ext cx="1534848" cy="0"/>
          </a:xfrm>
          <a:prstGeom prst="straightConnector1">
            <a:avLst/>
          </a:prstGeom>
          <a:ln w="762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F3F3E61F-493A-7FA3-29E1-B26FA3D6A5BE}"/>
                  </a:ext>
                </a:extLst>
              </p:cNvPr>
              <p:cNvSpPr/>
              <p:nvPr/>
            </p:nvSpPr>
            <p:spPr>
              <a:xfrm>
                <a:off x="4602775" y="1615133"/>
                <a:ext cx="2038507" cy="461665"/>
              </a:xfrm>
              <a:prstGeom prst="rect">
                <a:avLst/>
              </a:prstGeom>
              <a:solidFill>
                <a:schemeClr val="bg1"/>
              </a:solidFill>
            </p:spPr>
            <p:txBody>
              <a:bodyPr wrap="none" lIns="91440" tIns="45720" rIns="91440" bIns="45720" anchor="t">
                <a:spAutoFit/>
              </a:bodyPr>
              <a:lstStyle/>
              <a:p>
                <a:pPr algn="ctr"/>
                <a14:m>
                  <m:oMathPara xmlns:m="http://schemas.openxmlformats.org/officeDocument/2006/math">
                    <m:oMathParaPr>
                      <m:jc m:val="centerGroup"/>
                    </m:oMathParaPr>
                    <m:oMath xmlns:m="http://schemas.openxmlformats.org/officeDocument/2006/math">
                      <m:acc>
                        <m:accPr>
                          <m:chr m:val="̂"/>
                          <m:ctrlPr>
                            <a:rPr lang="en-US" sz="2400" b="0" i="1" dirty="0" smtClean="0">
                              <a:solidFill>
                                <a:schemeClr val="tx1"/>
                              </a:solidFill>
                              <a:latin typeface="Cambria Math" panose="02040503050406030204" pitchFamily="18" charset="0"/>
                              <a:cs typeface="Calibri"/>
                            </a:rPr>
                          </m:ctrlPr>
                        </m:accPr>
                        <m:e>
                          <m:r>
                            <a:rPr lang="en-US" sz="2400" b="0" i="1" dirty="0" smtClean="0">
                              <a:solidFill>
                                <a:schemeClr val="tx1"/>
                              </a:solidFill>
                              <a:latin typeface="Cambria Math" panose="02040503050406030204" pitchFamily="18" charset="0"/>
                              <a:cs typeface="Calibri"/>
                            </a:rPr>
                            <m:t>𝑖</m:t>
                          </m:r>
                        </m:e>
                      </m:acc>
                      <m:r>
                        <a:rPr lang="en-US" sz="2400" b="0" i="1" dirty="0" smtClean="0">
                          <a:solidFill>
                            <a:schemeClr val="tx1"/>
                          </a:solidFill>
                          <a:latin typeface="Cambria Math" panose="02040503050406030204" pitchFamily="18" charset="0"/>
                          <a:cs typeface="Calibri"/>
                        </a:rPr>
                        <m:t>=(0, </m:t>
                      </m:r>
                      <m:sSub>
                        <m:sSubPr>
                          <m:ctrlPr>
                            <a:rPr lang="en-US" sz="2400" b="0" i="1" dirty="0" smtClean="0">
                              <a:solidFill>
                                <a:schemeClr val="tx1"/>
                              </a:solidFill>
                              <a:latin typeface="Cambria Math" panose="02040503050406030204" pitchFamily="18" charset="0"/>
                              <a:cs typeface="Calibri"/>
                            </a:rPr>
                          </m:ctrlPr>
                        </m:sSubPr>
                        <m:e>
                          <m:r>
                            <a:rPr lang="en-US" sz="2400" b="0" i="1" dirty="0" smtClean="0">
                              <a:solidFill>
                                <a:schemeClr val="tx1"/>
                              </a:solidFill>
                              <a:latin typeface="Cambria Math" panose="02040503050406030204" pitchFamily="18" charset="0"/>
                              <a:cs typeface="Calibri"/>
                            </a:rPr>
                            <m:t>𝑢</m:t>
                          </m:r>
                        </m:e>
                        <m:sub>
                          <m:r>
                            <a:rPr lang="en-US" sz="2400" b="0" i="1" dirty="0" smtClean="0">
                              <a:solidFill>
                                <a:schemeClr val="tx1"/>
                              </a:solidFill>
                              <a:latin typeface="Cambria Math" panose="02040503050406030204" pitchFamily="18" charset="0"/>
                              <a:cs typeface="Calibri"/>
                            </a:rPr>
                            <m:t>2</m:t>
                          </m:r>
                        </m:sub>
                      </m:sSub>
                      <m:r>
                        <a:rPr lang="en-US" sz="2400" b="0" i="1" dirty="0" smtClean="0">
                          <a:solidFill>
                            <a:schemeClr val="tx1"/>
                          </a:solidFill>
                          <a:latin typeface="Cambria Math" panose="02040503050406030204" pitchFamily="18" charset="0"/>
                          <a:cs typeface="Calibri"/>
                        </a:rPr>
                        <m:t>, </m:t>
                      </m:r>
                      <m:sSub>
                        <m:sSubPr>
                          <m:ctrlPr>
                            <a:rPr lang="en-US" sz="2400" b="0" i="1" dirty="0" smtClean="0">
                              <a:solidFill>
                                <a:schemeClr val="tx1"/>
                              </a:solidFill>
                              <a:latin typeface="Cambria Math" panose="02040503050406030204" pitchFamily="18" charset="0"/>
                              <a:cs typeface="Calibri"/>
                            </a:rPr>
                          </m:ctrlPr>
                        </m:sSubPr>
                        <m:e>
                          <m:r>
                            <a:rPr lang="en-US" sz="2400" b="0" i="1" dirty="0" smtClean="0">
                              <a:solidFill>
                                <a:schemeClr val="tx1"/>
                              </a:solidFill>
                              <a:latin typeface="Cambria Math" panose="02040503050406030204" pitchFamily="18" charset="0"/>
                              <a:cs typeface="Calibri"/>
                            </a:rPr>
                            <m:t>𝑢</m:t>
                          </m:r>
                        </m:e>
                        <m:sub>
                          <m:r>
                            <a:rPr lang="en-US" sz="2400" b="0" i="1" dirty="0" smtClean="0">
                              <a:solidFill>
                                <a:schemeClr val="tx1"/>
                              </a:solidFill>
                              <a:latin typeface="Cambria Math" panose="02040503050406030204" pitchFamily="18" charset="0"/>
                              <a:cs typeface="Calibri"/>
                            </a:rPr>
                            <m:t>3</m:t>
                          </m:r>
                        </m:sub>
                      </m:sSub>
                      <m:r>
                        <a:rPr lang="en-US" sz="2400" b="0" i="1" dirty="0" smtClean="0">
                          <a:solidFill>
                            <a:schemeClr val="tx1"/>
                          </a:solidFill>
                          <a:latin typeface="Cambria Math" panose="02040503050406030204" pitchFamily="18" charset="0"/>
                          <a:cs typeface="Calibri"/>
                        </a:rPr>
                        <m:t>)</m:t>
                      </m:r>
                    </m:oMath>
                  </m:oMathPara>
                </a14:m>
                <a:endParaRPr lang="en-US" sz="2400" dirty="0">
                  <a:solidFill>
                    <a:schemeClr val="tx1"/>
                  </a:solidFill>
                </a:endParaRPr>
              </a:p>
            </p:txBody>
          </p:sp>
        </mc:Choice>
        <mc:Fallback xmlns="">
          <p:sp>
            <p:nvSpPr>
              <p:cNvPr id="13" name="Rectangle 12">
                <a:extLst>
                  <a:ext uri="{FF2B5EF4-FFF2-40B4-BE49-F238E27FC236}">
                    <a16:creationId xmlns:a16="http://schemas.microsoft.com/office/drawing/2014/main" id="{F3F3E61F-493A-7FA3-29E1-B26FA3D6A5BE}"/>
                  </a:ext>
                </a:extLst>
              </p:cNvPr>
              <p:cNvSpPr>
                <a:spLocks noRot="1" noChangeAspect="1" noMove="1" noResize="1" noEditPoints="1" noAdjustHandles="1" noChangeArrowheads="1" noChangeShapeType="1" noTextEdit="1"/>
              </p:cNvSpPr>
              <p:nvPr/>
            </p:nvSpPr>
            <p:spPr>
              <a:xfrm>
                <a:off x="4602775" y="1615133"/>
                <a:ext cx="2038507" cy="461665"/>
              </a:xfrm>
              <a:prstGeom prst="rect">
                <a:avLst/>
              </a:prstGeom>
              <a:blipFill>
                <a:blip r:embed="rId7"/>
                <a:stretch>
                  <a:fillRect t="-5263" b="-157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a:extLst>
                  <a:ext uri="{FF2B5EF4-FFF2-40B4-BE49-F238E27FC236}">
                    <a16:creationId xmlns:a16="http://schemas.microsoft.com/office/drawing/2014/main" id="{488F2902-41A9-A494-4B6F-0D5C8FD67D04}"/>
                  </a:ext>
                </a:extLst>
              </p:cNvPr>
              <p:cNvSpPr/>
              <p:nvPr/>
            </p:nvSpPr>
            <p:spPr>
              <a:xfrm>
                <a:off x="5610481" y="2088738"/>
                <a:ext cx="476412" cy="461665"/>
              </a:xfrm>
              <a:prstGeom prst="rect">
                <a:avLst/>
              </a:prstGeom>
              <a:solidFill>
                <a:schemeClr val="bg1"/>
              </a:solidFill>
            </p:spPr>
            <p:txBody>
              <a:bodyPr wrap="square" lIns="91440" tIns="45720" rIns="91440" bIns="45720" anchor="t">
                <a:spAutoFit/>
              </a:bodyPr>
              <a:lstStyle/>
              <a:p>
                <a:pPr algn="ctr"/>
                <a14:m>
                  <m:oMathPara xmlns:m="http://schemas.openxmlformats.org/officeDocument/2006/math">
                    <m:oMathParaPr>
                      <m:jc m:val="centerGroup"/>
                    </m:oMathParaPr>
                    <m:oMath xmlns:m="http://schemas.openxmlformats.org/officeDocument/2006/math">
                      <m:r>
                        <a:rPr lang="en-US" sz="2400" b="0" i="1" dirty="0" smtClean="0">
                          <a:solidFill>
                            <a:schemeClr val="tx1"/>
                          </a:solidFill>
                          <a:latin typeface="Cambria Math" panose="02040503050406030204" pitchFamily="18" charset="0"/>
                          <a:cs typeface="Calibri"/>
                        </a:rPr>
                        <m:t>+</m:t>
                      </m:r>
                    </m:oMath>
                  </m:oMathPara>
                </a14:m>
                <a:endParaRPr lang="en-US" sz="2400" dirty="0">
                  <a:solidFill>
                    <a:schemeClr val="tx1"/>
                  </a:solidFill>
                </a:endParaRPr>
              </a:p>
            </p:txBody>
          </p:sp>
        </mc:Choice>
        <mc:Fallback xmlns="">
          <p:sp>
            <p:nvSpPr>
              <p:cNvPr id="15" name="Rectangle 14">
                <a:extLst>
                  <a:ext uri="{FF2B5EF4-FFF2-40B4-BE49-F238E27FC236}">
                    <a16:creationId xmlns:a16="http://schemas.microsoft.com/office/drawing/2014/main" id="{488F2902-41A9-A494-4B6F-0D5C8FD67D04}"/>
                  </a:ext>
                </a:extLst>
              </p:cNvPr>
              <p:cNvSpPr>
                <a:spLocks noRot="1" noChangeAspect="1" noMove="1" noResize="1" noEditPoints="1" noAdjustHandles="1" noChangeArrowheads="1" noChangeShapeType="1" noTextEdit="1"/>
              </p:cNvSpPr>
              <p:nvPr/>
            </p:nvSpPr>
            <p:spPr>
              <a:xfrm>
                <a:off x="5610481" y="2088738"/>
                <a:ext cx="476412" cy="461665"/>
              </a:xfrm>
              <a:prstGeom prst="rect">
                <a:avLst/>
              </a:prstGeom>
              <a:blipFill>
                <a:blip r:embed="rId8"/>
                <a:stretch>
                  <a:fillRect l="-1266"/>
                </a:stretch>
              </a:blipFill>
            </p:spPr>
            <p:txBody>
              <a:bodyPr/>
              <a:lstStyle/>
              <a:p>
                <a:r>
                  <a:rPr lang="en-US">
                    <a:noFill/>
                  </a:rPr>
                  <a:t> </a:t>
                </a:r>
              </a:p>
            </p:txBody>
          </p:sp>
        </mc:Fallback>
      </mc:AlternateContent>
      <p:cxnSp>
        <p:nvCxnSpPr>
          <p:cNvPr id="17" name="Straight Arrow Connector 16">
            <a:extLst>
              <a:ext uri="{FF2B5EF4-FFF2-40B4-BE49-F238E27FC236}">
                <a16:creationId xmlns:a16="http://schemas.microsoft.com/office/drawing/2014/main" id="{79BFE73E-8AB1-93FF-62B0-A74F7E5A29FD}"/>
              </a:ext>
            </a:extLst>
          </p:cNvPr>
          <p:cNvCxnSpPr>
            <a:cxnSpLocks/>
          </p:cNvCxnSpPr>
          <p:nvPr/>
        </p:nvCxnSpPr>
        <p:spPr>
          <a:xfrm flipV="1">
            <a:off x="5815426" y="3198450"/>
            <a:ext cx="0" cy="826550"/>
          </a:xfrm>
          <a:prstGeom prst="straightConnector1">
            <a:avLst/>
          </a:prstGeom>
          <a:ln w="762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F573201F-5C9F-8F70-8570-ACF0CF48CCE9}"/>
              </a:ext>
            </a:extLst>
          </p:cNvPr>
          <p:cNvSpPr/>
          <p:nvPr/>
        </p:nvSpPr>
        <p:spPr>
          <a:xfrm>
            <a:off x="1924433" y="1612929"/>
            <a:ext cx="839268" cy="461665"/>
          </a:xfrm>
          <a:prstGeom prst="rect">
            <a:avLst/>
          </a:prstGeom>
          <a:solidFill>
            <a:schemeClr val="bg1"/>
          </a:solidFill>
        </p:spPr>
        <p:txBody>
          <a:bodyPr wrap="square" lIns="91440" tIns="45720" rIns="91440" bIns="45720" anchor="t">
            <a:spAutoFit/>
          </a:bodyPr>
          <a:lstStyle/>
          <a:p>
            <a:pPr algn="ctr"/>
            <a:r>
              <a:rPr lang="en-US" sz="2400" b="0" i="0" dirty="0">
                <a:solidFill>
                  <a:srgbClr val="C00000"/>
                </a:solidFill>
                <a:latin typeface="+mj-lt"/>
                <a:cs typeface="Calibri"/>
              </a:rPr>
              <a:t>leaks</a:t>
            </a:r>
            <a:endParaRPr lang="en-US" sz="2400" dirty="0">
              <a:solidFill>
                <a:srgbClr val="C00000"/>
              </a:solidFill>
            </a:endParaRPr>
          </a:p>
        </p:txBody>
      </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327711E7-940C-E6E6-2C0E-E67ADA82C90F}"/>
                  </a:ext>
                </a:extLst>
              </p:cNvPr>
              <p:cNvSpPr/>
              <p:nvPr/>
            </p:nvSpPr>
            <p:spPr>
              <a:xfrm>
                <a:off x="4446101" y="2547522"/>
                <a:ext cx="2310725" cy="469975"/>
              </a:xfrm>
              <a:prstGeom prst="rect">
                <a:avLst/>
              </a:prstGeom>
              <a:solidFill>
                <a:schemeClr val="bg1"/>
              </a:solidFill>
            </p:spPr>
            <p:txBody>
              <a:bodyPr wrap="square" lIns="91440" tIns="45720" rIns="91440" bIns="45720" anchor="t">
                <a:spAutoFit/>
              </a:bodyPr>
              <a:lstStyle/>
              <a:p>
                <a:pPr algn="ctr"/>
                <a14:m>
                  <m:oMathPara xmlns:m="http://schemas.openxmlformats.org/officeDocument/2006/math">
                    <m:oMathParaPr>
                      <m:jc m:val="centerGroup"/>
                    </m:oMathParaPr>
                    <m:oMath xmlns:m="http://schemas.openxmlformats.org/officeDocument/2006/math">
                      <m:acc>
                        <m:accPr>
                          <m:chr m:val="̂"/>
                          <m:ctrlPr>
                            <a:rPr lang="en-US" sz="2400" b="0" i="1" dirty="0" smtClean="0">
                              <a:solidFill>
                                <a:schemeClr val="tx1"/>
                              </a:solidFill>
                              <a:latin typeface="Cambria Math" panose="02040503050406030204" pitchFamily="18" charset="0"/>
                              <a:cs typeface="Calibri"/>
                            </a:rPr>
                          </m:ctrlPr>
                        </m:accPr>
                        <m:e>
                          <m:r>
                            <a:rPr lang="en-US" sz="2400" b="0" i="1" dirty="0" smtClean="0">
                              <a:solidFill>
                                <a:schemeClr val="tx1"/>
                              </a:solidFill>
                              <a:latin typeface="Cambria Math" panose="02040503050406030204" pitchFamily="18" charset="0"/>
                              <a:cs typeface="Calibri"/>
                            </a:rPr>
                            <m:t>𝑗</m:t>
                          </m:r>
                        </m:e>
                      </m:acc>
                      <m:r>
                        <a:rPr lang="en-US" sz="2400" b="0" i="1" dirty="0" smtClean="0">
                          <a:solidFill>
                            <a:schemeClr val="tx1"/>
                          </a:solidFill>
                          <a:latin typeface="Cambria Math" panose="02040503050406030204" pitchFamily="18" charset="0"/>
                          <a:cs typeface="Calibri"/>
                        </a:rPr>
                        <m:t>=(0, </m:t>
                      </m:r>
                      <m:r>
                        <a:rPr lang="en-US" sz="2400" b="0" i="1" dirty="0" smtClean="0">
                          <a:solidFill>
                            <a:schemeClr val="tx1"/>
                          </a:solidFill>
                          <a:latin typeface="Cambria Math" panose="02040503050406030204" pitchFamily="18" charset="0"/>
                          <a:cs typeface="Calibri"/>
                        </a:rPr>
                        <m:t>𝑣</m:t>
                      </m:r>
                      <m:r>
                        <a:rPr lang="en-US" sz="2400" b="0" i="0" dirty="0" smtClean="0">
                          <a:solidFill>
                            <a:schemeClr val="tx1"/>
                          </a:solidFill>
                          <a:latin typeface="Cambria Math" panose="02040503050406030204" pitchFamily="18" charset="0"/>
                          <a:cs typeface="Calibri"/>
                        </a:rPr>
                        <m:t>, 0)</m:t>
                      </m:r>
                    </m:oMath>
                  </m:oMathPara>
                </a14:m>
                <a:endParaRPr lang="en-US" sz="2400" dirty="0">
                  <a:solidFill>
                    <a:schemeClr val="tx1"/>
                  </a:solidFill>
                </a:endParaRPr>
              </a:p>
            </p:txBody>
          </p:sp>
        </mc:Choice>
        <mc:Fallback xmlns="">
          <p:sp>
            <p:nvSpPr>
              <p:cNvPr id="4" name="Rectangle 3">
                <a:extLst>
                  <a:ext uri="{FF2B5EF4-FFF2-40B4-BE49-F238E27FC236}">
                    <a16:creationId xmlns:a16="http://schemas.microsoft.com/office/drawing/2014/main" id="{327711E7-940C-E6E6-2C0E-E67ADA82C90F}"/>
                  </a:ext>
                </a:extLst>
              </p:cNvPr>
              <p:cNvSpPr>
                <a:spLocks noRot="1" noChangeAspect="1" noMove="1" noResize="1" noEditPoints="1" noAdjustHandles="1" noChangeArrowheads="1" noChangeShapeType="1" noTextEdit="1"/>
              </p:cNvSpPr>
              <p:nvPr/>
            </p:nvSpPr>
            <p:spPr>
              <a:xfrm>
                <a:off x="4446101" y="2547522"/>
                <a:ext cx="2310725" cy="469975"/>
              </a:xfrm>
              <a:prstGeom prst="rect">
                <a:avLst/>
              </a:prstGeom>
              <a:blipFill>
                <a:blip r:embed="rId9"/>
                <a:stretch>
                  <a:fillRect t="-5195" b="-142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966E05D2-80B0-216E-CF14-F5E0C3AA7620}"/>
                  </a:ext>
                </a:extLst>
              </p:cNvPr>
              <p:cNvSpPr txBox="1"/>
              <p:nvPr/>
            </p:nvSpPr>
            <p:spPr>
              <a:xfrm>
                <a:off x="3132540" y="4576440"/>
                <a:ext cx="5644985" cy="1225079"/>
              </a:xfrm>
              <a:prstGeom prst="rect">
                <a:avLst/>
              </a:prstGeom>
              <a:noFill/>
            </p:spPr>
            <p:txBody>
              <a:bodyPr wrap="square" rtlCol="0">
                <a:spAutoFit/>
              </a:bodyPr>
              <a:lstStyle/>
              <a:p>
                <a:pPr>
                  <a:lnSpc>
                    <a:spcPct val="150000"/>
                  </a:lnSpc>
                </a:pPr>
                <a:r>
                  <a:rPr lang="en-US" sz="2400" dirty="0"/>
                  <a:t>e</a:t>
                </a:r>
                <a:r>
                  <a:rPr lang="en-US" sz="2400" b="0" dirty="0">
                    <a:solidFill>
                      <a:schemeClr val="tx1"/>
                    </a:solidFill>
                  </a:rPr>
                  <a:t>q </a:t>
                </a:r>
                <a14:m>
                  <m:oMath xmlns:m="http://schemas.openxmlformats.org/officeDocument/2006/math">
                    <m:r>
                      <a:rPr lang="en-US" sz="2400" b="0" i="1" smtClean="0">
                        <a:solidFill>
                          <a:schemeClr val="tx1"/>
                        </a:solidFill>
                        <a:latin typeface="Cambria Math" panose="02040503050406030204" pitchFamily="18" charset="0"/>
                      </a:rPr>
                      <m:t>=</m:t>
                    </m:r>
                    <m:d>
                      <m:dPr>
                        <m:begChr m:val="{"/>
                        <m:endChr m:val=""/>
                        <m:ctrlPr>
                          <a:rPr lang="en-US" sz="2400" b="0" i="1" smtClean="0">
                            <a:solidFill>
                              <a:schemeClr val="tx1"/>
                            </a:solidFill>
                            <a:latin typeface="Cambria Math" panose="02040503050406030204" pitchFamily="18" charset="0"/>
                          </a:rPr>
                        </m:ctrlPr>
                      </m:dPr>
                      <m:e>
                        <m:eqArr>
                          <m:eqArrPr>
                            <m:ctrlPr>
                              <a:rPr lang="en-US" sz="2400" b="0" i="1" smtClean="0">
                                <a:solidFill>
                                  <a:schemeClr val="tx1"/>
                                </a:solidFill>
                                <a:latin typeface="Cambria Math" panose="02040503050406030204" pitchFamily="18" charset="0"/>
                              </a:rPr>
                            </m:ctrlPr>
                          </m:eqArrPr>
                          <m:e>
                            <m:r>
                              <a:rPr lang="en-US" sz="2400" b="0" i="1" smtClean="0">
                                <a:solidFill>
                                  <a:schemeClr val="tx1"/>
                                </a:solidFill>
                                <a:latin typeface="Cambria Math" panose="02040503050406030204" pitchFamily="18" charset="0"/>
                              </a:rPr>
                              <m:t>𝑒𝑞𝑢𝑎𝑙</m:t>
                            </m:r>
                            <m:r>
                              <a:rPr lang="en-US" sz="2400" b="0" i="1" smtClean="0">
                                <a:solidFill>
                                  <a:schemeClr val="tx1"/>
                                </a:solidFill>
                                <a:latin typeface="Cambria Math" panose="02040503050406030204" pitchFamily="18" charset="0"/>
                              </a:rPr>
                              <m:t> </m:t>
                            </m:r>
                            <m:r>
                              <m:rPr>
                                <m:sty m:val="p"/>
                              </m:rPr>
                              <a:rPr lang="en-US" sz="2400" b="0" i="0" smtClean="0">
                                <a:solidFill>
                                  <a:schemeClr val="tx1"/>
                                </a:solidFill>
                                <a:latin typeface="Cambria Math" panose="02040503050406030204" pitchFamily="18" charset="0"/>
                              </a:rPr>
                              <m:t>if</m:t>
                            </m:r>
                            <m:r>
                              <a:rPr lang="en-US" sz="2400" b="0" i="0" smtClean="0">
                                <a:solidFill>
                                  <a:schemeClr val="tx1"/>
                                </a:solidFill>
                                <a:latin typeface="Cambria Math" panose="02040503050406030204" pitchFamily="18" charset="0"/>
                              </a:rPr>
                              <m:t> </m:t>
                            </m:r>
                            <m:r>
                              <m:rPr>
                                <m:sty m:val="p"/>
                              </m:rPr>
                              <a:rPr lang="en-US" sz="2400" b="0" i="0" smtClean="0">
                                <a:solidFill>
                                  <a:schemeClr val="tx1"/>
                                </a:solidFill>
                                <a:latin typeface="Cambria Math" panose="02040503050406030204" pitchFamily="18" charset="0"/>
                              </a:rPr>
                              <m:t>all</m:t>
                            </m:r>
                            <m:r>
                              <a:rPr lang="en-US" sz="2400" b="0" i="0" smtClean="0">
                                <a:solidFill>
                                  <a:schemeClr val="tx1"/>
                                </a:solidFill>
                                <a:latin typeface="Cambria Math" panose="02040503050406030204" pitchFamily="18" charset="0"/>
                              </a:rPr>
                              <m:t> </m:t>
                            </m:r>
                            <m:r>
                              <m:rPr>
                                <m:sty m:val="p"/>
                              </m:rPr>
                              <a:rPr lang="en-US" sz="2400" b="0" i="0" smtClean="0">
                                <a:solidFill>
                                  <a:schemeClr val="tx1"/>
                                </a:solidFill>
                                <a:latin typeface="Cambria Math" panose="02040503050406030204" pitchFamily="18" charset="0"/>
                              </a:rPr>
                              <m:t>entries</m:t>
                            </m:r>
                            <m:r>
                              <a:rPr lang="en-US" sz="2400" b="0" i="0" smtClean="0">
                                <a:solidFill>
                                  <a:schemeClr val="tx1"/>
                                </a:solidFill>
                                <a:latin typeface="Cambria Math" panose="02040503050406030204" pitchFamily="18" charset="0"/>
                              </a:rPr>
                              <m:t> </m:t>
                            </m:r>
                            <m:r>
                              <m:rPr>
                                <m:sty m:val="p"/>
                              </m:rPr>
                              <a:rPr lang="en-US" sz="2400" b="0" i="0" smtClean="0">
                                <a:solidFill>
                                  <a:schemeClr val="tx1"/>
                                </a:solidFill>
                                <a:latin typeface="Cambria Math" panose="02040503050406030204" pitchFamily="18" charset="0"/>
                              </a:rPr>
                              <m:t>are</m:t>
                            </m:r>
                            <m:r>
                              <a:rPr lang="en-US" sz="2400" b="0" i="0" smtClean="0">
                                <a:solidFill>
                                  <a:schemeClr val="tx1"/>
                                </a:solidFill>
                                <a:latin typeface="Cambria Math" panose="02040503050406030204" pitchFamily="18" charset="0"/>
                              </a:rPr>
                              <m:t> </m:t>
                            </m:r>
                            <m:r>
                              <m:rPr>
                                <m:sty m:val="p"/>
                              </m:rPr>
                              <a:rPr lang="en-US" sz="2400" b="0" i="0" smtClean="0">
                                <a:solidFill>
                                  <a:schemeClr val="tx1"/>
                                </a:solidFill>
                                <a:latin typeface="Cambria Math" panose="02040503050406030204" pitchFamily="18" charset="0"/>
                              </a:rPr>
                              <m:t>nonzero</m:t>
                            </m:r>
                          </m:e>
                          <m:e>
                            <m:r>
                              <a:rPr lang="en-US" sz="2400" b="0" i="1" smtClean="0">
                                <a:solidFill>
                                  <a:schemeClr val="tx1"/>
                                </a:solidFill>
                                <a:latin typeface="Cambria Math" panose="02040503050406030204" pitchFamily="18" charset="0"/>
                              </a:rPr>
                              <m:t>𝑛𝑜𝑡𝑒𝑞𝑢𝑎𝑙</m:t>
                            </m:r>
                            <m:r>
                              <a:rPr lang="en-US" sz="2400" b="0" i="0" smtClean="0">
                                <a:solidFill>
                                  <a:schemeClr val="tx1"/>
                                </a:solidFill>
                                <a:latin typeface="Cambria Math" panose="02040503050406030204" pitchFamily="18" charset="0"/>
                              </a:rPr>
                              <m:t>                      </m:t>
                            </m:r>
                            <m:r>
                              <m:rPr>
                                <m:sty m:val="p"/>
                              </m:rPr>
                              <a:rPr lang="en-US" sz="2400" b="0" i="0" smtClean="0">
                                <a:solidFill>
                                  <a:schemeClr val="tx1"/>
                                </a:solidFill>
                                <a:latin typeface="Cambria Math" panose="02040503050406030204" pitchFamily="18" charset="0"/>
                              </a:rPr>
                              <m:t>otherwise</m:t>
                            </m:r>
                          </m:e>
                        </m:eqArr>
                      </m:e>
                    </m:d>
                  </m:oMath>
                </a14:m>
                <a:endParaRPr lang="en-US" sz="2400" dirty="0">
                  <a:solidFill>
                    <a:schemeClr val="tx1"/>
                  </a:solidFill>
                </a:endParaRPr>
              </a:p>
            </p:txBody>
          </p:sp>
        </mc:Choice>
        <mc:Fallback xmlns="">
          <p:sp>
            <p:nvSpPr>
              <p:cNvPr id="11" name="TextBox 10">
                <a:extLst>
                  <a:ext uri="{FF2B5EF4-FFF2-40B4-BE49-F238E27FC236}">
                    <a16:creationId xmlns:a16="http://schemas.microsoft.com/office/drawing/2014/main" id="{966E05D2-80B0-216E-CF14-F5E0C3AA7620}"/>
                  </a:ext>
                </a:extLst>
              </p:cNvPr>
              <p:cNvSpPr txBox="1">
                <a:spLocks noRot="1" noChangeAspect="1" noMove="1" noResize="1" noEditPoints="1" noAdjustHandles="1" noChangeArrowheads="1" noChangeShapeType="1" noTextEdit="1"/>
              </p:cNvSpPr>
              <p:nvPr/>
            </p:nvSpPr>
            <p:spPr>
              <a:xfrm>
                <a:off x="3132540" y="4576440"/>
                <a:ext cx="5644985" cy="1225079"/>
              </a:xfrm>
              <a:prstGeom prst="rect">
                <a:avLst/>
              </a:prstGeom>
              <a:blipFill>
                <a:blip r:embed="rId10"/>
                <a:stretch>
                  <a:fillRect l="-172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57E49BA1-3DD1-D0E1-2725-AE4FC9E792C2}"/>
                  </a:ext>
                </a:extLst>
              </p:cNvPr>
              <p:cNvSpPr/>
              <p:nvPr/>
            </p:nvSpPr>
            <p:spPr>
              <a:xfrm>
                <a:off x="6770335" y="1684626"/>
                <a:ext cx="5431498" cy="369332"/>
              </a:xfrm>
              <a:prstGeom prst="rect">
                <a:avLst/>
              </a:prstGeom>
              <a:solidFill>
                <a:schemeClr val="bg1"/>
              </a:solidFill>
            </p:spPr>
            <p:txBody>
              <a:bodyPr wrap="square" lIns="91440" tIns="45720" rIns="91440" bIns="45720" anchor="t">
                <a:spAutoFit/>
              </a:bodyPr>
              <a:lstStyle/>
              <a:p>
                <a:pPr algn="ctr"/>
                <a14:m>
                  <m:oMath xmlns:m="http://schemas.openxmlformats.org/officeDocument/2006/math">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𝑢</m:t>
                        </m:r>
                      </m:e>
                      <m:sub>
                        <m:r>
                          <a:rPr lang="en-US" b="0" i="1" smtClean="0">
                            <a:solidFill>
                              <a:schemeClr val="tx1"/>
                            </a:solidFill>
                            <a:latin typeface="Cambria Math" panose="02040503050406030204" pitchFamily="18" charset="0"/>
                          </a:rPr>
                          <m:t>2</m:t>
                        </m:r>
                      </m:sub>
                    </m:sSub>
                    <m:r>
                      <a:rPr lang="en-US" b="0" i="1" smtClean="0">
                        <a:solidFill>
                          <a:schemeClr val="tx1"/>
                        </a:solidFill>
                        <a:latin typeface="Cambria Math" panose="02040503050406030204" pitchFamily="18" charset="0"/>
                      </a:rPr>
                      <m:t>,</m:t>
                    </m:r>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𝑢</m:t>
                        </m:r>
                      </m:e>
                      <m:sub>
                        <m:r>
                          <a:rPr lang="en-US" b="0" i="1" smtClean="0">
                            <a:solidFill>
                              <a:schemeClr val="tx1"/>
                            </a:solidFill>
                            <a:latin typeface="Cambria Math" panose="02040503050406030204" pitchFamily="18" charset="0"/>
                          </a:rPr>
                          <m:t>3</m:t>
                        </m:r>
                      </m:sub>
                    </m:sSub>
                  </m:oMath>
                </a14:m>
                <a:r>
                  <a:rPr lang="en-US" dirty="0">
                    <a:solidFill>
                      <a:schemeClr val="tx1"/>
                    </a:solidFill>
                  </a:rPr>
                  <a:t> randomly sampled from nonzero values of </a:t>
                </a:r>
                <a14:m>
                  <m:oMath xmlns:m="http://schemas.openxmlformats.org/officeDocument/2006/math">
                    <m:r>
                      <a:rPr lang="en-US" b="0" i="1" smtClean="0">
                        <a:solidFill>
                          <a:schemeClr val="tx1"/>
                        </a:solidFill>
                        <a:latin typeface="Cambria Math" panose="02040503050406030204" pitchFamily="18" charset="0"/>
                      </a:rPr>
                      <m:t>𝐺</m:t>
                    </m:r>
                  </m:oMath>
                </a14:m>
                <a:endParaRPr lang="en-US" dirty="0">
                  <a:solidFill>
                    <a:schemeClr val="tx1"/>
                  </a:solidFill>
                </a:endParaRPr>
              </a:p>
            </p:txBody>
          </p:sp>
        </mc:Choice>
        <mc:Fallback xmlns="">
          <p:sp>
            <p:nvSpPr>
              <p:cNvPr id="12" name="Rectangle 11">
                <a:extLst>
                  <a:ext uri="{FF2B5EF4-FFF2-40B4-BE49-F238E27FC236}">
                    <a16:creationId xmlns:a16="http://schemas.microsoft.com/office/drawing/2014/main" id="{57E49BA1-3DD1-D0E1-2725-AE4FC9E792C2}"/>
                  </a:ext>
                </a:extLst>
              </p:cNvPr>
              <p:cNvSpPr>
                <a:spLocks noRot="1" noChangeAspect="1" noMove="1" noResize="1" noEditPoints="1" noAdjustHandles="1" noChangeArrowheads="1" noChangeShapeType="1" noTextEdit="1"/>
              </p:cNvSpPr>
              <p:nvPr/>
            </p:nvSpPr>
            <p:spPr>
              <a:xfrm>
                <a:off x="6770335" y="1684626"/>
                <a:ext cx="5431498" cy="369332"/>
              </a:xfrm>
              <a:prstGeom prst="rect">
                <a:avLst/>
              </a:prstGeom>
              <a:blipFill>
                <a:blip r:embed="rId11"/>
                <a:stretch>
                  <a:fillRect t="-6557" b="-262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17">
                <a:extLst>
                  <a:ext uri="{FF2B5EF4-FFF2-40B4-BE49-F238E27FC236}">
                    <a16:creationId xmlns:a16="http://schemas.microsoft.com/office/drawing/2014/main" id="{6FA73476-B1C2-A982-25B1-E3DEF5D8FBB1}"/>
                  </a:ext>
                </a:extLst>
              </p:cNvPr>
              <p:cNvSpPr/>
              <p:nvPr/>
            </p:nvSpPr>
            <p:spPr>
              <a:xfrm>
                <a:off x="6756826" y="2591261"/>
                <a:ext cx="5376257" cy="369332"/>
              </a:xfrm>
              <a:prstGeom prst="rect">
                <a:avLst/>
              </a:prstGeom>
              <a:solidFill>
                <a:schemeClr val="bg1"/>
              </a:solidFill>
            </p:spPr>
            <p:txBody>
              <a:bodyPr wrap="square" lIns="91440" tIns="45720" rIns="91440" bIns="45720" anchor="t">
                <a:spAutoFit/>
              </a:bodyPr>
              <a:lstStyle/>
              <a:p>
                <a:pPr algn="ctr"/>
                <a14:m>
                  <m:oMath xmlns:m="http://schemas.openxmlformats.org/officeDocument/2006/math">
                    <m:r>
                      <a:rPr lang="en-US" b="0" i="1" smtClean="0">
                        <a:solidFill>
                          <a:schemeClr val="tx1"/>
                        </a:solidFill>
                        <a:latin typeface="Cambria Math" panose="02040503050406030204" pitchFamily="18" charset="0"/>
                      </a:rPr>
                      <m:t>𝑣</m:t>
                    </m:r>
                    <m:r>
                      <a:rPr lang="en-US" b="0" i="1" smtClean="0">
                        <a:solidFill>
                          <a:schemeClr val="tx1"/>
                        </a:solidFill>
                        <a:latin typeface="Cambria Math" panose="02040503050406030204" pitchFamily="18" charset="0"/>
                      </a:rPr>
                      <m:t> </m:t>
                    </m:r>
                  </m:oMath>
                </a14:m>
                <a:r>
                  <a:rPr lang="en-US" dirty="0">
                    <a:solidFill>
                      <a:schemeClr val="tx1"/>
                    </a:solidFill>
                  </a:rPr>
                  <a:t>randomly sampled from nonzero values of </a:t>
                </a:r>
                <a14:m>
                  <m:oMath xmlns:m="http://schemas.openxmlformats.org/officeDocument/2006/math">
                    <m:r>
                      <a:rPr lang="en-US" b="0" i="1" smtClean="0">
                        <a:solidFill>
                          <a:schemeClr val="tx1"/>
                        </a:solidFill>
                        <a:latin typeface="Cambria Math" panose="02040503050406030204" pitchFamily="18" charset="0"/>
                      </a:rPr>
                      <m:t>𝐺</m:t>
                    </m:r>
                  </m:oMath>
                </a14:m>
                <a:endParaRPr lang="en-US" dirty="0">
                  <a:solidFill>
                    <a:schemeClr val="tx1"/>
                  </a:solidFill>
                </a:endParaRPr>
              </a:p>
            </p:txBody>
          </p:sp>
        </mc:Choice>
        <mc:Fallback xmlns="">
          <p:sp>
            <p:nvSpPr>
              <p:cNvPr id="18" name="Rectangle 17">
                <a:extLst>
                  <a:ext uri="{FF2B5EF4-FFF2-40B4-BE49-F238E27FC236}">
                    <a16:creationId xmlns:a16="http://schemas.microsoft.com/office/drawing/2014/main" id="{6FA73476-B1C2-A982-25B1-E3DEF5D8FBB1}"/>
                  </a:ext>
                </a:extLst>
              </p:cNvPr>
              <p:cNvSpPr>
                <a:spLocks noRot="1" noChangeAspect="1" noMove="1" noResize="1" noEditPoints="1" noAdjustHandles="1" noChangeArrowheads="1" noChangeShapeType="1" noTextEdit="1"/>
              </p:cNvSpPr>
              <p:nvPr/>
            </p:nvSpPr>
            <p:spPr>
              <a:xfrm>
                <a:off x="6756826" y="2591261"/>
                <a:ext cx="5376257" cy="369332"/>
              </a:xfrm>
              <a:prstGeom prst="rect">
                <a:avLst/>
              </a:prstGeom>
              <a:blipFill>
                <a:blip r:embed="rId12"/>
                <a:stretch>
                  <a:fillRect t="-6557" b="-262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ABC18F68-A6CE-D51A-1232-E6E91E12F6CC}"/>
                  </a:ext>
                </a:extLst>
              </p:cNvPr>
              <p:cNvSpPr txBox="1"/>
              <p:nvPr/>
            </p:nvSpPr>
            <p:spPr>
              <a:xfrm>
                <a:off x="7317435" y="405966"/>
                <a:ext cx="2920180" cy="523220"/>
              </a:xfrm>
              <a:prstGeom prst="rect">
                <a:avLst/>
              </a:prstGeom>
              <a:noFill/>
            </p:spPr>
            <p:txBody>
              <a:bodyPr wrap="square" rtlCol="0">
                <a:spAutoFit/>
              </a:bodyPr>
              <a:lstStyle/>
              <a:p>
                <a:r>
                  <a:rPr lang="en-US" sz="2800" dirty="0"/>
                  <a:t>Domain: </a:t>
                </a:r>
                <a14:m>
                  <m:oMath xmlns:m="http://schemas.openxmlformats.org/officeDocument/2006/math">
                    <m:r>
                      <a:rPr lang="en-US" sz="2800" b="0" i="1" smtClean="0">
                        <a:latin typeface="Cambria Math" panose="02040503050406030204" pitchFamily="18" charset="0"/>
                      </a:rPr>
                      <m:t>{1, 2, 3}</m:t>
                    </m:r>
                  </m:oMath>
                </a14:m>
                <a:endParaRPr lang="en-US" sz="2800" dirty="0"/>
              </a:p>
            </p:txBody>
          </p:sp>
        </mc:Choice>
        <mc:Fallback xmlns="">
          <p:sp>
            <p:nvSpPr>
              <p:cNvPr id="8" name="TextBox 7">
                <a:extLst>
                  <a:ext uri="{FF2B5EF4-FFF2-40B4-BE49-F238E27FC236}">
                    <a16:creationId xmlns:a16="http://schemas.microsoft.com/office/drawing/2014/main" id="{ABC18F68-A6CE-D51A-1232-E6E91E12F6CC}"/>
                  </a:ext>
                </a:extLst>
              </p:cNvPr>
              <p:cNvSpPr txBox="1">
                <a:spLocks noRot="1" noChangeAspect="1" noMove="1" noResize="1" noEditPoints="1" noAdjustHandles="1" noChangeArrowheads="1" noChangeShapeType="1" noTextEdit="1"/>
              </p:cNvSpPr>
              <p:nvPr/>
            </p:nvSpPr>
            <p:spPr>
              <a:xfrm>
                <a:off x="7317435" y="405966"/>
                <a:ext cx="2920180" cy="523220"/>
              </a:xfrm>
              <a:prstGeom prst="rect">
                <a:avLst/>
              </a:prstGeom>
              <a:blipFill>
                <a:blip r:embed="rId13"/>
                <a:stretch>
                  <a:fillRect l="-4175" t="-12941" b="-32941"/>
                </a:stretch>
              </a:blipFill>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26454430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B0ADD96-E9A1-8B7C-9EDA-E2D3443BFEF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C1B5864-00DD-B4CC-4266-E3B855D0EB48}"/>
              </a:ext>
            </a:extLst>
          </p:cNvPr>
          <p:cNvSpPr>
            <a:spLocks noGrp="1"/>
          </p:cNvSpPr>
          <p:nvPr>
            <p:ph type="title"/>
          </p:nvPr>
        </p:nvSpPr>
        <p:spPr>
          <a:xfrm>
            <a:off x="94590" y="81316"/>
            <a:ext cx="10258097" cy="738490"/>
          </a:xfrm>
        </p:spPr>
        <p:txBody>
          <a:bodyPr>
            <a:normAutofit/>
          </a:bodyPr>
          <a:lstStyle/>
          <a:p>
            <a:r>
              <a:rPr lang="en-US" dirty="0"/>
              <a:t>ARE from PKE</a:t>
            </a:r>
            <a:endParaRPr lang="en-IL" dirty="0"/>
          </a:p>
        </p:txBody>
      </p:sp>
      <p:sp>
        <p:nvSpPr>
          <p:cNvPr id="5" name="Rectangle 4">
            <a:extLst>
              <a:ext uri="{FF2B5EF4-FFF2-40B4-BE49-F238E27FC236}">
                <a16:creationId xmlns:a16="http://schemas.microsoft.com/office/drawing/2014/main" id="{7B2CB31D-A6CB-81A6-4FE9-4968FC276D36}"/>
              </a:ext>
            </a:extLst>
          </p:cNvPr>
          <p:cNvSpPr/>
          <p:nvPr/>
        </p:nvSpPr>
        <p:spPr>
          <a:xfrm>
            <a:off x="6675998" y="1461239"/>
            <a:ext cx="2235484" cy="1077218"/>
          </a:xfrm>
          <a:prstGeom prst="rect">
            <a:avLst/>
          </a:prstGeom>
          <a:solidFill>
            <a:schemeClr val="bg1"/>
          </a:solidFill>
        </p:spPr>
        <p:txBody>
          <a:bodyPr wrap="none" lIns="91440" tIns="45720" rIns="91440" bIns="45720" anchor="t">
            <a:spAutoFit/>
          </a:bodyPr>
          <a:lstStyle/>
          <a:p>
            <a:pPr algn="ctr"/>
            <a:r>
              <a:rPr lang="en-US" sz="3200" b="1" dirty="0"/>
              <a:t>OSARE </a:t>
            </a:r>
          </a:p>
          <a:p>
            <a:pPr algn="ctr"/>
            <a:r>
              <a:rPr lang="en-US" sz="3200" b="1" dirty="0"/>
              <a:t>for Equality </a:t>
            </a:r>
          </a:p>
        </p:txBody>
      </p:sp>
      <p:cxnSp>
        <p:nvCxnSpPr>
          <p:cNvPr id="7" name="Straight Arrow Connector 6">
            <a:extLst>
              <a:ext uri="{FF2B5EF4-FFF2-40B4-BE49-F238E27FC236}">
                <a16:creationId xmlns:a16="http://schemas.microsoft.com/office/drawing/2014/main" id="{F4C39F2C-E15D-E42E-B04C-7CCFEC4284F3}"/>
              </a:ext>
            </a:extLst>
          </p:cNvPr>
          <p:cNvCxnSpPr>
            <a:cxnSpLocks/>
            <a:stCxn id="10" idx="0"/>
            <a:endCxn id="5" idx="2"/>
          </p:cNvCxnSpPr>
          <p:nvPr/>
        </p:nvCxnSpPr>
        <p:spPr>
          <a:xfrm flipV="1">
            <a:off x="7774689" y="2538457"/>
            <a:ext cx="19051" cy="1861258"/>
          </a:xfrm>
          <a:prstGeom prst="straightConnector1">
            <a:avLst/>
          </a:prstGeom>
          <a:ln w="76200">
            <a:solidFill>
              <a:srgbClr val="C0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A001F8F4-6873-D7D6-E834-0EC568BFEE9F}"/>
                  </a:ext>
                </a:extLst>
              </p:cNvPr>
              <p:cNvSpPr/>
              <p:nvPr/>
            </p:nvSpPr>
            <p:spPr>
              <a:xfrm>
                <a:off x="6890152" y="4399715"/>
                <a:ext cx="1769074" cy="1077218"/>
              </a:xfrm>
              <a:prstGeom prst="rect">
                <a:avLst/>
              </a:prstGeom>
              <a:solidFill>
                <a:schemeClr val="bg1"/>
              </a:solidFill>
            </p:spPr>
            <p:txBody>
              <a:bodyPr wrap="square" lIns="91440" tIns="45720" rIns="91440" bIns="45720" anchor="t">
                <a:spAutoFit/>
              </a:bodyPr>
              <a:lstStyle/>
              <a:p>
                <a:pPr algn="ctr"/>
                <a:r>
                  <a:rPr lang="en-US" sz="3200" b="1" dirty="0"/>
                  <a:t>OSARE </a:t>
                </a:r>
              </a:p>
              <a:p>
                <a:pPr algn="ctr"/>
                <a:r>
                  <a:rPr lang="en-US" sz="3200" b="1" dirty="0"/>
                  <a:t>for any </a:t>
                </a:r>
                <a14:m>
                  <m:oMath xmlns:m="http://schemas.openxmlformats.org/officeDocument/2006/math">
                    <m:r>
                      <a:rPr lang="en-US" sz="3200" b="1" i="1" smtClean="0">
                        <a:latin typeface="Cambria Math" panose="02040503050406030204" pitchFamily="18" charset="0"/>
                      </a:rPr>
                      <m:t>𝒇</m:t>
                    </m:r>
                  </m:oMath>
                </a14:m>
                <a:r>
                  <a:rPr lang="en-US" sz="3200" b="1" dirty="0"/>
                  <a:t> </a:t>
                </a:r>
              </a:p>
            </p:txBody>
          </p:sp>
        </mc:Choice>
        <mc:Fallback xmlns="">
          <p:sp>
            <p:nvSpPr>
              <p:cNvPr id="10" name="Rectangle 9">
                <a:extLst>
                  <a:ext uri="{FF2B5EF4-FFF2-40B4-BE49-F238E27FC236}">
                    <a16:creationId xmlns:a16="http://schemas.microsoft.com/office/drawing/2014/main" id="{A001F8F4-6873-D7D6-E834-0EC568BFEE9F}"/>
                  </a:ext>
                </a:extLst>
              </p:cNvPr>
              <p:cNvSpPr>
                <a:spLocks noRot="1" noChangeAspect="1" noMove="1" noResize="1" noEditPoints="1" noAdjustHandles="1" noChangeArrowheads="1" noChangeShapeType="1" noTextEdit="1"/>
              </p:cNvSpPr>
              <p:nvPr/>
            </p:nvSpPr>
            <p:spPr>
              <a:xfrm>
                <a:off x="6890152" y="4399715"/>
                <a:ext cx="1769074" cy="1077218"/>
              </a:xfrm>
              <a:prstGeom prst="rect">
                <a:avLst/>
              </a:prstGeom>
              <a:blipFill>
                <a:blip r:embed="rId4"/>
                <a:stretch>
                  <a:fillRect l="-8276" t="-6818" r="-4828" b="-18750"/>
                </a:stretch>
              </a:blipFill>
            </p:spPr>
            <p:txBody>
              <a:bodyPr/>
              <a:lstStyle/>
              <a:p>
                <a:r>
                  <a:rPr lang="en-US">
                    <a:noFill/>
                  </a:rPr>
                  <a:t> </a:t>
                </a:r>
              </a:p>
            </p:txBody>
          </p:sp>
        </mc:Fallback>
      </mc:AlternateContent>
      <p:sp>
        <p:nvSpPr>
          <p:cNvPr id="3" name="Rectangle 2">
            <a:extLst>
              <a:ext uri="{FF2B5EF4-FFF2-40B4-BE49-F238E27FC236}">
                <a16:creationId xmlns:a16="http://schemas.microsoft.com/office/drawing/2014/main" id="{F2EF974A-0892-0FC7-233C-3D44F63B1A3C}"/>
              </a:ext>
            </a:extLst>
          </p:cNvPr>
          <p:cNvSpPr/>
          <p:nvPr/>
        </p:nvSpPr>
        <p:spPr>
          <a:xfrm>
            <a:off x="7073509" y="3064926"/>
            <a:ext cx="2940228" cy="523220"/>
          </a:xfrm>
          <a:prstGeom prst="rect">
            <a:avLst/>
          </a:prstGeom>
          <a:solidFill>
            <a:schemeClr val="bg1"/>
          </a:solidFill>
        </p:spPr>
        <p:txBody>
          <a:bodyPr wrap="none" lIns="91440" tIns="45720" rIns="91440" bIns="45720" anchor="ctr">
            <a:spAutoFit/>
          </a:bodyPr>
          <a:lstStyle/>
          <a:p>
            <a:r>
              <a:rPr lang="en-US" sz="2800" dirty="0">
                <a:solidFill>
                  <a:srgbClr val="C00000"/>
                </a:solidFill>
              </a:rPr>
              <a:t>Garbling [HIKR23]</a:t>
            </a:r>
          </a:p>
        </p:txBody>
      </p:sp>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8DCB1C04-3BBA-508C-7C2A-24196AF5A56D}"/>
                  </a:ext>
                </a:extLst>
              </p:cNvPr>
              <p:cNvSpPr/>
              <p:nvPr/>
            </p:nvSpPr>
            <p:spPr>
              <a:xfrm>
                <a:off x="2287001" y="4409238"/>
                <a:ext cx="1793248" cy="1077218"/>
              </a:xfrm>
              <a:prstGeom prst="rect">
                <a:avLst/>
              </a:prstGeom>
              <a:solidFill>
                <a:schemeClr val="bg1"/>
              </a:solidFill>
            </p:spPr>
            <p:txBody>
              <a:bodyPr wrap="none" lIns="91440" tIns="45720" rIns="91440" bIns="45720" anchor="t">
                <a:spAutoFit/>
              </a:bodyPr>
              <a:lstStyle/>
              <a:p>
                <a:pPr algn="ctr"/>
                <a:r>
                  <a:rPr lang="en-US" sz="3200" b="1" dirty="0"/>
                  <a:t>ARE </a:t>
                </a:r>
              </a:p>
              <a:p>
                <a:pPr algn="ctr"/>
                <a:r>
                  <a:rPr lang="en-US" sz="3200" b="1" dirty="0"/>
                  <a:t>for any </a:t>
                </a:r>
                <a14:m>
                  <m:oMath xmlns:m="http://schemas.openxmlformats.org/officeDocument/2006/math">
                    <m:r>
                      <a:rPr lang="en-US" sz="3200" b="1" i="1" smtClean="0">
                        <a:latin typeface="Cambria Math" panose="02040503050406030204" pitchFamily="18" charset="0"/>
                      </a:rPr>
                      <m:t>𝒇</m:t>
                    </m:r>
                  </m:oMath>
                </a14:m>
                <a:r>
                  <a:rPr lang="en-US" sz="3200" b="1" dirty="0"/>
                  <a:t> </a:t>
                </a:r>
              </a:p>
            </p:txBody>
          </p:sp>
        </mc:Choice>
        <mc:Fallback xmlns="">
          <p:sp>
            <p:nvSpPr>
              <p:cNvPr id="13" name="Rectangle 12">
                <a:extLst>
                  <a:ext uri="{FF2B5EF4-FFF2-40B4-BE49-F238E27FC236}">
                    <a16:creationId xmlns:a16="http://schemas.microsoft.com/office/drawing/2014/main" id="{8DCB1C04-3BBA-508C-7C2A-24196AF5A56D}"/>
                  </a:ext>
                </a:extLst>
              </p:cNvPr>
              <p:cNvSpPr>
                <a:spLocks noRot="1" noChangeAspect="1" noMove="1" noResize="1" noEditPoints="1" noAdjustHandles="1" noChangeArrowheads="1" noChangeShapeType="1" noTextEdit="1"/>
              </p:cNvSpPr>
              <p:nvPr/>
            </p:nvSpPr>
            <p:spPr>
              <a:xfrm>
                <a:off x="2287001" y="4409238"/>
                <a:ext cx="1793248" cy="1077218"/>
              </a:xfrm>
              <a:prstGeom prst="rect">
                <a:avLst/>
              </a:prstGeom>
              <a:blipFill>
                <a:blip r:embed="rId5"/>
                <a:stretch>
                  <a:fillRect l="-9864" t="-6780" b="-18079"/>
                </a:stretch>
              </a:blipFill>
            </p:spPr>
            <p:txBody>
              <a:bodyPr/>
              <a:lstStyle/>
              <a:p>
                <a:r>
                  <a:rPr lang="en-US">
                    <a:noFill/>
                  </a:rPr>
                  <a:t> </a:t>
                </a:r>
              </a:p>
            </p:txBody>
          </p:sp>
        </mc:Fallback>
      </mc:AlternateContent>
      <p:cxnSp>
        <p:nvCxnSpPr>
          <p:cNvPr id="14" name="Straight Arrow Connector 13">
            <a:extLst>
              <a:ext uri="{FF2B5EF4-FFF2-40B4-BE49-F238E27FC236}">
                <a16:creationId xmlns:a16="http://schemas.microsoft.com/office/drawing/2014/main" id="{BE681A73-9378-78FD-9F69-8AD2AA052C86}"/>
              </a:ext>
            </a:extLst>
          </p:cNvPr>
          <p:cNvCxnSpPr>
            <a:cxnSpLocks/>
            <a:stCxn id="13" idx="3"/>
          </p:cNvCxnSpPr>
          <p:nvPr/>
        </p:nvCxnSpPr>
        <p:spPr>
          <a:xfrm>
            <a:off x="4080249" y="4947847"/>
            <a:ext cx="2488422" cy="0"/>
          </a:xfrm>
          <a:prstGeom prst="straightConnector1">
            <a:avLst/>
          </a:prstGeom>
          <a:ln w="762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1A60510E-1A66-3A5B-16F1-62583D69DEE0}"/>
              </a:ext>
            </a:extLst>
          </p:cNvPr>
          <p:cNvSpPr/>
          <p:nvPr/>
        </p:nvSpPr>
        <p:spPr>
          <a:xfrm>
            <a:off x="4925614" y="4688947"/>
            <a:ext cx="731290" cy="523220"/>
          </a:xfrm>
          <a:prstGeom prst="rect">
            <a:avLst/>
          </a:prstGeom>
          <a:solidFill>
            <a:schemeClr val="bg1"/>
          </a:solidFill>
        </p:spPr>
        <p:txBody>
          <a:bodyPr wrap="none" lIns="91440" tIns="45720" rIns="91440" bIns="45720" anchor="ctr">
            <a:spAutoFit/>
          </a:bodyPr>
          <a:lstStyle/>
          <a:p>
            <a:r>
              <a:rPr lang="en-US" sz="2800" dirty="0"/>
              <a:t>PKE</a:t>
            </a:r>
          </a:p>
        </p:txBody>
      </p:sp>
      <p:cxnSp>
        <p:nvCxnSpPr>
          <p:cNvPr id="20" name="Straight Arrow Connector 19">
            <a:extLst>
              <a:ext uri="{FF2B5EF4-FFF2-40B4-BE49-F238E27FC236}">
                <a16:creationId xmlns:a16="http://schemas.microsoft.com/office/drawing/2014/main" id="{A1BDA4D3-8747-8080-C9F5-5AF8BB096BDA}"/>
              </a:ext>
            </a:extLst>
          </p:cNvPr>
          <p:cNvCxnSpPr>
            <a:cxnSpLocks/>
          </p:cNvCxnSpPr>
          <p:nvPr/>
        </p:nvCxnSpPr>
        <p:spPr>
          <a:xfrm flipH="1">
            <a:off x="4543427" y="2085975"/>
            <a:ext cx="2004389" cy="1"/>
          </a:xfrm>
          <a:prstGeom prst="straightConnector1">
            <a:avLst/>
          </a:prstGeom>
          <a:ln w="762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29CEE6FC-23A9-C75C-7545-C82A86932BF9}"/>
              </a:ext>
            </a:extLst>
          </p:cNvPr>
          <p:cNvSpPr/>
          <p:nvPr/>
        </p:nvSpPr>
        <p:spPr>
          <a:xfrm>
            <a:off x="4977999" y="1840957"/>
            <a:ext cx="785664" cy="523220"/>
          </a:xfrm>
          <a:prstGeom prst="rect">
            <a:avLst/>
          </a:prstGeom>
          <a:solidFill>
            <a:schemeClr val="bg1"/>
          </a:solidFill>
        </p:spPr>
        <p:txBody>
          <a:bodyPr wrap="none" lIns="91440" tIns="45720" rIns="91440" bIns="45720" anchor="ctr">
            <a:spAutoFit/>
          </a:bodyPr>
          <a:lstStyle/>
          <a:p>
            <a:r>
              <a:rPr lang="en-US" sz="2800" dirty="0"/>
              <a:t>free</a:t>
            </a:r>
          </a:p>
        </p:txBody>
      </p:sp>
    </p:spTree>
    <p:custDataLst>
      <p:tags r:id="rId1"/>
    </p:custDataLst>
    <p:extLst>
      <p:ext uri="{BB962C8B-B14F-4D97-AF65-F5344CB8AC3E}">
        <p14:creationId xmlns:p14="http://schemas.microsoft.com/office/powerpoint/2010/main" val="33154020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BB64532-1D26-7F4F-0A11-6E3BEA99DC00}"/>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4CC71517-A0D5-A81B-C907-FA15A81F5A49}"/>
                  </a:ext>
                </a:extLst>
              </p:cNvPr>
              <p:cNvSpPr>
                <a:spLocks noGrp="1"/>
              </p:cNvSpPr>
              <p:nvPr>
                <p:ph type="title"/>
              </p:nvPr>
            </p:nvSpPr>
            <p:spPr>
              <a:xfrm>
                <a:off x="88305" y="293828"/>
                <a:ext cx="12412298" cy="738490"/>
              </a:xfrm>
            </p:spPr>
            <p:txBody>
              <a:bodyPr>
                <a:normAutofit fontScale="90000"/>
              </a:bodyPr>
              <a:lstStyle/>
              <a:p>
                <a:r>
                  <a:rPr lang="en-US" dirty="0"/>
                  <a:t>From Equality to Small Functions </a:t>
                </a:r>
                <a14:m>
                  <m:oMath xmlns:m="http://schemas.openxmlformats.org/officeDocument/2006/math">
                    <m:r>
                      <a:rPr lang="en-US" b="0" i="1" smtClean="0">
                        <a:latin typeface="Cambria Math" panose="02040503050406030204" pitchFamily="18" charset="0"/>
                      </a:rPr>
                      <m:t>𝑓</m:t>
                    </m:r>
                  </m:oMath>
                </a14:m>
                <a:br>
                  <a:rPr lang="en-US" b="0" dirty="0"/>
                </a:br>
                <a:r>
                  <a:rPr lang="en-US" sz="1800" dirty="0"/>
                  <a:t>[Halevi, </a:t>
                </a:r>
                <a:r>
                  <a:rPr lang="en-US" sz="1800" dirty="0" err="1"/>
                  <a:t>Ishai</a:t>
                </a:r>
                <a:r>
                  <a:rPr lang="en-US" sz="1800" dirty="0"/>
                  <a:t>, </a:t>
                </a:r>
                <a:r>
                  <a:rPr lang="en-US" sz="1800" dirty="0" err="1"/>
                  <a:t>Kushilevitz</a:t>
                </a:r>
                <a:r>
                  <a:rPr lang="en-US" sz="1800" dirty="0"/>
                  <a:t>, Rabin 2023]</a:t>
                </a:r>
                <a:endParaRPr lang="en-IL" sz="1800" dirty="0"/>
              </a:p>
            </p:txBody>
          </p:sp>
        </mc:Choice>
        <mc:Fallback xmlns="">
          <p:sp>
            <p:nvSpPr>
              <p:cNvPr id="2" name="Title 1">
                <a:extLst>
                  <a:ext uri="{FF2B5EF4-FFF2-40B4-BE49-F238E27FC236}">
                    <a16:creationId xmlns:a16="http://schemas.microsoft.com/office/drawing/2014/main" id="{4CC71517-A0D5-A81B-C907-FA15A81F5A49}"/>
                  </a:ext>
                </a:extLst>
              </p:cNvPr>
              <p:cNvSpPr>
                <a:spLocks noGrp="1" noRot="1" noChangeAspect="1" noMove="1" noResize="1" noEditPoints="1" noAdjustHandles="1" noChangeArrowheads="1" noChangeShapeType="1" noTextEdit="1"/>
              </p:cNvSpPr>
              <p:nvPr>
                <p:ph type="title"/>
              </p:nvPr>
            </p:nvSpPr>
            <p:spPr>
              <a:xfrm>
                <a:off x="88305" y="293828"/>
                <a:ext cx="12412298" cy="738490"/>
              </a:xfrm>
              <a:blipFill>
                <a:blip r:embed="rId4"/>
                <a:stretch>
                  <a:fillRect l="-1718" t="-30579" b="-190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9D3DBAA3-E209-6752-FE4F-05E91ABAEF25}"/>
                  </a:ext>
                </a:extLst>
              </p:cNvPr>
              <p:cNvSpPr/>
              <p:nvPr/>
            </p:nvSpPr>
            <p:spPr>
              <a:xfrm>
                <a:off x="1609092" y="2389554"/>
                <a:ext cx="354712" cy="461665"/>
              </a:xfrm>
              <a:prstGeom prst="rect">
                <a:avLst/>
              </a:prstGeom>
              <a:solidFill>
                <a:schemeClr val="bg1"/>
              </a:solidFill>
            </p:spPr>
            <p:txBody>
              <a:bodyPr wrap="square" lIns="91440" tIns="45720" rIns="91440" bIns="45720" anchor="t">
                <a:spAutoFit/>
              </a:bodyPr>
              <a:lstStyle/>
              <a:p>
                <a:pPr algn="ctr"/>
                <a14:m>
                  <m:oMathPara xmlns:m="http://schemas.openxmlformats.org/officeDocument/2006/math">
                    <m:oMathParaPr>
                      <m:jc m:val="centerGroup"/>
                    </m:oMathParaPr>
                    <m:oMath xmlns:m="http://schemas.openxmlformats.org/officeDocument/2006/math">
                      <m:r>
                        <a:rPr lang="en-US" sz="2400" b="0" i="1" smtClean="0">
                          <a:solidFill>
                            <a:srgbClr val="C00000"/>
                          </a:solidFill>
                          <a:latin typeface="Cambria Math" panose="02040503050406030204" pitchFamily="18" charset="0"/>
                        </a:rPr>
                        <m:t>𝑥</m:t>
                      </m:r>
                    </m:oMath>
                  </m:oMathPara>
                </a14:m>
                <a:endParaRPr lang="en-US" sz="2400" dirty="0">
                  <a:solidFill>
                    <a:srgbClr val="C00000"/>
                  </a:solidFill>
                </a:endParaRPr>
              </a:p>
            </p:txBody>
          </p:sp>
        </mc:Choice>
        <mc:Fallback xmlns="">
          <p:sp>
            <p:nvSpPr>
              <p:cNvPr id="5" name="Rectangle 4">
                <a:extLst>
                  <a:ext uri="{FF2B5EF4-FFF2-40B4-BE49-F238E27FC236}">
                    <a16:creationId xmlns:a16="http://schemas.microsoft.com/office/drawing/2014/main" id="{9D3DBAA3-E209-6752-FE4F-05E91ABAEF25}"/>
                  </a:ext>
                </a:extLst>
              </p:cNvPr>
              <p:cNvSpPr>
                <a:spLocks noRot="1" noChangeAspect="1" noMove="1" noResize="1" noEditPoints="1" noAdjustHandles="1" noChangeArrowheads="1" noChangeShapeType="1" noTextEdit="1"/>
              </p:cNvSpPr>
              <p:nvPr/>
            </p:nvSpPr>
            <p:spPr>
              <a:xfrm>
                <a:off x="1609092" y="2389554"/>
                <a:ext cx="354712" cy="461665"/>
              </a:xfrm>
              <a:prstGeom prst="rect">
                <a:avLst/>
              </a:prstGeom>
              <a:blipFill>
                <a:blip r:embed="rId5"/>
                <a:stretch>
                  <a:fillRect l="-517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F10AE132-7ABE-15DC-955D-97A961967439}"/>
                  </a:ext>
                </a:extLst>
              </p:cNvPr>
              <p:cNvSpPr/>
              <p:nvPr/>
            </p:nvSpPr>
            <p:spPr>
              <a:xfrm>
                <a:off x="1561955" y="3211309"/>
                <a:ext cx="423962" cy="461665"/>
              </a:xfrm>
              <a:prstGeom prst="rect">
                <a:avLst/>
              </a:prstGeom>
              <a:solidFill>
                <a:schemeClr val="bg1"/>
              </a:solidFill>
            </p:spPr>
            <p:txBody>
              <a:bodyPr wrap="none" lIns="91440" tIns="45720" rIns="91440" bIns="45720" anchor="t">
                <a:spAutoFit/>
              </a:bodyPr>
              <a:lstStyle/>
              <a:p>
                <a:pPr algn="ctr"/>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panose="02040503050406030204" pitchFamily="18" charset="0"/>
                        </a:rPr>
                        <m:t>𝑦</m:t>
                      </m:r>
                    </m:oMath>
                  </m:oMathPara>
                </a14:m>
                <a:endParaRPr lang="en-US" sz="2400" dirty="0">
                  <a:solidFill>
                    <a:schemeClr val="tx1"/>
                  </a:solidFill>
                </a:endParaRPr>
              </a:p>
            </p:txBody>
          </p:sp>
        </mc:Choice>
        <mc:Fallback xmlns="">
          <p:sp>
            <p:nvSpPr>
              <p:cNvPr id="6" name="Rectangle 5">
                <a:extLst>
                  <a:ext uri="{FF2B5EF4-FFF2-40B4-BE49-F238E27FC236}">
                    <a16:creationId xmlns:a16="http://schemas.microsoft.com/office/drawing/2014/main" id="{F10AE132-7ABE-15DC-955D-97A961967439}"/>
                  </a:ext>
                </a:extLst>
              </p:cNvPr>
              <p:cNvSpPr>
                <a:spLocks noRot="1" noChangeAspect="1" noMove="1" noResize="1" noEditPoints="1" noAdjustHandles="1" noChangeArrowheads="1" noChangeShapeType="1" noTextEdit="1"/>
              </p:cNvSpPr>
              <p:nvPr/>
            </p:nvSpPr>
            <p:spPr>
              <a:xfrm>
                <a:off x="1561955" y="3211309"/>
                <a:ext cx="423962" cy="461665"/>
              </a:xfrm>
              <a:prstGeom prst="rect">
                <a:avLst/>
              </a:prstGeom>
              <a:blipFill>
                <a:blip r:embed="rId6"/>
                <a:stretch>
                  <a:fillRect l="-4286" b="-7895"/>
                </a:stretch>
              </a:blipFill>
            </p:spPr>
            <p:txBody>
              <a:bodyPr/>
              <a:lstStyle/>
              <a:p>
                <a:r>
                  <a:rPr lang="en-US">
                    <a:noFill/>
                  </a:rPr>
                  <a:t> </a:t>
                </a:r>
              </a:p>
            </p:txBody>
          </p:sp>
        </mc:Fallback>
      </mc:AlternateContent>
      <p:cxnSp>
        <p:nvCxnSpPr>
          <p:cNvPr id="7" name="Straight Arrow Connector 6">
            <a:extLst>
              <a:ext uri="{FF2B5EF4-FFF2-40B4-BE49-F238E27FC236}">
                <a16:creationId xmlns:a16="http://schemas.microsoft.com/office/drawing/2014/main" id="{CAC98A63-9298-586C-685D-3F47BAB7054F}"/>
              </a:ext>
            </a:extLst>
          </p:cNvPr>
          <p:cNvCxnSpPr>
            <a:cxnSpLocks/>
          </p:cNvCxnSpPr>
          <p:nvPr/>
        </p:nvCxnSpPr>
        <p:spPr>
          <a:xfrm flipH="1">
            <a:off x="2113766" y="2620386"/>
            <a:ext cx="1528162" cy="0"/>
          </a:xfrm>
          <a:prstGeom prst="straightConnector1">
            <a:avLst/>
          </a:prstGeom>
          <a:ln w="76200">
            <a:solidFill>
              <a:schemeClr val="tx1"/>
            </a:solidFill>
            <a:prstDash val="sys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FF32C242-2240-6E54-015B-BAF55F002E63}"/>
              </a:ext>
            </a:extLst>
          </p:cNvPr>
          <p:cNvCxnSpPr>
            <a:cxnSpLocks/>
          </p:cNvCxnSpPr>
          <p:nvPr/>
        </p:nvCxnSpPr>
        <p:spPr>
          <a:xfrm flipH="1">
            <a:off x="2113766" y="3459733"/>
            <a:ext cx="1528162" cy="0"/>
          </a:xfrm>
          <a:prstGeom prst="straightConnector1">
            <a:avLst/>
          </a:prstGeom>
          <a:ln w="762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E5C7C9E5-33BD-670B-30D8-6AA8DE0556DB}"/>
                  </a:ext>
                </a:extLst>
              </p:cNvPr>
              <p:cNvSpPr/>
              <p:nvPr/>
            </p:nvSpPr>
            <p:spPr>
              <a:xfrm>
                <a:off x="4343980" y="2389554"/>
                <a:ext cx="2620589" cy="461665"/>
              </a:xfrm>
              <a:prstGeom prst="rect">
                <a:avLst/>
              </a:prstGeom>
              <a:solidFill>
                <a:schemeClr val="bg1"/>
              </a:solidFill>
            </p:spPr>
            <p:txBody>
              <a:bodyPr wrap="none" lIns="91440" tIns="45720" rIns="91440" bIns="45720" anchor="t">
                <a:spAutoFit/>
              </a:bodyPr>
              <a:lstStyle/>
              <a:p>
                <a:pPr algn="ctr"/>
                <a14:m>
                  <m:oMathPara xmlns:m="http://schemas.openxmlformats.org/officeDocument/2006/math">
                    <m:oMathParaPr>
                      <m:jc m:val="centerGroup"/>
                    </m:oMathParaPr>
                    <m:oMath xmlns:m="http://schemas.openxmlformats.org/officeDocument/2006/math">
                      <m:acc>
                        <m:accPr>
                          <m:chr m:val="̂"/>
                          <m:ctrlPr>
                            <a:rPr lang="en-US" sz="2400" b="0" i="1" dirty="0" smtClean="0">
                              <a:solidFill>
                                <a:schemeClr val="tx1"/>
                              </a:solidFill>
                              <a:latin typeface="Cambria Math" panose="02040503050406030204" pitchFamily="18" charset="0"/>
                              <a:cs typeface="Calibri"/>
                            </a:rPr>
                          </m:ctrlPr>
                        </m:accPr>
                        <m:e>
                          <m:r>
                            <a:rPr lang="en-US" sz="2400" b="0" i="1" dirty="0" smtClean="0">
                              <a:solidFill>
                                <a:schemeClr val="tx1"/>
                              </a:solidFill>
                              <a:latin typeface="Cambria Math" panose="02040503050406030204" pitchFamily="18" charset="0"/>
                              <a:cs typeface="Calibri"/>
                            </a:rPr>
                            <m:t>𝑥</m:t>
                          </m:r>
                        </m:e>
                      </m:acc>
                      <m:r>
                        <a:rPr lang="en-US" sz="2400" b="0" i="1" dirty="0" smtClean="0">
                          <a:solidFill>
                            <a:schemeClr val="tx1"/>
                          </a:solidFill>
                          <a:latin typeface="Cambria Math" panose="02040503050406030204" pitchFamily="18" charset="0"/>
                          <a:cs typeface="Calibri"/>
                        </a:rPr>
                        <m:t>=(</m:t>
                      </m:r>
                      <m:sSub>
                        <m:sSubPr>
                          <m:ctrlPr>
                            <a:rPr lang="en-US" sz="2400" b="0" i="1" dirty="0" smtClean="0">
                              <a:solidFill>
                                <a:schemeClr val="tx1"/>
                              </a:solidFill>
                              <a:latin typeface="Cambria Math" panose="02040503050406030204" pitchFamily="18" charset="0"/>
                              <a:cs typeface="Calibri"/>
                            </a:rPr>
                          </m:ctrlPr>
                        </m:sSubPr>
                        <m:e>
                          <m:r>
                            <a:rPr lang="en-US" sz="2400" b="0" i="1" dirty="0" smtClean="0">
                              <a:solidFill>
                                <a:schemeClr val="tx1"/>
                              </a:solidFill>
                              <a:latin typeface="Cambria Math" panose="02040503050406030204" pitchFamily="18" charset="0"/>
                              <a:cs typeface="Calibri"/>
                            </a:rPr>
                            <m:t>𝑦</m:t>
                          </m:r>
                        </m:e>
                        <m:sub>
                          <m:r>
                            <a:rPr lang="en-US" sz="2400" b="0" i="1" dirty="0" smtClean="0">
                              <a:solidFill>
                                <a:schemeClr val="tx1"/>
                              </a:solidFill>
                              <a:latin typeface="Cambria Math" panose="02040503050406030204" pitchFamily="18" charset="0"/>
                              <a:cs typeface="Calibri"/>
                            </a:rPr>
                            <m:t>1</m:t>
                          </m:r>
                        </m:sub>
                      </m:sSub>
                      <m:r>
                        <a:rPr lang="en-US" sz="2400" b="0" i="1" dirty="0" smtClean="0">
                          <a:solidFill>
                            <a:schemeClr val="tx1"/>
                          </a:solidFill>
                          <a:latin typeface="Cambria Math" panose="02040503050406030204" pitchFamily="18" charset="0"/>
                          <a:cs typeface="Calibri"/>
                        </a:rPr>
                        <m:t>, </m:t>
                      </m:r>
                      <m:sSub>
                        <m:sSubPr>
                          <m:ctrlPr>
                            <a:rPr lang="en-US" sz="2400" b="0" i="1" dirty="0" smtClean="0">
                              <a:solidFill>
                                <a:schemeClr val="tx1"/>
                              </a:solidFill>
                              <a:latin typeface="Cambria Math" panose="02040503050406030204" pitchFamily="18" charset="0"/>
                              <a:cs typeface="Calibri"/>
                            </a:rPr>
                          </m:ctrlPr>
                        </m:sSubPr>
                        <m:e>
                          <m:r>
                            <a:rPr lang="en-US" sz="2400" b="0" i="1" dirty="0" smtClean="0">
                              <a:solidFill>
                                <a:schemeClr val="tx1"/>
                              </a:solidFill>
                              <a:latin typeface="Cambria Math" panose="02040503050406030204" pitchFamily="18" charset="0"/>
                              <a:cs typeface="Calibri"/>
                            </a:rPr>
                            <m:t>𝑦</m:t>
                          </m:r>
                        </m:e>
                        <m:sub>
                          <m:r>
                            <a:rPr lang="en-US" sz="2400" b="0" i="1" dirty="0" smtClean="0">
                              <a:solidFill>
                                <a:schemeClr val="tx1"/>
                              </a:solidFill>
                              <a:latin typeface="Cambria Math" panose="02040503050406030204" pitchFamily="18" charset="0"/>
                              <a:cs typeface="Calibri"/>
                            </a:rPr>
                            <m:t>2</m:t>
                          </m:r>
                        </m:sub>
                      </m:sSub>
                      <m:r>
                        <a:rPr lang="en-US" sz="2400" b="0" i="1" dirty="0" smtClean="0">
                          <a:solidFill>
                            <a:schemeClr val="tx1"/>
                          </a:solidFill>
                          <a:latin typeface="Cambria Math" panose="02040503050406030204" pitchFamily="18" charset="0"/>
                          <a:cs typeface="Calibri"/>
                        </a:rPr>
                        <m:t>,…, </m:t>
                      </m:r>
                      <m:sSub>
                        <m:sSubPr>
                          <m:ctrlPr>
                            <a:rPr lang="en-US" sz="2400" b="0" i="1" dirty="0" smtClean="0">
                              <a:solidFill>
                                <a:schemeClr val="tx1"/>
                              </a:solidFill>
                              <a:latin typeface="Cambria Math" panose="02040503050406030204" pitchFamily="18" charset="0"/>
                              <a:cs typeface="Calibri"/>
                            </a:rPr>
                          </m:ctrlPr>
                        </m:sSubPr>
                        <m:e>
                          <m:r>
                            <a:rPr lang="en-US" sz="2400" b="0" i="1" dirty="0" smtClean="0">
                              <a:solidFill>
                                <a:schemeClr val="tx1"/>
                              </a:solidFill>
                              <a:latin typeface="Cambria Math" panose="02040503050406030204" pitchFamily="18" charset="0"/>
                              <a:cs typeface="Calibri"/>
                            </a:rPr>
                            <m:t>𝑦</m:t>
                          </m:r>
                        </m:e>
                        <m:sub>
                          <m:r>
                            <a:rPr lang="en-US" sz="2400" b="0" i="1" dirty="0" smtClean="0">
                              <a:solidFill>
                                <a:schemeClr val="tx1"/>
                              </a:solidFill>
                              <a:latin typeface="Cambria Math" panose="02040503050406030204" pitchFamily="18" charset="0"/>
                              <a:cs typeface="Calibri"/>
                            </a:rPr>
                            <m:t>𝑘</m:t>
                          </m:r>
                        </m:sub>
                      </m:sSub>
                      <m:r>
                        <a:rPr lang="en-US" sz="2400" b="0" i="0" dirty="0" smtClean="0">
                          <a:solidFill>
                            <a:schemeClr val="tx1"/>
                          </a:solidFill>
                          <a:latin typeface="Cambria Math" panose="02040503050406030204" pitchFamily="18" charset="0"/>
                          <a:cs typeface="Calibri"/>
                        </a:rPr>
                        <m:t>)</m:t>
                      </m:r>
                    </m:oMath>
                  </m:oMathPara>
                </a14:m>
                <a:endParaRPr lang="en-US" sz="2400" dirty="0">
                  <a:solidFill>
                    <a:schemeClr val="tx1"/>
                  </a:solidFill>
                </a:endParaRPr>
              </a:p>
            </p:txBody>
          </p:sp>
        </mc:Choice>
        <mc:Fallback xmlns="">
          <p:sp>
            <p:nvSpPr>
              <p:cNvPr id="13" name="Rectangle 12">
                <a:extLst>
                  <a:ext uri="{FF2B5EF4-FFF2-40B4-BE49-F238E27FC236}">
                    <a16:creationId xmlns:a16="http://schemas.microsoft.com/office/drawing/2014/main" id="{E5C7C9E5-33BD-670B-30D8-6AA8DE0556DB}"/>
                  </a:ext>
                </a:extLst>
              </p:cNvPr>
              <p:cNvSpPr>
                <a:spLocks noRot="1" noChangeAspect="1" noMove="1" noResize="1" noEditPoints="1" noAdjustHandles="1" noChangeArrowheads="1" noChangeShapeType="1" noTextEdit="1"/>
              </p:cNvSpPr>
              <p:nvPr/>
            </p:nvSpPr>
            <p:spPr>
              <a:xfrm>
                <a:off x="4343980" y="2389554"/>
                <a:ext cx="2620589" cy="461665"/>
              </a:xfrm>
              <a:prstGeom prst="rect">
                <a:avLst/>
              </a:prstGeom>
              <a:blipFill>
                <a:blip r:embed="rId7"/>
                <a:stretch>
                  <a:fillRect t="-5263" b="-15789"/>
                </a:stretch>
              </a:blipFill>
            </p:spPr>
            <p:txBody>
              <a:bodyPr/>
              <a:lstStyle/>
              <a:p>
                <a:r>
                  <a:rPr lang="en-US">
                    <a:noFill/>
                  </a:rPr>
                  <a:t> </a:t>
                </a:r>
              </a:p>
            </p:txBody>
          </p:sp>
        </mc:Fallback>
      </mc:AlternateContent>
      <p:cxnSp>
        <p:nvCxnSpPr>
          <p:cNvPr id="17" name="Straight Arrow Connector 16">
            <a:extLst>
              <a:ext uri="{FF2B5EF4-FFF2-40B4-BE49-F238E27FC236}">
                <a16:creationId xmlns:a16="http://schemas.microsoft.com/office/drawing/2014/main" id="{2E45E915-80B4-2115-71F1-9C952CF7E9BD}"/>
              </a:ext>
            </a:extLst>
          </p:cNvPr>
          <p:cNvCxnSpPr>
            <a:cxnSpLocks/>
          </p:cNvCxnSpPr>
          <p:nvPr/>
        </p:nvCxnSpPr>
        <p:spPr>
          <a:xfrm flipV="1">
            <a:off x="9622347" y="4004187"/>
            <a:ext cx="0" cy="826550"/>
          </a:xfrm>
          <a:prstGeom prst="straightConnector1">
            <a:avLst/>
          </a:prstGeom>
          <a:ln w="762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C0892511-0E15-164D-F263-AE3FCB49EF49}"/>
                  </a:ext>
                </a:extLst>
              </p:cNvPr>
              <p:cNvSpPr/>
              <p:nvPr/>
            </p:nvSpPr>
            <p:spPr>
              <a:xfrm>
                <a:off x="4343980" y="3153315"/>
                <a:ext cx="2630464" cy="461665"/>
              </a:xfrm>
              <a:prstGeom prst="rect">
                <a:avLst/>
              </a:prstGeom>
              <a:solidFill>
                <a:schemeClr val="bg1"/>
              </a:solidFill>
            </p:spPr>
            <p:txBody>
              <a:bodyPr wrap="none" lIns="91440" tIns="45720" rIns="91440" bIns="45720" anchor="t">
                <a:spAutoFit/>
              </a:bodyPr>
              <a:lstStyle/>
              <a:p>
                <a:pPr algn="ctr"/>
                <a14:m>
                  <m:oMathPara xmlns:m="http://schemas.openxmlformats.org/officeDocument/2006/math">
                    <m:oMathParaPr>
                      <m:jc m:val="centerGroup"/>
                    </m:oMathParaPr>
                    <m:oMath xmlns:m="http://schemas.openxmlformats.org/officeDocument/2006/math">
                      <m:acc>
                        <m:accPr>
                          <m:chr m:val="̂"/>
                          <m:ctrlPr>
                            <a:rPr lang="en-US" sz="2400" b="0" i="1" dirty="0" smtClean="0">
                              <a:solidFill>
                                <a:schemeClr val="tx1"/>
                              </a:solidFill>
                              <a:latin typeface="Cambria Math" panose="02040503050406030204" pitchFamily="18" charset="0"/>
                              <a:cs typeface="Calibri"/>
                            </a:rPr>
                          </m:ctrlPr>
                        </m:accPr>
                        <m:e>
                          <m:r>
                            <a:rPr lang="en-US" sz="2400" b="0" i="1" dirty="0" smtClean="0">
                              <a:solidFill>
                                <a:schemeClr val="tx1"/>
                              </a:solidFill>
                              <a:latin typeface="Cambria Math" panose="02040503050406030204" pitchFamily="18" charset="0"/>
                              <a:cs typeface="Calibri"/>
                            </a:rPr>
                            <m:t>𝑦</m:t>
                          </m:r>
                        </m:e>
                      </m:acc>
                      <m:r>
                        <a:rPr lang="en-US" sz="2400" b="0" i="1" dirty="0" smtClean="0">
                          <a:solidFill>
                            <a:schemeClr val="tx1"/>
                          </a:solidFill>
                          <a:latin typeface="Cambria Math" panose="02040503050406030204" pitchFamily="18" charset="0"/>
                          <a:cs typeface="Calibri"/>
                        </a:rPr>
                        <m:t>=(</m:t>
                      </m:r>
                      <m:r>
                        <a:rPr lang="en-US" sz="2400" b="0" i="1" dirty="0" smtClean="0">
                          <a:solidFill>
                            <a:schemeClr val="tx1"/>
                          </a:solidFill>
                          <a:latin typeface="Cambria Math" panose="02040503050406030204" pitchFamily="18" charset="0"/>
                          <a:cs typeface="Calibri"/>
                        </a:rPr>
                        <m:t>𝑦</m:t>
                      </m:r>
                      <m:r>
                        <a:rPr lang="en-US" sz="2400" b="0" i="1" dirty="0" smtClean="0">
                          <a:solidFill>
                            <a:schemeClr val="tx1"/>
                          </a:solidFill>
                          <a:latin typeface="Cambria Math" panose="02040503050406030204" pitchFamily="18" charset="0"/>
                          <a:cs typeface="Calibri"/>
                        </a:rPr>
                        <m:t>, </m:t>
                      </m:r>
                      <m:r>
                        <a:rPr lang="en-US" sz="2400" b="0" i="1" dirty="0" smtClean="0">
                          <a:solidFill>
                            <a:schemeClr val="tx1"/>
                          </a:solidFill>
                          <a:latin typeface="Cambria Math" panose="02040503050406030204" pitchFamily="18" charset="0"/>
                          <a:cs typeface="Calibri"/>
                        </a:rPr>
                        <m:t>𝑦</m:t>
                      </m:r>
                      <m:r>
                        <a:rPr lang="en-US" sz="2400" b="0" i="1" dirty="0" smtClean="0">
                          <a:solidFill>
                            <a:schemeClr val="tx1"/>
                          </a:solidFill>
                          <a:latin typeface="Cambria Math" panose="02040503050406030204" pitchFamily="18" charset="0"/>
                          <a:cs typeface="Calibri"/>
                        </a:rPr>
                        <m:t>,…, …,</m:t>
                      </m:r>
                      <m:r>
                        <a:rPr lang="en-US" sz="2400" b="0" i="1" dirty="0" smtClean="0">
                          <a:solidFill>
                            <a:schemeClr val="tx1"/>
                          </a:solidFill>
                          <a:latin typeface="Cambria Math" panose="02040503050406030204" pitchFamily="18" charset="0"/>
                          <a:cs typeface="Calibri"/>
                        </a:rPr>
                        <m:t>𝑦</m:t>
                      </m:r>
                      <m:r>
                        <a:rPr lang="en-US" sz="2400" b="0" i="0" dirty="0" smtClean="0">
                          <a:solidFill>
                            <a:schemeClr val="tx1"/>
                          </a:solidFill>
                          <a:latin typeface="Cambria Math" panose="02040503050406030204" pitchFamily="18" charset="0"/>
                          <a:cs typeface="Calibri"/>
                        </a:rPr>
                        <m:t>)</m:t>
                      </m:r>
                    </m:oMath>
                  </m:oMathPara>
                </a14:m>
                <a:endParaRPr lang="en-US" sz="2400" dirty="0">
                  <a:solidFill>
                    <a:schemeClr val="tx1"/>
                  </a:solidFill>
                </a:endParaRPr>
              </a:p>
            </p:txBody>
          </p:sp>
        </mc:Choice>
        <mc:Fallback xmlns="">
          <p:sp>
            <p:nvSpPr>
              <p:cNvPr id="4" name="Rectangle 3">
                <a:extLst>
                  <a:ext uri="{FF2B5EF4-FFF2-40B4-BE49-F238E27FC236}">
                    <a16:creationId xmlns:a16="http://schemas.microsoft.com/office/drawing/2014/main" id="{C0892511-0E15-164D-F263-AE3FCB49EF49}"/>
                  </a:ext>
                </a:extLst>
              </p:cNvPr>
              <p:cNvSpPr>
                <a:spLocks noRot="1" noChangeAspect="1" noMove="1" noResize="1" noEditPoints="1" noAdjustHandles="1" noChangeArrowheads="1" noChangeShapeType="1" noTextEdit="1"/>
              </p:cNvSpPr>
              <p:nvPr/>
            </p:nvSpPr>
            <p:spPr>
              <a:xfrm>
                <a:off x="4343980" y="3153315"/>
                <a:ext cx="2630464" cy="461665"/>
              </a:xfrm>
              <a:prstGeom prst="rect">
                <a:avLst/>
              </a:prstGeom>
              <a:blipFill>
                <a:blip r:embed="rId8"/>
                <a:stretch>
                  <a:fillRect l="-232" t="-5263" b="-157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7CDF9DA6-5253-BC36-FB28-063B9047C67F}"/>
                  </a:ext>
                </a:extLst>
              </p:cNvPr>
              <p:cNvSpPr txBox="1"/>
              <p:nvPr/>
            </p:nvSpPr>
            <p:spPr>
              <a:xfrm>
                <a:off x="6855618" y="4830737"/>
                <a:ext cx="5644985" cy="1225079"/>
              </a:xfrm>
              <a:prstGeom prst="rect">
                <a:avLst/>
              </a:prstGeom>
              <a:noFill/>
            </p:spPr>
            <p:txBody>
              <a:bodyPr wrap="square" rtlCol="0">
                <a:spAutoFit/>
              </a:bodyPr>
              <a:lstStyle/>
              <a:p>
                <a:pPr>
                  <a:lnSpc>
                    <a:spcPct val="150000"/>
                  </a:lnSpc>
                </a:pPr>
                <a14:m>
                  <m:oMath xmlns:m="http://schemas.openxmlformats.org/officeDocument/2006/math">
                    <m:r>
                      <a:rPr lang="en-US" sz="2400" b="0" i="1" smtClean="0">
                        <a:solidFill>
                          <a:schemeClr val="tx1"/>
                        </a:solidFill>
                        <a:latin typeface="Cambria Math" panose="02040503050406030204" pitchFamily="18" charset="0"/>
                      </a:rPr>
                      <m:t>𝑓</m:t>
                    </m:r>
                    <m:r>
                      <a:rPr lang="en-US" sz="2400" b="0" i="1"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𝑥</m:t>
                    </m:r>
                    <m:r>
                      <a:rPr lang="en-US" sz="2400" b="0" i="1" smtClean="0">
                        <a:solidFill>
                          <a:schemeClr val="tx1"/>
                        </a:solidFill>
                        <a:latin typeface="Cambria Math" panose="02040503050406030204" pitchFamily="18" charset="0"/>
                      </a:rPr>
                      <m:t>, </m:t>
                    </m:r>
                    <m:r>
                      <a:rPr lang="en-US" sz="2400" b="0" i="1" smtClean="0">
                        <a:solidFill>
                          <a:schemeClr val="tx1"/>
                        </a:solidFill>
                        <a:latin typeface="Cambria Math" panose="02040503050406030204" pitchFamily="18" charset="0"/>
                      </a:rPr>
                      <m:t>𝑦</m:t>
                    </m:r>
                    <m:r>
                      <a:rPr lang="en-US" sz="2400" b="0" i="1" smtClean="0">
                        <a:solidFill>
                          <a:schemeClr val="tx1"/>
                        </a:solidFill>
                        <a:latin typeface="Cambria Math" panose="02040503050406030204" pitchFamily="18" charset="0"/>
                      </a:rPr>
                      <m:t>)</m:t>
                    </m:r>
                  </m:oMath>
                </a14:m>
                <a:r>
                  <a:rPr lang="en-US" sz="2400" b="0" dirty="0">
                    <a:solidFill>
                      <a:schemeClr val="tx1"/>
                    </a:solidFill>
                  </a:rPr>
                  <a:t> </a:t>
                </a:r>
                <a14:m>
                  <m:oMath xmlns:m="http://schemas.openxmlformats.org/officeDocument/2006/math">
                    <m:r>
                      <a:rPr lang="en-US" sz="2400" b="0" i="1" smtClean="0">
                        <a:solidFill>
                          <a:schemeClr val="tx1"/>
                        </a:solidFill>
                        <a:latin typeface="Cambria Math" panose="02040503050406030204" pitchFamily="18" charset="0"/>
                      </a:rPr>
                      <m:t>=</m:t>
                    </m:r>
                    <m:d>
                      <m:dPr>
                        <m:begChr m:val="{"/>
                        <m:endChr m:val=""/>
                        <m:ctrlPr>
                          <a:rPr lang="en-US" sz="2400" b="0" i="1" smtClean="0">
                            <a:solidFill>
                              <a:schemeClr val="tx1"/>
                            </a:solidFill>
                            <a:latin typeface="Cambria Math" panose="02040503050406030204" pitchFamily="18" charset="0"/>
                          </a:rPr>
                        </m:ctrlPr>
                      </m:dPr>
                      <m:e>
                        <m:eqArr>
                          <m:eqArrPr>
                            <m:ctrlPr>
                              <a:rPr lang="en-US" sz="2400" b="0" i="1" smtClean="0">
                                <a:solidFill>
                                  <a:schemeClr val="tx1"/>
                                </a:solidFill>
                                <a:latin typeface="Cambria Math" panose="02040503050406030204" pitchFamily="18" charset="0"/>
                              </a:rPr>
                            </m:ctrlPr>
                          </m:eqArrPr>
                          <m:e>
                            <m:r>
                              <a:rPr lang="en-US" sz="2400" b="0" i="1" smtClean="0">
                                <a:solidFill>
                                  <a:schemeClr val="tx1"/>
                                </a:solidFill>
                                <a:latin typeface="Cambria Math" panose="02040503050406030204" pitchFamily="18" charset="0"/>
                              </a:rPr>
                              <m:t>1 </m:t>
                            </m:r>
                            <m:r>
                              <m:rPr>
                                <m:sty m:val="p"/>
                              </m:rPr>
                              <a:rPr lang="en-US" sz="2400" b="0" i="0" smtClean="0">
                                <a:solidFill>
                                  <a:schemeClr val="tx1"/>
                                </a:solidFill>
                                <a:latin typeface="Cambria Math" panose="02040503050406030204" pitchFamily="18" charset="0"/>
                              </a:rPr>
                              <m:t>if</m:t>
                            </m:r>
                            <m:r>
                              <a:rPr lang="en-US" sz="2400" b="0" i="0" smtClean="0">
                                <a:solidFill>
                                  <a:schemeClr val="tx1"/>
                                </a:solidFill>
                                <a:latin typeface="Cambria Math" panose="02040503050406030204" pitchFamily="18" charset="0"/>
                              </a:rPr>
                              <m:t> </m:t>
                            </m:r>
                            <m:r>
                              <m:rPr>
                                <m:sty m:val="p"/>
                              </m:rPr>
                              <a:rPr lang="en-US" sz="2400" b="0" i="0" smtClean="0">
                                <a:solidFill>
                                  <a:schemeClr val="tx1"/>
                                </a:solidFill>
                                <a:latin typeface="Cambria Math" panose="02040503050406030204" pitchFamily="18" charset="0"/>
                              </a:rPr>
                              <m:t>some</m:t>
                            </m:r>
                            <m:r>
                              <a:rPr lang="en-US" sz="2400" b="0" i="0" smtClean="0">
                                <a:solidFill>
                                  <a:schemeClr val="tx1"/>
                                </a:solidFill>
                                <a:latin typeface="Cambria Math" panose="02040503050406030204" pitchFamily="18" charset="0"/>
                              </a:rPr>
                              <m:t> </m:t>
                            </m:r>
                            <m:r>
                              <m:rPr>
                                <m:sty m:val="p"/>
                              </m:rPr>
                              <a:rPr lang="en-US" sz="2400" b="0" i="0" smtClean="0">
                                <a:solidFill>
                                  <a:schemeClr val="tx1"/>
                                </a:solidFill>
                                <a:latin typeface="Cambria Math" panose="02040503050406030204" pitchFamily="18" charset="0"/>
                              </a:rPr>
                              <m:t>entry</m:t>
                            </m:r>
                            <m:r>
                              <a:rPr lang="en-US" sz="2400" b="0" i="0" smtClean="0">
                                <a:solidFill>
                                  <a:schemeClr val="tx1"/>
                                </a:solidFill>
                                <a:latin typeface="Cambria Math" panose="02040503050406030204" pitchFamily="18" charset="0"/>
                              </a:rPr>
                              <m:t> </m:t>
                            </m:r>
                            <m:r>
                              <m:rPr>
                                <m:sty m:val="p"/>
                              </m:rPr>
                              <a:rPr lang="en-US" sz="2400" b="0" i="0" smtClean="0">
                                <a:solidFill>
                                  <a:schemeClr val="tx1"/>
                                </a:solidFill>
                                <a:latin typeface="Cambria Math" panose="02040503050406030204" pitchFamily="18" charset="0"/>
                              </a:rPr>
                              <m:t>is</m:t>
                            </m:r>
                            <m:r>
                              <a:rPr lang="en-US" sz="2400" b="0" i="1" smtClean="0">
                                <a:solidFill>
                                  <a:schemeClr val="tx1"/>
                                </a:solidFill>
                                <a:latin typeface="Cambria Math" panose="02040503050406030204" pitchFamily="18" charset="0"/>
                              </a:rPr>
                              <m:t> </m:t>
                            </m:r>
                            <m:r>
                              <a:rPr lang="en-US" sz="2400" b="0" i="1" smtClean="0">
                                <a:solidFill>
                                  <a:schemeClr val="tx1"/>
                                </a:solidFill>
                                <a:latin typeface="Cambria Math" panose="02040503050406030204" pitchFamily="18" charset="0"/>
                              </a:rPr>
                              <m:t>𝑒𝑞𝑢𝑎𝑙</m:t>
                            </m:r>
                          </m:e>
                          <m:e>
                            <m:r>
                              <a:rPr lang="en-US" sz="2400" b="0" i="1" smtClean="0">
                                <a:solidFill>
                                  <a:schemeClr val="tx1"/>
                                </a:solidFill>
                                <a:latin typeface="Cambria Math" panose="02040503050406030204" pitchFamily="18" charset="0"/>
                              </a:rPr>
                              <m:t>0</m:t>
                            </m:r>
                            <m:r>
                              <a:rPr lang="en-US" sz="2400" b="0" i="0" smtClean="0">
                                <a:solidFill>
                                  <a:schemeClr val="tx1"/>
                                </a:solidFill>
                                <a:latin typeface="Cambria Math" panose="02040503050406030204" pitchFamily="18" charset="0"/>
                              </a:rPr>
                              <m:t>  </m:t>
                            </m:r>
                            <m:r>
                              <m:rPr>
                                <m:sty m:val="p"/>
                              </m:rPr>
                              <a:rPr lang="en-US" sz="2400" b="0" i="0" smtClean="0">
                                <a:solidFill>
                                  <a:schemeClr val="tx1"/>
                                </a:solidFill>
                                <a:latin typeface="Cambria Math" panose="02040503050406030204" pitchFamily="18" charset="0"/>
                              </a:rPr>
                              <m:t>otherwise</m:t>
                            </m:r>
                          </m:e>
                        </m:eqArr>
                      </m:e>
                    </m:d>
                  </m:oMath>
                </a14:m>
                <a:endParaRPr lang="en-US" sz="2400" dirty="0">
                  <a:solidFill>
                    <a:schemeClr val="tx1"/>
                  </a:solidFill>
                </a:endParaRPr>
              </a:p>
            </p:txBody>
          </p:sp>
        </mc:Choice>
        <mc:Fallback xmlns="">
          <p:sp>
            <p:nvSpPr>
              <p:cNvPr id="11" name="TextBox 10">
                <a:extLst>
                  <a:ext uri="{FF2B5EF4-FFF2-40B4-BE49-F238E27FC236}">
                    <a16:creationId xmlns:a16="http://schemas.microsoft.com/office/drawing/2014/main" id="{7CDF9DA6-5253-BC36-FB28-063B9047C67F}"/>
                  </a:ext>
                </a:extLst>
              </p:cNvPr>
              <p:cNvSpPr txBox="1">
                <a:spLocks noRot="1" noChangeAspect="1" noMove="1" noResize="1" noEditPoints="1" noAdjustHandles="1" noChangeArrowheads="1" noChangeShapeType="1" noTextEdit="1"/>
              </p:cNvSpPr>
              <p:nvPr/>
            </p:nvSpPr>
            <p:spPr>
              <a:xfrm>
                <a:off x="6855618" y="4830737"/>
                <a:ext cx="5644985" cy="1225079"/>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id="{E419957B-5274-33F2-7785-267DE64807CC}"/>
                  </a:ext>
                </a:extLst>
              </p:cNvPr>
              <p:cNvSpPr/>
              <p:nvPr/>
            </p:nvSpPr>
            <p:spPr>
              <a:xfrm>
                <a:off x="3414015" y="2029893"/>
                <a:ext cx="4460808" cy="369332"/>
              </a:xfrm>
              <a:prstGeom prst="rect">
                <a:avLst/>
              </a:prstGeom>
              <a:solidFill>
                <a:schemeClr val="bg1"/>
              </a:solidFill>
            </p:spPr>
            <p:txBody>
              <a:bodyPr wrap="square" lIns="91440" tIns="45720" rIns="91440" bIns="45720" anchor="t">
                <a:spAutoFit/>
              </a:bodyPr>
              <a:lstStyle/>
              <a:p>
                <a:pPr algn="ctr"/>
                <a:r>
                  <a:rPr lang="en-US" spc="300" dirty="0"/>
                  <a:t>All </a:t>
                </a:r>
                <a14:m>
                  <m:oMath xmlns:m="http://schemas.openxmlformats.org/officeDocument/2006/math">
                    <m:sSub>
                      <m:sSubPr>
                        <m:ctrlPr>
                          <a:rPr lang="en-US" b="0" i="1" spc="300" smtClean="0">
                            <a:latin typeface="Cambria Math" panose="02040503050406030204" pitchFamily="18" charset="0"/>
                          </a:rPr>
                        </m:ctrlPr>
                      </m:sSubPr>
                      <m:e>
                        <m:r>
                          <a:rPr lang="en-US" b="0" i="1" spc="300" smtClean="0">
                            <a:latin typeface="Cambria Math" panose="02040503050406030204" pitchFamily="18" charset="0"/>
                          </a:rPr>
                          <m:t>𝑦</m:t>
                        </m:r>
                      </m:e>
                      <m:sub>
                        <m:r>
                          <a:rPr lang="en-US" b="0" i="1" spc="300" smtClean="0">
                            <a:latin typeface="Cambria Math" panose="02040503050406030204" pitchFamily="18" charset="0"/>
                          </a:rPr>
                          <m:t>𝑖</m:t>
                        </m:r>
                      </m:sub>
                    </m:sSub>
                  </m:oMath>
                </a14:m>
                <a:r>
                  <a:rPr lang="en-US" spc="300" dirty="0">
                    <a:solidFill>
                      <a:schemeClr val="tx1"/>
                    </a:solidFill>
                  </a:rPr>
                  <a:t> such that </a:t>
                </a:r>
                <a14:m>
                  <m:oMath xmlns:m="http://schemas.openxmlformats.org/officeDocument/2006/math">
                    <m:r>
                      <a:rPr lang="en-US" b="0" i="1" spc="300" smtClean="0">
                        <a:solidFill>
                          <a:schemeClr val="tx1"/>
                        </a:solidFill>
                        <a:latin typeface="Cambria Math" panose="02040503050406030204" pitchFamily="18" charset="0"/>
                      </a:rPr>
                      <m:t>𝑓</m:t>
                    </m:r>
                    <m:d>
                      <m:dPr>
                        <m:ctrlPr>
                          <a:rPr lang="en-US" b="0" i="1" spc="300" smtClean="0">
                            <a:solidFill>
                              <a:schemeClr val="tx1"/>
                            </a:solidFill>
                            <a:latin typeface="Cambria Math" panose="02040503050406030204" pitchFamily="18" charset="0"/>
                          </a:rPr>
                        </m:ctrlPr>
                      </m:dPr>
                      <m:e>
                        <m:r>
                          <a:rPr lang="en-US" b="0" i="1" spc="300" smtClean="0">
                            <a:solidFill>
                              <a:schemeClr val="tx1"/>
                            </a:solidFill>
                            <a:latin typeface="Cambria Math" panose="02040503050406030204" pitchFamily="18" charset="0"/>
                          </a:rPr>
                          <m:t>𝑥</m:t>
                        </m:r>
                        <m:r>
                          <a:rPr lang="en-US" b="0" i="1" spc="300" smtClean="0">
                            <a:solidFill>
                              <a:schemeClr val="tx1"/>
                            </a:solidFill>
                            <a:latin typeface="Cambria Math" panose="02040503050406030204" pitchFamily="18" charset="0"/>
                          </a:rPr>
                          <m:t>, </m:t>
                        </m:r>
                        <m:sSub>
                          <m:sSubPr>
                            <m:ctrlPr>
                              <a:rPr lang="en-US" b="0" i="1" spc="300" smtClean="0">
                                <a:solidFill>
                                  <a:schemeClr val="tx1"/>
                                </a:solidFill>
                                <a:latin typeface="Cambria Math" panose="02040503050406030204" pitchFamily="18" charset="0"/>
                              </a:rPr>
                            </m:ctrlPr>
                          </m:sSubPr>
                          <m:e>
                            <m:r>
                              <a:rPr lang="en-US" b="0" i="1" spc="300" smtClean="0">
                                <a:solidFill>
                                  <a:schemeClr val="tx1"/>
                                </a:solidFill>
                                <a:latin typeface="Cambria Math" panose="02040503050406030204" pitchFamily="18" charset="0"/>
                              </a:rPr>
                              <m:t>𝑦</m:t>
                            </m:r>
                          </m:e>
                          <m:sub>
                            <m:r>
                              <a:rPr lang="en-US" b="0" i="1" spc="300" smtClean="0">
                                <a:solidFill>
                                  <a:schemeClr val="tx1"/>
                                </a:solidFill>
                                <a:latin typeface="Cambria Math" panose="02040503050406030204" pitchFamily="18" charset="0"/>
                              </a:rPr>
                              <m:t>𝑖</m:t>
                            </m:r>
                          </m:sub>
                        </m:sSub>
                      </m:e>
                    </m:d>
                    <m:r>
                      <a:rPr lang="en-US" b="0" i="1" spc="300" smtClean="0">
                        <a:solidFill>
                          <a:schemeClr val="tx1"/>
                        </a:solidFill>
                        <a:latin typeface="Cambria Math" panose="02040503050406030204" pitchFamily="18" charset="0"/>
                      </a:rPr>
                      <m:t>=1</m:t>
                    </m:r>
                  </m:oMath>
                </a14:m>
                <a:endParaRPr lang="en-US" spc="300" dirty="0">
                  <a:solidFill>
                    <a:schemeClr val="tx1"/>
                  </a:solidFill>
                </a:endParaRPr>
              </a:p>
            </p:txBody>
          </p:sp>
        </mc:Choice>
        <mc:Fallback xmlns="">
          <p:sp>
            <p:nvSpPr>
              <p:cNvPr id="14" name="Rectangle 13">
                <a:extLst>
                  <a:ext uri="{FF2B5EF4-FFF2-40B4-BE49-F238E27FC236}">
                    <a16:creationId xmlns:a16="http://schemas.microsoft.com/office/drawing/2014/main" id="{E419957B-5274-33F2-7785-267DE64807CC}"/>
                  </a:ext>
                </a:extLst>
              </p:cNvPr>
              <p:cNvSpPr>
                <a:spLocks noRot="1" noChangeAspect="1" noMove="1" noResize="1" noEditPoints="1" noAdjustHandles="1" noChangeArrowheads="1" noChangeShapeType="1" noTextEdit="1"/>
              </p:cNvSpPr>
              <p:nvPr/>
            </p:nvSpPr>
            <p:spPr>
              <a:xfrm>
                <a:off x="3414015" y="2029893"/>
                <a:ext cx="4460808" cy="369332"/>
              </a:xfrm>
              <a:prstGeom prst="rect">
                <a:avLst/>
              </a:prstGeom>
              <a:blipFill>
                <a:blip r:embed="rId10"/>
                <a:stretch>
                  <a:fillRect t="-8197" b="-26230"/>
                </a:stretch>
              </a:blipFill>
            </p:spPr>
            <p:txBody>
              <a:bodyPr/>
              <a:lstStyle/>
              <a:p>
                <a:r>
                  <a:rPr lang="en-US">
                    <a:noFill/>
                  </a:rPr>
                  <a:t> </a:t>
                </a:r>
              </a:p>
            </p:txBody>
          </p:sp>
        </mc:Fallback>
      </mc:AlternateContent>
      <p:sp>
        <p:nvSpPr>
          <p:cNvPr id="19" name="Rectangle 18">
            <a:extLst>
              <a:ext uri="{FF2B5EF4-FFF2-40B4-BE49-F238E27FC236}">
                <a16:creationId xmlns:a16="http://schemas.microsoft.com/office/drawing/2014/main" id="{F3285E6C-7E90-8062-D636-E5B1E68F814D}"/>
              </a:ext>
            </a:extLst>
          </p:cNvPr>
          <p:cNvSpPr/>
          <p:nvPr/>
        </p:nvSpPr>
        <p:spPr>
          <a:xfrm>
            <a:off x="8911456" y="2389554"/>
            <a:ext cx="1499981" cy="122507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t>EQ</a:t>
            </a:r>
          </a:p>
        </p:txBody>
      </p:sp>
      <p:cxnSp>
        <p:nvCxnSpPr>
          <p:cNvPr id="20" name="Straight Arrow Connector 19">
            <a:extLst>
              <a:ext uri="{FF2B5EF4-FFF2-40B4-BE49-F238E27FC236}">
                <a16:creationId xmlns:a16="http://schemas.microsoft.com/office/drawing/2014/main" id="{F6A210FC-964A-4B42-72E0-B1986C4DE855}"/>
              </a:ext>
            </a:extLst>
          </p:cNvPr>
          <p:cNvCxnSpPr>
            <a:cxnSpLocks/>
          </p:cNvCxnSpPr>
          <p:nvPr/>
        </p:nvCxnSpPr>
        <p:spPr>
          <a:xfrm flipH="1">
            <a:off x="7791728" y="2586187"/>
            <a:ext cx="894149" cy="0"/>
          </a:xfrm>
          <a:prstGeom prst="straightConnector1">
            <a:avLst/>
          </a:prstGeom>
          <a:ln w="762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0E583970-E8BA-9EF0-AD4D-0E1D9B0AC545}"/>
              </a:ext>
            </a:extLst>
          </p:cNvPr>
          <p:cNvCxnSpPr>
            <a:cxnSpLocks/>
          </p:cNvCxnSpPr>
          <p:nvPr/>
        </p:nvCxnSpPr>
        <p:spPr>
          <a:xfrm flipH="1">
            <a:off x="7791728" y="3459733"/>
            <a:ext cx="888978" cy="0"/>
          </a:xfrm>
          <a:prstGeom prst="straightConnector1">
            <a:avLst/>
          </a:prstGeom>
          <a:ln w="762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3223821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8EEEEAF-1D97-E7E1-3D51-62AAF486D162}"/>
            </a:ext>
          </a:extLst>
        </p:cNvPr>
        <p:cNvGrpSpPr/>
        <p:nvPr/>
      </p:nvGrpSpPr>
      <p:grpSpPr>
        <a:xfrm>
          <a:off x="0" y="0"/>
          <a:ext cx="0" cy="0"/>
          <a:chOff x="0" y="0"/>
          <a:chExt cx="0" cy="0"/>
        </a:xfrm>
      </p:grpSpPr>
      <p:cxnSp>
        <p:nvCxnSpPr>
          <p:cNvPr id="21" name="Straight Arrow Connector 20">
            <a:extLst>
              <a:ext uri="{FF2B5EF4-FFF2-40B4-BE49-F238E27FC236}">
                <a16:creationId xmlns:a16="http://schemas.microsoft.com/office/drawing/2014/main" id="{0062CD99-A307-8889-6614-9C732E00B5F5}"/>
              </a:ext>
            </a:extLst>
          </p:cNvPr>
          <p:cNvCxnSpPr>
            <a:cxnSpLocks/>
          </p:cNvCxnSpPr>
          <p:nvPr/>
        </p:nvCxnSpPr>
        <p:spPr>
          <a:xfrm>
            <a:off x="7501679" y="960940"/>
            <a:ext cx="265233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DCC8D816-499C-6FE3-E4A3-C991C54E9F3C}"/>
                  </a:ext>
                </a:extLst>
              </p:cNvPr>
              <p:cNvSpPr txBox="1"/>
              <p:nvPr/>
            </p:nvSpPr>
            <p:spPr>
              <a:xfrm>
                <a:off x="10147315" y="776274"/>
                <a:ext cx="173611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𝑛</m:t>
                          </m:r>
                        </m:sub>
                      </m:sSub>
                      <m:r>
                        <a:rPr lang="en-US" b="0" i="1" smtClean="0">
                          <a:latin typeface="Cambria Math" panose="02040503050406030204" pitchFamily="18" charset="0"/>
                        </a:rPr>
                        <m:t>)</m:t>
                      </m:r>
                    </m:oMath>
                  </m:oMathPara>
                </a14:m>
                <a:endParaRPr lang="en-US" i="1" dirty="0"/>
              </a:p>
            </p:txBody>
          </p:sp>
        </mc:Choice>
        <mc:Fallback xmlns="">
          <p:sp>
            <p:nvSpPr>
              <p:cNvPr id="24" name="TextBox 23">
                <a:extLst>
                  <a:ext uri="{FF2B5EF4-FFF2-40B4-BE49-F238E27FC236}">
                    <a16:creationId xmlns:a16="http://schemas.microsoft.com/office/drawing/2014/main" id="{DCC8D816-499C-6FE3-E4A3-C991C54E9F3C}"/>
                  </a:ext>
                </a:extLst>
              </p:cNvPr>
              <p:cNvSpPr txBox="1">
                <a:spLocks noRot="1" noChangeAspect="1" noMove="1" noResize="1" noEditPoints="1" noAdjustHandles="1" noChangeArrowheads="1" noChangeShapeType="1" noTextEdit="1"/>
              </p:cNvSpPr>
              <p:nvPr/>
            </p:nvSpPr>
            <p:spPr>
              <a:xfrm>
                <a:off x="10147315" y="776274"/>
                <a:ext cx="1736116" cy="369332"/>
              </a:xfrm>
              <a:prstGeom prst="rect">
                <a:avLst/>
              </a:prstGeom>
              <a:blipFill>
                <a:blip r:embed="rId4"/>
                <a:stretch>
                  <a:fillRect b="-13115"/>
                </a:stretch>
              </a:blipFill>
            </p:spPr>
            <p:txBody>
              <a:bodyPr/>
              <a:lstStyle/>
              <a:p>
                <a:r>
                  <a:rPr lang="en-US">
                    <a:noFill/>
                  </a:rPr>
                  <a:t> </a:t>
                </a:r>
              </a:p>
            </p:txBody>
          </p:sp>
        </mc:Fallback>
      </mc:AlternateContent>
      <p:sp>
        <p:nvSpPr>
          <p:cNvPr id="32" name="TextBox 31">
            <a:extLst>
              <a:ext uri="{FF2B5EF4-FFF2-40B4-BE49-F238E27FC236}">
                <a16:creationId xmlns:a16="http://schemas.microsoft.com/office/drawing/2014/main" id="{9FA4A94F-26A0-C01E-7E31-C9FE30811795}"/>
              </a:ext>
            </a:extLst>
          </p:cNvPr>
          <p:cNvSpPr txBox="1"/>
          <p:nvPr/>
        </p:nvSpPr>
        <p:spPr>
          <a:xfrm>
            <a:off x="8249188" y="622385"/>
            <a:ext cx="926857" cy="307777"/>
          </a:xfrm>
          <a:prstGeom prst="rect">
            <a:avLst/>
          </a:prstGeom>
          <a:noFill/>
        </p:spPr>
        <p:txBody>
          <a:bodyPr wrap="none" rtlCol="0">
            <a:spAutoFit/>
          </a:bodyPr>
          <a:lstStyle/>
          <a:p>
            <a:r>
              <a:rPr lang="en-US" sz="1400" dirty="0"/>
              <a:t>Decoding</a:t>
            </a:r>
          </a:p>
        </p:txBody>
      </p:sp>
      <p:cxnSp>
        <p:nvCxnSpPr>
          <p:cNvPr id="36" name="Straight Arrow Connector 35">
            <a:extLst>
              <a:ext uri="{FF2B5EF4-FFF2-40B4-BE49-F238E27FC236}">
                <a16:creationId xmlns:a16="http://schemas.microsoft.com/office/drawing/2014/main" id="{0A08FD80-6595-DE3D-EF2D-86DF0D3E2E36}"/>
              </a:ext>
            </a:extLst>
          </p:cNvPr>
          <p:cNvCxnSpPr>
            <a:cxnSpLocks/>
          </p:cNvCxnSpPr>
          <p:nvPr/>
        </p:nvCxnSpPr>
        <p:spPr>
          <a:xfrm flipV="1">
            <a:off x="4939182" y="5164571"/>
            <a:ext cx="0" cy="36712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4B7565F4-8638-3715-FCC0-64093F8E38DE}"/>
              </a:ext>
            </a:extLst>
          </p:cNvPr>
          <p:cNvCxnSpPr>
            <a:cxnSpLocks/>
          </p:cNvCxnSpPr>
          <p:nvPr/>
        </p:nvCxnSpPr>
        <p:spPr>
          <a:xfrm flipV="1">
            <a:off x="6600791" y="5164571"/>
            <a:ext cx="608" cy="36712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2BD85B9B-33FC-BEF3-52E8-2F2A68845A2E}"/>
              </a:ext>
            </a:extLst>
          </p:cNvPr>
          <p:cNvCxnSpPr>
            <a:cxnSpLocks/>
          </p:cNvCxnSpPr>
          <p:nvPr/>
        </p:nvCxnSpPr>
        <p:spPr>
          <a:xfrm flipH="1" flipV="1">
            <a:off x="8131136" y="5164571"/>
            <a:ext cx="1" cy="36712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9" name="AutoShape 4">
            <a:extLst>
              <a:ext uri="{FF2B5EF4-FFF2-40B4-BE49-F238E27FC236}">
                <a16:creationId xmlns:a16="http://schemas.microsoft.com/office/drawing/2014/main" id="{74C16CB5-4223-B901-4351-B030B2EFE54D}"/>
              </a:ext>
            </a:extLst>
          </p:cNvPr>
          <p:cNvSpPr>
            <a:spLocks noChangeAspect="1" noChangeArrowheads="1"/>
          </p:cNvSpPr>
          <p:nvPr/>
        </p:nvSpPr>
        <p:spPr bwMode="auto">
          <a:xfrm>
            <a:off x="7439479" y="5012171"/>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2" name="Picture 61" descr="A person smiling at the camera&#10;&#10;AI-generated content may be incorrect.">
            <a:extLst>
              <a:ext uri="{FF2B5EF4-FFF2-40B4-BE49-F238E27FC236}">
                <a16:creationId xmlns:a16="http://schemas.microsoft.com/office/drawing/2014/main" id="{27BFFCF8-8ADF-B101-FB93-24F1110682E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11325" y="257085"/>
            <a:ext cx="1160671" cy="1547562"/>
          </a:xfrm>
          <a:prstGeom prst="rect">
            <a:avLst/>
          </a:prstGeom>
        </p:spPr>
      </p:pic>
      <p:sp>
        <p:nvSpPr>
          <p:cNvPr id="69" name="TextBox 68">
            <a:extLst>
              <a:ext uri="{FF2B5EF4-FFF2-40B4-BE49-F238E27FC236}">
                <a16:creationId xmlns:a16="http://schemas.microsoft.com/office/drawing/2014/main" id="{01211D36-1493-ED2D-C0C2-D58142C55943}"/>
              </a:ext>
            </a:extLst>
          </p:cNvPr>
          <p:cNvSpPr txBox="1"/>
          <p:nvPr/>
        </p:nvSpPr>
        <p:spPr>
          <a:xfrm>
            <a:off x="7602660" y="1232162"/>
            <a:ext cx="4089389" cy="307777"/>
          </a:xfrm>
          <a:prstGeom prst="rect">
            <a:avLst/>
          </a:prstGeom>
          <a:noFill/>
        </p:spPr>
        <p:txBody>
          <a:bodyPr wrap="none" rtlCol="0">
            <a:spAutoFit/>
          </a:bodyPr>
          <a:lstStyle/>
          <a:p>
            <a:r>
              <a:rPr lang="en-US" sz="1400" dirty="0"/>
              <a:t>I should not learn anything other than the outcome</a:t>
            </a:r>
          </a:p>
        </p:txBody>
      </p:sp>
      <p:sp>
        <p:nvSpPr>
          <p:cNvPr id="75" name="TextBox 74">
            <a:extLst>
              <a:ext uri="{FF2B5EF4-FFF2-40B4-BE49-F238E27FC236}">
                <a16:creationId xmlns:a16="http://schemas.microsoft.com/office/drawing/2014/main" id="{89190C83-1AF4-3CD2-DE3E-03EBC4708473}"/>
              </a:ext>
            </a:extLst>
          </p:cNvPr>
          <p:cNvSpPr txBox="1"/>
          <p:nvPr/>
        </p:nvSpPr>
        <p:spPr>
          <a:xfrm>
            <a:off x="4492959" y="5618780"/>
            <a:ext cx="938167" cy="769441"/>
          </a:xfrm>
          <a:prstGeom prst="rect">
            <a:avLst/>
          </a:prstGeom>
          <a:noFill/>
        </p:spPr>
        <p:txBody>
          <a:bodyPr wrap="square">
            <a:spAutoFit/>
          </a:bodyPr>
          <a:lstStyle/>
          <a:p>
            <a:r>
              <a:rPr lang="en-US" sz="4400" dirty="0">
                <a:effectLst/>
              </a:rPr>
              <a:t>🙂</a:t>
            </a:r>
            <a:endParaRPr lang="en-US" sz="4400" dirty="0"/>
          </a:p>
        </p:txBody>
      </p:sp>
      <p:sp>
        <p:nvSpPr>
          <p:cNvPr id="76" name="TextBox 75">
            <a:extLst>
              <a:ext uri="{FF2B5EF4-FFF2-40B4-BE49-F238E27FC236}">
                <a16:creationId xmlns:a16="http://schemas.microsoft.com/office/drawing/2014/main" id="{FC9F6D7A-F904-9686-4C25-A95572675DA3}"/>
              </a:ext>
            </a:extLst>
          </p:cNvPr>
          <p:cNvSpPr txBox="1"/>
          <p:nvPr/>
        </p:nvSpPr>
        <p:spPr>
          <a:xfrm>
            <a:off x="6110996" y="5616033"/>
            <a:ext cx="938167" cy="769441"/>
          </a:xfrm>
          <a:prstGeom prst="rect">
            <a:avLst/>
          </a:prstGeom>
          <a:noFill/>
        </p:spPr>
        <p:txBody>
          <a:bodyPr wrap="square">
            <a:spAutoFit/>
          </a:bodyPr>
          <a:lstStyle/>
          <a:p>
            <a:r>
              <a:rPr lang="en-US" sz="4400" dirty="0">
                <a:effectLst/>
              </a:rPr>
              <a:t>🙂</a:t>
            </a:r>
            <a:endParaRPr lang="en-US" sz="4400" dirty="0"/>
          </a:p>
        </p:txBody>
      </p:sp>
      <p:sp>
        <p:nvSpPr>
          <p:cNvPr id="77" name="TextBox 76">
            <a:extLst>
              <a:ext uri="{FF2B5EF4-FFF2-40B4-BE49-F238E27FC236}">
                <a16:creationId xmlns:a16="http://schemas.microsoft.com/office/drawing/2014/main" id="{1C4AAE36-0A06-C748-DCE8-2AC6AEA71D56}"/>
              </a:ext>
            </a:extLst>
          </p:cNvPr>
          <p:cNvSpPr txBox="1"/>
          <p:nvPr/>
        </p:nvSpPr>
        <p:spPr>
          <a:xfrm>
            <a:off x="7684914" y="5616032"/>
            <a:ext cx="938167" cy="769441"/>
          </a:xfrm>
          <a:prstGeom prst="rect">
            <a:avLst/>
          </a:prstGeom>
          <a:noFill/>
        </p:spPr>
        <p:txBody>
          <a:bodyPr wrap="square">
            <a:spAutoFit/>
          </a:bodyPr>
          <a:lstStyle/>
          <a:p>
            <a:r>
              <a:rPr lang="en-US" sz="4400" dirty="0">
                <a:effectLst/>
              </a:rPr>
              <a:t>🙂</a:t>
            </a:r>
            <a:endParaRPr lang="en-US" sz="4400" dirty="0"/>
          </a:p>
        </p:txBody>
      </p:sp>
      <p:sp>
        <p:nvSpPr>
          <p:cNvPr id="91" name="Title 1">
            <a:extLst>
              <a:ext uri="{FF2B5EF4-FFF2-40B4-BE49-F238E27FC236}">
                <a16:creationId xmlns:a16="http://schemas.microsoft.com/office/drawing/2014/main" id="{51DD2A94-5492-EF19-6902-C73AE777D32E}"/>
              </a:ext>
            </a:extLst>
          </p:cNvPr>
          <p:cNvSpPr>
            <a:spLocks noGrp="1"/>
          </p:cNvSpPr>
          <p:nvPr>
            <p:ph type="title"/>
          </p:nvPr>
        </p:nvSpPr>
        <p:spPr>
          <a:xfrm>
            <a:off x="838200" y="365125"/>
            <a:ext cx="10515600" cy="1325563"/>
          </a:xfrm>
        </p:spPr>
        <p:txBody>
          <a:bodyPr/>
          <a:lstStyle/>
          <a:p>
            <a:r>
              <a:rPr lang="en-US" dirty="0"/>
              <a:t>One-Round MPC</a:t>
            </a:r>
            <a:br>
              <a:rPr lang="en-US" dirty="0"/>
            </a:br>
            <a:r>
              <a:rPr lang="en-US" dirty="0">
                <a:solidFill>
                  <a:schemeClr val="accent3"/>
                </a:solidFill>
              </a:rPr>
              <a:t>with Anonymity</a:t>
            </a:r>
            <a:r>
              <a:rPr lang="en-US" dirty="0"/>
              <a:t>?</a:t>
            </a:r>
          </a:p>
        </p:txBody>
      </p:sp>
      <p:sp>
        <p:nvSpPr>
          <p:cNvPr id="95" name="TextBox 94">
            <a:extLst>
              <a:ext uri="{FF2B5EF4-FFF2-40B4-BE49-F238E27FC236}">
                <a16:creationId xmlns:a16="http://schemas.microsoft.com/office/drawing/2014/main" id="{52E040D7-6B41-C8D4-E681-3BABA3903BAA}"/>
              </a:ext>
            </a:extLst>
          </p:cNvPr>
          <p:cNvSpPr txBox="1"/>
          <p:nvPr/>
        </p:nvSpPr>
        <p:spPr>
          <a:xfrm>
            <a:off x="5230714" y="2241041"/>
            <a:ext cx="2826493" cy="369332"/>
          </a:xfrm>
          <a:prstGeom prst="rect">
            <a:avLst/>
          </a:prstGeom>
          <a:noFill/>
        </p:spPr>
        <p:txBody>
          <a:bodyPr wrap="square" rtlCol="0">
            <a:spAutoFit/>
          </a:bodyPr>
          <a:lstStyle/>
          <a:p>
            <a:pPr algn="ctr"/>
            <a:r>
              <a:rPr lang="en-US" dirty="0"/>
              <a:t>Change a vote</a:t>
            </a:r>
          </a:p>
        </p:txBody>
      </p:sp>
      <p:sp>
        <p:nvSpPr>
          <p:cNvPr id="98" name="TextBox 97">
            <a:extLst>
              <a:ext uri="{FF2B5EF4-FFF2-40B4-BE49-F238E27FC236}">
                <a16:creationId xmlns:a16="http://schemas.microsoft.com/office/drawing/2014/main" id="{62F49561-BCC7-7F94-780D-7612B10B941A}"/>
              </a:ext>
            </a:extLst>
          </p:cNvPr>
          <p:cNvSpPr txBox="1"/>
          <p:nvPr/>
        </p:nvSpPr>
        <p:spPr>
          <a:xfrm>
            <a:off x="432175" y="3209808"/>
            <a:ext cx="3534402" cy="830997"/>
          </a:xfrm>
          <a:prstGeom prst="rect">
            <a:avLst/>
          </a:prstGeom>
          <a:noFill/>
        </p:spPr>
        <p:txBody>
          <a:bodyPr wrap="square" rtlCol="0">
            <a:spAutoFit/>
          </a:bodyPr>
          <a:lstStyle/>
          <a:p>
            <a:pPr algn="ctr"/>
            <a:r>
              <a:rPr lang="en-US" sz="2400" b="1" dirty="0">
                <a:solidFill>
                  <a:srgbClr val="FF0000"/>
                </a:solidFill>
              </a:rPr>
              <a:t>I learn that the vote was close</a:t>
            </a:r>
          </a:p>
        </p:txBody>
      </p:sp>
      <p:sp>
        <p:nvSpPr>
          <p:cNvPr id="2" name="Rectangle 1">
            <a:extLst>
              <a:ext uri="{FF2B5EF4-FFF2-40B4-BE49-F238E27FC236}">
                <a16:creationId xmlns:a16="http://schemas.microsoft.com/office/drawing/2014/main" id="{6E0B4146-B079-C05A-956A-C4205E698709}"/>
              </a:ext>
            </a:extLst>
          </p:cNvPr>
          <p:cNvSpPr/>
          <p:nvPr/>
        </p:nvSpPr>
        <p:spPr>
          <a:xfrm>
            <a:off x="4521028" y="4625861"/>
            <a:ext cx="4072382" cy="463556"/>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Shuffle</a:t>
            </a:r>
          </a:p>
        </p:txBody>
      </p:sp>
      <p:sp>
        <p:nvSpPr>
          <p:cNvPr id="6" name="Rectangle: Rounded Corners 5">
            <a:extLst>
              <a:ext uri="{FF2B5EF4-FFF2-40B4-BE49-F238E27FC236}">
                <a16:creationId xmlns:a16="http://schemas.microsoft.com/office/drawing/2014/main" id="{36914D20-9170-88F0-88C9-67D9D2E85324}"/>
              </a:ext>
            </a:extLst>
          </p:cNvPr>
          <p:cNvSpPr/>
          <p:nvPr/>
        </p:nvSpPr>
        <p:spPr>
          <a:xfrm>
            <a:off x="4410635" y="3529677"/>
            <a:ext cx="1101213" cy="505739"/>
          </a:xfrm>
          <a:prstGeom prst="roundRect">
            <a:avLst/>
          </a:prstGeom>
          <a:solidFill>
            <a:srgbClr val="EFC7B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YES</a:t>
            </a:r>
          </a:p>
        </p:txBody>
      </p:sp>
      <p:sp>
        <p:nvSpPr>
          <p:cNvPr id="7" name="Rectangle: Rounded Corners 6">
            <a:extLst>
              <a:ext uri="{FF2B5EF4-FFF2-40B4-BE49-F238E27FC236}">
                <a16:creationId xmlns:a16="http://schemas.microsoft.com/office/drawing/2014/main" id="{F2130E5D-DD92-11F4-CB60-F97A5B61DD1B}"/>
              </a:ext>
            </a:extLst>
          </p:cNvPr>
          <p:cNvSpPr/>
          <p:nvPr/>
        </p:nvSpPr>
        <p:spPr>
          <a:xfrm>
            <a:off x="6050793" y="3504929"/>
            <a:ext cx="1101213" cy="505739"/>
          </a:xfrm>
          <a:prstGeom prst="roundRect">
            <a:avLst/>
          </a:prstGeom>
          <a:solidFill>
            <a:srgbClr val="EFC7B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YES</a:t>
            </a:r>
          </a:p>
        </p:txBody>
      </p:sp>
      <p:sp>
        <p:nvSpPr>
          <p:cNvPr id="8" name="Rectangle: Rounded Corners 7">
            <a:extLst>
              <a:ext uri="{FF2B5EF4-FFF2-40B4-BE49-F238E27FC236}">
                <a16:creationId xmlns:a16="http://schemas.microsoft.com/office/drawing/2014/main" id="{64BCC4CA-ED01-BED1-D788-23504295BD6E}"/>
              </a:ext>
            </a:extLst>
          </p:cNvPr>
          <p:cNvSpPr/>
          <p:nvPr/>
        </p:nvSpPr>
        <p:spPr>
          <a:xfrm>
            <a:off x="7580530" y="3510240"/>
            <a:ext cx="1101213" cy="505739"/>
          </a:xfrm>
          <a:prstGeom prst="roundRect">
            <a:avLst/>
          </a:prstGeom>
          <a:solidFill>
            <a:srgbClr val="EFC7B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NO</a:t>
            </a:r>
          </a:p>
        </p:txBody>
      </p:sp>
      <p:pic>
        <p:nvPicPr>
          <p:cNvPr id="93" name="Picture 92" descr="A person taking a selfie&#10;&#10;AI-generated content may be incorrect.">
            <a:extLst>
              <a:ext uri="{FF2B5EF4-FFF2-40B4-BE49-F238E27FC236}">
                <a16:creationId xmlns:a16="http://schemas.microsoft.com/office/drawing/2014/main" id="{77865828-1EE3-4552-AB82-71819F975916}"/>
              </a:ext>
            </a:extLst>
          </p:cNvPr>
          <p:cNvPicPr>
            <a:picLocks noChangeAspect="1"/>
          </p:cNvPicPr>
          <p:nvPr/>
        </p:nvPicPr>
        <p:blipFill>
          <a:blip r:embed="rId6">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4395101" y="2631327"/>
            <a:ext cx="1160669" cy="1547559"/>
          </a:xfrm>
          <a:prstGeom prst="rect">
            <a:avLst/>
          </a:prstGeom>
        </p:spPr>
      </p:pic>
      <p:cxnSp>
        <p:nvCxnSpPr>
          <p:cNvPr id="12" name="Straight Arrow Connector 11">
            <a:extLst>
              <a:ext uri="{FF2B5EF4-FFF2-40B4-BE49-F238E27FC236}">
                <a16:creationId xmlns:a16="http://schemas.microsoft.com/office/drawing/2014/main" id="{78B6F5CE-4CC0-D0B9-F731-D67A77ADB09D}"/>
              </a:ext>
            </a:extLst>
          </p:cNvPr>
          <p:cNvCxnSpPr>
            <a:cxnSpLocks/>
          </p:cNvCxnSpPr>
          <p:nvPr/>
        </p:nvCxnSpPr>
        <p:spPr>
          <a:xfrm flipV="1">
            <a:off x="6580079" y="4146548"/>
            <a:ext cx="0" cy="36712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A36D4882-0512-AAEB-2889-13DECF814A26}"/>
              </a:ext>
            </a:extLst>
          </p:cNvPr>
          <p:cNvSpPr txBox="1"/>
          <p:nvPr/>
        </p:nvSpPr>
        <p:spPr>
          <a:xfrm>
            <a:off x="3963979" y="3114178"/>
            <a:ext cx="5273623" cy="830997"/>
          </a:xfrm>
          <a:prstGeom prst="rect">
            <a:avLst/>
          </a:prstGeom>
          <a:solidFill>
            <a:schemeClr val="bg1"/>
          </a:solidFill>
        </p:spPr>
        <p:txBody>
          <a:bodyPr wrap="none" rtlCol="0">
            <a:spAutoFit/>
          </a:bodyPr>
          <a:lstStyle/>
          <a:p>
            <a:r>
              <a:rPr lang="en-US" sz="4800" b="1" dirty="0">
                <a:solidFill>
                  <a:srgbClr val="FF0000"/>
                </a:solidFill>
              </a:rPr>
              <a:t>STILL IMPOSSIBLE</a:t>
            </a:r>
          </a:p>
        </p:txBody>
      </p:sp>
      <p:sp>
        <p:nvSpPr>
          <p:cNvPr id="14" name="TextBox 13">
            <a:extLst>
              <a:ext uri="{FF2B5EF4-FFF2-40B4-BE49-F238E27FC236}">
                <a16:creationId xmlns:a16="http://schemas.microsoft.com/office/drawing/2014/main" id="{CB13025F-D7FC-EC77-802D-3FA371EC92B3}"/>
              </a:ext>
            </a:extLst>
          </p:cNvPr>
          <p:cNvSpPr txBox="1"/>
          <p:nvPr/>
        </p:nvSpPr>
        <p:spPr>
          <a:xfrm>
            <a:off x="4681446" y="2220051"/>
            <a:ext cx="1255327" cy="369332"/>
          </a:xfrm>
          <a:prstGeom prst="rect">
            <a:avLst/>
          </a:prstGeom>
          <a:noFill/>
        </p:spPr>
        <p:txBody>
          <a:bodyPr wrap="square" rtlCol="0">
            <a:spAutoFit/>
          </a:bodyPr>
          <a:lstStyle/>
          <a:p>
            <a:r>
              <a:rPr lang="en-US" dirty="0"/>
              <a:t>NO</a:t>
            </a:r>
          </a:p>
        </p:txBody>
      </p:sp>
    </p:spTree>
    <p:extLst>
      <p:ext uri="{BB962C8B-B14F-4D97-AF65-F5344CB8AC3E}">
        <p14:creationId xmlns:p14="http://schemas.microsoft.com/office/powerpoint/2010/main" val="838325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8" grpId="0"/>
      <p:bldP spid="13" grpId="0" animBg="1"/>
      <p:bldP spid="1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2D9220E-EEA1-EB49-AC43-5508C142A534}"/>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6E24F4F3-3671-6A9C-8CCB-B9E009D4AE54}"/>
                  </a:ext>
                </a:extLst>
              </p:cNvPr>
              <p:cNvSpPr>
                <a:spLocks noGrp="1"/>
              </p:cNvSpPr>
              <p:nvPr>
                <p:ph type="title"/>
              </p:nvPr>
            </p:nvSpPr>
            <p:spPr>
              <a:xfrm>
                <a:off x="88305" y="293828"/>
                <a:ext cx="12412298" cy="738490"/>
              </a:xfrm>
            </p:spPr>
            <p:txBody>
              <a:bodyPr>
                <a:normAutofit fontScale="90000"/>
              </a:bodyPr>
              <a:lstStyle/>
              <a:p>
                <a:r>
                  <a:rPr lang="en-US" dirty="0"/>
                  <a:t>From Equality to Small Functions </a:t>
                </a:r>
                <a14:m>
                  <m:oMath xmlns:m="http://schemas.openxmlformats.org/officeDocument/2006/math">
                    <m:r>
                      <a:rPr lang="en-US" b="0" i="1" smtClean="0">
                        <a:latin typeface="Cambria Math" panose="02040503050406030204" pitchFamily="18" charset="0"/>
                      </a:rPr>
                      <m:t>𝑓</m:t>
                    </m:r>
                  </m:oMath>
                </a14:m>
                <a:br>
                  <a:rPr lang="en-US" b="0" dirty="0"/>
                </a:br>
                <a:r>
                  <a:rPr lang="en-US" sz="1800" dirty="0"/>
                  <a:t>[Halevi, </a:t>
                </a:r>
                <a:r>
                  <a:rPr lang="en-US" sz="1800" dirty="0" err="1"/>
                  <a:t>Ishai</a:t>
                </a:r>
                <a:r>
                  <a:rPr lang="en-US" sz="1800" dirty="0"/>
                  <a:t>, </a:t>
                </a:r>
                <a:r>
                  <a:rPr lang="en-US" sz="1800" dirty="0" err="1"/>
                  <a:t>Kushilevitz</a:t>
                </a:r>
                <a:r>
                  <a:rPr lang="en-US" sz="1800" dirty="0"/>
                  <a:t>, Rabin 2023]</a:t>
                </a:r>
                <a:endParaRPr lang="en-IL" sz="1800" dirty="0"/>
              </a:p>
            </p:txBody>
          </p:sp>
        </mc:Choice>
        <mc:Fallback xmlns="">
          <p:sp>
            <p:nvSpPr>
              <p:cNvPr id="2" name="Title 1">
                <a:extLst>
                  <a:ext uri="{FF2B5EF4-FFF2-40B4-BE49-F238E27FC236}">
                    <a16:creationId xmlns:a16="http://schemas.microsoft.com/office/drawing/2014/main" id="{6E24F4F3-3671-6A9C-8CCB-B9E009D4AE54}"/>
                  </a:ext>
                </a:extLst>
              </p:cNvPr>
              <p:cNvSpPr>
                <a:spLocks noGrp="1" noRot="1" noChangeAspect="1" noMove="1" noResize="1" noEditPoints="1" noAdjustHandles="1" noChangeArrowheads="1" noChangeShapeType="1" noTextEdit="1"/>
              </p:cNvSpPr>
              <p:nvPr>
                <p:ph type="title"/>
              </p:nvPr>
            </p:nvSpPr>
            <p:spPr>
              <a:xfrm>
                <a:off x="88305" y="293828"/>
                <a:ext cx="12412298" cy="738490"/>
              </a:xfrm>
              <a:blipFill>
                <a:blip r:embed="rId4"/>
                <a:stretch>
                  <a:fillRect l="-1718" t="-30579" b="-190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A0F1D9E6-E774-C042-824B-009A5A22A8A9}"/>
                  </a:ext>
                </a:extLst>
              </p:cNvPr>
              <p:cNvSpPr/>
              <p:nvPr/>
            </p:nvSpPr>
            <p:spPr>
              <a:xfrm>
                <a:off x="945415" y="2386924"/>
                <a:ext cx="354712" cy="461665"/>
              </a:xfrm>
              <a:prstGeom prst="rect">
                <a:avLst/>
              </a:prstGeom>
              <a:solidFill>
                <a:schemeClr val="bg1"/>
              </a:solidFill>
            </p:spPr>
            <p:txBody>
              <a:bodyPr wrap="square" lIns="91440" tIns="45720" rIns="91440" bIns="45720" anchor="t">
                <a:spAutoFit/>
              </a:bodyPr>
              <a:lstStyle/>
              <a:p>
                <a:pPr algn="ctr"/>
                <a14:m>
                  <m:oMathPara xmlns:m="http://schemas.openxmlformats.org/officeDocument/2006/math">
                    <m:oMathParaPr>
                      <m:jc m:val="centerGroup"/>
                    </m:oMathParaPr>
                    <m:oMath xmlns:m="http://schemas.openxmlformats.org/officeDocument/2006/math">
                      <m:r>
                        <a:rPr lang="en-US" sz="2400" b="0" i="1" smtClean="0">
                          <a:solidFill>
                            <a:srgbClr val="C00000"/>
                          </a:solidFill>
                          <a:latin typeface="Cambria Math" panose="02040503050406030204" pitchFamily="18" charset="0"/>
                        </a:rPr>
                        <m:t>𝑥</m:t>
                      </m:r>
                    </m:oMath>
                  </m:oMathPara>
                </a14:m>
                <a:endParaRPr lang="en-US" sz="2400" dirty="0">
                  <a:solidFill>
                    <a:srgbClr val="C00000"/>
                  </a:solidFill>
                </a:endParaRPr>
              </a:p>
            </p:txBody>
          </p:sp>
        </mc:Choice>
        <mc:Fallback xmlns="">
          <p:sp>
            <p:nvSpPr>
              <p:cNvPr id="5" name="Rectangle 4">
                <a:extLst>
                  <a:ext uri="{FF2B5EF4-FFF2-40B4-BE49-F238E27FC236}">
                    <a16:creationId xmlns:a16="http://schemas.microsoft.com/office/drawing/2014/main" id="{A0F1D9E6-E774-C042-824B-009A5A22A8A9}"/>
                  </a:ext>
                </a:extLst>
              </p:cNvPr>
              <p:cNvSpPr>
                <a:spLocks noRot="1" noChangeAspect="1" noMove="1" noResize="1" noEditPoints="1" noAdjustHandles="1" noChangeArrowheads="1" noChangeShapeType="1" noTextEdit="1"/>
              </p:cNvSpPr>
              <p:nvPr/>
            </p:nvSpPr>
            <p:spPr>
              <a:xfrm>
                <a:off x="945415" y="2386924"/>
                <a:ext cx="354712" cy="461665"/>
              </a:xfrm>
              <a:prstGeom prst="rect">
                <a:avLst/>
              </a:prstGeom>
              <a:blipFill>
                <a:blip r:embed="rId5"/>
                <a:stretch>
                  <a:fillRect l="-344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A6FD619A-CD15-71D8-1BF9-7B833E08DB56}"/>
                  </a:ext>
                </a:extLst>
              </p:cNvPr>
              <p:cNvSpPr/>
              <p:nvPr/>
            </p:nvSpPr>
            <p:spPr>
              <a:xfrm>
                <a:off x="898278" y="3208679"/>
                <a:ext cx="423962" cy="461665"/>
              </a:xfrm>
              <a:prstGeom prst="rect">
                <a:avLst/>
              </a:prstGeom>
              <a:solidFill>
                <a:schemeClr val="bg1"/>
              </a:solidFill>
            </p:spPr>
            <p:txBody>
              <a:bodyPr wrap="none" lIns="91440" tIns="45720" rIns="91440" bIns="45720" anchor="t">
                <a:spAutoFit/>
              </a:bodyPr>
              <a:lstStyle/>
              <a:p>
                <a:pPr algn="ctr"/>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panose="02040503050406030204" pitchFamily="18" charset="0"/>
                        </a:rPr>
                        <m:t>𝑦</m:t>
                      </m:r>
                    </m:oMath>
                  </m:oMathPara>
                </a14:m>
                <a:endParaRPr lang="en-US" sz="2400" dirty="0">
                  <a:solidFill>
                    <a:schemeClr val="tx1"/>
                  </a:solidFill>
                </a:endParaRPr>
              </a:p>
            </p:txBody>
          </p:sp>
        </mc:Choice>
        <mc:Fallback xmlns="">
          <p:sp>
            <p:nvSpPr>
              <p:cNvPr id="6" name="Rectangle 5">
                <a:extLst>
                  <a:ext uri="{FF2B5EF4-FFF2-40B4-BE49-F238E27FC236}">
                    <a16:creationId xmlns:a16="http://schemas.microsoft.com/office/drawing/2014/main" id="{A6FD619A-CD15-71D8-1BF9-7B833E08DB56}"/>
                  </a:ext>
                </a:extLst>
              </p:cNvPr>
              <p:cNvSpPr>
                <a:spLocks noRot="1" noChangeAspect="1" noMove="1" noResize="1" noEditPoints="1" noAdjustHandles="1" noChangeArrowheads="1" noChangeShapeType="1" noTextEdit="1"/>
              </p:cNvSpPr>
              <p:nvPr/>
            </p:nvSpPr>
            <p:spPr>
              <a:xfrm>
                <a:off x="898278" y="3208679"/>
                <a:ext cx="423962" cy="461665"/>
              </a:xfrm>
              <a:prstGeom prst="rect">
                <a:avLst/>
              </a:prstGeom>
              <a:blipFill>
                <a:blip r:embed="rId6"/>
                <a:stretch>
                  <a:fillRect l="-4286" b="-9211"/>
                </a:stretch>
              </a:blipFill>
            </p:spPr>
            <p:txBody>
              <a:bodyPr/>
              <a:lstStyle/>
              <a:p>
                <a:r>
                  <a:rPr lang="en-US">
                    <a:noFill/>
                  </a:rPr>
                  <a:t> </a:t>
                </a:r>
              </a:p>
            </p:txBody>
          </p:sp>
        </mc:Fallback>
      </mc:AlternateContent>
      <p:cxnSp>
        <p:nvCxnSpPr>
          <p:cNvPr id="7" name="Straight Arrow Connector 6">
            <a:extLst>
              <a:ext uri="{FF2B5EF4-FFF2-40B4-BE49-F238E27FC236}">
                <a16:creationId xmlns:a16="http://schemas.microsoft.com/office/drawing/2014/main" id="{BF4CDBC0-B000-70EB-900A-07376DB529EB}"/>
              </a:ext>
            </a:extLst>
          </p:cNvPr>
          <p:cNvCxnSpPr>
            <a:cxnSpLocks/>
          </p:cNvCxnSpPr>
          <p:nvPr/>
        </p:nvCxnSpPr>
        <p:spPr>
          <a:xfrm flipH="1">
            <a:off x="1450089" y="2617756"/>
            <a:ext cx="1528162" cy="0"/>
          </a:xfrm>
          <a:prstGeom prst="straightConnector1">
            <a:avLst/>
          </a:prstGeom>
          <a:ln w="76200">
            <a:solidFill>
              <a:schemeClr val="tx1"/>
            </a:solidFill>
            <a:prstDash val="sys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0556DD85-22CA-E447-B2CA-C3561779505D}"/>
              </a:ext>
            </a:extLst>
          </p:cNvPr>
          <p:cNvCxnSpPr>
            <a:cxnSpLocks/>
          </p:cNvCxnSpPr>
          <p:nvPr/>
        </p:nvCxnSpPr>
        <p:spPr>
          <a:xfrm flipH="1">
            <a:off x="1450089" y="3457103"/>
            <a:ext cx="1528162" cy="0"/>
          </a:xfrm>
          <a:prstGeom prst="straightConnector1">
            <a:avLst/>
          </a:prstGeom>
          <a:ln w="762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1E207E50-A246-ECB7-DD3D-A3C7E67DD8F4}"/>
                  </a:ext>
                </a:extLst>
              </p:cNvPr>
              <p:cNvSpPr/>
              <p:nvPr/>
            </p:nvSpPr>
            <p:spPr>
              <a:xfrm>
                <a:off x="3000437" y="2386924"/>
                <a:ext cx="4583819" cy="461665"/>
              </a:xfrm>
              <a:prstGeom prst="rect">
                <a:avLst/>
              </a:prstGeom>
              <a:solidFill>
                <a:schemeClr val="bg1"/>
              </a:solidFill>
            </p:spPr>
            <p:txBody>
              <a:bodyPr wrap="none" lIns="91440" tIns="45720" rIns="91440" bIns="45720" anchor="t">
                <a:spAutoFit/>
              </a:bodyPr>
              <a:lstStyle/>
              <a:p>
                <a:pPr algn="ctr"/>
                <a14:m>
                  <m:oMathPara xmlns:m="http://schemas.openxmlformats.org/officeDocument/2006/math">
                    <m:oMathParaPr>
                      <m:jc m:val="centerGroup"/>
                    </m:oMathParaPr>
                    <m:oMath xmlns:m="http://schemas.openxmlformats.org/officeDocument/2006/math">
                      <m:acc>
                        <m:accPr>
                          <m:chr m:val="̂"/>
                          <m:ctrlPr>
                            <a:rPr lang="en-US" sz="2400" i="1" dirty="0">
                              <a:latin typeface="Cambria Math" panose="02040503050406030204" pitchFamily="18" charset="0"/>
                              <a:cs typeface="Calibri"/>
                            </a:rPr>
                          </m:ctrlPr>
                        </m:accPr>
                        <m:e>
                          <m:r>
                            <a:rPr lang="en-US" sz="2400" i="1" dirty="0">
                              <a:latin typeface="Cambria Math" panose="02040503050406030204" pitchFamily="18" charset="0"/>
                              <a:cs typeface="Calibri"/>
                            </a:rPr>
                            <m:t>𝑥</m:t>
                          </m:r>
                        </m:e>
                      </m:acc>
                      <m:r>
                        <a:rPr lang="en-US" sz="2400" i="1" dirty="0">
                          <a:latin typeface="Cambria Math" panose="02040503050406030204" pitchFamily="18" charset="0"/>
                          <a:cs typeface="Calibri"/>
                        </a:rPr>
                        <m:t>=(</m:t>
                      </m:r>
                      <m:sSub>
                        <m:sSubPr>
                          <m:ctrlPr>
                            <a:rPr lang="en-US" sz="2400" i="1" dirty="0">
                              <a:latin typeface="Cambria Math" panose="02040503050406030204" pitchFamily="18" charset="0"/>
                              <a:cs typeface="Calibri"/>
                            </a:rPr>
                          </m:ctrlPr>
                        </m:sSubPr>
                        <m:e>
                          <m:r>
                            <a:rPr lang="en-US" sz="2400" i="1" dirty="0">
                              <a:latin typeface="Cambria Math" panose="02040503050406030204" pitchFamily="18" charset="0"/>
                              <a:cs typeface="Calibri"/>
                            </a:rPr>
                            <m:t>𝑎</m:t>
                          </m:r>
                          <m:r>
                            <a:rPr lang="en-US" sz="2400" i="1" dirty="0">
                              <a:latin typeface="Cambria Math" panose="02040503050406030204" pitchFamily="18" charset="0"/>
                              <a:cs typeface="Calibri"/>
                            </a:rPr>
                            <m:t>, …, </m:t>
                          </m:r>
                          <m:r>
                            <a:rPr lang="en-US" sz="2400" i="1" dirty="0">
                              <a:latin typeface="Cambria Math" panose="02040503050406030204" pitchFamily="18" charset="0"/>
                              <a:cs typeface="Calibri"/>
                            </a:rPr>
                            <m:t>𝑎</m:t>
                          </m:r>
                          <m:r>
                            <a:rPr lang="en-US" sz="2400" i="1" dirty="0">
                              <a:latin typeface="Cambria Math" panose="02040503050406030204" pitchFamily="18" charset="0"/>
                              <a:cs typeface="Calibri"/>
                            </a:rPr>
                            <m:t>, </m:t>
                          </m:r>
                          <m:r>
                            <a:rPr lang="en-US" sz="2400" i="1" dirty="0">
                              <a:latin typeface="Cambria Math" panose="02040503050406030204" pitchFamily="18" charset="0"/>
                              <a:cs typeface="Calibri"/>
                            </a:rPr>
                            <m:t>𝑦</m:t>
                          </m:r>
                        </m:e>
                        <m:sub>
                          <m:r>
                            <a:rPr lang="en-US" sz="2400" i="1" dirty="0">
                              <a:latin typeface="Cambria Math" panose="02040503050406030204" pitchFamily="18" charset="0"/>
                              <a:cs typeface="Calibri"/>
                            </a:rPr>
                            <m:t>1</m:t>
                          </m:r>
                        </m:sub>
                      </m:sSub>
                      <m:r>
                        <a:rPr lang="en-US" sz="2400" i="1" dirty="0">
                          <a:latin typeface="Cambria Math" panose="02040503050406030204" pitchFamily="18" charset="0"/>
                          <a:cs typeface="Calibri"/>
                        </a:rPr>
                        <m:t>, </m:t>
                      </m:r>
                      <m:sSub>
                        <m:sSubPr>
                          <m:ctrlPr>
                            <a:rPr lang="en-US" sz="2400" i="1" dirty="0">
                              <a:latin typeface="Cambria Math" panose="02040503050406030204" pitchFamily="18" charset="0"/>
                              <a:cs typeface="Calibri"/>
                            </a:rPr>
                          </m:ctrlPr>
                        </m:sSubPr>
                        <m:e>
                          <m:r>
                            <a:rPr lang="en-US" sz="2400" i="1" dirty="0">
                              <a:latin typeface="Cambria Math" panose="02040503050406030204" pitchFamily="18" charset="0"/>
                              <a:cs typeface="Calibri"/>
                            </a:rPr>
                            <m:t>𝑦</m:t>
                          </m:r>
                        </m:e>
                        <m:sub>
                          <m:r>
                            <a:rPr lang="en-US" sz="2400" i="1" dirty="0">
                              <a:latin typeface="Cambria Math" panose="02040503050406030204" pitchFamily="18" charset="0"/>
                              <a:cs typeface="Calibri"/>
                            </a:rPr>
                            <m:t>2</m:t>
                          </m:r>
                        </m:sub>
                      </m:sSub>
                      <m:r>
                        <a:rPr lang="en-US" sz="2400" i="1" dirty="0">
                          <a:latin typeface="Cambria Math" panose="02040503050406030204" pitchFamily="18" charset="0"/>
                          <a:cs typeface="Calibri"/>
                        </a:rPr>
                        <m:t>,…, </m:t>
                      </m:r>
                      <m:sSub>
                        <m:sSubPr>
                          <m:ctrlPr>
                            <a:rPr lang="en-US" sz="2400" i="1" dirty="0">
                              <a:latin typeface="Cambria Math" panose="02040503050406030204" pitchFamily="18" charset="0"/>
                              <a:cs typeface="Calibri"/>
                            </a:rPr>
                          </m:ctrlPr>
                        </m:sSubPr>
                        <m:e>
                          <m:r>
                            <a:rPr lang="en-US" sz="2400" i="1" dirty="0">
                              <a:latin typeface="Cambria Math" panose="02040503050406030204" pitchFamily="18" charset="0"/>
                              <a:cs typeface="Calibri"/>
                            </a:rPr>
                            <m:t>𝑦</m:t>
                          </m:r>
                        </m:e>
                        <m:sub>
                          <m:r>
                            <a:rPr lang="en-US" sz="2400" i="1" dirty="0">
                              <a:latin typeface="Cambria Math" panose="02040503050406030204" pitchFamily="18" charset="0"/>
                              <a:cs typeface="Calibri"/>
                            </a:rPr>
                            <m:t>𝑘</m:t>
                          </m:r>
                        </m:sub>
                      </m:sSub>
                      <m:r>
                        <a:rPr lang="en-US" sz="2400" i="1" dirty="0">
                          <a:latin typeface="Cambria Math" panose="02040503050406030204" pitchFamily="18" charset="0"/>
                          <a:cs typeface="Calibri"/>
                        </a:rPr>
                        <m:t>,</m:t>
                      </m:r>
                      <m:r>
                        <a:rPr lang="en-US" sz="2400" i="1" dirty="0">
                          <a:latin typeface="Cambria Math" panose="02040503050406030204" pitchFamily="18" charset="0"/>
                          <a:cs typeface="Calibri"/>
                        </a:rPr>
                        <m:t>𝑎</m:t>
                      </m:r>
                      <m:r>
                        <a:rPr lang="en-US" sz="2400" i="1" dirty="0">
                          <a:latin typeface="Cambria Math" panose="02040503050406030204" pitchFamily="18" charset="0"/>
                          <a:cs typeface="Calibri"/>
                        </a:rPr>
                        <m:t>, …, </m:t>
                      </m:r>
                      <m:r>
                        <a:rPr lang="en-US" sz="2400" i="1" dirty="0">
                          <a:latin typeface="Cambria Math" panose="02040503050406030204" pitchFamily="18" charset="0"/>
                          <a:cs typeface="Calibri"/>
                        </a:rPr>
                        <m:t>𝑎</m:t>
                      </m:r>
                      <m:r>
                        <a:rPr lang="en-US" sz="2400" dirty="0">
                          <a:latin typeface="Cambria Math" panose="02040503050406030204" pitchFamily="18" charset="0"/>
                          <a:cs typeface="Calibri"/>
                        </a:rPr>
                        <m:t>)</m:t>
                      </m:r>
                    </m:oMath>
                  </m:oMathPara>
                </a14:m>
                <a:endParaRPr lang="en-US" sz="2400" dirty="0"/>
              </a:p>
            </p:txBody>
          </p:sp>
        </mc:Choice>
        <mc:Fallback xmlns="">
          <p:sp>
            <p:nvSpPr>
              <p:cNvPr id="13" name="Rectangle 12">
                <a:extLst>
                  <a:ext uri="{FF2B5EF4-FFF2-40B4-BE49-F238E27FC236}">
                    <a16:creationId xmlns:a16="http://schemas.microsoft.com/office/drawing/2014/main" id="{1E207E50-A246-ECB7-DD3D-A3C7E67DD8F4}"/>
                  </a:ext>
                </a:extLst>
              </p:cNvPr>
              <p:cNvSpPr>
                <a:spLocks noRot="1" noChangeAspect="1" noMove="1" noResize="1" noEditPoints="1" noAdjustHandles="1" noChangeArrowheads="1" noChangeShapeType="1" noTextEdit="1"/>
              </p:cNvSpPr>
              <p:nvPr/>
            </p:nvSpPr>
            <p:spPr>
              <a:xfrm>
                <a:off x="3000437" y="2386924"/>
                <a:ext cx="4583819" cy="461665"/>
              </a:xfrm>
              <a:prstGeom prst="rect">
                <a:avLst/>
              </a:prstGeom>
              <a:blipFill>
                <a:blip r:embed="rId7"/>
                <a:stretch>
                  <a:fillRect t="-5333" b="-17333"/>
                </a:stretch>
              </a:blipFill>
            </p:spPr>
            <p:txBody>
              <a:bodyPr/>
              <a:lstStyle/>
              <a:p>
                <a:r>
                  <a:rPr lang="en-US">
                    <a:noFill/>
                  </a:rPr>
                  <a:t> </a:t>
                </a:r>
              </a:p>
            </p:txBody>
          </p:sp>
        </mc:Fallback>
      </mc:AlternateContent>
      <p:cxnSp>
        <p:nvCxnSpPr>
          <p:cNvPr id="17" name="Straight Arrow Connector 16">
            <a:extLst>
              <a:ext uri="{FF2B5EF4-FFF2-40B4-BE49-F238E27FC236}">
                <a16:creationId xmlns:a16="http://schemas.microsoft.com/office/drawing/2014/main" id="{B130F077-93D3-4A23-D55C-4805ADA51BC2}"/>
              </a:ext>
            </a:extLst>
          </p:cNvPr>
          <p:cNvCxnSpPr>
            <a:cxnSpLocks/>
          </p:cNvCxnSpPr>
          <p:nvPr/>
        </p:nvCxnSpPr>
        <p:spPr>
          <a:xfrm flipV="1">
            <a:off x="9622347" y="4004187"/>
            <a:ext cx="0" cy="826550"/>
          </a:xfrm>
          <a:prstGeom prst="straightConnector1">
            <a:avLst/>
          </a:prstGeom>
          <a:ln w="762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1EC4E364-63D3-0A61-4299-483F48770210}"/>
                  </a:ext>
                </a:extLst>
              </p:cNvPr>
              <p:cNvSpPr/>
              <p:nvPr/>
            </p:nvSpPr>
            <p:spPr>
              <a:xfrm>
                <a:off x="3203830" y="3125458"/>
                <a:ext cx="4126258" cy="461665"/>
              </a:xfrm>
              <a:prstGeom prst="rect">
                <a:avLst/>
              </a:prstGeom>
              <a:solidFill>
                <a:schemeClr val="bg1"/>
              </a:solidFill>
            </p:spPr>
            <p:txBody>
              <a:bodyPr wrap="none" lIns="91440" tIns="45720" rIns="91440" bIns="45720" anchor="t">
                <a:spAutoFit/>
              </a:bodyPr>
              <a:lstStyle/>
              <a:p>
                <a:pPr algn="ctr"/>
                <a14:m>
                  <m:oMathPara xmlns:m="http://schemas.openxmlformats.org/officeDocument/2006/math">
                    <m:oMathParaPr>
                      <m:jc m:val="centerGroup"/>
                    </m:oMathParaPr>
                    <m:oMath xmlns:m="http://schemas.openxmlformats.org/officeDocument/2006/math">
                      <m:acc>
                        <m:accPr>
                          <m:chr m:val="̂"/>
                          <m:ctrlPr>
                            <a:rPr lang="en-US" sz="2400" b="0" i="1" dirty="0" smtClean="0">
                              <a:solidFill>
                                <a:schemeClr val="tx1"/>
                              </a:solidFill>
                              <a:latin typeface="Cambria Math" panose="02040503050406030204" pitchFamily="18" charset="0"/>
                              <a:cs typeface="Calibri"/>
                            </a:rPr>
                          </m:ctrlPr>
                        </m:accPr>
                        <m:e>
                          <m:r>
                            <a:rPr lang="en-US" sz="2400" b="0" i="1" dirty="0" smtClean="0">
                              <a:solidFill>
                                <a:schemeClr val="tx1"/>
                              </a:solidFill>
                              <a:latin typeface="Cambria Math" panose="02040503050406030204" pitchFamily="18" charset="0"/>
                              <a:cs typeface="Calibri"/>
                            </a:rPr>
                            <m:t>𝑦</m:t>
                          </m:r>
                        </m:e>
                      </m:acc>
                      <m:r>
                        <a:rPr lang="en-US" sz="2400" b="0" i="1" dirty="0" smtClean="0">
                          <a:solidFill>
                            <a:schemeClr val="tx1"/>
                          </a:solidFill>
                          <a:latin typeface="Cambria Math" panose="02040503050406030204" pitchFamily="18" charset="0"/>
                          <a:cs typeface="Calibri"/>
                        </a:rPr>
                        <m:t>=(</m:t>
                      </m:r>
                      <m:r>
                        <a:rPr lang="en-US" sz="2400" b="0" i="1" dirty="0" smtClean="0">
                          <a:solidFill>
                            <a:schemeClr val="tx1"/>
                          </a:solidFill>
                          <a:latin typeface="Cambria Math" panose="02040503050406030204" pitchFamily="18" charset="0"/>
                          <a:cs typeface="Calibri"/>
                        </a:rPr>
                        <m:t>𝑦</m:t>
                      </m:r>
                      <m:r>
                        <a:rPr lang="en-US" sz="2400" b="0" i="1" dirty="0" smtClean="0">
                          <a:solidFill>
                            <a:schemeClr val="tx1"/>
                          </a:solidFill>
                          <a:latin typeface="Cambria Math" panose="02040503050406030204" pitchFamily="18" charset="0"/>
                          <a:cs typeface="Calibri"/>
                        </a:rPr>
                        <m:t>, …,</m:t>
                      </m:r>
                      <m:r>
                        <a:rPr lang="en-US" sz="2400" b="0" i="1" dirty="0" smtClean="0">
                          <a:solidFill>
                            <a:schemeClr val="tx1"/>
                          </a:solidFill>
                          <a:latin typeface="Cambria Math" panose="02040503050406030204" pitchFamily="18" charset="0"/>
                          <a:cs typeface="Calibri"/>
                        </a:rPr>
                        <m:t>𝑦</m:t>
                      </m:r>
                      <m:r>
                        <a:rPr lang="en-US" sz="2400" b="0" i="1" dirty="0" smtClean="0">
                          <a:solidFill>
                            <a:schemeClr val="tx1"/>
                          </a:solidFill>
                          <a:latin typeface="Cambria Math" panose="02040503050406030204" pitchFamily="18" charset="0"/>
                          <a:cs typeface="Calibri"/>
                        </a:rPr>
                        <m:t>,</m:t>
                      </m:r>
                      <m:r>
                        <a:rPr lang="en-US" sz="2400" b="0" i="1" dirty="0" smtClean="0">
                          <a:solidFill>
                            <a:schemeClr val="tx1"/>
                          </a:solidFill>
                          <a:latin typeface="Cambria Math" panose="02040503050406030204" pitchFamily="18" charset="0"/>
                          <a:cs typeface="Calibri"/>
                        </a:rPr>
                        <m:t>𝑦</m:t>
                      </m:r>
                      <m:r>
                        <a:rPr lang="en-US" sz="2400" b="0" i="1" dirty="0" smtClean="0">
                          <a:solidFill>
                            <a:schemeClr val="tx1"/>
                          </a:solidFill>
                          <a:latin typeface="Cambria Math" panose="02040503050406030204" pitchFamily="18" charset="0"/>
                          <a:cs typeface="Calibri"/>
                        </a:rPr>
                        <m:t>,</m:t>
                      </m:r>
                      <m:r>
                        <a:rPr lang="en-US" sz="2400" b="0" i="1" dirty="0" smtClean="0">
                          <a:solidFill>
                            <a:schemeClr val="tx1"/>
                          </a:solidFill>
                          <a:latin typeface="Cambria Math" panose="02040503050406030204" pitchFamily="18" charset="0"/>
                          <a:cs typeface="Calibri"/>
                        </a:rPr>
                        <m:t>𝑦</m:t>
                      </m:r>
                      <m:r>
                        <a:rPr lang="en-US" sz="2400" b="0" i="1" dirty="0" smtClean="0">
                          <a:solidFill>
                            <a:schemeClr val="tx1"/>
                          </a:solidFill>
                          <a:latin typeface="Cambria Math" panose="02040503050406030204" pitchFamily="18" charset="0"/>
                          <a:cs typeface="Calibri"/>
                        </a:rPr>
                        <m:t>, …,</m:t>
                      </m:r>
                      <m:r>
                        <a:rPr lang="en-US" sz="2400" b="0" i="1" dirty="0" smtClean="0">
                          <a:solidFill>
                            <a:schemeClr val="tx1"/>
                          </a:solidFill>
                          <a:latin typeface="Cambria Math" panose="02040503050406030204" pitchFamily="18" charset="0"/>
                          <a:cs typeface="Calibri"/>
                        </a:rPr>
                        <m:t>𝑦</m:t>
                      </m:r>
                      <m:r>
                        <a:rPr lang="en-US" sz="2400" b="0" i="1" dirty="0" smtClean="0">
                          <a:solidFill>
                            <a:schemeClr val="tx1"/>
                          </a:solidFill>
                          <a:latin typeface="Cambria Math" panose="02040503050406030204" pitchFamily="18" charset="0"/>
                          <a:cs typeface="Calibri"/>
                        </a:rPr>
                        <m:t>, </m:t>
                      </m:r>
                      <m:r>
                        <a:rPr lang="en-US" sz="2400" b="0" i="1" dirty="0" smtClean="0">
                          <a:solidFill>
                            <a:schemeClr val="tx1"/>
                          </a:solidFill>
                          <a:latin typeface="Cambria Math" panose="02040503050406030204" pitchFamily="18" charset="0"/>
                          <a:cs typeface="Calibri"/>
                        </a:rPr>
                        <m:t>𝑦</m:t>
                      </m:r>
                      <m:r>
                        <a:rPr lang="en-US" sz="2400" b="0" i="1" dirty="0" smtClean="0">
                          <a:solidFill>
                            <a:schemeClr val="tx1"/>
                          </a:solidFill>
                          <a:latin typeface="Cambria Math" panose="02040503050406030204" pitchFamily="18" charset="0"/>
                          <a:cs typeface="Calibri"/>
                        </a:rPr>
                        <m:t>…,</m:t>
                      </m:r>
                      <m:r>
                        <a:rPr lang="en-US" sz="2400" b="0" i="1" dirty="0" smtClean="0">
                          <a:solidFill>
                            <a:schemeClr val="tx1"/>
                          </a:solidFill>
                          <a:latin typeface="Cambria Math" panose="02040503050406030204" pitchFamily="18" charset="0"/>
                          <a:cs typeface="Calibri"/>
                        </a:rPr>
                        <m:t>𝑦</m:t>
                      </m:r>
                      <m:r>
                        <a:rPr lang="en-US" sz="2400" b="0" i="0" dirty="0" smtClean="0">
                          <a:solidFill>
                            <a:schemeClr val="tx1"/>
                          </a:solidFill>
                          <a:latin typeface="Cambria Math" panose="02040503050406030204" pitchFamily="18" charset="0"/>
                          <a:cs typeface="Calibri"/>
                        </a:rPr>
                        <m:t>)</m:t>
                      </m:r>
                    </m:oMath>
                  </m:oMathPara>
                </a14:m>
                <a:endParaRPr lang="en-US" sz="2400" dirty="0">
                  <a:solidFill>
                    <a:schemeClr val="tx1"/>
                  </a:solidFill>
                </a:endParaRPr>
              </a:p>
            </p:txBody>
          </p:sp>
        </mc:Choice>
        <mc:Fallback xmlns="">
          <p:sp>
            <p:nvSpPr>
              <p:cNvPr id="4" name="Rectangle 3">
                <a:extLst>
                  <a:ext uri="{FF2B5EF4-FFF2-40B4-BE49-F238E27FC236}">
                    <a16:creationId xmlns:a16="http://schemas.microsoft.com/office/drawing/2014/main" id="{1EC4E364-63D3-0A61-4299-483F48770210}"/>
                  </a:ext>
                </a:extLst>
              </p:cNvPr>
              <p:cNvSpPr>
                <a:spLocks noRot="1" noChangeAspect="1" noMove="1" noResize="1" noEditPoints="1" noAdjustHandles="1" noChangeArrowheads="1" noChangeShapeType="1" noTextEdit="1"/>
              </p:cNvSpPr>
              <p:nvPr/>
            </p:nvSpPr>
            <p:spPr>
              <a:xfrm>
                <a:off x="3203830" y="3125458"/>
                <a:ext cx="4126258" cy="461665"/>
              </a:xfrm>
              <a:prstGeom prst="rect">
                <a:avLst/>
              </a:prstGeom>
              <a:blipFill>
                <a:blip r:embed="rId8"/>
                <a:stretch>
                  <a:fillRect l="-148" t="-5333" b="-17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A63A1376-36C4-7021-8651-726D568BC860}"/>
                  </a:ext>
                </a:extLst>
              </p:cNvPr>
              <p:cNvSpPr txBox="1"/>
              <p:nvPr/>
            </p:nvSpPr>
            <p:spPr>
              <a:xfrm>
                <a:off x="6855618" y="4830737"/>
                <a:ext cx="5644985" cy="1225079"/>
              </a:xfrm>
              <a:prstGeom prst="rect">
                <a:avLst/>
              </a:prstGeom>
              <a:noFill/>
            </p:spPr>
            <p:txBody>
              <a:bodyPr wrap="square" rtlCol="0">
                <a:spAutoFit/>
              </a:bodyPr>
              <a:lstStyle/>
              <a:p>
                <a:pPr>
                  <a:lnSpc>
                    <a:spcPct val="150000"/>
                  </a:lnSpc>
                </a:pPr>
                <a14:m>
                  <m:oMath xmlns:m="http://schemas.openxmlformats.org/officeDocument/2006/math">
                    <m:r>
                      <a:rPr lang="en-US" sz="2400" b="0" i="1" smtClean="0">
                        <a:solidFill>
                          <a:schemeClr val="tx1"/>
                        </a:solidFill>
                        <a:latin typeface="Cambria Math" panose="02040503050406030204" pitchFamily="18" charset="0"/>
                      </a:rPr>
                      <m:t>𝑓</m:t>
                    </m:r>
                    <m:r>
                      <a:rPr lang="en-US" sz="2400" b="0" i="1"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𝑥</m:t>
                    </m:r>
                    <m:r>
                      <a:rPr lang="en-US" sz="2400" b="0" i="1" smtClean="0">
                        <a:solidFill>
                          <a:schemeClr val="tx1"/>
                        </a:solidFill>
                        <a:latin typeface="Cambria Math" panose="02040503050406030204" pitchFamily="18" charset="0"/>
                      </a:rPr>
                      <m:t>, </m:t>
                    </m:r>
                    <m:r>
                      <a:rPr lang="en-US" sz="2400" b="0" i="1" smtClean="0">
                        <a:solidFill>
                          <a:schemeClr val="tx1"/>
                        </a:solidFill>
                        <a:latin typeface="Cambria Math" panose="02040503050406030204" pitchFamily="18" charset="0"/>
                      </a:rPr>
                      <m:t>𝑦</m:t>
                    </m:r>
                    <m:r>
                      <a:rPr lang="en-US" sz="2400" b="0" i="1" smtClean="0">
                        <a:solidFill>
                          <a:schemeClr val="tx1"/>
                        </a:solidFill>
                        <a:latin typeface="Cambria Math" panose="02040503050406030204" pitchFamily="18" charset="0"/>
                      </a:rPr>
                      <m:t>)</m:t>
                    </m:r>
                  </m:oMath>
                </a14:m>
                <a:r>
                  <a:rPr lang="en-US" sz="2400" b="0" dirty="0">
                    <a:solidFill>
                      <a:schemeClr val="tx1"/>
                    </a:solidFill>
                  </a:rPr>
                  <a:t> </a:t>
                </a:r>
                <a14:m>
                  <m:oMath xmlns:m="http://schemas.openxmlformats.org/officeDocument/2006/math">
                    <m:r>
                      <a:rPr lang="en-US" sz="2400" b="0" i="1" smtClean="0">
                        <a:solidFill>
                          <a:schemeClr val="tx1"/>
                        </a:solidFill>
                        <a:latin typeface="Cambria Math" panose="02040503050406030204" pitchFamily="18" charset="0"/>
                      </a:rPr>
                      <m:t>=</m:t>
                    </m:r>
                    <m:d>
                      <m:dPr>
                        <m:begChr m:val="{"/>
                        <m:endChr m:val=""/>
                        <m:ctrlPr>
                          <a:rPr lang="en-US" sz="2400" b="0" i="1" smtClean="0">
                            <a:solidFill>
                              <a:schemeClr val="tx1"/>
                            </a:solidFill>
                            <a:latin typeface="Cambria Math" panose="02040503050406030204" pitchFamily="18" charset="0"/>
                          </a:rPr>
                        </m:ctrlPr>
                      </m:dPr>
                      <m:e>
                        <m:eqArr>
                          <m:eqArrPr>
                            <m:ctrlPr>
                              <a:rPr lang="en-US" sz="2400" b="0" i="1" smtClean="0">
                                <a:solidFill>
                                  <a:schemeClr val="tx1"/>
                                </a:solidFill>
                                <a:latin typeface="Cambria Math" panose="02040503050406030204" pitchFamily="18" charset="0"/>
                              </a:rPr>
                            </m:ctrlPr>
                          </m:eqArrPr>
                          <m:e>
                            <m:r>
                              <a:rPr lang="en-US" sz="2400" b="0" i="1" smtClean="0">
                                <a:solidFill>
                                  <a:schemeClr val="tx1"/>
                                </a:solidFill>
                                <a:latin typeface="Cambria Math" panose="02040503050406030204" pitchFamily="18" charset="0"/>
                              </a:rPr>
                              <m:t>1 </m:t>
                            </m:r>
                            <m:r>
                              <m:rPr>
                                <m:sty m:val="p"/>
                              </m:rPr>
                              <a:rPr lang="en-US" sz="2400" b="0" i="0" smtClean="0">
                                <a:solidFill>
                                  <a:schemeClr val="tx1"/>
                                </a:solidFill>
                                <a:latin typeface="Cambria Math" panose="02040503050406030204" pitchFamily="18" charset="0"/>
                              </a:rPr>
                              <m:t>if</m:t>
                            </m:r>
                            <m:r>
                              <a:rPr lang="en-US" sz="2400" b="0" i="0" smtClean="0">
                                <a:solidFill>
                                  <a:schemeClr val="tx1"/>
                                </a:solidFill>
                                <a:latin typeface="Cambria Math" panose="02040503050406030204" pitchFamily="18" charset="0"/>
                              </a:rPr>
                              <m:t> </m:t>
                            </m:r>
                            <m:r>
                              <m:rPr>
                                <m:sty m:val="p"/>
                              </m:rPr>
                              <a:rPr lang="en-US" sz="2400" b="0" i="0" smtClean="0">
                                <a:solidFill>
                                  <a:schemeClr val="tx1"/>
                                </a:solidFill>
                                <a:latin typeface="Cambria Math" panose="02040503050406030204" pitchFamily="18" charset="0"/>
                              </a:rPr>
                              <m:t>some</m:t>
                            </m:r>
                            <m:r>
                              <a:rPr lang="en-US" sz="2400" b="0" i="0" smtClean="0">
                                <a:solidFill>
                                  <a:schemeClr val="tx1"/>
                                </a:solidFill>
                                <a:latin typeface="Cambria Math" panose="02040503050406030204" pitchFamily="18" charset="0"/>
                              </a:rPr>
                              <m:t> </m:t>
                            </m:r>
                            <m:r>
                              <m:rPr>
                                <m:sty m:val="p"/>
                              </m:rPr>
                              <a:rPr lang="en-US" sz="2400" b="0" i="0" smtClean="0">
                                <a:solidFill>
                                  <a:schemeClr val="tx1"/>
                                </a:solidFill>
                                <a:latin typeface="Cambria Math" panose="02040503050406030204" pitchFamily="18" charset="0"/>
                              </a:rPr>
                              <m:t>entry</m:t>
                            </m:r>
                            <m:r>
                              <a:rPr lang="en-US" sz="2400" b="0" i="0" smtClean="0">
                                <a:solidFill>
                                  <a:schemeClr val="tx1"/>
                                </a:solidFill>
                                <a:latin typeface="Cambria Math" panose="02040503050406030204" pitchFamily="18" charset="0"/>
                              </a:rPr>
                              <m:t> </m:t>
                            </m:r>
                            <m:r>
                              <m:rPr>
                                <m:sty m:val="p"/>
                              </m:rPr>
                              <a:rPr lang="en-US" sz="2400" b="0" i="0" smtClean="0">
                                <a:solidFill>
                                  <a:schemeClr val="tx1"/>
                                </a:solidFill>
                                <a:latin typeface="Cambria Math" panose="02040503050406030204" pitchFamily="18" charset="0"/>
                              </a:rPr>
                              <m:t>is</m:t>
                            </m:r>
                            <m:r>
                              <a:rPr lang="en-US" sz="2400" b="0" i="1" smtClean="0">
                                <a:solidFill>
                                  <a:schemeClr val="tx1"/>
                                </a:solidFill>
                                <a:latin typeface="Cambria Math" panose="02040503050406030204" pitchFamily="18" charset="0"/>
                              </a:rPr>
                              <m:t> </m:t>
                            </m:r>
                            <m:r>
                              <a:rPr lang="en-US" sz="2400" b="0" i="1" smtClean="0">
                                <a:solidFill>
                                  <a:schemeClr val="tx1"/>
                                </a:solidFill>
                                <a:latin typeface="Cambria Math" panose="02040503050406030204" pitchFamily="18" charset="0"/>
                              </a:rPr>
                              <m:t>𝑒𝑞𝑢𝑎𝑙</m:t>
                            </m:r>
                          </m:e>
                          <m:e>
                            <m:r>
                              <a:rPr lang="en-US" sz="2400" b="0" i="1" smtClean="0">
                                <a:solidFill>
                                  <a:schemeClr val="tx1"/>
                                </a:solidFill>
                                <a:latin typeface="Cambria Math" panose="02040503050406030204" pitchFamily="18" charset="0"/>
                              </a:rPr>
                              <m:t>0</m:t>
                            </m:r>
                            <m:r>
                              <a:rPr lang="en-US" sz="2400" b="0" i="0" smtClean="0">
                                <a:solidFill>
                                  <a:schemeClr val="tx1"/>
                                </a:solidFill>
                                <a:latin typeface="Cambria Math" panose="02040503050406030204" pitchFamily="18" charset="0"/>
                              </a:rPr>
                              <m:t>  </m:t>
                            </m:r>
                            <m:r>
                              <m:rPr>
                                <m:sty m:val="p"/>
                              </m:rPr>
                              <a:rPr lang="en-US" sz="2400" b="0" i="0" smtClean="0">
                                <a:solidFill>
                                  <a:schemeClr val="tx1"/>
                                </a:solidFill>
                                <a:latin typeface="Cambria Math" panose="02040503050406030204" pitchFamily="18" charset="0"/>
                              </a:rPr>
                              <m:t>otherwise</m:t>
                            </m:r>
                          </m:e>
                        </m:eqArr>
                      </m:e>
                    </m:d>
                  </m:oMath>
                </a14:m>
                <a:endParaRPr lang="en-US" sz="2400" dirty="0">
                  <a:solidFill>
                    <a:schemeClr val="tx1"/>
                  </a:solidFill>
                </a:endParaRPr>
              </a:p>
            </p:txBody>
          </p:sp>
        </mc:Choice>
        <mc:Fallback xmlns="">
          <p:sp>
            <p:nvSpPr>
              <p:cNvPr id="11" name="TextBox 10">
                <a:extLst>
                  <a:ext uri="{FF2B5EF4-FFF2-40B4-BE49-F238E27FC236}">
                    <a16:creationId xmlns:a16="http://schemas.microsoft.com/office/drawing/2014/main" id="{A63A1376-36C4-7021-8651-726D568BC860}"/>
                  </a:ext>
                </a:extLst>
              </p:cNvPr>
              <p:cNvSpPr txBox="1">
                <a:spLocks noRot="1" noChangeAspect="1" noMove="1" noResize="1" noEditPoints="1" noAdjustHandles="1" noChangeArrowheads="1" noChangeShapeType="1" noTextEdit="1"/>
              </p:cNvSpPr>
              <p:nvPr/>
            </p:nvSpPr>
            <p:spPr>
              <a:xfrm>
                <a:off x="6855618" y="4830737"/>
                <a:ext cx="5644985" cy="1225079"/>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id="{1A0AB74F-FF8E-FA28-6817-707CE272047C}"/>
                  </a:ext>
                </a:extLst>
              </p:cNvPr>
              <p:cNvSpPr/>
              <p:nvPr/>
            </p:nvSpPr>
            <p:spPr>
              <a:xfrm>
                <a:off x="3067972" y="1992010"/>
                <a:ext cx="4460808" cy="369332"/>
              </a:xfrm>
              <a:prstGeom prst="rect">
                <a:avLst/>
              </a:prstGeom>
              <a:solidFill>
                <a:schemeClr val="bg1"/>
              </a:solidFill>
            </p:spPr>
            <p:txBody>
              <a:bodyPr wrap="square" lIns="91440" tIns="45720" rIns="91440" bIns="45720" anchor="t">
                <a:spAutoFit/>
              </a:bodyPr>
              <a:lstStyle/>
              <a:p>
                <a:pPr algn="ctr"/>
                <a:r>
                  <a:rPr lang="en-US" spc="300" dirty="0"/>
                  <a:t>All </a:t>
                </a:r>
                <a14:m>
                  <m:oMath xmlns:m="http://schemas.openxmlformats.org/officeDocument/2006/math">
                    <m:sSub>
                      <m:sSubPr>
                        <m:ctrlPr>
                          <a:rPr lang="en-US" b="0" i="1" spc="300" smtClean="0">
                            <a:latin typeface="Cambria Math" panose="02040503050406030204" pitchFamily="18" charset="0"/>
                          </a:rPr>
                        </m:ctrlPr>
                      </m:sSubPr>
                      <m:e>
                        <m:r>
                          <a:rPr lang="en-US" b="0" i="1" spc="300" smtClean="0">
                            <a:latin typeface="Cambria Math" panose="02040503050406030204" pitchFamily="18" charset="0"/>
                          </a:rPr>
                          <m:t>𝑦</m:t>
                        </m:r>
                      </m:e>
                      <m:sub>
                        <m:r>
                          <a:rPr lang="en-US" b="0" i="1" spc="300" smtClean="0">
                            <a:latin typeface="Cambria Math" panose="02040503050406030204" pitchFamily="18" charset="0"/>
                          </a:rPr>
                          <m:t>𝑖</m:t>
                        </m:r>
                      </m:sub>
                    </m:sSub>
                  </m:oMath>
                </a14:m>
                <a:r>
                  <a:rPr lang="en-US" spc="300" dirty="0">
                    <a:solidFill>
                      <a:schemeClr val="tx1"/>
                    </a:solidFill>
                  </a:rPr>
                  <a:t> such that </a:t>
                </a:r>
                <a14:m>
                  <m:oMath xmlns:m="http://schemas.openxmlformats.org/officeDocument/2006/math">
                    <m:r>
                      <a:rPr lang="en-US" b="0" i="1" spc="300" smtClean="0">
                        <a:solidFill>
                          <a:schemeClr val="tx1"/>
                        </a:solidFill>
                        <a:latin typeface="Cambria Math" panose="02040503050406030204" pitchFamily="18" charset="0"/>
                      </a:rPr>
                      <m:t>𝑓</m:t>
                    </m:r>
                    <m:d>
                      <m:dPr>
                        <m:ctrlPr>
                          <a:rPr lang="en-US" b="0" i="1" spc="300" smtClean="0">
                            <a:solidFill>
                              <a:schemeClr val="tx1"/>
                            </a:solidFill>
                            <a:latin typeface="Cambria Math" panose="02040503050406030204" pitchFamily="18" charset="0"/>
                          </a:rPr>
                        </m:ctrlPr>
                      </m:dPr>
                      <m:e>
                        <m:r>
                          <a:rPr lang="en-US" b="0" i="1" spc="300" smtClean="0">
                            <a:solidFill>
                              <a:schemeClr val="tx1"/>
                            </a:solidFill>
                            <a:latin typeface="Cambria Math" panose="02040503050406030204" pitchFamily="18" charset="0"/>
                          </a:rPr>
                          <m:t>𝑥</m:t>
                        </m:r>
                        <m:r>
                          <a:rPr lang="en-US" b="0" i="1" spc="300" smtClean="0">
                            <a:solidFill>
                              <a:schemeClr val="tx1"/>
                            </a:solidFill>
                            <a:latin typeface="Cambria Math" panose="02040503050406030204" pitchFamily="18" charset="0"/>
                          </a:rPr>
                          <m:t>, </m:t>
                        </m:r>
                        <m:sSub>
                          <m:sSubPr>
                            <m:ctrlPr>
                              <a:rPr lang="en-US" b="0" i="1" spc="300" smtClean="0">
                                <a:solidFill>
                                  <a:schemeClr val="tx1"/>
                                </a:solidFill>
                                <a:latin typeface="Cambria Math" panose="02040503050406030204" pitchFamily="18" charset="0"/>
                              </a:rPr>
                            </m:ctrlPr>
                          </m:sSubPr>
                          <m:e>
                            <m:r>
                              <a:rPr lang="en-US" b="0" i="1" spc="300" smtClean="0">
                                <a:solidFill>
                                  <a:schemeClr val="tx1"/>
                                </a:solidFill>
                                <a:latin typeface="Cambria Math" panose="02040503050406030204" pitchFamily="18" charset="0"/>
                              </a:rPr>
                              <m:t>𝑦</m:t>
                            </m:r>
                          </m:e>
                          <m:sub>
                            <m:r>
                              <a:rPr lang="en-US" b="0" i="1" spc="300" smtClean="0">
                                <a:solidFill>
                                  <a:schemeClr val="tx1"/>
                                </a:solidFill>
                                <a:latin typeface="Cambria Math" panose="02040503050406030204" pitchFamily="18" charset="0"/>
                              </a:rPr>
                              <m:t>𝑖</m:t>
                            </m:r>
                          </m:sub>
                        </m:sSub>
                      </m:e>
                    </m:d>
                    <m:r>
                      <a:rPr lang="en-US" b="0" i="1" spc="300" smtClean="0">
                        <a:solidFill>
                          <a:schemeClr val="tx1"/>
                        </a:solidFill>
                        <a:latin typeface="Cambria Math" panose="02040503050406030204" pitchFamily="18" charset="0"/>
                      </a:rPr>
                      <m:t>=1</m:t>
                    </m:r>
                  </m:oMath>
                </a14:m>
                <a:endParaRPr lang="en-US" spc="300" dirty="0">
                  <a:solidFill>
                    <a:schemeClr val="tx1"/>
                  </a:solidFill>
                </a:endParaRPr>
              </a:p>
            </p:txBody>
          </p:sp>
        </mc:Choice>
        <mc:Fallback xmlns="">
          <p:sp>
            <p:nvSpPr>
              <p:cNvPr id="14" name="Rectangle 13">
                <a:extLst>
                  <a:ext uri="{FF2B5EF4-FFF2-40B4-BE49-F238E27FC236}">
                    <a16:creationId xmlns:a16="http://schemas.microsoft.com/office/drawing/2014/main" id="{1A0AB74F-FF8E-FA28-6817-707CE272047C}"/>
                  </a:ext>
                </a:extLst>
              </p:cNvPr>
              <p:cNvSpPr>
                <a:spLocks noRot="1" noChangeAspect="1" noMove="1" noResize="1" noEditPoints="1" noAdjustHandles="1" noChangeArrowheads="1" noChangeShapeType="1" noTextEdit="1"/>
              </p:cNvSpPr>
              <p:nvPr/>
            </p:nvSpPr>
            <p:spPr>
              <a:xfrm>
                <a:off x="3067972" y="1992010"/>
                <a:ext cx="4460808" cy="369332"/>
              </a:xfrm>
              <a:prstGeom prst="rect">
                <a:avLst/>
              </a:prstGeom>
              <a:blipFill>
                <a:blip r:embed="rId10"/>
                <a:stretch>
                  <a:fillRect t="-8333" b="-28333"/>
                </a:stretch>
              </a:blipFill>
            </p:spPr>
            <p:txBody>
              <a:bodyPr/>
              <a:lstStyle/>
              <a:p>
                <a:r>
                  <a:rPr lang="en-US">
                    <a:noFill/>
                  </a:rPr>
                  <a:t> </a:t>
                </a:r>
              </a:p>
            </p:txBody>
          </p:sp>
        </mc:Fallback>
      </mc:AlternateContent>
      <p:sp>
        <p:nvSpPr>
          <p:cNvPr id="19" name="Rectangle 18">
            <a:extLst>
              <a:ext uri="{FF2B5EF4-FFF2-40B4-BE49-F238E27FC236}">
                <a16:creationId xmlns:a16="http://schemas.microsoft.com/office/drawing/2014/main" id="{1E5148AF-D56B-7307-AC8A-463501AC4CD4}"/>
              </a:ext>
            </a:extLst>
          </p:cNvPr>
          <p:cNvSpPr/>
          <p:nvPr/>
        </p:nvSpPr>
        <p:spPr>
          <a:xfrm>
            <a:off x="8911456" y="2389554"/>
            <a:ext cx="1499981" cy="122507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t>EQ</a:t>
            </a:r>
          </a:p>
        </p:txBody>
      </p:sp>
      <p:cxnSp>
        <p:nvCxnSpPr>
          <p:cNvPr id="20" name="Straight Arrow Connector 19">
            <a:extLst>
              <a:ext uri="{FF2B5EF4-FFF2-40B4-BE49-F238E27FC236}">
                <a16:creationId xmlns:a16="http://schemas.microsoft.com/office/drawing/2014/main" id="{D0F9CBD2-FF81-640E-D3BF-F34A4C875851}"/>
              </a:ext>
            </a:extLst>
          </p:cNvPr>
          <p:cNvCxnSpPr>
            <a:cxnSpLocks/>
          </p:cNvCxnSpPr>
          <p:nvPr/>
        </p:nvCxnSpPr>
        <p:spPr>
          <a:xfrm flipH="1">
            <a:off x="7791728" y="2586187"/>
            <a:ext cx="894149" cy="0"/>
          </a:xfrm>
          <a:prstGeom prst="straightConnector1">
            <a:avLst/>
          </a:prstGeom>
          <a:ln w="762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5646765E-2E04-CAF1-81ED-BBB4C51826FA}"/>
              </a:ext>
            </a:extLst>
          </p:cNvPr>
          <p:cNvCxnSpPr>
            <a:cxnSpLocks/>
          </p:cNvCxnSpPr>
          <p:nvPr/>
        </p:nvCxnSpPr>
        <p:spPr>
          <a:xfrm flipH="1">
            <a:off x="7791728" y="3459733"/>
            <a:ext cx="888978" cy="0"/>
          </a:xfrm>
          <a:prstGeom prst="straightConnector1">
            <a:avLst/>
          </a:prstGeom>
          <a:ln w="762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8DEB8D2C-1BE0-744A-8825-65A5E5CA89C2}"/>
                  </a:ext>
                </a:extLst>
              </p:cNvPr>
              <p:cNvSpPr/>
              <p:nvPr/>
            </p:nvSpPr>
            <p:spPr>
              <a:xfrm>
                <a:off x="3000437" y="1592844"/>
                <a:ext cx="4460808" cy="369332"/>
              </a:xfrm>
              <a:prstGeom prst="rect">
                <a:avLst/>
              </a:prstGeom>
              <a:solidFill>
                <a:schemeClr val="bg1"/>
              </a:solidFill>
            </p:spPr>
            <p:txBody>
              <a:bodyPr wrap="square" lIns="91440" tIns="45720" rIns="91440" bIns="45720" anchor="t">
                <a:spAutoFit/>
              </a:bodyPr>
              <a:lstStyle/>
              <a:p>
                <a:pPr algn="ctr"/>
                <a:r>
                  <a:rPr lang="en-US" dirty="0">
                    <a:solidFill>
                      <a:schemeClr val="tx1"/>
                    </a:solidFill>
                  </a:rPr>
                  <a:t>Padded with </a:t>
                </a:r>
                <a14:m>
                  <m:oMath xmlns:m="http://schemas.openxmlformats.org/officeDocument/2006/math">
                    <m:r>
                      <a:rPr lang="en-US" b="0" i="1" smtClean="0">
                        <a:solidFill>
                          <a:schemeClr val="tx1"/>
                        </a:solidFill>
                        <a:latin typeface="Cambria Math" panose="02040503050406030204" pitchFamily="18" charset="0"/>
                      </a:rPr>
                      <m:t>𝑎</m:t>
                    </m:r>
                  </m:oMath>
                </a14:m>
                <a:r>
                  <a:rPr lang="en-US" dirty="0">
                    <a:solidFill>
                      <a:schemeClr val="tx1"/>
                    </a:solidFill>
                  </a:rPr>
                  <a:t> and randomly rotated</a:t>
                </a:r>
              </a:p>
            </p:txBody>
          </p:sp>
        </mc:Choice>
        <mc:Fallback xmlns="">
          <p:sp>
            <p:nvSpPr>
              <p:cNvPr id="3" name="Rectangle 2">
                <a:extLst>
                  <a:ext uri="{FF2B5EF4-FFF2-40B4-BE49-F238E27FC236}">
                    <a16:creationId xmlns:a16="http://schemas.microsoft.com/office/drawing/2014/main" id="{8DEB8D2C-1BE0-744A-8825-65A5E5CA89C2}"/>
                  </a:ext>
                </a:extLst>
              </p:cNvPr>
              <p:cNvSpPr>
                <a:spLocks noRot="1" noChangeAspect="1" noMove="1" noResize="1" noEditPoints="1" noAdjustHandles="1" noChangeArrowheads="1" noChangeShapeType="1" noTextEdit="1"/>
              </p:cNvSpPr>
              <p:nvPr/>
            </p:nvSpPr>
            <p:spPr>
              <a:xfrm>
                <a:off x="3000437" y="1592844"/>
                <a:ext cx="4460808" cy="369332"/>
              </a:xfrm>
              <a:prstGeom prst="rect">
                <a:avLst/>
              </a:prstGeom>
              <a:blipFill>
                <a:blip r:embed="rId11"/>
                <a:stretch>
                  <a:fillRect t="-6557" b="-26230"/>
                </a:stretch>
              </a:blipFill>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18788001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D1E65E1-4D9B-E8DD-CB1A-B1D928DAC6E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6B6E82F-EBF2-DBD8-5523-7CDDA03FD150}"/>
              </a:ext>
            </a:extLst>
          </p:cNvPr>
          <p:cNvSpPr>
            <a:spLocks noGrp="1"/>
          </p:cNvSpPr>
          <p:nvPr>
            <p:ph type="title"/>
          </p:nvPr>
        </p:nvSpPr>
        <p:spPr>
          <a:xfrm>
            <a:off x="88305" y="293828"/>
            <a:ext cx="12412298" cy="738490"/>
          </a:xfrm>
        </p:spPr>
        <p:txBody>
          <a:bodyPr>
            <a:normAutofit fontScale="90000"/>
          </a:bodyPr>
          <a:lstStyle/>
          <a:p>
            <a:r>
              <a:rPr lang="en-US" dirty="0"/>
              <a:t>From Small Functions to Any Efficient Function</a:t>
            </a:r>
            <a:br>
              <a:rPr lang="en-US" dirty="0"/>
            </a:br>
            <a:r>
              <a:rPr lang="en-US" sz="1800" dirty="0"/>
              <a:t>[Halevi, </a:t>
            </a:r>
            <a:r>
              <a:rPr lang="en-US" sz="1800" dirty="0" err="1"/>
              <a:t>Ishai</a:t>
            </a:r>
            <a:r>
              <a:rPr lang="en-US" sz="1800" dirty="0"/>
              <a:t>, </a:t>
            </a:r>
            <a:r>
              <a:rPr lang="en-US" sz="1800" dirty="0" err="1"/>
              <a:t>Kushilevitz</a:t>
            </a:r>
            <a:r>
              <a:rPr lang="en-US" sz="1800" dirty="0"/>
              <a:t>, Rabin 2023]</a:t>
            </a:r>
            <a:endParaRPr lang="en-IL" sz="1800" dirty="0"/>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AF3E399B-4632-5A31-D8F2-4B59DAF8F0EE}"/>
                  </a:ext>
                </a:extLst>
              </p:cNvPr>
              <p:cNvSpPr/>
              <p:nvPr/>
            </p:nvSpPr>
            <p:spPr>
              <a:xfrm>
                <a:off x="1940537" y="1641197"/>
                <a:ext cx="354712" cy="461665"/>
              </a:xfrm>
              <a:prstGeom prst="rect">
                <a:avLst/>
              </a:prstGeom>
              <a:solidFill>
                <a:schemeClr val="bg1"/>
              </a:solidFill>
            </p:spPr>
            <p:txBody>
              <a:bodyPr wrap="square" lIns="91440" tIns="45720" rIns="91440" bIns="45720" anchor="t">
                <a:spAutoFit/>
              </a:bodyPr>
              <a:lstStyle/>
              <a:p>
                <a:pPr algn="ctr"/>
                <a14:m>
                  <m:oMathPara xmlns:m="http://schemas.openxmlformats.org/officeDocument/2006/math">
                    <m:oMathParaPr>
                      <m:jc m:val="centerGroup"/>
                    </m:oMathParaPr>
                    <m:oMath xmlns:m="http://schemas.openxmlformats.org/officeDocument/2006/math">
                      <m:r>
                        <a:rPr lang="en-US" sz="2400" b="0" i="1" smtClean="0">
                          <a:solidFill>
                            <a:srgbClr val="C00000"/>
                          </a:solidFill>
                          <a:latin typeface="Cambria Math" panose="02040503050406030204" pitchFamily="18" charset="0"/>
                        </a:rPr>
                        <m:t>𝑥</m:t>
                      </m:r>
                    </m:oMath>
                  </m:oMathPara>
                </a14:m>
                <a:endParaRPr lang="en-US" sz="2400" dirty="0">
                  <a:solidFill>
                    <a:srgbClr val="C00000"/>
                  </a:solidFill>
                </a:endParaRPr>
              </a:p>
            </p:txBody>
          </p:sp>
        </mc:Choice>
        <mc:Fallback xmlns="">
          <p:sp>
            <p:nvSpPr>
              <p:cNvPr id="5" name="Rectangle 4">
                <a:extLst>
                  <a:ext uri="{FF2B5EF4-FFF2-40B4-BE49-F238E27FC236}">
                    <a16:creationId xmlns:a16="http://schemas.microsoft.com/office/drawing/2014/main" id="{AF3E399B-4632-5A31-D8F2-4B59DAF8F0EE}"/>
                  </a:ext>
                </a:extLst>
              </p:cNvPr>
              <p:cNvSpPr>
                <a:spLocks noRot="1" noChangeAspect="1" noMove="1" noResize="1" noEditPoints="1" noAdjustHandles="1" noChangeArrowheads="1" noChangeShapeType="1" noTextEdit="1"/>
              </p:cNvSpPr>
              <p:nvPr/>
            </p:nvSpPr>
            <p:spPr>
              <a:xfrm>
                <a:off x="1940537" y="1641197"/>
                <a:ext cx="354712" cy="461665"/>
              </a:xfrm>
              <a:prstGeom prst="rect">
                <a:avLst/>
              </a:prstGeom>
              <a:blipFill>
                <a:blip r:embed="rId4"/>
                <a:stretch>
                  <a:fillRect l="-33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C01BF808-58E4-260D-2E24-86B000CDD6B9}"/>
                  </a:ext>
                </a:extLst>
              </p:cNvPr>
              <p:cNvSpPr/>
              <p:nvPr/>
            </p:nvSpPr>
            <p:spPr>
              <a:xfrm>
                <a:off x="5459346" y="1681714"/>
                <a:ext cx="1882696" cy="477888"/>
              </a:xfrm>
              <a:prstGeom prst="rect">
                <a:avLst/>
              </a:prstGeom>
              <a:solidFill>
                <a:schemeClr val="bg1"/>
              </a:solidFill>
            </p:spPr>
            <p:txBody>
              <a:bodyPr wrap="none" lIns="91440" tIns="45720" rIns="91440" bIns="45720" anchor="t">
                <a:spAutoFit/>
              </a:bodyPr>
              <a:lstStyle/>
              <a:p>
                <a:pPr algn="ctr"/>
                <a:r>
                  <a:rPr lang="en-US" sz="2400" b="0" dirty="0">
                    <a:solidFill>
                      <a:schemeClr val="tx1"/>
                    </a:solidFill>
                  </a:rPr>
                  <a:t>OT wires </a:t>
                </a:r>
                <a14:m>
                  <m:oMath xmlns:m="http://schemas.openxmlformats.org/officeDocument/2006/math">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𝑤</m:t>
                        </m:r>
                      </m:e>
                      <m:sub>
                        <m:r>
                          <a:rPr lang="en-US" sz="2400" b="0" i="1" smtClean="0">
                            <a:solidFill>
                              <a:schemeClr val="tx1"/>
                            </a:solidFill>
                            <a:latin typeface="Cambria Math" panose="02040503050406030204" pitchFamily="18" charset="0"/>
                          </a:rPr>
                          <m:t>𝑖</m:t>
                        </m:r>
                        <m:r>
                          <a:rPr lang="en-US" sz="2400" b="0" i="1" smtClean="0">
                            <a:solidFill>
                              <a:schemeClr val="tx1"/>
                            </a:solidFill>
                            <a:latin typeface="Cambria Math" panose="02040503050406030204" pitchFamily="18" charset="0"/>
                          </a:rPr>
                          <m:t>, </m:t>
                        </m:r>
                        <m:r>
                          <a:rPr lang="en-US" sz="2400" b="0" i="1" smtClean="0">
                            <a:solidFill>
                              <a:schemeClr val="tx1"/>
                            </a:solidFill>
                            <a:latin typeface="Cambria Math" panose="02040503050406030204" pitchFamily="18" charset="0"/>
                          </a:rPr>
                          <m:t>𝑏</m:t>
                        </m:r>
                      </m:sub>
                    </m:sSub>
                  </m:oMath>
                </a14:m>
                <a:endParaRPr lang="en-US" sz="2400" dirty="0">
                  <a:solidFill>
                    <a:schemeClr val="tx1"/>
                  </a:solidFill>
                </a:endParaRPr>
              </a:p>
            </p:txBody>
          </p:sp>
        </mc:Choice>
        <mc:Fallback xmlns="">
          <p:sp>
            <p:nvSpPr>
              <p:cNvPr id="6" name="Rectangle 5">
                <a:extLst>
                  <a:ext uri="{FF2B5EF4-FFF2-40B4-BE49-F238E27FC236}">
                    <a16:creationId xmlns:a16="http://schemas.microsoft.com/office/drawing/2014/main" id="{C01BF808-58E4-260D-2E24-86B000CDD6B9}"/>
                  </a:ext>
                </a:extLst>
              </p:cNvPr>
              <p:cNvSpPr>
                <a:spLocks noRot="1" noChangeAspect="1" noMove="1" noResize="1" noEditPoints="1" noAdjustHandles="1" noChangeArrowheads="1" noChangeShapeType="1" noTextEdit="1"/>
              </p:cNvSpPr>
              <p:nvPr/>
            </p:nvSpPr>
            <p:spPr>
              <a:xfrm>
                <a:off x="5459346" y="1681714"/>
                <a:ext cx="1882696" cy="477888"/>
              </a:xfrm>
              <a:prstGeom prst="rect">
                <a:avLst/>
              </a:prstGeom>
              <a:blipFill>
                <a:blip r:embed="rId5"/>
                <a:stretch>
                  <a:fillRect l="-4870" t="-7692" b="-28205"/>
                </a:stretch>
              </a:blipFill>
            </p:spPr>
            <p:txBody>
              <a:bodyPr/>
              <a:lstStyle/>
              <a:p>
                <a:r>
                  <a:rPr lang="en-US">
                    <a:noFill/>
                  </a:rPr>
                  <a:t> </a:t>
                </a:r>
              </a:p>
            </p:txBody>
          </p:sp>
        </mc:Fallback>
      </mc:AlternateContent>
      <p:cxnSp>
        <p:nvCxnSpPr>
          <p:cNvPr id="7" name="Straight Arrow Connector 6">
            <a:extLst>
              <a:ext uri="{FF2B5EF4-FFF2-40B4-BE49-F238E27FC236}">
                <a16:creationId xmlns:a16="http://schemas.microsoft.com/office/drawing/2014/main" id="{27B0419C-FA89-2D95-8125-9A3CB284A153}"/>
              </a:ext>
            </a:extLst>
          </p:cNvPr>
          <p:cNvCxnSpPr>
            <a:cxnSpLocks/>
          </p:cNvCxnSpPr>
          <p:nvPr/>
        </p:nvCxnSpPr>
        <p:spPr>
          <a:xfrm flipH="1" flipV="1">
            <a:off x="2173609" y="2143379"/>
            <a:ext cx="1145334" cy="795366"/>
          </a:xfrm>
          <a:prstGeom prst="straightConnector1">
            <a:avLst/>
          </a:prstGeom>
          <a:ln w="76200">
            <a:solidFill>
              <a:schemeClr val="tx1"/>
            </a:solidFill>
            <a:prstDash val="sys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7F6086D3-CBD5-A0FE-C39C-36FB74BADAFF}"/>
              </a:ext>
            </a:extLst>
          </p:cNvPr>
          <p:cNvCxnSpPr>
            <a:cxnSpLocks/>
          </p:cNvCxnSpPr>
          <p:nvPr/>
        </p:nvCxnSpPr>
        <p:spPr>
          <a:xfrm flipV="1">
            <a:off x="4883160" y="2176515"/>
            <a:ext cx="1254615" cy="729093"/>
          </a:xfrm>
          <a:prstGeom prst="straightConnector1">
            <a:avLst/>
          </a:prstGeom>
          <a:ln w="762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4483809B-6FA1-4CEB-71CF-E41F17DAEA15}"/>
              </a:ext>
            </a:extLst>
          </p:cNvPr>
          <p:cNvSpPr/>
          <p:nvPr/>
        </p:nvSpPr>
        <p:spPr>
          <a:xfrm>
            <a:off x="3495220" y="3030131"/>
            <a:ext cx="1203158" cy="800219"/>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t>OT</a:t>
            </a:r>
          </a:p>
        </p:txBody>
      </p:sp>
      <p:cxnSp>
        <p:nvCxnSpPr>
          <p:cNvPr id="3" name="Straight Arrow Connector 2">
            <a:extLst>
              <a:ext uri="{FF2B5EF4-FFF2-40B4-BE49-F238E27FC236}">
                <a16:creationId xmlns:a16="http://schemas.microsoft.com/office/drawing/2014/main" id="{93EAAB7B-7D3B-D9DA-7105-62F2819451AE}"/>
              </a:ext>
            </a:extLst>
          </p:cNvPr>
          <p:cNvCxnSpPr>
            <a:cxnSpLocks/>
          </p:cNvCxnSpPr>
          <p:nvPr/>
        </p:nvCxnSpPr>
        <p:spPr>
          <a:xfrm flipV="1">
            <a:off x="4088172" y="4021049"/>
            <a:ext cx="0" cy="826550"/>
          </a:xfrm>
          <a:prstGeom prst="straightConnector1">
            <a:avLst/>
          </a:prstGeom>
          <a:ln w="762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66D7EC11-6A1E-75E9-CA4D-243F25E0D0B9}"/>
                  </a:ext>
                </a:extLst>
              </p:cNvPr>
              <p:cNvSpPr/>
              <p:nvPr/>
            </p:nvSpPr>
            <p:spPr>
              <a:xfrm>
                <a:off x="3120154" y="4847599"/>
                <a:ext cx="1953292" cy="497700"/>
              </a:xfrm>
              <a:prstGeom prst="rect">
                <a:avLst/>
              </a:prstGeom>
              <a:solidFill>
                <a:schemeClr val="bg1"/>
              </a:solidFill>
            </p:spPr>
            <p:txBody>
              <a:bodyPr wrap="none" lIns="91440" tIns="45720" rIns="91440" bIns="45720" anchor="t">
                <a:spAutoFit/>
              </a:bodyPr>
              <a:lstStyle/>
              <a:p>
                <a:pPr algn="ctr"/>
                <a:r>
                  <a:rPr lang="en-US" sz="2400" b="0" dirty="0">
                    <a:solidFill>
                      <a:schemeClr val="tx1"/>
                    </a:solidFill>
                  </a:rPr>
                  <a:t>OT wires </a:t>
                </a:r>
                <a14:m>
                  <m:oMath xmlns:m="http://schemas.openxmlformats.org/officeDocument/2006/math">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𝑤</m:t>
                        </m:r>
                      </m:e>
                      <m:sub>
                        <m:r>
                          <a:rPr lang="en-US" sz="2400" b="0" i="1" smtClean="0">
                            <a:solidFill>
                              <a:schemeClr val="tx1"/>
                            </a:solidFill>
                            <a:latin typeface="Cambria Math" panose="02040503050406030204" pitchFamily="18" charset="0"/>
                          </a:rPr>
                          <m:t>𝑖</m:t>
                        </m:r>
                        <m:r>
                          <a:rPr lang="en-US" sz="2400" b="0" i="1" smtClean="0">
                            <a:solidFill>
                              <a:schemeClr val="tx1"/>
                            </a:solidFill>
                            <a:latin typeface="Cambria Math" panose="02040503050406030204" pitchFamily="18" charset="0"/>
                          </a:rPr>
                          <m:t>, </m:t>
                        </m:r>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𝑥</m:t>
                            </m:r>
                          </m:e>
                          <m:sub>
                            <m:r>
                              <a:rPr lang="en-US" sz="2400" b="0" i="1" smtClean="0">
                                <a:solidFill>
                                  <a:schemeClr val="tx1"/>
                                </a:solidFill>
                                <a:latin typeface="Cambria Math" panose="02040503050406030204" pitchFamily="18" charset="0"/>
                              </a:rPr>
                              <m:t>𝑖</m:t>
                            </m:r>
                          </m:sub>
                        </m:sSub>
                      </m:sub>
                    </m:sSub>
                  </m:oMath>
                </a14:m>
                <a:endParaRPr lang="en-US" sz="2400" dirty="0">
                  <a:solidFill>
                    <a:schemeClr val="tx1"/>
                  </a:solidFill>
                </a:endParaRPr>
              </a:p>
            </p:txBody>
          </p:sp>
        </mc:Choice>
        <mc:Fallback xmlns="">
          <p:sp>
            <p:nvSpPr>
              <p:cNvPr id="8" name="Rectangle 7">
                <a:extLst>
                  <a:ext uri="{FF2B5EF4-FFF2-40B4-BE49-F238E27FC236}">
                    <a16:creationId xmlns:a16="http://schemas.microsoft.com/office/drawing/2014/main" id="{66D7EC11-6A1E-75E9-CA4D-243F25E0D0B9}"/>
                  </a:ext>
                </a:extLst>
              </p:cNvPr>
              <p:cNvSpPr>
                <a:spLocks noRot="1" noChangeAspect="1" noMove="1" noResize="1" noEditPoints="1" noAdjustHandles="1" noChangeArrowheads="1" noChangeShapeType="1" noTextEdit="1"/>
              </p:cNvSpPr>
              <p:nvPr/>
            </p:nvSpPr>
            <p:spPr>
              <a:xfrm>
                <a:off x="3120154" y="4847599"/>
                <a:ext cx="1953292" cy="497700"/>
              </a:xfrm>
              <a:prstGeom prst="rect">
                <a:avLst/>
              </a:prstGeom>
              <a:blipFill>
                <a:blip r:embed="rId6"/>
                <a:stretch>
                  <a:fillRect l="-4688" t="-7317" b="-219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C18FFA2A-D2BB-CB52-4A54-0EDD86311000}"/>
                  </a:ext>
                </a:extLst>
              </p:cNvPr>
              <p:cNvSpPr/>
              <p:nvPr/>
            </p:nvSpPr>
            <p:spPr>
              <a:xfrm>
                <a:off x="7343125" y="1697937"/>
                <a:ext cx="2612382" cy="490840"/>
              </a:xfrm>
              <a:prstGeom prst="rect">
                <a:avLst/>
              </a:prstGeom>
              <a:solidFill>
                <a:schemeClr val="bg1"/>
              </a:solidFill>
            </p:spPr>
            <p:txBody>
              <a:bodyPr wrap="none" lIns="91440" tIns="45720" rIns="91440" bIns="45720" anchor="t">
                <a:spAutoFit/>
              </a:bodyPr>
              <a:lstStyle/>
              <a:p>
                <a:pPr algn="ctr"/>
                <a:r>
                  <a:rPr lang="en-US" sz="2400" b="0" dirty="0">
                    <a:solidFill>
                      <a:schemeClr val="tx1"/>
                    </a:solidFill>
                  </a:rPr>
                  <a:t>Garbled circuit </a:t>
                </a:r>
                <a14:m>
                  <m:oMath xmlns:m="http://schemas.openxmlformats.org/officeDocument/2006/math">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𝐶</m:t>
                        </m:r>
                      </m:e>
                      <m:sub>
                        <m:r>
                          <a:rPr lang="en-US" sz="2400" b="0" i="1" smtClean="0">
                            <a:solidFill>
                              <a:schemeClr val="tx1"/>
                            </a:solidFill>
                            <a:latin typeface="Cambria Math" panose="02040503050406030204" pitchFamily="18" charset="0"/>
                          </a:rPr>
                          <m:t>𝑦</m:t>
                        </m:r>
                      </m:sub>
                    </m:sSub>
                  </m:oMath>
                </a14:m>
                <a:r>
                  <a:rPr lang="en-US" sz="2400" b="0" dirty="0">
                    <a:solidFill>
                      <a:schemeClr val="tx1"/>
                    </a:solidFill>
                  </a:rPr>
                  <a:t> </a:t>
                </a:r>
                <a:endParaRPr lang="en-US" sz="2400" dirty="0">
                  <a:solidFill>
                    <a:schemeClr val="tx1"/>
                  </a:solidFill>
                </a:endParaRPr>
              </a:p>
            </p:txBody>
          </p:sp>
        </mc:Choice>
        <mc:Fallback xmlns="">
          <p:sp>
            <p:nvSpPr>
              <p:cNvPr id="9" name="Rectangle 8">
                <a:extLst>
                  <a:ext uri="{FF2B5EF4-FFF2-40B4-BE49-F238E27FC236}">
                    <a16:creationId xmlns:a16="http://schemas.microsoft.com/office/drawing/2014/main" id="{C18FFA2A-D2BB-CB52-4A54-0EDD86311000}"/>
                  </a:ext>
                </a:extLst>
              </p:cNvPr>
              <p:cNvSpPr>
                <a:spLocks noRot="1" noChangeAspect="1" noMove="1" noResize="1" noEditPoints="1" noAdjustHandles="1" noChangeArrowheads="1" noChangeShapeType="1" noTextEdit="1"/>
              </p:cNvSpPr>
              <p:nvPr/>
            </p:nvSpPr>
            <p:spPr>
              <a:xfrm>
                <a:off x="7343125" y="1697937"/>
                <a:ext cx="2612382" cy="490840"/>
              </a:xfrm>
              <a:prstGeom prst="rect">
                <a:avLst/>
              </a:prstGeom>
              <a:blipFill>
                <a:blip r:embed="rId7"/>
                <a:stretch>
                  <a:fillRect l="-3271" t="-7500" b="-25000"/>
                </a:stretch>
              </a:blipFill>
            </p:spPr>
            <p:txBody>
              <a:bodyPr/>
              <a:lstStyle/>
              <a:p>
                <a:r>
                  <a:rPr lang="en-US">
                    <a:noFill/>
                  </a:rPr>
                  <a:t> </a:t>
                </a:r>
              </a:p>
            </p:txBody>
          </p:sp>
        </mc:Fallback>
      </mc:AlternateContent>
      <p:cxnSp>
        <p:nvCxnSpPr>
          <p:cNvPr id="15" name="Straight Arrow Connector 14">
            <a:extLst>
              <a:ext uri="{FF2B5EF4-FFF2-40B4-BE49-F238E27FC236}">
                <a16:creationId xmlns:a16="http://schemas.microsoft.com/office/drawing/2014/main" id="{E9EF5E53-5E63-E3D0-B937-D3110317235F}"/>
              </a:ext>
            </a:extLst>
          </p:cNvPr>
          <p:cNvCxnSpPr>
            <a:cxnSpLocks/>
          </p:cNvCxnSpPr>
          <p:nvPr/>
        </p:nvCxnSpPr>
        <p:spPr>
          <a:xfrm flipV="1">
            <a:off x="8553779" y="2269304"/>
            <a:ext cx="0" cy="2578295"/>
          </a:xfrm>
          <a:prstGeom prst="straightConnector1">
            <a:avLst/>
          </a:prstGeom>
          <a:ln w="762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2" name="Rectangle 21">
                <a:extLst>
                  <a:ext uri="{FF2B5EF4-FFF2-40B4-BE49-F238E27FC236}">
                    <a16:creationId xmlns:a16="http://schemas.microsoft.com/office/drawing/2014/main" id="{5EF56A80-0056-54B7-A4B7-344FFCF452C4}"/>
                  </a:ext>
                </a:extLst>
              </p:cNvPr>
              <p:cNvSpPr/>
              <p:nvPr/>
            </p:nvSpPr>
            <p:spPr>
              <a:xfrm>
                <a:off x="7343125" y="4865616"/>
                <a:ext cx="2612382" cy="490840"/>
              </a:xfrm>
              <a:prstGeom prst="rect">
                <a:avLst/>
              </a:prstGeom>
              <a:solidFill>
                <a:schemeClr val="bg1"/>
              </a:solidFill>
            </p:spPr>
            <p:txBody>
              <a:bodyPr wrap="none" lIns="91440" tIns="45720" rIns="91440" bIns="45720" anchor="t">
                <a:spAutoFit/>
              </a:bodyPr>
              <a:lstStyle/>
              <a:p>
                <a:pPr algn="ctr"/>
                <a:r>
                  <a:rPr lang="en-US" sz="2400" b="0" dirty="0">
                    <a:solidFill>
                      <a:schemeClr val="tx1"/>
                    </a:solidFill>
                  </a:rPr>
                  <a:t>Garbled circuit </a:t>
                </a:r>
                <a14:m>
                  <m:oMath xmlns:m="http://schemas.openxmlformats.org/officeDocument/2006/math">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𝐶</m:t>
                        </m:r>
                      </m:e>
                      <m:sub>
                        <m:r>
                          <a:rPr lang="en-US" sz="2400" b="0" i="1" smtClean="0">
                            <a:solidFill>
                              <a:schemeClr val="tx1"/>
                            </a:solidFill>
                            <a:latin typeface="Cambria Math" panose="02040503050406030204" pitchFamily="18" charset="0"/>
                          </a:rPr>
                          <m:t>𝑦</m:t>
                        </m:r>
                      </m:sub>
                    </m:sSub>
                  </m:oMath>
                </a14:m>
                <a:r>
                  <a:rPr lang="en-US" sz="2400" b="0" dirty="0">
                    <a:solidFill>
                      <a:schemeClr val="tx1"/>
                    </a:solidFill>
                  </a:rPr>
                  <a:t> </a:t>
                </a:r>
                <a:endParaRPr lang="en-US" sz="2400" dirty="0">
                  <a:solidFill>
                    <a:schemeClr val="tx1"/>
                  </a:solidFill>
                </a:endParaRPr>
              </a:p>
            </p:txBody>
          </p:sp>
        </mc:Choice>
        <mc:Fallback xmlns="">
          <p:sp>
            <p:nvSpPr>
              <p:cNvPr id="22" name="Rectangle 21">
                <a:extLst>
                  <a:ext uri="{FF2B5EF4-FFF2-40B4-BE49-F238E27FC236}">
                    <a16:creationId xmlns:a16="http://schemas.microsoft.com/office/drawing/2014/main" id="{5EF56A80-0056-54B7-A4B7-344FFCF452C4}"/>
                  </a:ext>
                </a:extLst>
              </p:cNvPr>
              <p:cNvSpPr>
                <a:spLocks noRot="1" noChangeAspect="1" noMove="1" noResize="1" noEditPoints="1" noAdjustHandles="1" noChangeArrowheads="1" noChangeShapeType="1" noTextEdit="1"/>
              </p:cNvSpPr>
              <p:nvPr/>
            </p:nvSpPr>
            <p:spPr>
              <a:xfrm>
                <a:off x="7343125" y="4865616"/>
                <a:ext cx="2612382" cy="490840"/>
              </a:xfrm>
              <a:prstGeom prst="rect">
                <a:avLst/>
              </a:prstGeom>
              <a:blipFill>
                <a:blip r:embed="rId8"/>
                <a:stretch>
                  <a:fillRect l="-3271" t="-7407" b="-23457"/>
                </a:stretch>
              </a:blipFill>
            </p:spPr>
            <p:txBody>
              <a:bodyPr/>
              <a:lstStyle/>
              <a:p>
                <a:r>
                  <a:rPr lang="en-US">
                    <a:noFill/>
                  </a:rPr>
                  <a:t> </a:t>
                </a:r>
              </a:p>
            </p:txBody>
          </p:sp>
        </mc:Fallback>
      </mc:AlternateContent>
      <p:cxnSp>
        <p:nvCxnSpPr>
          <p:cNvPr id="23" name="Straight Arrow Connector 22">
            <a:extLst>
              <a:ext uri="{FF2B5EF4-FFF2-40B4-BE49-F238E27FC236}">
                <a16:creationId xmlns:a16="http://schemas.microsoft.com/office/drawing/2014/main" id="{5268096E-9D8D-4ED8-67B6-CF2AD1BF752F}"/>
              </a:ext>
            </a:extLst>
          </p:cNvPr>
          <p:cNvCxnSpPr>
            <a:cxnSpLocks/>
          </p:cNvCxnSpPr>
          <p:nvPr/>
        </p:nvCxnSpPr>
        <p:spPr>
          <a:xfrm flipH="1" flipV="1">
            <a:off x="4533870" y="5345299"/>
            <a:ext cx="700137" cy="780013"/>
          </a:xfrm>
          <a:prstGeom prst="straightConnector1">
            <a:avLst/>
          </a:prstGeom>
          <a:ln w="762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B9FF2B00-3015-8DA4-66B2-CB3F01EB0A21}"/>
              </a:ext>
            </a:extLst>
          </p:cNvPr>
          <p:cNvCxnSpPr>
            <a:cxnSpLocks/>
          </p:cNvCxnSpPr>
          <p:nvPr/>
        </p:nvCxnSpPr>
        <p:spPr>
          <a:xfrm flipV="1">
            <a:off x="6725887" y="5394927"/>
            <a:ext cx="788952" cy="680756"/>
          </a:xfrm>
          <a:prstGeom prst="straightConnector1">
            <a:avLst/>
          </a:prstGeom>
          <a:ln w="762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7" name="Rectangle 26">
                <a:extLst>
                  <a:ext uri="{FF2B5EF4-FFF2-40B4-BE49-F238E27FC236}">
                    <a16:creationId xmlns:a16="http://schemas.microsoft.com/office/drawing/2014/main" id="{685F6E54-C292-A9DD-C6C3-921215CD8D0D}"/>
                  </a:ext>
                </a:extLst>
              </p:cNvPr>
              <p:cNvSpPr/>
              <p:nvPr/>
            </p:nvSpPr>
            <p:spPr>
              <a:xfrm>
                <a:off x="5462842" y="6224746"/>
                <a:ext cx="1146019" cy="461665"/>
              </a:xfrm>
              <a:prstGeom prst="rect">
                <a:avLst/>
              </a:prstGeom>
              <a:solidFill>
                <a:schemeClr val="bg1"/>
              </a:solidFill>
            </p:spPr>
            <p:txBody>
              <a:bodyPr wrap="none" lIns="91440" tIns="45720" rIns="91440" bIns="45720" anchor="t">
                <a:spAutoFit/>
              </a:bodyPr>
              <a:lstStyle/>
              <a:p>
                <a:pPr algn="ctr"/>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panose="02040503050406030204" pitchFamily="18" charset="0"/>
                        </a:rPr>
                        <m:t>𝑓</m:t>
                      </m:r>
                      <m:r>
                        <a:rPr lang="en-US" sz="2400" b="0" i="1"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𝑥</m:t>
                      </m:r>
                      <m:r>
                        <a:rPr lang="en-US" sz="2400" b="0" i="1" smtClean="0">
                          <a:solidFill>
                            <a:schemeClr val="tx1"/>
                          </a:solidFill>
                          <a:latin typeface="Cambria Math" panose="02040503050406030204" pitchFamily="18" charset="0"/>
                        </a:rPr>
                        <m:t>, </m:t>
                      </m:r>
                      <m:r>
                        <a:rPr lang="en-US" sz="2400" b="0" i="1" smtClean="0">
                          <a:solidFill>
                            <a:schemeClr val="tx1"/>
                          </a:solidFill>
                          <a:latin typeface="Cambria Math" panose="02040503050406030204" pitchFamily="18" charset="0"/>
                        </a:rPr>
                        <m:t>𝑦</m:t>
                      </m:r>
                      <m:r>
                        <a:rPr lang="en-US" sz="2400" b="0" i="1" smtClean="0">
                          <a:solidFill>
                            <a:schemeClr val="tx1"/>
                          </a:solidFill>
                          <a:latin typeface="Cambria Math" panose="02040503050406030204" pitchFamily="18" charset="0"/>
                        </a:rPr>
                        <m:t>)</m:t>
                      </m:r>
                    </m:oMath>
                  </m:oMathPara>
                </a14:m>
                <a:endParaRPr lang="en-US" sz="2400" dirty="0">
                  <a:solidFill>
                    <a:schemeClr val="tx1"/>
                  </a:solidFill>
                </a:endParaRPr>
              </a:p>
            </p:txBody>
          </p:sp>
        </mc:Choice>
        <mc:Fallback xmlns="">
          <p:sp>
            <p:nvSpPr>
              <p:cNvPr id="27" name="Rectangle 26">
                <a:extLst>
                  <a:ext uri="{FF2B5EF4-FFF2-40B4-BE49-F238E27FC236}">
                    <a16:creationId xmlns:a16="http://schemas.microsoft.com/office/drawing/2014/main" id="{685F6E54-C292-A9DD-C6C3-921215CD8D0D}"/>
                  </a:ext>
                </a:extLst>
              </p:cNvPr>
              <p:cNvSpPr>
                <a:spLocks noRot="1" noChangeAspect="1" noMove="1" noResize="1" noEditPoints="1" noAdjustHandles="1" noChangeArrowheads="1" noChangeShapeType="1" noTextEdit="1"/>
              </p:cNvSpPr>
              <p:nvPr/>
            </p:nvSpPr>
            <p:spPr>
              <a:xfrm>
                <a:off x="5462842" y="6224746"/>
                <a:ext cx="1146019" cy="461665"/>
              </a:xfrm>
              <a:prstGeom prst="rect">
                <a:avLst/>
              </a:prstGeom>
              <a:blipFill>
                <a:blip r:embed="rId9"/>
                <a:stretch>
                  <a:fillRect l="-3723" b="-15789"/>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589F55C4-06B4-EDE3-EBB8-2CFD3E6C8310}"/>
              </a:ext>
            </a:extLst>
          </p:cNvPr>
          <p:cNvSpPr txBox="1"/>
          <p:nvPr/>
        </p:nvSpPr>
        <p:spPr>
          <a:xfrm>
            <a:off x="1796655" y="1212489"/>
            <a:ext cx="2291517" cy="584775"/>
          </a:xfrm>
          <a:prstGeom prst="rect">
            <a:avLst/>
          </a:prstGeom>
          <a:noFill/>
        </p:spPr>
        <p:txBody>
          <a:bodyPr wrap="square" rtlCol="0">
            <a:spAutoFit/>
          </a:bodyPr>
          <a:lstStyle/>
          <a:p>
            <a:r>
              <a:rPr lang="en-US" sz="3200" u="sng" dirty="0"/>
              <a:t>Alice</a:t>
            </a:r>
          </a:p>
        </p:txBody>
      </p:sp>
      <p:sp>
        <p:nvSpPr>
          <p:cNvPr id="12" name="TextBox 11">
            <a:extLst>
              <a:ext uri="{FF2B5EF4-FFF2-40B4-BE49-F238E27FC236}">
                <a16:creationId xmlns:a16="http://schemas.microsoft.com/office/drawing/2014/main" id="{E87D54AF-9139-D808-DD7F-51A388F47764}"/>
              </a:ext>
            </a:extLst>
          </p:cNvPr>
          <p:cNvSpPr txBox="1"/>
          <p:nvPr/>
        </p:nvSpPr>
        <p:spPr>
          <a:xfrm>
            <a:off x="5459346" y="1212226"/>
            <a:ext cx="2291517" cy="584775"/>
          </a:xfrm>
          <a:prstGeom prst="rect">
            <a:avLst/>
          </a:prstGeom>
          <a:noFill/>
        </p:spPr>
        <p:txBody>
          <a:bodyPr wrap="square" rtlCol="0">
            <a:spAutoFit/>
          </a:bodyPr>
          <a:lstStyle/>
          <a:p>
            <a:r>
              <a:rPr lang="en-US" sz="3200" u="sng" dirty="0"/>
              <a:t>Bob</a:t>
            </a:r>
          </a:p>
        </p:txBody>
      </p:sp>
    </p:spTree>
    <p:custDataLst>
      <p:tags r:id="rId1"/>
    </p:custDataLst>
    <p:extLst>
      <p:ext uri="{BB962C8B-B14F-4D97-AF65-F5344CB8AC3E}">
        <p14:creationId xmlns:p14="http://schemas.microsoft.com/office/powerpoint/2010/main" val="17492294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39361F8-43A9-D3DC-5992-EF05DA22665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E898F88-531E-0B7F-4825-6E149570B62C}"/>
              </a:ext>
            </a:extLst>
          </p:cNvPr>
          <p:cNvSpPr>
            <a:spLocks noGrp="1"/>
          </p:cNvSpPr>
          <p:nvPr>
            <p:ph type="title"/>
          </p:nvPr>
        </p:nvSpPr>
        <p:spPr>
          <a:xfrm>
            <a:off x="171449" y="365125"/>
            <a:ext cx="11687175" cy="1325563"/>
          </a:xfrm>
        </p:spPr>
        <p:txBody>
          <a:bodyPr/>
          <a:lstStyle/>
          <a:p>
            <a:r>
              <a:rPr lang="en-US" dirty="0"/>
              <a:t>One-Round MPC </a:t>
            </a:r>
            <a:r>
              <a:rPr lang="en-US" dirty="0">
                <a:solidFill>
                  <a:schemeClr val="accent3"/>
                </a:solidFill>
              </a:rPr>
              <a:t>with Anonymity in Multi-Message Shuffle Model</a:t>
            </a:r>
            <a:r>
              <a:rPr lang="en-US" dirty="0"/>
              <a:t>?</a:t>
            </a:r>
          </a:p>
        </p:txBody>
      </p:sp>
      <p:sp>
        <p:nvSpPr>
          <p:cNvPr id="4" name="Rectangle 3">
            <a:extLst>
              <a:ext uri="{FF2B5EF4-FFF2-40B4-BE49-F238E27FC236}">
                <a16:creationId xmlns:a16="http://schemas.microsoft.com/office/drawing/2014/main" id="{EAA86A94-9E70-E149-28B3-84EEAF3C4857}"/>
              </a:ext>
            </a:extLst>
          </p:cNvPr>
          <p:cNvSpPr/>
          <p:nvPr/>
        </p:nvSpPr>
        <p:spPr>
          <a:xfrm>
            <a:off x="5620316" y="1958707"/>
            <a:ext cx="6137930" cy="328795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BBC0E570-4E8A-B0A8-BC82-AED173A85B43}"/>
              </a:ext>
            </a:extLst>
          </p:cNvPr>
          <p:cNvSpPr/>
          <p:nvPr/>
        </p:nvSpPr>
        <p:spPr>
          <a:xfrm>
            <a:off x="5705942" y="2120982"/>
            <a:ext cx="1101213" cy="152014"/>
          </a:xfrm>
          <a:prstGeom prst="roundRect">
            <a:avLst/>
          </a:prstGeom>
          <a:solidFill>
            <a:srgbClr val="EFC7B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20C56B9A-8D27-3ECC-7B3C-9C6FAA75BB6D}"/>
              </a:ext>
            </a:extLst>
          </p:cNvPr>
          <p:cNvSpPr txBox="1"/>
          <p:nvPr/>
        </p:nvSpPr>
        <p:spPr>
          <a:xfrm>
            <a:off x="6015036" y="1401219"/>
            <a:ext cx="4234364" cy="369332"/>
          </a:xfrm>
          <a:prstGeom prst="rect">
            <a:avLst/>
          </a:prstGeom>
          <a:noFill/>
        </p:spPr>
        <p:txBody>
          <a:bodyPr wrap="none" rtlCol="0">
            <a:spAutoFit/>
          </a:bodyPr>
          <a:lstStyle/>
          <a:p>
            <a:r>
              <a:rPr lang="en-US" dirty="0">
                <a:solidFill>
                  <a:srgbClr val="C00000"/>
                </a:solidFill>
              </a:rPr>
              <a:t>Evaluator – learns nothing beyond output</a:t>
            </a:r>
          </a:p>
        </p:txBody>
      </p:sp>
      <p:cxnSp>
        <p:nvCxnSpPr>
          <p:cNvPr id="29" name="Straight Arrow Connector 28">
            <a:extLst>
              <a:ext uri="{FF2B5EF4-FFF2-40B4-BE49-F238E27FC236}">
                <a16:creationId xmlns:a16="http://schemas.microsoft.com/office/drawing/2014/main" id="{2BA095CE-EDC4-45B2-639E-C1C8AE7CC7A4}"/>
              </a:ext>
            </a:extLst>
          </p:cNvPr>
          <p:cNvCxnSpPr>
            <a:cxnSpLocks/>
          </p:cNvCxnSpPr>
          <p:nvPr/>
        </p:nvCxnSpPr>
        <p:spPr>
          <a:xfrm>
            <a:off x="7032086" y="3688585"/>
            <a:ext cx="281901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EC23DF05-2EE7-3542-02E4-20CC2586C683}"/>
                  </a:ext>
                </a:extLst>
              </p:cNvPr>
              <p:cNvSpPr txBox="1"/>
              <p:nvPr/>
            </p:nvSpPr>
            <p:spPr>
              <a:xfrm>
                <a:off x="9852601" y="3503919"/>
                <a:ext cx="173611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𝑛</m:t>
                          </m:r>
                        </m:sub>
                      </m:sSub>
                      <m:r>
                        <a:rPr lang="en-US" b="0" i="1" smtClean="0">
                          <a:latin typeface="Cambria Math" panose="02040503050406030204" pitchFamily="18" charset="0"/>
                        </a:rPr>
                        <m:t>)</m:t>
                      </m:r>
                    </m:oMath>
                  </m:oMathPara>
                </a14:m>
                <a:endParaRPr lang="en-US" i="1" dirty="0"/>
              </a:p>
            </p:txBody>
          </p:sp>
        </mc:Choice>
        <mc:Fallback xmlns="">
          <p:sp>
            <p:nvSpPr>
              <p:cNvPr id="30" name="TextBox 29">
                <a:extLst>
                  <a:ext uri="{FF2B5EF4-FFF2-40B4-BE49-F238E27FC236}">
                    <a16:creationId xmlns:a16="http://schemas.microsoft.com/office/drawing/2014/main" id="{EC23DF05-2EE7-3542-02E4-20CC2586C683}"/>
                  </a:ext>
                </a:extLst>
              </p:cNvPr>
              <p:cNvSpPr txBox="1">
                <a:spLocks noRot="1" noChangeAspect="1" noMove="1" noResize="1" noEditPoints="1" noAdjustHandles="1" noChangeArrowheads="1" noChangeShapeType="1" noTextEdit="1"/>
              </p:cNvSpPr>
              <p:nvPr/>
            </p:nvSpPr>
            <p:spPr>
              <a:xfrm>
                <a:off x="9852601" y="3503919"/>
                <a:ext cx="1736116" cy="369332"/>
              </a:xfrm>
              <a:prstGeom prst="rect">
                <a:avLst/>
              </a:prstGeom>
              <a:blipFill>
                <a:blip r:embed="rId4"/>
                <a:stretch>
                  <a:fillRect b="-13333"/>
                </a:stretch>
              </a:blipFill>
            </p:spPr>
            <p:txBody>
              <a:bodyPr/>
              <a:lstStyle/>
              <a:p>
                <a:r>
                  <a:rPr lang="en-US">
                    <a:noFill/>
                  </a:rPr>
                  <a:t> </a:t>
                </a:r>
              </a:p>
            </p:txBody>
          </p:sp>
        </mc:Fallback>
      </mc:AlternateContent>
      <p:sp>
        <p:nvSpPr>
          <p:cNvPr id="31" name="TextBox 30">
            <a:extLst>
              <a:ext uri="{FF2B5EF4-FFF2-40B4-BE49-F238E27FC236}">
                <a16:creationId xmlns:a16="http://schemas.microsoft.com/office/drawing/2014/main" id="{2D62D0DA-BE05-B5EC-901A-535CC6908179}"/>
              </a:ext>
            </a:extLst>
          </p:cNvPr>
          <p:cNvSpPr txBox="1"/>
          <p:nvPr/>
        </p:nvSpPr>
        <p:spPr>
          <a:xfrm>
            <a:off x="1270888" y="6084698"/>
            <a:ext cx="9700249" cy="461665"/>
          </a:xfrm>
          <a:prstGeom prst="rect">
            <a:avLst/>
          </a:prstGeom>
          <a:noFill/>
        </p:spPr>
        <p:txBody>
          <a:bodyPr wrap="square" rtlCol="0">
            <a:spAutoFit/>
          </a:bodyPr>
          <a:lstStyle/>
          <a:p>
            <a:pPr algn="ctr"/>
            <a:r>
              <a:rPr lang="en-US" sz="2400" b="1" dirty="0">
                <a:solidFill>
                  <a:schemeClr val="accent3"/>
                </a:solidFill>
              </a:rPr>
              <a:t>Attack no longer applies!</a:t>
            </a:r>
          </a:p>
        </p:txBody>
      </p:sp>
      <mc:AlternateContent xmlns:mc="http://schemas.openxmlformats.org/markup-compatibility/2006" xmlns:a14="http://schemas.microsoft.com/office/drawing/2010/main">
        <mc:Choice Requires="a14">
          <p:sp>
            <p:nvSpPr>
              <p:cNvPr id="33" name="Rectangle: Rounded Corners 32">
                <a:extLst>
                  <a:ext uri="{FF2B5EF4-FFF2-40B4-BE49-F238E27FC236}">
                    <a16:creationId xmlns:a16="http://schemas.microsoft.com/office/drawing/2014/main" id="{4C22452A-BF92-76D0-02C4-018374F9CF37}"/>
                  </a:ext>
                </a:extLst>
              </p:cNvPr>
              <p:cNvSpPr/>
              <p:nvPr/>
            </p:nvSpPr>
            <p:spPr>
              <a:xfrm>
                <a:off x="1281154" y="2060020"/>
                <a:ext cx="1101213" cy="698995"/>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dirty="0" smtClean="0">
                              <a:solidFill>
                                <a:schemeClr val="tx1"/>
                              </a:solidFill>
                              <a:latin typeface="Cambria Math" panose="02040503050406030204" pitchFamily="18" charset="0"/>
                            </a:rPr>
                          </m:ctrlPr>
                        </m:sSubPr>
                        <m:e>
                          <m:r>
                            <a:rPr lang="en-US" i="1" dirty="0" smtClean="0">
                              <a:solidFill>
                                <a:schemeClr val="tx1"/>
                              </a:solidFill>
                              <a:latin typeface="Cambria Math" panose="02040503050406030204" pitchFamily="18" charset="0"/>
                            </a:rPr>
                            <m:t>𝑥</m:t>
                          </m:r>
                        </m:e>
                        <m:sub>
                          <m:r>
                            <a:rPr lang="en-US" b="0" i="1" dirty="0" smtClean="0">
                              <a:solidFill>
                                <a:schemeClr val="tx1"/>
                              </a:solidFill>
                              <a:latin typeface="Cambria Math" panose="02040503050406030204" pitchFamily="18" charset="0"/>
                            </a:rPr>
                            <m:t>1</m:t>
                          </m:r>
                        </m:sub>
                      </m:sSub>
                    </m:oMath>
                  </m:oMathPara>
                </a14:m>
                <a:endParaRPr lang="en-US" dirty="0">
                  <a:solidFill>
                    <a:schemeClr val="tx1"/>
                  </a:solidFill>
                </a:endParaRPr>
              </a:p>
            </p:txBody>
          </p:sp>
        </mc:Choice>
        <mc:Fallback xmlns="">
          <p:sp>
            <p:nvSpPr>
              <p:cNvPr id="33" name="Rectangle: Rounded Corners 32">
                <a:extLst>
                  <a:ext uri="{FF2B5EF4-FFF2-40B4-BE49-F238E27FC236}">
                    <a16:creationId xmlns:a16="http://schemas.microsoft.com/office/drawing/2014/main" id="{4C22452A-BF92-76D0-02C4-018374F9CF37}"/>
                  </a:ext>
                </a:extLst>
              </p:cNvPr>
              <p:cNvSpPr>
                <a:spLocks noRot="1" noChangeAspect="1" noMove="1" noResize="1" noEditPoints="1" noAdjustHandles="1" noChangeArrowheads="1" noChangeShapeType="1" noTextEdit="1"/>
              </p:cNvSpPr>
              <p:nvPr/>
            </p:nvSpPr>
            <p:spPr>
              <a:xfrm>
                <a:off x="1281154" y="2060020"/>
                <a:ext cx="1101213" cy="698995"/>
              </a:xfrm>
              <a:prstGeom prst="round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Rectangle: Rounded Corners 34">
                <a:extLst>
                  <a:ext uri="{FF2B5EF4-FFF2-40B4-BE49-F238E27FC236}">
                    <a16:creationId xmlns:a16="http://schemas.microsoft.com/office/drawing/2014/main" id="{C75A3A79-6532-2E0B-FCF1-D6F069940A6F}"/>
                  </a:ext>
                </a:extLst>
              </p:cNvPr>
              <p:cNvSpPr/>
              <p:nvPr/>
            </p:nvSpPr>
            <p:spPr>
              <a:xfrm>
                <a:off x="1281154" y="3119846"/>
                <a:ext cx="1101213" cy="682143"/>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𝑥</m:t>
                          </m:r>
                        </m:e>
                        <m:sub>
                          <m:r>
                            <a:rPr lang="en-US" b="0" i="1" smtClean="0">
                              <a:solidFill>
                                <a:schemeClr val="tx1"/>
                              </a:solidFill>
                              <a:latin typeface="Cambria Math" panose="02040503050406030204" pitchFamily="18" charset="0"/>
                            </a:rPr>
                            <m:t>2</m:t>
                          </m:r>
                        </m:sub>
                      </m:sSub>
                    </m:oMath>
                  </m:oMathPara>
                </a14:m>
                <a:endParaRPr lang="en-US" dirty="0">
                  <a:solidFill>
                    <a:schemeClr val="tx1"/>
                  </a:solidFill>
                </a:endParaRPr>
              </a:p>
            </p:txBody>
          </p:sp>
        </mc:Choice>
        <mc:Fallback xmlns="">
          <p:sp>
            <p:nvSpPr>
              <p:cNvPr id="35" name="Rectangle: Rounded Corners 34">
                <a:extLst>
                  <a:ext uri="{FF2B5EF4-FFF2-40B4-BE49-F238E27FC236}">
                    <a16:creationId xmlns:a16="http://schemas.microsoft.com/office/drawing/2014/main" id="{C75A3A79-6532-2E0B-FCF1-D6F069940A6F}"/>
                  </a:ext>
                </a:extLst>
              </p:cNvPr>
              <p:cNvSpPr>
                <a:spLocks noRot="1" noChangeAspect="1" noMove="1" noResize="1" noEditPoints="1" noAdjustHandles="1" noChangeArrowheads="1" noChangeShapeType="1" noTextEdit="1"/>
              </p:cNvSpPr>
              <p:nvPr/>
            </p:nvSpPr>
            <p:spPr>
              <a:xfrm>
                <a:off x="1281154" y="3119846"/>
                <a:ext cx="1101213" cy="682143"/>
              </a:xfrm>
              <a:prstGeom prst="round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Rectangle: Rounded Corners 36">
                <a:extLst>
                  <a:ext uri="{FF2B5EF4-FFF2-40B4-BE49-F238E27FC236}">
                    <a16:creationId xmlns:a16="http://schemas.microsoft.com/office/drawing/2014/main" id="{7E3A2421-1CCC-B795-1E9C-5CBCF83D95A9}"/>
                  </a:ext>
                </a:extLst>
              </p:cNvPr>
              <p:cNvSpPr/>
              <p:nvPr/>
            </p:nvSpPr>
            <p:spPr>
              <a:xfrm>
                <a:off x="1281154" y="4541950"/>
                <a:ext cx="1101213" cy="721939"/>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𝑥</m:t>
                          </m:r>
                        </m:e>
                        <m:sub>
                          <m:r>
                            <a:rPr lang="en-US" b="0" i="1" smtClean="0">
                              <a:solidFill>
                                <a:schemeClr val="tx1"/>
                              </a:solidFill>
                              <a:latin typeface="Cambria Math" panose="02040503050406030204" pitchFamily="18" charset="0"/>
                            </a:rPr>
                            <m:t>𝑛</m:t>
                          </m:r>
                        </m:sub>
                      </m:sSub>
                    </m:oMath>
                  </m:oMathPara>
                </a14:m>
                <a:endParaRPr lang="en-US" dirty="0">
                  <a:solidFill>
                    <a:schemeClr val="tx1"/>
                  </a:solidFill>
                </a:endParaRPr>
              </a:p>
            </p:txBody>
          </p:sp>
        </mc:Choice>
        <mc:Fallback xmlns="">
          <p:sp>
            <p:nvSpPr>
              <p:cNvPr id="37" name="Rectangle: Rounded Corners 36">
                <a:extLst>
                  <a:ext uri="{FF2B5EF4-FFF2-40B4-BE49-F238E27FC236}">
                    <a16:creationId xmlns:a16="http://schemas.microsoft.com/office/drawing/2014/main" id="{7E3A2421-1CCC-B795-1E9C-5CBCF83D95A9}"/>
                  </a:ext>
                </a:extLst>
              </p:cNvPr>
              <p:cNvSpPr>
                <a:spLocks noRot="1" noChangeAspect="1" noMove="1" noResize="1" noEditPoints="1" noAdjustHandles="1" noChangeArrowheads="1" noChangeShapeType="1" noTextEdit="1"/>
              </p:cNvSpPr>
              <p:nvPr/>
            </p:nvSpPr>
            <p:spPr>
              <a:xfrm>
                <a:off x="1281154" y="4541950"/>
                <a:ext cx="1101213" cy="721939"/>
              </a:xfrm>
              <a:prstGeom prst="roundRect">
                <a:avLst/>
              </a:prstGeom>
              <a:blipFill>
                <a:blip r:embed="rId7"/>
                <a:stretch>
                  <a:fillRect/>
                </a:stretch>
              </a:blipFill>
            </p:spPr>
            <p:txBody>
              <a:bodyPr/>
              <a:lstStyle/>
              <a:p>
                <a:r>
                  <a:rPr lang="en-US">
                    <a:noFill/>
                  </a:rPr>
                  <a:t> </a:t>
                </a:r>
              </a:p>
            </p:txBody>
          </p:sp>
        </mc:Fallback>
      </mc:AlternateContent>
      <p:sp>
        <p:nvSpPr>
          <p:cNvPr id="38" name="TextBox 37">
            <a:extLst>
              <a:ext uri="{FF2B5EF4-FFF2-40B4-BE49-F238E27FC236}">
                <a16:creationId xmlns:a16="http://schemas.microsoft.com/office/drawing/2014/main" id="{B7DD40A9-241D-44B7-2F42-3FD8E4B447B3}"/>
              </a:ext>
            </a:extLst>
          </p:cNvPr>
          <p:cNvSpPr txBox="1"/>
          <p:nvPr/>
        </p:nvSpPr>
        <p:spPr>
          <a:xfrm>
            <a:off x="1712212" y="3756795"/>
            <a:ext cx="307487" cy="738664"/>
          </a:xfrm>
          <a:prstGeom prst="rect">
            <a:avLst/>
          </a:prstGeom>
          <a:noFill/>
        </p:spPr>
        <p:txBody>
          <a:bodyPr wrap="square" rtlCol="0">
            <a:spAutoFit/>
          </a:bodyPr>
          <a:lstStyle/>
          <a:p>
            <a:r>
              <a:rPr lang="en-US" sz="1400" dirty="0"/>
              <a:t>.</a:t>
            </a:r>
          </a:p>
          <a:p>
            <a:r>
              <a:rPr lang="en-US" sz="1400" dirty="0"/>
              <a:t>.</a:t>
            </a:r>
          </a:p>
          <a:p>
            <a:r>
              <a:rPr lang="en-US" sz="1400" dirty="0"/>
              <a:t>.</a:t>
            </a:r>
          </a:p>
        </p:txBody>
      </p:sp>
      <p:sp>
        <p:nvSpPr>
          <p:cNvPr id="40" name="TextBox 39">
            <a:extLst>
              <a:ext uri="{FF2B5EF4-FFF2-40B4-BE49-F238E27FC236}">
                <a16:creationId xmlns:a16="http://schemas.microsoft.com/office/drawing/2014/main" id="{D6426673-10B1-21ED-416F-4DF83A965581}"/>
              </a:ext>
            </a:extLst>
          </p:cNvPr>
          <p:cNvSpPr txBox="1"/>
          <p:nvPr/>
        </p:nvSpPr>
        <p:spPr>
          <a:xfrm>
            <a:off x="7903587" y="3303606"/>
            <a:ext cx="926857" cy="307777"/>
          </a:xfrm>
          <a:prstGeom prst="rect">
            <a:avLst/>
          </a:prstGeom>
          <a:noFill/>
        </p:spPr>
        <p:txBody>
          <a:bodyPr wrap="none" rtlCol="0">
            <a:spAutoFit/>
          </a:bodyPr>
          <a:lstStyle/>
          <a:p>
            <a:r>
              <a:rPr lang="en-US" sz="1400" dirty="0"/>
              <a:t>Decoding</a:t>
            </a:r>
          </a:p>
        </p:txBody>
      </p:sp>
      <p:cxnSp>
        <p:nvCxnSpPr>
          <p:cNvPr id="10" name="Straight Arrow Connector 9">
            <a:extLst>
              <a:ext uri="{FF2B5EF4-FFF2-40B4-BE49-F238E27FC236}">
                <a16:creationId xmlns:a16="http://schemas.microsoft.com/office/drawing/2014/main" id="{A2DD9FFD-806B-B9B7-FB8D-FB2B9A9C7A2C}"/>
              </a:ext>
            </a:extLst>
          </p:cNvPr>
          <p:cNvCxnSpPr>
            <a:cxnSpLocks/>
          </p:cNvCxnSpPr>
          <p:nvPr/>
        </p:nvCxnSpPr>
        <p:spPr>
          <a:xfrm>
            <a:off x="2591186" y="4602911"/>
            <a:ext cx="83195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51B79BFA-BFA7-45FA-1B29-736B1EA35956}"/>
              </a:ext>
            </a:extLst>
          </p:cNvPr>
          <p:cNvCxnSpPr>
            <a:cxnSpLocks/>
          </p:cNvCxnSpPr>
          <p:nvPr/>
        </p:nvCxnSpPr>
        <p:spPr>
          <a:xfrm>
            <a:off x="2591186" y="5211640"/>
            <a:ext cx="83195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0761E3C4-2FFB-1F6F-08CB-09746CE0D2D3}"/>
              </a:ext>
            </a:extLst>
          </p:cNvPr>
          <p:cNvCxnSpPr>
            <a:cxnSpLocks/>
          </p:cNvCxnSpPr>
          <p:nvPr/>
        </p:nvCxnSpPr>
        <p:spPr>
          <a:xfrm>
            <a:off x="2591186" y="4902919"/>
            <a:ext cx="83195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06A755AD-52D2-5F8C-CBF2-78666DE02AAF}"/>
              </a:ext>
            </a:extLst>
          </p:cNvPr>
          <p:cNvSpPr/>
          <p:nvPr/>
        </p:nvSpPr>
        <p:spPr>
          <a:xfrm>
            <a:off x="3635093" y="1958707"/>
            <a:ext cx="891251" cy="3305177"/>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Shuffle</a:t>
            </a:r>
          </a:p>
        </p:txBody>
      </p:sp>
      <p:cxnSp>
        <p:nvCxnSpPr>
          <p:cNvPr id="27" name="Straight Arrow Connector 26">
            <a:extLst>
              <a:ext uri="{FF2B5EF4-FFF2-40B4-BE49-F238E27FC236}">
                <a16:creationId xmlns:a16="http://schemas.microsoft.com/office/drawing/2014/main" id="{F2533D92-456F-9409-42CF-7601B7D1ABAD}"/>
              </a:ext>
            </a:extLst>
          </p:cNvPr>
          <p:cNvCxnSpPr>
            <a:cxnSpLocks/>
          </p:cNvCxnSpPr>
          <p:nvPr/>
        </p:nvCxnSpPr>
        <p:spPr>
          <a:xfrm>
            <a:off x="4683306" y="3654507"/>
            <a:ext cx="83195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4A5383E8-40AB-DBBB-9EE9-1DC822B42584}"/>
                  </a:ext>
                </a:extLst>
              </p:cNvPr>
              <p:cNvSpPr txBox="1"/>
              <p:nvPr/>
            </p:nvSpPr>
            <p:spPr>
              <a:xfrm>
                <a:off x="2791351" y="4286550"/>
                <a:ext cx="472052" cy="31669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sz="1200" b="0" i="1" smtClean="0">
                              <a:latin typeface="Cambria Math" panose="02040503050406030204" pitchFamily="18" charset="0"/>
                            </a:rPr>
                          </m:ctrlPr>
                        </m:sSubSupPr>
                        <m:e>
                          <m:r>
                            <a:rPr lang="en-US" sz="1200" b="0" i="1" smtClean="0">
                              <a:latin typeface="Cambria Math" panose="02040503050406030204" pitchFamily="18" charset="0"/>
                            </a:rPr>
                            <m:t>𝑥</m:t>
                          </m:r>
                        </m:e>
                        <m:sub>
                          <m:r>
                            <a:rPr lang="en-US" sz="1200" b="0" i="1" smtClean="0">
                              <a:latin typeface="Cambria Math" panose="02040503050406030204" pitchFamily="18" charset="0"/>
                            </a:rPr>
                            <m:t>𝑛</m:t>
                          </m:r>
                        </m:sub>
                        <m:sup>
                          <m:r>
                            <a:rPr lang="en-US" sz="1200" b="0" i="1" smtClean="0">
                              <a:latin typeface="Cambria Math" panose="02040503050406030204" pitchFamily="18" charset="0"/>
                            </a:rPr>
                            <m:t>(1)</m:t>
                          </m:r>
                        </m:sup>
                      </m:sSubSup>
                    </m:oMath>
                  </m:oMathPara>
                </a14:m>
                <a:endParaRPr lang="en-US" sz="1200" dirty="0"/>
              </a:p>
            </p:txBody>
          </p:sp>
        </mc:Choice>
        <mc:Fallback xmlns="">
          <p:sp>
            <p:nvSpPr>
              <p:cNvPr id="49" name="TextBox 48">
                <a:extLst>
                  <a:ext uri="{FF2B5EF4-FFF2-40B4-BE49-F238E27FC236}">
                    <a16:creationId xmlns:a16="http://schemas.microsoft.com/office/drawing/2014/main" id="{4A5383E8-40AB-DBBB-9EE9-1DC822B42584}"/>
                  </a:ext>
                </a:extLst>
              </p:cNvPr>
              <p:cNvSpPr txBox="1">
                <a:spLocks noRot="1" noChangeAspect="1" noMove="1" noResize="1" noEditPoints="1" noAdjustHandles="1" noChangeArrowheads="1" noChangeShapeType="1" noTextEdit="1"/>
              </p:cNvSpPr>
              <p:nvPr/>
            </p:nvSpPr>
            <p:spPr>
              <a:xfrm>
                <a:off x="2791351" y="4286550"/>
                <a:ext cx="472052" cy="316690"/>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id="{140773C6-BE57-C314-4350-9B54AC9D37C3}"/>
                  </a:ext>
                </a:extLst>
              </p:cNvPr>
              <p:cNvSpPr txBox="1"/>
              <p:nvPr/>
            </p:nvSpPr>
            <p:spPr>
              <a:xfrm>
                <a:off x="2788562" y="4594836"/>
                <a:ext cx="472052" cy="31669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sz="1200" b="0" i="1" smtClean="0">
                              <a:latin typeface="Cambria Math" panose="02040503050406030204" pitchFamily="18" charset="0"/>
                            </a:rPr>
                          </m:ctrlPr>
                        </m:sSubSupPr>
                        <m:e>
                          <m:r>
                            <a:rPr lang="en-US" sz="1200" b="0" i="1" smtClean="0">
                              <a:latin typeface="Cambria Math" panose="02040503050406030204" pitchFamily="18" charset="0"/>
                            </a:rPr>
                            <m:t>𝑥</m:t>
                          </m:r>
                        </m:e>
                        <m:sub>
                          <m:r>
                            <a:rPr lang="en-US" sz="1200" b="0" i="1" smtClean="0">
                              <a:latin typeface="Cambria Math" panose="02040503050406030204" pitchFamily="18" charset="0"/>
                            </a:rPr>
                            <m:t>𝑛</m:t>
                          </m:r>
                        </m:sub>
                        <m:sup>
                          <m:r>
                            <a:rPr lang="en-US" sz="1200" b="0" i="1" smtClean="0">
                              <a:latin typeface="Cambria Math" panose="02040503050406030204" pitchFamily="18" charset="0"/>
                            </a:rPr>
                            <m:t>(2)</m:t>
                          </m:r>
                        </m:sup>
                      </m:sSubSup>
                    </m:oMath>
                  </m:oMathPara>
                </a14:m>
                <a:endParaRPr lang="en-US" sz="1200" dirty="0"/>
              </a:p>
            </p:txBody>
          </p:sp>
        </mc:Choice>
        <mc:Fallback xmlns="">
          <p:sp>
            <p:nvSpPr>
              <p:cNvPr id="50" name="TextBox 49">
                <a:extLst>
                  <a:ext uri="{FF2B5EF4-FFF2-40B4-BE49-F238E27FC236}">
                    <a16:creationId xmlns:a16="http://schemas.microsoft.com/office/drawing/2014/main" id="{140773C6-BE57-C314-4350-9B54AC9D37C3}"/>
                  </a:ext>
                </a:extLst>
              </p:cNvPr>
              <p:cNvSpPr txBox="1">
                <a:spLocks noRot="1" noChangeAspect="1" noMove="1" noResize="1" noEditPoints="1" noAdjustHandles="1" noChangeArrowheads="1" noChangeShapeType="1" noTextEdit="1"/>
              </p:cNvSpPr>
              <p:nvPr/>
            </p:nvSpPr>
            <p:spPr>
              <a:xfrm>
                <a:off x="2788562" y="4594836"/>
                <a:ext cx="472052" cy="316690"/>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3200CC2D-2AFB-D825-6638-BFC9835B2661}"/>
                  </a:ext>
                </a:extLst>
              </p:cNvPr>
              <p:cNvSpPr txBox="1"/>
              <p:nvPr/>
            </p:nvSpPr>
            <p:spPr>
              <a:xfrm>
                <a:off x="2793541" y="4920473"/>
                <a:ext cx="472052" cy="31669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sz="1200" b="0" i="1" smtClean="0">
                              <a:latin typeface="Cambria Math" panose="02040503050406030204" pitchFamily="18" charset="0"/>
                            </a:rPr>
                          </m:ctrlPr>
                        </m:sSubSupPr>
                        <m:e>
                          <m:r>
                            <a:rPr lang="en-US" sz="1200" b="0" i="1" smtClean="0">
                              <a:latin typeface="Cambria Math" panose="02040503050406030204" pitchFamily="18" charset="0"/>
                            </a:rPr>
                            <m:t>𝑥</m:t>
                          </m:r>
                        </m:e>
                        <m:sub>
                          <m:r>
                            <a:rPr lang="en-US" sz="1200" b="0" i="1" smtClean="0">
                              <a:latin typeface="Cambria Math" panose="02040503050406030204" pitchFamily="18" charset="0"/>
                            </a:rPr>
                            <m:t>𝑛</m:t>
                          </m:r>
                        </m:sub>
                        <m:sup>
                          <m:r>
                            <a:rPr lang="en-US" sz="1200" b="0" i="1" smtClean="0">
                              <a:latin typeface="Cambria Math" panose="02040503050406030204" pitchFamily="18" charset="0"/>
                            </a:rPr>
                            <m:t>(3)</m:t>
                          </m:r>
                        </m:sup>
                      </m:sSubSup>
                    </m:oMath>
                  </m:oMathPara>
                </a14:m>
                <a:endParaRPr lang="en-US" sz="1200" dirty="0"/>
              </a:p>
            </p:txBody>
          </p:sp>
        </mc:Choice>
        <mc:Fallback xmlns="">
          <p:sp>
            <p:nvSpPr>
              <p:cNvPr id="51" name="TextBox 50">
                <a:extLst>
                  <a:ext uri="{FF2B5EF4-FFF2-40B4-BE49-F238E27FC236}">
                    <a16:creationId xmlns:a16="http://schemas.microsoft.com/office/drawing/2014/main" id="{3200CC2D-2AFB-D825-6638-BFC9835B2661}"/>
                  </a:ext>
                </a:extLst>
              </p:cNvPr>
              <p:cNvSpPr txBox="1">
                <a:spLocks noRot="1" noChangeAspect="1" noMove="1" noResize="1" noEditPoints="1" noAdjustHandles="1" noChangeArrowheads="1" noChangeShapeType="1" noTextEdit="1"/>
              </p:cNvSpPr>
              <p:nvPr/>
            </p:nvSpPr>
            <p:spPr>
              <a:xfrm>
                <a:off x="2793541" y="4920473"/>
                <a:ext cx="472052" cy="316690"/>
              </a:xfrm>
              <a:prstGeom prst="rect">
                <a:avLst/>
              </a:prstGeom>
              <a:blipFill>
                <a:blip r:embed="rId10"/>
                <a:stretch>
                  <a:fillRect/>
                </a:stretch>
              </a:blipFill>
            </p:spPr>
            <p:txBody>
              <a:bodyPr/>
              <a:lstStyle/>
              <a:p>
                <a:r>
                  <a:rPr lang="en-US">
                    <a:noFill/>
                  </a:rPr>
                  <a:t> </a:t>
                </a:r>
              </a:p>
            </p:txBody>
          </p:sp>
        </mc:Fallback>
      </mc:AlternateContent>
      <p:cxnSp>
        <p:nvCxnSpPr>
          <p:cNvPr id="58" name="Straight Arrow Connector 57">
            <a:extLst>
              <a:ext uri="{FF2B5EF4-FFF2-40B4-BE49-F238E27FC236}">
                <a16:creationId xmlns:a16="http://schemas.microsoft.com/office/drawing/2014/main" id="{DA77EA98-839A-1A83-9ECB-AAF99C153737}"/>
              </a:ext>
            </a:extLst>
          </p:cNvPr>
          <p:cNvCxnSpPr>
            <a:cxnSpLocks/>
          </p:cNvCxnSpPr>
          <p:nvPr/>
        </p:nvCxnSpPr>
        <p:spPr>
          <a:xfrm>
            <a:off x="2591186" y="2124525"/>
            <a:ext cx="83195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E591B814-7F6D-4A6C-2C05-39EEE1958EAC}"/>
              </a:ext>
            </a:extLst>
          </p:cNvPr>
          <p:cNvCxnSpPr>
            <a:cxnSpLocks/>
          </p:cNvCxnSpPr>
          <p:nvPr/>
        </p:nvCxnSpPr>
        <p:spPr>
          <a:xfrm>
            <a:off x="2591186" y="2733254"/>
            <a:ext cx="83195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80A81470-6FB3-3530-B8BE-B08E8F76DEDC}"/>
              </a:ext>
            </a:extLst>
          </p:cNvPr>
          <p:cNvCxnSpPr>
            <a:cxnSpLocks/>
          </p:cNvCxnSpPr>
          <p:nvPr/>
        </p:nvCxnSpPr>
        <p:spPr>
          <a:xfrm>
            <a:off x="2591186" y="2424533"/>
            <a:ext cx="83195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1" name="TextBox 60">
                <a:extLst>
                  <a:ext uri="{FF2B5EF4-FFF2-40B4-BE49-F238E27FC236}">
                    <a16:creationId xmlns:a16="http://schemas.microsoft.com/office/drawing/2014/main" id="{8B671F28-0888-B50F-F60A-86D6CF8159E8}"/>
                  </a:ext>
                </a:extLst>
              </p:cNvPr>
              <p:cNvSpPr txBox="1"/>
              <p:nvPr/>
            </p:nvSpPr>
            <p:spPr>
              <a:xfrm>
                <a:off x="2791351" y="1808164"/>
                <a:ext cx="472052" cy="33137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sz="1200" b="0" i="1" smtClean="0">
                              <a:latin typeface="Cambria Math" panose="02040503050406030204" pitchFamily="18" charset="0"/>
                            </a:rPr>
                          </m:ctrlPr>
                        </m:sSubSupPr>
                        <m:e>
                          <m:r>
                            <a:rPr lang="en-US" sz="1200" b="0" i="1" smtClean="0">
                              <a:latin typeface="Cambria Math" panose="02040503050406030204" pitchFamily="18" charset="0"/>
                            </a:rPr>
                            <m:t>𝑥</m:t>
                          </m:r>
                        </m:e>
                        <m:sub>
                          <m:r>
                            <a:rPr lang="en-US" sz="1200" b="0" i="1" smtClean="0">
                              <a:latin typeface="Cambria Math" panose="02040503050406030204" pitchFamily="18" charset="0"/>
                            </a:rPr>
                            <m:t>1</m:t>
                          </m:r>
                        </m:sub>
                        <m:sup>
                          <m:r>
                            <a:rPr lang="en-US" sz="1200" b="0" i="1" smtClean="0">
                              <a:latin typeface="Cambria Math" panose="02040503050406030204" pitchFamily="18" charset="0"/>
                            </a:rPr>
                            <m:t>(1)</m:t>
                          </m:r>
                        </m:sup>
                      </m:sSubSup>
                    </m:oMath>
                  </m:oMathPara>
                </a14:m>
                <a:endParaRPr lang="en-US" sz="1200" dirty="0"/>
              </a:p>
            </p:txBody>
          </p:sp>
        </mc:Choice>
        <mc:Fallback xmlns="">
          <p:sp>
            <p:nvSpPr>
              <p:cNvPr id="61" name="TextBox 60">
                <a:extLst>
                  <a:ext uri="{FF2B5EF4-FFF2-40B4-BE49-F238E27FC236}">
                    <a16:creationId xmlns:a16="http://schemas.microsoft.com/office/drawing/2014/main" id="{8B671F28-0888-B50F-F60A-86D6CF8159E8}"/>
                  </a:ext>
                </a:extLst>
              </p:cNvPr>
              <p:cNvSpPr txBox="1">
                <a:spLocks noRot="1" noChangeAspect="1" noMove="1" noResize="1" noEditPoints="1" noAdjustHandles="1" noChangeArrowheads="1" noChangeShapeType="1" noTextEdit="1"/>
              </p:cNvSpPr>
              <p:nvPr/>
            </p:nvSpPr>
            <p:spPr>
              <a:xfrm>
                <a:off x="2791351" y="1808164"/>
                <a:ext cx="472052" cy="331373"/>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2" name="TextBox 61">
                <a:extLst>
                  <a:ext uri="{FF2B5EF4-FFF2-40B4-BE49-F238E27FC236}">
                    <a16:creationId xmlns:a16="http://schemas.microsoft.com/office/drawing/2014/main" id="{DFCC40A2-4143-DE09-73A4-A4F825E5DCD9}"/>
                  </a:ext>
                </a:extLst>
              </p:cNvPr>
              <p:cNvSpPr txBox="1"/>
              <p:nvPr/>
            </p:nvSpPr>
            <p:spPr>
              <a:xfrm>
                <a:off x="2788562" y="2116450"/>
                <a:ext cx="472052" cy="33137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sz="1200" b="0" i="1" smtClean="0">
                              <a:latin typeface="Cambria Math" panose="02040503050406030204" pitchFamily="18" charset="0"/>
                            </a:rPr>
                          </m:ctrlPr>
                        </m:sSubSupPr>
                        <m:e>
                          <m:r>
                            <a:rPr lang="en-US" sz="1200" b="0" i="1" smtClean="0">
                              <a:latin typeface="Cambria Math" panose="02040503050406030204" pitchFamily="18" charset="0"/>
                            </a:rPr>
                            <m:t>𝑥</m:t>
                          </m:r>
                        </m:e>
                        <m:sub>
                          <m:r>
                            <a:rPr lang="en-US" sz="1200" b="0" i="1" smtClean="0">
                              <a:latin typeface="Cambria Math" panose="02040503050406030204" pitchFamily="18" charset="0"/>
                            </a:rPr>
                            <m:t>1</m:t>
                          </m:r>
                        </m:sub>
                        <m:sup>
                          <m:r>
                            <a:rPr lang="en-US" sz="1200" b="0" i="1" smtClean="0">
                              <a:latin typeface="Cambria Math" panose="02040503050406030204" pitchFamily="18" charset="0"/>
                            </a:rPr>
                            <m:t>(2)</m:t>
                          </m:r>
                        </m:sup>
                      </m:sSubSup>
                    </m:oMath>
                  </m:oMathPara>
                </a14:m>
                <a:endParaRPr lang="en-US" sz="1200" dirty="0"/>
              </a:p>
            </p:txBody>
          </p:sp>
        </mc:Choice>
        <mc:Fallback xmlns="">
          <p:sp>
            <p:nvSpPr>
              <p:cNvPr id="62" name="TextBox 61">
                <a:extLst>
                  <a:ext uri="{FF2B5EF4-FFF2-40B4-BE49-F238E27FC236}">
                    <a16:creationId xmlns:a16="http://schemas.microsoft.com/office/drawing/2014/main" id="{DFCC40A2-4143-DE09-73A4-A4F825E5DCD9}"/>
                  </a:ext>
                </a:extLst>
              </p:cNvPr>
              <p:cNvSpPr txBox="1">
                <a:spLocks noRot="1" noChangeAspect="1" noMove="1" noResize="1" noEditPoints="1" noAdjustHandles="1" noChangeArrowheads="1" noChangeShapeType="1" noTextEdit="1"/>
              </p:cNvSpPr>
              <p:nvPr/>
            </p:nvSpPr>
            <p:spPr>
              <a:xfrm>
                <a:off x="2788562" y="2116450"/>
                <a:ext cx="472052" cy="331373"/>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3" name="TextBox 62">
                <a:extLst>
                  <a:ext uri="{FF2B5EF4-FFF2-40B4-BE49-F238E27FC236}">
                    <a16:creationId xmlns:a16="http://schemas.microsoft.com/office/drawing/2014/main" id="{2934F4EC-7384-B37F-1CE0-1ABC48BEFAC7}"/>
                  </a:ext>
                </a:extLst>
              </p:cNvPr>
              <p:cNvSpPr txBox="1"/>
              <p:nvPr/>
            </p:nvSpPr>
            <p:spPr>
              <a:xfrm>
                <a:off x="2793541" y="2442087"/>
                <a:ext cx="472052" cy="33137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sz="1200" b="0" i="1" smtClean="0">
                              <a:latin typeface="Cambria Math" panose="02040503050406030204" pitchFamily="18" charset="0"/>
                            </a:rPr>
                          </m:ctrlPr>
                        </m:sSubSupPr>
                        <m:e>
                          <m:r>
                            <a:rPr lang="en-US" sz="1200" b="0" i="1" smtClean="0">
                              <a:latin typeface="Cambria Math" panose="02040503050406030204" pitchFamily="18" charset="0"/>
                            </a:rPr>
                            <m:t>𝑥</m:t>
                          </m:r>
                        </m:e>
                        <m:sub>
                          <m:r>
                            <a:rPr lang="en-US" sz="1200" b="0" i="1" smtClean="0">
                              <a:latin typeface="Cambria Math" panose="02040503050406030204" pitchFamily="18" charset="0"/>
                            </a:rPr>
                            <m:t>1</m:t>
                          </m:r>
                        </m:sub>
                        <m:sup>
                          <m:r>
                            <a:rPr lang="en-US" sz="1200" b="0" i="1" smtClean="0">
                              <a:latin typeface="Cambria Math" panose="02040503050406030204" pitchFamily="18" charset="0"/>
                            </a:rPr>
                            <m:t>(3)</m:t>
                          </m:r>
                        </m:sup>
                      </m:sSubSup>
                    </m:oMath>
                  </m:oMathPara>
                </a14:m>
                <a:endParaRPr lang="en-US" sz="1200" dirty="0"/>
              </a:p>
            </p:txBody>
          </p:sp>
        </mc:Choice>
        <mc:Fallback xmlns="">
          <p:sp>
            <p:nvSpPr>
              <p:cNvPr id="63" name="TextBox 62">
                <a:extLst>
                  <a:ext uri="{FF2B5EF4-FFF2-40B4-BE49-F238E27FC236}">
                    <a16:creationId xmlns:a16="http://schemas.microsoft.com/office/drawing/2014/main" id="{2934F4EC-7384-B37F-1CE0-1ABC48BEFAC7}"/>
                  </a:ext>
                </a:extLst>
              </p:cNvPr>
              <p:cNvSpPr txBox="1">
                <a:spLocks noRot="1" noChangeAspect="1" noMove="1" noResize="1" noEditPoints="1" noAdjustHandles="1" noChangeArrowheads="1" noChangeShapeType="1" noTextEdit="1"/>
              </p:cNvSpPr>
              <p:nvPr/>
            </p:nvSpPr>
            <p:spPr>
              <a:xfrm>
                <a:off x="2793541" y="2442087"/>
                <a:ext cx="472052" cy="331373"/>
              </a:xfrm>
              <a:prstGeom prst="rect">
                <a:avLst/>
              </a:prstGeom>
              <a:blipFill>
                <a:blip r:embed="rId13"/>
                <a:stretch>
                  <a:fillRect/>
                </a:stretch>
              </a:blipFill>
            </p:spPr>
            <p:txBody>
              <a:bodyPr/>
              <a:lstStyle/>
              <a:p>
                <a:r>
                  <a:rPr lang="en-US">
                    <a:noFill/>
                  </a:rPr>
                  <a:t> </a:t>
                </a:r>
              </a:p>
            </p:txBody>
          </p:sp>
        </mc:Fallback>
      </mc:AlternateContent>
      <p:cxnSp>
        <p:nvCxnSpPr>
          <p:cNvPr id="64" name="Straight Arrow Connector 63">
            <a:extLst>
              <a:ext uri="{FF2B5EF4-FFF2-40B4-BE49-F238E27FC236}">
                <a16:creationId xmlns:a16="http://schemas.microsoft.com/office/drawing/2014/main" id="{2F7B6CD6-5016-2945-F922-07FFE1B17C4D}"/>
              </a:ext>
            </a:extLst>
          </p:cNvPr>
          <p:cNvCxnSpPr>
            <a:cxnSpLocks/>
          </p:cNvCxnSpPr>
          <p:nvPr/>
        </p:nvCxnSpPr>
        <p:spPr>
          <a:xfrm>
            <a:off x="2600208" y="3160910"/>
            <a:ext cx="83195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CFF5504D-D4A1-A706-E4B2-A62AD08FE0CC}"/>
              </a:ext>
            </a:extLst>
          </p:cNvPr>
          <p:cNvCxnSpPr>
            <a:cxnSpLocks/>
          </p:cNvCxnSpPr>
          <p:nvPr/>
        </p:nvCxnSpPr>
        <p:spPr>
          <a:xfrm>
            <a:off x="2600208" y="3769639"/>
            <a:ext cx="83195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7F765A3F-C979-4C32-D232-FAD7CCAABBEF}"/>
              </a:ext>
            </a:extLst>
          </p:cNvPr>
          <p:cNvCxnSpPr>
            <a:cxnSpLocks/>
          </p:cNvCxnSpPr>
          <p:nvPr/>
        </p:nvCxnSpPr>
        <p:spPr>
          <a:xfrm>
            <a:off x="2600208" y="3460918"/>
            <a:ext cx="83195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7" name="TextBox 66">
                <a:extLst>
                  <a:ext uri="{FF2B5EF4-FFF2-40B4-BE49-F238E27FC236}">
                    <a16:creationId xmlns:a16="http://schemas.microsoft.com/office/drawing/2014/main" id="{54804265-D059-3E0B-CD5C-C0AF4A1D25AD}"/>
                  </a:ext>
                </a:extLst>
              </p:cNvPr>
              <p:cNvSpPr txBox="1"/>
              <p:nvPr/>
            </p:nvSpPr>
            <p:spPr>
              <a:xfrm>
                <a:off x="2800373" y="2844549"/>
                <a:ext cx="472052" cy="33137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sz="1200" b="0" i="1" smtClean="0">
                              <a:latin typeface="Cambria Math" panose="02040503050406030204" pitchFamily="18" charset="0"/>
                            </a:rPr>
                          </m:ctrlPr>
                        </m:sSubSupPr>
                        <m:e>
                          <m:r>
                            <a:rPr lang="en-US" sz="1200" b="0" i="1" smtClean="0">
                              <a:latin typeface="Cambria Math" panose="02040503050406030204" pitchFamily="18" charset="0"/>
                            </a:rPr>
                            <m:t>𝑥</m:t>
                          </m:r>
                        </m:e>
                        <m:sub>
                          <m:r>
                            <a:rPr lang="en-US" sz="1200" b="0" i="1" smtClean="0">
                              <a:latin typeface="Cambria Math" panose="02040503050406030204" pitchFamily="18" charset="0"/>
                            </a:rPr>
                            <m:t>2</m:t>
                          </m:r>
                        </m:sub>
                        <m:sup>
                          <m:r>
                            <a:rPr lang="en-US" sz="1200" b="0" i="1" smtClean="0">
                              <a:latin typeface="Cambria Math" panose="02040503050406030204" pitchFamily="18" charset="0"/>
                            </a:rPr>
                            <m:t>(1)</m:t>
                          </m:r>
                        </m:sup>
                      </m:sSubSup>
                    </m:oMath>
                  </m:oMathPara>
                </a14:m>
                <a:endParaRPr lang="en-US" sz="1200" dirty="0"/>
              </a:p>
            </p:txBody>
          </p:sp>
        </mc:Choice>
        <mc:Fallback xmlns="">
          <p:sp>
            <p:nvSpPr>
              <p:cNvPr id="67" name="TextBox 66">
                <a:extLst>
                  <a:ext uri="{FF2B5EF4-FFF2-40B4-BE49-F238E27FC236}">
                    <a16:creationId xmlns:a16="http://schemas.microsoft.com/office/drawing/2014/main" id="{54804265-D059-3E0B-CD5C-C0AF4A1D25AD}"/>
                  </a:ext>
                </a:extLst>
              </p:cNvPr>
              <p:cNvSpPr txBox="1">
                <a:spLocks noRot="1" noChangeAspect="1" noMove="1" noResize="1" noEditPoints="1" noAdjustHandles="1" noChangeArrowheads="1" noChangeShapeType="1" noTextEdit="1"/>
              </p:cNvSpPr>
              <p:nvPr/>
            </p:nvSpPr>
            <p:spPr>
              <a:xfrm>
                <a:off x="2800373" y="2844549"/>
                <a:ext cx="472052" cy="331373"/>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8" name="TextBox 67">
                <a:extLst>
                  <a:ext uri="{FF2B5EF4-FFF2-40B4-BE49-F238E27FC236}">
                    <a16:creationId xmlns:a16="http://schemas.microsoft.com/office/drawing/2014/main" id="{F0404980-8AB0-4624-2F60-8DF5F3EB08AF}"/>
                  </a:ext>
                </a:extLst>
              </p:cNvPr>
              <p:cNvSpPr txBox="1"/>
              <p:nvPr/>
            </p:nvSpPr>
            <p:spPr>
              <a:xfrm>
                <a:off x="2797584" y="3152835"/>
                <a:ext cx="472052" cy="33137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sz="1200" b="0" i="1" smtClean="0">
                              <a:latin typeface="Cambria Math" panose="02040503050406030204" pitchFamily="18" charset="0"/>
                            </a:rPr>
                          </m:ctrlPr>
                        </m:sSubSupPr>
                        <m:e>
                          <m:r>
                            <a:rPr lang="en-US" sz="1200" b="0" i="1" smtClean="0">
                              <a:latin typeface="Cambria Math" panose="02040503050406030204" pitchFamily="18" charset="0"/>
                            </a:rPr>
                            <m:t>𝑥</m:t>
                          </m:r>
                        </m:e>
                        <m:sub>
                          <m:r>
                            <a:rPr lang="en-US" sz="1200" b="0" i="1" smtClean="0">
                              <a:latin typeface="Cambria Math" panose="02040503050406030204" pitchFamily="18" charset="0"/>
                            </a:rPr>
                            <m:t>2</m:t>
                          </m:r>
                        </m:sub>
                        <m:sup>
                          <m:r>
                            <a:rPr lang="en-US" sz="1200" b="0" i="1" smtClean="0">
                              <a:latin typeface="Cambria Math" panose="02040503050406030204" pitchFamily="18" charset="0"/>
                            </a:rPr>
                            <m:t>(2)</m:t>
                          </m:r>
                        </m:sup>
                      </m:sSubSup>
                    </m:oMath>
                  </m:oMathPara>
                </a14:m>
                <a:endParaRPr lang="en-US" sz="1200" dirty="0"/>
              </a:p>
            </p:txBody>
          </p:sp>
        </mc:Choice>
        <mc:Fallback xmlns="">
          <p:sp>
            <p:nvSpPr>
              <p:cNvPr id="68" name="TextBox 67">
                <a:extLst>
                  <a:ext uri="{FF2B5EF4-FFF2-40B4-BE49-F238E27FC236}">
                    <a16:creationId xmlns:a16="http://schemas.microsoft.com/office/drawing/2014/main" id="{F0404980-8AB0-4624-2F60-8DF5F3EB08AF}"/>
                  </a:ext>
                </a:extLst>
              </p:cNvPr>
              <p:cNvSpPr txBox="1">
                <a:spLocks noRot="1" noChangeAspect="1" noMove="1" noResize="1" noEditPoints="1" noAdjustHandles="1" noChangeArrowheads="1" noChangeShapeType="1" noTextEdit="1"/>
              </p:cNvSpPr>
              <p:nvPr/>
            </p:nvSpPr>
            <p:spPr>
              <a:xfrm>
                <a:off x="2797584" y="3152835"/>
                <a:ext cx="472052" cy="331373"/>
              </a:xfrm>
              <a:prstGeom prst="rect">
                <a:avLst/>
              </a:prstGeom>
              <a:blipFill>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9" name="TextBox 68">
                <a:extLst>
                  <a:ext uri="{FF2B5EF4-FFF2-40B4-BE49-F238E27FC236}">
                    <a16:creationId xmlns:a16="http://schemas.microsoft.com/office/drawing/2014/main" id="{DB261249-05FA-0792-BC2C-3186222314BB}"/>
                  </a:ext>
                </a:extLst>
              </p:cNvPr>
              <p:cNvSpPr txBox="1"/>
              <p:nvPr/>
            </p:nvSpPr>
            <p:spPr>
              <a:xfrm>
                <a:off x="2802563" y="3478472"/>
                <a:ext cx="472052" cy="33137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sz="1200" b="0" i="1" smtClean="0">
                              <a:latin typeface="Cambria Math" panose="02040503050406030204" pitchFamily="18" charset="0"/>
                            </a:rPr>
                          </m:ctrlPr>
                        </m:sSubSupPr>
                        <m:e>
                          <m:r>
                            <a:rPr lang="en-US" sz="1200" b="0" i="1" smtClean="0">
                              <a:latin typeface="Cambria Math" panose="02040503050406030204" pitchFamily="18" charset="0"/>
                            </a:rPr>
                            <m:t>𝑥</m:t>
                          </m:r>
                        </m:e>
                        <m:sub>
                          <m:r>
                            <a:rPr lang="en-US" sz="1200" b="0" i="1" smtClean="0">
                              <a:latin typeface="Cambria Math" panose="02040503050406030204" pitchFamily="18" charset="0"/>
                            </a:rPr>
                            <m:t>2</m:t>
                          </m:r>
                        </m:sub>
                        <m:sup>
                          <m:r>
                            <a:rPr lang="en-US" sz="1200" b="0" i="1" smtClean="0">
                              <a:latin typeface="Cambria Math" panose="02040503050406030204" pitchFamily="18" charset="0"/>
                            </a:rPr>
                            <m:t>(3)</m:t>
                          </m:r>
                        </m:sup>
                      </m:sSubSup>
                    </m:oMath>
                  </m:oMathPara>
                </a14:m>
                <a:endParaRPr lang="en-US" sz="1200" dirty="0"/>
              </a:p>
            </p:txBody>
          </p:sp>
        </mc:Choice>
        <mc:Fallback xmlns="">
          <p:sp>
            <p:nvSpPr>
              <p:cNvPr id="69" name="TextBox 68">
                <a:extLst>
                  <a:ext uri="{FF2B5EF4-FFF2-40B4-BE49-F238E27FC236}">
                    <a16:creationId xmlns:a16="http://schemas.microsoft.com/office/drawing/2014/main" id="{DB261249-05FA-0792-BC2C-3186222314BB}"/>
                  </a:ext>
                </a:extLst>
              </p:cNvPr>
              <p:cNvSpPr txBox="1">
                <a:spLocks noRot="1" noChangeAspect="1" noMove="1" noResize="1" noEditPoints="1" noAdjustHandles="1" noChangeArrowheads="1" noChangeShapeType="1" noTextEdit="1"/>
              </p:cNvSpPr>
              <p:nvPr/>
            </p:nvSpPr>
            <p:spPr>
              <a:xfrm>
                <a:off x="2802563" y="3478472"/>
                <a:ext cx="472052" cy="331373"/>
              </a:xfrm>
              <a:prstGeom prst="rect">
                <a:avLst/>
              </a:prstGeom>
              <a:blipFill>
                <a:blip r:embed="rId16"/>
                <a:stretch>
                  <a:fillRect/>
                </a:stretch>
              </a:blipFill>
            </p:spPr>
            <p:txBody>
              <a:bodyPr/>
              <a:lstStyle/>
              <a:p>
                <a:r>
                  <a:rPr lang="en-US">
                    <a:noFill/>
                  </a:rPr>
                  <a:t> </a:t>
                </a:r>
              </a:p>
            </p:txBody>
          </p:sp>
        </mc:Fallback>
      </mc:AlternateContent>
      <p:sp>
        <p:nvSpPr>
          <p:cNvPr id="70" name="Rectangle: Rounded Corners 69">
            <a:extLst>
              <a:ext uri="{FF2B5EF4-FFF2-40B4-BE49-F238E27FC236}">
                <a16:creationId xmlns:a16="http://schemas.microsoft.com/office/drawing/2014/main" id="{1D3A1F70-F6ED-4E5C-CC67-B0B31E665E5C}"/>
              </a:ext>
            </a:extLst>
          </p:cNvPr>
          <p:cNvSpPr/>
          <p:nvPr/>
        </p:nvSpPr>
        <p:spPr>
          <a:xfrm>
            <a:off x="5705942" y="2352858"/>
            <a:ext cx="1101213" cy="152014"/>
          </a:xfrm>
          <a:prstGeom prst="roundRect">
            <a:avLst/>
          </a:prstGeom>
          <a:solidFill>
            <a:srgbClr val="EFC7B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ectangle: Rounded Corners 70">
            <a:extLst>
              <a:ext uri="{FF2B5EF4-FFF2-40B4-BE49-F238E27FC236}">
                <a16:creationId xmlns:a16="http://schemas.microsoft.com/office/drawing/2014/main" id="{122A25DD-FDEC-D335-4F27-E3D34FF30438}"/>
              </a:ext>
            </a:extLst>
          </p:cNvPr>
          <p:cNvSpPr/>
          <p:nvPr/>
        </p:nvSpPr>
        <p:spPr>
          <a:xfrm>
            <a:off x="5705942" y="2598439"/>
            <a:ext cx="1101213" cy="152014"/>
          </a:xfrm>
          <a:prstGeom prst="roundRect">
            <a:avLst/>
          </a:prstGeom>
          <a:solidFill>
            <a:srgbClr val="EFC7B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a:extLst>
              <a:ext uri="{FF2B5EF4-FFF2-40B4-BE49-F238E27FC236}">
                <a16:creationId xmlns:a16="http://schemas.microsoft.com/office/drawing/2014/main" id="{B3D0915B-B735-AF6A-18F5-8AC32259C886}"/>
              </a:ext>
            </a:extLst>
          </p:cNvPr>
          <p:cNvSpPr txBox="1"/>
          <p:nvPr/>
        </p:nvSpPr>
        <p:spPr>
          <a:xfrm>
            <a:off x="6121013" y="3582410"/>
            <a:ext cx="175616" cy="738664"/>
          </a:xfrm>
          <a:prstGeom prst="rect">
            <a:avLst/>
          </a:prstGeom>
          <a:noFill/>
        </p:spPr>
        <p:txBody>
          <a:bodyPr wrap="square" rtlCol="0">
            <a:spAutoFit/>
          </a:bodyPr>
          <a:lstStyle/>
          <a:p>
            <a:r>
              <a:rPr lang="en-US" sz="1400" dirty="0"/>
              <a:t>.</a:t>
            </a:r>
          </a:p>
          <a:p>
            <a:r>
              <a:rPr lang="en-US" sz="1400" dirty="0"/>
              <a:t>.</a:t>
            </a:r>
          </a:p>
          <a:p>
            <a:r>
              <a:rPr lang="en-US" sz="1400" dirty="0"/>
              <a:t>.</a:t>
            </a:r>
          </a:p>
        </p:txBody>
      </p:sp>
      <p:sp>
        <p:nvSpPr>
          <p:cNvPr id="73" name="Rectangle: Rounded Corners 72">
            <a:extLst>
              <a:ext uri="{FF2B5EF4-FFF2-40B4-BE49-F238E27FC236}">
                <a16:creationId xmlns:a16="http://schemas.microsoft.com/office/drawing/2014/main" id="{A2533204-F9A6-B10F-5347-F5E4F10ADA0C}"/>
              </a:ext>
            </a:extLst>
          </p:cNvPr>
          <p:cNvSpPr/>
          <p:nvPr/>
        </p:nvSpPr>
        <p:spPr>
          <a:xfrm>
            <a:off x="5708402" y="2861732"/>
            <a:ext cx="1101213" cy="152014"/>
          </a:xfrm>
          <a:prstGeom prst="roundRect">
            <a:avLst/>
          </a:prstGeom>
          <a:solidFill>
            <a:srgbClr val="EFC7B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Rectangle: Rounded Corners 73">
            <a:extLst>
              <a:ext uri="{FF2B5EF4-FFF2-40B4-BE49-F238E27FC236}">
                <a16:creationId xmlns:a16="http://schemas.microsoft.com/office/drawing/2014/main" id="{D01E9711-A6EE-F704-E0BC-43193A081903}"/>
              </a:ext>
            </a:extLst>
          </p:cNvPr>
          <p:cNvSpPr/>
          <p:nvPr/>
        </p:nvSpPr>
        <p:spPr>
          <a:xfrm>
            <a:off x="5708402" y="3093608"/>
            <a:ext cx="1101213" cy="152014"/>
          </a:xfrm>
          <a:prstGeom prst="roundRect">
            <a:avLst/>
          </a:prstGeom>
          <a:solidFill>
            <a:srgbClr val="EFC7B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ectangle: Rounded Corners 74">
            <a:extLst>
              <a:ext uri="{FF2B5EF4-FFF2-40B4-BE49-F238E27FC236}">
                <a16:creationId xmlns:a16="http://schemas.microsoft.com/office/drawing/2014/main" id="{C7F8612A-2287-AB93-BF43-446BB85FBCF0}"/>
              </a:ext>
            </a:extLst>
          </p:cNvPr>
          <p:cNvSpPr/>
          <p:nvPr/>
        </p:nvSpPr>
        <p:spPr>
          <a:xfrm>
            <a:off x="5708402" y="3339189"/>
            <a:ext cx="1101213" cy="152014"/>
          </a:xfrm>
          <a:prstGeom prst="roundRect">
            <a:avLst/>
          </a:prstGeom>
          <a:solidFill>
            <a:srgbClr val="EFC7B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Rounded Corners 75">
            <a:extLst>
              <a:ext uri="{FF2B5EF4-FFF2-40B4-BE49-F238E27FC236}">
                <a16:creationId xmlns:a16="http://schemas.microsoft.com/office/drawing/2014/main" id="{7A83E649-F0FC-8C6D-EEB2-0DA0B4BA9083}"/>
              </a:ext>
            </a:extLst>
          </p:cNvPr>
          <p:cNvSpPr/>
          <p:nvPr/>
        </p:nvSpPr>
        <p:spPr>
          <a:xfrm>
            <a:off x="5705942" y="4482624"/>
            <a:ext cx="1101213" cy="152014"/>
          </a:xfrm>
          <a:prstGeom prst="roundRect">
            <a:avLst/>
          </a:prstGeom>
          <a:solidFill>
            <a:srgbClr val="EFC7B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Rounded Corners 76">
            <a:extLst>
              <a:ext uri="{FF2B5EF4-FFF2-40B4-BE49-F238E27FC236}">
                <a16:creationId xmlns:a16="http://schemas.microsoft.com/office/drawing/2014/main" id="{733AD1D4-91BA-3791-EAF0-9E2EA7A59206}"/>
              </a:ext>
            </a:extLst>
          </p:cNvPr>
          <p:cNvSpPr/>
          <p:nvPr/>
        </p:nvSpPr>
        <p:spPr>
          <a:xfrm>
            <a:off x="5705942" y="4714500"/>
            <a:ext cx="1101213" cy="152014"/>
          </a:xfrm>
          <a:prstGeom prst="roundRect">
            <a:avLst/>
          </a:prstGeom>
          <a:solidFill>
            <a:srgbClr val="EFC7B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Rectangle: Rounded Corners 77">
            <a:extLst>
              <a:ext uri="{FF2B5EF4-FFF2-40B4-BE49-F238E27FC236}">
                <a16:creationId xmlns:a16="http://schemas.microsoft.com/office/drawing/2014/main" id="{42269783-3257-CB5E-B1CF-A7A2A4E47BBA}"/>
              </a:ext>
            </a:extLst>
          </p:cNvPr>
          <p:cNvSpPr/>
          <p:nvPr/>
        </p:nvSpPr>
        <p:spPr>
          <a:xfrm>
            <a:off x="5705942" y="4960081"/>
            <a:ext cx="1101213" cy="152014"/>
          </a:xfrm>
          <a:prstGeom prst="roundRect">
            <a:avLst/>
          </a:prstGeom>
          <a:solidFill>
            <a:srgbClr val="EFC7B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E0EB77C7-442C-BBD3-11DE-C0892272721F}"/>
              </a:ext>
            </a:extLst>
          </p:cNvPr>
          <p:cNvSpPr txBox="1"/>
          <p:nvPr/>
        </p:nvSpPr>
        <p:spPr>
          <a:xfrm>
            <a:off x="185708" y="2026749"/>
            <a:ext cx="938167" cy="769441"/>
          </a:xfrm>
          <a:prstGeom prst="rect">
            <a:avLst/>
          </a:prstGeom>
          <a:noFill/>
        </p:spPr>
        <p:txBody>
          <a:bodyPr wrap="square">
            <a:spAutoFit/>
          </a:bodyPr>
          <a:lstStyle/>
          <a:p>
            <a:r>
              <a:rPr lang="en-US" sz="4400" dirty="0">
                <a:effectLst/>
              </a:rPr>
              <a:t>🙂</a:t>
            </a:r>
            <a:endParaRPr lang="en-US" sz="4400" dirty="0"/>
          </a:p>
        </p:txBody>
      </p:sp>
      <p:sp>
        <p:nvSpPr>
          <p:cNvPr id="5" name="TextBox 4">
            <a:extLst>
              <a:ext uri="{FF2B5EF4-FFF2-40B4-BE49-F238E27FC236}">
                <a16:creationId xmlns:a16="http://schemas.microsoft.com/office/drawing/2014/main" id="{24035C32-6643-149E-909D-113572997093}"/>
              </a:ext>
            </a:extLst>
          </p:cNvPr>
          <p:cNvSpPr txBox="1"/>
          <p:nvPr/>
        </p:nvSpPr>
        <p:spPr>
          <a:xfrm>
            <a:off x="162748" y="3072773"/>
            <a:ext cx="938167" cy="769441"/>
          </a:xfrm>
          <a:prstGeom prst="rect">
            <a:avLst/>
          </a:prstGeom>
          <a:noFill/>
        </p:spPr>
        <p:txBody>
          <a:bodyPr wrap="square">
            <a:spAutoFit/>
          </a:bodyPr>
          <a:lstStyle/>
          <a:p>
            <a:r>
              <a:rPr lang="en-US" sz="4400" dirty="0">
                <a:effectLst/>
              </a:rPr>
              <a:t>🙂</a:t>
            </a:r>
            <a:endParaRPr lang="en-US" sz="4400" dirty="0"/>
          </a:p>
        </p:txBody>
      </p:sp>
      <p:sp>
        <p:nvSpPr>
          <p:cNvPr id="6" name="TextBox 5">
            <a:extLst>
              <a:ext uri="{FF2B5EF4-FFF2-40B4-BE49-F238E27FC236}">
                <a16:creationId xmlns:a16="http://schemas.microsoft.com/office/drawing/2014/main" id="{666DF0EB-CCD3-04A3-4A62-4B079E86EEB7}"/>
              </a:ext>
            </a:extLst>
          </p:cNvPr>
          <p:cNvSpPr txBox="1"/>
          <p:nvPr/>
        </p:nvSpPr>
        <p:spPr>
          <a:xfrm>
            <a:off x="162748" y="4509774"/>
            <a:ext cx="938167" cy="769441"/>
          </a:xfrm>
          <a:prstGeom prst="rect">
            <a:avLst/>
          </a:prstGeom>
          <a:noFill/>
        </p:spPr>
        <p:txBody>
          <a:bodyPr wrap="square">
            <a:spAutoFit/>
          </a:bodyPr>
          <a:lstStyle/>
          <a:p>
            <a:r>
              <a:rPr lang="en-US" sz="4400" dirty="0">
                <a:effectLst/>
              </a:rPr>
              <a:t>🙂</a:t>
            </a:r>
            <a:endParaRPr lang="en-US" sz="4400" dirty="0"/>
          </a:p>
        </p:txBody>
      </p:sp>
      <p:pic>
        <p:nvPicPr>
          <p:cNvPr id="9" name="Picture 8" descr="A person scratching her head&#10;&#10;AI-generated content may be incorrect.">
            <a:extLst>
              <a:ext uri="{FF2B5EF4-FFF2-40B4-BE49-F238E27FC236}">
                <a16:creationId xmlns:a16="http://schemas.microsoft.com/office/drawing/2014/main" id="{90DBA0F4-0FE2-270C-2FBE-111B4487A9ED}"/>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7672142" y="2871391"/>
            <a:ext cx="1129373" cy="1505831"/>
          </a:xfrm>
          <a:prstGeom prst="rect">
            <a:avLst/>
          </a:prstGeom>
        </p:spPr>
      </p:pic>
      <p:sp>
        <p:nvSpPr>
          <p:cNvPr id="12" name="Thought Bubble: Cloud 11">
            <a:extLst>
              <a:ext uri="{FF2B5EF4-FFF2-40B4-BE49-F238E27FC236}">
                <a16:creationId xmlns:a16="http://schemas.microsoft.com/office/drawing/2014/main" id="{4254FECA-30A2-3A05-FA9F-64B8A5FAD2D7}"/>
              </a:ext>
            </a:extLst>
          </p:cNvPr>
          <p:cNvSpPr/>
          <p:nvPr/>
        </p:nvSpPr>
        <p:spPr>
          <a:xfrm>
            <a:off x="8368233" y="1135091"/>
            <a:ext cx="2672122" cy="1783316"/>
          </a:xfrm>
          <a:prstGeom prst="cloud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Huh??? Which encodings do I change?</a:t>
            </a:r>
          </a:p>
        </p:txBody>
      </p:sp>
      <p:sp>
        <p:nvSpPr>
          <p:cNvPr id="8" name="TextBox 7">
            <a:extLst>
              <a:ext uri="{FF2B5EF4-FFF2-40B4-BE49-F238E27FC236}">
                <a16:creationId xmlns:a16="http://schemas.microsoft.com/office/drawing/2014/main" id="{F9E6ED84-E76B-F050-3F4E-C65874765841}"/>
              </a:ext>
            </a:extLst>
          </p:cNvPr>
          <p:cNvSpPr txBox="1"/>
          <p:nvPr/>
        </p:nvSpPr>
        <p:spPr>
          <a:xfrm>
            <a:off x="1281154" y="5495533"/>
            <a:ext cx="9700249" cy="461665"/>
          </a:xfrm>
          <a:prstGeom prst="rect">
            <a:avLst/>
          </a:prstGeom>
          <a:noFill/>
        </p:spPr>
        <p:txBody>
          <a:bodyPr wrap="square" rtlCol="0">
            <a:spAutoFit/>
          </a:bodyPr>
          <a:lstStyle/>
          <a:p>
            <a:pPr algn="ctr"/>
            <a:r>
              <a:rPr lang="en-US" sz="2400" b="1" dirty="0"/>
              <a:t>Shuffle Model is a popular model in differential privacy</a:t>
            </a:r>
          </a:p>
        </p:txBody>
      </p:sp>
    </p:spTree>
    <p:extLst>
      <p:ext uri="{BB962C8B-B14F-4D97-AF65-F5344CB8AC3E}">
        <p14:creationId xmlns:p14="http://schemas.microsoft.com/office/powerpoint/2010/main" val="3488816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6F545D9-8C79-7240-9A28-2B53BC5C8EA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46695CF-36C1-D60E-3703-0A27997D8364}"/>
              </a:ext>
            </a:extLst>
          </p:cNvPr>
          <p:cNvSpPr>
            <a:spLocks noGrp="1"/>
          </p:cNvSpPr>
          <p:nvPr>
            <p:ph type="title"/>
          </p:nvPr>
        </p:nvSpPr>
        <p:spPr>
          <a:xfrm>
            <a:off x="171449" y="365125"/>
            <a:ext cx="11687175" cy="1325563"/>
          </a:xfrm>
        </p:spPr>
        <p:txBody>
          <a:bodyPr/>
          <a:lstStyle/>
          <a:p>
            <a:r>
              <a:rPr lang="en-US" dirty="0"/>
              <a:t>Q: Under what assumptions does shuffle MPC exist?</a:t>
            </a:r>
          </a:p>
        </p:txBody>
      </p:sp>
      <p:sp>
        <p:nvSpPr>
          <p:cNvPr id="20" name="Rectangle: Rounded Corners 19">
            <a:extLst>
              <a:ext uri="{FF2B5EF4-FFF2-40B4-BE49-F238E27FC236}">
                <a16:creationId xmlns:a16="http://schemas.microsoft.com/office/drawing/2014/main" id="{479F8020-28AF-5B5A-C974-C6D02765FBA0}"/>
              </a:ext>
            </a:extLst>
          </p:cNvPr>
          <p:cNvSpPr/>
          <p:nvPr/>
        </p:nvSpPr>
        <p:spPr>
          <a:xfrm>
            <a:off x="2940908" y="1690688"/>
            <a:ext cx="5795319" cy="442590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indent="-342900">
              <a:buAutoNum type="arabicPeriod"/>
            </a:pPr>
            <a:r>
              <a:rPr lang="en-US" sz="2800" dirty="0"/>
              <a:t>Yes, unconditionally</a:t>
            </a:r>
          </a:p>
          <a:p>
            <a:pPr marL="342900" indent="-342900">
              <a:buAutoNum type="arabicPeriod"/>
            </a:pPr>
            <a:r>
              <a:rPr lang="en-US" sz="2800" dirty="0"/>
              <a:t>From OWF</a:t>
            </a:r>
          </a:p>
          <a:p>
            <a:pPr marL="342900" indent="-342900">
              <a:buAutoNum type="arabicPeriod"/>
            </a:pPr>
            <a:r>
              <a:rPr lang="en-US" sz="2800" dirty="0"/>
              <a:t>From PKE</a:t>
            </a:r>
          </a:p>
          <a:p>
            <a:pPr marL="342900" indent="-342900">
              <a:buAutoNum type="arabicPeriod"/>
            </a:pPr>
            <a:r>
              <a:rPr lang="en-US" sz="2800" dirty="0"/>
              <a:t>From OT</a:t>
            </a:r>
          </a:p>
          <a:p>
            <a:pPr marL="342900" indent="-342900">
              <a:buAutoNum type="arabicPeriod"/>
            </a:pPr>
            <a:r>
              <a:rPr lang="en-US" sz="2800" dirty="0"/>
              <a:t>From Pairings</a:t>
            </a:r>
          </a:p>
          <a:p>
            <a:pPr marL="342900" indent="-342900">
              <a:buAutoNum type="arabicPeriod"/>
            </a:pPr>
            <a:r>
              <a:rPr lang="en-US" sz="2800" dirty="0"/>
              <a:t>From LWE</a:t>
            </a:r>
          </a:p>
          <a:p>
            <a:pPr marL="342900" indent="-342900">
              <a:buAutoNum type="arabicPeriod"/>
            </a:pPr>
            <a:r>
              <a:rPr lang="en-US" sz="2800" dirty="0"/>
              <a:t>From iO + OWF</a:t>
            </a:r>
          </a:p>
          <a:p>
            <a:pPr marL="342900" indent="-342900">
              <a:buAutoNum type="arabicPeriod"/>
            </a:pPr>
            <a:r>
              <a:rPr lang="en-US" sz="2800" dirty="0"/>
              <a:t>No, it’s impossible</a:t>
            </a:r>
          </a:p>
        </p:txBody>
      </p:sp>
    </p:spTree>
    <p:extLst>
      <p:ext uri="{BB962C8B-B14F-4D97-AF65-F5344CB8AC3E}">
        <p14:creationId xmlns:p14="http://schemas.microsoft.com/office/powerpoint/2010/main" val="20923869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41FFF14-F86D-21C1-0F5A-1772FA9E59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C5062BD-5B24-900E-A6B9-7A59DC76CE0C}"/>
              </a:ext>
            </a:extLst>
          </p:cNvPr>
          <p:cNvSpPr>
            <a:spLocks noGrp="1"/>
          </p:cNvSpPr>
          <p:nvPr>
            <p:ph type="title"/>
          </p:nvPr>
        </p:nvSpPr>
        <p:spPr>
          <a:xfrm>
            <a:off x="171449" y="365125"/>
            <a:ext cx="11687175" cy="1325563"/>
          </a:xfrm>
        </p:spPr>
        <p:txBody>
          <a:bodyPr/>
          <a:lstStyle/>
          <a:p>
            <a:r>
              <a:rPr lang="en-US" dirty="0"/>
              <a:t>Q: Under what assumptions does shuffle MPC exist?</a:t>
            </a:r>
          </a:p>
        </p:txBody>
      </p:sp>
      <p:sp>
        <p:nvSpPr>
          <p:cNvPr id="20" name="Rectangle: Rounded Corners 19">
            <a:extLst>
              <a:ext uri="{FF2B5EF4-FFF2-40B4-BE49-F238E27FC236}">
                <a16:creationId xmlns:a16="http://schemas.microsoft.com/office/drawing/2014/main" id="{5ECA3898-D879-2AC5-2489-F6C418F33819}"/>
              </a:ext>
            </a:extLst>
          </p:cNvPr>
          <p:cNvSpPr/>
          <p:nvPr/>
        </p:nvSpPr>
        <p:spPr>
          <a:xfrm>
            <a:off x="2940908" y="1690688"/>
            <a:ext cx="5795319" cy="442590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indent="-342900">
              <a:buAutoNum type="arabicPeriod"/>
            </a:pPr>
            <a:r>
              <a:rPr lang="en-US" sz="2800" dirty="0"/>
              <a:t>Yes, unconditionally</a:t>
            </a:r>
          </a:p>
          <a:p>
            <a:pPr marL="342900" indent="-342900">
              <a:buAutoNum type="arabicPeriod"/>
            </a:pPr>
            <a:r>
              <a:rPr lang="en-US" sz="2800" dirty="0"/>
              <a:t>From OWF</a:t>
            </a:r>
          </a:p>
          <a:p>
            <a:pPr marL="342900" indent="-342900">
              <a:buAutoNum type="arabicPeriod"/>
            </a:pPr>
            <a:r>
              <a:rPr lang="en-US" sz="2800" b="1" dirty="0">
                <a:solidFill>
                  <a:schemeClr val="accent2"/>
                </a:solidFill>
              </a:rPr>
              <a:t>From PKE (This work)</a:t>
            </a:r>
          </a:p>
          <a:p>
            <a:pPr marL="342900" indent="-342900">
              <a:buAutoNum type="arabicPeriod"/>
            </a:pPr>
            <a:r>
              <a:rPr lang="en-US" sz="2800" dirty="0"/>
              <a:t>From OT</a:t>
            </a:r>
          </a:p>
          <a:p>
            <a:pPr marL="342900" indent="-342900">
              <a:buAutoNum type="arabicPeriod"/>
            </a:pPr>
            <a:r>
              <a:rPr lang="en-US" sz="2800" dirty="0"/>
              <a:t>From Pairings</a:t>
            </a:r>
          </a:p>
          <a:p>
            <a:pPr marL="342900" indent="-342900">
              <a:buAutoNum type="arabicPeriod"/>
            </a:pPr>
            <a:r>
              <a:rPr lang="en-US" sz="2800" dirty="0"/>
              <a:t>From LWE</a:t>
            </a:r>
          </a:p>
          <a:p>
            <a:pPr marL="342900" indent="-342900">
              <a:buAutoNum type="arabicPeriod"/>
            </a:pPr>
            <a:r>
              <a:rPr lang="en-US" sz="2800" dirty="0"/>
              <a:t>From iO + OWF</a:t>
            </a:r>
          </a:p>
          <a:p>
            <a:pPr marL="342900" indent="-342900">
              <a:buAutoNum type="arabicPeriod"/>
            </a:pPr>
            <a:r>
              <a:rPr lang="en-US" sz="2800" dirty="0"/>
              <a:t>No, it’s impossible</a:t>
            </a:r>
          </a:p>
        </p:txBody>
      </p:sp>
    </p:spTree>
    <p:extLst>
      <p:ext uri="{BB962C8B-B14F-4D97-AF65-F5344CB8AC3E}">
        <p14:creationId xmlns:p14="http://schemas.microsoft.com/office/powerpoint/2010/main" val="15824519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9C6EED-956A-55FA-0248-53D25A9B206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AC9CEA3-74E9-9CF0-4621-951C0F8F8AD5}"/>
              </a:ext>
            </a:extLst>
          </p:cNvPr>
          <p:cNvSpPr>
            <a:spLocks noGrp="1"/>
          </p:cNvSpPr>
          <p:nvPr>
            <p:ph type="title"/>
          </p:nvPr>
        </p:nvSpPr>
        <p:spPr>
          <a:xfrm>
            <a:off x="838200" y="2766218"/>
            <a:ext cx="10515600" cy="1325563"/>
          </a:xfrm>
        </p:spPr>
        <p:txBody>
          <a:bodyPr/>
          <a:lstStyle/>
          <a:p>
            <a:pPr algn="ctr"/>
            <a:r>
              <a:rPr lang="en-US" dirty="0"/>
              <a:t>Additive Randomized Encodings (ARE)</a:t>
            </a:r>
            <a:br>
              <a:rPr lang="en-US" dirty="0"/>
            </a:br>
            <a:r>
              <a:rPr lang="en-US" sz="1800" dirty="0"/>
              <a:t>[Halevi-Ishai-Kushilevitz-Rabin23]</a:t>
            </a:r>
          </a:p>
        </p:txBody>
      </p:sp>
    </p:spTree>
    <p:extLst>
      <p:ext uri="{BB962C8B-B14F-4D97-AF65-F5344CB8AC3E}">
        <p14:creationId xmlns:p14="http://schemas.microsoft.com/office/powerpoint/2010/main" val="42141184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BEE037A-3E83-EBF4-C825-DE6ED61ECDAD}"/>
            </a:ext>
          </a:extLst>
        </p:cNvPr>
        <p:cNvGrpSpPr/>
        <p:nvPr/>
      </p:nvGrpSpPr>
      <p:grpSpPr>
        <a:xfrm>
          <a:off x="0" y="0"/>
          <a:ext cx="0" cy="0"/>
          <a:chOff x="0" y="0"/>
          <a:chExt cx="0" cy="0"/>
        </a:xfrm>
      </p:grpSpPr>
      <p:sp>
        <p:nvSpPr>
          <p:cNvPr id="60" name="Rectangle 59">
            <a:extLst>
              <a:ext uri="{FF2B5EF4-FFF2-40B4-BE49-F238E27FC236}">
                <a16:creationId xmlns:a16="http://schemas.microsoft.com/office/drawing/2014/main" id="{4EBC8FE4-9ED4-41A6-90F1-63A2DF16A7A2}"/>
              </a:ext>
            </a:extLst>
          </p:cNvPr>
          <p:cNvSpPr/>
          <p:nvPr/>
        </p:nvSpPr>
        <p:spPr>
          <a:xfrm>
            <a:off x="7098333" y="2503978"/>
            <a:ext cx="4778881" cy="328433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 name="Title 1">
            <a:extLst>
              <a:ext uri="{FF2B5EF4-FFF2-40B4-BE49-F238E27FC236}">
                <a16:creationId xmlns:a16="http://schemas.microsoft.com/office/drawing/2014/main" id="{DE68B2F0-1AC4-4DB0-0342-93ED7C0FBE69}"/>
              </a:ext>
            </a:extLst>
          </p:cNvPr>
          <p:cNvSpPr>
            <a:spLocks noGrp="1"/>
          </p:cNvSpPr>
          <p:nvPr>
            <p:ph type="title"/>
          </p:nvPr>
        </p:nvSpPr>
        <p:spPr/>
        <p:txBody>
          <a:bodyPr/>
          <a:lstStyle/>
          <a:p>
            <a:r>
              <a:rPr lang="en-US" dirty="0"/>
              <a:t>Additive Randomized Encoding (ARE)</a:t>
            </a:r>
            <a:br>
              <a:rPr lang="en-US" dirty="0"/>
            </a:br>
            <a:r>
              <a:rPr lang="en-US" sz="1600" dirty="0"/>
              <a:t>[Halevi-Ishai-Kushilevitz-Rabin23]</a:t>
            </a:r>
          </a:p>
        </p:txBody>
      </p:sp>
      <p:sp>
        <p:nvSpPr>
          <p:cNvPr id="23" name="TextBox 22">
            <a:extLst>
              <a:ext uri="{FF2B5EF4-FFF2-40B4-BE49-F238E27FC236}">
                <a16:creationId xmlns:a16="http://schemas.microsoft.com/office/drawing/2014/main" id="{8FD1A382-E0CA-4424-604A-A577F46A2BA3}"/>
              </a:ext>
            </a:extLst>
          </p:cNvPr>
          <p:cNvSpPr txBox="1"/>
          <p:nvPr/>
        </p:nvSpPr>
        <p:spPr>
          <a:xfrm>
            <a:off x="3865520" y="1968721"/>
            <a:ext cx="1902444" cy="369332"/>
          </a:xfrm>
          <a:prstGeom prst="rect">
            <a:avLst/>
          </a:prstGeom>
          <a:noFill/>
        </p:spPr>
        <p:txBody>
          <a:bodyPr wrap="none" rtlCol="0">
            <a:spAutoFit/>
          </a:bodyPr>
          <a:lstStyle/>
          <a:p>
            <a:pPr algn="ctr"/>
            <a:r>
              <a:rPr lang="en-US" b="1" dirty="0">
                <a:solidFill>
                  <a:schemeClr val="accent3"/>
                </a:solidFill>
              </a:rPr>
              <a:t>Trusted Addition</a:t>
            </a:r>
            <a:endParaRPr lang="en-US" sz="1200" i="1" dirty="0">
              <a:solidFill>
                <a:schemeClr val="accent3"/>
              </a:solidFill>
            </a:endParaRPr>
          </a:p>
        </p:txBody>
      </p:sp>
      <p:sp>
        <p:nvSpPr>
          <p:cNvPr id="36" name="TextBox 35">
            <a:extLst>
              <a:ext uri="{FF2B5EF4-FFF2-40B4-BE49-F238E27FC236}">
                <a16:creationId xmlns:a16="http://schemas.microsoft.com/office/drawing/2014/main" id="{B0E64216-EE7C-7B7E-658D-BAE4BB494A5F}"/>
              </a:ext>
            </a:extLst>
          </p:cNvPr>
          <p:cNvSpPr txBox="1"/>
          <p:nvPr/>
        </p:nvSpPr>
        <p:spPr>
          <a:xfrm>
            <a:off x="7098333" y="1799383"/>
            <a:ext cx="4778881" cy="646331"/>
          </a:xfrm>
          <a:prstGeom prst="rect">
            <a:avLst/>
          </a:prstGeom>
          <a:noFill/>
        </p:spPr>
        <p:txBody>
          <a:bodyPr wrap="square" rtlCol="0">
            <a:spAutoFit/>
          </a:bodyPr>
          <a:lstStyle/>
          <a:p>
            <a:r>
              <a:rPr lang="en-US" b="1" dirty="0">
                <a:solidFill>
                  <a:srgbClr val="C00000"/>
                </a:solidFill>
              </a:rPr>
              <a:t>Evaluator (should only learn function output)</a:t>
            </a:r>
          </a:p>
        </p:txBody>
      </p:sp>
      <p:sp>
        <p:nvSpPr>
          <p:cNvPr id="47" name="Rectangle 46">
            <a:extLst>
              <a:ext uri="{FF2B5EF4-FFF2-40B4-BE49-F238E27FC236}">
                <a16:creationId xmlns:a16="http://schemas.microsoft.com/office/drawing/2014/main" id="{17BFE924-1658-8909-CE46-EA83946888B0}"/>
              </a:ext>
            </a:extLst>
          </p:cNvPr>
          <p:cNvSpPr/>
          <p:nvPr/>
        </p:nvSpPr>
        <p:spPr>
          <a:xfrm>
            <a:off x="4171790" y="2503978"/>
            <a:ext cx="1289904" cy="328433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8" name="Rectangle: Rounded Corners 47">
                <a:extLst>
                  <a:ext uri="{FF2B5EF4-FFF2-40B4-BE49-F238E27FC236}">
                    <a16:creationId xmlns:a16="http://schemas.microsoft.com/office/drawing/2014/main" id="{E19413E6-7060-2D93-ED35-745137C2F182}"/>
                  </a:ext>
                </a:extLst>
              </p:cNvPr>
              <p:cNvSpPr/>
              <p:nvPr/>
            </p:nvSpPr>
            <p:spPr>
              <a:xfrm>
                <a:off x="1255028" y="2686339"/>
                <a:ext cx="1101213" cy="505739"/>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dirty="0" smtClean="0">
                              <a:solidFill>
                                <a:schemeClr val="tx1"/>
                              </a:solidFill>
                              <a:latin typeface="Cambria Math" panose="02040503050406030204" pitchFamily="18" charset="0"/>
                            </a:rPr>
                          </m:ctrlPr>
                        </m:sSubPr>
                        <m:e>
                          <m:r>
                            <a:rPr lang="en-US" i="1" dirty="0" smtClean="0">
                              <a:solidFill>
                                <a:schemeClr val="tx1"/>
                              </a:solidFill>
                              <a:latin typeface="Cambria Math" panose="02040503050406030204" pitchFamily="18" charset="0"/>
                            </a:rPr>
                            <m:t>𝑥</m:t>
                          </m:r>
                        </m:e>
                        <m:sub>
                          <m:r>
                            <a:rPr lang="en-US" b="0" i="1" dirty="0" smtClean="0">
                              <a:solidFill>
                                <a:schemeClr val="tx1"/>
                              </a:solidFill>
                              <a:latin typeface="Cambria Math" panose="02040503050406030204" pitchFamily="18" charset="0"/>
                            </a:rPr>
                            <m:t>1</m:t>
                          </m:r>
                        </m:sub>
                      </m:sSub>
                    </m:oMath>
                  </m:oMathPara>
                </a14:m>
                <a:endParaRPr lang="en-US" dirty="0">
                  <a:solidFill>
                    <a:schemeClr val="tx1"/>
                  </a:solidFill>
                </a:endParaRPr>
              </a:p>
            </p:txBody>
          </p:sp>
        </mc:Choice>
        <mc:Fallback xmlns="">
          <p:sp>
            <p:nvSpPr>
              <p:cNvPr id="48" name="Rectangle: Rounded Corners 47">
                <a:extLst>
                  <a:ext uri="{FF2B5EF4-FFF2-40B4-BE49-F238E27FC236}">
                    <a16:creationId xmlns:a16="http://schemas.microsoft.com/office/drawing/2014/main" id="{E19413E6-7060-2D93-ED35-745137C2F182}"/>
                  </a:ext>
                </a:extLst>
              </p:cNvPr>
              <p:cNvSpPr>
                <a:spLocks noRot="1" noChangeAspect="1" noMove="1" noResize="1" noEditPoints="1" noAdjustHandles="1" noChangeArrowheads="1" noChangeShapeType="1" noTextEdit="1"/>
              </p:cNvSpPr>
              <p:nvPr/>
            </p:nvSpPr>
            <p:spPr>
              <a:xfrm>
                <a:off x="1255028" y="2686339"/>
                <a:ext cx="1101213" cy="505739"/>
              </a:xfrm>
              <a:prstGeom prst="round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Rectangle: Rounded Corners 48">
                <a:extLst>
                  <a:ext uri="{FF2B5EF4-FFF2-40B4-BE49-F238E27FC236}">
                    <a16:creationId xmlns:a16="http://schemas.microsoft.com/office/drawing/2014/main" id="{496BF5FE-7841-121A-9645-2DFD84BA3DB6}"/>
                  </a:ext>
                </a:extLst>
              </p:cNvPr>
              <p:cNvSpPr/>
              <p:nvPr/>
            </p:nvSpPr>
            <p:spPr>
              <a:xfrm>
                <a:off x="4257416" y="2740234"/>
                <a:ext cx="1101213" cy="505739"/>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tx1"/>
                              </a:solidFill>
                              <a:latin typeface="Cambria Math" panose="02040503050406030204" pitchFamily="18" charset="0"/>
                            </a:rPr>
                          </m:ctrlPr>
                        </m:sSubPr>
                        <m:e>
                          <m:acc>
                            <m:accPr>
                              <m:chr m:val="̂"/>
                              <m:ctrlPr>
                                <a:rPr lang="en-US" b="0" i="1" smtClean="0">
                                  <a:solidFill>
                                    <a:schemeClr val="tx1"/>
                                  </a:solidFill>
                                  <a:latin typeface="Cambria Math" panose="02040503050406030204" pitchFamily="18" charset="0"/>
                                </a:rPr>
                              </m:ctrlPr>
                            </m:accPr>
                            <m:e>
                              <m:r>
                                <a:rPr lang="en-US" b="0" i="1" smtClean="0">
                                  <a:solidFill>
                                    <a:schemeClr val="tx1"/>
                                  </a:solidFill>
                                  <a:latin typeface="Cambria Math" panose="02040503050406030204" pitchFamily="18" charset="0"/>
                                </a:rPr>
                                <m:t>𝑥</m:t>
                              </m:r>
                            </m:e>
                          </m:acc>
                        </m:e>
                        <m:sub>
                          <m:r>
                            <a:rPr lang="en-US" b="0" i="1" smtClean="0">
                              <a:solidFill>
                                <a:schemeClr val="tx1"/>
                              </a:solidFill>
                              <a:latin typeface="Cambria Math" panose="02040503050406030204" pitchFamily="18" charset="0"/>
                            </a:rPr>
                            <m:t>1</m:t>
                          </m:r>
                        </m:sub>
                      </m:sSub>
                    </m:oMath>
                  </m:oMathPara>
                </a14:m>
                <a:endParaRPr lang="en-US" dirty="0">
                  <a:solidFill>
                    <a:schemeClr val="tx1"/>
                  </a:solidFill>
                </a:endParaRPr>
              </a:p>
            </p:txBody>
          </p:sp>
        </mc:Choice>
        <mc:Fallback xmlns="">
          <p:sp>
            <p:nvSpPr>
              <p:cNvPr id="49" name="Rectangle: Rounded Corners 48">
                <a:extLst>
                  <a:ext uri="{FF2B5EF4-FFF2-40B4-BE49-F238E27FC236}">
                    <a16:creationId xmlns:a16="http://schemas.microsoft.com/office/drawing/2014/main" id="{496BF5FE-7841-121A-9645-2DFD84BA3DB6}"/>
                  </a:ext>
                </a:extLst>
              </p:cNvPr>
              <p:cNvSpPr>
                <a:spLocks noRot="1" noChangeAspect="1" noMove="1" noResize="1" noEditPoints="1" noAdjustHandles="1" noChangeArrowheads="1" noChangeShapeType="1" noTextEdit="1"/>
              </p:cNvSpPr>
              <p:nvPr/>
            </p:nvSpPr>
            <p:spPr>
              <a:xfrm>
                <a:off x="4257416" y="2740234"/>
                <a:ext cx="1101213" cy="505739"/>
              </a:xfrm>
              <a:prstGeom prst="round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Rectangle: Rounded Corners 49">
                <a:extLst>
                  <a:ext uri="{FF2B5EF4-FFF2-40B4-BE49-F238E27FC236}">
                    <a16:creationId xmlns:a16="http://schemas.microsoft.com/office/drawing/2014/main" id="{9B1DD780-FD46-C404-9A87-093C0F31676A}"/>
                  </a:ext>
                </a:extLst>
              </p:cNvPr>
              <p:cNvSpPr/>
              <p:nvPr/>
            </p:nvSpPr>
            <p:spPr>
              <a:xfrm>
                <a:off x="1255028" y="3594203"/>
                <a:ext cx="1101213" cy="505739"/>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𝑥</m:t>
                          </m:r>
                        </m:e>
                        <m:sub>
                          <m:r>
                            <a:rPr lang="en-US" b="0" i="1" smtClean="0">
                              <a:solidFill>
                                <a:schemeClr val="tx1"/>
                              </a:solidFill>
                              <a:latin typeface="Cambria Math" panose="02040503050406030204" pitchFamily="18" charset="0"/>
                            </a:rPr>
                            <m:t>2</m:t>
                          </m:r>
                        </m:sub>
                      </m:sSub>
                    </m:oMath>
                  </m:oMathPara>
                </a14:m>
                <a:endParaRPr lang="en-US" dirty="0">
                  <a:solidFill>
                    <a:schemeClr val="tx1"/>
                  </a:solidFill>
                </a:endParaRPr>
              </a:p>
            </p:txBody>
          </p:sp>
        </mc:Choice>
        <mc:Fallback xmlns="">
          <p:sp>
            <p:nvSpPr>
              <p:cNvPr id="50" name="Rectangle: Rounded Corners 49">
                <a:extLst>
                  <a:ext uri="{FF2B5EF4-FFF2-40B4-BE49-F238E27FC236}">
                    <a16:creationId xmlns:a16="http://schemas.microsoft.com/office/drawing/2014/main" id="{9B1DD780-FD46-C404-9A87-093C0F31676A}"/>
                  </a:ext>
                </a:extLst>
              </p:cNvPr>
              <p:cNvSpPr>
                <a:spLocks noRot="1" noChangeAspect="1" noMove="1" noResize="1" noEditPoints="1" noAdjustHandles="1" noChangeArrowheads="1" noChangeShapeType="1" noTextEdit="1"/>
              </p:cNvSpPr>
              <p:nvPr/>
            </p:nvSpPr>
            <p:spPr>
              <a:xfrm>
                <a:off x="1255028" y="3594203"/>
                <a:ext cx="1101213" cy="505739"/>
              </a:xfrm>
              <a:prstGeom prst="roundRect">
                <a:avLst/>
              </a:prstGeom>
              <a:blipFill>
                <a:blip r:embed="rId6"/>
                <a:stretch>
                  <a:fillRect/>
                </a:stretch>
              </a:blipFill>
            </p:spPr>
            <p:txBody>
              <a:bodyPr/>
              <a:lstStyle/>
              <a:p>
                <a:r>
                  <a:rPr lang="en-US">
                    <a:noFill/>
                  </a:rPr>
                  <a:t> </a:t>
                </a:r>
              </a:p>
            </p:txBody>
          </p:sp>
        </mc:Fallback>
      </mc:AlternateContent>
      <p:cxnSp>
        <p:nvCxnSpPr>
          <p:cNvPr id="51" name="Straight Arrow Connector 50">
            <a:extLst>
              <a:ext uri="{FF2B5EF4-FFF2-40B4-BE49-F238E27FC236}">
                <a16:creationId xmlns:a16="http://schemas.microsoft.com/office/drawing/2014/main" id="{89192722-60B3-CD7E-8296-9FF48370FCDD}"/>
              </a:ext>
            </a:extLst>
          </p:cNvPr>
          <p:cNvCxnSpPr>
            <a:cxnSpLocks/>
          </p:cNvCxnSpPr>
          <p:nvPr/>
        </p:nvCxnSpPr>
        <p:spPr>
          <a:xfrm>
            <a:off x="2658193" y="3847072"/>
            <a:ext cx="130348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41D68EB9-475F-B7D8-A7E8-34B40F7A6CA9}"/>
              </a:ext>
            </a:extLst>
          </p:cNvPr>
          <p:cNvSpPr txBox="1"/>
          <p:nvPr/>
        </p:nvSpPr>
        <p:spPr>
          <a:xfrm>
            <a:off x="2658193" y="4146144"/>
            <a:ext cx="2058655" cy="707886"/>
          </a:xfrm>
          <a:prstGeom prst="rect">
            <a:avLst/>
          </a:prstGeom>
          <a:noFill/>
        </p:spPr>
        <p:txBody>
          <a:bodyPr wrap="square" rtlCol="0">
            <a:spAutoFit/>
          </a:bodyPr>
          <a:lstStyle/>
          <a:p>
            <a:r>
              <a:rPr lang="en-US" sz="2000" dirty="0"/>
              <a:t>ARE (local encoding)</a:t>
            </a:r>
          </a:p>
        </p:txBody>
      </p:sp>
      <mc:AlternateContent xmlns:mc="http://schemas.openxmlformats.org/markup-compatibility/2006" xmlns:a14="http://schemas.microsoft.com/office/drawing/2010/main">
        <mc:Choice Requires="a14">
          <p:sp>
            <p:nvSpPr>
              <p:cNvPr id="53" name="Rectangle: Rounded Corners 52">
                <a:extLst>
                  <a:ext uri="{FF2B5EF4-FFF2-40B4-BE49-F238E27FC236}">
                    <a16:creationId xmlns:a16="http://schemas.microsoft.com/office/drawing/2014/main" id="{E0928253-79E2-C0B0-86DA-3812BB649EC8}"/>
                  </a:ext>
                </a:extLst>
              </p:cNvPr>
              <p:cNvSpPr/>
              <p:nvPr/>
            </p:nvSpPr>
            <p:spPr>
              <a:xfrm>
                <a:off x="4257416" y="3648098"/>
                <a:ext cx="1101213" cy="505739"/>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tx1"/>
                              </a:solidFill>
                              <a:latin typeface="Cambria Math" panose="02040503050406030204" pitchFamily="18" charset="0"/>
                            </a:rPr>
                          </m:ctrlPr>
                        </m:sSubPr>
                        <m:e>
                          <m:acc>
                            <m:accPr>
                              <m:chr m:val="̂"/>
                              <m:ctrlPr>
                                <a:rPr lang="en-US" b="0" i="1" smtClean="0">
                                  <a:solidFill>
                                    <a:schemeClr val="tx1"/>
                                  </a:solidFill>
                                  <a:latin typeface="Cambria Math" panose="02040503050406030204" pitchFamily="18" charset="0"/>
                                </a:rPr>
                              </m:ctrlPr>
                            </m:accPr>
                            <m:e>
                              <m:r>
                                <a:rPr lang="en-US" b="0" i="1" smtClean="0">
                                  <a:solidFill>
                                    <a:schemeClr val="tx1"/>
                                  </a:solidFill>
                                  <a:latin typeface="Cambria Math" panose="02040503050406030204" pitchFamily="18" charset="0"/>
                                </a:rPr>
                                <m:t>𝑥</m:t>
                              </m:r>
                            </m:e>
                          </m:acc>
                        </m:e>
                        <m:sub>
                          <m:r>
                            <a:rPr lang="en-US" b="0" i="1" smtClean="0">
                              <a:solidFill>
                                <a:schemeClr val="tx1"/>
                              </a:solidFill>
                              <a:latin typeface="Cambria Math" panose="02040503050406030204" pitchFamily="18" charset="0"/>
                            </a:rPr>
                            <m:t>2</m:t>
                          </m:r>
                        </m:sub>
                      </m:sSub>
                    </m:oMath>
                  </m:oMathPara>
                </a14:m>
                <a:endParaRPr lang="en-US" dirty="0">
                  <a:solidFill>
                    <a:schemeClr val="tx1"/>
                  </a:solidFill>
                </a:endParaRPr>
              </a:p>
            </p:txBody>
          </p:sp>
        </mc:Choice>
        <mc:Fallback xmlns="">
          <p:sp>
            <p:nvSpPr>
              <p:cNvPr id="53" name="Rectangle: Rounded Corners 52">
                <a:extLst>
                  <a:ext uri="{FF2B5EF4-FFF2-40B4-BE49-F238E27FC236}">
                    <a16:creationId xmlns:a16="http://schemas.microsoft.com/office/drawing/2014/main" id="{E0928253-79E2-C0B0-86DA-3812BB649EC8}"/>
                  </a:ext>
                </a:extLst>
              </p:cNvPr>
              <p:cNvSpPr>
                <a:spLocks noRot="1" noChangeAspect="1" noMove="1" noResize="1" noEditPoints="1" noAdjustHandles="1" noChangeArrowheads="1" noChangeShapeType="1" noTextEdit="1"/>
              </p:cNvSpPr>
              <p:nvPr/>
            </p:nvSpPr>
            <p:spPr>
              <a:xfrm>
                <a:off x="4257416" y="3648098"/>
                <a:ext cx="1101213" cy="505739"/>
              </a:xfrm>
              <a:prstGeom prst="round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4" name="Rectangle: Rounded Corners 53">
                <a:extLst>
                  <a:ext uri="{FF2B5EF4-FFF2-40B4-BE49-F238E27FC236}">
                    <a16:creationId xmlns:a16="http://schemas.microsoft.com/office/drawing/2014/main" id="{6EF3BDEA-9F44-E2DB-F088-6368D5E28C22}"/>
                  </a:ext>
                </a:extLst>
              </p:cNvPr>
              <p:cNvSpPr/>
              <p:nvPr/>
            </p:nvSpPr>
            <p:spPr>
              <a:xfrm>
                <a:off x="1255028" y="5109902"/>
                <a:ext cx="1101213" cy="505739"/>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𝑥</m:t>
                          </m:r>
                        </m:e>
                        <m:sub>
                          <m:r>
                            <a:rPr lang="en-US" b="0" i="1" smtClean="0">
                              <a:solidFill>
                                <a:schemeClr val="tx1"/>
                              </a:solidFill>
                              <a:latin typeface="Cambria Math" panose="02040503050406030204" pitchFamily="18" charset="0"/>
                            </a:rPr>
                            <m:t>𝑛</m:t>
                          </m:r>
                        </m:sub>
                      </m:sSub>
                    </m:oMath>
                  </m:oMathPara>
                </a14:m>
                <a:endParaRPr lang="en-US" dirty="0">
                  <a:solidFill>
                    <a:schemeClr val="tx1"/>
                  </a:solidFill>
                </a:endParaRPr>
              </a:p>
            </p:txBody>
          </p:sp>
        </mc:Choice>
        <mc:Fallback xmlns="">
          <p:sp>
            <p:nvSpPr>
              <p:cNvPr id="54" name="Rectangle: Rounded Corners 53">
                <a:extLst>
                  <a:ext uri="{FF2B5EF4-FFF2-40B4-BE49-F238E27FC236}">
                    <a16:creationId xmlns:a16="http://schemas.microsoft.com/office/drawing/2014/main" id="{6EF3BDEA-9F44-E2DB-F088-6368D5E28C22}"/>
                  </a:ext>
                </a:extLst>
              </p:cNvPr>
              <p:cNvSpPr>
                <a:spLocks noRot="1" noChangeAspect="1" noMove="1" noResize="1" noEditPoints="1" noAdjustHandles="1" noChangeArrowheads="1" noChangeShapeType="1" noTextEdit="1"/>
              </p:cNvSpPr>
              <p:nvPr/>
            </p:nvSpPr>
            <p:spPr>
              <a:xfrm>
                <a:off x="1255028" y="5109902"/>
                <a:ext cx="1101213" cy="505739"/>
              </a:xfrm>
              <a:prstGeom prst="round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Rectangle: Rounded Corners 54">
                <a:extLst>
                  <a:ext uri="{FF2B5EF4-FFF2-40B4-BE49-F238E27FC236}">
                    <a16:creationId xmlns:a16="http://schemas.microsoft.com/office/drawing/2014/main" id="{3BEF647A-5630-774B-1121-D4BCACCFB953}"/>
                  </a:ext>
                </a:extLst>
              </p:cNvPr>
              <p:cNvSpPr/>
              <p:nvPr/>
            </p:nvSpPr>
            <p:spPr>
              <a:xfrm>
                <a:off x="4257416" y="5163797"/>
                <a:ext cx="1101213" cy="505739"/>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tx1"/>
                              </a:solidFill>
                              <a:latin typeface="Cambria Math" panose="02040503050406030204" pitchFamily="18" charset="0"/>
                            </a:rPr>
                          </m:ctrlPr>
                        </m:sSubPr>
                        <m:e>
                          <m:acc>
                            <m:accPr>
                              <m:chr m:val="̂"/>
                              <m:ctrlPr>
                                <a:rPr lang="en-US" b="0" i="1" smtClean="0">
                                  <a:solidFill>
                                    <a:schemeClr val="tx1"/>
                                  </a:solidFill>
                                  <a:latin typeface="Cambria Math" panose="02040503050406030204" pitchFamily="18" charset="0"/>
                                </a:rPr>
                              </m:ctrlPr>
                            </m:accPr>
                            <m:e>
                              <m:r>
                                <a:rPr lang="en-US" b="0" i="1" smtClean="0">
                                  <a:solidFill>
                                    <a:schemeClr val="tx1"/>
                                  </a:solidFill>
                                  <a:latin typeface="Cambria Math" panose="02040503050406030204" pitchFamily="18" charset="0"/>
                                </a:rPr>
                                <m:t>𝑥</m:t>
                              </m:r>
                            </m:e>
                          </m:acc>
                        </m:e>
                        <m:sub>
                          <m:r>
                            <a:rPr lang="en-US" b="0" i="1" smtClean="0">
                              <a:solidFill>
                                <a:schemeClr val="tx1"/>
                              </a:solidFill>
                              <a:latin typeface="Cambria Math" panose="02040503050406030204" pitchFamily="18" charset="0"/>
                            </a:rPr>
                            <m:t>𝑛</m:t>
                          </m:r>
                        </m:sub>
                      </m:sSub>
                    </m:oMath>
                  </m:oMathPara>
                </a14:m>
                <a:endParaRPr lang="en-US" dirty="0">
                  <a:solidFill>
                    <a:schemeClr val="tx1"/>
                  </a:solidFill>
                </a:endParaRPr>
              </a:p>
            </p:txBody>
          </p:sp>
        </mc:Choice>
        <mc:Fallback xmlns="">
          <p:sp>
            <p:nvSpPr>
              <p:cNvPr id="55" name="Rectangle: Rounded Corners 54">
                <a:extLst>
                  <a:ext uri="{FF2B5EF4-FFF2-40B4-BE49-F238E27FC236}">
                    <a16:creationId xmlns:a16="http://schemas.microsoft.com/office/drawing/2014/main" id="{3BEF647A-5630-774B-1121-D4BCACCFB953}"/>
                  </a:ext>
                </a:extLst>
              </p:cNvPr>
              <p:cNvSpPr>
                <a:spLocks noRot="1" noChangeAspect="1" noMove="1" noResize="1" noEditPoints="1" noAdjustHandles="1" noChangeArrowheads="1" noChangeShapeType="1" noTextEdit="1"/>
              </p:cNvSpPr>
              <p:nvPr/>
            </p:nvSpPr>
            <p:spPr>
              <a:xfrm>
                <a:off x="4257416" y="5163797"/>
                <a:ext cx="1101213" cy="505739"/>
              </a:xfrm>
              <a:prstGeom prst="roundRect">
                <a:avLst/>
              </a:prstGeom>
              <a:blipFill>
                <a:blip r:embed="rId9"/>
                <a:stretch>
                  <a:fillRect/>
                </a:stretch>
              </a:blipFill>
            </p:spPr>
            <p:txBody>
              <a:bodyPr/>
              <a:lstStyle/>
              <a:p>
                <a:r>
                  <a:rPr lang="en-US">
                    <a:noFill/>
                  </a:rPr>
                  <a:t> </a:t>
                </a:r>
              </a:p>
            </p:txBody>
          </p:sp>
        </mc:Fallback>
      </mc:AlternateContent>
      <p:cxnSp>
        <p:nvCxnSpPr>
          <p:cNvPr id="56" name="Straight Arrow Connector 55">
            <a:extLst>
              <a:ext uri="{FF2B5EF4-FFF2-40B4-BE49-F238E27FC236}">
                <a16:creationId xmlns:a16="http://schemas.microsoft.com/office/drawing/2014/main" id="{BD93FF37-2D56-E7D5-BA0A-32531D184A25}"/>
              </a:ext>
            </a:extLst>
          </p:cNvPr>
          <p:cNvCxnSpPr>
            <a:cxnSpLocks/>
          </p:cNvCxnSpPr>
          <p:nvPr/>
        </p:nvCxnSpPr>
        <p:spPr>
          <a:xfrm>
            <a:off x="2658193" y="5365962"/>
            <a:ext cx="130348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27E5D785-83C0-7245-085F-DD35008D60E1}"/>
              </a:ext>
            </a:extLst>
          </p:cNvPr>
          <p:cNvCxnSpPr>
            <a:cxnSpLocks/>
          </p:cNvCxnSpPr>
          <p:nvPr/>
        </p:nvCxnSpPr>
        <p:spPr>
          <a:xfrm>
            <a:off x="2658193" y="2941139"/>
            <a:ext cx="130348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4E68F81A-3258-C6B7-EDA3-B7034434E600}"/>
              </a:ext>
            </a:extLst>
          </p:cNvPr>
          <p:cNvCxnSpPr>
            <a:cxnSpLocks/>
            <a:endCxn id="59" idx="1"/>
          </p:cNvCxnSpPr>
          <p:nvPr/>
        </p:nvCxnSpPr>
        <p:spPr>
          <a:xfrm>
            <a:off x="9083040" y="4153837"/>
            <a:ext cx="1071651" cy="1401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9" name="TextBox 58">
                <a:extLst>
                  <a:ext uri="{FF2B5EF4-FFF2-40B4-BE49-F238E27FC236}">
                    <a16:creationId xmlns:a16="http://schemas.microsoft.com/office/drawing/2014/main" id="{ACE61BCF-86D4-13A8-816E-308ADA22ADF8}"/>
                  </a:ext>
                </a:extLst>
              </p:cNvPr>
              <p:cNvSpPr txBox="1"/>
              <p:nvPr/>
            </p:nvSpPr>
            <p:spPr>
              <a:xfrm>
                <a:off x="10154691" y="3983187"/>
                <a:ext cx="172252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𝑛</m:t>
                          </m:r>
                        </m:sub>
                      </m:sSub>
                      <m:r>
                        <a:rPr lang="en-US" b="0" i="1" smtClean="0">
                          <a:latin typeface="Cambria Math" panose="02040503050406030204" pitchFamily="18" charset="0"/>
                        </a:rPr>
                        <m:t>)</m:t>
                      </m:r>
                    </m:oMath>
                  </m:oMathPara>
                </a14:m>
                <a:endParaRPr lang="en-US" i="1" dirty="0"/>
              </a:p>
            </p:txBody>
          </p:sp>
        </mc:Choice>
        <mc:Fallback xmlns="">
          <p:sp>
            <p:nvSpPr>
              <p:cNvPr id="59" name="TextBox 58">
                <a:extLst>
                  <a:ext uri="{FF2B5EF4-FFF2-40B4-BE49-F238E27FC236}">
                    <a16:creationId xmlns:a16="http://schemas.microsoft.com/office/drawing/2014/main" id="{ACE61BCF-86D4-13A8-816E-308ADA22ADF8}"/>
                  </a:ext>
                </a:extLst>
              </p:cNvPr>
              <p:cNvSpPr txBox="1">
                <a:spLocks noRot="1" noChangeAspect="1" noMove="1" noResize="1" noEditPoints="1" noAdjustHandles="1" noChangeArrowheads="1" noChangeShapeType="1" noTextEdit="1"/>
              </p:cNvSpPr>
              <p:nvPr/>
            </p:nvSpPr>
            <p:spPr>
              <a:xfrm>
                <a:off x="10154691" y="3983187"/>
                <a:ext cx="1722523" cy="369332"/>
              </a:xfrm>
              <a:prstGeom prst="rect">
                <a:avLst/>
              </a:prstGeom>
              <a:blipFill>
                <a:blip r:embed="rId10"/>
                <a:stretch>
                  <a:fillRect b="-131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1" name="Rectangle: Rounded Corners 60">
                <a:extLst>
                  <a:ext uri="{FF2B5EF4-FFF2-40B4-BE49-F238E27FC236}">
                    <a16:creationId xmlns:a16="http://schemas.microsoft.com/office/drawing/2014/main" id="{A462C332-6C4B-359F-28A9-F93DFE27317A}"/>
                  </a:ext>
                </a:extLst>
              </p:cNvPr>
              <p:cNvSpPr/>
              <p:nvPr/>
            </p:nvSpPr>
            <p:spPr>
              <a:xfrm>
                <a:off x="7183960" y="3902103"/>
                <a:ext cx="1709923" cy="505739"/>
              </a:xfrm>
              <a:prstGeom prst="roundRect">
                <a:avLst/>
              </a:prstGeom>
              <a:solidFill>
                <a:srgbClr val="EFC7B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400" b="0" i="1" smtClean="0">
                              <a:solidFill>
                                <a:schemeClr val="tx1"/>
                              </a:solidFill>
                              <a:latin typeface="Cambria Math" panose="02040503050406030204" pitchFamily="18" charset="0"/>
                            </a:rPr>
                          </m:ctrlPr>
                        </m:sSubPr>
                        <m:e>
                          <m:acc>
                            <m:accPr>
                              <m:chr m:val="̂"/>
                              <m:ctrlPr>
                                <a:rPr lang="en-US" sz="1400" b="0" i="1" smtClean="0">
                                  <a:solidFill>
                                    <a:schemeClr val="tx1"/>
                                  </a:solidFill>
                                  <a:latin typeface="Cambria Math" panose="02040503050406030204" pitchFamily="18" charset="0"/>
                                </a:rPr>
                              </m:ctrlPr>
                            </m:accPr>
                            <m:e>
                              <m:r>
                                <a:rPr lang="en-US" sz="1400" b="0" i="1" smtClean="0">
                                  <a:solidFill>
                                    <a:schemeClr val="tx1"/>
                                  </a:solidFill>
                                  <a:latin typeface="Cambria Math" panose="02040503050406030204" pitchFamily="18" charset="0"/>
                                </a:rPr>
                                <m:t>𝑥</m:t>
                              </m:r>
                            </m:e>
                          </m:acc>
                        </m:e>
                        <m:sub>
                          <m:r>
                            <a:rPr lang="en-US" sz="1400" b="0" i="1" smtClean="0">
                              <a:solidFill>
                                <a:schemeClr val="tx1"/>
                              </a:solidFill>
                              <a:latin typeface="Cambria Math" panose="02040503050406030204" pitchFamily="18" charset="0"/>
                            </a:rPr>
                            <m:t>1</m:t>
                          </m:r>
                        </m:sub>
                      </m:sSub>
                      <m:r>
                        <a:rPr lang="en-US" sz="1400" b="0" i="1" smtClean="0">
                          <a:solidFill>
                            <a:schemeClr val="tx1"/>
                          </a:solidFill>
                          <a:latin typeface="Cambria Math" panose="02040503050406030204" pitchFamily="18" charset="0"/>
                        </a:rPr>
                        <m:t>+</m:t>
                      </m:r>
                      <m:sSub>
                        <m:sSubPr>
                          <m:ctrlPr>
                            <a:rPr lang="en-US" sz="1400" b="0" i="1" smtClean="0">
                              <a:solidFill>
                                <a:schemeClr val="tx1"/>
                              </a:solidFill>
                              <a:latin typeface="Cambria Math" panose="02040503050406030204" pitchFamily="18" charset="0"/>
                            </a:rPr>
                          </m:ctrlPr>
                        </m:sSubPr>
                        <m:e>
                          <m:acc>
                            <m:accPr>
                              <m:chr m:val="̂"/>
                              <m:ctrlPr>
                                <a:rPr lang="en-US" sz="1400" b="0" i="1" smtClean="0">
                                  <a:solidFill>
                                    <a:schemeClr val="tx1"/>
                                  </a:solidFill>
                                  <a:latin typeface="Cambria Math" panose="02040503050406030204" pitchFamily="18" charset="0"/>
                                </a:rPr>
                              </m:ctrlPr>
                            </m:accPr>
                            <m:e>
                              <m:r>
                                <a:rPr lang="en-US" sz="1400" b="0" i="1" smtClean="0">
                                  <a:solidFill>
                                    <a:schemeClr val="tx1"/>
                                  </a:solidFill>
                                  <a:latin typeface="Cambria Math" panose="02040503050406030204" pitchFamily="18" charset="0"/>
                                </a:rPr>
                                <m:t>𝑥</m:t>
                              </m:r>
                            </m:e>
                          </m:acc>
                        </m:e>
                        <m:sub>
                          <m:r>
                            <a:rPr lang="en-US" sz="1400" b="0" i="1" smtClean="0">
                              <a:solidFill>
                                <a:schemeClr val="tx1"/>
                              </a:solidFill>
                              <a:latin typeface="Cambria Math" panose="02040503050406030204" pitchFamily="18" charset="0"/>
                            </a:rPr>
                            <m:t>2</m:t>
                          </m:r>
                        </m:sub>
                      </m:sSub>
                      <m:r>
                        <a:rPr lang="en-US" sz="1400" b="0" i="1" smtClean="0">
                          <a:solidFill>
                            <a:schemeClr val="tx1"/>
                          </a:solidFill>
                          <a:latin typeface="Cambria Math" panose="02040503050406030204" pitchFamily="18" charset="0"/>
                        </a:rPr>
                        <m:t>+…+</m:t>
                      </m:r>
                      <m:sSub>
                        <m:sSubPr>
                          <m:ctrlPr>
                            <a:rPr lang="en-US" sz="1400" b="0" i="1" smtClean="0">
                              <a:solidFill>
                                <a:schemeClr val="tx1"/>
                              </a:solidFill>
                              <a:latin typeface="Cambria Math" panose="02040503050406030204" pitchFamily="18" charset="0"/>
                            </a:rPr>
                          </m:ctrlPr>
                        </m:sSubPr>
                        <m:e>
                          <m:acc>
                            <m:accPr>
                              <m:chr m:val="̂"/>
                              <m:ctrlPr>
                                <a:rPr lang="en-US" sz="1400" b="0" i="1" smtClean="0">
                                  <a:solidFill>
                                    <a:schemeClr val="tx1"/>
                                  </a:solidFill>
                                  <a:latin typeface="Cambria Math" panose="02040503050406030204" pitchFamily="18" charset="0"/>
                                </a:rPr>
                              </m:ctrlPr>
                            </m:accPr>
                            <m:e>
                              <m:r>
                                <a:rPr lang="en-US" sz="1400" b="0" i="1" smtClean="0">
                                  <a:solidFill>
                                    <a:schemeClr val="tx1"/>
                                  </a:solidFill>
                                  <a:latin typeface="Cambria Math" panose="02040503050406030204" pitchFamily="18" charset="0"/>
                                </a:rPr>
                                <m:t>𝑥</m:t>
                              </m:r>
                            </m:e>
                          </m:acc>
                        </m:e>
                        <m:sub>
                          <m:r>
                            <a:rPr lang="en-US" sz="1400" b="0" i="1" smtClean="0">
                              <a:solidFill>
                                <a:schemeClr val="tx1"/>
                              </a:solidFill>
                              <a:latin typeface="Cambria Math" panose="02040503050406030204" pitchFamily="18" charset="0"/>
                            </a:rPr>
                            <m:t>𝑛</m:t>
                          </m:r>
                        </m:sub>
                      </m:sSub>
                    </m:oMath>
                  </m:oMathPara>
                </a14:m>
                <a:endParaRPr lang="en-US" sz="1400" dirty="0">
                  <a:solidFill>
                    <a:schemeClr val="tx1"/>
                  </a:solidFill>
                </a:endParaRPr>
              </a:p>
            </p:txBody>
          </p:sp>
        </mc:Choice>
        <mc:Fallback xmlns="">
          <p:sp>
            <p:nvSpPr>
              <p:cNvPr id="61" name="Rectangle: Rounded Corners 60">
                <a:extLst>
                  <a:ext uri="{FF2B5EF4-FFF2-40B4-BE49-F238E27FC236}">
                    <a16:creationId xmlns:a16="http://schemas.microsoft.com/office/drawing/2014/main" id="{A462C332-6C4B-359F-28A9-F93DFE27317A}"/>
                  </a:ext>
                </a:extLst>
              </p:cNvPr>
              <p:cNvSpPr>
                <a:spLocks noRot="1" noChangeAspect="1" noMove="1" noResize="1" noEditPoints="1" noAdjustHandles="1" noChangeArrowheads="1" noChangeShapeType="1" noTextEdit="1"/>
              </p:cNvSpPr>
              <p:nvPr/>
            </p:nvSpPr>
            <p:spPr>
              <a:xfrm>
                <a:off x="7183960" y="3902103"/>
                <a:ext cx="1709923" cy="505739"/>
              </a:xfrm>
              <a:prstGeom prst="roundRect">
                <a:avLst/>
              </a:prstGeom>
              <a:blipFill>
                <a:blip r:embed="rId11"/>
                <a:stretch>
                  <a:fillRect/>
                </a:stretch>
              </a:blipFill>
            </p:spPr>
            <p:txBody>
              <a:bodyPr/>
              <a:lstStyle/>
              <a:p>
                <a:r>
                  <a:rPr lang="en-US">
                    <a:noFill/>
                  </a:rPr>
                  <a:t> </a:t>
                </a:r>
              </a:p>
            </p:txBody>
          </p:sp>
        </mc:Fallback>
      </mc:AlternateContent>
      <p:cxnSp>
        <p:nvCxnSpPr>
          <p:cNvPr id="63" name="Straight Arrow Connector 62">
            <a:extLst>
              <a:ext uri="{FF2B5EF4-FFF2-40B4-BE49-F238E27FC236}">
                <a16:creationId xmlns:a16="http://schemas.microsoft.com/office/drawing/2014/main" id="{754FEE4F-F23C-DF6D-158E-BF0FFDABB1BB}"/>
              </a:ext>
            </a:extLst>
          </p:cNvPr>
          <p:cNvCxnSpPr>
            <a:cxnSpLocks/>
          </p:cNvCxnSpPr>
          <p:nvPr/>
        </p:nvCxnSpPr>
        <p:spPr>
          <a:xfrm>
            <a:off x="5696405" y="4153837"/>
            <a:ext cx="1199569"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4" name="TextBox 63">
            <a:extLst>
              <a:ext uri="{FF2B5EF4-FFF2-40B4-BE49-F238E27FC236}">
                <a16:creationId xmlns:a16="http://schemas.microsoft.com/office/drawing/2014/main" id="{9EE06A16-C221-A153-976B-03292FE62F6E}"/>
              </a:ext>
            </a:extLst>
          </p:cNvPr>
          <p:cNvSpPr txBox="1"/>
          <p:nvPr/>
        </p:nvSpPr>
        <p:spPr>
          <a:xfrm>
            <a:off x="1651890" y="4099942"/>
            <a:ext cx="307487" cy="923330"/>
          </a:xfrm>
          <a:prstGeom prst="rect">
            <a:avLst/>
          </a:prstGeom>
          <a:noFill/>
        </p:spPr>
        <p:txBody>
          <a:bodyPr wrap="square" rtlCol="0">
            <a:spAutoFit/>
          </a:bodyPr>
          <a:lstStyle/>
          <a:p>
            <a:r>
              <a:rPr lang="en-US" dirty="0"/>
              <a:t>.</a:t>
            </a:r>
          </a:p>
          <a:p>
            <a:r>
              <a:rPr lang="en-US" dirty="0"/>
              <a:t>.</a:t>
            </a:r>
          </a:p>
          <a:p>
            <a:r>
              <a:rPr lang="en-US" dirty="0"/>
              <a:t>.</a:t>
            </a:r>
          </a:p>
        </p:txBody>
      </p:sp>
      <p:sp>
        <p:nvSpPr>
          <p:cNvPr id="65" name="TextBox 64">
            <a:extLst>
              <a:ext uri="{FF2B5EF4-FFF2-40B4-BE49-F238E27FC236}">
                <a16:creationId xmlns:a16="http://schemas.microsoft.com/office/drawing/2014/main" id="{B84D531F-938F-1AE3-975F-9ABB2BB40F34}"/>
              </a:ext>
            </a:extLst>
          </p:cNvPr>
          <p:cNvSpPr txBox="1"/>
          <p:nvPr/>
        </p:nvSpPr>
        <p:spPr>
          <a:xfrm>
            <a:off x="4654278" y="4167853"/>
            <a:ext cx="307487" cy="923330"/>
          </a:xfrm>
          <a:prstGeom prst="rect">
            <a:avLst/>
          </a:prstGeom>
          <a:noFill/>
        </p:spPr>
        <p:txBody>
          <a:bodyPr wrap="square" rtlCol="0">
            <a:spAutoFit/>
          </a:bodyPr>
          <a:lstStyle/>
          <a:p>
            <a:r>
              <a:rPr lang="en-US" dirty="0"/>
              <a:t>.</a:t>
            </a:r>
          </a:p>
          <a:p>
            <a:r>
              <a:rPr lang="en-US" dirty="0"/>
              <a:t>.</a:t>
            </a:r>
          </a:p>
          <a:p>
            <a:r>
              <a:rPr lang="en-US" dirty="0"/>
              <a:t>.</a:t>
            </a:r>
          </a:p>
        </p:txBody>
      </p:sp>
      <p:sp>
        <p:nvSpPr>
          <p:cNvPr id="67" name="TextBox 66">
            <a:extLst>
              <a:ext uri="{FF2B5EF4-FFF2-40B4-BE49-F238E27FC236}">
                <a16:creationId xmlns:a16="http://schemas.microsoft.com/office/drawing/2014/main" id="{75941DFB-57FA-C7F6-FF2F-507777E8FBE3}"/>
              </a:ext>
            </a:extLst>
          </p:cNvPr>
          <p:cNvSpPr txBox="1"/>
          <p:nvPr/>
        </p:nvSpPr>
        <p:spPr>
          <a:xfrm>
            <a:off x="9155437" y="3792165"/>
            <a:ext cx="926857" cy="307777"/>
          </a:xfrm>
          <a:prstGeom prst="rect">
            <a:avLst/>
          </a:prstGeom>
          <a:noFill/>
        </p:spPr>
        <p:txBody>
          <a:bodyPr wrap="none" rtlCol="0">
            <a:spAutoFit/>
          </a:bodyPr>
          <a:lstStyle/>
          <a:p>
            <a:r>
              <a:rPr lang="en-US" sz="1400" dirty="0"/>
              <a:t>Decoding</a:t>
            </a:r>
          </a:p>
        </p:txBody>
      </p:sp>
      <p:sp>
        <p:nvSpPr>
          <p:cNvPr id="4" name="TextBox 3">
            <a:extLst>
              <a:ext uri="{FF2B5EF4-FFF2-40B4-BE49-F238E27FC236}">
                <a16:creationId xmlns:a16="http://schemas.microsoft.com/office/drawing/2014/main" id="{EB60103B-B63F-022E-4E66-16507B59FE8C}"/>
              </a:ext>
            </a:extLst>
          </p:cNvPr>
          <p:cNvSpPr txBox="1"/>
          <p:nvPr/>
        </p:nvSpPr>
        <p:spPr>
          <a:xfrm>
            <a:off x="3046971" y="5869683"/>
            <a:ext cx="6098058" cy="707886"/>
          </a:xfrm>
          <a:prstGeom prst="rect">
            <a:avLst/>
          </a:prstGeom>
          <a:noFill/>
        </p:spPr>
        <p:txBody>
          <a:bodyPr wrap="square">
            <a:spAutoFit/>
          </a:bodyPr>
          <a:lstStyle/>
          <a:p>
            <a:r>
              <a:rPr lang="en-US" sz="2000" dirty="0">
                <a:effectLst/>
                <a:latin typeface="+mj-lt"/>
              </a:rPr>
              <a:t>falls under the general paradigm of randomized encodings (RE) </a:t>
            </a:r>
            <a:r>
              <a:rPr lang="en-US" sz="2000" dirty="0">
                <a:latin typeface="+mj-lt"/>
              </a:rPr>
              <a:t>[</a:t>
            </a:r>
            <a:r>
              <a:rPr lang="en-US" sz="2000" dirty="0">
                <a:effectLst/>
                <a:latin typeface="+mj-lt"/>
              </a:rPr>
              <a:t>IK00, AIK06] and multi-party RE [ABT21</a:t>
            </a:r>
            <a:r>
              <a:rPr lang="en-US" sz="2000" dirty="0">
                <a:latin typeface="+mj-lt"/>
              </a:rPr>
              <a:t>]</a:t>
            </a:r>
          </a:p>
        </p:txBody>
      </p:sp>
    </p:spTree>
    <p:extLst>
      <p:ext uri="{BB962C8B-B14F-4D97-AF65-F5344CB8AC3E}">
        <p14:creationId xmlns:p14="http://schemas.microsoft.com/office/powerpoint/2010/main" val="330800622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5.4|10.9|100.5|43.8|28.3|91.1"/>
</p:tagLst>
</file>

<file path=ppt/tags/tag10.xml><?xml version="1.0" encoding="utf-8"?>
<p:tagLst xmlns:a="http://schemas.openxmlformats.org/drawingml/2006/main" xmlns:r="http://schemas.openxmlformats.org/officeDocument/2006/relationships" xmlns:p="http://schemas.openxmlformats.org/presentationml/2006/main">
  <p:tag name="TIMING" val="|5.4|10.9|100.5|43.8|28.3|91.1"/>
</p:tagLst>
</file>

<file path=ppt/tags/tag11.xml><?xml version="1.0" encoding="utf-8"?>
<p:tagLst xmlns:a="http://schemas.openxmlformats.org/drawingml/2006/main" xmlns:r="http://schemas.openxmlformats.org/officeDocument/2006/relationships" xmlns:p="http://schemas.openxmlformats.org/presentationml/2006/main">
  <p:tag name="TIMING" val="|5.4|10.9|100.5|43.8|28.3|91.1"/>
</p:tagLst>
</file>

<file path=ppt/tags/tag12.xml><?xml version="1.0" encoding="utf-8"?>
<p:tagLst xmlns:a="http://schemas.openxmlformats.org/drawingml/2006/main" xmlns:r="http://schemas.openxmlformats.org/officeDocument/2006/relationships" xmlns:p="http://schemas.openxmlformats.org/presentationml/2006/main">
  <p:tag name="TIMING" val="|5.4|10.9|100.5|43.8|28.3|91.1"/>
</p:tagLst>
</file>

<file path=ppt/tags/tag13.xml><?xml version="1.0" encoding="utf-8"?>
<p:tagLst xmlns:a="http://schemas.openxmlformats.org/drawingml/2006/main" xmlns:r="http://schemas.openxmlformats.org/officeDocument/2006/relationships" xmlns:p="http://schemas.openxmlformats.org/presentationml/2006/main">
  <p:tag name="TIMING" val="|5.4|10.9|100.5|43.8|28.3|91.1"/>
</p:tagLst>
</file>

<file path=ppt/tags/tag14.xml><?xml version="1.0" encoding="utf-8"?>
<p:tagLst xmlns:a="http://schemas.openxmlformats.org/drawingml/2006/main" xmlns:r="http://schemas.openxmlformats.org/officeDocument/2006/relationships" xmlns:p="http://schemas.openxmlformats.org/presentationml/2006/main">
  <p:tag name="TIMING" val="|5.4|10.9|100.5|43.8|28.3|91.1"/>
</p:tagLst>
</file>

<file path=ppt/tags/tag15.xml><?xml version="1.0" encoding="utf-8"?>
<p:tagLst xmlns:a="http://schemas.openxmlformats.org/drawingml/2006/main" xmlns:r="http://schemas.openxmlformats.org/officeDocument/2006/relationships" xmlns:p="http://schemas.openxmlformats.org/presentationml/2006/main">
  <p:tag name="TIMING" val="|5.4|10.9|100.5|43.8|28.3|91.1"/>
</p:tagLst>
</file>

<file path=ppt/tags/tag16.xml><?xml version="1.0" encoding="utf-8"?>
<p:tagLst xmlns:a="http://schemas.openxmlformats.org/drawingml/2006/main" xmlns:r="http://schemas.openxmlformats.org/officeDocument/2006/relationships" xmlns:p="http://schemas.openxmlformats.org/presentationml/2006/main">
  <p:tag name="TIMING" val="|5.4|10.9|100.5|43.8|28.3|91.1"/>
</p:tagLst>
</file>

<file path=ppt/tags/tag17.xml><?xml version="1.0" encoding="utf-8"?>
<p:tagLst xmlns:a="http://schemas.openxmlformats.org/drawingml/2006/main" xmlns:r="http://schemas.openxmlformats.org/officeDocument/2006/relationships" xmlns:p="http://schemas.openxmlformats.org/presentationml/2006/main">
  <p:tag name="TIMING" val="|5.4|10.9|100.5|43.8|28.3|91.1"/>
</p:tagLst>
</file>

<file path=ppt/tags/tag18.xml><?xml version="1.0" encoding="utf-8"?>
<p:tagLst xmlns:a="http://schemas.openxmlformats.org/drawingml/2006/main" xmlns:r="http://schemas.openxmlformats.org/officeDocument/2006/relationships" xmlns:p="http://schemas.openxmlformats.org/presentationml/2006/main">
  <p:tag name="TIMING" val="|5.4|10.9|100.5|43.8|28.3|91.1"/>
</p:tagLst>
</file>

<file path=ppt/tags/tag19.xml><?xml version="1.0" encoding="utf-8"?>
<p:tagLst xmlns:a="http://schemas.openxmlformats.org/drawingml/2006/main" xmlns:r="http://schemas.openxmlformats.org/officeDocument/2006/relationships" xmlns:p="http://schemas.openxmlformats.org/presentationml/2006/main">
  <p:tag name="TIMING" val="|5.4|10.9|100.5|43.8|28.3|91.1"/>
</p:tagLst>
</file>

<file path=ppt/tags/tag2.xml><?xml version="1.0" encoding="utf-8"?>
<p:tagLst xmlns:a="http://schemas.openxmlformats.org/drawingml/2006/main" xmlns:r="http://schemas.openxmlformats.org/officeDocument/2006/relationships" xmlns:p="http://schemas.openxmlformats.org/presentationml/2006/main">
  <p:tag name="TIMING" val="|5.4|10.9|100.5|43.8|28.3|91.1"/>
</p:tagLst>
</file>

<file path=ppt/tags/tag20.xml><?xml version="1.0" encoding="utf-8"?>
<p:tagLst xmlns:a="http://schemas.openxmlformats.org/drawingml/2006/main" xmlns:r="http://schemas.openxmlformats.org/officeDocument/2006/relationships" xmlns:p="http://schemas.openxmlformats.org/presentationml/2006/main">
  <p:tag name="TIMING" val="|5.4|10.9|100.5|43.8|28.3|91.1"/>
</p:tagLst>
</file>

<file path=ppt/tags/tag21.xml><?xml version="1.0" encoding="utf-8"?>
<p:tagLst xmlns:a="http://schemas.openxmlformats.org/drawingml/2006/main" xmlns:r="http://schemas.openxmlformats.org/officeDocument/2006/relationships" xmlns:p="http://schemas.openxmlformats.org/presentationml/2006/main">
  <p:tag name="TIMING" val="|5.4|10.9|100.5|43.8|28.3|91.1"/>
</p:tagLst>
</file>

<file path=ppt/tags/tag22.xml><?xml version="1.0" encoding="utf-8"?>
<p:tagLst xmlns:a="http://schemas.openxmlformats.org/drawingml/2006/main" xmlns:r="http://schemas.openxmlformats.org/officeDocument/2006/relationships" xmlns:p="http://schemas.openxmlformats.org/presentationml/2006/main">
  <p:tag name="TIMING" val="|5.4|10.9|100.5|43.8|28.3|91.1"/>
</p:tagLst>
</file>

<file path=ppt/tags/tag3.xml><?xml version="1.0" encoding="utf-8"?>
<p:tagLst xmlns:a="http://schemas.openxmlformats.org/drawingml/2006/main" xmlns:r="http://schemas.openxmlformats.org/officeDocument/2006/relationships" xmlns:p="http://schemas.openxmlformats.org/presentationml/2006/main">
  <p:tag name="TIMING" val="|5.4|10.9|100.5|43.8|28.3|91.1"/>
</p:tagLst>
</file>

<file path=ppt/tags/tag4.xml><?xml version="1.0" encoding="utf-8"?>
<p:tagLst xmlns:a="http://schemas.openxmlformats.org/drawingml/2006/main" xmlns:r="http://schemas.openxmlformats.org/officeDocument/2006/relationships" xmlns:p="http://schemas.openxmlformats.org/presentationml/2006/main">
  <p:tag name="TIMING" val="|5.4|10.9|100.5|43.8|28.3|91.1"/>
</p:tagLst>
</file>

<file path=ppt/tags/tag5.xml><?xml version="1.0" encoding="utf-8"?>
<p:tagLst xmlns:a="http://schemas.openxmlformats.org/drawingml/2006/main" xmlns:r="http://schemas.openxmlformats.org/officeDocument/2006/relationships" xmlns:p="http://schemas.openxmlformats.org/presentationml/2006/main">
  <p:tag name="TIMING" val="|5.4|10.9|100.5|43.8|28.3|91.1"/>
</p:tagLst>
</file>

<file path=ppt/tags/tag6.xml><?xml version="1.0" encoding="utf-8"?>
<p:tagLst xmlns:a="http://schemas.openxmlformats.org/drawingml/2006/main" xmlns:r="http://schemas.openxmlformats.org/officeDocument/2006/relationships" xmlns:p="http://schemas.openxmlformats.org/presentationml/2006/main">
  <p:tag name="TIMING" val="|5.4|10.9|100.5|43.8|28.3|91.1"/>
</p:tagLst>
</file>

<file path=ppt/tags/tag7.xml><?xml version="1.0" encoding="utf-8"?>
<p:tagLst xmlns:a="http://schemas.openxmlformats.org/drawingml/2006/main" xmlns:r="http://schemas.openxmlformats.org/officeDocument/2006/relationships" xmlns:p="http://schemas.openxmlformats.org/presentationml/2006/main">
  <p:tag name="TIMING" val="|5.4|10.9|100.5|43.8|28.3|91.1"/>
</p:tagLst>
</file>

<file path=ppt/tags/tag8.xml><?xml version="1.0" encoding="utf-8"?>
<p:tagLst xmlns:a="http://schemas.openxmlformats.org/drawingml/2006/main" xmlns:r="http://schemas.openxmlformats.org/officeDocument/2006/relationships" xmlns:p="http://schemas.openxmlformats.org/presentationml/2006/main">
  <p:tag name="TIMING" val="|5.4|10.9|100.5|43.8|28.3|91.1"/>
</p:tagLst>
</file>

<file path=ppt/tags/tag9.xml><?xml version="1.0" encoding="utf-8"?>
<p:tagLst xmlns:a="http://schemas.openxmlformats.org/drawingml/2006/main" xmlns:r="http://schemas.openxmlformats.org/officeDocument/2006/relationships" xmlns:p="http://schemas.openxmlformats.org/presentationml/2006/main">
  <p:tag name="TIMING" val="|5.4|10.9|100.5|43.8|28.3|91.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41554</TotalTime>
  <Words>2536</Words>
  <Application>Microsoft Office PowerPoint</Application>
  <PresentationFormat>Widescreen</PresentationFormat>
  <Paragraphs>432</Paragraphs>
  <Slides>41</Slides>
  <Notes>37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41</vt:i4>
      </vt:variant>
    </vt:vector>
  </HeadingPairs>
  <TitlesOfParts>
    <vt:vector size="47" baseType="lpstr">
      <vt:lpstr>Aptos</vt:lpstr>
      <vt:lpstr>Aptos Display</vt:lpstr>
      <vt:lpstr>Arial</vt:lpstr>
      <vt:lpstr>Cambria Math</vt:lpstr>
      <vt:lpstr>Wingdings</vt:lpstr>
      <vt:lpstr>Office Theme</vt:lpstr>
      <vt:lpstr>Additive Randomized Encodings from Public Key Encryption</vt:lpstr>
      <vt:lpstr>PowerPoint Presentation</vt:lpstr>
      <vt:lpstr>One-Round MPC?</vt:lpstr>
      <vt:lpstr>One-Round MPC with Anonymity?</vt:lpstr>
      <vt:lpstr>One-Round MPC with Anonymity in Multi-Message Shuffle Model?</vt:lpstr>
      <vt:lpstr>Q: Under what assumptions does shuffle MPC exist?</vt:lpstr>
      <vt:lpstr>Q: Under what assumptions does shuffle MPC exist?</vt:lpstr>
      <vt:lpstr>Additive Randomized Encodings (ARE) [Halevi-Ishai-Kushilevitz-Rabin23]</vt:lpstr>
      <vt:lpstr>Additive Randomized Encoding (ARE) [Halevi-Ishai-Kushilevitz-Rabin23]</vt:lpstr>
      <vt:lpstr>ARE Security [Halevi-Ishai-Kushilevitz-Rabin23]</vt:lpstr>
      <vt:lpstr>From ARE to Shuffle MPC</vt:lpstr>
      <vt:lpstr>Q: Under what assumptions does ARE exist?</vt:lpstr>
      <vt:lpstr>Our Main Result</vt:lpstr>
      <vt:lpstr>Construction of ARE from Public Key Encryption</vt:lpstr>
      <vt:lpstr>Main Enabler: One-Sided 2-Party ARE (OSARE)</vt:lpstr>
      <vt:lpstr>ARE from OSARE?</vt:lpstr>
      <vt:lpstr>ARE from OSARE?</vt:lpstr>
      <vt:lpstr>STARE at</vt:lpstr>
      <vt:lpstr>Encrypt x, Compute Homomorphically…</vt:lpstr>
      <vt:lpstr>PowerPoint Presentation</vt:lpstr>
      <vt:lpstr>Public-Key Functional Encryption (weakest version)</vt:lpstr>
      <vt:lpstr>Public-Key Functional Encryption (weakest version)</vt:lpstr>
      <vt:lpstr>Combine FHE and FE</vt:lpstr>
      <vt:lpstr>Derive Function Key</vt:lpstr>
      <vt:lpstr>Attempt 1</vt:lpstr>
      <vt:lpstr>Solution: Reverse OSARE</vt:lpstr>
      <vt:lpstr>Do we need FHE?</vt:lpstr>
      <vt:lpstr>Actually Just PKE…</vt:lpstr>
      <vt:lpstr>Final ARE</vt:lpstr>
      <vt:lpstr>End of Construction</vt:lpstr>
      <vt:lpstr>Subsequent Work</vt:lpstr>
      <vt:lpstr>Open Questions</vt:lpstr>
      <vt:lpstr>Thank you!</vt:lpstr>
      <vt:lpstr>Appendix</vt:lpstr>
      <vt:lpstr>ARE from PKE</vt:lpstr>
      <vt:lpstr>One-Sided ARE for Equality</vt:lpstr>
      <vt:lpstr>One-Sided ARE for Equality</vt:lpstr>
      <vt:lpstr>ARE from PKE</vt:lpstr>
      <vt:lpstr>From Equality to Small Functions f [Halevi, Ishai, Kushilevitz, Rabin 2023]</vt:lpstr>
      <vt:lpstr>From Equality to Small Functions f [Halevi, Ishai, Kushilevitz, Rabin 2023]</vt:lpstr>
      <vt:lpstr>From Small Functions to Any Efficient Function [Halevi, Ishai, Kushilevitz, Rabin 2023]</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Saroja Erabelli</dc:creator>
  <cp:lastModifiedBy>Saroja Erabelli</cp:lastModifiedBy>
  <cp:revision>17</cp:revision>
  <dcterms:created xsi:type="dcterms:W3CDTF">2025-01-22T15:29:19Z</dcterms:created>
  <dcterms:modified xsi:type="dcterms:W3CDTF">2025-08-20T17:18:29Z</dcterms:modified>
</cp:coreProperties>
</file>