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703" r:id="rId3"/>
    <p:sldId id="711" r:id="rId4"/>
    <p:sldId id="705" r:id="rId5"/>
    <p:sldId id="732" r:id="rId6"/>
    <p:sldId id="707" r:id="rId7"/>
    <p:sldId id="729" r:id="rId8"/>
    <p:sldId id="706" r:id="rId9"/>
    <p:sldId id="718" r:id="rId10"/>
    <p:sldId id="713" r:id="rId11"/>
    <p:sldId id="730" r:id="rId12"/>
    <p:sldId id="728" r:id="rId13"/>
    <p:sldId id="720" r:id="rId14"/>
    <p:sldId id="731" r:id="rId15"/>
    <p:sldId id="721" r:id="rId16"/>
    <p:sldId id="722" r:id="rId17"/>
    <p:sldId id="723" r:id="rId18"/>
    <p:sldId id="719" r:id="rId19"/>
    <p:sldId id="735" r:id="rId20"/>
    <p:sldId id="724" r:id="rId21"/>
    <p:sldId id="71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3CBEB"/>
    <a:srgbClr val="7F7F7F"/>
    <a:srgbClr val="FFFFA6"/>
    <a:srgbClr val="C04F15"/>
    <a:srgbClr val="3B7D23"/>
    <a:srgbClr val="0B76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455"/>
    <p:restoredTop sz="94589"/>
  </p:normalViewPr>
  <p:slideViewPr>
    <p:cSldViewPr snapToGrid="0">
      <p:cViewPr varScale="1">
        <p:scale>
          <a:sx n="120" d="100"/>
          <a:sy n="120" d="100"/>
        </p:scale>
        <p:origin x="144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CAC510-EBA7-E044-80F3-D4FE3FA1A803}" type="datetimeFigureOut">
              <a:rPr lang="en-US" smtClean="0"/>
              <a:t>8/18/25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95F707-FBDC-1442-91ED-910B44711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186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6BDE4-3E80-48BE-9666-C6856326E6A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544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87B4AD-3A08-0D89-AD5A-83F4EE4066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57C8B5F-215D-4D38-E090-AD4121FCEC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F3C3765-F612-90B9-2EFE-2665008CE5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E80D03-8EAF-BF23-C213-7F656FCC0F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6BDE4-3E80-48BE-9666-C6856326E6A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034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B49146-143D-020F-7F47-1459B83239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166D38F-DBFA-C09B-D793-88E6794B1B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ACD9FBE-F472-92DF-B5A2-A0BA1EE0CA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A3B241-F191-D057-A9A3-A7883EF844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6BDE4-3E80-48BE-9666-C6856326E6A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5041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8B2124-F225-48D0-C3A2-874506B8E3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0F16811-F099-A690-A4DC-C3CED4CB84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AD170EF-E9E2-40DA-2F5B-71D1665263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E3C905-ACE5-37A6-598F-B1FD00AD97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6BDE4-3E80-48BE-9666-C6856326E6A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9130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F34B7B-C36F-82AE-FD8C-A23DE6D4F8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02DBC06-A35F-DDFD-26D3-05C46950E6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C3AACF3-F541-20AE-1C79-5E331AD11C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4213C-E3D8-35E9-8CFC-2E016527FB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6BDE4-3E80-48BE-9666-C6856326E6A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1826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B832B1-4F14-EC69-B091-60B917D0D6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8443399-7C8B-F423-C6E5-A2F5189486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DB0B179-BFEB-26B6-F107-54B2ED7EFF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1F0BC5-B7ED-DE42-B913-3DE18EF06B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6BDE4-3E80-48BE-9666-C6856326E6A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637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07996-09F4-0D1C-85FB-4F96D9F87A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0E5B3B-A7A9-F70F-4A42-A6C36C79F2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23411D-573A-9810-3BB2-BFD667F74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1B8C6-74BA-5149-A348-D1B2D6CE7DD2}" type="datetimeFigureOut">
              <a:rPr lang="en-US" smtClean="0"/>
              <a:t>8/18/25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67B4E0-E473-5F1C-F5C1-FCAEE6249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0D8EE2-685E-4C76-200B-3C0FDEB1D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C5141-AB28-4A43-8675-97B941AC8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84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D2429-54A6-A67B-E03B-AA6E56864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7E94BE-ECFF-5459-E6DB-E8AF82BC64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BEC21-99D7-A68A-BEC6-CDAF828B9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1B8C6-74BA-5149-A348-D1B2D6CE7DD2}" type="datetimeFigureOut">
              <a:rPr lang="en-US" smtClean="0"/>
              <a:t>8/18/25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450D70-3366-A3A7-981D-4D1501F63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8E4D8F-04B3-8F2E-7981-A227F528C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C5141-AB28-4A43-8675-97B941AC8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199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71D8FF-4740-0E72-761E-FD102E59A7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98318E-B3D6-8C58-8F43-96DF7B98AB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540567-6355-E089-F07C-D11BE2844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1B8C6-74BA-5149-A348-D1B2D6CE7DD2}" type="datetimeFigureOut">
              <a:rPr lang="en-US" smtClean="0"/>
              <a:t>8/18/25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844969-AC39-6D4F-0471-A7ADB430A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0510E2-DA24-3253-2CBF-11419E950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C5141-AB28-4A43-8675-97B941AC8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025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B4347-075E-E8A6-4F14-35FEC23B6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8FF35-197F-69E0-5D40-5CEB9ED7DD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0C269D-54E4-A224-A253-608C434D9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1B8C6-74BA-5149-A348-D1B2D6CE7DD2}" type="datetimeFigureOut">
              <a:rPr lang="en-US" smtClean="0"/>
              <a:t>8/18/25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EDDEBD-BAB7-8C6D-827B-E5C1B399E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7A159D-F0E0-3882-2DA3-4D0E5FCAF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C5141-AB28-4A43-8675-97B941AC8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814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723D8-41B1-327F-D8CB-1ECC1BBAB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1290B9-8435-118F-3EF0-0460E6E561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858EA9-1B0A-1428-896F-74334FEB3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1B8C6-74BA-5149-A348-D1B2D6CE7DD2}" type="datetimeFigureOut">
              <a:rPr lang="en-US" smtClean="0"/>
              <a:t>8/18/25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185733-8FC8-650F-94F7-A33A02993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BD80C9-D96A-5AEB-3255-5FD5A19AB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C5141-AB28-4A43-8675-97B941AC8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249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FA7D1-31D1-9B1F-3DD6-4E704B303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37252-C80F-F40A-4CA3-5371752FD4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37C456-C404-B728-9FEB-787ED8FE4C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C8E4FE-B857-715D-2D97-2D3B1F972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1B8C6-74BA-5149-A348-D1B2D6CE7DD2}" type="datetimeFigureOut">
              <a:rPr lang="en-US" smtClean="0"/>
              <a:t>8/18/25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9574EA-2ED0-F166-5584-F98E4C1CE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9946DE-8F1E-C641-6E2E-76996329C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C5141-AB28-4A43-8675-97B941AC8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866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97195-5DBD-B2F1-0DAF-780AE88D0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BF2A13-CE25-8940-C6FA-43C1C122CF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EBEA2A-0E9C-7AA6-2DA2-956E18F2D4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CBF42F-33AE-802C-A8BE-A2667A55C1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DD701A-BE54-A72D-334E-FC5877B8E3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861D3D-0013-AE90-2A3A-1E4A25600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1B8C6-74BA-5149-A348-D1B2D6CE7DD2}" type="datetimeFigureOut">
              <a:rPr lang="en-US" smtClean="0"/>
              <a:t>8/18/25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F7AE94-CDB7-ECDA-7B18-A3FCA91F8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C18109-8ABD-88B3-41BE-9724FFBBF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C5141-AB28-4A43-8675-97B941AC8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253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8B86D-B191-2790-1980-AD35E7A0C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1E059D-EBD4-3479-23F5-C7FFC2BE0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1B8C6-74BA-5149-A348-D1B2D6CE7DD2}" type="datetimeFigureOut">
              <a:rPr lang="en-US" smtClean="0"/>
              <a:t>8/18/25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C74FD7-2620-0617-5626-C5FB31640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A9C0F3-D81B-0EB8-94C3-6E641F138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C5141-AB28-4A43-8675-97B941AC8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008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42456A-8855-1B6C-C72D-36F8B4219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1B8C6-74BA-5149-A348-D1B2D6CE7DD2}" type="datetimeFigureOut">
              <a:rPr lang="en-US" smtClean="0"/>
              <a:t>8/18/25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3DB5CE-0653-176F-9A43-A0CF5748D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D0BF32-AABF-ABEF-B974-3184BE66E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C5141-AB28-4A43-8675-97B941AC8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046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842C8-A8EC-BD0F-EE41-20BDCFC02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AAE149-ACCE-DDE2-AB63-CDD7627CF4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31086E-E37F-C73E-CC6B-41AF88ADA1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4615B3-37D8-175E-B3B7-51FD8560E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1B8C6-74BA-5149-A348-D1B2D6CE7DD2}" type="datetimeFigureOut">
              <a:rPr lang="en-US" smtClean="0"/>
              <a:t>8/18/25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180C1C-5B63-C375-95DB-4E36B0C05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C4E003-77AA-ADB1-7EF9-FFB4E077F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C5141-AB28-4A43-8675-97B941AC8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226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608F8-777D-4FA7-60F6-AA57FE34E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63CDB8-5DE7-F79A-6005-F8C690AA23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F4BED9-F562-A473-92CC-83B0E6EA8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4ECC0F-8A05-59A8-6917-595F76260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1B8C6-74BA-5149-A348-D1B2D6CE7DD2}" type="datetimeFigureOut">
              <a:rPr lang="en-US" smtClean="0"/>
              <a:t>8/18/25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D13765-5C1E-B081-0685-92F65FC81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625475-F602-8362-4359-5FE0C7AF7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C5141-AB28-4A43-8675-97B941AC8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352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EBA892-F50C-BFA9-C002-E801C5F4A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EA6DC8-FEFA-C39A-C635-8F5AD479F1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78CD87-3595-73DA-3943-BE984651DF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0C1B8C6-74BA-5149-A348-D1B2D6CE7DD2}" type="datetimeFigureOut">
              <a:rPr lang="en-US" smtClean="0"/>
              <a:t>8/18/25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D89F6E-BD90-3561-5074-AE3D8A10F4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E653D-4A68-36F7-7B0C-97C3132800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33C5141-AB28-4A43-8675-97B941AC8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18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8.png"/><Relationship Id="rId18" Type="http://schemas.openxmlformats.org/officeDocument/2006/relationships/image" Target="../media/image50.png"/><Relationship Id="rId3" Type="http://schemas.openxmlformats.org/officeDocument/2006/relationships/image" Target="../media/image44.png"/><Relationship Id="rId12" Type="http://schemas.openxmlformats.org/officeDocument/2006/relationships/image" Target="../media/image46.png"/><Relationship Id="rId17" Type="http://schemas.openxmlformats.org/officeDocument/2006/relationships/image" Target="../media/image500.png"/><Relationship Id="rId2" Type="http://schemas.openxmlformats.org/officeDocument/2006/relationships/image" Target="../media/image43.png"/><Relationship Id="rId16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450.png"/><Relationship Id="rId15" Type="http://schemas.openxmlformats.org/officeDocument/2006/relationships/image" Target="../media/image51.png"/><Relationship Id="rId10" Type="http://schemas.openxmlformats.org/officeDocument/2006/relationships/image" Target="../media/image45.png"/><Relationship Id="rId19" Type="http://schemas.openxmlformats.org/officeDocument/2006/relationships/image" Target="../media/image52.png"/><Relationship Id="rId9" Type="http://schemas.openxmlformats.org/officeDocument/2006/relationships/image" Target="../media/image47.png"/><Relationship Id="rId14" Type="http://schemas.openxmlformats.org/officeDocument/2006/relationships/image" Target="../media/image44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61.png"/><Relationship Id="rId3" Type="http://schemas.openxmlformats.org/officeDocument/2006/relationships/image" Target="../media/image3.tiff"/><Relationship Id="rId7" Type="http://schemas.openxmlformats.org/officeDocument/2006/relationships/image" Target="../media/image57.png"/><Relationship Id="rId12" Type="http://schemas.openxmlformats.org/officeDocument/2006/relationships/image" Target="../media/image60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11" Type="http://schemas.openxmlformats.org/officeDocument/2006/relationships/image" Target="../media/image59.png"/><Relationship Id="rId5" Type="http://schemas.openxmlformats.org/officeDocument/2006/relationships/image" Target="../media/image55.png"/><Relationship Id="rId15" Type="http://schemas.openxmlformats.org/officeDocument/2006/relationships/image" Target="../media/image63.png"/><Relationship Id="rId10" Type="http://schemas.openxmlformats.org/officeDocument/2006/relationships/image" Target="../media/image58.png"/><Relationship Id="rId4" Type="http://schemas.openxmlformats.org/officeDocument/2006/relationships/image" Target="../media/image6.png"/><Relationship Id="rId9" Type="http://schemas.openxmlformats.org/officeDocument/2006/relationships/image" Target="../media/image54.png"/><Relationship Id="rId14" Type="http://schemas.openxmlformats.org/officeDocument/2006/relationships/image" Target="../media/image6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200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521.png"/><Relationship Id="rId5" Type="http://schemas.openxmlformats.org/officeDocument/2006/relationships/image" Target="../media/image3.tiff"/><Relationship Id="rId10" Type="http://schemas.openxmlformats.org/officeDocument/2006/relationships/image" Target="../media/image23.png"/><Relationship Id="rId4" Type="http://schemas.openxmlformats.org/officeDocument/2006/relationships/image" Target="../media/image67.png"/><Relationship Id="rId9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4.png"/><Relationship Id="rId18" Type="http://schemas.openxmlformats.org/officeDocument/2006/relationships/image" Target="../media/image78.png"/><Relationship Id="rId26" Type="http://schemas.openxmlformats.org/officeDocument/2006/relationships/image" Target="../media/image81.png"/><Relationship Id="rId3" Type="http://schemas.openxmlformats.org/officeDocument/2006/relationships/image" Target="../media/image6.png"/><Relationship Id="rId7" Type="http://schemas.openxmlformats.org/officeDocument/2006/relationships/image" Target="../media/image70.png"/><Relationship Id="rId12" Type="http://schemas.openxmlformats.org/officeDocument/2006/relationships/image" Target="../media/image73.png"/><Relationship Id="rId17" Type="http://schemas.openxmlformats.org/officeDocument/2006/relationships/image" Target="../media/image77.png"/><Relationship Id="rId25" Type="http://schemas.openxmlformats.org/officeDocument/2006/relationships/image" Target="../media/image800.png"/><Relationship Id="rId2" Type="http://schemas.openxmlformats.org/officeDocument/2006/relationships/image" Target="../media/image3.tiff"/><Relationship Id="rId16" Type="http://schemas.openxmlformats.org/officeDocument/2006/relationships/image" Target="../media/image760.png"/><Relationship Id="rId20" Type="http://schemas.openxmlformats.org/officeDocument/2006/relationships/image" Target="../media/image80.png"/><Relationship Id="rId29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11" Type="http://schemas.openxmlformats.org/officeDocument/2006/relationships/image" Target="../media/image72.png"/><Relationship Id="rId5" Type="http://schemas.openxmlformats.org/officeDocument/2006/relationships/image" Target="../media/image7.png"/><Relationship Id="rId15" Type="http://schemas.openxmlformats.org/officeDocument/2006/relationships/image" Target="../media/image76.png"/><Relationship Id="rId28" Type="http://schemas.openxmlformats.org/officeDocument/2006/relationships/image" Target="../media/image83.png"/><Relationship Id="rId10" Type="http://schemas.openxmlformats.org/officeDocument/2006/relationships/image" Target="../media/image71.png"/><Relationship Id="rId19" Type="http://schemas.openxmlformats.org/officeDocument/2006/relationships/image" Target="../media/image520.png"/><Relationship Id="rId4" Type="http://schemas.openxmlformats.org/officeDocument/2006/relationships/image" Target="../media/image200.png"/><Relationship Id="rId9" Type="http://schemas.openxmlformats.org/officeDocument/2006/relationships/image" Target="../media/image700.png"/><Relationship Id="rId14" Type="http://schemas.openxmlformats.org/officeDocument/2006/relationships/image" Target="../media/image75.png"/><Relationship Id="rId27" Type="http://schemas.openxmlformats.org/officeDocument/2006/relationships/image" Target="../media/image6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10.png"/><Relationship Id="rId3" Type="http://schemas.openxmlformats.org/officeDocument/2006/relationships/image" Target="../media/image530.png"/><Relationship Id="rId12" Type="http://schemas.openxmlformats.org/officeDocument/2006/relationships/image" Target="../media/image410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310.png"/><Relationship Id="rId5" Type="http://schemas.openxmlformats.org/officeDocument/2006/relationships/image" Target="../media/image68.png"/><Relationship Id="rId15" Type="http://schemas.openxmlformats.org/officeDocument/2006/relationships/image" Target="../media/image6.png"/><Relationship Id="rId4" Type="http://schemas.openxmlformats.org/officeDocument/2006/relationships/image" Target="../media/image540.png"/><Relationship Id="rId14" Type="http://schemas.openxmlformats.org/officeDocument/2006/relationships/image" Target="../media/image3.tif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530.png"/><Relationship Id="rId7" Type="http://schemas.openxmlformats.org/officeDocument/2006/relationships/image" Target="../media/image8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11" Type="http://schemas.openxmlformats.org/officeDocument/2006/relationships/image" Target="../media/image87.png"/><Relationship Id="rId5" Type="http://schemas.openxmlformats.org/officeDocument/2006/relationships/image" Target="../media/image68.png"/><Relationship Id="rId10" Type="http://schemas.openxmlformats.org/officeDocument/2006/relationships/image" Target="../media/image6.png"/><Relationship Id="rId4" Type="http://schemas.openxmlformats.org/officeDocument/2006/relationships/image" Target="../media/image540.png"/><Relationship Id="rId9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11.png"/><Relationship Id="rId7" Type="http://schemas.openxmlformats.org/officeDocument/2006/relationships/image" Target="../media/image3.tiff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13" Type="http://schemas.openxmlformats.org/officeDocument/2006/relationships/image" Target="../media/image95.png"/><Relationship Id="rId3" Type="http://schemas.openxmlformats.org/officeDocument/2006/relationships/image" Target="../media/image540.png"/><Relationship Id="rId7" Type="http://schemas.openxmlformats.org/officeDocument/2006/relationships/image" Target="../media/image91.png"/><Relationship Id="rId12" Type="http://schemas.openxmlformats.org/officeDocument/2006/relationships/image" Target="../media/image94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11" Type="http://schemas.openxmlformats.org/officeDocument/2006/relationships/image" Target="../media/image6.png"/><Relationship Id="rId5" Type="http://schemas.openxmlformats.org/officeDocument/2006/relationships/image" Target="../media/image89.png"/><Relationship Id="rId15" Type="http://schemas.openxmlformats.org/officeDocument/2006/relationships/image" Target="../media/image97.png"/><Relationship Id="rId10" Type="http://schemas.openxmlformats.org/officeDocument/2006/relationships/image" Target="../media/image3.tiff"/><Relationship Id="rId4" Type="http://schemas.openxmlformats.org/officeDocument/2006/relationships/image" Target="../media/image88.png"/><Relationship Id="rId9" Type="http://schemas.openxmlformats.org/officeDocument/2006/relationships/image" Target="../media/image93.png"/><Relationship Id="rId14" Type="http://schemas.openxmlformats.org/officeDocument/2006/relationships/image" Target="../media/image9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5.png"/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7.png"/><Relationship Id="rId5" Type="http://schemas.openxmlformats.org/officeDocument/2006/relationships/image" Target="../media/image6.png"/><Relationship Id="rId10" Type="http://schemas.openxmlformats.org/officeDocument/2006/relationships/image" Target="../media/image13.png"/><Relationship Id="rId4" Type="http://schemas.openxmlformats.org/officeDocument/2006/relationships/image" Target="../media/image3.tiff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6.png"/><Relationship Id="rId4" Type="http://schemas.openxmlformats.org/officeDocument/2006/relationships/image" Target="../media/image15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png"/><Relationship Id="rId13" Type="http://schemas.openxmlformats.org/officeDocument/2006/relationships/image" Target="../media/image25.png"/><Relationship Id="rId3" Type="http://schemas.openxmlformats.org/officeDocument/2006/relationships/image" Target="../media/image21.png"/><Relationship Id="rId7" Type="http://schemas.openxmlformats.org/officeDocument/2006/relationships/image" Target="../media/image6.png"/><Relationship Id="rId12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tiff"/><Relationship Id="rId11" Type="http://schemas.openxmlformats.org/officeDocument/2006/relationships/image" Target="../media/image23.png"/><Relationship Id="rId5" Type="http://schemas.openxmlformats.org/officeDocument/2006/relationships/image" Target="../media/image150.png"/><Relationship Id="rId10" Type="http://schemas.openxmlformats.org/officeDocument/2006/relationships/image" Target="../media/image22.png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3" Type="http://schemas.openxmlformats.org/officeDocument/2006/relationships/image" Target="../media/image3.tiff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image" Target="../media/image240.png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30.png"/><Relationship Id="rId5" Type="http://schemas.openxmlformats.org/officeDocument/2006/relationships/image" Target="../media/image200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19" Type="http://schemas.openxmlformats.org/officeDocument/2006/relationships/image" Target="../media/image38.png"/><Relationship Id="rId4" Type="http://schemas.openxmlformats.org/officeDocument/2006/relationships/image" Target="../media/image6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75BF4-F40A-F53A-30E0-B78FA35AED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Towards a White-Box Secure Fiat-Shamir Transformation</a:t>
            </a:r>
          </a:p>
        </p:txBody>
      </p:sp>
      <p:pic>
        <p:nvPicPr>
          <p:cNvPr id="4" name="Weizmann_Institute_of_Science.svg" descr="Weizmann_Institute_of_Science.svg">
            <a:extLst>
              <a:ext uri="{FF2B5EF4-FFF2-40B4-BE49-F238E27FC236}">
                <a16:creationId xmlns:a16="http://schemas.microsoft.com/office/drawing/2014/main" id="{67586789-4341-7BA4-BC26-594FB2DD8C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8023" y="4408661"/>
            <a:ext cx="909185" cy="812369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Bar_Ilan_seal.svg" descr="Bar_Ilan_seal.svg">
            <a:extLst>
              <a:ext uri="{FF2B5EF4-FFF2-40B4-BE49-F238E27FC236}">
                <a16:creationId xmlns:a16="http://schemas.microsoft.com/office/drawing/2014/main" id="{21CD2A82-42BB-9CC8-7C94-51B409B01D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2552" y="4302625"/>
            <a:ext cx="909185" cy="947292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Gal Arnon">
            <a:extLst>
              <a:ext uri="{FF2B5EF4-FFF2-40B4-BE49-F238E27FC236}">
                <a16:creationId xmlns:a16="http://schemas.microsoft.com/office/drawing/2014/main" id="{302E5B70-1A1C-3A20-8046-F61059D8C93B}"/>
              </a:ext>
            </a:extLst>
          </p:cNvPr>
          <p:cNvSpPr txBox="1"/>
          <p:nvPr/>
        </p:nvSpPr>
        <p:spPr>
          <a:xfrm>
            <a:off x="2822403" y="3789889"/>
            <a:ext cx="1859483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 defTabSz="825500">
              <a:lnSpc>
                <a:spcPct val="100000"/>
              </a:lnSpc>
              <a:spcBef>
                <a:spcPts val="0"/>
              </a:spcBef>
              <a:defRPr sz="6400"/>
            </a:lvl1pPr>
          </a:lstStyle>
          <a:p>
            <a:r>
              <a:rPr sz="3200" dirty="0"/>
              <a:t>Gal Arnon</a:t>
            </a:r>
          </a:p>
        </p:txBody>
      </p:sp>
      <p:sp>
        <p:nvSpPr>
          <p:cNvPr id="7" name="Eylon Yogev">
            <a:extLst>
              <a:ext uri="{FF2B5EF4-FFF2-40B4-BE49-F238E27FC236}">
                <a16:creationId xmlns:a16="http://schemas.microsoft.com/office/drawing/2014/main" id="{D9B16F78-A24A-BE4D-9E89-74C443FD49A7}"/>
              </a:ext>
            </a:extLst>
          </p:cNvPr>
          <p:cNvSpPr txBox="1"/>
          <p:nvPr/>
        </p:nvSpPr>
        <p:spPr>
          <a:xfrm>
            <a:off x="6946590" y="3789889"/>
            <a:ext cx="2455026" cy="7064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 algn="r" defTabSz="825500">
              <a:lnSpc>
                <a:spcPct val="100000"/>
              </a:lnSpc>
              <a:spcBef>
                <a:spcPts val="0"/>
              </a:spcBef>
              <a:defRPr sz="6400"/>
            </a:lvl1pPr>
          </a:lstStyle>
          <a:p>
            <a:pPr algn="ctr"/>
            <a:r>
              <a:rPr sz="3200" b="1" dirty="0"/>
              <a:t>Eylon Yogev</a:t>
            </a:r>
          </a:p>
        </p:txBody>
      </p:sp>
    </p:spTree>
    <p:extLst>
      <p:ext uri="{BB962C8B-B14F-4D97-AF65-F5344CB8AC3E}">
        <p14:creationId xmlns:p14="http://schemas.microsoft.com/office/powerpoint/2010/main" val="2762102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67D656-F553-C6D5-B800-A201994A13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FF737034-D681-A1E8-C525-FE8CBDAEF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291" y="23065"/>
            <a:ext cx="9720072" cy="1499616"/>
          </a:xfrm>
        </p:spPr>
        <p:txBody>
          <a:bodyPr/>
          <a:lstStyle/>
          <a:p>
            <a:r>
              <a:rPr lang="en-US" dirty="0"/>
              <a:t>Attack on FS</a:t>
            </a:r>
            <a:endParaRPr lang="en-US" cap="non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B309655-92FD-6874-1FC9-DF8C40F10AA3}"/>
                  </a:ext>
                </a:extLst>
              </p:cNvPr>
              <p:cNvSpPr txBox="1"/>
              <p:nvPr/>
            </p:nvSpPr>
            <p:spPr>
              <a:xfrm>
                <a:off x="405291" y="1299825"/>
                <a:ext cx="11282926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2400" b="1" dirty="0">
                    <a:solidFill>
                      <a:srgbClr val="FF0000"/>
                    </a:solidFill>
                  </a:rPr>
                  <a:t>Main problem: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/>
                  <a:t> computes “verifier next message”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B309655-92FD-6874-1FC9-DF8C40F10A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291" y="1299825"/>
                <a:ext cx="11282926" cy="461665"/>
              </a:xfrm>
              <a:prstGeom prst="rect">
                <a:avLst/>
              </a:prstGeom>
              <a:blipFill>
                <a:blip r:embed="rId2"/>
                <a:stretch>
                  <a:fillRect l="-787" t="-10811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1F31553-3EA0-F912-61B9-4044FFE98173}"/>
                  </a:ext>
                </a:extLst>
              </p:cNvPr>
              <p:cNvSpPr txBox="1"/>
              <p:nvPr/>
            </p:nvSpPr>
            <p:spPr>
              <a:xfrm>
                <a:off x="402989" y="1867875"/>
                <a:ext cx="10801438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2400" b="1" dirty="0">
                    <a:solidFill>
                      <a:schemeClr val="accent6">
                        <a:lumMod val="75000"/>
                      </a:schemeClr>
                    </a:solidFill>
                  </a:rPr>
                  <a:t>Naïve solution</a:t>
                </a:r>
                <a:r>
                  <a:rPr lang="en-US" sz="2400" b="1" dirty="0"/>
                  <a:t>:</a:t>
                </a:r>
                <a:r>
                  <a:rPr lang="en-US" sz="2400" dirty="0"/>
                  <a:t> make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400" dirty="0"/>
                  <a:t> “more complex” than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1F31553-3EA0-F912-61B9-4044FFE981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989" y="1867875"/>
                <a:ext cx="10801438" cy="461665"/>
              </a:xfrm>
              <a:prstGeom prst="rect">
                <a:avLst/>
              </a:prstGeom>
              <a:blipFill>
                <a:blip r:embed="rId3"/>
                <a:stretch>
                  <a:fillRect l="-822" t="-789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06A81CA-549D-F5CC-07FB-A7EB2D7BD319}"/>
                  </a:ext>
                </a:extLst>
              </p:cNvPr>
              <p:cNvSpPr txBox="1"/>
              <p:nvPr/>
            </p:nvSpPr>
            <p:spPr>
              <a:xfrm>
                <a:off x="402988" y="2414629"/>
                <a:ext cx="8207611" cy="156966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2400" b="1" dirty="0">
                    <a:solidFill>
                      <a:srgbClr val="C04F15"/>
                    </a:solidFill>
                  </a:rPr>
                  <a:t>Drawbacks:</a:t>
                </a:r>
              </a:p>
              <a:p>
                <a:pPr marL="457200" indent="-457200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FF0000"/>
                    </a:solidFill>
                  </a:rPr>
                  <a:t>Slow</a:t>
                </a:r>
                <a:r>
                  <a:rPr lang="en-US" sz="2400" dirty="0"/>
                  <a:t> verifier (computes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400" dirty="0"/>
                  <a:t>, more complex than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/>
                  <a:t>)</a:t>
                </a:r>
              </a:p>
              <a:p>
                <a:pPr marL="457200" indent="-457200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FF0000"/>
                    </a:solidFill>
                  </a:rPr>
                  <a:t>Non compatible </a:t>
                </a:r>
                <a:r>
                  <a:rPr lang="en-US" sz="2400" dirty="0"/>
                  <a:t>with recursion</a:t>
                </a:r>
              </a:p>
              <a:p>
                <a:pPr marL="457200" indent="-457200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US" sz="2400" dirty="0"/>
                  <a:t>Security </a:t>
                </a:r>
                <a:r>
                  <a:rPr lang="en-US" sz="2400" dirty="0">
                    <a:solidFill>
                      <a:srgbClr val="FF0000"/>
                    </a:solidFill>
                  </a:rPr>
                  <a:t>unclear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06A81CA-549D-F5CC-07FB-A7EB2D7BD3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988" y="2414629"/>
                <a:ext cx="8207611" cy="1569660"/>
              </a:xfrm>
              <a:prstGeom prst="rect">
                <a:avLst/>
              </a:prstGeom>
              <a:blipFill>
                <a:blip r:embed="rId4"/>
                <a:stretch>
                  <a:fillRect l="-1082" t="-3226" b="-88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896ED89B-0EF2-F097-D1C5-C438146E8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AD33C-CDEB-4733-AA68-9316793C60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446EF74-5FB1-0D40-E5A2-952A51ED49AC}"/>
              </a:ext>
            </a:extLst>
          </p:cNvPr>
          <p:cNvGrpSpPr/>
          <p:nvPr/>
        </p:nvGrpSpPr>
        <p:grpSpPr>
          <a:xfrm>
            <a:off x="3666537" y="3692928"/>
            <a:ext cx="4944062" cy="1856563"/>
            <a:chOff x="5581448" y="4152180"/>
            <a:chExt cx="4944062" cy="185656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004F2C7-BB94-D41D-1C92-F6FD350D11F8}"/>
                </a:ext>
              </a:extLst>
            </p:cNvPr>
            <p:cNvGrpSpPr/>
            <p:nvPr/>
          </p:nvGrpSpPr>
          <p:grpSpPr>
            <a:xfrm>
              <a:off x="5581448" y="4152180"/>
              <a:ext cx="4944062" cy="1856563"/>
              <a:chOff x="344786" y="3079070"/>
              <a:chExt cx="4944062" cy="1709332"/>
            </a:xfrm>
          </p:grpSpPr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1C7794E6-69DD-3F09-A94D-9B89EDF88055}"/>
                  </a:ext>
                </a:extLst>
              </p:cNvPr>
              <p:cNvSpPr/>
              <p:nvPr/>
            </p:nvSpPr>
            <p:spPr>
              <a:xfrm>
                <a:off x="344786" y="3079070"/>
                <a:ext cx="4944062" cy="1709332"/>
              </a:xfrm>
              <a:prstGeom prst="roundRect">
                <a:avLst/>
              </a:prstGeom>
              <a:solidFill>
                <a:schemeClr val="tx2">
                  <a:lumMod val="10000"/>
                  <a:lumOff val="9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28498F7-6AB6-209B-1C65-BEF83C16DB19}"/>
                  </a:ext>
                </a:extLst>
              </p:cNvPr>
              <p:cNvSpPr txBox="1"/>
              <p:nvPr/>
            </p:nvSpPr>
            <p:spPr>
              <a:xfrm>
                <a:off x="465136" y="3124920"/>
                <a:ext cx="4748211" cy="7650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ctr" defTabSz="914400" eaLnBrk="1" latinLnBrk="0" hangingPunct="1"/>
                <a:r>
                  <a:rPr lang="en-US" sz="2400" dirty="0"/>
                  <a:t>We propose an alternative solution using </a:t>
                </a:r>
                <a:r>
                  <a:rPr lang="en-US" sz="2400" b="1" dirty="0"/>
                  <a:t>strong</a:t>
                </a:r>
                <a:r>
                  <a:rPr lang="en-US" sz="2400" dirty="0"/>
                  <a:t> </a:t>
                </a:r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</a:rPr>
                  <a:t>proof of work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19A1AE45-03E0-CF74-2D69-E7AD3D858337}"/>
                    </a:ext>
                  </a:extLst>
                </p:cNvPr>
                <p:cNvSpPr txBox="1"/>
                <p:nvPr/>
              </p:nvSpPr>
              <p:spPr>
                <a:xfrm>
                  <a:off x="5776567" y="5191040"/>
                  <a:ext cx="4553824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defTabSz="914400" eaLnBrk="1" latinLnBrk="0" hangingPunct="1"/>
                  <a:r>
                    <a:rPr lang="en-US" sz="2000" dirty="0">
                      <a:solidFill>
                        <a:schemeClr val="accent6">
                          <a:lumMod val="75000"/>
                        </a:schemeClr>
                      </a:solidFill>
                    </a:rPr>
                    <a:t>Intuitively:</a:t>
                  </a:r>
                  <a:r>
                    <a:rPr lang="en-US" sz="2000" dirty="0"/>
                    <a:t> make next message function more complex than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a14:m>
                  <a:r>
                    <a:rPr lang="en-US" sz="2000" dirty="0"/>
                    <a:t>, but easy to verify</a:t>
                  </a: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19A1AE45-03E0-CF74-2D69-E7AD3D85833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76567" y="5191040"/>
                  <a:ext cx="4553824" cy="707886"/>
                </a:xfrm>
                <a:prstGeom prst="rect">
                  <a:avLst/>
                </a:prstGeom>
                <a:blipFill>
                  <a:blip r:embed="rId5"/>
                  <a:stretch>
                    <a:fillRect l="-1339" t="-4274" r="-1205" b="-145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150955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8F62B8-01AA-0537-F6DB-02D8011E1C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F3485-9519-39D1-030D-B9B03C224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3437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The XFS Transformation</a:t>
            </a:r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07E50AF-0663-9A41-1DD4-B9A5FED88C77}"/>
              </a:ext>
            </a:extLst>
          </p:cNvPr>
          <p:cNvSpPr txBox="1">
            <a:spLocks/>
          </p:cNvSpPr>
          <p:nvPr/>
        </p:nvSpPr>
        <p:spPr>
          <a:xfrm>
            <a:off x="838200" y="30178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chemeClr val="bg1">
                    <a:lumMod val="50000"/>
                  </a:schemeClr>
                </a:solidFill>
              </a:rPr>
              <a:t>But first, a strong proof of work</a:t>
            </a:r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2948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AE9699-2166-7450-3F3E-B55C9B313B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7">
            <a:extLst>
              <a:ext uri="{FF2B5EF4-FFF2-40B4-BE49-F238E27FC236}">
                <a16:creationId xmlns:a16="http://schemas.microsoft.com/office/drawing/2014/main" id="{E0C64F18-7112-67E8-61B0-8414ACE21C92}"/>
              </a:ext>
            </a:extLst>
          </p:cNvPr>
          <p:cNvGrpSpPr/>
          <p:nvPr/>
        </p:nvGrpSpPr>
        <p:grpSpPr>
          <a:xfrm>
            <a:off x="6549308" y="2688296"/>
            <a:ext cx="3004311" cy="1201422"/>
            <a:chOff x="6549308" y="2688296"/>
            <a:chExt cx="3004311" cy="120142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6CDDCF7-1484-6807-6A2F-11D2C7F52A1C}"/>
                </a:ext>
              </a:extLst>
            </p:cNvPr>
            <p:cNvSpPr/>
            <p:nvPr/>
          </p:nvSpPr>
          <p:spPr>
            <a:xfrm>
              <a:off x="6549308" y="2688296"/>
              <a:ext cx="3004311" cy="120142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A68D5733-AB80-62BE-657B-E2535D5E874D}"/>
                    </a:ext>
                  </a:extLst>
                </p:cNvPr>
                <p:cNvSpPr txBox="1"/>
                <p:nvPr/>
              </p:nvSpPr>
              <p:spPr>
                <a:xfrm>
                  <a:off x="6825769" y="2817003"/>
                  <a:ext cx="2451385" cy="73866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>
                  <a:spAutoFit/>
                </a:bodyPr>
                <a:lstStyle/>
                <a:p>
                  <a:pPr algn="ctr"/>
                  <a:r>
                    <a:rPr lang="en-US" sz="2400" b="1" dirty="0"/>
                    <a:t>Solve</a:t>
                  </a:r>
                </a:p>
                <a:p>
                  <a:pPr algn="ctr"/>
                  <a:r>
                    <a:rPr lang="en-US" sz="2400" dirty="0"/>
                    <a:t>time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≪ℓ</m:t>
                      </m:r>
                    </m:oMath>
                  </a14:m>
                  <a:endParaRPr lang="he-IL" sz="2400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A68D5733-AB80-62BE-657B-E2535D5E87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25769" y="2817003"/>
                  <a:ext cx="2451385" cy="738664"/>
                </a:xfrm>
                <a:prstGeom prst="rect">
                  <a:avLst/>
                </a:prstGeom>
                <a:blipFill>
                  <a:blip r:embed="rId2"/>
                  <a:stretch>
                    <a:fillRect t="-12397" b="-2562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D1FF3DD-5261-A844-7F48-C0AD615E0A16}"/>
              </a:ext>
            </a:extLst>
          </p:cNvPr>
          <p:cNvGrpSpPr/>
          <p:nvPr/>
        </p:nvGrpSpPr>
        <p:grpSpPr>
          <a:xfrm>
            <a:off x="6549308" y="1051628"/>
            <a:ext cx="3004311" cy="1636668"/>
            <a:chOff x="6549308" y="1051628"/>
            <a:chExt cx="3004311" cy="1636668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CDCCD9E-769B-6DD0-1F56-F5BC000DD564}"/>
                </a:ext>
              </a:extLst>
            </p:cNvPr>
            <p:cNvSpPr/>
            <p:nvPr/>
          </p:nvSpPr>
          <p:spPr>
            <a:xfrm>
              <a:off x="6549308" y="1051628"/>
              <a:ext cx="3004311" cy="16366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1D316D39-2FBA-B64F-D545-B5B4E0DF60F5}"/>
                    </a:ext>
                  </a:extLst>
                </p:cNvPr>
                <p:cNvSpPr txBox="1"/>
                <p:nvPr/>
              </p:nvSpPr>
              <p:spPr>
                <a:xfrm>
                  <a:off x="6757598" y="1411388"/>
                  <a:ext cx="2587729" cy="73866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>
                  <a:spAutoFit/>
                </a:bodyPr>
                <a:lstStyle/>
                <a:p>
                  <a:pPr algn="ctr"/>
                  <a:r>
                    <a:rPr lang="en-US" sz="2400" b="1" dirty="0"/>
                    <a:t>Preprocessing </a:t>
                  </a:r>
                </a:p>
                <a:p>
                  <a:pPr algn="ctr"/>
                  <a:r>
                    <a:rPr lang="en-US" sz="2400" dirty="0"/>
                    <a:t>time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≫ℓ</m:t>
                      </m:r>
                    </m:oMath>
                  </a14:m>
                  <a:endParaRPr lang="he-IL" sz="2400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1D316D39-2FBA-B64F-D545-B5B4E0DF60F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57598" y="1411388"/>
                  <a:ext cx="2587729" cy="738664"/>
                </a:xfrm>
                <a:prstGeom prst="rect">
                  <a:avLst/>
                </a:prstGeom>
                <a:blipFill>
                  <a:blip r:embed="rId3"/>
                  <a:stretch>
                    <a:fillRect t="-13223" b="-2479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8CBA9185-54A1-F0FF-BFBF-E007BE2F12CE}"/>
              </a:ext>
            </a:extLst>
          </p:cNvPr>
          <p:cNvGrpSpPr/>
          <p:nvPr/>
        </p:nvGrpSpPr>
        <p:grpSpPr>
          <a:xfrm>
            <a:off x="9613024" y="2707690"/>
            <a:ext cx="1891355" cy="355484"/>
            <a:chOff x="9613024" y="2707690"/>
            <a:chExt cx="1891355" cy="355484"/>
          </a:xfrm>
        </p:grpSpPr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E02D23B0-762D-8488-CAA8-695CC76CA7A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613024" y="3063174"/>
              <a:ext cx="1891355" cy="0"/>
            </a:xfrm>
            <a:prstGeom prst="straightConnector1">
              <a:avLst/>
            </a:prstGeom>
            <a:ln w="38100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FC6490F-373D-0BB0-0DF9-7F64CD9612C3}"/>
                    </a:ext>
                  </a:extLst>
                </p:cNvPr>
                <p:cNvSpPr txBox="1"/>
                <p:nvPr/>
              </p:nvSpPr>
              <p:spPr>
                <a:xfrm>
                  <a:off x="10121370" y="2707690"/>
                  <a:ext cx="894027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1">
                  <a:spAutoFit/>
                </a:bodyPr>
                <a:lstStyle/>
                <a:p>
                  <a:r>
                    <a:rPr lang="en-US" sz="2000" dirty="0"/>
                    <a:t>puzzle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a14:m>
                  <a:endParaRPr lang="he-IL" sz="2000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4B4810FD-0944-3B6E-E6FE-1C69DAAA27D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21370" y="2707690"/>
                  <a:ext cx="894027" cy="307777"/>
                </a:xfrm>
                <a:prstGeom prst="rect">
                  <a:avLst/>
                </a:prstGeom>
                <a:blipFill>
                  <a:blip r:embed="rId9"/>
                  <a:stretch>
                    <a:fillRect l="-17007" t="-23529" r="-5442" b="-5098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4DE49CE-0595-7F8F-D466-C93A905CF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/>
              <a:t>Strong Proof of Work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E71A7891-6E59-E9DD-5741-D9A2C0B5B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AD33C-CDEB-4733-AA68-9316793C60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CFFD66F-694C-5A1A-8277-418434516A68}"/>
              </a:ext>
            </a:extLst>
          </p:cNvPr>
          <p:cNvGrpSpPr/>
          <p:nvPr/>
        </p:nvGrpSpPr>
        <p:grpSpPr>
          <a:xfrm>
            <a:off x="9613024" y="1051627"/>
            <a:ext cx="2111395" cy="376760"/>
            <a:chOff x="4224649" y="2845066"/>
            <a:chExt cx="2111395" cy="376760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D9717466-0B2A-BFE2-283E-DDAC17CF517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24649" y="3221826"/>
              <a:ext cx="1891355" cy="0"/>
            </a:xfrm>
            <a:prstGeom prst="straightConnector1">
              <a:avLst/>
            </a:prstGeom>
            <a:ln w="38100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72FCE064-9404-1316-0323-C62462D148BC}"/>
                    </a:ext>
                  </a:extLst>
                </p:cNvPr>
                <p:cNvSpPr txBox="1"/>
                <p:nvPr/>
              </p:nvSpPr>
              <p:spPr>
                <a:xfrm>
                  <a:off x="4347102" y="2845066"/>
                  <a:ext cx="1988942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1">
                  <a:spAutoFit/>
                </a:bodyPr>
                <a:lstStyle/>
                <a:p>
                  <a:r>
                    <a:rPr lang="en-US" sz="2000" dirty="0"/>
                    <a:t>public params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</m:oMath>
                  </a14:m>
                  <a:endParaRPr lang="he-IL" sz="2000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72FCE064-9404-1316-0323-C62462D148B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47102" y="2845066"/>
                  <a:ext cx="1988942" cy="307777"/>
                </a:xfrm>
                <a:prstGeom prst="rect">
                  <a:avLst/>
                </a:prstGeom>
                <a:blipFill>
                  <a:blip r:embed="rId10"/>
                  <a:stretch>
                    <a:fillRect l="-7595" t="-28000" r="-10127" b="-52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8EED9EB-12E8-A629-C81B-2AF918FB0A7C}"/>
              </a:ext>
            </a:extLst>
          </p:cNvPr>
          <p:cNvGrpSpPr/>
          <p:nvPr/>
        </p:nvGrpSpPr>
        <p:grpSpPr>
          <a:xfrm>
            <a:off x="8801293" y="2309537"/>
            <a:ext cx="603863" cy="552041"/>
            <a:chOff x="8801293" y="2309537"/>
            <a:chExt cx="603863" cy="55204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03FD3FDF-624A-03C1-4408-2F317872BF81}"/>
                    </a:ext>
                  </a:extLst>
                </p:cNvPr>
                <p:cNvSpPr txBox="1"/>
                <p:nvPr/>
              </p:nvSpPr>
              <p:spPr>
                <a:xfrm>
                  <a:off x="8848401" y="2309537"/>
                  <a:ext cx="556755" cy="33855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𝑎𝑢𝑥</m:t>
                        </m:r>
                      </m:oMath>
                    </m:oMathPara>
                  </a14:m>
                  <a:endParaRPr lang="he-IL" sz="2200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03FD3FDF-624A-03C1-4408-2F317872BF8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48401" y="2309537"/>
                  <a:ext cx="556755" cy="338554"/>
                </a:xfrm>
                <a:prstGeom prst="rect">
                  <a:avLst/>
                </a:prstGeom>
                <a:blipFill>
                  <a:blip r:embed="rId11"/>
                  <a:stretch>
                    <a:fillRect l="-4444" t="-21429" r="-35556" b="-46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FC60613D-0001-BB00-5230-A4C2DEF2A68C}"/>
                </a:ext>
              </a:extLst>
            </p:cNvPr>
            <p:cNvCxnSpPr>
              <a:cxnSpLocks/>
            </p:cNvCxnSpPr>
            <p:nvPr/>
          </p:nvCxnSpPr>
          <p:spPr>
            <a:xfrm>
              <a:off x="8801293" y="2424799"/>
              <a:ext cx="0" cy="436779"/>
            </a:xfrm>
            <a:prstGeom prst="straightConnector1">
              <a:avLst/>
            </a:prstGeom>
            <a:ln w="38100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43A241C-6C65-97EF-C5DE-20BD31877EB6}"/>
              </a:ext>
            </a:extLst>
          </p:cNvPr>
          <p:cNvGrpSpPr/>
          <p:nvPr/>
        </p:nvGrpSpPr>
        <p:grpSpPr>
          <a:xfrm>
            <a:off x="8801293" y="3550822"/>
            <a:ext cx="239314" cy="555589"/>
            <a:chOff x="8801293" y="3550822"/>
            <a:chExt cx="239314" cy="55558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4EB0B18B-6D1E-52A9-74FF-541DC04DC3F3}"/>
                    </a:ext>
                  </a:extLst>
                </p:cNvPr>
                <p:cNvSpPr txBox="1"/>
                <p:nvPr/>
              </p:nvSpPr>
              <p:spPr>
                <a:xfrm>
                  <a:off x="8826446" y="3550822"/>
                  <a:ext cx="214161" cy="33855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he-IL" sz="2200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4EB0B18B-6D1E-52A9-74FF-541DC04DC3F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26446" y="3550822"/>
                  <a:ext cx="214161" cy="338554"/>
                </a:xfrm>
                <a:prstGeom prst="rect">
                  <a:avLst/>
                </a:prstGeom>
                <a:blipFill>
                  <a:blip r:embed="rId12"/>
                  <a:stretch>
                    <a:fillRect l="-17143" r="-8571" b="-17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C4AC4F8F-E9B4-4F74-D95E-5551CCDC8A76}"/>
                </a:ext>
              </a:extLst>
            </p:cNvPr>
            <p:cNvCxnSpPr>
              <a:cxnSpLocks/>
            </p:cNvCxnSpPr>
            <p:nvPr/>
          </p:nvCxnSpPr>
          <p:spPr>
            <a:xfrm>
              <a:off x="8801293" y="3619855"/>
              <a:ext cx="0" cy="486556"/>
            </a:xfrm>
            <a:prstGeom prst="straightConnector1">
              <a:avLst/>
            </a:prstGeom>
            <a:ln w="38100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2B0174B-A790-4926-71ED-EEF7CFE197A5}"/>
                  </a:ext>
                </a:extLst>
              </p:cNvPr>
              <p:cNvSpPr txBox="1"/>
              <p:nvPr/>
            </p:nvSpPr>
            <p:spPr>
              <a:xfrm>
                <a:off x="7693980" y="4156919"/>
                <a:ext cx="397730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rgbClr val="C04F15"/>
                                  </a:solidFill>
                                  <a:latin typeface="Cambria Math" panose="02040503050406030204" pitchFamily="18" charset="0"/>
                                </a:rPr>
                                <m:t>Check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</m:e>
                      </m:func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𝑛𝑒𝑔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</m:oMath>
                  </m:oMathPara>
                </a14:m>
                <a:endParaRPr lang="he-IL" sz="24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2B0174B-A790-4926-71ED-EEF7CFE197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3980" y="4156919"/>
                <a:ext cx="3977307" cy="369332"/>
              </a:xfrm>
              <a:prstGeom prst="rect">
                <a:avLst/>
              </a:prstGeom>
              <a:blipFill>
                <a:blip r:embed="rId13"/>
                <a:stretch>
                  <a:fillRect l="-1072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ontent Placeholder 2">
                <a:extLst>
                  <a:ext uri="{FF2B5EF4-FFF2-40B4-BE49-F238E27FC236}">
                    <a16:creationId xmlns:a16="http://schemas.microsoft.com/office/drawing/2014/main" id="{9775FFBD-319A-278A-2742-DA6BE933041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56708" y="1492685"/>
                <a:ext cx="4355457" cy="48909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400" dirty="0"/>
                  <a:t>Proof of work with hardness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he-IL" sz="2400" dirty="0"/>
                  <a:t> 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≪</m:t>
                    </m:r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𝜆</m:t>
                        </m:r>
                      </m:sup>
                    </m:sSup>
                  </m:oMath>
                </a14:m>
                <a:r>
                  <a:rPr lang="en-US" sz="2400" dirty="0"/>
                  <a:t>):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3" name="Content Placeholder 2">
                <a:extLst>
                  <a:ext uri="{FF2B5EF4-FFF2-40B4-BE49-F238E27FC236}">
                    <a16:creationId xmlns:a16="http://schemas.microsoft.com/office/drawing/2014/main" id="{9775FFBD-319A-278A-2742-DA6BE93304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708" y="1492685"/>
                <a:ext cx="4355457" cy="489098"/>
              </a:xfrm>
              <a:prstGeom prst="rect">
                <a:avLst/>
              </a:prstGeom>
              <a:blipFill>
                <a:blip r:embed="rId14"/>
                <a:stretch>
                  <a:fillRect l="-1541" t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ontent Placeholder 2">
                <a:extLst>
                  <a:ext uri="{FF2B5EF4-FFF2-40B4-BE49-F238E27FC236}">
                    <a16:creationId xmlns:a16="http://schemas.microsoft.com/office/drawing/2014/main" id="{16E9BC37-CE13-0B2A-7F84-24ACFBC86FA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4783" y="1926844"/>
                <a:ext cx="5432545" cy="761451"/>
              </a:xfrm>
              <a:prstGeom prst="rect">
                <a:avLst/>
              </a:prstGeom>
            </p:spPr>
            <p:txBody>
              <a:bodyPr vert="horz" wrap="none" lIns="91440" tIns="45720" rIns="91440" bIns="45720" rtlCol="0">
                <a:normAutofit fontScale="625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5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Solve</m:t>
                    </m:r>
                    <m:d>
                      <m:dPr>
                        <m:ctrlPr>
                          <a:rPr lang="en-US" sz="3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sz="3500" dirty="0"/>
                  <a:t> solves puzzle </a:t>
                </a:r>
                <a14:m>
                  <m:oMath xmlns:m="http://schemas.openxmlformats.org/officeDocument/2006/math">
                    <m:r>
                      <a:rPr lang="en-US" sz="3500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3500" dirty="0"/>
                  <a:t> in time </a:t>
                </a:r>
                <a14:m>
                  <m:oMath xmlns:m="http://schemas.openxmlformats.org/officeDocument/2006/math">
                    <m:r>
                      <a:rPr lang="en-US" sz="3500" b="0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endParaRPr lang="en-US" sz="3500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500" b="0" i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Check</m:t>
                    </m:r>
                    <m:d>
                      <m:dPr>
                        <m:ctrlPr>
                          <a:rPr lang="en-US" sz="3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sz="3500" dirty="0"/>
                  <a:t> verifies a solution </a:t>
                </a:r>
                <a14:m>
                  <m:oMath xmlns:m="http://schemas.openxmlformats.org/officeDocument/2006/math">
                    <m:r>
                      <a:rPr lang="en-US" sz="35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3500" dirty="0"/>
                  <a:t> to puzzle </a:t>
                </a:r>
                <a14:m>
                  <m:oMath xmlns:m="http://schemas.openxmlformats.org/officeDocument/2006/math">
                    <m:r>
                      <a:rPr lang="en-US" sz="3500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3500" dirty="0"/>
                  <a:t> 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6" name="Content Placeholder 2">
                <a:extLst>
                  <a:ext uri="{FF2B5EF4-FFF2-40B4-BE49-F238E27FC236}">
                    <a16:creationId xmlns:a16="http://schemas.microsoft.com/office/drawing/2014/main" id="{16E9BC37-CE13-0B2A-7F84-24ACFBC86F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783" y="1926844"/>
                <a:ext cx="5432545" cy="761451"/>
              </a:xfrm>
              <a:prstGeom prst="rect">
                <a:avLst/>
              </a:prstGeom>
              <a:blipFill>
                <a:blip r:embed="rId15"/>
                <a:stretch>
                  <a:fillRect l="-1166" t="-14754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ontent Placeholder 2">
                <a:extLst>
                  <a:ext uri="{FF2B5EF4-FFF2-40B4-BE49-F238E27FC236}">
                    <a16:creationId xmlns:a16="http://schemas.microsoft.com/office/drawing/2014/main" id="{98849CEE-101A-8D35-F1A4-62214369483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7621" y="2677485"/>
                <a:ext cx="5348675" cy="1008418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200" dirty="0">
                    <a:solidFill>
                      <a:srgbClr val="C00000"/>
                    </a:solidFill>
                  </a:rPr>
                  <a:t>Security:</a:t>
                </a:r>
                <a:br>
                  <a:rPr lang="en-US" sz="2200" dirty="0">
                    <a:solidFill>
                      <a:srgbClr val="C00000"/>
                    </a:solidFill>
                  </a:rPr>
                </a:b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𝑛𝑒𝑔</m:t>
                    </m:r>
                    <m:d>
                      <m:dPr>
                        <m:ctrlP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</m:oMath>
                </a14:m>
                <a:r>
                  <a:rPr lang="en-US" sz="2200" dirty="0">
                    <a:solidFill>
                      <a:srgbClr val="FF0000"/>
                    </a:solidFill>
                  </a:rPr>
                  <a:t> probability </a:t>
                </a:r>
                <a:r>
                  <a:rPr lang="en-US" sz="2200" dirty="0"/>
                  <a:t>of solving in time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≪ℓ</m:t>
                    </m:r>
                  </m:oMath>
                </a14:m>
                <a:r>
                  <a:rPr lang="en-US" sz="2200" dirty="0"/>
                  <a:t>  </a:t>
                </a:r>
                <a:r>
                  <a:rPr lang="en-US" sz="2200" dirty="0">
                    <a:solidFill>
                      <a:srgbClr val="FF0000"/>
                    </a:solidFill>
                  </a:rPr>
                  <a:t>with preprocessing</a:t>
                </a:r>
              </a:p>
            </p:txBody>
          </p:sp>
        </mc:Choice>
        <mc:Fallback xmlns="">
          <p:sp>
            <p:nvSpPr>
              <p:cNvPr id="37" name="Content Placeholder 2">
                <a:extLst>
                  <a:ext uri="{FF2B5EF4-FFF2-40B4-BE49-F238E27FC236}">
                    <a16:creationId xmlns:a16="http://schemas.microsoft.com/office/drawing/2014/main" id="{98849CEE-101A-8D35-F1A4-6221436948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621" y="2677485"/>
                <a:ext cx="5348675" cy="1008418"/>
              </a:xfrm>
              <a:prstGeom prst="rect">
                <a:avLst/>
              </a:prstGeom>
              <a:blipFill>
                <a:blip r:embed="rId16"/>
                <a:stretch>
                  <a:fillRect l="-1422" t="-6173" b="-9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TextBox 62">
            <a:extLst>
              <a:ext uri="{FF2B5EF4-FFF2-40B4-BE49-F238E27FC236}">
                <a16:creationId xmlns:a16="http://schemas.microsoft.com/office/drawing/2014/main" id="{0DD05748-0EF9-C2FD-6EF2-688355E6E62E}"/>
              </a:ext>
            </a:extLst>
          </p:cNvPr>
          <p:cNvSpPr txBox="1"/>
          <p:nvPr/>
        </p:nvSpPr>
        <p:spPr>
          <a:xfrm>
            <a:off x="4573236" y="5247571"/>
            <a:ext cx="7098051" cy="4268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indent="0" algn="l" defTabSz="914400" eaLnBrk="1" latinLnBrk="0" hangingPunct="1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400" b="0" dirty="0">
                <a:solidFill>
                  <a:schemeClr val="tx1"/>
                </a:solidFill>
              </a:rPr>
              <a:t>We give: two </a:t>
            </a:r>
            <a:r>
              <a:rPr lang="en-US" sz="2400" b="0" dirty="0">
                <a:solidFill>
                  <a:srgbClr val="0070C0"/>
                </a:solidFill>
              </a:rPr>
              <a:t>constructions of</a:t>
            </a:r>
            <a:r>
              <a:rPr lang="en-US" sz="2400" b="0" dirty="0">
                <a:solidFill>
                  <a:schemeClr val="tx1"/>
                </a:solidFill>
              </a:rPr>
              <a:t>  </a:t>
            </a:r>
            <a:r>
              <a:rPr lang="en-US" sz="2400" b="0" dirty="0">
                <a:solidFill>
                  <a:srgbClr val="3B7D23"/>
                </a:solidFill>
              </a:rPr>
              <a:t>strong proof of work</a:t>
            </a:r>
            <a:endParaRPr lang="en-US" sz="2400" b="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3" name="Speech Bubble: Oval 1032">
                <a:extLst>
                  <a:ext uri="{FF2B5EF4-FFF2-40B4-BE49-F238E27FC236}">
                    <a16:creationId xmlns:a16="http://schemas.microsoft.com/office/drawing/2014/main" id="{17FBCB59-1C18-C74F-61F6-83691B5417CB}"/>
                  </a:ext>
                </a:extLst>
              </p:cNvPr>
              <p:cNvSpPr/>
              <p:nvPr/>
            </p:nvSpPr>
            <p:spPr>
              <a:xfrm>
                <a:off x="495586" y="5126255"/>
                <a:ext cx="3738188" cy="1008418"/>
              </a:xfrm>
              <a:prstGeom prst="wedgeEllipseCallout">
                <a:avLst>
                  <a:gd name="adj1" fmla="val -16768"/>
                  <a:gd name="adj2" fmla="val -82066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700" dirty="0">
                    <a:solidFill>
                      <a:schemeClr val="tx1"/>
                    </a:solidFill>
                  </a:rPr>
                  <a:t>guessing a solution works with </a:t>
                </a:r>
                <a:r>
                  <a:rPr lang="en-US" sz="1700" dirty="0">
                    <a:solidFill>
                      <a:srgbClr val="C00000"/>
                    </a:solidFill>
                  </a:rPr>
                  <a:t>probability </a:t>
                </a:r>
                <a14:m>
                  <m:oMath xmlns:m="http://schemas.openxmlformats.org/officeDocument/2006/math">
                    <m:r>
                      <a:rPr lang="en-US" sz="17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1/</m:t>
                    </m:r>
                    <m:r>
                      <a:rPr lang="en-US" sz="17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endParaRPr lang="en-US" sz="1700" dirty="0"/>
              </a:p>
            </p:txBody>
          </p:sp>
        </mc:Choice>
        <mc:Fallback xmlns="">
          <p:sp>
            <p:nvSpPr>
              <p:cNvPr id="1033" name="Speech Bubble: Oval 1032">
                <a:extLst>
                  <a:ext uri="{FF2B5EF4-FFF2-40B4-BE49-F238E27FC236}">
                    <a16:creationId xmlns:a16="http://schemas.microsoft.com/office/drawing/2014/main" id="{17FBCB59-1C18-C74F-61F6-83691B5417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586" y="5126255"/>
                <a:ext cx="3738188" cy="1008418"/>
              </a:xfrm>
              <a:prstGeom prst="wedgeEllipseCallout">
                <a:avLst>
                  <a:gd name="adj1" fmla="val -16768"/>
                  <a:gd name="adj2" fmla="val -82066"/>
                </a:avLst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57CCE58A-533D-53D8-2973-2855983734FF}"/>
              </a:ext>
            </a:extLst>
          </p:cNvPr>
          <p:cNvGrpSpPr/>
          <p:nvPr/>
        </p:nvGrpSpPr>
        <p:grpSpPr>
          <a:xfrm>
            <a:off x="495586" y="4057914"/>
            <a:ext cx="3950258" cy="671463"/>
            <a:chOff x="495586" y="4057914"/>
            <a:chExt cx="3950258" cy="67146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05AFAB1-87FE-9F6C-BA05-1EE5CF433CD9}"/>
                </a:ext>
              </a:extLst>
            </p:cNvPr>
            <p:cNvSpPr/>
            <p:nvPr/>
          </p:nvSpPr>
          <p:spPr>
            <a:xfrm>
              <a:off x="495586" y="4057914"/>
              <a:ext cx="1699591" cy="66410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>
                  <a:solidFill>
                    <a:schemeClr val="tx1"/>
                  </a:solidFill>
                </a:rPr>
                <a:t>Bitcoin PoW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A7F734C1-1364-3E95-0389-369D7CDB98A3}"/>
                    </a:ext>
                  </a:extLst>
                </p:cNvPr>
                <p:cNvSpPr txBox="1"/>
                <p:nvPr/>
              </p:nvSpPr>
              <p:spPr>
                <a:xfrm>
                  <a:off x="2195177" y="4093001"/>
                  <a:ext cx="459689" cy="58477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sz="3200" b="1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A7F734C1-1364-3E95-0389-369D7CDB98A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95177" y="4093001"/>
                  <a:ext cx="459689" cy="584775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1667CB6-E4FB-E89A-38EF-64372D44526B}"/>
                </a:ext>
              </a:extLst>
            </p:cNvPr>
            <p:cNvSpPr/>
            <p:nvPr/>
          </p:nvSpPr>
          <p:spPr>
            <a:xfrm>
              <a:off x="2798439" y="4065271"/>
              <a:ext cx="1647405" cy="66410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>
                  <a:solidFill>
                    <a:schemeClr val="tx1"/>
                  </a:solidFill>
                </a:rPr>
                <a:t>Strong PoW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E109F61-EE8C-F99D-CAF2-0408996AC4EF}"/>
              </a:ext>
            </a:extLst>
          </p:cNvPr>
          <p:cNvGrpSpPr/>
          <p:nvPr/>
        </p:nvGrpSpPr>
        <p:grpSpPr>
          <a:xfrm>
            <a:off x="4441422" y="4087732"/>
            <a:ext cx="2425146" cy="664106"/>
            <a:chOff x="4441422" y="4087732"/>
            <a:chExt cx="2425146" cy="66410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6467F601-E930-2A90-3F32-24A6906BD668}"/>
                    </a:ext>
                  </a:extLst>
                </p:cNvPr>
                <p:cNvSpPr txBox="1"/>
                <p:nvPr/>
              </p:nvSpPr>
              <p:spPr>
                <a:xfrm>
                  <a:off x="4441422" y="4112879"/>
                  <a:ext cx="459689" cy="58477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sz="3200" b="1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6467F601-E930-2A90-3F32-24A6906BD6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41422" y="4112879"/>
                  <a:ext cx="459689" cy="584775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A43D4F7-04E3-A294-0619-305828CC20B3}"/>
                </a:ext>
              </a:extLst>
            </p:cNvPr>
            <p:cNvSpPr/>
            <p:nvPr/>
          </p:nvSpPr>
          <p:spPr>
            <a:xfrm>
              <a:off x="5049106" y="4087732"/>
              <a:ext cx="1817462" cy="66410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Proof of Sequential Work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29682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7" grpId="0"/>
      <p:bldP spid="63" grpId="0" animBg="1"/>
      <p:bldP spid="103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E8FDFD-FF96-C44B-C4BE-581814C88B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B0E7515-F523-D41D-F735-40EEB60DF566}"/>
              </a:ext>
            </a:extLst>
          </p:cNvPr>
          <p:cNvSpPr/>
          <p:nvPr/>
        </p:nvSpPr>
        <p:spPr>
          <a:xfrm>
            <a:off x="3092036" y="3450703"/>
            <a:ext cx="2064755" cy="712026"/>
          </a:xfrm>
          <a:prstGeom prst="rect">
            <a:avLst/>
          </a:prstGeom>
          <a:solidFill>
            <a:srgbClr val="FFFFA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0" name="Title 1">
            <a:extLst>
              <a:ext uri="{FF2B5EF4-FFF2-40B4-BE49-F238E27FC236}">
                <a16:creationId xmlns:a16="http://schemas.microsoft.com/office/drawing/2014/main" id="{7E66B783-F420-D834-7908-8D2AEB0BF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291" y="23065"/>
            <a:ext cx="9720072" cy="1499616"/>
          </a:xfrm>
        </p:spPr>
        <p:txBody>
          <a:bodyPr/>
          <a:lstStyle/>
          <a:p>
            <a:r>
              <a:rPr lang="en-US" dirty="0"/>
              <a:t>XFS Transformation</a:t>
            </a:r>
            <a:endParaRPr lang="en-US" cap="non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D24367-6A5A-6B3C-9DEC-AC6386B49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AD33C-CDEB-4733-AA68-9316793C60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BA66C7BD-5EA7-B097-1379-0002B93EBB4F}"/>
              </a:ext>
            </a:extLst>
          </p:cNvPr>
          <p:cNvGrpSpPr/>
          <p:nvPr/>
        </p:nvGrpSpPr>
        <p:grpSpPr>
          <a:xfrm>
            <a:off x="3440213" y="1687108"/>
            <a:ext cx="1178470" cy="1490428"/>
            <a:chOff x="1588275" y="2595627"/>
            <a:chExt cx="1178470" cy="1490428"/>
          </a:xfrm>
        </p:grpSpPr>
        <p:pic>
          <p:nvPicPr>
            <p:cNvPr id="144" name="Picture 143">
              <a:extLst>
                <a:ext uri="{FF2B5EF4-FFF2-40B4-BE49-F238E27FC236}">
                  <a16:creationId xmlns:a16="http://schemas.microsoft.com/office/drawing/2014/main" id="{ED420967-E9A7-F501-1A91-FE4F0EE149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88275" y="2907585"/>
              <a:ext cx="1178470" cy="1178470"/>
            </a:xfrm>
            <a:prstGeom prst="rect">
              <a:avLst/>
            </a:prstGeom>
          </p:spPr>
        </p:pic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7B34163C-129E-1D08-A5D9-084C199480F9}"/>
                </a:ext>
              </a:extLst>
            </p:cNvPr>
            <p:cNvSpPr/>
            <p:nvPr/>
          </p:nvSpPr>
          <p:spPr>
            <a:xfrm>
              <a:off x="1670799" y="2595627"/>
              <a:ext cx="958019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dirty="0"/>
                <a:t>Prover</a:t>
              </a:r>
              <a:endParaRPr lang="en-IL" sz="2200" dirty="0"/>
            </a:p>
          </p:txBody>
        </p: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2FA749E6-E6C1-AE2E-8B01-4EC0820EDB0C}"/>
              </a:ext>
            </a:extLst>
          </p:cNvPr>
          <p:cNvGrpSpPr/>
          <p:nvPr/>
        </p:nvGrpSpPr>
        <p:grpSpPr>
          <a:xfrm>
            <a:off x="7856610" y="1687107"/>
            <a:ext cx="1044710" cy="1450202"/>
            <a:chOff x="9159013" y="2453829"/>
            <a:chExt cx="1044710" cy="1450202"/>
          </a:xfrm>
        </p:grpSpPr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BCF697C5-C36D-58B4-D42F-ADF5B7F47324}"/>
                </a:ext>
              </a:extLst>
            </p:cNvPr>
            <p:cNvSpPr/>
            <p:nvPr/>
          </p:nvSpPr>
          <p:spPr>
            <a:xfrm>
              <a:off x="9159013" y="2453829"/>
              <a:ext cx="1044710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dirty="0"/>
                <a:t>Verifier</a:t>
              </a:r>
              <a:endParaRPr lang="en-IL" sz="2200" dirty="0"/>
            </a:p>
          </p:txBody>
        </p:sp>
        <p:pic>
          <p:nvPicPr>
            <p:cNvPr id="148" name="Picture 2" descr="Simpleton | Dumb Ways to Die Wiki | Fandom">
              <a:extLst>
                <a:ext uri="{FF2B5EF4-FFF2-40B4-BE49-F238E27FC236}">
                  <a16:creationId xmlns:a16="http://schemas.microsoft.com/office/drawing/2014/main" id="{88952524-527D-F68A-82AD-3AF104ED85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27812" y="2802213"/>
              <a:ext cx="828117" cy="11018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8D35D9AF-8A7F-4B12-8FC8-068D599D1CA3}"/>
                  </a:ext>
                </a:extLst>
              </p:cNvPr>
              <p:cNvSpPr txBox="1"/>
              <p:nvPr/>
            </p:nvSpPr>
            <p:spPr>
              <a:xfrm>
                <a:off x="6732909" y="1060492"/>
                <a:ext cx="3292112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𝐷𝑖𝑔𝑒𝑠𝑡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8D35D9AF-8A7F-4B12-8FC8-068D599D1C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909" y="1060492"/>
                <a:ext cx="3292112" cy="430887"/>
              </a:xfrm>
              <a:prstGeom prst="rect">
                <a:avLst/>
              </a:prstGeom>
              <a:blipFill>
                <a:blip r:embed="rId5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0A1BBA01-4126-586B-EF2B-30F7377F4DF3}"/>
              </a:ext>
            </a:extLst>
          </p:cNvPr>
          <p:cNvCxnSpPr>
            <a:cxnSpLocks/>
            <a:stCxn id="151" idx="2"/>
          </p:cNvCxnSpPr>
          <p:nvPr/>
        </p:nvCxnSpPr>
        <p:spPr>
          <a:xfrm>
            <a:off x="8378965" y="1491379"/>
            <a:ext cx="0" cy="230986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Speech Bubble: Oval 152">
                <a:extLst>
                  <a:ext uri="{FF2B5EF4-FFF2-40B4-BE49-F238E27FC236}">
                    <a16:creationId xmlns:a16="http://schemas.microsoft.com/office/drawing/2014/main" id="{7A86604D-FB12-DF40-277A-6D4CA930996F}"/>
                  </a:ext>
                </a:extLst>
              </p:cNvPr>
              <p:cNvSpPr/>
              <p:nvPr/>
            </p:nvSpPr>
            <p:spPr>
              <a:xfrm>
                <a:off x="4335391" y="929019"/>
                <a:ext cx="2573170" cy="935152"/>
              </a:xfrm>
              <a:prstGeom prst="wedgeEllipseCallout">
                <a:avLst>
                  <a:gd name="adj1" fmla="val -48379"/>
                  <a:gd name="adj2" fmla="val 77258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dirty="0">
                    <a:solidFill>
                      <a:schemeClr val="tx1"/>
                    </a:solidFill>
                  </a:rPr>
                  <a:t>I know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 err="1">
                    <a:solidFill>
                      <a:schemeClr val="tx1"/>
                    </a:solidFill>
                  </a:rPr>
                  <a:t>s.t.</a:t>
                </a:r>
                <a:r>
                  <a:rPr lang="en-US" sz="2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3" name="Speech Bubble: Oval 152">
                <a:extLst>
                  <a:ext uri="{FF2B5EF4-FFF2-40B4-BE49-F238E27FC236}">
                    <a16:creationId xmlns:a16="http://schemas.microsoft.com/office/drawing/2014/main" id="{7A86604D-FB12-DF40-277A-6D4CA93099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5391" y="929019"/>
                <a:ext cx="2573170" cy="935152"/>
              </a:xfrm>
              <a:prstGeom prst="wedgeEllipseCallout">
                <a:avLst>
                  <a:gd name="adj1" fmla="val -48379"/>
                  <a:gd name="adj2" fmla="val 77258"/>
                </a:avLst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4" name="Group 153">
            <a:extLst>
              <a:ext uri="{FF2B5EF4-FFF2-40B4-BE49-F238E27FC236}">
                <a16:creationId xmlns:a16="http://schemas.microsoft.com/office/drawing/2014/main" id="{F50662EB-34F9-0C47-2A12-61AB1F723939}"/>
              </a:ext>
            </a:extLst>
          </p:cNvPr>
          <p:cNvGrpSpPr/>
          <p:nvPr/>
        </p:nvGrpSpPr>
        <p:grpSpPr>
          <a:xfrm>
            <a:off x="4701207" y="2081228"/>
            <a:ext cx="2620398" cy="396810"/>
            <a:chOff x="4224156" y="3385155"/>
            <a:chExt cx="2620398" cy="396810"/>
          </a:xfrm>
        </p:grpSpPr>
        <p:cxnSp>
          <p:nvCxnSpPr>
            <p:cNvPr id="155" name="Straight Arrow Connector 154">
              <a:extLst>
                <a:ext uri="{FF2B5EF4-FFF2-40B4-BE49-F238E27FC236}">
                  <a16:creationId xmlns:a16="http://schemas.microsoft.com/office/drawing/2014/main" id="{DA0D81F6-2446-660B-657C-F85BF5B25F23}"/>
                </a:ext>
              </a:extLst>
            </p:cNvPr>
            <p:cNvCxnSpPr>
              <a:cxnSpLocks/>
            </p:cNvCxnSpPr>
            <p:nvPr/>
          </p:nvCxnSpPr>
          <p:spPr>
            <a:xfrm>
              <a:off x="4224156" y="3781965"/>
              <a:ext cx="2620398" cy="0"/>
            </a:xfrm>
            <a:prstGeom prst="straightConnector1">
              <a:avLst/>
            </a:prstGeom>
            <a:ln w="38100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6" name="TextBox 155">
                  <a:extLst>
                    <a:ext uri="{FF2B5EF4-FFF2-40B4-BE49-F238E27FC236}">
                      <a16:creationId xmlns:a16="http://schemas.microsoft.com/office/drawing/2014/main" id="{6E40DCD9-FDE8-6C3E-D14A-99CFDE651C26}"/>
                    </a:ext>
                  </a:extLst>
                </p:cNvPr>
                <p:cNvSpPr txBox="1"/>
                <p:nvPr/>
              </p:nvSpPr>
              <p:spPr>
                <a:xfrm>
                  <a:off x="5046088" y="3385155"/>
                  <a:ext cx="1152239" cy="33855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he-IL" sz="2200" dirty="0"/>
                </a:p>
              </p:txBody>
            </p:sp>
          </mc:Choice>
          <mc:Fallback xmlns="">
            <p:sp>
              <p:nvSpPr>
                <p:cNvPr id="156" name="TextBox 155">
                  <a:extLst>
                    <a:ext uri="{FF2B5EF4-FFF2-40B4-BE49-F238E27FC236}">
                      <a16:creationId xmlns:a16="http://schemas.microsoft.com/office/drawing/2014/main" id="{6E40DCD9-FDE8-6C3E-D14A-99CFDE651C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46088" y="3385155"/>
                  <a:ext cx="1152239" cy="338554"/>
                </a:xfrm>
                <a:prstGeom prst="rect">
                  <a:avLst/>
                </a:prstGeom>
                <a:blipFill>
                  <a:blip r:embed="rId7"/>
                  <a:stretch>
                    <a:fillRect l="-2116" r="-2116" b="-178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B101ED5-1ADA-B02F-4593-43446A3E69DB}"/>
                  </a:ext>
                </a:extLst>
              </p:cNvPr>
              <p:cNvSpPr txBox="1"/>
              <p:nvPr/>
            </p:nvSpPr>
            <p:spPr>
              <a:xfrm>
                <a:off x="3023333" y="3416479"/>
                <a:ext cx="2268964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2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B101ED5-1ADA-B02F-4593-43446A3E69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3333" y="3416479"/>
                <a:ext cx="2268964" cy="430887"/>
              </a:xfrm>
              <a:prstGeom prst="rect">
                <a:avLst/>
              </a:prstGeom>
              <a:blipFill>
                <a:blip r:embed="rId8"/>
                <a:stretch>
                  <a:fillRect b="-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F273B56-C7A7-7A4D-4780-9AB6A0EC54EB}"/>
                  </a:ext>
                </a:extLst>
              </p:cNvPr>
              <p:cNvSpPr txBox="1"/>
              <p:nvPr/>
            </p:nvSpPr>
            <p:spPr>
              <a:xfrm>
                <a:off x="3072158" y="3771598"/>
                <a:ext cx="1831883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←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Solve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2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F273B56-C7A7-7A4D-4780-9AB6A0EC54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2158" y="3771598"/>
                <a:ext cx="1831883" cy="430887"/>
              </a:xfrm>
              <a:prstGeom prst="rect">
                <a:avLst/>
              </a:prstGeom>
              <a:blipFill>
                <a:blip r:embed="rId9"/>
                <a:stretch>
                  <a:fillRect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6114CF2-343A-3F13-6A02-7DD760935A50}"/>
                  </a:ext>
                </a:extLst>
              </p:cNvPr>
              <p:cNvSpPr txBox="1"/>
              <p:nvPr/>
            </p:nvSpPr>
            <p:spPr>
              <a:xfrm>
                <a:off x="2995239" y="4170980"/>
                <a:ext cx="2588783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2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6114CF2-343A-3F13-6A02-7DD760935A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5239" y="4170980"/>
                <a:ext cx="2588783" cy="430887"/>
              </a:xfrm>
              <a:prstGeom prst="rect">
                <a:avLst/>
              </a:prstGeom>
              <a:blipFill>
                <a:blip r:embed="rId10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BDCF04F-AD82-D875-DBA6-BB2D513A6563}"/>
                  </a:ext>
                </a:extLst>
              </p:cNvPr>
              <p:cNvSpPr txBox="1"/>
              <p:nvPr/>
            </p:nvSpPr>
            <p:spPr>
              <a:xfrm>
                <a:off x="2995239" y="4570362"/>
                <a:ext cx="1985719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200" i="1">
                          <a:latin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𝑆𝑃</m:t>
                          </m:r>
                        </m:sub>
                      </m:sSub>
                      <m:d>
                        <m:d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</m:d>
                    </m:oMath>
                  </m:oMathPara>
                </a14:m>
                <a:endParaRPr lang="en-US" sz="22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BDCF04F-AD82-D875-DBA6-BB2D513A65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5239" y="4570362"/>
                <a:ext cx="1985719" cy="430887"/>
              </a:xfrm>
              <a:prstGeom prst="rect">
                <a:avLst/>
              </a:prstGeom>
              <a:blipFill>
                <a:blip r:embed="rId11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8E9D15F-B9B0-DFEE-9263-B9D29C0E915B}"/>
                  </a:ext>
                </a:extLst>
              </p:cNvPr>
              <p:cNvSpPr txBox="1"/>
              <p:nvPr/>
            </p:nvSpPr>
            <p:spPr>
              <a:xfrm>
                <a:off x="2885572" y="3076814"/>
                <a:ext cx="1775320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𝑆𝑃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8E9D15F-B9B0-DFEE-9263-B9D29C0E91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5572" y="3076814"/>
                <a:ext cx="1775320" cy="4308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22F5A14-AF82-D99C-22D4-4AF7E81BFF34}"/>
                  </a:ext>
                </a:extLst>
              </p:cNvPr>
              <p:cNvSpPr txBox="1"/>
              <p:nvPr/>
            </p:nvSpPr>
            <p:spPr>
              <a:xfrm>
                <a:off x="6572155" y="3158084"/>
                <a:ext cx="3421148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2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22F5A14-AF82-D99C-22D4-4AF7E81BFF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2155" y="3158084"/>
                <a:ext cx="3421148" cy="430887"/>
              </a:xfrm>
              <a:prstGeom prst="rect">
                <a:avLst/>
              </a:prstGeom>
              <a:blipFill>
                <a:blip r:embed="rId13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85DB88C-A9D2-623D-1182-EDE823DA3FE8}"/>
                  </a:ext>
                </a:extLst>
              </p:cNvPr>
              <p:cNvSpPr txBox="1"/>
              <p:nvPr/>
            </p:nvSpPr>
            <p:spPr>
              <a:xfrm>
                <a:off x="6694656" y="3519484"/>
                <a:ext cx="3421148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sz="220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20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200" i="1" smtClean="0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US" sz="220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20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20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20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85DB88C-A9D2-623D-1182-EDE823DA3F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4656" y="3519484"/>
                <a:ext cx="3421148" cy="430887"/>
              </a:xfrm>
              <a:prstGeom prst="rect">
                <a:avLst/>
              </a:prstGeom>
              <a:blipFill>
                <a:blip r:embed="rId14"/>
                <a:stretch>
                  <a:fillRect b="-13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D61EF13-A666-033D-E57E-FE511DA1DFE0}"/>
                  </a:ext>
                </a:extLst>
              </p:cNvPr>
              <p:cNvSpPr txBox="1"/>
              <p:nvPr/>
            </p:nvSpPr>
            <p:spPr>
              <a:xfrm>
                <a:off x="6792347" y="4507122"/>
                <a:ext cx="3323457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Check</m:t>
                      </m:r>
                      <m:d>
                        <m:d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200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z</m:t>
                          </m:r>
                          <m: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22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</m:d>
                      <m:r>
                        <a:rPr lang="en-US" sz="2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≟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2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D61EF13-A666-033D-E57E-FE511DA1DF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2347" y="4507122"/>
                <a:ext cx="3323457" cy="43088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B018D5D-BEB7-BB27-744B-D9F4A3B4D3CA}"/>
                  </a:ext>
                </a:extLst>
              </p:cNvPr>
              <p:cNvSpPr txBox="1"/>
              <p:nvPr/>
            </p:nvSpPr>
            <p:spPr>
              <a:xfrm>
                <a:off x="6792347" y="4076420"/>
                <a:ext cx="4167769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SP</m:t>
                          </m:r>
                        </m:sub>
                      </m:sSub>
                      <m:d>
                        <m:d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𝜓</m:t>
                          </m:r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≟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B018D5D-BEB7-BB27-744B-D9F4A3B4D3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2347" y="4076420"/>
                <a:ext cx="4167769" cy="430887"/>
              </a:xfrm>
              <a:prstGeom prst="rect">
                <a:avLst/>
              </a:prstGeom>
              <a:blipFill>
                <a:blip r:embed="rId16"/>
                <a:stretch>
                  <a:fillRect b="-14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898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  <p:bldP spid="12" grpId="0"/>
      <p:bldP spid="14" grpId="0"/>
      <p:bldP spid="16" grpId="0"/>
      <p:bldP spid="18" grpId="0"/>
      <p:bldP spid="22" grpId="0"/>
      <p:bldP spid="24" grpId="0"/>
      <p:bldP spid="26" grpId="0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04232A-02D8-FFE2-E157-8065730993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8C2D1-8EC1-8E72-D417-7FDC145DA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711" y="262799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XFS for the Toy Protocol</a:t>
            </a:r>
          </a:p>
        </p:txBody>
      </p:sp>
    </p:spTree>
    <p:extLst>
      <p:ext uri="{BB962C8B-B14F-4D97-AF65-F5344CB8AC3E}">
        <p14:creationId xmlns:p14="http://schemas.microsoft.com/office/powerpoint/2010/main" val="30115154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72DE6D-E2B3-4D74-7893-4E12605517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12147850-A953-D4EE-F11D-06A26697D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291" y="23065"/>
            <a:ext cx="9720072" cy="1499616"/>
          </a:xfrm>
        </p:spPr>
        <p:txBody>
          <a:bodyPr/>
          <a:lstStyle/>
          <a:p>
            <a:r>
              <a:rPr lang="en-US" dirty="0"/>
              <a:t>XFS for Toy Protocol</a:t>
            </a:r>
            <a:endParaRPr lang="en-US" cap="none" dirty="0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2A93B2C-6D7D-0A52-4E4B-CF49D1EA45B2}"/>
              </a:ext>
            </a:extLst>
          </p:cNvPr>
          <p:cNvGrpSpPr/>
          <p:nvPr/>
        </p:nvGrpSpPr>
        <p:grpSpPr>
          <a:xfrm>
            <a:off x="6790887" y="1533349"/>
            <a:ext cx="2217221" cy="433497"/>
            <a:chOff x="4224649" y="2351047"/>
            <a:chExt cx="2217221" cy="433497"/>
          </a:xfrm>
        </p:grpSpPr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18BCEB99-39B1-8A84-4769-A5DF4F764AF3}"/>
                </a:ext>
              </a:extLst>
            </p:cNvPr>
            <p:cNvCxnSpPr>
              <a:cxnSpLocks/>
            </p:cNvCxnSpPr>
            <p:nvPr/>
          </p:nvCxnSpPr>
          <p:spPr>
            <a:xfrm>
              <a:off x="4224649" y="2784544"/>
              <a:ext cx="2217221" cy="0"/>
            </a:xfrm>
            <a:prstGeom prst="straightConnector1">
              <a:avLst/>
            </a:prstGeom>
            <a:ln w="38100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394C4065-097C-9D28-1182-A319FF3A0B06}"/>
                    </a:ext>
                  </a:extLst>
                </p:cNvPr>
                <p:cNvSpPr txBox="1"/>
                <p:nvPr/>
              </p:nvSpPr>
              <p:spPr>
                <a:xfrm>
                  <a:off x="4420264" y="2351047"/>
                  <a:ext cx="1818190" cy="33855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𝐶𝑜𝑚</m:t>
                        </m:r>
                        <m:d>
                          <m:d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oMath>
                    </m:oMathPara>
                  </a14:m>
                  <a:endParaRPr lang="he-IL" sz="2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394C4065-097C-9D28-1182-A319FF3A0B0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20264" y="2351047"/>
                  <a:ext cx="1818190" cy="338554"/>
                </a:xfrm>
                <a:prstGeom prst="rect">
                  <a:avLst/>
                </a:prstGeom>
                <a:blipFill>
                  <a:blip r:embed="rId2"/>
                  <a:stretch>
                    <a:fillRect l="-1007" b="-181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A2B1977-1F46-0B67-E07A-6DC4C68085D1}"/>
              </a:ext>
            </a:extLst>
          </p:cNvPr>
          <p:cNvGrpSpPr/>
          <p:nvPr/>
        </p:nvGrpSpPr>
        <p:grpSpPr>
          <a:xfrm>
            <a:off x="6790887" y="1924708"/>
            <a:ext cx="2217221" cy="426195"/>
            <a:chOff x="4224649" y="2804434"/>
            <a:chExt cx="2217221" cy="426195"/>
          </a:xfrm>
        </p:grpSpPr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E8524C5E-53A0-940F-7C0B-0F2A0322C3F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224649" y="3221826"/>
              <a:ext cx="2217221" cy="8803"/>
            </a:xfrm>
            <a:prstGeom prst="straightConnector1">
              <a:avLst/>
            </a:prstGeom>
            <a:ln w="38100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303CC3F7-5105-15E7-0D0D-086FE6E56080}"/>
                    </a:ext>
                  </a:extLst>
                </p:cNvPr>
                <p:cNvSpPr txBox="1"/>
                <p:nvPr/>
              </p:nvSpPr>
              <p:spPr>
                <a:xfrm>
                  <a:off x="5173711" y="2804434"/>
                  <a:ext cx="240707" cy="33855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oMath>
                    </m:oMathPara>
                  </a14:m>
                  <a:endParaRPr lang="he-IL" sz="2200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303CC3F7-5105-15E7-0D0D-086FE6E5608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73711" y="2804434"/>
                  <a:ext cx="240707" cy="338554"/>
                </a:xfrm>
                <a:prstGeom prst="rect">
                  <a:avLst/>
                </a:prstGeom>
                <a:blipFill>
                  <a:blip r:embed="rId3"/>
                  <a:stretch>
                    <a:fillRect l="-28205" r="-23077" b="-2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248A334D-CEB3-F94F-DCBF-005CE17D58B3}"/>
              </a:ext>
            </a:extLst>
          </p:cNvPr>
          <p:cNvGrpSpPr/>
          <p:nvPr/>
        </p:nvGrpSpPr>
        <p:grpSpPr>
          <a:xfrm>
            <a:off x="6783087" y="2369216"/>
            <a:ext cx="2225021" cy="402541"/>
            <a:chOff x="4216849" y="3379424"/>
            <a:chExt cx="2225021" cy="402541"/>
          </a:xfrm>
        </p:grpSpPr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8FD240D3-C33E-519B-40CB-1E330F31F1E8}"/>
                </a:ext>
              </a:extLst>
            </p:cNvPr>
            <p:cNvCxnSpPr>
              <a:cxnSpLocks/>
            </p:cNvCxnSpPr>
            <p:nvPr/>
          </p:nvCxnSpPr>
          <p:spPr>
            <a:xfrm>
              <a:off x="4216849" y="3781965"/>
              <a:ext cx="2225021" cy="0"/>
            </a:xfrm>
            <a:prstGeom prst="straightConnector1">
              <a:avLst/>
            </a:prstGeom>
            <a:ln w="38100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07B424BF-17EF-876C-B6FF-08487CFA6426}"/>
                    </a:ext>
                  </a:extLst>
                </p:cNvPr>
                <p:cNvSpPr txBox="1"/>
                <p:nvPr/>
              </p:nvSpPr>
              <p:spPr>
                <a:xfrm>
                  <a:off x="4406670" y="3379424"/>
                  <a:ext cx="1694695" cy="33855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1">
                  <a:spAutoFit/>
                </a:bodyPr>
                <a:lstStyle/>
                <a:p>
                  <a:r>
                    <a:rPr lang="en-US" sz="2000" dirty="0">
                      <a:solidFill>
                        <a:prstClr val="white">
                          <a:lumMod val="50000"/>
                        </a:prstClr>
                      </a:solidFill>
                    </a:rPr>
                    <a:t>decommit</a:t>
                  </a:r>
                  <a:r>
                    <a:rPr lang="en-US" sz="2200" dirty="0">
                      <a:solidFill>
                        <a:schemeClr val="tx1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</m:oMath>
                  </a14:m>
                  <a:endParaRPr lang="he-IL" sz="2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07B424BF-17EF-876C-B6FF-08487CFA64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06670" y="3379424"/>
                  <a:ext cx="1694695" cy="338554"/>
                </a:xfrm>
                <a:prstGeom prst="rect">
                  <a:avLst/>
                </a:prstGeom>
                <a:blipFill>
                  <a:blip r:embed="rId4"/>
                  <a:stretch>
                    <a:fillRect l="-9701" t="-21429" r="-13433" b="-428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AAD02EC3-AC96-3663-A1E1-F6EED08CDCA3}"/>
              </a:ext>
            </a:extLst>
          </p:cNvPr>
          <p:cNvGrpSpPr/>
          <p:nvPr/>
        </p:nvGrpSpPr>
        <p:grpSpPr>
          <a:xfrm>
            <a:off x="5201901" y="1796165"/>
            <a:ext cx="1178470" cy="1490428"/>
            <a:chOff x="1588275" y="2595627"/>
            <a:chExt cx="1178470" cy="1490428"/>
          </a:xfrm>
        </p:grpSpPr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732B9FE5-884B-9401-7A3F-FA870955134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88275" y="2907585"/>
              <a:ext cx="1178470" cy="1178470"/>
            </a:xfrm>
            <a:prstGeom prst="rect">
              <a:avLst/>
            </a:prstGeom>
          </p:spPr>
        </p:pic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920BDA5D-024C-1F40-C230-C958D31829ED}"/>
                </a:ext>
              </a:extLst>
            </p:cNvPr>
            <p:cNvSpPr/>
            <p:nvPr/>
          </p:nvSpPr>
          <p:spPr>
            <a:xfrm>
              <a:off x="1670799" y="2595627"/>
              <a:ext cx="958019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dirty="0"/>
                <a:t>Prover</a:t>
              </a:r>
              <a:endParaRPr lang="en-IL" sz="2200" dirty="0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28078F15-5AEE-D675-18DD-7BD056C559B8}"/>
              </a:ext>
            </a:extLst>
          </p:cNvPr>
          <p:cNvGrpSpPr/>
          <p:nvPr/>
        </p:nvGrpSpPr>
        <p:grpSpPr>
          <a:xfrm>
            <a:off x="9618298" y="1796164"/>
            <a:ext cx="1044710" cy="1450202"/>
            <a:chOff x="9159013" y="2453829"/>
            <a:chExt cx="1044710" cy="1450202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A6529E59-CFE0-9C9F-C58A-474A7654E1CD}"/>
                </a:ext>
              </a:extLst>
            </p:cNvPr>
            <p:cNvSpPr/>
            <p:nvPr/>
          </p:nvSpPr>
          <p:spPr>
            <a:xfrm>
              <a:off x="9159013" y="2453829"/>
              <a:ext cx="1044710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dirty="0"/>
                <a:t>Verifier</a:t>
              </a:r>
              <a:endParaRPr lang="en-IL" sz="2200" dirty="0"/>
            </a:p>
          </p:txBody>
        </p:sp>
        <p:pic>
          <p:nvPicPr>
            <p:cNvPr id="60" name="Picture 2" descr="Simpleton | Dumb Ways to Die Wiki | Fandom">
              <a:extLst>
                <a:ext uri="{FF2B5EF4-FFF2-40B4-BE49-F238E27FC236}">
                  <a16:creationId xmlns:a16="http://schemas.microsoft.com/office/drawing/2014/main" id="{185F81B8-9699-F02F-E1B2-5EBDC4221A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27812" y="2802213"/>
              <a:ext cx="828117" cy="11018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FE8DAD15-A185-69CF-9BD3-2CB30D0D8D26}"/>
                  </a:ext>
                </a:extLst>
              </p:cNvPr>
              <p:cNvSpPr txBox="1"/>
              <p:nvPr/>
            </p:nvSpPr>
            <p:spPr>
              <a:xfrm>
                <a:off x="8494597" y="1169549"/>
                <a:ext cx="3292112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𝐶𝑜𝑚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FE8DAD15-A185-69CF-9BD3-2CB30D0D8D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4597" y="1169549"/>
                <a:ext cx="3292112" cy="430887"/>
              </a:xfrm>
              <a:prstGeom prst="rect">
                <a:avLst/>
              </a:prstGeom>
              <a:blipFill>
                <a:blip r:embed="rId7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DF11BF0E-130D-45A4-3C5C-6E300D0CB722}"/>
              </a:ext>
            </a:extLst>
          </p:cNvPr>
          <p:cNvCxnSpPr>
            <a:cxnSpLocks/>
            <a:stCxn id="62" idx="2"/>
          </p:cNvCxnSpPr>
          <p:nvPr/>
        </p:nvCxnSpPr>
        <p:spPr>
          <a:xfrm>
            <a:off x="10140653" y="1600436"/>
            <a:ext cx="0" cy="230986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Speech Bubble: Oval 64">
                <a:extLst>
                  <a:ext uri="{FF2B5EF4-FFF2-40B4-BE49-F238E27FC236}">
                    <a16:creationId xmlns:a16="http://schemas.microsoft.com/office/drawing/2014/main" id="{D22EA017-C467-CB20-895D-B259C6CAFBAC}"/>
                  </a:ext>
                </a:extLst>
              </p:cNvPr>
              <p:cNvSpPr/>
              <p:nvPr/>
            </p:nvSpPr>
            <p:spPr>
              <a:xfrm>
                <a:off x="6097557" y="328728"/>
                <a:ext cx="2573170" cy="935152"/>
              </a:xfrm>
              <a:prstGeom prst="wedgeEllipseCallout">
                <a:avLst>
                  <a:gd name="adj1" fmla="val -45771"/>
                  <a:gd name="adj2" fmla="val 114038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dirty="0">
                    <a:solidFill>
                      <a:schemeClr val="tx1"/>
                    </a:solidFill>
                  </a:rPr>
                  <a:t>I know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 err="1">
                    <a:solidFill>
                      <a:schemeClr val="tx1"/>
                    </a:solidFill>
                  </a:rPr>
                  <a:t>s.t.</a:t>
                </a:r>
                <a:r>
                  <a:rPr lang="en-US" sz="2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5" name="Speech Bubble: Oval 64">
                <a:extLst>
                  <a:ext uri="{FF2B5EF4-FFF2-40B4-BE49-F238E27FC236}">
                    <a16:creationId xmlns:a16="http://schemas.microsoft.com/office/drawing/2014/main" id="{D22EA017-C467-CB20-895D-B259C6CAFB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7557" y="328728"/>
                <a:ext cx="2573170" cy="935152"/>
              </a:xfrm>
              <a:prstGeom prst="wedgeEllipseCallout">
                <a:avLst>
                  <a:gd name="adj1" fmla="val -45771"/>
                  <a:gd name="adj2" fmla="val 114038"/>
                </a:avLst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5DF7A0F5-2B0E-203D-BC1D-27B6BEB99246}"/>
                  </a:ext>
                </a:extLst>
              </p:cNvPr>
              <p:cNvSpPr txBox="1"/>
              <p:nvPr/>
            </p:nvSpPr>
            <p:spPr>
              <a:xfrm>
                <a:off x="9095059" y="3169256"/>
                <a:ext cx="2114820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sz="2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≟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5DF7A0F5-2B0E-203D-BC1D-27B6BEB992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5059" y="3169256"/>
                <a:ext cx="2114820" cy="430887"/>
              </a:xfrm>
              <a:prstGeom prst="rect">
                <a:avLst/>
              </a:prstGeom>
              <a:blipFill>
                <a:blip r:embed="rId9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TextBox 66">
            <a:extLst>
              <a:ext uri="{FF2B5EF4-FFF2-40B4-BE49-F238E27FC236}">
                <a16:creationId xmlns:a16="http://schemas.microsoft.com/office/drawing/2014/main" id="{3E97AF98-9617-6EBC-8797-69E46E87394F}"/>
              </a:ext>
            </a:extLst>
          </p:cNvPr>
          <p:cNvSpPr txBox="1"/>
          <p:nvPr/>
        </p:nvSpPr>
        <p:spPr>
          <a:xfrm>
            <a:off x="9983266" y="3474096"/>
            <a:ext cx="53559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/>
              <a:t>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1A6257FC-3BFD-781C-172F-C55C85912C91}"/>
                  </a:ext>
                </a:extLst>
              </p:cNvPr>
              <p:cNvSpPr txBox="1"/>
              <p:nvPr/>
            </p:nvSpPr>
            <p:spPr>
              <a:xfrm>
                <a:off x="9095059" y="3778936"/>
                <a:ext cx="2114820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sz="2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≟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1||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1A6257FC-3BFD-781C-172F-C55C85912C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5059" y="3778936"/>
                <a:ext cx="2114820" cy="430887"/>
              </a:xfrm>
              <a:prstGeom prst="rect">
                <a:avLst/>
              </a:prstGeom>
              <a:blipFill>
                <a:blip r:embed="rId10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Slide Number Placeholder 4">
            <a:extLst>
              <a:ext uri="{FF2B5EF4-FFF2-40B4-BE49-F238E27FC236}">
                <a16:creationId xmlns:a16="http://schemas.microsoft.com/office/drawing/2014/main" id="{7BE8EEE5-A0B2-126D-F581-26FD3AC2D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AD33C-CDEB-4733-AA68-9316793C60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6B9B04C-292E-0FB8-0C09-FF56594AF36C}"/>
              </a:ext>
            </a:extLst>
          </p:cNvPr>
          <p:cNvGrpSpPr/>
          <p:nvPr/>
        </p:nvGrpSpPr>
        <p:grpSpPr>
          <a:xfrm>
            <a:off x="3325261" y="3666786"/>
            <a:ext cx="5394429" cy="1225356"/>
            <a:chOff x="5240172" y="4126038"/>
            <a:chExt cx="5394429" cy="122535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4AD3A03B-658A-040A-5DA3-1DC045F2C720}"/>
                </a:ext>
              </a:extLst>
            </p:cNvPr>
            <p:cNvGrpSpPr/>
            <p:nvPr/>
          </p:nvGrpSpPr>
          <p:grpSpPr>
            <a:xfrm>
              <a:off x="5512713" y="4126038"/>
              <a:ext cx="5053153" cy="1225356"/>
              <a:chOff x="276051" y="3055002"/>
              <a:chExt cx="5053153" cy="1128182"/>
            </a:xfrm>
          </p:grpSpPr>
          <p:sp>
            <p:nvSpPr>
              <p:cNvPr id="5" name="Rectangle: Rounded Corners 8">
                <a:extLst>
                  <a:ext uri="{FF2B5EF4-FFF2-40B4-BE49-F238E27FC236}">
                    <a16:creationId xmlns:a16="http://schemas.microsoft.com/office/drawing/2014/main" id="{AEFF110D-FA7B-3BC7-051D-976F55662738}"/>
                  </a:ext>
                </a:extLst>
              </p:cNvPr>
              <p:cNvSpPr/>
              <p:nvPr/>
            </p:nvSpPr>
            <p:spPr>
              <a:xfrm>
                <a:off x="276051" y="3055002"/>
                <a:ext cx="5053153" cy="1128182"/>
              </a:xfrm>
              <a:prstGeom prst="roundRect">
                <a:avLst/>
              </a:prstGeom>
              <a:solidFill>
                <a:schemeClr val="tx2">
                  <a:lumMod val="10000"/>
                  <a:lumOff val="9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A26C68E-7DA2-C1DC-DE95-3449E09F66D1}"/>
                  </a:ext>
                </a:extLst>
              </p:cNvPr>
              <p:cNvSpPr txBox="1"/>
              <p:nvPr/>
            </p:nvSpPr>
            <p:spPr>
              <a:xfrm>
                <a:off x="344786" y="3124920"/>
                <a:ext cx="4868561" cy="425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ctr" defTabSz="914400" eaLnBrk="1" latinLnBrk="0" hangingPunct="1"/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</a:rPr>
                  <a:t>Does the same attack work on XFS?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E03164C1-03AF-3753-311A-117E83AE1368}"/>
                    </a:ext>
                  </a:extLst>
                </p:cNvPr>
                <p:cNvSpPr txBox="1"/>
                <p:nvPr/>
              </p:nvSpPr>
              <p:spPr>
                <a:xfrm>
                  <a:off x="5240172" y="4712431"/>
                  <a:ext cx="5394429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dirty="0">
                      <a:solidFill>
                        <a:schemeClr val="accent6">
                          <a:lumMod val="75000"/>
                        </a:schemeClr>
                      </a:solidFill>
                    </a:rPr>
                    <a:t>Need to modify the circuit </a:t>
                  </a:r>
                  <a14:m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a14:m>
                  <a:r>
                    <a:rPr lang="en-US" sz="2000" dirty="0">
                      <a:solidFill>
                        <a:schemeClr val="accent6">
                          <a:lumMod val="75000"/>
                        </a:schemeClr>
                      </a:solidFill>
                    </a:rPr>
                    <a:t> to compute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𝜌</m:t>
                      </m:r>
                    </m:oMath>
                  </a14:m>
                  <a:r>
                    <a:rPr lang="en-US" sz="2000" dirty="0">
                      <a:solidFill>
                        <a:schemeClr val="accent6">
                          <a:lumMod val="75000"/>
                        </a:schemeClr>
                      </a:solidFill>
                    </a:rPr>
                    <a:t> </a:t>
                  </a:r>
                  <a:endParaRPr lang="en-US" sz="2000" dirty="0"/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E03164C1-03AF-3753-311A-117E83AE13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40172" y="4712431"/>
                  <a:ext cx="5394429" cy="400110"/>
                </a:xfrm>
                <a:prstGeom prst="rect">
                  <a:avLst/>
                </a:prstGeom>
                <a:blipFill>
                  <a:blip r:embed="rId11"/>
                  <a:stretch>
                    <a:fillRect t="-7692" b="-2923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0238561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369A25-EC25-3234-A076-63876040DF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8DD113CE-D35C-5120-8BC3-3527B65FB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291" y="23065"/>
            <a:ext cx="9720072" cy="1499616"/>
          </a:xfrm>
        </p:spPr>
        <p:txBody>
          <a:bodyPr/>
          <a:lstStyle/>
          <a:p>
            <a:r>
              <a:rPr lang="en-US" dirty="0"/>
              <a:t>XFS for Toy Protocol</a:t>
            </a:r>
            <a:endParaRPr lang="en-US" cap="none" dirty="0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415BBDB5-4019-1823-8F4A-EFF8E8E2A98A}"/>
              </a:ext>
            </a:extLst>
          </p:cNvPr>
          <p:cNvGrpSpPr/>
          <p:nvPr/>
        </p:nvGrpSpPr>
        <p:grpSpPr>
          <a:xfrm>
            <a:off x="5201901" y="1796165"/>
            <a:ext cx="1178470" cy="1490428"/>
            <a:chOff x="1588275" y="2595627"/>
            <a:chExt cx="1178470" cy="1490428"/>
          </a:xfrm>
        </p:grpSpPr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485812A3-F4AA-C8D3-9DB8-7F880D49C5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88275" y="2907585"/>
              <a:ext cx="1178470" cy="1178470"/>
            </a:xfrm>
            <a:prstGeom prst="rect">
              <a:avLst/>
            </a:prstGeom>
          </p:spPr>
        </p:pic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6D383DB4-C7AF-31CE-6333-333438439396}"/>
                </a:ext>
              </a:extLst>
            </p:cNvPr>
            <p:cNvSpPr/>
            <p:nvPr/>
          </p:nvSpPr>
          <p:spPr>
            <a:xfrm>
              <a:off x="1670799" y="2595627"/>
              <a:ext cx="958019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dirty="0"/>
                <a:t>Prover</a:t>
              </a:r>
              <a:endParaRPr lang="en-IL" sz="2200" dirty="0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01960E65-C310-BD11-5905-FE27B35FA437}"/>
              </a:ext>
            </a:extLst>
          </p:cNvPr>
          <p:cNvGrpSpPr/>
          <p:nvPr/>
        </p:nvGrpSpPr>
        <p:grpSpPr>
          <a:xfrm>
            <a:off x="9618298" y="1796164"/>
            <a:ext cx="1044710" cy="1450202"/>
            <a:chOff x="9159013" y="2453829"/>
            <a:chExt cx="1044710" cy="1450202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F22020BD-61E3-9428-8828-817EAE22EF18}"/>
                </a:ext>
              </a:extLst>
            </p:cNvPr>
            <p:cNvSpPr/>
            <p:nvPr/>
          </p:nvSpPr>
          <p:spPr>
            <a:xfrm>
              <a:off x="9159013" y="2453829"/>
              <a:ext cx="1044710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dirty="0"/>
                <a:t>Verifier</a:t>
              </a:r>
              <a:endParaRPr lang="en-IL" sz="2200" dirty="0"/>
            </a:p>
          </p:txBody>
        </p:sp>
        <p:pic>
          <p:nvPicPr>
            <p:cNvPr id="60" name="Picture 2" descr="Simpleton | Dumb Ways to Die Wiki | Fandom">
              <a:extLst>
                <a:ext uri="{FF2B5EF4-FFF2-40B4-BE49-F238E27FC236}">
                  <a16:creationId xmlns:a16="http://schemas.microsoft.com/office/drawing/2014/main" id="{BD7F8564-C851-319D-718B-E4F114F42B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27812" y="2802213"/>
              <a:ext cx="828117" cy="11018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AEF8E1FB-9638-25FC-DC94-AE2C3D2B3C39}"/>
                  </a:ext>
                </a:extLst>
              </p:cNvPr>
              <p:cNvSpPr txBox="1"/>
              <p:nvPr/>
            </p:nvSpPr>
            <p:spPr>
              <a:xfrm>
                <a:off x="8494597" y="1169549"/>
                <a:ext cx="3292112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𝐶𝑜𝑚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AEF8E1FB-9638-25FC-DC94-AE2C3D2B3C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4597" y="1169549"/>
                <a:ext cx="3292112" cy="430887"/>
              </a:xfrm>
              <a:prstGeom prst="rect">
                <a:avLst/>
              </a:prstGeom>
              <a:blipFill>
                <a:blip r:embed="rId4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993AC51E-34AC-E684-5885-62E3C671DD49}"/>
              </a:ext>
            </a:extLst>
          </p:cNvPr>
          <p:cNvCxnSpPr>
            <a:cxnSpLocks/>
            <a:stCxn id="62" idx="2"/>
          </p:cNvCxnSpPr>
          <p:nvPr/>
        </p:nvCxnSpPr>
        <p:spPr>
          <a:xfrm>
            <a:off x="10140653" y="1600436"/>
            <a:ext cx="0" cy="230986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Speech Bubble: Oval 64">
                <a:extLst>
                  <a:ext uri="{FF2B5EF4-FFF2-40B4-BE49-F238E27FC236}">
                    <a16:creationId xmlns:a16="http://schemas.microsoft.com/office/drawing/2014/main" id="{A5737A37-AD81-7C38-B7F9-1FE68F8468F7}"/>
                  </a:ext>
                </a:extLst>
              </p:cNvPr>
              <p:cNvSpPr/>
              <p:nvPr/>
            </p:nvSpPr>
            <p:spPr>
              <a:xfrm>
                <a:off x="6097557" y="328728"/>
                <a:ext cx="2573170" cy="935152"/>
              </a:xfrm>
              <a:prstGeom prst="wedgeEllipseCallout">
                <a:avLst>
                  <a:gd name="adj1" fmla="val -45771"/>
                  <a:gd name="adj2" fmla="val 114038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dirty="0">
                    <a:solidFill>
                      <a:schemeClr val="tx1"/>
                    </a:solidFill>
                  </a:rPr>
                  <a:t>I know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 err="1">
                    <a:solidFill>
                      <a:schemeClr val="tx1"/>
                    </a:solidFill>
                  </a:rPr>
                  <a:t>s.t.</a:t>
                </a:r>
                <a:r>
                  <a:rPr lang="en-US" sz="2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5" name="Speech Bubble: Oval 64">
                <a:extLst>
                  <a:ext uri="{FF2B5EF4-FFF2-40B4-BE49-F238E27FC236}">
                    <a16:creationId xmlns:a16="http://schemas.microsoft.com/office/drawing/2014/main" id="{A5737A37-AD81-7C38-B7F9-1FE68F8468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7557" y="328728"/>
                <a:ext cx="2573170" cy="935152"/>
              </a:xfrm>
              <a:prstGeom prst="wedgeEllipseCallout">
                <a:avLst>
                  <a:gd name="adj1" fmla="val -45771"/>
                  <a:gd name="adj2" fmla="val 114038"/>
                </a:avLst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BDF492BD-3D04-3555-D4E6-E3228E231397}"/>
                  </a:ext>
                </a:extLst>
              </p:cNvPr>
              <p:cNvSpPr txBox="1"/>
              <p:nvPr/>
            </p:nvSpPr>
            <p:spPr>
              <a:xfrm>
                <a:off x="9238980" y="4487585"/>
                <a:ext cx="2114820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sz="2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≟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BDF492BD-3D04-3555-D4E6-E3228E2313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8980" y="4487585"/>
                <a:ext cx="2114820" cy="430887"/>
              </a:xfrm>
              <a:prstGeom prst="rect">
                <a:avLst/>
              </a:prstGeom>
              <a:blipFill>
                <a:blip r:embed="rId6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TextBox 66">
            <a:extLst>
              <a:ext uri="{FF2B5EF4-FFF2-40B4-BE49-F238E27FC236}">
                <a16:creationId xmlns:a16="http://schemas.microsoft.com/office/drawing/2014/main" id="{B0698D3E-6099-A05E-5DEF-5EB168EF0489}"/>
              </a:ext>
            </a:extLst>
          </p:cNvPr>
          <p:cNvSpPr txBox="1"/>
          <p:nvPr/>
        </p:nvSpPr>
        <p:spPr>
          <a:xfrm>
            <a:off x="10142994" y="4751785"/>
            <a:ext cx="53559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/>
              <a:t>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1B2214EA-88C8-33EE-4E01-224D29AD5351}"/>
                  </a:ext>
                </a:extLst>
              </p:cNvPr>
              <p:cNvSpPr txBox="1"/>
              <p:nvPr/>
            </p:nvSpPr>
            <p:spPr>
              <a:xfrm>
                <a:off x="9411700" y="5015985"/>
                <a:ext cx="2114820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sz="2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≟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1||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1B2214EA-88C8-33EE-4E01-224D29AD53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1700" y="5015985"/>
                <a:ext cx="2114820" cy="430887"/>
              </a:xfrm>
              <a:prstGeom prst="rect">
                <a:avLst/>
              </a:prstGeom>
              <a:blipFill>
                <a:blip r:embed="rId7"/>
                <a:stretch>
                  <a:fillRect b="-1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Slide Number Placeholder 4">
            <a:extLst>
              <a:ext uri="{FF2B5EF4-FFF2-40B4-BE49-F238E27FC236}">
                <a16:creationId xmlns:a16="http://schemas.microsoft.com/office/drawing/2014/main" id="{487A7E3A-231D-6B9B-FADC-BC746E8CC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AD33C-CDEB-4733-AA68-9316793C60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2D160E6-87E3-3DCF-483B-4C892E0700C5}"/>
              </a:ext>
            </a:extLst>
          </p:cNvPr>
          <p:cNvGrpSpPr/>
          <p:nvPr/>
        </p:nvGrpSpPr>
        <p:grpSpPr>
          <a:xfrm>
            <a:off x="6746454" y="1992056"/>
            <a:ext cx="2217221" cy="1384995"/>
            <a:chOff x="4224649" y="2351047"/>
            <a:chExt cx="2217221" cy="1384995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B826733E-579F-AC31-9898-4540BE3BE705}"/>
                </a:ext>
              </a:extLst>
            </p:cNvPr>
            <p:cNvCxnSpPr>
              <a:cxnSpLocks/>
            </p:cNvCxnSpPr>
            <p:nvPr/>
          </p:nvCxnSpPr>
          <p:spPr>
            <a:xfrm>
              <a:off x="4224649" y="3044749"/>
              <a:ext cx="2217221" cy="0"/>
            </a:xfrm>
            <a:prstGeom prst="straightConnector1">
              <a:avLst/>
            </a:prstGeom>
            <a:ln w="38100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1318D99A-2F7C-38B2-449D-FF970BB55D3B}"/>
                    </a:ext>
                  </a:extLst>
                </p:cNvPr>
                <p:cNvSpPr txBox="1"/>
                <p:nvPr/>
              </p:nvSpPr>
              <p:spPr>
                <a:xfrm>
                  <a:off x="4420264" y="2351047"/>
                  <a:ext cx="2013115" cy="138499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1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𝐶𝑜𝑚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</m:oMath>
                  </a14:m>
                  <a:r>
                    <a:rPr lang="en-US" sz="2200" dirty="0">
                      <a:solidFill>
                        <a:schemeClr val="tx1"/>
                      </a:solidFill>
                    </a:rPr>
                    <a:t>,</a:t>
                  </a:r>
                  <a:r>
                    <a:rPr lang="en-US" sz="2200" dirty="0">
                      <a:solidFill>
                        <a:srgbClr val="FF0000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a14:m>
                  <a:endParaRPr lang="en-US" sz="2200" dirty="0">
                    <a:solidFill>
                      <a:schemeClr val="tx1"/>
                    </a:solidFill>
                  </a:endParaRPr>
                </a:p>
                <a:p>
                  <a:r>
                    <a:rPr lang="en-US" sz="2000" dirty="0">
                      <a:solidFill>
                        <a:prstClr val="white">
                          <a:lumMod val="50000"/>
                        </a:prstClr>
                      </a:solidFill>
                    </a:rPr>
                    <a:t>decommit</a:t>
                  </a:r>
                  <a:r>
                    <a:rPr lang="en-US" sz="2200" dirty="0">
                      <a:solidFill>
                        <a:schemeClr val="tx1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</m:oMath>
                  </a14:m>
                  <a:endParaRPr lang="he-IL" sz="2200" dirty="0">
                    <a:solidFill>
                      <a:schemeClr val="tx1"/>
                    </a:solidFill>
                  </a:endParaRPr>
                </a:p>
                <a:p>
                  <a:endParaRPr lang="en-US" sz="2200" dirty="0">
                    <a:solidFill>
                      <a:schemeClr val="tx1"/>
                    </a:solidFill>
                  </a:endParaRPr>
                </a:p>
                <a:p>
                  <a:endParaRPr lang="he-IL" sz="2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1318D99A-2F7C-38B2-449D-FF970BB55D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20264" y="2351047"/>
                  <a:ext cx="2013115" cy="1384995"/>
                </a:xfrm>
                <a:prstGeom prst="rect">
                  <a:avLst/>
                </a:prstGeom>
                <a:blipFill>
                  <a:blip r:embed="rId9"/>
                  <a:stretch>
                    <a:fillRect l="-8125" t="-5455" r="-1875" b="-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605A85D-8D20-0010-CCA5-91D45B5D5647}"/>
                  </a:ext>
                </a:extLst>
              </p:cNvPr>
              <p:cNvSpPr txBox="1"/>
              <p:nvPr/>
            </p:nvSpPr>
            <p:spPr>
              <a:xfrm>
                <a:off x="8599241" y="3229591"/>
                <a:ext cx="3421148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2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605A85D-8D20-0010-CCA5-91D45B5D56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9241" y="3229591"/>
                <a:ext cx="3421148" cy="430887"/>
              </a:xfrm>
              <a:prstGeom prst="rect">
                <a:avLst/>
              </a:prstGeom>
              <a:blipFill>
                <a:blip r:embed="rId10"/>
                <a:stretch>
                  <a:fillRect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F8DD23F-7C5B-238F-2F9E-CE63C7B1DE62}"/>
                  </a:ext>
                </a:extLst>
              </p:cNvPr>
              <p:cNvSpPr txBox="1"/>
              <p:nvPr/>
            </p:nvSpPr>
            <p:spPr>
              <a:xfrm>
                <a:off x="8721742" y="3590991"/>
                <a:ext cx="3421148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sz="22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2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2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US" sz="22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2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2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2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2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2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F8DD23F-7C5B-238F-2F9E-CE63C7B1DE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1742" y="3590991"/>
                <a:ext cx="3421148" cy="430887"/>
              </a:xfrm>
              <a:prstGeom prst="rect">
                <a:avLst/>
              </a:prstGeom>
              <a:blipFill>
                <a:blip r:embed="rId11"/>
                <a:stretch>
                  <a:fillRect b="-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F0983FD-11BD-100F-C7F4-0BCDCC912D64}"/>
                  </a:ext>
                </a:extLst>
              </p:cNvPr>
              <p:cNvSpPr txBox="1"/>
              <p:nvPr/>
            </p:nvSpPr>
            <p:spPr>
              <a:xfrm>
                <a:off x="8819433" y="3982714"/>
                <a:ext cx="3323457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Check</m:t>
                      </m:r>
                      <m:d>
                        <m:d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z</m:t>
                          </m:r>
                          <m: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22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</m:d>
                      <m:r>
                        <a:rPr lang="en-US" sz="2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≟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2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F0983FD-11BD-100F-C7F4-0BCDCC912D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9433" y="3982714"/>
                <a:ext cx="3323457" cy="4308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5F336BE-0E2E-3978-FA0A-32974CFCA6DF}"/>
                  </a:ext>
                </a:extLst>
              </p:cNvPr>
              <p:cNvSpPr txBox="1"/>
              <p:nvPr/>
            </p:nvSpPr>
            <p:spPr>
              <a:xfrm>
                <a:off x="528815" y="1049698"/>
                <a:ext cx="3843549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200" dirty="0"/>
                  <a:t>Fiat-Shamir hash function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200" dirty="0"/>
                  <a:t>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5F336BE-0E2E-3978-FA0A-32974CFCA6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815" y="1049698"/>
                <a:ext cx="3843549" cy="430887"/>
              </a:xfrm>
              <a:prstGeom prst="rect">
                <a:avLst/>
              </a:prstGeom>
              <a:blipFill>
                <a:blip r:embed="rId13"/>
                <a:stretch>
                  <a:fillRect l="-1974" t="-8571" b="-2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A41FCD9-2521-C119-2302-0F33E9A8FD17}"/>
                  </a:ext>
                </a:extLst>
              </p:cNvPr>
              <p:cNvSpPr txBox="1"/>
              <p:nvPr/>
            </p:nvSpPr>
            <p:spPr>
              <a:xfrm>
                <a:off x="528815" y="4495162"/>
                <a:ext cx="480157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Set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𝐶𝑜𝑚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A41FCD9-2521-C119-2302-0F33E9A8FD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815" y="4495162"/>
                <a:ext cx="4801570" cy="400110"/>
              </a:xfrm>
              <a:prstGeom prst="rect">
                <a:avLst/>
              </a:prstGeom>
              <a:blipFill>
                <a:blip r:embed="rId14"/>
                <a:stretch>
                  <a:fillRect l="-1319" t="-3030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5CAE36A3-E028-36E5-BF2E-1090E0487FE4}"/>
              </a:ext>
            </a:extLst>
          </p:cNvPr>
          <p:cNvGrpSpPr/>
          <p:nvPr/>
        </p:nvGrpSpPr>
        <p:grpSpPr>
          <a:xfrm>
            <a:off x="514877" y="1970533"/>
            <a:ext cx="4142277" cy="2424597"/>
            <a:chOff x="622694" y="2533218"/>
            <a:chExt cx="4142277" cy="2424597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C8E5E331-B26A-966D-7745-4EB4F860CAFB}"/>
                </a:ext>
              </a:extLst>
            </p:cNvPr>
            <p:cNvSpPr/>
            <p:nvPr/>
          </p:nvSpPr>
          <p:spPr>
            <a:xfrm>
              <a:off x="622694" y="2540360"/>
              <a:ext cx="4127930" cy="2417455"/>
            </a:xfrm>
            <a:prstGeom prst="roundRect">
              <a:avLst>
                <a:gd name="adj" fmla="val 401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8CCD871E-AC99-F6A3-6DD5-79B665A18E23}"/>
                    </a:ext>
                  </a:extLst>
                </p:cNvPr>
                <p:cNvSpPr txBox="1"/>
                <p:nvPr/>
              </p:nvSpPr>
              <p:spPr>
                <a:xfrm>
                  <a:off x="627081" y="2533218"/>
                  <a:ext cx="896207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algn="l" defTabSz="914400" eaLnBrk="1" latinLnBrk="0" hangingPunct="1"/>
                  <a14:m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200" dirty="0">
                      <a:solidFill>
                        <a:schemeClr val="tx1"/>
                      </a:solidFill>
                    </a:rPr>
                    <a:t>:</a:t>
                  </a:r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8CCD871E-AC99-F6A3-6DD5-79B665A18E2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7081" y="2533218"/>
                  <a:ext cx="896207" cy="430887"/>
                </a:xfrm>
                <a:prstGeom prst="rect">
                  <a:avLst/>
                </a:prstGeom>
                <a:blipFill>
                  <a:blip r:embed="rId15"/>
                  <a:stretch>
                    <a:fillRect t="-8571" r="-6944" b="-228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51FD1248-BC75-789E-3071-0D077FDFB663}"/>
                    </a:ext>
                  </a:extLst>
                </p:cNvPr>
                <p:cNvSpPr txBox="1"/>
                <p:nvPr/>
              </p:nvSpPr>
              <p:spPr>
                <a:xfrm>
                  <a:off x="1069329" y="3299600"/>
                  <a:ext cx="2238498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algn="l" defTabSz="914400" eaLnBrk="1" latinLnBrk="0" hangingPunct="1"/>
                  <a:r>
                    <a:rPr lang="en-US" sz="2200" dirty="0">
                      <a:solidFill>
                        <a:schemeClr val="tx1"/>
                      </a:solidFill>
                    </a:rPr>
                    <a:t>2.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𝐶𝑜𝑚</m:t>
                      </m:r>
                      <m:d>
                        <m:d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</m:oMath>
                  </a14:m>
                  <a:endParaRPr lang="en-US" sz="2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51FD1248-BC75-789E-3071-0D077FDFB66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9329" y="3299600"/>
                  <a:ext cx="2238498" cy="430887"/>
                </a:xfrm>
                <a:prstGeom prst="rect">
                  <a:avLst/>
                </a:prstGeom>
                <a:blipFill>
                  <a:blip r:embed="rId16"/>
                  <a:stretch>
                    <a:fillRect l="-3371" t="-11765" b="-264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31F037E2-FABD-78B5-51F5-B72E6884627F}"/>
                    </a:ext>
                  </a:extLst>
                </p:cNvPr>
                <p:cNvSpPr txBox="1"/>
                <p:nvPr/>
              </p:nvSpPr>
              <p:spPr>
                <a:xfrm>
                  <a:off x="1069329" y="4460852"/>
                  <a:ext cx="3695642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200" dirty="0">
                      <a:solidFill>
                        <a:schemeClr val="tx1"/>
                      </a:solidFill>
                    </a:rPr>
                    <a:t>5. Output  </a:t>
                  </a:r>
                  <a14:m>
                    <m:oMath xmlns:m="http://schemas.openxmlformats.org/officeDocument/2006/math">
                      <m:r>
                        <a:rPr lang="en-US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en-US" sz="2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2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𝜓</m:t>
                          </m:r>
                          <m:r>
                            <a:rPr lang="en-US" sz="2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a14:m>
                  <a:endParaRPr lang="en-US" sz="2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31F037E2-FABD-78B5-51F5-B72E6884627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9329" y="4460852"/>
                  <a:ext cx="3695642" cy="430887"/>
                </a:xfrm>
                <a:prstGeom prst="rect">
                  <a:avLst/>
                </a:prstGeom>
                <a:blipFill>
                  <a:blip r:embed="rId17"/>
                  <a:stretch>
                    <a:fillRect l="-2055" t="-8571" b="-257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7C5470EC-7234-EDA2-447B-83422D86E887}"/>
                    </a:ext>
                  </a:extLst>
                </p:cNvPr>
                <p:cNvSpPr txBox="1"/>
                <p:nvPr/>
              </p:nvSpPr>
              <p:spPr>
                <a:xfrm>
                  <a:off x="1069329" y="2911884"/>
                  <a:ext cx="2342051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algn="l" defTabSz="914400" eaLnBrk="1" latinLnBrk="0" hangingPunct="1"/>
                  <a:r>
                    <a:rPr lang="en-US" sz="2200" dirty="0">
                      <a:solidFill>
                        <a:schemeClr val="tx1"/>
                      </a:solidFill>
                    </a:rPr>
                    <a:t>1. Parse </a:t>
                  </a:r>
                  <a14:m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a14:m>
                  <a:endParaRPr lang="en-US" sz="2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7C5470EC-7234-EDA2-447B-83422D86E88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9329" y="2911884"/>
                  <a:ext cx="2342051" cy="430887"/>
                </a:xfrm>
                <a:prstGeom prst="rect">
                  <a:avLst/>
                </a:prstGeom>
                <a:blipFill>
                  <a:blip r:embed="rId18"/>
                  <a:stretch>
                    <a:fillRect l="-3226" t="-8571" b="-28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5E971048-BF8E-BC34-C843-5D64F4A0382D}"/>
                    </a:ext>
                  </a:extLst>
                </p:cNvPr>
                <p:cNvSpPr txBox="1"/>
                <p:nvPr/>
              </p:nvSpPr>
              <p:spPr>
                <a:xfrm>
                  <a:off x="1074038" y="4069907"/>
                  <a:ext cx="3156258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algn="l" defTabSz="914400" eaLnBrk="1" latinLnBrk="0" hangingPunct="1"/>
                  <a:r>
                    <a:rPr lang="en-US" sz="2200" dirty="0">
                      <a:solidFill>
                        <a:schemeClr val="tx1"/>
                      </a:solidFill>
                    </a:rPr>
                    <a:t>4. </a:t>
                  </a:r>
                  <a14:m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Solve</m:t>
                      </m:r>
                      <m:d>
                        <m:d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</m:oMath>
                  </a14:m>
                  <a:endParaRPr lang="en-US" sz="2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5E971048-BF8E-BC34-C843-5D64F4A038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4038" y="4069907"/>
                  <a:ext cx="3156258" cy="430887"/>
                </a:xfrm>
                <a:prstGeom prst="rect">
                  <a:avLst/>
                </a:prstGeom>
                <a:blipFill>
                  <a:blip r:embed="rId19"/>
                  <a:stretch>
                    <a:fillRect l="-2410" t="-8571" b="-257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A17E47B6-45FD-659C-00A1-BA2A3997B4C5}"/>
                    </a:ext>
                  </a:extLst>
                </p:cNvPr>
                <p:cNvSpPr txBox="1"/>
                <p:nvPr/>
              </p:nvSpPr>
              <p:spPr>
                <a:xfrm>
                  <a:off x="1069329" y="3685284"/>
                  <a:ext cx="2951417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algn="l" defTabSz="914400" eaLnBrk="1" latinLnBrk="0" hangingPunct="1"/>
                  <a:r>
                    <a:rPr lang="en-US" sz="2200" dirty="0"/>
                    <a:t>3.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200" b="0" i="0" smtClean="0">
                          <a:latin typeface="Cambria Math" panose="02040503050406030204" pitchFamily="18" charset="0"/>
                        </a:rPr>
                        <m:t>z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a14:m>
                  <a:endParaRPr lang="en-US" sz="2200" dirty="0"/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A17E47B6-45FD-659C-00A1-BA2A3997B4C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9329" y="3685284"/>
                  <a:ext cx="2951417" cy="430887"/>
                </a:xfrm>
                <a:prstGeom prst="rect">
                  <a:avLst/>
                </a:prstGeom>
                <a:blipFill>
                  <a:blip r:embed="rId20"/>
                  <a:stretch>
                    <a:fillRect l="-2564" t="-8571" b="-257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93C77E6-9E37-13E5-7A55-279DF025AF2F}"/>
              </a:ext>
            </a:extLst>
          </p:cNvPr>
          <p:cNvGrpSpPr/>
          <p:nvPr/>
        </p:nvGrpSpPr>
        <p:grpSpPr>
          <a:xfrm>
            <a:off x="5271727" y="3360572"/>
            <a:ext cx="3763947" cy="813180"/>
            <a:chOff x="5045480" y="3369999"/>
            <a:chExt cx="3763947" cy="813180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2681D29D-C878-0CF1-5FB2-2B30F3B9FCAA}"/>
                </a:ext>
              </a:extLst>
            </p:cNvPr>
            <p:cNvSpPr/>
            <p:nvPr/>
          </p:nvSpPr>
          <p:spPr>
            <a:xfrm>
              <a:off x="5045480" y="3369999"/>
              <a:ext cx="3651452" cy="813180"/>
            </a:xfrm>
            <a:prstGeom prst="roundRec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E63CE1B7-A4B4-34C3-9134-B40C79CA3E93}"/>
                    </a:ext>
                  </a:extLst>
                </p:cNvPr>
                <p:cNvSpPr txBox="1"/>
                <p:nvPr/>
              </p:nvSpPr>
              <p:spPr>
                <a:xfrm>
                  <a:off x="5088707" y="3461174"/>
                  <a:ext cx="3720720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defTabSz="914400" eaLnBrk="1" latinLnBrk="0" hangingPunct="1"/>
                  <a:r>
                    <a:rPr lang="en-US" sz="2000" dirty="0">
                      <a:solidFill>
                        <a:schemeClr val="tx1"/>
                      </a:solidFill>
                    </a:rPr>
                    <a:t>Set PoW Hardness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ℓ&gt;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</m:oMath>
                  </a14:m>
                  <a:r>
                    <a:rPr lang="en-US" sz="2000" dirty="0">
                      <a:solidFill>
                        <a:schemeClr val="tx1"/>
                      </a:solidFill>
                    </a:rPr>
                    <a:t> so</a:t>
                  </a:r>
                </a:p>
                <a:p>
                  <a:pPr marL="0" defTabSz="914400" eaLnBrk="1" latinLnBrk="0" hangingPunct="1"/>
                  <a14:m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a14:m>
                  <a:r>
                    <a:rPr lang="en-US" sz="2000" dirty="0">
                      <a:solidFill>
                        <a:schemeClr val="tx1"/>
                      </a:solidFill>
                    </a:rPr>
                    <a:t> can’t compute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𝑆𝑜𝑙𝑣𝑒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</m:oMath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E63CE1B7-A4B4-34C3-9134-B40C79CA3E9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88707" y="3461174"/>
                  <a:ext cx="3720720" cy="707886"/>
                </a:xfrm>
                <a:prstGeom prst="rect">
                  <a:avLst/>
                </a:prstGeom>
                <a:blipFill>
                  <a:blip r:embed="rId25"/>
                  <a:stretch>
                    <a:fillRect l="-1701" t="-3509" b="-157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4CCF753-ACFC-3339-6F29-10BC3590336A}"/>
              </a:ext>
            </a:extLst>
          </p:cNvPr>
          <p:cNvGrpSpPr/>
          <p:nvPr/>
        </p:nvGrpSpPr>
        <p:grpSpPr>
          <a:xfrm>
            <a:off x="5242426" y="4358203"/>
            <a:ext cx="3881363" cy="563131"/>
            <a:chOff x="3337537" y="4602113"/>
            <a:chExt cx="3881363" cy="882096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86AE99D5-67E4-F030-1B75-3346965BD1D3}"/>
                </a:ext>
              </a:extLst>
            </p:cNvPr>
            <p:cNvSpPr/>
            <p:nvPr/>
          </p:nvSpPr>
          <p:spPr>
            <a:xfrm>
              <a:off x="3337537" y="4602113"/>
              <a:ext cx="3695641" cy="88209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72B94C70-FE70-BE28-8B45-05030DF2D5CB}"/>
                    </a:ext>
                  </a:extLst>
                </p:cNvPr>
                <p:cNvSpPr txBox="1"/>
                <p:nvPr/>
              </p:nvSpPr>
              <p:spPr>
                <a:xfrm>
                  <a:off x="3523259" y="4750520"/>
                  <a:ext cx="3695641" cy="62673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dirty="0"/>
                    <a:t>Can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</m:oMath>
                  </a14:m>
                  <a:r>
                    <a:rPr lang="en-US" sz="2000" dirty="0">
                      <a:solidFill>
                        <a:schemeClr val="tx1"/>
                      </a:solidFill>
                    </a:rPr>
                    <a:t> help solve the puzzle?</a:t>
                  </a:r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72B94C70-FE70-BE28-8B45-05030DF2D5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23259" y="4750520"/>
                  <a:ext cx="3695641" cy="626738"/>
                </a:xfrm>
                <a:prstGeom prst="rect">
                  <a:avLst/>
                </a:prstGeom>
                <a:blipFill>
                  <a:blip r:embed="rId26"/>
                  <a:stretch>
                    <a:fillRect l="-1712" t="-6061" b="-2727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63BF2F4E-E07C-5DB6-5DD6-D4FA547C8B2B}"/>
                  </a:ext>
                </a:extLst>
              </p:cNvPr>
              <p:cNvSpPr txBox="1"/>
              <p:nvPr/>
            </p:nvSpPr>
            <p:spPr>
              <a:xfrm>
                <a:off x="528815" y="5226677"/>
                <a:ext cx="891635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Observe</a:t>
                </a:r>
                <a:r>
                  <a:rPr lang="en-US" sz="2000" dirty="0"/>
                  <a:t>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2000" dirty="0"/>
                  <a:t> is computed after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are committed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𝐶𝑜𝑚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𝐶𝑜𝑚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63BF2F4E-E07C-5DB6-5DD6-D4FA547C8B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815" y="5226677"/>
                <a:ext cx="8916357" cy="707886"/>
              </a:xfrm>
              <a:prstGeom prst="rect">
                <a:avLst/>
              </a:prstGeom>
              <a:blipFill>
                <a:blip r:embed="rId27"/>
                <a:stretch>
                  <a:fillRect l="-711" t="-3509" b="-7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FE99D4C-E935-2F12-F582-5268501AE87C}"/>
                  </a:ext>
                </a:extLst>
              </p:cNvPr>
              <p:cNvSpPr txBox="1"/>
              <p:nvPr/>
            </p:nvSpPr>
            <p:spPr>
              <a:xfrm>
                <a:off x="517508" y="1453362"/>
                <a:ext cx="3843549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200" dirty="0">
                    <a:solidFill>
                      <a:srgbClr val="FF0000"/>
                    </a:solidFill>
                  </a:rPr>
                  <a:t>Attack</a:t>
                </a:r>
                <a:r>
                  <a:rPr lang="en-US" sz="2200" dirty="0"/>
                  <a:t>: circuit computes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FE99D4C-E935-2F12-F582-5268501AE8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508" y="1453362"/>
                <a:ext cx="3843549" cy="430887"/>
              </a:xfrm>
              <a:prstGeom prst="rect">
                <a:avLst/>
              </a:prstGeom>
              <a:blipFill>
                <a:blip r:embed="rId28"/>
                <a:stretch>
                  <a:fillRect l="-1974" t="-8571" b="-2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869E436-B146-71FC-E0CB-0F26114BF737}"/>
                  </a:ext>
                </a:extLst>
              </p:cNvPr>
              <p:cNvSpPr txBox="1"/>
              <p:nvPr/>
            </p:nvSpPr>
            <p:spPr>
              <a:xfrm>
                <a:off x="619184" y="5942347"/>
                <a:ext cx="1086131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cannot solve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, from the security of the PoW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869E436-B146-71FC-E0CB-0F26114BF7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184" y="5942347"/>
                <a:ext cx="10861315" cy="400110"/>
              </a:xfrm>
              <a:prstGeom prst="rect">
                <a:avLst/>
              </a:prstGeom>
              <a:blipFill>
                <a:blip r:embed="rId29"/>
                <a:stretch>
                  <a:fillRect t="-6250" b="-28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8193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/>
      <p:bldP spid="68" grpId="0"/>
      <p:bldP spid="5" grpId="0"/>
      <p:bldP spid="6" grpId="0"/>
      <p:bldP spid="8" grpId="0"/>
      <p:bldP spid="19" grpId="0"/>
      <p:bldP spid="43" grpId="0"/>
      <p:bldP spid="7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895D6-88C1-2BBD-2AA0-0D9C52BA4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711" y="262799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On the Security of XFS</a:t>
            </a:r>
          </a:p>
        </p:txBody>
      </p:sp>
    </p:spTree>
    <p:extLst>
      <p:ext uri="{BB962C8B-B14F-4D97-AF65-F5344CB8AC3E}">
        <p14:creationId xmlns:p14="http://schemas.microsoft.com/office/powerpoint/2010/main" val="39836243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128764-B9B5-259E-EAC1-EDA6DF6771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719A8B-3BE7-5D33-E669-9BFBE6778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AD33C-CDEB-4733-AA68-9316793C60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8A275E1-B6D6-EEAD-9F42-6C840B153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336" y="207185"/>
            <a:ext cx="10515600" cy="1325563"/>
          </a:xfrm>
        </p:spPr>
        <p:txBody>
          <a:bodyPr/>
          <a:lstStyle/>
          <a:p>
            <a: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/>
              <a:t>The Relativized World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0E5D3DA3-B1F9-93CA-02BE-59C134074EB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65623" y="1386944"/>
                <a:ext cx="6492358" cy="4351338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An </a:t>
                </a:r>
                <a:r>
                  <a:rPr lang="en-US" sz="2400" dirty="0">
                    <a:solidFill>
                      <a:srgbClr val="FF0000"/>
                    </a:solidFill>
                  </a:rPr>
                  <a:t>ideal </a:t>
                </a:r>
                <a:r>
                  <a:rPr lang="en-US" sz="2400" dirty="0"/>
                  <a:t>model</a:t>
                </a:r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/>
                  <a:t>with a random oracle model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en-US" sz="2400" dirty="0">
                  <a:solidFill>
                    <a:srgbClr val="7030A0"/>
                  </a:solidFill>
                </a:endParaRPr>
              </a:p>
              <a:p>
                <a:r>
                  <a:rPr lang="en-US" sz="2400" dirty="0"/>
                  <a:t>All parties have oracle access to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This model </a:t>
                </a:r>
                <a:r>
                  <a:rPr lang="en-US" sz="2400" dirty="0">
                    <a:solidFill>
                      <a:srgbClr val="FF0000"/>
                    </a:solidFill>
                  </a:rPr>
                  <a:t>captures</a:t>
                </a:r>
                <a:r>
                  <a:rPr lang="en-US" sz="2400" dirty="0"/>
                  <a:t> insecurity of the toy protocol</a:t>
                </a:r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0E5D3DA3-B1F9-93CA-02BE-59C134074E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5623" y="1386944"/>
                <a:ext cx="6492358" cy="4351338"/>
              </a:xfrm>
              <a:blipFill>
                <a:blip r:embed="rId3"/>
                <a:stretch>
                  <a:fillRect l="-1221" t="-18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12D9D7E0-A893-4A63-3B98-9B06EDC6D429}"/>
              </a:ext>
            </a:extLst>
          </p:cNvPr>
          <p:cNvGrpSpPr/>
          <p:nvPr/>
        </p:nvGrpSpPr>
        <p:grpSpPr>
          <a:xfrm>
            <a:off x="6169464" y="679058"/>
            <a:ext cx="6520661" cy="3933423"/>
            <a:chOff x="6169464" y="679058"/>
            <a:chExt cx="6520661" cy="3933423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031B73CB-1AA7-9277-C56E-1F761D51D6F4}"/>
                </a:ext>
              </a:extLst>
            </p:cNvPr>
            <p:cNvGrpSpPr/>
            <p:nvPr/>
          </p:nvGrpSpPr>
          <p:grpSpPr>
            <a:xfrm>
              <a:off x="6169464" y="679058"/>
              <a:ext cx="5461107" cy="3933423"/>
              <a:chOff x="6169464" y="679058"/>
              <a:chExt cx="5461107" cy="393342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05902750-75E6-665B-2BA0-6CD52F6E12B6}"/>
                      </a:ext>
                    </a:extLst>
                  </p:cNvPr>
                  <p:cNvSpPr txBox="1"/>
                  <p:nvPr/>
                </p:nvSpPr>
                <p:spPr>
                  <a:xfrm>
                    <a:off x="8642997" y="1869246"/>
                    <a:ext cx="755016" cy="598434"/>
                  </a:xfrm>
                  <a:prstGeom prst="rect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05902750-75E6-665B-2BA0-6CD52F6E12B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642997" y="1869246"/>
                    <a:ext cx="755016" cy="598434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D9CC288F-620C-00C5-D8B4-99B1D9BBC4E5}"/>
                      </a:ext>
                    </a:extLst>
                  </p:cNvPr>
                  <p:cNvSpPr txBox="1"/>
                  <p:nvPr/>
                </p:nvSpPr>
                <p:spPr>
                  <a:xfrm>
                    <a:off x="8610600" y="679058"/>
                    <a:ext cx="827971" cy="707886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</p:spPr>
                <p:txBody>
                  <a:bodyPr wrap="square">
                    <a:spAutoFit/>
                  </a:bodyPr>
                  <a:lstStyle/>
                  <a:p>
                    <a:pPr marL="0" algn="r" defTabSz="914400" rtl="1" eaLnBrk="1" latinLnBrk="0" hangingPunct="1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oMath>
                      </m:oMathPara>
                    </a14:m>
                    <a:endParaRPr lang="en-US" sz="4000" dirty="0">
                      <a:solidFill>
                        <a:srgbClr val="7030A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D9CC288F-620C-00C5-D8B4-99B1D9BBC4E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610600" y="679058"/>
                    <a:ext cx="827971" cy="707886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6B943CD5-9389-97AD-F050-F0840C1E1D5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804928" y="1234522"/>
                <a:ext cx="1670390" cy="1750041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1FEF1D89-29CC-A78D-8A9C-3392A105F0A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573853" y="1227398"/>
                <a:ext cx="1493517" cy="1658678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6291E441-85F3-B613-4A8F-CF61ECB7CC0D}"/>
                  </a:ext>
                </a:extLst>
              </p:cNvPr>
              <p:cNvCxnSpPr>
                <a:cxnSpLocks/>
                <a:stCxn id="35" idx="0"/>
                <a:endCxn id="21" idx="2"/>
              </p:cNvCxnSpPr>
              <p:nvPr/>
            </p:nvCxnSpPr>
            <p:spPr>
              <a:xfrm flipV="1">
                <a:off x="9020505" y="1386944"/>
                <a:ext cx="4081" cy="482302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D9766E87-37D4-4710-A7FF-26DEF96303B3}"/>
                  </a:ext>
                </a:extLst>
              </p:cNvPr>
              <p:cNvGrpSpPr/>
              <p:nvPr/>
            </p:nvGrpSpPr>
            <p:grpSpPr>
              <a:xfrm>
                <a:off x="7758450" y="2848569"/>
                <a:ext cx="2217221" cy="444165"/>
                <a:chOff x="4224649" y="2340379"/>
                <a:chExt cx="2217221" cy="444165"/>
              </a:xfrm>
            </p:grpSpPr>
            <p:cxnSp>
              <p:nvCxnSpPr>
                <p:cNvPr id="31" name="Straight Arrow Connector 30">
                  <a:extLst>
                    <a:ext uri="{FF2B5EF4-FFF2-40B4-BE49-F238E27FC236}">
                      <a16:creationId xmlns:a16="http://schemas.microsoft.com/office/drawing/2014/main" id="{064F7861-A87A-BEAF-8C05-841DF0A7CE2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224649" y="2784544"/>
                  <a:ext cx="2217221" cy="0"/>
                </a:xfrm>
                <a:prstGeom prst="straightConnector1">
                  <a:avLst/>
                </a:prstGeom>
                <a:ln w="38100">
                  <a:solidFill>
                    <a:schemeClr val="accent5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2" name="TextBox 31">
                      <a:extLst>
                        <a:ext uri="{FF2B5EF4-FFF2-40B4-BE49-F238E27FC236}">
                          <a16:creationId xmlns:a16="http://schemas.microsoft.com/office/drawing/2014/main" id="{FD943B55-627B-A1B7-4855-5937CCC04C3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090095" y="2340379"/>
                      <a:ext cx="439608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1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he-IL" sz="2200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3" name="TextBox 12">
                      <a:extLst>
                        <a:ext uri="{FF2B5EF4-FFF2-40B4-BE49-F238E27FC236}">
                          <a16:creationId xmlns:a16="http://schemas.microsoft.com/office/drawing/2014/main" id="{5132D15C-D284-AEF6-E9DA-3F7E47A1785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090095" y="2340379"/>
                      <a:ext cx="439608" cy="338554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 l="-6944" r="-4167" b="-1818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88749F60-CDDA-87A0-58B8-7004C25BA034}"/>
                  </a:ext>
                </a:extLst>
              </p:cNvPr>
              <p:cNvGrpSpPr/>
              <p:nvPr/>
            </p:nvGrpSpPr>
            <p:grpSpPr>
              <a:xfrm>
                <a:off x="7758450" y="3250596"/>
                <a:ext cx="2217221" cy="426195"/>
                <a:chOff x="4224649" y="2804434"/>
                <a:chExt cx="2217221" cy="426195"/>
              </a:xfrm>
            </p:grpSpPr>
            <p:cxnSp>
              <p:nvCxnSpPr>
                <p:cNvPr id="36" name="Straight Arrow Connector 35">
                  <a:extLst>
                    <a:ext uri="{FF2B5EF4-FFF2-40B4-BE49-F238E27FC236}">
                      <a16:creationId xmlns:a16="http://schemas.microsoft.com/office/drawing/2014/main" id="{CDEF6DB1-F899-6A33-169B-14FF9D65E41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4224649" y="3221826"/>
                  <a:ext cx="2217221" cy="8803"/>
                </a:xfrm>
                <a:prstGeom prst="straightConnector1">
                  <a:avLst/>
                </a:prstGeom>
                <a:ln w="38100">
                  <a:solidFill>
                    <a:schemeClr val="accent5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7" name="TextBox 36">
                      <a:extLst>
                        <a:ext uri="{FF2B5EF4-FFF2-40B4-BE49-F238E27FC236}">
                          <a16:creationId xmlns:a16="http://schemas.microsoft.com/office/drawing/2014/main" id="{7C0F4943-80A4-4C54-556B-81A3767ABBF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173711" y="2804434"/>
                      <a:ext cx="240707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1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𝜌</m:t>
                            </m:r>
                          </m:oMath>
                        </m:oMathPara>
                      </a14:m>
                      <a:endParaRPr lang="he-IL" sz="2200" dirty="0"/>
                    </a:p>
                  </p:txBody>
                </p:sp>
              </mc:Choice>
              <mc:Fallback xmlns="">
                <p:sp>
                  <p:nvSpPr>
                    <p:cNvPr id="14" name="TextBox 13">
                      <a:extLst>
                        <a:ext uri="{FF2B5EF4-FFF2-40B4-BE49-F238E27FC236}">
                          <a16:creationId xmlns:a16="http://schemas.microsoft.com/office/drawing/2014/main" id="{94101C0D-5458-72C4-E075-CCA81186FE2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173711" y="2804434"/>
                      <a:ext cx="240707" cy="338554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 l="-28205" r="-23077" b="-2909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140A478B-08A0-D7A5-C87A-3CCCABB0C283}"/>
                  </a:ext>
                </a:extLst>
              </p:cNvPr>
              <p:cNvGrpSpPr/>
              <p:nvPr/>
            </p:nvGrpSpPr>
            <p:grpSpPr>
              <a:xfrm>
                <a:off x="7750650" y="3670521"/>
                <a:ext cx="2225021" cy="427124"/>
                <a:chOff x="4216849" y="3354841"/>
                <a:chExt cx="2225021" cy="427124"/>
              </a:xfrm>
            </p:grpSpPr>
            <p:cxnSp>
              <p:nvCxnSpPr>
                <p:cNvPr id="39" name="Straight Arrow Connector 38">
                  <a:extLst>
                    <a:ext uri="{FF2B5EF4-FFF2-40B4-BE49-F238E27FC236}">
                      <a16:creationId xmlns:a16="http://schemas.microsoft.com/office/drawing/2014/main" id="{F80F5EB0-5E00-2EE8-CC3B-ABF0D6CE6A0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216849" y="3781965"/>
                  <a:ext cx="2225021" cy="0"/>
                </a:xfrm>
                <a:prstGeom prst="straightConnector1">
                  <a:avLst/>
                </a:prstGeom>
                <a:ln w="38100">
                  <a:solidFill>
                    <a:schemeClr val="accent5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0" name="TextBox 39">
                      <a:extLst>
                        <a:ext uri="{FF2B5EF4-FFF2-40B4-BE49-F238E27FC236}">
                          <a16:creationId xmlns:a16="http://schemas.microsoft.com/office/drawing/2014/main" id="{1C052070-047C-8EFD-EE4E-B600E42526C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061822" y="3354841"/>
                      <a:ext cx="446148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1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he-IL" sz="2200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5" name="TextBox 14">
                      <a:extLst>
                        <a:ext uri="{FF2B5EF4-FFF2-40B4-BE49-F238E27FC236}">
                          <a16:creationId xmlns:a16="http://schemas.microsoft.com/office/drawing/2014/main" id="{240A13C3-97B2-BA4B-E0E7-B7DB87FF35A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061822" y="3354841"/>
                      <a:ext cx="446148" cy="338554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 l="-5405" r="-5405" b="-1818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1C3D7DA8-C6AE-83D8-E8BB-0F7C83437606}"/>
                  </a:ext>
                </a:extLst>
              </p:cNvPr>
              <p:cNvGrpSpPr/>
              <p:nvPr/>
            </p:nvGrpSpPr>
            <p:grpSpPr>
              <a:xfrm>
                <a:off x="6169464" y="3122053"/>
                <a:ext cx="1178470" cy="1490428"/>
                <a:chOff x="1588275" y="2595627"/>
                <a:chExt cx="1178470" cy="1490428"/>
              </a:xfrm>
            </p:grpSpPr>
            <p:pic>
              <p:nvPicPr>
                <p:cNvPr id="52" name="Picture 51">
                  <a:extLst>
                    <a:ext uri="{FF2B5EF4-FFF2-40B4-BE49-F238E27FC236}">
                      <a16:creationId xmlns:a16="http://schemas.microsoft.com/office/drawing/2014/main" id="{178357CF-F967-95AC-204D-ACBB4FEA224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588275" y="2907585"/>
                  <a:ext cx="1178470" cy="1178470"/>
                </a:xfrm>
                <a:prstGeom prst="rect">
                  <a:avLst/>
                </a:prstGeom>
              </p:spPr>
            </p:pic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C388C27B-DF59-B645-B27C-14863DADA86A}"/>
                    </a:ext>
                  </a:extLst>
                </p:cNvPr>
                <p:cNvSpPr/>
                <p:nvPr/>
              </p:nvSpPr>
              <p:spPr>
                <a:xfrm>
                  <a:off x="1670799" y="2595627"/>
                  <a:ext cx="958019" cy="43088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200" dirty="0"/>
                    <a:t>Prover</a:t>
                  </a:r>
                  <a:endParaRPr lang="en-IL" sz="2200" dirty="0"/>
                </a:p>
              </p:txBody>
            </p:sp>
          </p:grp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DD946144-1C08-70A4-E9FA-BA5E9511FBAF}"/>
                  </a:ext>
                </a:extLst>
              </p:cNvPr>
              <p:cNvGrpSpPr/>
              <p:nvPr/>
            </p:nvGrpSpPr>
            <p:grpSpPr>
              <a:xfrm>
                <a:off x="10585861" y="3122052"/>
                <a:ext cx="1044710" cy="1450202"/>
                <a:chOff x="9159013" y="2453829"/>
                <a:chExt cx="1044710" cy="1450202"/>
              </a:xfrm>
            </p:grpSpPr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C258D971-C264-E144-6CD1-78A62975FADA}"/>
                    </a:ext>
                  </a:extLst>
                </p:cNvPr>
                <p:cNvSpPr/>
                <p:nvPr/>
              </p:nvSpPr>
              <p:spPr>
                <a:xfrm>
                  <a:off x="9159013" y="2453829"/>
                  <a:ext cx="1044710" cy="43088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200" dirty="0"/>
                    <a:t>Verifier</a:t>
                  </a:r>
                  <a:endParaRPr lang="en-IL" sz="2200" dirty="0"/>
                </a:p>
              </p:txBody>
            </p:sp>
            <p:pic>
              <p:nvPicPr>
                <p:cNvPr id="56" name="Picture 2" descr="Simpleton | Dumb Ways to Die Wiki | Fandom">
                  <a:extLst>
                    <a:ext uri="{FF2B5EF4-FFF2-40B4-BE49-F238E27FC236}">
                      <a16:creationId xmlns:a16="http://schemas.microsoft.com/office/drawing/2014/main" id="{0F66A476-0DA9-3698-9125-99C2FFF1826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227812" y="2802213"/>
                  <a:ext cx="828117" cy="110181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F2E4C0F4-588F-2D51-8134-9B60476A98B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506284" y="1025363"/>
                <a:ext cx="1366042" cy="332404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5D16E2B0-E0E9-E56F-7552-52EA0B23DBE6}"/>
                    </a:ext>
                  </a:extLst>
                </p:cNvPr>
                <p:cNvSpPr txBox="1"/>
                <p:nvPr/>
              </p:nvSpPr>
              <p:spPr>
                <a:xfrm>
                  <a:off x="9398013" y="1321778"/>
                  <a:ext cx="3292112" cy="43697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𝐷𝑖𝑔𝑒𝑠</m:t>
                        </m:r>
                        <m:sSup>
                          <m:sSup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2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sup>
                        </m:s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200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5D16E2B0-E0E9-E56F-7552-52EA0B23DBE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98013" y="1321778"/>
                  <a:ext cx="3292112" cy="436979"/>
                </a:xfrm>
                <a:prstGeom prst="rect">
                  <a:avLst/>
                </a:prstGeom>
                <a:blipFill>
                  <a:blip r:embed="rId16"/>
                  <a:stretch>
                    <a:fillRect b="-152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CCD6B134-6D2C-A0B6-2B44-424D8AD6B539}"/>
                </a:ext>
              </a:extLst>
            </p:cNvPr>
            <p:cNvCxnSpPr>
              <a:cxnSpLocks/>
              <a:stCxn id="6" idx="2"/>
            </p:cNvCxnSpPr>
            <p:nvPr/>
          </p:nvCxnSpPr>
          <p:spPr>
            <a:xfrm>
              <a:off x="11044069" y="1758757"/>
              <a:ext cx="4867" cy="825417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35949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3DB6DE-F396-571F-9411-55BBEFBE5E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989F86-DE8D-C82F-027D-CB26004B6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AD33C-CDEB-4733-AA68-9316793C60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4012D0E-ED5D-6109-0D09-B03A4B148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336" y="207185"/>
            <a:ext cx="10515600" cy="1325563"/>
          </a:xfrm>
        </p:spPr>
        <p:txBody>
          <a:bodyPr/>
          <a:lstStyle/>
          <a:p>
            <a: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/>
              <a:t>The Relativized World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EDFF2BF0-7369-C393-7572-0616091EAD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65623" y="1386944"/>
                <a:ext cx="6492358" cy="4351338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An </a:t>
                </a:r>
                <a:r>
                  <a:rPr lang="en-US" sz="2400" dirty="0">
                    <a:solidFill>
                      <a:srgbClr val="FF0000"/>
                    </a:solidFill>
                  </a:rPr>
                  <a:t>ideal </a:t>
                </a:r>
                <a:r>
                  <a:rPr lang="en-US" sz="2400" dirty="0"/>
                  <a:t>model</a:t>
                </a:r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/>
                  <a:t>with a random oracle model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en-US" sz="2400" dirty="0">
                  <a:solidFill>
                    <a:srgbClr val="7030A0"/>
                  </a:solidFill>
                </a:endParaRPr>
              </a:p>
              <a:p>
                <a:r>
                  <a:rPr lang="en-US" sz="2400" dirty="0"/>
                  <a:t>All parties have oracle access to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This model </a:t>
                </a:r>
                <a:r>
                  <a:rPr lang="en-US" sz="2400" dirty="0">
                    <a:solidFill>
                      <a:srgbClr val="FF0000"/>
                    </a:solidFill>
                  </a:rPr>
                  <a:t>captures</a:t>
                </a:r>
                <a:r>
                  <a:rPr lang="en-US" sz="2400" dirty="0"/>
                  <a:t> insecurity of the toy protocol</a:t>
                </a:r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EDFF2BF0-7369-C393-7572-0616091EAD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5623" y="1386944"/>
                <a:ext cx="6492358" cy="4351338"/>
              </a:xfrm>
              <a:blipFill>
                <a:blip r:embed="rId3"/>
                <a:stretch>
                  <a:fillRect l="-1221" t="-18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7696D465-8F0E-675E-4116-074790BF2140}"/>
              </a:ext>
            </a:extLst>
          </p:cNvPr>
          <p:cNvGrpSpPr/>
          <p:nvPr/>
        </p:nvGrpSpPr>
        <p:grpSpPr>
          <a:xfrm>
            <a:off x="6169464" y="679058"/>
            <a:ext cx="6520661" cy="3933423"/>
            <a:chOff x="6169464" y="679058"/>
            <a:chExt cx="6520661" cy="3933423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22E1E68B-C6F9-316C-AB6D-194D361BAF3A}"/>
                </a:ext>
              </a:extLst>
            </p:cNvPr>
            <p:cNvGrpSpPr/>
            <p:nvPr/>
          </p:nvGrpSpPr>
          <p:grpSpPr>
            <a:xfrm>
              <a:off x="6169464" y="679058"/>
              <a:ext cx="5461107" cy="3933423"/>
              <a:chOff x="6169464" y="679058"/>
              <a:chExt cx="5461107" cy="393342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5C172EB0-1E61-9B5C-5F58-516BBFF7E2FB}"/>
                      </a:ext>
                    </a:extLst>
                  </p:cNvPr>
                  <p:cNvSpPr txBox="1"/>
                  <p:nvPr/>
                </p:nvSpPr>
                <p:spPr>
                  <a:xfrm>
                    <a:off x="8642997" y="1869246"/>
                    <a:ext cx="755016" cy="598434"/>
                  </a:xfrm>
                  <a:prstGeom prst="rect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5C172EB0-1E61-9B5C-5F58-516BBFF7E2F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642997" y="1869246"/>
                    <a:ext cx="755016" cy="598434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8BFB7D38-3C72-19A6-CEA6-FA8BE404284F}"/>
                      </a:ext>
                    </a:extLst>
                  </p:cNvPr>
                  <p:cNvSpPr txBox="1"/>
                  <p:nvPr/>
                </p:nvSpPr>
                <p:spPr>
                  <a:xfrm>
                    <a:off x="8610600" y="679058"/>
                    <a:ext cx="827971" cy="707886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</p:spPr>
                <p:txBody>
                  <a:bodyPr wrap="square">
                    <a:spAutoFit/>
                  </a:bodyPr>
                  <a:lstStyle/>
                  <a:p>
                    <a:pPr marL="0" algn="r" defTabSz="914400" rtl="1" eaLnBrk="1" latinLnBrk="0" hangingPunct="1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oMath>
                      </m:oMathPara>
                    </a14:m>
                    <a:endParaRPr lang="en-US" sz="4000" dirty="0"/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8BFB7D38-3C72-19A6-CEA6-FA8BE404284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610600" y="679058"/>
                    <a:ext cx="827971" cy="707886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30B525F1-746F-EFD2-8206-640C15C6566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804928" y="1234522"/>
                <a:ext cx="1670390" cy="1750041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A67A837A-51F2-0FA2-1FB6-13892A5E7F5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573853" y="1227398"/>
                <a:ext cx="1493517" cy="1658678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21970E4F-4740-3679-692F-EABBF76580D8}"/>
                  </a:ext>
                </a:extLst>
              </p:cNvPr>
              <p:cNvCxnSpPr>
                <a:cxnSpLocks/>
                <a:stCxn id="35" idx="0"/>
                <a:endCxn id="21" idx="2"/>
              </p:cNvCxnSpPr>
              <p:nvPr/>
            </p:nvCxnSpPr>
            <p:spPr>
              <a:xfrm flipV="1">
                <a:off x="9020505" y="1386944"/>
                <a:ext cx="4081" cy="482302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BA81954B-55AD-24D4-3D01-C44629A33170}"/>
                  </a:ext>
                </a:extLst>
              </p:cNvPr>
              <p:cNvGrpSpPr/>
              <p:nvPr/>
            </p:nvGrpSpPr>
            <p:grpSpPr>
              <a:xfrm>
                <a:off x="7758450" y="2842933"/>
                <a:ext cx="2250252" cy="449801"/>
                <a:chOff x="4224649" y="2334743"/>
                <a:chExt cx="2250252" cy="449801"/>
              </a:xfrm>
            </p:grpSpPr>
            <p:cxnSp>
              <p:nvCxnSpPr>
                <p:cNvPr id="31" name="Straight Arrow Connector 30">
                  <a:extLst>
                    <a:ext uri="{FF2B5EF4-FFF2-40B4-BE49-F238E27FC236}">
                      <a16:creationId xmlns:a16="http://schemas.microsoft.com/office/drawing/2014/main" id="{970CE7E1-3A32-3AF3-9B88-5D6DF7DDD8C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224649" y="2784544"/>
                  <a:ext cx="2217221" cy="0"/>
                </a:xfrm>
                <a:prstGeom prst="straightConnector1">
                  <a:avLst/>
                </a:prstGeom>
                <a:ln w="38100">
                  <a:solidFill>
                    <a:schemeClr val="accent5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2" name="TextBox 31">
                      <a:extLst>
                        <a:ext uri="{FF2B5EF4-FFF2-40B4-BE49-F238E27FC236}">
                          <a16:creationId xmlns:a16="http://schemas.microsoft.com/office/drawing/2014/main" id="{36A5CE0E-032E-189E-1382-5E3061FBE04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505387" y="2334743"/>
                      <a:ext cx="1969514" cy="344646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1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𝐶𝑜</m:t>
                            </m:r>
                            <m:sSup>
                              <m:sSupPr>
                                <m:ctrlPr>
                                  <a:rPr lang="en-US" sz="2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en-US" sz="22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sup>
                            </m:sSup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he-IL" sz="2200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32" name="TextBox 31">
                      <a:extLst>
                        <a:ext uri="{FF2B5EF4-FFF2-40B4-BE49-F238E27FC236}">
                          <a16:creationId xmlns:a16="http://schemas.microsoft.com/office/drawing/2014/main" id="{36A5CE0E-032E-189E-1382-5E3061FBE044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505387" y="2334743"/>
                      <a:ext cx="1969514" cy="344646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 l="-1238" r="-4025" b="-3684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67A2BCF8-53E2-5EB3-D44B-FAE27C218A9F}"/>
                  </a:ext>
                </a:extLst>
              </p:cNvPr>
              <p:cNvGrpSpPr/>
              <p:nvPr/>
            </p:nvGrpSpPr>
            <p:grpSpPr>
              <a:xfrm>
                <a:off x="7758450" y="3250596"/>
                <a:ext cx="2217221" cy="426195"/>
                <a:chOff x="4224649" y="2804434"/>
                <a:chExt cx="2217221" cy="426195"/>
              </a:xfrm>
            </p:grpSpPr>
            <p:cxnSp>
              <p:nvCxnSpPr>
                <p:cNvPr id="36" name="Straight Arrow Connector 35">
                  <a:extLst>
                    <a:ext uri="{FF2B5EF4-FFF2-40B4-BE49-F238E27FC236}">
                      <a16:creationId xmlns:a16="http://schemas.microsoft.com/office/drawing/2014/main" id="{C1FF7403-07C2-2C1F-3597-4E6CEF96FAA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4224649" y="3221826"/>
                  <a:ext cx="2217221" cy="8803"/>
                </a:xfrm>
                <a:prstGeom prst="straightConnector1">
                  <a:avLst/>
                </a:prstGeom>
                <a:ln w="38100">
                  <a:solidFill>
                    <a:schemeClr val="accent5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7" name="TextBox 36">
                      <a:extLst>
                        <a:ext uri="{FF2B5EF4-FFF2-40B4-BE49-F238E27FC236}">
                          <a16:creationId xmlns:a16="http://schemas.microsoft.com/office/drawing/2014/main" id="{81DFC08E-3918-A6DF-3B96-02EC9ACDDAE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173711" y="2804434"/>
                      <a:ext cx="240707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1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𝜌</m:t>
                            </m:r>
                          </m:oMath>
                        </m:oMathPara>
                      </a14:m>
                      <a:endParaRPr lang="he-IL" sz="2200" dirty="0"/>
                    </a:p>
                  </p:txBody>
                </p:sp>
              </mc:Choice>
              <mc:Fallback xmlns="">
                <p:sp>
                  <p:nvSpPr>
                    <p:cNvPr id="37" name="TextBox 36">
                      <a:extLst>
                        <a:ext uri="{FF2B5EF4-FFF2-40B4-BE49-F238E27FC236}">
                          <a16:creationId xmlns:a16="http://schemas.microsoft.com/office/drawing/2014/main" id="{81DFC08E-3918-A6DF-3B96-02EC9ACDDAE7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173711" y="2804434"/>
                      <a:ext cx="240707" cy="338554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l="-25000" r="-22500" b="-2857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9E3C7517-6C8A-89C1-BD49-5A12AF3DA55B}"/>
                  </a:ext>
                </a:extLst>
              </p:cNvPr>
              <p:cNvGrpSpPr/>
              <p:nvPr/>
            </p:nvGrpSpPr>
            <p:grpSpPr>
              <a:xfrm>
                <a:off x="7750650" y="3700546"/>
                <a:ext cx="2225021" cy="397099"/>
                <a:chOff x="4216849" y="3384866"/>
                <a:chExt cx="2225021" cy="397099"/>
              </a:xfrm>
            </p:grpSpPr>
            <p:cxnSp>
              <p:nvCxnSpPr>
                <p:cNvPr id="39" name="Straight Arrow Connector 38">
                  <a:extLst>
                    <a:ext uri="{FF2B5EF4-FFF2-40B4-BE49-F238E27FC236}">
                      <a16:creationId xmlns:a16="http://schemas.microsoft.com/office/drawing/2014/main" id="{FAD0A6BC-2E88-A8FB-462E-D8B9D7B705D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216849" y="3781965"/>
                  <a:ext cx="2225021" cy="0"/>
                </a:xfrm>
                <a:prstGeom prst="straightConnector1">
                  <a:avLst/>
                </a:prstGeom>
                <a:ln w="38100">
                  <a:solidFill>
                    <a:schemeClr val="accent5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0" name="TextBox 39">
                      <a:extLst>
                        <a:ext uri="{FF2B5EF4-FFF2-40B4-BE49-F238E27FC236}">
                          <a16:creationId xmlns:a16="http://schemas.microsoft.com/office/drawing/2014/main" id="{2DC92E73-0691-4508-BAEC-862B142C0E6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424303" y="3384866"/>
                      <a:ext cx="1810111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1">
                      <a:spAutoFit/>
                    </a:bodyPr>
                    <a:lstStyle/>
                    <a:p>
                      <a:r>
                        <a:rPr lang="en-US" sz="2200" dirty="0">
                          <a:solidFill>
                            <a:srgbClr val="7F7F7F"/>
                          </a:solidFill>
                        </a:rPr>
                        <a:t>decommit</a:t>
                      </a:r>
                      <a:r>
                        <a:rPr lang="en-US" sz="2200" dirty="0"/>
                        <a:t> </a:t>
                      </a:r>
                      <a14:m>
                        <m:oMath xmlns:m="http://schemas.openxmlformats.org/officeDocument/2006/math"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oMath>
                      </a14:m>
                      <a:endParaRPr lang="he-IL" sz="2200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0" name="TextBox 39">
                      <a:extLst>
                        <a:ext uri="{FF2B5EF4-FFF2-40B4-BE49-F238E27FC236}">
                          <a16:creationId xmlns:a16="http://schemas.microsoft.com/office/drawing/2014/main" id="{2DC92E73-0691-4508-BAEC-862B142C0E66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424303" y="3384866"/>
                      <a:ext cx="1810111" cy="338554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 l="-9428" t="-23214" r="-2357" b="-50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96BCF632-9863-07D5-3289-AE9DFA12DDA0}"/>
                  </a:ext>
                </a:extLst>
              </p:cNvPr>
              <p:cNvGrpSpPr/>
              <p:nvPr/>
            </p:nvGrpSpPr>
            <p:grpSpPr>
              <a:xfrm>
                <a:off x="6169464" y="3122053"/>
                <a:ext cx="1178470" cy="1490428"/>
                <a:chOff x="1588275" y="2595627"/>
                <a:chExt cx="1178470" cy="1490428"/>
              </a:xfrm>
            </p:grpSpPr>
            <p:pic>
              <p:nvPicPr>
                <p:cNvPr id="52" name="Picture 51">
                  <a:extLst>
                    <a:ext uri="{FF2B5EF4-FFF2-40B4-BE49-F238E27FC236}">
                      <a16:creationId xmlns:a16="http://schemas.microsoft.com/office/drawing/2014/main" id="{FE87C808-2689-FCC5-CB47-8D38005D129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588275" y="2907585"/>
                  <a:ext cx="1178470" cy="1178470"/>
                </a:xfrm>
                <a:prstGeom prst="rect">
                  <a:avLst/>
                </a:prstGeom>
              </p:spPr>
            </p:pic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E6FD197A-B461-8C14-A2F9-D073667BFE6F}"/>
                    </a:ext>
                  </a:extLst>
                </p:cNvPr>
                <p:cNvSpPr/>
                <p:nvPr/>
              </p:nvSpPr>
              <p:spPr>
                <a:xfrm>
                  <a:off x="1670799" y="2595627"/>
                  <a:ext cx="958019" cy="43088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200" dirty="0"/>
                    <a:t>Prover</a:t>
                  </a:r>
                  <a:endParaRPr lang="en-IL" sz="2200" dirty="0"/>
                </a:p>
              </p:txBody>
            </p:sp>
          </p:grp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7C496878-F295-0A3A-FEA1-4837C0AEA19E}"/>
                  </a:ext>
                </a:extLst>
              </p:cNvPr>
              <p:cNvGrpSpPr/>
              <p:nvPr/>
            </p:nvGrpSpPr>
            <p:grpSpPr>
              <a:xfrm>
                <a:off x="10585861" y="3122052"/>
                <a:ext cx="1044710" cy="1450202"/>
                <a:chOff x="9159013" y="2453829"/>
                <a:chExt cx="1044710" cy="1450202"/>
              </a:xfrm>
            </p:grpSpPr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FBBCA39E-D271-4830-FE2C-736E05B3335E}"/>
                    </a:ext>
                  </a:extLst>
                </p:cNvPr>
                <p:cNvSpPr/>
                <p:nvPr/>
              </p:nvSpPr>
              <p:spPr>
                <a:xfrm>
                  <a:off x="9159013" y="2453829"/>
                  <a:ext cx="1044710" cy="43088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200" dirty="0"/>
                    <a:t>Verifier</a:t>
                  </a:r>
                  <a:endParaRPr lang="en-IL" sz="2200" dirty="0"/>
                </a:p>
              </p:txBody>
            </p:sp>
            <p:pic>
              <p:nvPicPr>
                <p:cNvPr id="56" name="Picture 2" descr="Simpleton | Dumb Ways to Die Wiki | Fandom">
                  <a:extLst>
                    <a:ext uri="{FF2B5EF4-FFF2-40B4-BE49-F238E27FC236}">
                      <a16:creationId xmlns:a16="http://schemas.microsoft.com/office/drawing/2014/main" id="{FFA654B1-2632-CE79-B485-7C011862A5F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227812" y="2802213"/>
                  <a:ext cx="828117" cy="110181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DF2BD5EC-8CB4-323F-C2E7-3AFC4C77F7B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506284" y="1025363"/>
                <a:ext cx="1366042" cy="332404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0A7938E1-DAE3-648D-0CE4-06E7DA2865EC}"/>
                    </a:ext>
                  </a:extLst>
                </p:cNvPr>
                <p:cNvSpPr txBox="1"/>
                <p:nvPr/>
              </p:nvSpPr>
              <p:spPr>
                <a:xfrm>
                  <a:off x="9398013" y="1321778"/>
                  <a:ext cx="3292112" cy="43697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𝐶𝑜</m:t>
                        </m:r>
                        <m:sSup>
                          <m:sSup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22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sup>
                        </m:s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200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0A7938E1-DAE3-648D-0CE4-06E7DA2865E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98013" y="1321778"/>
                  <a:ext cx="3292112" cy="436979"/>
                </a:xfrm>
                <a:prstGeom prst="rect">
                  <a:avLst/>
                </a:prstGeom>
                <a:blipFill>
                  <a:blip r:embed="rId11"/>
                  <a:stretch>
                    <a:fillRect b="-152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75000718-EE42-7BB2-E74F-90A332D972AB}"/>
                </a:ext>
              </a:extLst>
            </p:cNvPr>
            <p:cNvCxnSpPr>
              <a:cxnSpLocks/>
              <a:stCxn id="6" idx="2"/>
            </p:cNvCxnSpPr>
            <p:nvPr/>
          </p:nvCxnSpPr>
          <p:spPr>
            <a:xfrm>
              <a:off x="11044069" y="1758757"/>
              <a:ext cx="4867" cy="825417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42313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itle 1"/>
          <p:cNvSpPr>
            <a:spLocks noGrp="1"/>
          </p:cNvSpPr>
          <p:nvPr>
            <p:ph type="title"/>
          </p:nvPr>
        </p:nvSpPr>
        <p:spPr>
          <a:xfrm>
            <a:off x="405291" y="23065"/>
            <a:ext cx="9720072" cy="1499616"/>
          </a:xfrm>
        </p:spPr>
        <p:txBody>
          <a:bodyPr/>
          <a:lstStyle/>
          <a:p>
            <a:r>
              <a:rPr lang="en-US" dirty="0"/>
              <a:t>Sigma Protocol</a:t>
            </a:r>
            <a:endParaRPr lang="en-US" cap="non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8FDAB5-722E-54BF-FA2C-DA0355A0D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AD33C-CDEB-4733-AA68-9316793C60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287827-EF92-1633-0655-DCF42101A716}"/>
              </a:ext>
            </a:extLst>
          </p:cNvPr>
          <p:cNvSpPr txBox="1"/>
          <p:nvPr/>
        </p:nvSpPr>
        <p:spPr>
          <a:xfrm>
            <a:off x="721788" y="4020159"/>
            <a:ext cx="11317165" cy="15163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400" dirty="0"/>
              <a:t>Soundness:</a:t>
            </a: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7030A0"/>
                </a:solidFill>
              </a:rPr>
              <a:t>Statistical</a:t>
            </a:r>
            <a:r>
              <a:rPr lang="en-US" sz="2400" dirty="0">
                <a:solidFill>
                  <a:srgbClr val="7030A0"/>
                </a:solidFill>
              </a:rPr>
              <a:t>:</a:t>
            </a:r>
            <a:r>
              <a:rPr lang="en-US" sz="2400" dirty="0"/>
              <a:t> against </a:t>
            </a:r>
            <a:r>
              <a:rPr lang="en-US" sz="2400" dirty="0">
                <a:solidFill>
                  <a:srgbClr val="FF0000"/>
                </a:solidFill>
              </a:rPr>
              <a:t>unbounded</a:t>
            </a:r>
            <a:r>
              <a:rPr lang="en-US" sz="2400" dirty="0"/>
              <a:t> provers (a.k.a. </a:t>
            </a:r>
            <a:r>
              <a:rPr lang="en-US" sz="2400" b="1" dirty="0">
                <a:solidFill>
                  <a:srgbClr val="7030A0"/>
                </a:solidFill>
              </a:rPr>
              <a:t>proof</a:t>
            </a:r>
            <a:r>
              <a:rPr lang="en-US" sz="2400" dirty="0"/>
              <a:t> )</a:t>
            </a: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C00000"/>
                </a:solidFill>
              </a:rPr>
              <a:t>Computational</a:t>
            </a:r>
            <a:r>
              <a:rPr lang="en-US" sz="2400" dirty="0">
                <a:solidFill>
                  <a:srgbClr val="C00000"/>
                </a:solidFill>
              </a:rPr>
              <a:t>:</a:t>
            </a:r>
            <a:r>
              <a:rPr lang="en-US" sz="2400" dirty="0"/>
              <a:t> against </a:t>
            </a:r>
            <a:r>
              <a:rPr lang="en-US" sz="2400" dirty="0">
                <a:solidFill>
                  <a:srgbClr val="FF0000"/>
                </a:solidFill>
              </a:rPr>
              <a:t>bounded</a:t>
            </a:r>
            <a:r>
              <a:rPr lang="en-US" sz="2400" dirty="0"/>
              <a:t> provers (a.k.a. </a:t>
            </a:r>
            <a:r>
              <a:rPr lang="en-US" sz="2400" b="1" dirty="0">
                <a:solidFill>
                  <a:srgbClr val="C00000"/>
                </a:solidFill>
              </a:rPr>
              <a:t>argument</a:t>
            </a:r>
            <a:r>
              <a:rPr lang="en-US" sz="2400" dirty="0"/>
              <a:t>)</a:t>
            </a:r>
            <a:endParaRPr lang="en-IL" sz="2400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343D987-2AA7-02F9-F0A5-1E5790CC20A6}"/>
              </a:ext>
            </a:extLst>
          </p:cNvPr>
          <p:cNvGrpSpPr/>
          <p:nvPr/>
        </p:nvGrpSpPr>
        <p:grpSpPr>
          <a:xfrm>
            <a:off x="6790887" y="1522681"/>
            <a:ext cx="2217221" cy="444165"/>
            <a:chOff x="4224649" y="2340379"/>
            <a:chExt cx="2217221" cy="444165"/>
          </a:xfrm>
        </p:grpSpPr>
        <p:cxnSp>
          <p:nvCxnSpPr>
            <p:cNvPr id="2" name="Straight Arrow Connector 1">
              <a:extLst>
                <a:ext uri="{FF2B5EF4-FFF2-40B4-BE49-F238E27FC236}">
                  <a16:creationId xmlns:a16="http://schemas.microsoft.com/office/drawing/2014/main" id="{A56A376A-E30F-240F-661F-284C720E37B4}"/>
                </a:ext>
              </a:extLst>
            </p:cNvPr>
            <p:cNvCxnSpPr>
              <a:cxnSpLocks/>
            </p:cNvCxnSpPr>
            <p:nvPr/>
          </p:nvCxnSpPr>
          <p:spPr>
            <a:xfrm>
              <a:off x="4224649" y="2784544"/>
              <a:ext cx="2217221" cy="0"/>
            </a:xfrm>
            <a:prstGeom prst="straightConnector1">
              <a:avLst/>
            </a:prstGeom>
            <a:ln w="38100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5132D15C-D284-AEF6-E9DA-3F7E47A1785C}"/>
                    </a:ext>
                  </a:extLst>
                </p:cNvPr>
                <p:cNvSpPr txBox="1"/>
                <p:nvPr/>
              </p:nvSpPr>
              <p:spPr>
                <a:xfrm>
                  <a:off x="5090095" y="2340379"/>
                  <a:ext cx="439608" cy="33855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he-IL" sz="2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5132D15C-D284-AEF6-E9DA-3F7E47A1785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90095" y="2340379"/>
                  <a:ext cx="439608" cy="338554"/>
                </a:xfrm>
                <a:prstGeom prst="rect">
                  <a:avLst/>
                </a:prstGeom>
                <a:blipFill>
                  <a:blip r:embed="rId3"/>
                  <a:stretch>
                    <a:fillRect l="-6944" r="-4167" b="-181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2934439-4D89-D12A-C1DD-65C9AE73621F}"/>
              </a:ext>
            </a:extLst>
          </p:cNvPr>
          <p:cNvGrpSpPr/>
          <p:nvPr/>
        </p:nvGrpSpPr>
        <p:grpSpPr>
          <a:xfrm>
            <a:off x="6790887" y="1924708"/>
            <a:ext cx="2217221" cy="426195"/>
            <a:chOff x="4224649" y="2804434"/>
            <a:chExt cx="2217221" cy="426195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AA46BDA7-174D-FAE8-1A5E-17E097393B5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224649" y="3221826"/>
              <a:ext cx="2217221" cy="8803"/>
            </a:xfrm>
            <a:prstGeom prst="straightConnector1">
              <a:avLst/>
            </a:prstGeom>
            <a:ln w="38100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94101C0D-5458-72C4-E075-CCA81186FE2B}"/>
                    </a:ext>
                  </a:extLst>
                </p:cNvPr>
                <p:cNvSpPr txBox="1"/>
                <p:nvPr/>
              </p:nvSpPr>
              <p:spPr>
                <a:xfrm>
                  <a:off x="5173711" y="2804434"/>
                  <a:ext cx="240707" cy="33855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oMath>
                    </m:oMathPara>
                  </a14:m>
                  <a:endParaRPr lang="he-IL" sz="2200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94101C0D-5458-72C4-E075-CCA81186FE2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73711" y="2804434"/>
                  <a:ext cx="240707" cy="338554"/>
                </a:xfrm>
                <a:prstGeom prst="rect">
                  <a:avLst/>
                </a:prstGeom>
                <a:blipFill>
                  <a:blip r:embed="rId4"/>
                  <a:stretch>
                    <a:fillRect l="-28205" r="-23077" b="-2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469BF6E-B163-284D-3770-BCC1754F864A}"/>
              </a:ext>
            </a:extLst>
          </p:cNvPr>
          <p:cNvGrpSpPr/>
          <p:nvPr/>
        </p:nvGrpSpPr>
        <p:grpSpPr>
          <a:xfrm>
            <a:off x="6783087" y="2344633"/>
            <a:ext cx="2225021" cy="427124"/>
            <a:chOff x="4216849" y="3354841"/>
            <a:chExt cx="2225021" cy="427124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23A445F0-A953-DD39-C8D5-1DDAB5C4182B}"/>
                </a:ext>
              </a:extLst>
            </p:cNvPr>
            <p:cNvCxnSpPr>
              <a:cxnSpLocks/>
            </p:cNvCxnSpPr>
            <p:nvPr/>
          </p:nvCxnSpPr>
          <p:spPr>
            <a:xfrm>
              <a:off x="4216849" y="3781965"/>
              <a:ext cx="2225021" cy="0"/>
            </a:xfrm>
            <a:prstGeom prst="straightConnector1">
              <a:avLst/>
            </a:prstGeom>
            <a:ln w="38100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240A13C3-97B2-BA4B-E0E7-B7DB87FF35A9}"/>
                    </a:ext>
                  </a:extLst>
                </p:cNvPr>
                <p:cNvSpPr txBox="1"/>
                <p:nvPr/>
              </p:nvSpPr>
              <p:spPr>
                <a:xfrm>
                  <a:off x="5061822" y="3354841"/>
                  <a:ext cx="446148" cy="33855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he-IL" sz="2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240A13C3-97B2-BA4B-E0E7-B7DB87FF35A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61822" y="3354841"/>
                  <a:ext cx="446148" cy="338554"/>
                </a:xfrm>
                <a:prstGeom prst="rect">
                  <a:avLst/>
                </a:prstGeom>
                <a:blipFill>
                  <a:blip r:embed="rId5"/>
                  <a:stretch>
                    <a:fillRect l="-5405" r="-5405" b="-181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19DFE22-C4DC-D2CD-6768-1BFE69A79A97}"/>
                  </a:ext>
                </a:extLst>
              </p:cNvPr>
              <p:cNvSpPr txBox="1"/>
              <p:nvPr/>
            </p:nvSpPr>
            <p:spPr>
              <a:xfrm>
                <a:off x="8494597" y="3310878"/>
                <a:ext cx="3292112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𝑆𝑃</m:t>
                          </m:r>
                        </m:sub>
                      </m:sSub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≟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19DFE22-C4DC-D2CD-6768-1BFE69A79A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4597" y="3310878"/>
                <a:ext cx="3292112" cy="430887"/>
              </a:xfrm>
              <a:prstGeom prst="rect">
                <a:avLst/>
              </a:prstGeom>
              <a:blipFill>
                <a:blip r:embed="rId6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33F14E47-756B-65E8-BFD6-08AD49281A2F}"/>
              </a:ext>
            </a:extLst>
          </p:cNvPr>
          <p:cNvGrpSpPr/>
          <p:nvPr/>
        </p:nvGrpSpPr>
        <p:grpSpPr>
          <a:xfrm>
            <a:off x="5201901" y="1796165"/>
            <a:ext cx="1178470" cy="1490428"/>
            <a:chOff x="1588275" y="2595627"/>
            <a:chExt cx="1178470" cy="1490428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9C198800-BEA1-BA34-9FDF-B78973558EE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588275" y="2907585"/>
              <a:ext cx="1178470" cy="117847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C0B08C1-4757-B5E8-23FF-4DF62B75D482}"/>
                </a:ext>
              </a:extLst>
            </p:cNvPr>
            <p:cNvSpPr/>
            <p:nvPr/>
          </p:nvSpPr>
          <p:spPr>
            <a:xfrm>
              <a:off x="1670799" y="2595627"/>
              <a:ext cx="958019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dirty="0"/>
                <a:t>Prover</a:t>
              </a:r>
              <a:endParaRPr lang="en-IL" sz="2200" dirty="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B457898-773F-C481-0F97-82AD99189073}"/>
              </a:ext>
            </a:extLst>
          </p:cNvPr>
          <p:cNvGrpSpPr/>
          <p:nvPr/>
        </p:nvGrpSpPr>
        <p:grpSpPr>
          <a:xfrm>
            <a:off x="9618298" y="1796164"/>
            <a:ext cx="1044710" cy="1450202"/>
            <a:chOff x="9159013" y="2453829"/>
            <a:chExt cx="1044710" cy="1450202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972FF39-47DA-CFA2-8E48-C6BB87BF19AA}"/>
                </a:ext>
              </a:extLst>
            </p:cNvPr>
            <p:cNvSpPr/>
            <p:nvPr/>
          </p:nvSpPr>
          <p:spPr>
            <a:xfrm>
              <a:off x="9159013" y="2453829"/>
              <a:ext cx="1044710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dirty="0"/>
                <a:t>Verifier</a:t>
              </a:r>
              <a:endParaRPr lang="en-IL" sz="2200" dirty="0"/>
            </a:p>
          </p:txBody>
        </p:sp>
        <p:pic>
          <p:nvPicPr>
            <p:cNvPr id="27" name="Picture 2" descr="Simpleton | Dumb Ways to Die Wiki | Fandom">
              <a:extLst>
                <a:ext uri="{FF2B5EF4-FFF2-40B4-BE49-F238E27FC236}">
                  <a16:creationId xmlns:a16="http://schemas.microsoft.com/office/drawing/2014/main" id="{E6265EC6-6A7B-354D-C66E-8B937A1057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27812" y="2802213"/>
              <a:ext cx="828117" cy="11018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ACF930D-C81B-6387-01D3-76A33D42B702}"/>
                  </a:ext>
                </a:extLst>
              </p:cNvPr>
              <p:cNvSpPr txBox="1"/>
              <p:nvPr/>
            </p:nvSpPr>
            <p:spPr>
              <a:xfrm>
                <a:off x="4327559" y="3298196"/>
                <a:ext cx="3292112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←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𝑆𝑃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ACF930D-C81B-6387-01D3-76A33D42B7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7559" y="3298196"/>
                <a:ext cx="3292112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043BF20-42D6-2900-276E-42F417C7E7A4}"/>
                  </a:ext>
                </a:extLst>
              </p:cNvPr>
              <p:cNvSpPr txBox="1"/>
              <p:nvPr/>
            </p:nvSpPr>
            <p:spPr>
              <a:xfrm>
                <a:off x="8494597" y="1169549"/>
                <a:ext cx="3292112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𝐷𝑖𝑔𝑒𝑠𝑡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043BF20-42D6-2900-276E-42F417C7E7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4597" y="1169549"/>
                <a:ext cx="3292112" cy="430887"/>
              </a:xfrm>
              <a:prstGeom prst="rect">
                <a:avLst/>
              </a:prstGeom>
              <a:blipFill>
                <a:blip r:embed="rId10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8D94994-EFDF-3178-4AA0-2C759E7B6ADA}"/>
                  </a:ext>
                </a:extLst>
              </p:cNvPr>
              <p:cNvSpPr txBox="1"/>
              <p:nvPr/>
            </p:nvSpPr>
            <p:spPr>
              <a:xfrm>
                <a:off x="4284223" y="3712155"/>
                <a:ext cx="3292112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←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𝑆𝑃</m:t>
                          </m:r>
                        </m:sub>
                      </m:sSub>
                      <m:r>
                        <a:rPr lang="en-US" sz="2200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8D94994-EFDF-3178-4AA0-2C759E7B6A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4223" y="3712155"/>
                <a:ext cx="3292112" cy="430887"/>
              </a:xfrm>
              <a:prstGeom prst="rect">
                <a:avLst/>
              </a:prstGeom>
              <a:blipFill>
                <a:blip r:embed="rId11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E399D34-44C7-4767-B2DB-1B93868C4413}"/>
              </a:ext>
            </a:extLst>
          </p:cNvPr>
          <p:cNvCxnSpPr>
            <a:cxnSpLocks/>
            <a:stCxn id="35" idx="2"/>
          </p:cNvCxnSpPr>
          <p:nvPr/>
        </p:nvCxnSpPr>
        <p:spPr>
          <a:xfrm>
            <a:off x="10140653" y="1600436"/>
            <a:ext cx="0" cy="230986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Speech Bubble: Oval 20">
                <a:extLst>
                  <a:ext uri="{FF2B5EF4-FFF2-40B4-BE49-F238E27FC236}">
                    <a16:creationId xmlns:a16="http://schemas.microsoft.com/office/drawing/2014/main" id="{E67AA377-5D78-6CBC-A473-C1A502A654E5}"/>
                  </a:ext>
                </a:extLst>
              </p:cNvPr>
              <p:cNvSpPr/>
              <p:nvPr/>
            </p:nvSpPr>
            <p:spPr>
              <a:xfrm>
                <a:off x="6097557" y="328728"/>
                <a:ext cx="2573170" cy="935152"/>
              </a:xfrm>
              <a:prstGeom prst="wedgeEllipseCallout">
                <a:avLst>
                  <a:gd name="adj1" fmla="val -45771"/>
                  <a:gd name="adj2" fmla="val 114038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dirty="0">
                    <a:solidFill>
                      <a:schemeClr val="tx1"/>
                    </a:solidFill>
                  </a:rPr>
                  <a:t>I know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 err="1">
                    <a:solidFill>
                      <a:schemeClr val="tx1"/>
                    </a:solidFill>
                  </a:rPr>
                  <a:t>s.t.</a:t>
                </a:r>
                <a:r>
                  <a:rPr lang="en-US" sz="2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Speech Bubble: Oval 20">
                <a:extLst>
                  <a:ext uri="{FF2B5EF4-FFF2-40B4-BE49-F238E27FC236}">
                    <a16:creationId xmlns:a16="http://schemas.microsoft.com/office/drawing/2014/main" id="{E67AA377-5D78-6CBC-A473-C1A502A654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7557" y="328728"/>
                <a:ext cx="2573170" cy="935152"/>
              </a:xfrm>
              <a:prstGeom prst="wedgeEllipseCallout">
                <a:avLst>
                  <a:gd name="adj1" fmla="val -45771"/>
                  <a:gd name="adj2" fmla="val 114038"/>
                </a:avLst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A5D294DA-2CAE-5221-DF47-7DBA1FF50218}"/>
              </a:ext>
            </a:extLst>
          </p:cNvPr>
          <p:cNvSpPr txBox="1"/>
          <p:nvPr/>
        </p:nvSpPr>
        <p:spPr>
          <a:xfrm>
            <a:off x="608707" y="1277126"/>
            <a:ext cx="471366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3-message protocol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Public-coin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Pre-processing</a:t>
            </a:r>
          </a:p>
        </p:txBody>
      </p:sp>
    </p:spTree>
    <p:extLst>
      <p:ext uri="{BB962C8B-B14F-4D97-AF65-F5344CB8AC3E}">
        <p14:creationId xmlns:p14="http://schemas.microsoft.com/office/powerpoint/2010/main" val="164702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9" grpId="0"/>
      <p:bldP spid="34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EA8E41-31D4-B1E4-ACD1-E3CECDC1BE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38675B-B472-DBB2-2CFE-8825685E3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AD33C-CDEB-4733-AA68-9316793C60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3C13DF2-A364-2602-7A8E-981103BE3A49}"/>
                  </a:ext>
                </a:extLst>
              </p:cNvPr>
              <p:cNvSpPr txBox="1"/>
              <p:nvPr/>
            </p:nvSpPr>
            <p:spPr>
              <a:xfrm>
                <a:off x="8642997" y="1869246"/>
                <a:ext cx="755016" cy="598434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3C13DF2-A364-2602-7A8E-981103BE3A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2997" y="1869246"/>
                <a:ext cx="755016" cy="59843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itle 1">
            <a:extLst>
              <a:ext uri="{FF2B5EF4-FFF2-40B4-BE49-F238E27FC236}">
                <a16:creationId xmlns:a16="http://schemas.microsoft.com/office/drawing/2014/main" id="{F4F7707D-C82B-929E-0D2B-29AFB8255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336" y="207185"/>
            <a:ext cx="10515600" cy="1325563"/>
          </a:xfrm>
        </p:spPr>
        <p:txBody>
          <a:bodyPr/>
          <a:lstStyle/>
          <a:p>
            <a: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/>
              <a:t>The Relativized World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3D26ACC2-B687-BA09-74D5-6ABDF519241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65623" y="1386944"/>
                <a:ext cx="6586284" cy="4351338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An </a:t>
                </a:r>
                <a:r>
                  <a:rPr lang="en-US" sz="2400" dirty="0">
                    <a:solidFill>
                      <a:srgbClr val="FF0000"/>
                    </a:solidFill>
                  </a:rPr>
                  <a:t>ideal </a:t>
                </a:r>
                <a:r>
                  <a:rPr lang="en-US" sz="2400" dirty="0"/>
                  <a:t>model</a:t>
                </a:r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/>
                  <a:t>with a random oracle model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en-US" sz="2400" dirty="0">
                  <a:solidFill>
                    <a:srgbClr val="7030A0"/>
                  </a:solidFill>
                </a:endParaRPr>
              </a:p>
              <a:p>
                <a:r>
                  <a:rPr lang="en-US" sz="2400" dirty="0"/>
                  <a:t>All parties have oracle access to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he-IL" sz="2400" dirty="0"/>
              </a:p>
              <a:p>
                <a:r>
                  <a:rPr lang="en-US" sz="2400" dirty="0"/>
                  <a:t>This model </a:t>
                </a:r>
                <a:r>
                  <a:rPr lang="en-US" sz="2400" dirty="0">
                    <a:solidFill>
                      <a:srgbClr val="FF0000"/>
                    </a:solidFill>
                  </a:rPr>
                  <a:t>captures</a:t>
                </a:r>
                <a:r>
                  <a:rPr lang="en-US" sz="2400" dirty="0"/>
                  <a:t> insecurity of the toy protocol</a:t>
                </a:r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3D26ACC2-B687-BA09-74D5-6ABDF51924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5623" y="1386944"/>
                <a:ext cx="6586284" cy="4351338"/>
              </a:xfrm>
              <a:blipFill>
                <a:blip r:embed="rId4"/>
                <a:stretch>
                  <a:fillRect l="-1203" t="-18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93B08B8-2EBA-7C7B-EB7C-32EB020B7A8B}"/>
                  </a:ext>
                </a:extLst>
              </p:cNvPr>
              <p:cNvSpPr txBox="1"/>
              <p:nvPr/>
            </p:nvSpPr>
            <p:spPr>
              <a:xfrm>
                <a:off x="8610600" y="679058"/>
                <a:ext cx="827971" cy="707886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marL="0" algn="r" defTabSz="914400" rtl="1" eaLnBrk="1" latinLnBrk="0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4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93B08B8-2EBA-7C7B-EB7C-32EB020B7A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0600" y="679058"/>
                <a:ext cx="827971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60D15AC-5F41-FF06-B888-56835FE94567}"/>
              </a:ext>
            </a:extLst>
          </p:cNvPr>
          <p:cNvCxnSpPr>
            <a:cxnSpLocks/>
          </p:cNvCxnSpPr>
          <p:nvPr/>
        </p:nvCxnSpPr>
        <p:spPr>
          <a:xfrm flipV="1">
            <a:off x="6804928" y="1234522"/>
            <a:ext cx="1670390" cy="1750041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D6EF7CD3-782D-5204-6BD1-F4CF99CA7C0E}"/>
              </a:ext>
            </a:extLst>
          </p:cNvPr>
          <p:cNvCxnSpPr>
            <a:cxnSpLocks/>
          </p:cNvCxnSpPr>
          <p:nvPr/>
        </p:nvCxnSpPr>
        <p:spPr>
          <a:xfrm flipH="1" flipV="1">
            <a:off x="9573853" y="1227398"/>
            <a:ext cx="1493517" cy="1658678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BB44667-8DC9-1511-1E37-0C57F7854533}"/>
              </a:ext>
            </a:extLst>
          </p:cNvPr>
          <p:cNvCxnSpPr>
            <a:cxnSpLocks/>
            <a:stCxn id="35" idx="0"/>
            <a:endCxn id="21" idx="2"/>
          </p:cNvCxnSpPr>
          <p:nvPr/>
        </p:nvCxnSpPr>
        <p:spPr>
          <a:xfrm flipV="1">
            <a:off x="9020505" y="1386944"/>
            <a:ext cx="4081" cy="482302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33D5B263-A432-4240-7C05-086287122B0F}"/>
              </a:ext>
            </a:extLst>
          </p:cNvPr>
          <p:cNvGrpSpPr/>
          <p:nvPr/>
        </p:nvGrpSpPr>
        <p:grpSpPr>
          <a:xfrm>
            <a:off x="7640553" y="3196329"/>
            <a:ext cx="2310361" cy="1354217"/>
            <a:chOff x="4224649" y="2351047"/>
            <a:chExt cx="2310361" cy="1354217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41EDE7EA-8DFE-6A65-4840-1A2D7090BD0A}"/>
                </a:ext>
              </a:extLst>
            </p:cNvPr>
            <p:cNvCxnSpPr>
              <a:cxnSpLocks/>
            </p:cNvCxnSpPr>
            <p:nvPr/>
          </p:nvCxnSpPr>
          <p:spPr>
            <a:xfrm>
              <a:off x="4224649" y="3044749"/>
              <a:ext cx="2217221" cy="0"/>
            </a:xfrm>
            <a:prstGeom prst="straightConnector1">
              <a:avLst/>
            </a:prstGeom>
            <a:ln w="38100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6ADFE631-2CF2-BBF4-773E-2A74163BF841}"/>
                    </a:ext>
                  </a:extLst>
                </p:cNvPr>
                <p:cNvSpPr txBox="1"/>
                <p:nvPr/>
              </p:nvSpPr>
              <p:spPr>
                <a:xfrm>
                  <a:off x="4420264" y="2351047"/>
                  <a:ext cx="2114746" cy="135421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𝐶𝑜</m:t>
                        </m:r>
                        <m:sSup>
                          <m:sSup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22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sup>
                        </m:sSup>
                        <m:d>
                          <m:d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oMath>
                    </m:oMathPara>
                  </a14:m>
                  <a:endParaRPr lang="en-US" sz="2200" dirty="0">
                    <a:solidFill>
                      <a:schemeClr val="tx1"/>
                    </a:solidFill>
                  </a:endParaRPr>
                </a:p>
                <a:p>
                  <a:r>
                    <a:rPr lang="en-US" sz="2200" dirty="0">
                      <a:solidFill>
                        <a:srgbClr val="7F7F7F"/>
                      </a:solidFill>
                    </a:rPr>
                    <a:t>decommit</a:t>
                  </a:r>
                  <a:r>
                    <a:rPr lang="en-US" sz="2200" dirty="0">
                      <a:solidFill>
                        <a:schemeClr val="tx1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</m:oMath>
                  </a14:m>
                  <a:endParaRPr lang="he-IL" sz="2200" dirty="0">
                    <a:solidFill>
                      <a:schemeClr val="tx1"/>
                    </a:solidFill>
                  </a:endParaRPr>
                </a:p>
                <a:p>
                  <a:endParaRPr lang="en-US" sz="2200" dirty="0">
                    <a:solidFill>
                      <a:schemeClr val="tx1"/>
                    </a:solidFill>
                  </a:endParaRPr>
                </a:p>
                <a:p>
                  <a:endParaRPr lang="he-IL" sz="2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6ADFE631-2CF2-BBF4-773E-2A74163BF84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20264" y="2351047"/>
                  <a:ext cx="2114746" cy="1354217"/>
                </a:xfrm>
                <a:prstGeom prst="rect">
                  <a:avLst/>
                </a:prstGeom>
                <a:blipFill>
                  <a:blip r:embed="rId6"/>
                  <a:stretch>
                    <a:fillRect l="-8069" t="-90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88430DE-3139-ABE5-9FC6-0C5395EB1BD7}"/>
                  </a:ext>
                </a:extLst>
              </p:cNvPr>
              <p:cNvSpPr txBox="1"/>
              <p:nvPr/>
            </p:nvSpPr>
            <p:spPr>
              <a:xfrm>
                <a:off x="9857774" y="4913158"/>
                <a:ext cx="2114820" cy="4403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sz="2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sup>
                      </m:sSup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sz="2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88430DE-3139-ABE5-9FC6-0C5395EB1B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7774" y="4913158"/>
                <a:ext cx="2114820" cy="440313"/>
              </a:xfrm>
              <a:prstGeom prst="rect">
                <a:avLst/>
              </a:prstGeom>
              <a:blipFill>
                <a:blip r:embed="rId7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86F37448-982A-7232-B803-1E45F7BF30B1}"/>
              </a:ext>
            </a:extLst>
          </p:cNvPr>
          <p:cNvSpPr txBox="1"/>
          <p:nvPr/>
        </p:nvSpPr>
        <p:spPr>
          <a:xfrm>
            <a:off x="10745981" y="5217998"/>
            <a:ext cx="53559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/>
              <a:t>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348D688-D2F4-7848-6289-FDB413319EF6}"/>
                  </a:ext>
                </a:extLst>
              </p:cNvPr>
              <p:cNvSpPr txBox="1"/>
              <p:nvPr/>
            </p:nvSpPr>
            <p:spPr>
              <a:xfrm>
                <a:off x="9857774" y="5522838"/>
                <a:ext cx="2114820" cy="4403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sz="2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sup>
                      </m:sSup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sz="2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1||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348D688-D2F4-7848-6289-FDB413319E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7774" y="5522838"/>
                <a:ext cx="2114820" cy="440313"/>
              </a:xfrm>
              <a:prstGeom prst="rect">
                <a:avLst/>
              </a:prstGeom>
              <a:blipFill>
                <a:blip r:embed="rId8"/>
                <a:stretch>
                  <a:fillRect b="-13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6F42BB5-5B04-A6FC-157A-DDBB161970D0}"/>
                  </a:ext>
                </a:extLst>
              </p:cNvPr>
              <p:cNvSpPr txBox="1"/>
              <p:nvPr/>
            </p:nvSpPr>
            <p:spPr>
              <a:xfrm>
                <a:off x="9269128" y="4514066"/>
                <a:ext cx="3292112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2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𝜓</m:t>
                          </m:r>
                          <m:r>
                            <a:rPr lang="en-US" sz="2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6F42BB5-5B04-A6FC-157A-DDBB161970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9128" y="4514066"/>
                <a:ext cx="3292112" cy="430887"/>
              </a:xfrm>
              <a:prstGeom prst="rect">
                <a:avLst/>
              </a:prstGeom>
              <a:blipFill>
                <a:blip r:embed="rId9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27">
            <a:extLst>
              <a:ext uri="{FF2B5EF4-FFF2-40B4-BE49-F238E27FC236}">
                <a16:creationId xmlns:a16="http://schemas.microsoft.com/office/drawing/2014/main" id="{553E57E0-6750-21B8-930E-C1DF697B41F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69464" y="3434011"/>
            <a:ext cx="1178470" cy="1178470"/>
          </a:xfrm>
          <a:prstGeom prst="rect">
            <a:avLst/>
          </a:prstGeom>
        </p:spPr>
      </p:pic>
      <p:pic>
        <p:nvPicPr>
          <p:cNvPr id="31" name="Picture 2" descr="Simpleton | Dumb Ways to Die Wiki | Fandom">
            <a:extLst>
              <a:ext uri="{FF2B5EF4-FFF2-40B4-BE49-F238E27FC236}">
                <a16:creationId xmlns:a16="http://schemas.microsoft.com/office/drawing/2014/main" id="{391208BC-A8C3-4CCA-A637-DEB0D4822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4660" y="3470436"/>
            <a:ext cx="828117" cy="1101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38F34F64-3A8E-7B57-23AA-9CDEB460C07B}"/>
              </a:ext>
            </a:extLst>
          </p:cNvPr>
          <p:cNvSpPr/>
          <p:nvPr/>
        </p:nvSpPr>
        <p:spPr>
          <a:xfrm>
            <a:off x="6251988" y="3122053"/>
            <a:ext cx="95801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/>
              <a:t>Prover</a:t>
            </a:r>
            <a:endParaRPr lang="en-IL" sz="220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7F3531F-BD8E-426C-A5CF-C86413219E14}"/>
              </a:ext>
            </a:extLst>
          </p:cNvPr>
          <p:cNvSpPr/>
          <p:nvPr/>
        </p:nvSpPr>
        <p:spPr>
          <a:xfrm>
            <a:off x="10585861" y="3122052"/>
            <a:ext cx="104471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/>
              <a:t>Verifier</a:t>
            </a:r>
            <a:endParaRPr lang="en-IL" sz="2200" dirty="0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EB07443-D165-8DC8-BF89-6993C7E6C2FE}"/>
              </a:ext>
            </a:extLst>
          </p:cNvPr>
          <p:cNvGrpSpPr/>
          <p:nvPr/>
        </p:nvGrpSpPr>
        <p:grpSpPr>
          <a:xfrm>
            <a:off x="645394" y="3089408"/>
            <a:ext cx="5423797" cy="1980613"/>
            <a:chOff x="734805" y="1979065"/>
            <a:chExt cx="5423797" cy="1980613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EB068B1B-B15F-1A8D-99E2-75B85CE853F5}"/>
                </a:ext>
              </a:extLst>
            </p:cNvPr>
            <p:cNvGrpSpPr/>
            <p:nvPr/>
          </p:nvGrpSpPr>
          <p:grpSpPr>
            <a:xfrm>
              <a:off x="734805" y="1979065"/>
              <a:ext cx="5423797" cy="1980613"/>
              <a:chOff x="642173" y="1855509"/>
              <a:chExt cx="5423797" cy="1980613"/>
            </a:xfrm>
          </p:grpSpPr>
          <p:sp>
            <p:nvSpPr>
              <p:cNvPr id="47" name="Rectangle: Rounded Corners 18">
                <a:extLst>
                  <a:ext uri="{FF2B5EF4-FFF2-40B4-BE49-F238E27FC236}">
                    <a16:creationId xmlns:a16="http://schemas.microsoft.com/office/drawing/2014/main" id="{E3C3EF7B-5086-D1A5-9ADA-A75230D9123B}"/>
                  </a:ext>
                </a:extLst>
              </p:cNvPr>
              <p:cNvSpPr/>
              <p:nvPr/>
            </p:nvSpPr>
            <p:spPr>
              <a:xfrm>
                <a:off x="642173" y="1855509"/>
                <a:ext cx="4196357" cy="1980613"/>
              </a:xfrm>
              <a:prstGeom prst="roundRect">
                <a:avLst>
                  <a:gd name="adj" fmla="val 38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>
                    <a:extLst>
                      <a:ext uri="{FF2B5EF4-FFF2-40B4-BE49-F238E27FC236}">
                        <a16:creationId xmlns:a16="http://schemas.microsoft.com/office/drawing/2014/main" id="{C29E0865-1F20-860B-7926-A453C3B82788}"/>
                      </a:ext>
                    </a:extLst>
                  </p:cNvPr>
                  <p:cNvSpPr txBox="1"/>
                  <p:nvPr/>
                </p:nvSpPr>
                <p:spPr>
                  <a:xfrm>
                    <a:off x="662612" y="1882075"/>
                    <a:ext cx="1045543" cy="43697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algn="l" defTabSz="914400" eaLnBrk="1" latinLnBrk="0" hangingPunct="1"/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22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sup>
                        </m:sSup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a14:m>
                    <a:r>
                      <a:rPr lang="en-US" sz="2200" dirty="0">
                        <a:solidFill>
                          <a:schemeClr val="tx1"/>
                        </a:solidFill>
                      </a:rPr>
                      <a:t>:</a:t>
                    </a:r>
                  </a:p>
                </p:txBody>
              </p:sp>
            </mc:Choice>
            <mc:Fallback xmlns="">
              <p:sp>
                <p:nvSpPr>
                  <p:cNvPr id="48" name="TextBox 47">
                    <a:extLst>
                      <a:ext uri="{FF2B5EF4-FFF2-40B4-BE49-F238E27FC236}">
                        <a16:creationId xmlns:a16="http://schemas.microsoft.com/office/drawing/2014/main" id="{C29E0865-1F20-860B-7926-A453C3B8278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2612" y="1882075"/>
                    <a:ext cx="1045543" cy="436979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t="-8571" r="-5952" b="-2571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TextBox 48">
                    <a:extLst>
                      <a:ext uri="{FF2B5EF4-FFF2-40B4-BE49-F238E27FC236}">
                        <a16:creationId xmlns:a16="http://schemas.microsoft.com/office/drawing/2014/main" id="{C2CD3D13-A95B-A39E-E573-7A054253C625}"/>
                      </a:ext>
                    </a:extLst>
                  </p:cNvPr>
                  <p:cNvSpPr txBox="1"/>
                  <p:nvPr/>
                </p:nvSpPr>
                <p:spPr>
                  <a:xfrm>
                    <a:off x="1331888" y="2787358"/>
                    <a:ext cx="2238498" cy="43088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algn="l" defTabSz="914400" eaLnBrk="1" latinLnBrk="0" hangingPunct="1"/>
                    <a:r>
                      <a:rPr lang="en-US" sz="2200" dirty="0">
                        <a:solidFill>
                          <a:schemeClr val="tx1"/>
                        </a:solidFill>
                      </a:rPr>
                      <a:t>2.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←</m:t>
                        </m:r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𝐶𝑜𝑚</m:t>
                        </m:r>
                        <m:d>
                          <m:dPr>
                            <m:ctrlP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oMath>
                    </a14:m>
                    <a:endParaRPr lang="en-US" sz="22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9" name="TextBox 48">
                    <a:extLst>
                      <a:ext uri="{FF2B5EF4-FFF2-40B4-BE49-F238E27FC236}">
                        <a16:creationId xmlns:a16="http://schemas.microsoft.com/office/drawing/2014/main" id="{C2CD3D13-A95B-A39E-E573-7A054253C62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31888" y="2787358"/>
                    <a:ext cx="2238498" cy="430887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l="-3390" t="-8571" b="-2571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TextBox 49">
                    <a:extLst>
                      <a:ext uri="{FF2B5EF4-FFF2-40B4-BE49-F238E27FC236}">
                        <a16:creationId xmlns:a16="http://schemas.microsoft.com/office/drawing/2014/main" id="{7F091719-14EE-BA47-0C7C-9BAC7AD13234}"/>
                      </a:ext>
                    </a:extLst>
                  </p:cNvPr>
                  <p:cNvSpPr txBox="1"/>
                  <p:nvPr/>
                </p:nvSpPr>
                <p:spPr>
                  <a:xfrm>
                    <a:off x="1313880" y="3244571"/>
                    <a:ext cx="4752090" cy="43088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algn="l" defTabSz="914400" eaLnBrk="1" latinLnBrk="0" hangingPunct="1"/>
                    <a:r>
                      <a:rPr lang="en-US" sz="2200" dirty="0"/>
                      <a:t>3. Output  </a:t>
                    </a:r>
                    <a14:m>
                      <m:oMath xmlns:m="http://schemas.openxmlformats.org/officeDocument/2006/math">
                        <m:r>
                          <a:rPr lang="en-US" sz="2200" b="0" i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en-US" sz="2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en-US" sz="22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𝜓</m:t>
                            </m:r>
                            <m:r>
                              <a:rPr lang="en-US" sz="22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2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2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2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oMath>
                    </a14:m>
                    <a:endParaRPr lang="en-US" sz="2200" dirty="0"/>
                  </a:p>
                </p:txBody>
              </p:sp>
            </mc:Choice>
            <mc:Fallback xmlns="">
              <p:sp>
                <p:nvSpPr>
                  <p:cNvPr id="50" name="TextBox 49">
                    <a:extLst>
                      <a:ext uri="{FF2B5EF4-FFF2-40B4-BE49-F238E27FC236}">
                        <a16:creationId xmlns:a16="http://schemas.microsoft.com/office/drawing/2014/main" id="{7F091719-14EE-BA47-0C7C-9BAC7AD1323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13880" y="3244571"/>
                    <a:ext cx="4752090" cy="430887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l="-1600" t="-8571" b="-2571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FE16DEC7-11BB-DAC3-5675-2CBBB18B67E8}"/>
                    </a:ext>
                  </a:extLst>
                </p:cNvPr>
                <p:cNvSpPr txBox="1"/>
                <p:nvPr/>
              </p:nvSpPr>
              <p:spPr>
                <a:xfrm>
                  <a:off x="1416055" y="2452697"/>
                  <a:ext cx="2342051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algn="l" defTabSz="914400" eaLnBrk="1" latinLnBrk="0" hangingPunct="1"/>
                  <a:r>
                    <a:rPr lang="en-US" sz="2200" dirty="0">
                      <a:solidFill>
                        <a:schemeClr val="tx1"/>
                      </a:solidFill>
                    </a:rPr>
                    <a:t>1. Parse </a:t>
                  </a:r>
                  <a14:m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a14:m>
                  <a:endParaRPr lang="en-US" sz="2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FE16DEC7-11BB-DAC3-5675-2CBBB18B67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16055" y="2452697"/>
                  <a:ext cx="2342051" cy="430887"/>
                </a:xfrm>
                <a:prstGeom prst="rect">
                  <a:avLst/>
                </a:prstGeom>
                <a:blipFill>
                  <a:blip r:embed="rId15"/>
                  <a:stretch>
                    <a:fillRect l="-3784" t="-8571" b="-228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2E2FC994-11E5-AF98-18B3-D5754770D8EB}"/>
              </a:ext>
            </a:extLst>
          </p:cNvPr>
          <p:cNvCxnSpPr>
            <a:cxnSpLocks/>
          </p:cNvCxnSpPr>
          <p:nvPr/>
        </p:nvCxnSpPr>
        <p:spPr>
          <a:xfrm flipH="1" flipV="1">
            <a:off x="9506284" y="1025363"/>
            <a:ext cx="1366042" cy="332404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ACC866FC-F29C-2477-29B9-646813219F96}"/>
                  </a:ext>
                </a:extLst>
              </p:cNvPr>
              <p:cNvSpPr txBox="1"/>
              <p:nvPr/>
            </p:nvSpPr>
            <p:spPr>
              <a:xfrm>
                <a:off x="9398013" y="1321778"/>
                <a:ext cx="3292112" cy="4369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𝐶𝑜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2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ACC866FC-F29C-2477-29B9-646813219F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8013" y="1321778"/>
                <a:ext cx="3292112" cy="436979"/>
              </a:xfrm>
              <a:prstGeom prst="rect">
                <a:avLst/>
              </a:prstGeom>
              <a:blipFill>
                <a:blip r:embed="rId16"/>
                <a:stretch>
                  <a:fillRect b="-15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F63956CD-7494-D990-1E63-3FACAE683EB6}"/>
              </a:ext>
            </a:extLst>
          </p:cNvPr>
          <p:cNvCxnSpPr>
            <a:cxnSpLocks/>
            <a:stCxn id="52" idx="2"/>
          </p:cNvCxnSpPr>
          <p:nvPr/>
        </p:nvCxnSpPr>
        <p:spPr>
          <a:xfrm>
            <a:off x="11044069" y="1758757"/>
            <a:ext cx="4867" cy="825417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5" name="Rectangle: Rounded Corners 40">
            <a:extLst>
              <a:ext uri="{FF2B5EF4-FFF2-40B4-BE49-F238E27FC236}">
                <a16:creationId xmlns:a16="http://schemas.microsoft.com/office/drawing/2014/main" id="{286D059F-1DC4-ABE8-CCAE-2C688F216627}"/>
              </a:ext>
            </a:extLst>
          </p:cNvPr>
          <p:cNvSpPr/>
          <p:nvPr/>
        </p:nvSpPr>
        <p:spPr>
          <a:xfrm>
            <a:off x="3758765" y="4536036"/>
            <a:ext cx="4428602" cy="65432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What about XFS in this model?</a:t>
            </a:r>
          </a:p>
        </p:txBody>
      </p:sp>
      <p:sp>
        <p:nvSpPr>
          <p:cNvPr id="3" name="Rectangle: Rounded Corners 40">
            <a:extLst>
              <a:ext uri="{FF2B5EF4-FFF2-40B4-BE49-F238E27FC236}">
                <a16:creationId xmlns:a16="http://schemas.microsoft.com/office/drawing/2014/main" id="{8618E3EE-2222-6F39-8B2A-348D2A6AA598}"/>
              </a:ext>
            </a:extLst>
          </p:cNvPr>
          <p:cNvSpPr/>
          <p:nvPr/>
        </p:nvSpPr>
        <p:spPr>
          <a:xfrm>
            <a:off x="2436139" y="5432633"/>
            <a:ext cx="7842033" cy="956045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Theorem: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The XFS* transformation is secure in the relativized model</a:t>
            </a:r>
          </a:p>
        </p:txBody>
      </p:sp>
    </p:spTree>
    <p:extLst>
      <p:ext uri="{BB962C8B-B14F-4D97-AF65-F5344CB8AC3E}">
        <p14:creationId xmlns:p14="http://schemas.microsoft.com/office/powerpoint/2010/main" val="3071195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4CC41E-FECF-F5EE-591E-75E67B6542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31279-1224-7187-93FF-230BA581F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75A855-5569-AD99-B827-AF72F099A3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5000037"/>
          </a:xfrm>
        </p:spPr>
        <p:txBody>
          <a:bodyPr>
            <a:noAutofit/>
          </a:bodyPr>
          <a:lstStyle/>
          <a:p>
            <a:r>
              <a:rPr lang="en-US" sz="2200" dirty="0"/>
              <a:t>FS </a:t>
            </a:r>
            <a:r>
              <a:rPr lang="en-US" sz="2200" dirty="0">
                <a:solidFill>
                  <a:srgbClr val="C00000"/>
                </a:solidFill>
              </a:rPr>
              <a:t>insecure</a:t>
            </a:r>
            <a:r>
              <a:rPr lang="en-US" sz="2200" dirty="0"/>
              <a:t> for arguments due to white-box attacks</a:t>
            </a:r>
          </a:p>
          <a:p>
            <a:r>
              <a:rPr lang="en-US" sz="2200" dirty="0"/>
              <a:t>We propose </a:t>
            </a:r>
            <a:r>
              <a:rPr lang="en-US" sz="2200" dirty="0">
                <a:solidFill>
                  <a:srgbClr val="7030A0"/>
                </a:solidFill>
              </a:rPr>
              <a:t>XFS</a:t>
            </a:r>
            <a:r>
              <a:rPr lang="en-US" sz="2200" dirty="0"/>
              <a:t> aimed to mitigate such attacks</a:t>
            </a:r>
          </a:p>
          <a:p>
            <a:r>
              <a:rPr lang="en-US" sz="2200" dirty="0"/>
              <a:t>Uses </a:t>
            </a:r>
            <a:r>
              <a:rPr lang="en-US" sz="2200" dirty="0">
                <a:solidFill>
                  <a:schemeClr val="accent3">
                    <a:lumMod val="75000"/>
                  </a:schemeClr>
                </a:solidFill>
              </a:rPr>
              <a:t>strong PoW</a:t>
            </a:r>
            <a:endParaRPr lang="en-US" sz="2200" dirty="0"/>
          </a:p>
          <a:p>
            <a:r>
              <a:rPr lang="en-US" sz="2200" dirty="0"/>
              <a:t>Heuristic proof of security in </a:t>
            </a:r>
            <a:r>
              <a:rPr lang="en-US" sz="2200" dirty="0">
                <a:solidFill>
                  <a:srgbClr val="002060"/>
                </a:solidFill>
              </a:rPr>
              <a:t>relativized model</a:t>
            </a:r>
          </a:p>
          <a:p>
            <a:endParaRPr lang="en-US" sz="22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2200" b="1" dirty="0"/>
              <a:t>Many directions for future work!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08ACA92-2015-E990-45F9-857C41360801}"/>
              </a:ext>
            </a:extLst>
          </p:cNvPr>
          <p:cNvSpPr txBox="1">
            <a:spLocks/>
          </p:cNvSpPr>
          <p:nvPr/>
        </p:nvSpPr>
        <p:spPr>
          <a:xfrm>
            <a:off x="6198982" y="4423048"/>
            <a:ext cx="5626094" cy="19333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8000" dirty="0">
                <a:solidFill>
                  <a:srgbClr val="C00000"/>
                </a:solidFill>
                <a:latin typeface="Baguet Script" panose="020F0502020204030204" pitchFamily="2" charset="0"/>
              </a:rPr>
              <a:t>Thank You!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DBC85703-F87C-AFBE-F98C-F65373B6F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AD33C-CDEB-4733-AA68-9316793C60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4327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5655A5-1519-6406-5FB8-49C84D86AB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itle 1">
            <a:extLst>
              <a:ext uri="{FF2B5EF4-FFF2-40B4-BE49-F238E27FC236}">
                <a16:creationId xmlns:a16="http://schemas.microsoft.com/office/drawing/2014/main" id="{D9BE38F4-C869-5FD1-0C8E-551A24F17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291" y="23065"/>
            <a:ext cx="9720072" cy="1499616"/>
          </a:xfrm>
        </p:spPr>
        <p:txBody>
          <a:bodyPr/>
          <a:lstStyle/>
          <a:p>
            <a:r>
              <a:rPr lang="en-US" dirty="0"/>
              <a:t>Fiat-Shamir</a:t>
            </a:r>
            <a:r>
              <a:rPr lang="he-IL" dirty="0"/>
              <a:t> </a:t>
            </a:r>
            <a:r>
              <a:rPr lang="en-US" dirty="0"/>
              <a:t>(FS)</a:t>
            </a:r>
            <a:endParaRPr lang="en-US" cap="non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554568-714B-26FB-AF31-926AC1FB0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AD33C-CDEB-4733-AA68-9316793C60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1FA0F35-B9C2-6333-0CA8-A3BFAA0F9985}"/>
                  </a:ext>
                </a:extLst>
              </p:cNvPr>
              <p:cNvSpPr txBox="1"/>
              <p:nvPr/>
            </p:nvSpPr>
            <p:spPr>
              <a:xfrm>
                <a:off x="454143" y="1600377"/>
                <a:ext cx="4713663" cy="19906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rgbClr val="C00000"/>
                    </a:solidFill>
                  </a:rPr>
                  <a:t>Fiat-Shamir transformation:</a:t>
                </a:r>
                <a:br>
                  <a:rPr lang="en-US" sz="2400" dirty="0">
                    <a:solidFill>
                      <a:srgbClr val="C00000"/>
                    </a:solidFill>
                  </a:rPr>
                </a:br>
                <a:r>
                  <a:rPr lang="en-US" sz="2400" dirty="0"/>
                  <a:t>interactive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400" dirty="0"/>
                  <a:t> non-interactive</a:t>
                </a:r>
              </a:p>
              <a:p>
                <a:endParaRPr lang="en-US" sz="2400" dirty="0">
                  <a:solidFill>
                    <a:srgbClr val="C00000"/>
                  </a:solidFill>
                </a:endParaRPr>
              </a:p>
              <a:p>
                <a:r>
                  <a:rPr lang="en-US" sz="2400" dirty="0">
                    <a:solidFill>
                      <a:srgbClr val="C00000"/>
                    </a:solidFill>
                  </a:rPr>
                  <a:t>Idea: </a:t>
                </a:r>
                <a:r>
                  <a:rPr lang="en-US" sz="2400" dirty="0"/>
                  <a:t>replace verifier randomness with hash function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1FA0F35-B9C2-6333-0CA8-A3BFAA0F99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143" y="1600377"/>
                <a:ext cx="4713663" cy="1990610"/>
              </a:xfrm>
              <a:prstGeom prst="rect">
                <a:avLst/>
              </a:prstGeom>
              <a:blipFill>
                <a:blip r:embed="rId3"/>
                <a:stretch>
                  <a:fillRect l="-1877" t="-3185" b="-7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B70D2DB7-59A0-A1CB-EBDB-5F584AA5359C}"/>
              </a:ext>
            </a:extLst>
          </p:cNvPr>
          <p:cNvSpPr txBox="1"/>
          <p:nvPr/>
        </p:nvSpPr>
        <p:spPr>
          <a:xfrm>
            <a:off x="543750" y="4770059"/>
            <a:ext cx="1090611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400" dirty="0"/>
              <a:t>FS is widely deployed real-world crypto systems, protecting billions of dollars: signature schemes, blockchains, …</a:t>
            </a:r>
          </a:p>
        </p:txBody>
      </p: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EDD37E38-490A-6D07-A939-E015760118E6}"/>
              </a:ext>
            </a:extLst>
          </p:cNvPr>
          <p:cNvGrpSpPr/>
          <p:nvPr/>
        </p:nvGrpSpPr>
        <p:grpSpPr>
          <a:xfrm>
            <a:off x="5201901" y="1796165"/>
            <a:ext cx="1178470" cy="1490428"/>
            <a:chOff x="1588275" y="2595627"/>
            <a:chExt cx="1178470" cy="1490428"/>
          </a:xfrm>
        </p:grpSpPr>
        <p:pic>
          <p:nvPicPr>
            <p:cNvPr id="144" name="Picture 143">
              <a:extLst>
                <a:ext uri="{FF2B5EF4-FFF2-40B4-BE49-F238E27FC236}">
                  <a16:creationId xmlns:a16="http://schemas.microsoft.com/office/drawing/2014/main" id="{4003C6D9-7D01-E0B7-2CC5-F0CE4EAE7F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88275" y="2907585"/>
              <a:ext cx="1178470" cy="1178470"/>
            </a:xfrm>
            <a:prstGeom prst="rect">
              <a:avLst/>
            </a:prstGeom>
          </p:spPr>
        </p:pic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40D30B70-836D-7B33-4645-16C2CC0CD28C}"/>
                </a:ext>
              </a:extLst>
            </p:cNvPr>
            <p:cNvSpPr/>
            <p:nvPr/>
          </p:nvSpPr>
          <p:spPr>
            <a:xfrm>
              <a:off x="1670799" y="2595627"/>
              <a:ext cx="958019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dirty="0"/>
                <a:t>Prover</a:t>
              </a:r>
              <a:endParaRPr lang="en-IL" sz="2200" dirty="0"/>
            </a:p>
          </p:txBody>
        </p: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DE1A4083-61AD-687E-14C5-8ABDC06FCC1C}"/>
              </a:ext>
            </a:extLst>
          </p:cNvPr>
          <p:cNvGrpSpPr/>
          <p:nvPr/>
        </p:nvGrpSpPr>
        <p:grpSpPr>
          <a:xfrm>
            <a:off x="9618298" y="1796164"/>
            <a:ext cx="1044710" cy="1450202"/>
            <a:chOff x="9159013" y="2453829"/>
            <a:chExt cx="1044710" cy="1450202"/>
          </a:xfrm>
        </p:grpSpPr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F4DC3403-367D-5734-FC1A-6D6158E4E08F}"/>
                </a:ext>
              </a:extLst>
            </p:cNvPr>
            <p:cNvSpPr/>
            <p:nvPr/>
          </p:nvSpPr>
          <p:spPr>
            <a:xfrm>
              <a:off x="9159013" y="2453829"/>
              <a:ext cx="1044710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dirty="0"/>
                <a:t>Verifier</a:t>
              </a:r>
              <a:endParaRPr lang="en-IL" sz="2200" dirty="0"/>
            </a:p>
          </p:txBody>
        </p:sp>
        <p:pic>
          <p:nvPicPr>
            <p:cNvPr id="148" name="Picture 2" descr="Simpleton | Dumb Ways to Die Wiki | Fandom">
              <a:extLst>
                <a:ext uri="{FF2B5EF4-FFF2-40B4-BE49-F238E27FC236}">
                  <a16:creationId xmlns:a16="http://schemas.microsoft.com/office/drawing/2014/main" id="{3FCF3837-E491-50E1-E63C-57A2D434E5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27812" y="2802213"/>
              <a:ext cx="828117" cy="11018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FB53267D-7494-EA62-F868-7E98FF49CC7F}"/>
                  </a:ext>
                </a:extLst>
              </p:cNvPr>
              <p:cNvSpPr txBox="1"/>
              <p:nvPr/>
            </p:nvSpPr>
            <p:spPr>
              <a:xfrm>
                <a:off x="8494597" y="1169549"/>
                <a:ext cx="3292112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𝐷𝑖𝑔𝑒𝑠𝑡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FB53267D-7494-EA62-F868-7E98FF49CC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4597" y="1169549"/>
                <a:ext cx="3292112" cy="430887"/>
              </a:xfrm>
              <a:prstGeom prst="rect">
                <a:avLst/>
              </a:prstGeom>
              <a:blipFill>
                <a:blip r:embed="rId6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52156F00-2A4E-2D3C-DBB4-7E7726A2E265}"/>
              </a:ext>
            </a:extLst>
          </p:cNvPr>
          <p:cNvCxnSpPr>
            <a:cxnSpLocks/>
            <a:stCxn id="151" idx="2"/>
          </p:cNvCxnSpPr>
          <p:nvPr/>
        </p:nvCxnSpPr>
        <p:spPr>
          <a:xfrm>
            <a:off x="10140653" y="1600436"/>
            <a:ext cx="0" cy="230986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Speech Bubble: Oval 152">
                <a:extLst>
                  <a:ext uri="{FF2B5EF4-FFF2-40B4-BE49-F238E27FC236}">
                    <a16:creationId xmlns:a16="http://schemas.microsoft.com/office/drawing/2014/main" id="{84100363-B31B-6C58-9A61-311A608A5049}"/>
                  </a:ext>
                </a:extLst>
              </p:cNvPr>
              <p:cNvSpPr/>
              <p:nvPr/>
            </p:nvSpPr>
            <p:spPr>
              <a:xfrm>
                <a:off x="6097557" y="328728"/>
                <a:ext cx="2573170" cy="935152"/>
              </a:xfrm>
              <a:prstGeom prst="wedgeEllipseCallout">
                <a:avLst>
                  <a:gd name="adj1" fmla="val -45771"/>
                  <a:gd name="adj2" fmla="val 114038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dirty="0">
                    <a:solidFill>
                      <a:schemeClr val="tx1"/>
                    </a:solidFill>
                  </a:rPr>
                  <a:t>I know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 err="1">
                    <a:solidFill>
                      <a:schemeClr val="tx1"/>
                    </a:solidFill>
                  </a:rPr>
                  <a:t>s.t.</a:t>
                </a:r>
                <a:r>
                  <a:rPr lang="en-US" sz="2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3" name="Speech Bubble: Oval 152">
                <a:extLst>
                  <a:ext uri="{FF2B5EF4-FFF2-40B4-BE49-F238E27FC236}">
                    <a16:creationId xmlns:a16="http://schemas.microsoft.com/office/drawing/2014/main" id="{84100363-B31B-6C58-9A61-311A608A50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7557" y="328728"/>
                <a:ext cx="2573170" cy="935152"/>
              </a:xfrm>
              <a:prstGeom prst="wedgeEllipseCallout">
                <a:avLst>
                  <a:gd name="adj1" fmla="val -45771"/>
                  <a:gd name="adj2" fmla="val 114038"/>
                </a:avLst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4" name="Group 153">
            <a:extLst>
              <a:ext uri="{FF2B5EF4-FFF2-40B4-BE49-F238E27FC236}">
                <a16:creationId xmlns:a16="http://schemas.microsoft.com/office/drawing/2014/main" id="{7175BC58-BC99-0725-B296-F864E15897CC}"/>
              </a:ext>
            </a:extLst>
          </p:cNvPr>
          <p:cNvGrpSpPr/>
          <p:nvPr/>
        </p:nvGrpSpPr>
        <p:grpSpPr>
          <a:xfrm>
            <a:off x="6462895" y="2190285"/>
            <a:ext cx="2620398" cy="396810"/>
            <a:chOff x="4224156" y="3385155"/>
            <a:chExt cx="2620398" cy="396810"/>
          </a:xfrm>
        </p:grpSpPr>
        <p:cxnSp>
          <p:nvCxnSpPr>
            <p:cNvPr id="155" name="Straight Arrow Connector 154">
              <a:extLst>
                <a:ext uri="{FF2B5EF4-FFF2-40B4-BE49-F238E27FC236}">
                  <a16:creationId xmlns:a16="http://schemas.microsoft.com/office/drawing/2014/main" id="{D9FD0F64-9AAD-009B-7DDB-ADFF47CF0E3A}"/>
                </a:ext>
              </a:extLst>
            </p:cNvPr>
            <p:cNvCxnSpPr>
              <a:cxnSpLocks/>
            </p:cNvCxnSpPr>
            <p:nvPr/>
          </p:nvCxnSpPr>
          <p:spPr>
            <a:xfrm>
              <a:off x="4224156" y="3781965"/>
              <a:ext cx="2620398" cy="0"/>
            </a:xfrm>
            <a:prstGeom prst="straightConnector1">
              <a:avLst/>
            </a:prstGeom>
            <a:ln w="38100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6" name="TextBox 155">
                  <a:extLst>
                    <a:ext uri="{FF2B5EF4-FFF2-40B4-BE49-F238E27FC236}">
                      <a16:creationId xmlns:a16="http://schemas.microsoft.com/office/drawing/2014/main" id="{A0B32DD2-D994-F507-1870-AF51E121B6CE}"/>
                    </a:ext>
                  </a:extLst>
                </p:cNvPr>
                <p:cNvSpPr txBox="1"/>
                <p:nvPr/>
              </p:nvSpPr>
              <p:spPr>
                <a:xfrm>
                  <a:off x="5046088" y="3385155"/>
                  <a:ext cx="911916" cy="33855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he-IL" sz="2200" dirty="0"/>
                </a:p>
              </p:txBody>
            </p:sp>
          </mc:Choice>
          <mc:Fallback xmlns="">
            <p:sp>
              <p:nvSpPr>
                <p:cNvPr id="156" name="TextBox 155">
                  <a:extLst>
                    <a:ext uri="{FF2B5EF4-FFF2-40B4-BE49-F238E27FC236}">
                      <a16:creationId xmlns:a16="http://schemas.microsoft.com/office/drawing/2014/main" id="{A0B32DD2-D994-F507-1870-AF51E121B6C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46088" y="3385155"/>
                  <a:ext cx="911916" cy="338554"/>
                </a:xfrm>
                <a:prstGeom prst="rect">
                  <a:avLst/>
                </a:prstGeom>
                <a:blipFill>
                  <a:blip r:embed="rId8"/>
                  <a:stretch>
                    <a:fillRect l="-2667" r="-2667" b="-178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id="{1EBCCA26-3BA6-3CBB-8F33-952C5AC456D5}"/>
                  </a:ext>
                </a:extLst>
              </p:cNvPr>
              <p:cNvSpPr txBox="1"/>
              <p:nvPr/>
            </p:nvSpPr>
            <p:spPr>
              <a:xfrm>
                <a:off x="8610600" y="3578107"/>
                <a:ext cx="3292112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𝑆𝑃</m:t>
                          </m:r>
                        </m:sub>
                      </m:sSub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≟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2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id="{1EBCCA26-3BA6-3CBB-8F33-952C5AC456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0600" y="3578107"/>
                <a:ext cx="3292112" cy="430887"/>
              </a:xfrm>
              <a:prstGeom prst="rect">
                <a:avLst/>
              </a:prstGeom>
              <a:blipFill>
                <a:blip r:embed="rId9"/>
                <a:stretch>
                  <a:fillRect b="-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8" name="TextBox 157">
                <a:extLst>
                  <a:ext uri="{FF2B5EF4-FFF2-40B4-BE49-F238E27FC236}">
                    <a16:creationId xmlns:a16="http://schemas.microsoft.com/office/drawing/2014/main" id="{8D76087F-1E1F-A0DB-8736-99B6BECE3039}"/>
                  </a:ext>
                </a:extLst>
              </p:cNvPr>
              <p:cNvSpPr txBox="1"/>
              <p:nvPr/>
            </p:nvSpPr>
            <p:spPr>
              <a:xfrm>
                <a:off x="9011193" y="3182932"/>
                <a:ext cx="2490926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sz="22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58" name="TextBox 157">
                <a:extLst>
                  <a:ext uri="{FF2B5EF4-FFF2-40B4-BE49-F238E27FC236}">
                    <a16:creationId xmlns:a16="http://schemas.microsoft.com/office/drawing/2014/main" id="{8D76087F-1E1F-A0DB-8736-99B6BECE30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1193" y="3182932"/>
                <a:ext cx="2490926" cy="430887"/>
              </a:xfrm>
              <a:prstGeom prst="rect">
                <a:avLst/>
              </a:prstGeom>
              <a:blipFill>
                <a:blip r:embed="rId10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9" name="TextBox 158">
                <a:extLst>
                  <a:ext uri="{FF2B5EF4-FFF2-40B4-BE49-F238E27FC236}">
                    <a16:creationId xmlns:a16="http://schemas.microsoft.com/office/drawing/2014/main" id="{5454E96B-BCE3-9BF2-6538-491B76832BAE}"/>
                  </a:ext>
                </a:extLst>
              </p:cNvPr>
              <p:cNvSpPr txBox="1"/>
              <p:nvPr/>
            </p:nvSpPr>
            <p:spPr>
              <a:xfrm>
                <a:off x="4281970" y="3162366"/>
                <a:ext cx="3292112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←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𝑆𝑃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59" name="TextBox 158">
                <a:extLst>
                  <a:ext uri="{FF2B5EF4-FFF2-40B4-BE49-F238E27FC236}">
                    <a16:creationId xmlns:a16="http://schemas.microsoft.com/office/drawing/2014/main" id="{5454E96B-BCE3-9BF2-6538-491B76832B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1970" y="3162366"/>
                <a:ext cx="3292112" cy="430887"/>
              </a:xfrm>
              <a:prstGeom prst="rect">
                <a:avLst/>
              </a:prstGeom>
              <a:blipFill>
                <a:blip r:embed="rId11"/>
                <a:stretch>
                  <a:fillRect b="-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0" name="TextBox 159">
                <a:extLst>
                  <a:ext uri="{FF2B5EF4-FFF2-40B4-BE49-F238E27FC236}">
                    <a16:creationId xmlns:a16="http://schemas.microsoft.com/office/drawing/2014/main" id="{D4F17D4A-CE45-2F54-7170-2FBEAD3B0DDB}"/>
                  </a:ext>
                </a:extLst>
              </p:cNvPr>
              <p:cNvSpPr txBox="1"/>
              <p:nvPr/>
            </p:nvSpPr>
            <p:spPr>
              <a:xfrm>
                <a:off x="4276953" y="3995383"/>
                <a:ext cx="3292112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←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𝑆𝑃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60" name="TextBox 159">
                <a:extLst>
                  <a:ext uri="{FF2B5EF4-FFF2-40B4-BE49-F238E27FC236}">
                    <a16:creationId xmlns:a16="http://schemas.microsoft.com/office/drawing/2014/main" id="{D4F17D4A-CE45-2F54-7170-2FBEAD3B0D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6953" y="3995383"/>
                <a:ext cx="3292112" cy="430887"/>
              </a:xfrm>
              <a:prstGeom prst="rect">
                <a:avLst/>
              </a:prstGeom>
              <a:blipFill>
                <a:blip r:embed="rId12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DDD82E38-44F1-9983-C098-8A03AEFF7D1F}"/>
                  </a:ext>
                </a:extLst>
              </p:cNvPr>
              <p:cNvSpPr txBox="1"/>
              <p:nvPr/>
            </p:nvSpPr>
            <p:spPr>
              <a:xfrm>
                <a:off x="4627975" y="3576088"/>
                <a:ext cx="2490926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sz="2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DDD82E38-44F1-9983-C098-8A03AEFF7D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7975" y="3576088"/>
                <a:ext cx="2490926" cy="430887"/>
              </a:xfrm>
              <a:prstGeom prst="rect">
                <a:avLst/>
              </a:prstGeom>
              <a:blipFill>
                <a:blip r:embed="rId13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3152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7" grpId="0"/>
      <p:bldP spid="158" grpId="0"/>
      <p:bldP spid="159" grpId="0"/>
      <p:bldP spid="160" grpId="0"/>
      <p:bldP spid="16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4ADF0-3B4F-1D73-5850-2B91B7620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of 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77404C-FEBF-B993-E973-A04C3F9BD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362" y="1391784"/>
            <a:ext cx="10515600" cy="4964565"/>
          </a:xfrm>
        </p:spPr>
        <p:txBody>
          <a:bodyPr>
            <a:noAutofit/>
          </a:bodyPr>
          <a:lstStyle/>
          <a:p>
            <a:pPr marL="228600" indent="-228600" algn="l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200" dirty="0" err="1"/>
              <a:t>Pointcheval</a:t>
            </a:r>
            <a:r>
              <a:rPr lang="en-US" sz="2200" dirty="0"/>
              <a:t> and Stern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[PS96]</a:t>
            </a:r>
            <a:r>
              <a:rPr lang="en-US" sz="2200" dirty="0"/>
              <a:t>: secure in the ROM</a:t>
            </a:r>
          </a:p>
          <a:p>
            <a:pPr lvl="1">
              <a:spcBef>
                <a:spcPts val="1000"/>
              </a:spcBef>
            </a:pPr>
            <a:r>
              <a:rPr lang="en-US" sz="2000" dirty="0"/>
              <a:t>For both </a:t>
            </a:r>
            <a:r>
              <a:rPr lang="en-US" sz="2000" dirty="0">
                <a:solidFill>
                  <a:srgbClr val="7030A0"/>
                </a:solidFill>
              </a:rPr>
              <a:t>proofs</a:t>
            </a:r>
            <a:r>
              <a:rPr lang="en-US" sz="2000" dirty="0"/>
              <a:t> and </a:t>
            </a:r>
            <a:r>
              <a:rPr lang="en-US" sz="2000" dirty="0">
                <a:solidFill>
                  <a:srgbClr val="C00000"/>
                </a:solidFill>
              </a:rPr>
              <a:t>arguments</a:t>
            </a:r>
          </a:p>
          <a:p>
            <a:pPr>
              <a:buClr>
                <a:schemeClr val="tx1"/>
              </a:buClr>
            </a:pPr>
            <a:r>
              <a:rPr lang="en-US" sz="2200" b="1" dirty="0">
                <a:solidFill>
                  <a:srgbClr val="7030A0"/>
                </a:solidFill>
              </a:rPr>
              <a:t>Proofs:</a:t>
            </a:r>
            <a:r>
              <a:rPr lang="en-US" sz="2200" dirty="0"/>
              <a:t> exist hash functions for which FS is secure</a:t>
            </a:r>
            <a:br>
              <a:rPr lang="en-US" sz="2400" dirty="0"/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[CCR16, KRR17, CCRR18, HL18, CCHLRRW19, PS19, BKM20, JJ21, HLR21, CJJ21, HJKS22, KLV23,…]</a:t>
            </a:r>
          </a:p>
          <a:p>
            <a:pPr>
              <a:buClr>
                <a:schemeClr val="tx1"/>
              </a:buClr>
            </a:pPr>
            <a:r>
              <a:rPr lang="en-US" sz="2200" b="1" dirty="0">
                <a:solidFill>
                  <a:srgbClr val="C00000"/>
                </a:solidFill>
              </a:rPr>
              <a:t>Arguments:</a:t>
            </a:r>
            <a:r>
              <a:rPr lang="en-US" sz="2200" dirty="0"/>
              <a:t> line of attacks using “white-box” techniques (“diagonalization”)</a:t>
            </a:r>
          </a:p>
          <a:p>
            <a:pPr lvl="1">
              <a:buClr>
                <a:schemeClr val="tx1"/>
              </a:buClr>
            </a:pPr>
            <a:r>
              <a:rPr lang="en-US" sz="2000" dirty="0">
                <a:solidFill>
                  <a:srgbClr val="0070C0"/>
                </a:solidFill>
              </a:rPr>
              <a:t>Interactive </a:t>
            </a:r>
            <a:r>
              <a:rPr lang="en-US" sz="2000" dirty="0"/>
              <a:t>protocols that become </a:t>
            </a:r>
            <a:r>
              <a:rPr lang="en-US" sz="2000" dirty="0">
                <a:solidFill>
                  <a:srgbClr val="FF0000"/>
                </a:solidFill>
              </a:rPr>
              <a:t>insecure with FS </a:t>
            </a:r>
            <a:r>
              <a:rPr lang="en-US" sz="2000" dirty="0"/>
              <a:t>for </a:t>
            </a:r>
            <a:r>
              <a:rPr lang="en-US" sz="2000" dirty="0">
                <a:solidFill>
                  <a:schemeClr val="accent2"/>
                </a:solidFill>
              </a:rPr>
              <a:t>any concrete hash</a:t>
            </a:r>
            <a:endParaRPr lang="en-US" sz="2000" dirty="0"/>
          </a:p>
          <a:p>
            <a:pPr>
              <a:buClr>
                <a:schemeClr val="tx1"/>
              </a:buClr>
            </a:pPr>
            <a:r>
              <a:rPr lang="en-US" sz="2200" dirty="0"/>
              <a:t>Examples of attacks:</a:t>
            </a:r>
            <a:endParaRPr lang="en-US" sz="2200" dirty="0">
              <a:solidFill>
                <a:schemeClr val="accent2"/>
              </a:solidFill>
            </a:endParaRPr>
          </a:p>
          <a:p>
            <a:pPr lvl="1">
              <a:spcBef>
                <a:spcPts val="1000"/>
              </a:spcBef>
              <a:buClr>
                <a:schemeClr val="tx1"/>
              </a:buClr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[Bar01,GK03]</a:t>
            </a:r>
            <a:r>
              <a:rPr lang="en-US" sz="2000" dirty="0"/>
              <a:t>: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dirty="0"/>
              <a:t>contrived identification schemes</a:t>
            </a:r>
          </a:p>
          <a:p>
            <a:pPr lvl="1">
              <a:spcBef>
                <a:spcPts val="1000"/>
              </a:spcBef>
              <a:buClr>
                <a:schemeClr val="tx1"/>
              </a:buClr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[BBHMR19]</a:t>
            </a:r>
            <a:r>
              <a:rPr lang="en-US" sz="2000" dirty="0"/>
              <a:t>: contrived CRH for Kilian’s protocol</a:t>
            </a:r>
          </a:p>
          <a:p>
            <a:pPr lvl="1">
              <a:spcBef>
                <a:spcPts val="1000"/>
              </a:spcBef>
              <a:buClr>
                <a:schemeClr val="tx1"/>
              </a:buClr>
            </a:pP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[KRS25]</a:t>
            </a:r>
            <a:r>
              <a:rPr lang="en-US" sz="2000" b="1" dirty="0"/>
              <a:t>: direct attack on </a:t>
            </a:r>
            <a:r>
              <a:rPr lang="en-US" sz="2000" b="1" dirty="0">
                <a:solidFill>
                  <a:srgbClr val="FF0000"/>
                </a:solidFill>
              </a:rPr>
              <a:t>natural</a:t>
            </a:r>
            <a:r>
              <a:rPr lang="en-US" sz="2000" b="1" dirty="0"/>
              <a:t> variant of the [GKR15] protocol (“the GKR attack”)</a:t>
            </a:r>
          </a:p>
          <a:p>
            <a:pPr>
              <a:buClr>
                <a:schemeClr val="tx1"/>
              </a:buClr>
            </a:pPr>
            <a:r>
              <a:rPr lang="en-US" sz="2200" dirty="0"/>
              <a:t>No attacks on Schnorr’s protocol</a:t>
            </a:r>
          </a:p>
          <a:p>
            <a:pPr>
              <a:buClr>
                <a:schemeClr val="tx1"/>
              </a:buClr>
            </a:pP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40DF7949-4B5A-E970-FFF4-088629B6F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AD33C-CDEB-4733-AA68-9316793C60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D805CA0-CF39-1E2D-7924-01321C66621C}"/>
              </a:ext>
            </a:extLst>
          </p:cNvPr>
          <p:cNvGrpSpPr/>
          <p:nvPr/>
        </p:nvGrpSpPr>
        <p:grpSpPr>
          <a:xfrm>
            <a:off x="7549414" y="358887"/>
            <a:ext cx="1178470" cy="1490428"/>
            <a:chOff x="1588275" y="2595627"/>
            <a:chExt cx="1178470" cy="149042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2512E54-BD4D-ED93-52A8-1C4BACFFC2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88275" y="2907585"/>
              <a:ext cx="1178470" cy="117847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63B7774-985D-FD1B-2F57-2989CD6B7F48}"/>
                </a:ext>
              </a:extLst>
            </p:cNvPr>
            <p:cNvSpPr/>
            <p:nvPr/>
          </p:nvSpPr>
          <p:spPr>
            <a:xfrm>
              <a:off x="1670799" y="2595627"/>
              <a:ext cx="958019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dirty="0"/>
                <a:t>Prover</a:t>
              </a:r>
              <a:endParaRPr lang="en-IL" sz="2200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3F0DA23-56DD-5C37-77EA-678331C07E03}"/>
              </a:ext>
            </a:extLst>
          </p:cNvPr>
          <p:cNvGrpSpPr/>
          <p:nvPr/>
        </p:nvGrpSpPr>
        <p:grpSpPr>
          <a:xfrm>
            <a:off x="10067761" y="429456"/>
            <a:ext cx="1044710" cy="1450202"/>
            <a:chOff x="9159013" y="2453829"/>
            <a:chExt cx="1044710" cy="145020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8B61151-8836-502A-B212-B8F1B542C35B}"/>
                </a:ext>
              </a:extLst>
            </p:cNvPr>
            <p:cNvSpPr/>
            <p:nvPr/>
          </p:nvSpPr>
          <p:spPr>
            <a:xfrm>
              <a:off x="9159013" y="2453829"/>
              <a:ext cx="1044710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dirty="0"/>
                <a:t>Verifier</a:t>
              </a:r>
              <a:endParaRPr lang="en-IL" sz="2200" dirty="0"/>
            </a:p>
          </p:txBody>
        </p:sp>
        <p:pic>
          <p:nvPicPr>
            <p:cNvPr id="10" name="Picture 2" descr="Simpleton | Dumb Ways to Die Wiki | Fandom">
              <a:extLst>
                <a:ext uri="{FF2B5EF4-FFF2-40B4-BE49-F238E27FC236}">
                  <a16:creationId xmlns:a16="http://schemas.microsoft.com/office/drawing/2014/main" id="{16C8C74E-FB43-B78C-CBBB-AACD1A3B32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27812" y="2802213"/>
              <a:ext cx="828117" cy="11018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9D97B13-D011-0B8B-2773-AAA3C0DC699F}"/>
              </a:ext>
            </a:extLst>
          </p:cNvPr>
          <p:cNvGrpSpPr/>
          <p:nvPr/>
        </p:nvGrpSpPr>
        <p:grpSpPr>
          <a:xfrm>
            <a:off x="8742453" y="789774"/>
            <a:ext cx="1178470" cy="400270"/>
            <a:chOff x="4224156" y="3381695"/>
            <a:chExt cx="2620398" cy="400270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16C4F588-90DE-8993-565A-6AABC512779D}"/>
                </a:ext>
              </a:extLst>
            </p:cNvPr>
            <p:cNvCxnSpPr>
              <a:cxnSpLocks/>
            </p:cNvCxnSpPr>
            <p:nvPr/>
          </p:nvCxnSpPr>
          <p:spPr>
            <a:xfrm>
              <a:off x="4224156" y="3781965"/>
              <a:ext cx="2620398" cy="0"/>
            </a:xfrm>
            <a:prstGeom prst="straightConnector1">
              <a:avLst/>
            </a:prstGeom>
            <a:ln w="38100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D2235ED6-89FA-BAB5-9BE8-EC8ABB594BD5}"/>
                    </a:ext>
                  </a:extLst>
                </p:cNvPr>
                <p:cNvSpPr txBox="1"/>
                <p:nvPr/>
              </p:nvSpPr>
              <p:spPr>
                <a:xfrm>
                  <a:off x="4693005" y="3381695"/>
                  <a:ext cx="911915" cy="33855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he-IL" sz="2200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D2235ED6-89FA-BAB5-9BE8-EC8ABB594BD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93005" y="3381695"/>
                  <a:ext cx="911915" cy="338554"/>
                </a:xfrm>
                <a:prstGeom prst="rect">
                  <a:avLst/>
                </a:prstGeom>
                <a:blipFill>
                  <a:blip r:embed="rId4"/>
                  <a:stretch>
                    <a:fillRect l="-18182" t="-25926" r="-157576" b="-481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79EEF383-FA41-FCA9-57FF-B89ABDA787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3882" y="5268954"/>
            <a:ext cx="5593080" cy="13588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@PolyhedraZK">
            <a:extLst>
              <a:ext uri="{FF2B5EF4-FFF2-40B4-BE49-F238E27FC236}">
                <a16:creationId xmlns:a16="http://schemas.microsoft.com/office/drawing/2014/main" id="{05B8C516-081A-4721-ABD9-D71293566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3098" y="5292136"/>
            <a:ext cx="938746" cy="938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2225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DB52F9-31D2-4001-59BC-F845F2CB12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1795D-133B-C02E-AF16-C4AE8AB07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711" y="262799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Our Results</a:t>
            </a:r>
          </a:p>
        </p:txBody>
      </p:sp>
    </p:spTree>
    <p:extLst>
      <p:ext uri="{BB962C8B-B14F-4D97-AF65-F5344CB8AC3E}">
        <p14:creationId xmlns:p14="http://schemas.microsoft.com/office/powerpoint/2010/main" val="1930762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95147-AB46-2EF6-0B28-36D395E28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/>
              <a:t>Our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275631-683F-D214-9E59-ED1029B663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60211"/>
            <a:ext cx="10889609" cy="1384185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sz="2200" dirty="0"/>
              <a:t>Focus on </a:t>
            </a:r>
            <a:r>
              <a:rPr lang="en-US" sz="2200" dirty="0">
                <a:solidFill>
                  <a:srgbClr val="C00000"/>
                </a:solidFill>
              </a:rPr>
              <a:t>practicality</a:t>
            </a:r>
            <a:r>
              <a:rPr lang="en-US" sz="2200" dirty="0"/>
              <a:t>: negligible overhead to prover and verifier</a:t>
            </a:r>
          </a:p>
          <a:p>
            <a:pPr>
              <a:buClr>
                <a:schemeClr val="tx1"/>
              </a:buClr>
            </a:pPr>
            <a:r>
              <a:rPr lang="en-US" sz="2200" dirty="0"/>
              <a:t>Circumvents recent attack on GKR</a:t>
            </a:r>
          </a:p>
          <a:p>
            <a:pPr>
              <a:buClr>
                <a:schemeClr val="tx1"/>
              </a:buClr>
            </a:pPr>
            <a:r>
              <a:rPr lang="en-US" sz="2200" dirty="0">
                <a:solidFill>
                  <a:srgbClr val="7030A0"/>
                </a:solidFill>
              </a:rPr>
              <a:t>Evidence for security: 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</a:rPr>
              <a:t>prove secure </a:t>
            </a:r>
            <a:r>
              <a:rPr lang="en-US" sz="2200" dirty="0"/>
              <a:t>in a relativized model where </a:t>
            </a:r>
            <a:r>
              <a:rPr lang="en-US" sz="2200" dirty="0">
                <a:solidFill>
                  <a:srgbClr val="C00000"/>
                </a:solidFill>
              </a:rPr>
              <a:t>FS is insecure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5F6D12-323A-28C5-A386-1E1946DF042C}"/>
              </a:ext>
            </a:extLst>
          </p:cNvPr>
          <p:cNvSpPr txBox="1"/>
          <p:nvPr/>
        </p:nvSpPr>
        <p:spPr>
          <a:xfrm>
            <a:off x="2771338" y="1487422"/>
            <a:ext cx="664932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A </a:t>
            </a:r>
            <a:r>
              <a:rPr lang="en-US" sz="2800" dirty="0">
                <a:solidFill>
                  <a:srgbClr val="0070C0"/>
                </a:solidFill>
              </a:rPr>
              <a:t>new transformation </a:t>
            </a:r>
            <a:r>
              <a:rPr lang="en-US" sz="2800" dirty="0"/>
              <a:t>(XFS) </a:t>
            </a:r>
            <a:r>
              <a:rPr lang="en-US" sz="2800" dirty="0">
                <a:solidFill>
                  <a:srgbClr val="FF0000"/>
                </a:solidFill>
              </a:rPr>
              <a:t>aimed</a:t>
            </a:r>
            <a:r>
              <a:rPr lang="en-US" sz="2800" dirty="0"/>
              <a:t> to mitigate white-box attacks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FE7B240-D2B0-0838-D0BA-D9C6CF8A317A}"/>
              </a:ext>
            </a:extLst>
          </p:cNvPr>
          <p:cNvGrpSpPr/>
          <p:nvPr/>
        </p:nvGrpSpPr>
        <p:grpSpPr>
          <a:xfrm>
            <a:off x="838200" y="4752398"/>
            <a:ext cx="10172351" cy="800220"/>
            <a:chOff x="838199" y="5013300"/>
            <a:chExt cx="10172351" cy="80022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48DAB3F-3090-1745-E604-28EF42AC609D}"/>
                </a:ext>
              </a:extLst>
            </p:cNvPr>
            <p:cNvSpPr txBox="1"/>
            <p:nvPr/>
          </p:nvSpPr>
          <p:spPr>
            <a:xfrm>
              <a:off x="838199" y="5013300"/>
              <a:ext cx="10172351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dirty="0"/>
                <a:t>Does not protect against all attacks (</a:t>
              </a:r>
              <a:r>
                <a:rPr lang="en-US" sz="2000" dirty="0">
                  <a:solidFill>
                    <a:srgbClr val="3B7D23"/>
                  </a:solidFill>
                </a:rPr>
                <a:t>[Bar01, GK03,</a:t>
              </a:r>
              <a:r>
                <a:rPr lang="en-US" sz="2000" dirty="0">
                  <a:solidFill>
                    <a:schemeClr val="accent6">
                      <a:lumMod val="75000"/>
                    </a:schemeClr>
                  </a:solidFill>
                </a:rPr>
                <a:t>BBHMR19]</a:t>
              </a:r>
              <a:r>
                <a:rPr lang="en-US" sz="2000" dirty="0"/>
                <a:t>)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A8AF1F8-1D25-7474-C8E4-72EB4A98DD4E}"/>
                </a:ext>
              </a:extLst>
            </p:cNvPr>
            <p:cNvSpPr txBox="1"/>
            <p:nvPr/>
          </p:nvSpPr>
          <p:spPr>
            <a:xfrm>
              <a:off x="838199" y="5413410"/>
              <a:ext cx="5101207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dirty="0"/>
                <a:t>But these attacks are </a:t>
              </a:r>
              <a:r>
                <a:rPr lang="en-US" sz="2000" dirty="0">
                  <a:solidFill>
                    <a:srgbClr val="FF0000"/>
                  </a:solidFill>
                </a:rPr>
                <a:t>contrived</a:t>
              </a:r>
            </a:p>
          </p:txBody>
        </p:sp>
      </p:grp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70E82D4D-D6B6-720A-F6CC-AB0712C2F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AD33C-CDEB-4733-AA68-9316793C60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8594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AE8D1B-E844-EB61-6D08-C706871A74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B733C-3302-78A0-79D9-FE6D2A1E1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711" y="262799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A Toy Protocol</a:t>
            </a:r>
          </a:p>
        </p:txBody>
      </p:sp>
    </p:spTree>
    <p:extLst>
      <p:ext uri="{BB962C8B-B14F-4D97-AF65-F5344CB8AC3E}">
        <p14:creationId xmlns:p14="http://schemas.microsoft.com/office/powerpoint/2010/main" val="1097682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210A13C2-7CF9-B3B4-1125-D9CDBE252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291" y="23065"/>
            <a:ext cx="9720072" cy="1499616"/>
          </a:xfrm>
        </p:spPr>
        <p:txBody>
          <a:bodyPr/>
          <a:lstStyle/>
          <a:p>
            <a:r>
              <a:rPr lang="en-US" dirty="0"/>
              <a:t>Toy Protocol</a:t>
            </a:r>
            <a:endParaRPr lang="en-US" cap="non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1C7D55F-C92A-4F62-A28B-B8AFFB495EE1}"/>
                  </a:ext>
                </a:extLst>
              </p:cNvPr>
              <p:cNvSpPr txBox="1"/>
              <p:nvPr/>
            </p:nvSpPr>
            <p:spPr>
              <a:xfrm>
                <a:off x="598595" y="4459954"/>
                <a:ext cx="11188114" cy="83099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2400" b="1" dirty="0">
                    <a:solidFill>
                      <a:srgbClr val="C00000"/>
                    </a:solidFill>
                  </a:rPr>
                  <a:t>Soundness (computational):</a:t>
                </a:r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</a:rPr>
                  <a:t>follows </a:t>
                </a:r>
                <a:r>
                  <a:rPr lang="en-US" sz="2400" dirty="0"/>
                  <a:t>from the commitment scheme</a:t>
                </a:r>
              </a:p>
              <a:p>
                <a:pPr marL="342900" indent="-342900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US" sz="2200" dirty="0"/>
                  <a:t>the circuit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200" dirty="0"/>
                  <a:t> along with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200" dirty="0"/>
                  <a:t> cannot predict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sz="2200" dirty="0"/>
                  <a:t> </a:t>
                </a: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1C7D55F-C92A-4F62-A28B-B8AFFB495E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595" y="4459954"/>
                <a:ext cx="11188114" cy="830997"/>
              </a:xfrm>
              <a:prstGeom prst="rect">
                <a:avLst/>
              </a:prstGeom>
              <a:blipFill>
                <a:blip r:embed="rId2"/>
                <a:stretch>
                  <a:fillRect l="-907" t="-6061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Group 44">
            <a:extLst>
              <a:ext uri="{FF2B5EF4-FFF2-40B4-BE49-F238E27FC236}">
                <a16:creationId xmlns:a16="http://schemas.microsoft.com/office/drawing/2014/main" id="{F5118F59-22B6-7BA0-169F-4366015AB71C}"/>
              </a:ext>
            </a:extLst>
          </p:cNvPr>
          <p:cNvGrpSpPr/>
          <p:nvPr/>
        </p:nvGrpSpPr>
        <p:grpSpPr>
          <a:xfrm>
            <a:off x="6790887" y="1533349"/>
            <a:ext cx="2217221" cy="433497"/>
            <a:chOff x="4224649" y="2351047"/>
            <a:chExt cx="2217221" cy="433497"/>
          </a:xfrm>
        </p:grpSpPr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B728380E-9BED-5EF7-6FD8-0AE5DA704D71}"/>
                </a:ext>
              </a:extLst>
            </p:cNvPr>
            <p:cNvCxnSpPr>
              <a:cxnSpLocks/>
            </p:cNvCxnSpPr>
            <p:nvPr/>
          </p:nvCxnSpPr>
          <p:spPr>
            <a:xfrm>
              <a:off x="4224649" y="2784544"/>
              <a:ext cx="2217221" cy="0"/>
            </a:xfrm>
            <a:prstGeom prst="straightConnector1">
              <a:avLst/>
            </a:prstGeom>
            <a:ln w="38100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F37D0716-BCD1-C7D2-9489-5B3C027D3D80}"/>
                    </a:ext>
                  </a:extLst>
                </p:cNvPr>
                <p:cNvSpPr txBox="1"/>
                <p:nvPr/>
              </p:nvSpPr>
              <p:spPr>
                <a:xfrm>
                  <a:off x="4420264" y="2351047"/>
                  <a:ext cx="1818190" cy="33855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𝐶𝑜𝑚</m:t>
                        </m:r>
                        <m:d>
                          <m:d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oMath>
                    </m:oMathPara>
                  </a14:m>
                  <a:endParaRPr lang="he-IL" sz="2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F37D0716-BCD1-C7D2-9489-5B3C027D3D8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20264" y="2351047"/>
                  <a:ext cx="1818190" cy="338554"/>
                </a:xfrm>
                <a:prstGeom prst="rect">
                  <a:avLst/>
                </a:prstGeom>
                <a:blipFill>
                  <a:blip r:embed="rId3"/>
                  <a:stretch>
                    <a:fillRect l="-1389" t="-25000" r="-10417" b="-428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ED39CDF9-540C-42D7-81CD-8CC5C3A46ECF}"/>
              </a:ext>
            </a:extLst>
          </p:cNvPr>
          <p:cNvGrpSpPr/>
          <p:nvPr/>
        </p:nvGrpSpPr>
        <p:grpSpPr>
          <a:xfrm>
            <a:off x="6790887" y="1924708"/>
            <a:ext cx="2217221" cy="426195"/>
            <a:chOff x="4224649" y="2804434"/>
            <a:chExt cx="2217221" cy="426195"/>
          </a:xfrm>
        </p:grpSpPr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304F4D3F-F92D-A7E2-9D79-B4655D3AF60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224649" y="3221826"/>
              <a:ext cx="2217221" cy="8803"/>
            </a:xfrm>
            <a:prstGeom prst="straightConnector1">
              <a:avLst/>
            </a:prstGeom>
            <a:ln w="38100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F3574AF8-49C4-96E6-521F-F1C4014DB44E}"/>
                    </a:ext>
                  </a:extLst>
                </p:cNvPr>
                <p:cNvSpPr txBox="1"/>
                <p:nvPr/>
              </p:nvSpPr>
              <p:spPr>
                <a:xfrm>
                  <a:off x="5173711" y="2804434"/>
                  <a:ext cx="240707" cy="33855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oMath>
                    </m:oMathPara>
                  </a14:m>
                  <a:endParaRPr lang="he-IL" sz="2200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F3574AF8-49C4-96E6-521F-F1C4014DB44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73711" y="2804434"/>
                  <a:ext cx="240707" cy="338554"/>
                </a:xfrm>
                <a:prstGeom prst="rect">
                  <a:avLst/>
                </a:prstGeom>
                <a:blipFill>
                  <a:blip r:embed="rId4"/>
                  <a:stretch>
                    <a:fillRect l="-28205" r="-23077" b="-2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17C03E44-5719-7A1C-55C1-31F021DAB1AE}"/>
              </a:ext>
            </a:extLst>
          </p:cNvPr>
          <p:cNvGrpSpPr/>
          <p:nvPr/>
        </p:nvGrpSpPr>
        <p:grpSpPr>
          <a:xfrm>
            <a:off x="6783087" y="2387602"/>
            <a:ext cx="2225021" cy="384155"/>
            <a:chOff x="4216849" y="3397810"/>
            <a:chExt cx="2225021" cy="384155"/>
          </a:xfrm>
        </p:grpSpPr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337C508A-FB0B-097B-F85C-7AC696802AEC}"/>
                </a:ext>
              </a:extLst>
            </p:cNvPr>
            <p:cNvCxnSpPr>
              <a:cxnSpLocks/>
            </p:cNvCxnSpPr>
            <p:nvPr/>
          </p:nvCxnSpPr>
          <p:spPr>
            <a:xfrm>
              <a:off x="4216849" y="3781965"/>
              <a:ext cx="2225021" cy="0"/>
            </a:xfrm>
            <a:prstGeom prst="straightConnector1">
              <a:avLst/>
            </a:prstGeom>
            <a:ln w="38100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1FC77074-1FD5-4F39-16C5-DE401221A5A5}"/>
                    </a:ext>
                  </a:extLst>
                </p:cNvPr>
                <p:cNvSpPr txBox="1"/>
                <p:nvPr/>
              </p:nvSpPr>
              <p:spPr>
                <a:xfrm>
                  <a:off x="4428343" y="3397810"/>
                  <a:ext cx="1694695" cy="33855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1">
                  <a:spAutoFit/>
                </a:bodyPr>
                <a:lstStyle/>
                <a:p>
                  <a:r>
                    <a:rPr lang="en-US" sz="2000" dirty="0">
                      <a:solidFill>
                        <a:schemeClr val="bg1">
                          <a:lumMod val="50000"/>
                        </a:schemeClr>
                      </a:solidFill>
                    </a:rPr>
                    <a:t>decommit</a:t>
                  </a:r>
                  <a:r>
                    <a:rPr lang="en-US" sz="2200" dirty="0"/>
                    <a:t> </a:t>
                  </a:r>
                  <a14:m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</m:oMath>
                  </a14:m>
                  <a:endParaRPr lang="he-IL" sz="2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1FC77074-1FD5-4F39-16C5-DE401221A5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28343" y="3397810"/>
                  <a:ext cx="1694695" cy="338554"/>
                </a:xfrm>
                <a:prstGeom prst="rect">
                  <a:avLst/>
                </a:prstGeom>
                <a:blipFill>
                  <a:blip r:embed="rId5"/>
                  <a:stretch>
                    <a:fillRect l="-8955" t="-25926" r="-14179" b="-481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26CC1287-7AF6-8C7E-B243-8D0056B228F4}"/>
              </a:ext>
            </a:extLst>
          </p:cNvPr>
          <p:cNvGrpSpPr/>
          <p:nvPr/>
        </p:nvGrpSpPr>
        <p:grpSpPr>
          <a:xfrm>
            <a:off x="5201901" y="1796165"/>
            <a:ext cx="1178470" cy="1490428"/>
            <a:chOff x="1588275" y="2595627"/>
            <a:chExt cx="1178470" cy="1490428"/>
          </a:xfrm>
        </p:grpSpPr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1A91DFC7-E45B-DE90-A8FB-DE62D734E04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588275" y="2907585"/>
              <a:ext cx="1178470" cy="1178470"/>
            </a:xfrm>
            <a:prstGeom prst="rect">
              <a:avLst/>
            </a:prstGeom>
          </p:spPr>
        </p:pic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E11F32EE-04D4-E36B-DCE7-5B2C4D11C024}"/>
                </a:ext>
              </a:extLst>
            </p:cNvPr>
            <p:cNvSpPr/>
            <p:nvPr/>
          </p:nvSpPr>
          <p:spPr>
            <a:xfrm>
              <a:off x="1670799" y="2595627"/>
              <a:ext cx="958019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dirty="0"/>
                <a:t>Prover</a:t>
              </a:r>
              <a:endParaRPr lang="en-IL" sz="2200" dirty="0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0B62D119-49D8-6B16-9515-13E663A48D1D}"/>
              </a:ext>
            </a:extLst>
          </p:cNvPr>
          <p:cNvGrpSpPr/>
          <p:nvPr/>
        </p:nvGrpSpPr>
        <p:grpSpPr>
          <a:xfrm>
            <a:off x="9618298" y="1796164"/>
            <a:ext cx="1044710" cy="1450202"/>
            <a:chOff x="9159013" y="2453829"/>
            <a:chExt cx="1044710" cy="1450202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3DF68CDD-DA73-17DE-0A28-E0A66EDBCDBB}"/>
                </a:ext>
              </a:extLst>
            </p:cNvPr>
            <p:cNvSpPr/>
            <p:nvPr/>
          </p:nvSpPr>
          <p:spPr>
            <a:xfrm>
              <a:off x="9159013" y="2453829"/>
              <a:ext cx="1044710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dirty="0"/>
                <a:t>Verifier</a:t>
              </a:r>
              <a:endParaRPr lang="en-IL" sz="2200" dirty="0"/>
            </a:p>
          </p:txBody>
        </p:sp>
        <p:pic>
          <p:nvPicPr>
            <p:cNvPr id="60" name="Picture 2" descr="Simpleton | Dumb Ways to Die Wiki | Fandom">
              <a:extLst>
                <a:ext uri="{FF2B5EF4-FFF2-40B4-BE49-F238E27FC236}">
                  <a16:creationId xmlns:a16="http://schemas.microsoft.com/office/drawing/2014/main" id="{228DB2F6-9278-0B21-12E0-DA15E32969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27812" y="2802213"/>
              <a:ext cx="828117" cy="11018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5C75990B-9870-22D5-ECF0-43E4E6266EA1}"/>
                  </a:ext>
                </a:extLst>
              </p:cNvPr>
              <p:cNvSpPr txBox="1"/>
              <p:nvPr/>
            </p:nvSpPr>
            <p:spPr>
              <a:xfrm>
                <a:off x="8494597" y="1169549"/>
                <a:ext cx="3292112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𝐶𝑜𝑚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5C75990B-9870-22D5-ECF0-43E4E6266E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4597" y="1169549"/>
                <a:ext cx="3292112" cy="430887"/>
              </a:xfrm>
              <a:prstGeom prst="rect">
                <a:avLst/>
              </a:prstGeom>
              <a:blipFill>
                <a:blip r:embed="rId8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D5D0243B-8A00-E6C8-1F03-01390C7A3E60}"/>
              </a:ext>
            </a:extLst>
          </p:cNvPr>
          <p:cNvCxnSpPr>
            <a:cxnSpLocks/>
            <a:stCxn id="62" idx="2"/>
          </p:cNvCxnSpPr>
          <p:nvPr/>
        </p:nvCxnSpPr>
        <p:spPr>
          <a:xfrm>
            <a:off x="10140653" y="1600436"/>
            <a:ext cx="0" cy="230986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Speech Bubble: Oval 64">
                <a:extLst>
                  <a:ext uri="{FF2B5EF4-FFF2-40B4-BE49-F238E27FC236}">
                    <a16:creationId xmlns:a16="http://schemas.microsoft.com/office/drawing/2014/main" id="{771627DD-44BC-D5C8-FCA5-5562C74EF8DF}"/>
                  </a:ext>
                </a:extLst>
              </p:cNvPr>
              <p:cNvSpPr/>
              <p:nvPr/>
            </p:nvSpPr>
            <p:spPr>
              <a:xfrm>
                <a:off x="6097557" y="328728"/>
                <a:ext cx="2573170" cy="935152"/>
              </a:xfrm>
              <a:prstGeom prst="wedgeEllipseCallout">
                <a:avLst>
                  <a:gd name="adj1" fmla="val -45771"/>
                  <a:gd name="adj2" fmla="val 114038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dirty="0">
                    <a:solidFill>
                      <a:schemeClr val="tx1"/>
                    </a:solidFill>
                  </a:rPr>
                  <a:t>I know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 err="1">
                    <a:solidFill>
                      <a:schemeClr val="tx1"/>
                    </a:solidFill>
                  </a:rPr>
                  <a:t>s.t.</a:t>
                </a:r>
                <a:r>
                  <a:rPr lang="en-US" sz="2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5" name="Speech Bubble: Oval 64">
                <a:extLst>
                  <a:ext uri="{FF2B5EF4-FFF2-40B4-BE49-F238E27FC236}">
                    <a16:creationId xmlns:a16="http://schemas.microsoft.com/office/drawing/2014/main" id="{771627DD-44BC-D5C8-FCA5-5562C74EF8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7557" y="328728"/>
                <a:ext cx="2573170" cy="935152"/>
              </a:xfrm>
              <a:prstGeom prst="wedgeEllipseCallout">
                <a:avLst>
                  <a:gd name="adj1" fmla="val -45771"/>
                  <a:gd name="adj2" fmla="val 114038"/>
                </a:avLst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6AB173E2-29CF-3A66-A14E-73AC36EB940A}"/>
                  </a:ext>
                </a:extLst>
              </p:cNvPr>
              <p:cNvSpPr txBox="1"/>
              <p:nvPr/>
            </p:nvSpPr>
            <p:spPr>
              <a:xfrm>
                <a:off x="9095059" y="3169256"/>
                <a:ext cx="2114820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sz="2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≟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6AB173E2-29CF-3A66-A14E-73AC36EB94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5059" y="3169256"/>
                <a:ext cx="2114820" cy="430887"/>
              </a:xfrm>
              <a:prstGeom prst="rect">
                <a:avLst/>
              </a:prstGeom>
              <a:blipFill>
                <a:blip r:embed="rId10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TextBox 66">
            <a:extLst>
              <a:ext uri="{FF2B5EF4-FFF2-40B4-BE49-F238E27FC236}">
                <a16:creationId xmlns:a16="http://schemas.microsoft.com/office/drawing/2014/main" id="{8BF19C1A-D0B3-3579-1B44-30783ED51334}"/>
              </a:ext>
            </a:extLst>
          </p:cNvPr>
          <p:cNvSpPr txBox="1"/>
          <p:nvPr/>
        </p:nvSpPr>
        <p:spPr>
          <a:xfrm>
            <a:off x="9983266" y="3474096"/>
            <a:ext cx="53559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/>
              <a:t>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CC8BAA0F-D4D1-4B08-6FA4-BCB835E1F38B}"/>
                  </a:ext>
                </a:extLst>
              </p:cNvPr>
              <p:cNvSpPr txBox="1"/>
              <p:nvPr/>
            </p:nvSpPr>
            <p:spPr>
              <a:xfrm>
                <a:off x="9095059" y="3778936"/>
                <a:ext cx="2114820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sz="2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≟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1||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CC8BAA0F-D4D1-4B08-6FA4-BCB835E1F3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5059" y="3778936"/>
                <a:ext cx="2114820" cy="430887"/>
              </a:xfrm>
              <a:prstGeom prst="rect">
                <a:avLst/>
              </a:prstGeom>
              <a:blipFill>
                <a:blip r:embed="rId11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06DB8EE9-E856-47D4-88EE-D4B3460DD43A}"/>
                  </a:ext>
                </a:extLst>
              </p:cNvPr>
              <p:cNvSpPr txBox="1"/>
              <p:nvPr/>
            </p:nvSpPr>
            <p:spPr>
              <a:xfrm>
                <a:off x="598595" y="3763888"/>
                <a:ext cx="11188114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2400" b="1" dirty="0">
                    <a:solidFill>
                      <a:srgbClr val="0070C0"/>
                    </a:solidFill>
                  </a:rPr>
                  <a:t>Completeness:</a:t>
                </a:r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/>
                  <a:t> verifier accepts </a:t>
                </a: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06DB8EE9-E856-47D4-88EE-D4B3460DD4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595" y="3763888"/>
                <a:ext cx="11188114" cy="461665"/>
              </a:xfrm>
              <a:prstGeom prst="rect">
                <a:avLst/>
              </a:prstGeom>
              <a:blipFill>
                <a:blip r:embed="rId12"/>
                <a:stretch>
                  <a:fillRect l="-907" t="-10811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Slide Number Placeholder 4">
            <a:extLst>
              <a:ext uri="{FF2B5EF4-FFF2-40B4-BE49-F238E27FC236}">
                <a16:creationId xmlns:a16="http://schemas.microsoft.com/office/drawing/2014/main" id="{031EFEB5-44A7-48DD-E53A-421184D6A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AD33C-CDEB-4733-AA68-9316793C60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C487981-4F3E-04EC-D57A-1DB12E2C9B2A}"/>
                  </a:ext>
                </a:extLst>
              </p:cNvPr>
              <p:cNvSpPr txBox="1"/>
              <p:nvPr/>
            </p:nvSpPr>
            <p:spPr>
              <a:xfrm>
                <a:off x="628670" y="1416877"/>
                <a:ext cx="2979389" cy="677108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r>
                  <a:rPr lang="en-US" sz="2200" dirty="0"/>
                  <a:t>Let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𝐶𝑜𝑚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 be a succinct commitment scheme</a:t>
                </a:r>
                <a:endParaRPr lang="he-IL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C487981-4F3E-04EC-D57A-1DB12E2C9B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70" y="1416877"/>
                <a:ext cx="2979389" cy="677108"/>
              </a:xfrm>
              <a:prstGeom prst="rect">
                <a:avLst/>
              </a:prstGeom>
              <a:blipFill>
                <a:blip r:embed="rId13"/>
                <a:stretch>
                  <a:fillRect l="-5508" t="-12727" b="-2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704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62" grpId="0"/>
      <p:bldP spid="66" grpId="0"/>
      <p:bldP spid="67" grpId="0"/>
      <p:bldP spid="68" grpId="0"/>
      <p:bldP spid="6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26976C-33B7-0125-1F7A-7289136187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A4675B3B-1577-534E-E26D-01E08FAD8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291" y="23065"/>
            <a:ext cx="9720072" cy="1499616"/>
          </a:xfrm>
        </p:spPr>
        <p:txBody>
          <a:bodyPr/>
          <a:lstStyle/>
          <a:p>
            <a:r>
              <a:rPr lang="en-US" dirty="0"/>
              <a:t>FS for Toy Protocol</a:t>
            </a:r>
            <a:endParaRPr lang="en-US" cap="none" dirty="0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DB3422B9-10B3-750D-40F5-5EBEDD9D3F43}"/>
              </a:ext>
            </a:extLst>
          </p:cNvPr>
          <p:cNvGrpSpPr/>
          <p:nvPr/>
        </p:nvGrpSpPr>
        <p:grpSpPr>
          <a:xfrm>
            <a:off x="6746454" y="1992056"/>
            <a:ext cx="2217221" cy="1384995"/>
            <a:chOff x="4224649" y="2351047"/>
            <a:chExt cx="2217221" cy="1384995"/>
          </a:xfrm>
        </p:grpSpPr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29C9EFF4-BE98-405B-D675-078E6162A380}"/>
                </a:ext>
              </a:extLst>
            </p:cNvPr>
            <p:cNvCxnSpPr>
              <a:cxnSpLocks/>
            </p:cNvCxnSpPr>
            <p:nvPr/>
          </p:nvCxnSpPr>
          <p:spPr>
            <a:xfrm>
              <a:off x="4224649" y="3044749"/>
              <a:ext cx="2217221" cy="0"/>
            </a:xfrm>
            <a:prstGeom prst="straightConnector1">
              <a:avLst/>
            </a:prstGeom>
            <a:ln w="38100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228A91AB-F3EA-D114-B0A9-9EFD19867870}"/>
                    </a:ext>
                  </a:extLst>
                </p:cNvPr>
                <p:cNvSpPr txBox="1"/>
                <p:nvPr/>
              </p:nvSpPr>
              <p:spPr>
                <a:xfrm>
                  <a:off x="4420264" y="2351047"/>
                  <a:ext cx="1925527" cy="138499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𝐶𝑜𝑚</m:t>
                        </m:r>
                        <m:d>
                          <m:d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oMath>
                    </m:oMathPara>
                  </a14:m>
                  <a:endParaRPr lang="en-US" sz="2200" dirty="0">
                    <a:solidFill>
                      <a:schemeClr val="tx1"/>
                    </a:solidFill>
                  </a:endParaRPr>
                </a:p>
                <a:p>
                  <a:r>
                    <a:rPr lang="en-US" sz="2000" dirty="0">
                      <a:solidFill>
                        <a:prstClr val="white">
                          <a:lumMod val="50000"/>
                        </a:prstClr>
                      </a:solidFill>
                    </a:rPr>
                    <a:t>decommit</a:t>
                  </a:r>
                  <a:r>
                    <a:rPr lang="en-US" sz="2200" dirty="0">
                      <a:solidFill>
                        <a:schemeClr val="tx1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</m:oMath>
                  </a14:m>
                  <a:endParaRPr lang="he-IL" sz="2200" dirty="0">
                    <a:solidFill>
                      <a:schemeClr val="tx1"/>
                    </a:solidFill>
                  </a:endParaRPr>
                </a:p>
                <a:p>
                  <a:endParaRPr lang="en-US" sz="2200" dirty="0">
                    <a:solidFill>
                      <a:schemeClr val="tx1"/>
                    </a:solidFill>
                  </a:endParaRPr>
                </a:p>
                <a:p>
                  <a:endParaRPr lang="he-IL" sz="2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228A91AB-F3EA-D114-B0A9-9EFD1986787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20264" y="2351047"/>
                  <a:ext cx="1925527" cy="1384995"/>
                </a:xfrm>
                <a:prstGeom prst="rect">
                  <a:avLst/>
                </a:prstGeom>
                <a:blipFill>
                  <a:blip r:embed="rId2"/>
                  <a:stretch>
                    <a:fillRect l="-8497" b="-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99AE377A-F923-54C8-BEC9-CF9615F7F76E}"/>
              </a:ext>
            </a:extLst>
          </p:cNvPr>
          <p:cNvGrpSpPr/>
          <p:nvPr/>
        </p:nvGrpSpPr>
        <p:grpSpPr>
          <a:xfrm>
            <a:off x="5201901" y="1796165"/>
            <a:ext cx="1178470" cy="1490428"/>
            <a:chOff x="1588275" y="2595627"/>
            <a:chExt cx="1178470" cy="1490428"/>
          </a:xfrm>
        </p:grpSpPr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EF232986-D73D-453E-C613-8F342DC864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88275" y="2907585"/>
              <a:ext cx="1178470" cy="1178470"/>
            </a:xfrm>
            <a:prstGeom prst="rect">
              <a:avLst/>
            </a:prstGeom>
          </p:spPr>
        </p:pic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2E6B7B66-2F45-4BC9-9B62-74E2A3CD6E06}"/>
                </a:ext>
              </a:extLst>
            </p:cNvPr>
            <p:cNvSpPr/>
            <p:nvPr/>
          </p:nvSpPr>
          <p:spPr>
            <a:xfrm>
              <a:off x="1670799" y="2595627"/>
              <a:ext cx="958019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dirty="0"/>
                <a:t>Prover</a:t>
              </a:r>
              <a:endParaRPr lang="en-IL" sz="2200" dirty="0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AD590358-6EAE-6D72-DF2C-F1E50E07EAE6}"/>
              </a:ext>
            </a:extLst>
          </p:cNvPr>
          <p:cNvGrpSpPr/>
          <p:nvPr/>
        </p:nvGrpSpPr>
        <p:grpSpPr>
          <a:xfrm>
            <a:off x="9618298" y="1796164"/>
            <a:ext cx="1044710" cy="1450202"/>
            <a:chOff x="9159013" y="2453829"/>
            <a:chExt cx="1044710" cy="1450202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597B093C-16DB-76D9-4E10-480554B5F07A}"/>
                </a:ext>
              </a:extLst>
            </p:cNvPr>
            <p:cNvSpPr/>
            <p:nvPr/>
          </p:nvSpPr>
          <p:spPr>
            <a:xfrm>
              <a:off x="9159013" y="2453829"/>
              <a:ext cx="1044710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dirty="0"/>
                <a:t>Verifier</a:t>
              </a:r>
              <a:endParaRPr lang="en-IL" sz="2200" dirty="0"/>
            </a:p>
          </p:txBody>
        </p:sp>
        <p:pic>
          <p:nvPicPr>
            <p:cNvPr id="60" name="Picture 2" descr="Simpleton | Dumb Ways to Die Wiki | Fandom">
              <a:extLst>
                <a:ext uri="{FF2B5EF4-FFF2-40B4-BE49-F238E27FC236}">
                  <a16:creationId xmlns:a16="http://schemas.microsoft.com/office/drawing/2014/main" id="{EEDEF53A-B7E7-A125-9F52-A124E41C55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27812" y="2802213"/>
              <a:ext cx="828117" cy="11018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8F560BF4-1F32-C419-ED54-457A546E2E28}"/>
                  </a:ext>
                </a:extLst>
              </p:cNvPr>
              <p:cNvSpPr txBox="1"/>
              <p:nvPr/>
            </p:nvSpPr>
            <p:spPr>
              <a:xfrm>
                <a:off x="8494597" y="1169549"/>
                <a:ext cx="3292112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𝐶𝑜𝑚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8F560BF4-1F32-C419-ED54-457A546E2E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4597" y="1169549"/>
                <a:ext cx="3292112" cy="430887"/>
              </a:xfrm>
              <a:prstGeom prst="rect">
                <a:avLst/>
              </a:prstGeom>
              <a:blipFill>
                <a:blip r:embed="rId5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FAE38A8D-6E28-8F99-B42A-5AAD17E19B99}"/>
              </a:ext>
            </a:extLst>
          </p:cNvPr>
          <p:cNvCxnSpPr>
            <a:cxnSpLocks/>
            <a:stCxn id="62" idx="2"/>
          </p:cNvCxnSpPr>
          <p:nvPr/>
        </p:nvCxnSpPr>
        <p:spPr>
          <a:xfrm>
            <a:off x="10140653" y="1600436"/>
            <a:ext cx="0" cy="230986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Speech Bubble: Oval 64">
                <a:extLst>
                  <a:ext uri="{FF2B5EF4-FFF2-40B4-BE49-F238E27FC236}">
                    <a16:creationId xmlns:a16="http://schemas.microsoft.com/office/drawing/2014/main" id="{11152B56-7C92-8FC3-592B-4A3006183246}"/>
                  </a:ext>
                </a:extLst>
              </p:cNvPr>
              <p:cNvSpPr/>
              <p:nvPr/>
            </p:nvSpPr>
            <p:spPr>
              <a:xfrm>
                <a:off x="6097557" y="328728"/>
                <a:ext cx="2573170" cy="935152"/>
              </a:xfrm>
              <a:prstGeom prst="wedgeEllipseCallout">
                <a:avLst>
                  <a:gd name="adj1" fmla="val -45771"/>
                  <a:gd name="adj2" fmla="val 114038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dirty="0">
                    <a:solidFill>
                      <a:schemeClr val="tx1"/>
                    </a:solidFill>
                  </a:rPr>
                  <a:t>I know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 err="1">
                    <a:solidFill>
                      <a:schemeClr val="tx1"/>
                    </a:solidFill>
                  </a:rPr>
                  <a:t>s.t.</a:t>
                </a:r>
                <a:r>
                  <a:rPr lang="en-US" sz="2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5" name="Speech Bubble: Oval 64">
                <a:extLst>
                  <a:ext uri="{FF2B5EF4-FFF2-40B4-BE49-F238E27FC236}">
                    <a16:creationId xmlns:a16="http://schemas.microsoft.com/office/drawing/2014/main" id="{11152B56-7C92-8FC3-592B-4A30061832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7557" y="328728"/>
                <a:ext cx="2573170" cy="935152"/>
              </a:xfrm>
              <a:prstGeom prst="wedgeEllipseCallout">
                <a:avLst>
                  <a:gd name="adj1" fmla="val -45771"/>
                  <a:gd name="adj2" fmla="val 114038"/>
                </a:avLst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B6542B0C-81BE-BAD7-6BA4-00F55F58F46E}"/>
                  </a:ext>
                </a:extLst>
              </p:cNvPr>
              <p:cNvSpPr txBox="1"/>
              <p:nvPr/>
            </p:nvSpPr>
            <p:spPr>
              <a:xfrm>
                <a:off x="9083243" y="3584726"/>
                <a:ext cx="2114820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sz="2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≟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B6542B0C-81BE-BAD7-6BA4-00F55F58F4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3243" y="3584726"/>
                <a:ext cx="2114820" cy="430887"/>
              </a:xfrm>
              <a:prstGeom prst="rect">
                <a:avLst/>
              </a:prstGeom>
              <a:blipFill>
                <a:blip r:embed="rId7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TextBox 66">
            <a:extLst>
              <a:ext uri="{FF2B5EF4-FFF2-40B4-BE49-F238E27FC236}">
                <a16:creationId xmlns:a16="http://schemas.microsoft.com/office/drawing/2014/main" id="{799AA90D-CF08-DFEF-6C0C-CF199ACECE16}"/>
              </a:ext>
            </a:extLst>
          </p:cNvPr>
          <p:cNvSpPr txBox="1"/>
          <p:nvPr/>
        </p:nvSpPr>
        <p:spPr>
          <a:xfrm>
            <a:off x="9971450" y="3889566"/>
            <a:ext cx="53559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/>
              <a:t>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1EC9F2E8-7F82-C84F-67AF-F5B85D6B1EF2}"/>
                  </a:ext>
                </a:extLst>
              </p:cNvPr>
              <p:cNvSpPr txBox="1"/>
              <p:nvPr/>
            </p:nvSpPr>
            <p:spPr>
              <a:xfrm>
                <a:off x="9083243" y="4194406"/>
                <a:ext cx="2114820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sz="2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≟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1||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1EC9F2E8-7F82-C84F-67AF-F5B85D6B1E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3243" y="4194406"/>
                <a:ext cx="2114820" cy="430887"/>
              </a:xfrm>
              <a:prstGeom prst="rect">
                <a:avLst/>
              </a:prstGeom>
              <a:blipFill>
                <a:blip r:embed="rId8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9FEEC85-1661-3B87-0394-2B6F764BB161}"/>
                  </a:ext>
                </a:extLst>
              </p:cNvPr>
              <p:cNvSpPr txBox="1"/>
              <p:nvPr/>
            </p:nvSpPr>
            <p:spPr>
              <a:xfrm>
                <a:off x="8494597" y="3185634"/>
                <a:ext cx="3292112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2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𝜓</m:t>
                          </m:r>
                          <m:r>
                            <a:rPr lang="en-US" sz="22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2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2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2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9FEEC85-1661-3B87-0394-2B6F764BB1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4597" y="3185634"/>
                <a:ext cx="3292112" cy="430887"/>
              </a:xfrm>
              <a:prstGeom prst="rect">
                <a:avLst/>
              </a:prstGeom>
              <a:blipFill>
                <a:blip r:embed="rId9"/>
                <a:stretch>
                  <a:fillRect b="-14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2B4DD2E-781E-8F2C-5D39-ACB470FC072D}"/>
                  </a:ext>
                </a:extLst>
              </p:cNvPr>
              <p:cNvSpPr txBox="1"/>
              <p:nvPr/>
            </p:nvSpPr>
            <p:spPr>
              <a:xfrm>
                <a:off x="512272" y="1169548"/>
                <a:ext cx="402144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Fiat-Shamir hash function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2B4DD2E-781E-8F2C-5D39-ACB470FC07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272" y="1169548"/>
                <a:ext cx="4021449" cy="461665"/>
              </a:xfrm>
              <a:prstGeom prst="rect">
                <a:avLst/>
              </a:prstGeom>
              <a:blipFill>
                <a:blip r:embed="rId10"/>
                <a:stretch>
                  <a:fillRect l="-2516" t="-10811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58831134-91A4-F632-5B56-AEF02597C560}"/>
              </a:ext>
            </a:extLst>
          </p:cNvPr>
          <p:cNvGrpSpPr/>
          <p:nvPr/>
        </p:nvGrpSpPr>
        <p:grpSpPr>
          <a:xfrm>
            <a:off x="585837" y="1724501"/>
            <a:ext cx="5423797" cy="1980613"/>
            <a:chOff x="734805" y="1979065"/>
            <a:chExt cx="5423797" cy="1980613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C10A97E4-18D5-4170-462F-1734698E3993}"/>
                </a:ext>
              </a:extLst>
            </p:cNvPr>
            <p:cNvGrpSpPr/>
            <p:nvPr/>
          </p:nvGrpSpPr>
          <p:grpSpPr>
            <a:xfrm>
              <a:off x="734805" y="1979065"/>
              <a:ext cx="5423797" cy="1980613"/>
              <a:chOff x="642173" y="1855509"/>
              <a:chExt cx="5423797" cy="1980613"/>
            </a:xfrm>
          </p:grpSpPr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30294427-1C92-7CA9-3661-A7EE9DD48674}"/>
                  </a:ext>
                </a:extLst>
              </p:cNvPr>
              <p:cNvSpPr/>
              <p:nvPr/>
            </p:nvSpPr>
            <p:spPr>
              <a:xfrm>
                <a:off x="642173" y="1855509"/>
                <a:ext cx="4196357" cy="1980613"/>
              </a:xfrm>
              <a:prstGeom prst="roundRect">
                <a:avLst>
                  <a:gd name="adj" fmla="val 38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87A5769D-C143-9B28-A0A2-A10FE2AD1D2A}"/>
                      </a:ext>
                    </a:extLst>
                  </p:cNvPr>
                  <p:cNvSpPr txBox="1"/>
                  <p:nvPr/>
                </p:nvSpPr>
                <p:spPr>
                  <a:xfrm>
                    <a:off x="662612" y="1882075"/>
                    <a:ext cx="896207" cy="43088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algn="l" defTabSz="914400" eaLnBrk="1" latinLnBrk="0" hangingPunct="1"/>
                    <a14:m>
                      <m:oMath xmlns:m="http://schemas.openxmlformats.org/officeDocument/2006/math"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a14:m>
                    <a:r>
                      <a:rPr lang="en-US" sz="2200" dirty="0">
                        <a:solidFill>
                          <a:schemeClr val="tx1"/>
                        </a:solidFill>
                      </a:rPr>
                      <a:t>:</a:t>
                    </a:r>
                  </a:p>
                </p:txBody>
              </p:sp>
            </mc:Choice>
            <mc:Fallback xmlns="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87A5769D-C143-9B28-A0A2-A10FE2AD1D2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2612" y="1882075"/>
                    <a:ext cx="896207" cy="430887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t="-8571" r="-6944" b="-2571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2DFE06B1-CAD0-9746-BE1E-04838BDAB282}"/>
                      </a:ext>
                    </a:extLst>
                  </p:cNvPr>
                  <p:cNvSpPr txBox="1"/>
                  <p:nvPr/>
                </p:nvSpPr>
                <p:spPr>
                  <a:xfrm>
                    <a:off x="1331888" y="2787358"/>
                    <a:ext cx="2238498" cy="43088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algn="l" defTabSz="914400" eaLnBrk="1" latinLnBrk="0" hangingPunct="1"/>
                    <a:r>
                      <a:rPr lang="en-US" sz="2200" dirty="0">
                        <a:solidFill>
                          <a:schemeClr val="tx1"/>
                        </a:solidFill>
                      </a:rPr>
                      <a:t>2.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←</m:t>
                        </m:r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𝐶𝑜𝑚</m:t>
                        </m:r>
                        <m:d>
                          <m:dPr>
                            <m:ctrlP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oMath>
                    </a14:m>
                    <a:endParaRPr lang="en-US" sz="22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2DFE06B1-CAD0-9746-BE1E-04838BDAB28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31888" y="2787358"/>
                    <a:ext cx="2238498" cy="430887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l="-3371" t="-8571" b="-2571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6CD08408-B8C8-0B58-F7C8-83D583EBE1DC}"/>
                      </a:ext>
                    </a:extLst>
                  </p:cNvPr>
                  <p:cNvSpPr txBox="1"/>
                  <p:nvPr/>
                </p:nvSpPr>
                <p:spPr>
                  <a:xfrm>
                    <a:off x="1313880" y="3244571"/>
                    <a:ext cx="4752090" cy="43088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algn="l" defTabSz="914400" eaLnBrk="1" latinLnBrk="0" hangingPunct="1"/>
                    <a:r>
                      <a:rPr lang="en-US" sz="2200" dirty="0"/>
                      <a:t>3. Output  </a:t>
                    </a:r>
                    <a14:m>
                      <m:oMath xmlns:m="http://schemas.openxmlformats.org/officeDocument/2006/math">
                        <m:r>
                          <a:rPr lang="en-US" sz="2200" b="0" i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en-US" sz="2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en-US" sz="22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𝜓</m:t>
                            </m:r>
                            <m:r>
                              <a:rPr lang="en-US" sz="22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2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2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2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oMath>
                    </a14:m>
                    <a:endParaRPr lang="en-US" sz="2200" dirty="0"/>
                  </a:p>
                </p:txBody>
              </p:sp>
            </mc:Choice>
            <mc:Fallback xmlns="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6CD08408-B8C8-0B58-F7C8-83D583EBE1D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13880" y="3244571"/>
                    <a:ext cx="4752090" cy="430887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l="-1330" t="-11765" b="-2647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3E131407-CD3A-F509-92A3-0C659EBE2A97}"/>
                    </a:ext>
                  </a:extLst>
                </p:cNvPr>
                <p:cNvSpPr txBox="1"/>
                <p:nvPr/>
              </p:nvSpPr>
              <p:spPr>
                <a:xfrm>
                  <a:off x="1416055" y="2452697"/>
                  <a:ext cx="2342051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algn="l" defTabSz="914400" eaLnBrk="1" latinLnBrk="0" hangingPunct="1"/>
                  <a:r>
                    <a:rPr lang="en-US" sz="2200" dirty="0">
                      <a:solidFill>
                        <a:schemeClr val="tx1"/>
                      </a:solidFill>
                    </a:rPr>
                    <a:t>1. Parse </a:t>
                  </a:r>
                  <a14:m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a14:m>
                  <a:endParaRPr lang="en-US" sz="2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3E131407-CD3A-F509-92A3-0C659EBE2A9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16055" y="2452697"/>
                  <a:ext cx="2342051" cy="430887"/>
                </a:xfrm>
                <a:prstGeom prst="rect">
                  <a:avLst/>
                </a:prstGeom>
                <a:blipFill>
                  <a:blip r:embed="rId14"/>
                  <a:stretch>
                    <a:fillRect l="-3226" t="-11765" b="-2941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911E4BB-917D-81D5-A094-F0CD0AB791C0}"/>
                  </a:ext>
                </a:extLst>
              </p:cNvPr>
              <p:cNvSpPr txBox="1"/>
              <p:nvPr/>
            </p:nvSpPr>
            <p:spPr>
              <a:xfrm>
                <a:off x="632449" y="3841097"/>
                <a:ext cx="506936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Set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𝐶𝑜𝑚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911E4BB-917D-81D5-A094-F0CD0AB791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49" y="3841097"/>
                <a:ext cx="5069363" cy="400110"/>
              </a:xfrm>
              <a:prstGeom prst="rect">
                <a:avLst/>
              </a:prstGeom>
              <a:blipFill>
                <a:blip r:embed="rId15"/>
                <a:stretch>
                  <a:fillRect l="-1250" t="-6061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Group 37">
            <a:extLst>
              <a:ext uri="{FF2B5EF4-FFF2-40B4-BE49-F238E27FC236}">
                <a16:creationId xmlns:a16="http://schemas.microsoft.com/office/drawing/2014/main" id="{07961F4E-1F02-A917-ED24-3BC95A274950}"/>
              </a:ext>
            </a:extLst>
          </p:cNvPr>
          <p:cNvGrpSpPr/>
          <p:nvPr/>
        </p:nvGrpSpPr>
        <p:grpSpPr>
          <a:xfrm>
            <a:off x="2922308" y="3319875"/>
            <a:ext cx="3714162" cy="2166924"/>
            <a:chOff x="2908993" y="2927436"/>
            <a:chExt cx="3759548" cy="300782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Speech Bubble: Rectangle with Corners Rounded 23">
                  <a:extLst>
                    <a:ext uri="{FF2B5EF4-FFF2-40B4-BE49-F238E27FC236}">
                      <a16:creationId xmlns:a16="http://schemas.microsoft.com/office/drawing/2014/main" id="{295AD0DA-891F-6F3C-2723-3590CCF76402}"/>
                    </a:ext>
                  </a:extLst>
                </p:cNvPr>
                <p:cNvSpPr/>
                <p:nvPr/>
              </p:nvSpPr>
              <p:spPr>
                <a:xfrm>
                  <a:off x="4665998" y="2927436"/>
                  <a:ext cx="1527729" cy="758719"/>
                </a:xfrm>
                <a:prstGeom prst="wedgeRoundRectCallout">
                  <a:avLst>
                    <a:gd name="adj1" fmla="val -72726"/>
                    <a:gd name="adj2" fmla="val -38855"/>
                    <a:gd name="adj3" fmla="val 16667"/>
                  </a:avLst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700" dirty="0">
                      <a:solidFill>
                        <a:schemeClr val="tx1"/>
                      </a:solidFill>
                    </a:rPr>
                    <a:t>Output starts with </a:t>
                  </a:r>
                  <a14:m>
                    <m:oMath xmlns:m="http://schemas.openxmlformats.org/officeDocument/2006/math">
                      <m:r>
                        <a:rPr lang="en-US" sz="17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a14:m>
                  <a:endParaRPr lang="en-US" sz="17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Speech Bubble: Rectangle with Corners Rounded 23">
                  <a:extLst>
                    <a:ext uri="{FF2B5EF4-FFF2-40B4-BE49-F238E27FC236}">
                      <a16:creationId xmlns:a16="http://schemas.microsoft.com/office/drawing/2014/main" id="{295AD0DA-891F-6F3C-2723-3590CCF7640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65998" y="2927436"/>
                  <a:ext cx="1527729" cy="758719"/>
                </a:xfrm>
                <a:prstGeom prst="wedgeRoundRectCallout">
                  <a:avLst>
                    <a:gd name="adj1" fmla="val -72726"/>
                    <a:gd name="adj2" fmla="val -38855"/>
                    <a:gd name="adj3" fmla="val 16667"/>
                  </a:avLst>
                </a:prstGeom>
                <a:blipFill>
                  <a:blip r:embed="rId16"/>
                  <a:stretch>
                    <a:fillRect t="-8889" r="-1325" b="-17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F13F1E2A-D675-243B-1E5C-E05308558362}"/>
                </a:ext>
              </a:extLst>
            </p:cNvPr>
            <p:cNvCxnSpPr>
              <a:cxnSpLocks/>
            </p:cNvCxnSpPr>
            <p:nvPr/>
          </p:nvCxnSpPr>
          <p:spPr>
            <a:xfrm>
              <a:off x="2908993" y="3339201"/>
              <a:ext cx="3759548" cy="2596064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B7BDF67-2005-0B7B-ED3B-E828A1B9F13E}"/>
                  </a:ext>
                </a:extLst>
              </p:cNvPr>
              <p:cNvSpPr txBox="1"/>
              <p:nvPr/>
            </p:nvSpPr>
            <p:spPr>
              <a:xfrm>
                <a:off x="6878301" y="4170508"/>
                <a:ext cx="2799298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en-US" sz="22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22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𝜓</m:t>
                          </m:r>
                          <m:r>
                            <a:rPr lang="en-US" sz="22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2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2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2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B7BDF67-2005-0B7B-ED3B-E828A1B9F1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8301" y="4170508"/>
                <a:ext cx="2799298" cy="430887"/>
              </a:xfrm>
              <a:prstGeom prst="rect">
                <a:avLst/>
              </a:prstGeom>
              <a:blipFill>
                <a:blip r:embed="rId17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30F0A3C-0B50-B30C-AA34-DBFD1522E2EE}"/>
              </a:ext>
            </a:extLst>
          </p:cNvPr>
          <p:cNvCxnSpPr>
            <a:cxnSpLocks/>
            <a:stCxn id="68" idx="2"/>
          </p:cNvCxnSpPr>
          <p:nvPr/>
        </p:nvCxnSpPr>
        <p:spPr>
          <a:xfrm flipH="1">
            <a:off x="9525000" y="4625293"/>
            <a:ext cx="615653" cy="954240"/>
          </a:xfrm>
          <a:prstGeom prst="straightConnector1">
            <a:avLst/>
          </a:prstGeom>
          <a:ln w="38100">
            <a:solidFill>
              <a:srgbClr val="C0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Slide Number Placeholder 4">
            <a:extLst>
              <a:ext uri="{FF2B5EF4-FFF2-40B4-BE49-F238E27FC236}">
                <a16:creationId xmlns:a16="http://schemas.microsoft.com/office/drawing/2014/main" id="{87BDC0CA-EAF6-81C8-AABE-1BF44AE08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AD33C-CDEB-4733-AA68-9316793C60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16BBC35-0F36-0AC0-FB9D-B5DA688E4416}"/>
                  </a:ext>
                </a:extLst>
              </p:cNvPr>
              <p:cNvSpPr txBox="1"/>
              <p:nvPr/>
            </p:nvSpPr>
            <p:spPr>
              <a:xfrm>
                <a:off x="1186338" y="4727983"/>
                <a:ext cx="9962099" cy="126188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2800" b="1" dirty="0">
                    <a:solidFill>
                      <a:srgbClr val="C00000"/>
                    </a:solidFill>
                  </a:rPr>
                  <a:t>Insecure! </a:t>
                </a:r>
                <a:endParaRPr lang="en-US" sz="2800" dirty="0">
                  <a:solidFill>
                    <a:srgbClr val="C00000"/>
                  </a:solidFill>
                </a:endParaRPr>
              </a:p>
              <a:p>
                <a:pPr>
                  <a:buClr>
                    <a:schemeClr val="tx1"/>
                  </a:buClr>
                </a:pPr>
                <a:r>
                  <a:rPr lang="en-US" sz="2400" dirty="0"/>
                  <a:t>For any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400" dirty="0"/>
                  <a:t>:</a:t>
                </a:r>
                <a:br>
                  <a:rPr lang="en-US" sz="2400" dirty="0"/>
                </a:br>
                <a:r>
                  <a:rPr lang="en-US" sz="2400" dirty="0"/>
                  <a:t>a prover strategy such that for all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/>
                  <a:t>but </a:t>
                </a:r>
                <a:r>
                  <a:rPr lang="en-US" sz="2400" dirty="0">
                    <a:solidFill>
                      <a:srgbClr val="FF0000"/>
                    </a:solidFill>
                  </a:rPr>
                  <a:t>verifier accepts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16BBC35-0F36-0AC0-FB9D-B5DA688E44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6338" y="4727983"/>
                <a:ext cx="9962099" cy="1261884"/>
              </a:xfrm>
              <a:prstGeom prst="rect">
                <a:avLst/>
              </a:prstGeom>
              <a:blipFill>
                <a:blip r:embed="rId18"/>
                <a:stretch>
                  <a:fillRect l="-1274" t="-5000" b="-1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58F5F3D-0F55-276C-7E24-FC4B0EBAD2AE}"/>
                  </a:ext>
                </a:extLst>
              </p:cNvPr>
              <p:cNvSpPr txBox="1"/>
              <p:nvPr/>
            </p:nvSpPr>
            <p:spPr>
              <a:xfrm>
                <a:off x="6126386" y="4199260"/>
                <a:ext cx="1263357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1||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58F5F3D-0F55-276C-7E24-FC4B0EBAD2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386" y="4199260"/>
                <a:ext cx="1263357" cy="430887"/>
              </a:xfrm>
              <a:prstGeom prst="rect">
                <a:avLst/>
              </a:prstGeom>
              <a:blipFill>
                <a:blip r:embed="rId19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3118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/>
      <p:bldP spid="68" grpId="0"/>
      <p:bldP spid="4" grpId="0"/>
      <p:bldP spid="16" grpId="0"/>
      <p:bldP spid="30" grpId="0"/>
      <p:bldP spid="3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4341</TotalTime>
  <Words>1323</Words>
  <Application>Microsoft Macintosh PowerPoint</Application>
  <PresentationFormat>Widescreen</PresentationFormat>
  <Paragraphs>259</Paragraphs>
  <Slides>21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Aptos</vt:lpstr>
      <vt:lpstr>Aptos Display</vt:lpstr>
      <vt:lpstr>Arial</vt:lpstr>
      <vt:lpstr>Baguet Script</vt:lpstr>
      <vt:lpstr>Calibri</vt:lpstr>
      <vt:lpstr>Cambria Math</vt:lpstr>
      <vt:lpstr>Office Theme</vt:lpstr>
      <vt:lpstr>Towards a White-Box Secure Fiat-Shamir Transformation</vt:lpstr>
      <vt:lpstr>Sigma Protocol</vt:lpstr>
      <vt:lpstr>Fiat-Shamir (FS)</vt:lpstr>
      <vt:lpstr>Security of FS</vt:lpstr>
      <vt:lpstr>Our Results</vt:lpstr>
      <vt:lpstr>Our Results</vt:lpstr>
      <vt:lpstr>A Toy Protocol</vt:lpstr>
      <vt:lpstr>Toy Protocol</vt:lpstr>
      <vt:lpstr>FS for Toy Protocol</vt:lpstr>
      <vt:lpstr>Attack on FS</vt:lpstr>
      <vt:lpstr>The XFS Transformation</vt:lpstr>
      <vt:lpstr>Strong Proof of Work</vt:lpstr>
      <vt:lpstr>XFS Transformation</vt:lpstr>
      <vt:lpstr>XFS for the Toy Protocol</vt:lpstr>
      <vt:lpstr>XFS for Toy Protocol</vt:lpstr>
      <vt:lpstr>XFS for Toy Protocol</vt:lpstr>
      <vt:lpstr>On the Security of XFS</vt:lpstr>
      <vt:lpstr>The Relativized World</vt:lpstr>
      <vt:lpstr>The Relativized World</vt:lpstr>
      <vt:lpstr>The Relativized World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Eylon Yogev</dc:creator>
  <cp:lastModifiedBy>Eylon Yogev</cp:lastModifiedBy>
  <cp:revision>117</cp:revision>
  <dcterms:created xsi:type="dcterms:W3CDTF">2025-03-06T06:20:55Z</dcterms:created>
  <dcterms:modified xsi:type="dcterms:W3CDTF">2025-08-17T22:35:43Z</dcterms:modified>
</cp:coreProperties>
</file>