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4203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74" r:id="rId7"/>
    <p:sldId id="272" r:id="rId8"/>
    <p:sldId id="269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embeddedFontLst>
    <p:embeddedFont>
      <p:font typeface="Cambria Math" panose="02040503050406030204" pitchFamily="18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9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12"/>
    <p:restoredTop sz="94695"/>
  </p:normalViewPr>
  <p:slideViewPr>
    <p:cSldViewPr snapToGrid="0">
      <p:cViewPr varScale="1">
        <p:scale>
          <a:sx n="82" d="100"/>
          <a:sy n="82" d="100"/>
        </p:scale>
        <p:origin x="176" y="10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4F02C-6D2B-6C40-8A9D-5A2050EE96A4}" type="datetimeFigureOut">
              <a:rPr lang="en-US" smtClean="0"/>
              <a:t>8/19/25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C2A880-5317-974E-9F63-B566EB9C6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203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65332-385A-7B30-87D5-9B3DDBAA1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DD631C-D89A-9BA1-0C67-A3B4607C78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B99417-3683-7323-EE26-1CA6EA435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August 21,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AD353-F29D-2110-19B5-ECCEA730C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Succinct PPRFs via Memory-Tight Reductions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A66D8-5F96-7508-DAF3-13F70D060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C0E1-98DD-3C49-8B41-B41A06121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317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0B470-3CBD-D8E2-C015-1E5792C1D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829E70-72D0-ABCA-6D24-1F9BBA989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8BE1BD-A95E-7195-1BBA-CB479E42C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August 21,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D882C-AFB6-A7E2-D9DC-69E3670F5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Succinct PPRFs via Memory-Tight Reductions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8B9C9-AC0D-B86C-B8FD-3246BC86C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C0E1-98DD-3C49-8B41-B41A06121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20766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17BE26-1753-4DA4-16F7-F8EE584A39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9602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4F3E2D-6A67-2BD7-D830-7443C96869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6900" y="365125"/>
            <a:ext cx="80656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904B3-92E8-2613-0054-222E69B6D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August 21,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36E8A-07B9-B5AF-A44B-22BEB5868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Succinct PPRFs via Memory-Tight Reductions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A190C-9F1E-812F-C6C7-FF2971AD2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C0E1-98DD-3C49-8B41-B41A06121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500780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C8CFE-596F-DC2D-CF84-71029F3B8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9F270-EAB4-FBE4-1ABA-294168A15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DD198-AA08-DCB4-2D92-0933325BB4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6900" y="6356350"/>
            <a:ext cx="1248328" cy="365125"/>
          </a:xfrm>
        </p:spPr>
        <p:txBody>
          <a:bodyPr/>
          <a:lstStyle/>
          <a:p>
            <a:r>
              <a:rPr lang="en-US"/>
              <a:t>August 21,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2AB59-3DE7-A13A-3059-6C46B412E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75425" y="6356350"/>
            <a:ext cx="3155656" cy="365125"/>
          </a:xfrm>
        </p:spPr>
        <p:txBody>
          <a:bodyPr/>
          <a:lstStyle/>
          <a:p>
            <a:r>
              <a:rPr lang="en-US"/>
              <a:t>Succinct PPRFs via Memory-Tight Reductions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3C116-87C3-63CB-C613-C34C5FDB8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2496" y="6356350"/>
            <a:ext cx="512603" cy="365125"/>
          </a:xfrm>
        </p:spPr>
        <p:txBody>
          <a:bodyPr/>
          <a:lstStyle/>
          <a:p>
            <a:fld id="{6D96C0E1-98DD-3C49-8B41-B41A0612119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FDB01B3-FD9E-90CB-E2CB-0A28D28BE808}"/>
              </a:ext>
            </a:extLst>
          </p:cNvPr>
          <p:cNvSpPr txBox="1">
            <a:spLocks/>
          </p:cNvSpPr>
          <p:nvPr userDrawn="1"/>
        </p:nvSpPr>
        <p:spPr>
          <a:xfrm>
            <a:off x="3396643" y="6352628"/>
            <a:ext cx="13373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Patrick Harasser</a:t>
            </a:r>
          </a:p>
        </p:txBody>
      </p:sp>
    </p:spTree>
    <p:extLst>
      <p:ext uri="{BB962C8B-B14F-4D97-AF65-F5344CB8AC3E}">
        <p14:creationId xmlns:p14="http://schemas.microsoft.com/office/powerpoint/2010/main" val="864546434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9F971-16F6-66BB-8AFA-EC87EE254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900" y="1709738"/>
            <a:ext cx="111782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21FF42-372D-5C8B-2E93-A5F293C6FB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6900" y="4589463"/>
            <a:ext cx="111782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985C96-F034-4CA5-1A04-121119BAD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August 21,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F76F3-4948-08F5-CA75-40FBE0C63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Succinct PPRFs via Memory-Tight Reductions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D95F2-A013-F16F-EFDB-E78DDF420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C0E1-98DD-3C49-8B41-B41A06121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60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E5700-E24F-76BF-C069-FE1FE685E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1DF93-E915-DBC7-ECAD-EE9411F8A2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6900" y="1825625"/>
            <a:ext cx="55129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885627-F175-0625-0E7F-47F32B1406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5129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A410A1-6DF1-3FE6-0CC3-0941956AC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August 21, 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B134D8-8D16-C548-B486-008B2B80A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Succinct PPRFs via Memory-Tight Reductions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E4E126-D146-C5D9-041B-388215402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C0E1-98DD-3C49-8B41-B41A06121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875725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AC2E9-5D00-0EF4-0878-8B9135F7D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900" y="365125"/>
            <a:ext cx="11178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E91E7A-90E8-2ECB-54D2-36BB6EA83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6900" y="1681163"/>
            <a:ext cx="54906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5417E6-B268-B265-3359-B07A837ADE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6900" y="2505075"/>
            <a:ext cx="5490675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6B3FD8-F94D-D199-18B5-A41AADE2A0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5129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7242E2-AB0C-9510-E58E-7F80D80918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51289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B3BB0E-FAC7-2D96-CFC0-9C44FC591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August 21, 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4B1564-3CA5-C952-3FB9-2B585427D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Succinct PPRFs via Memory-Tight Reductions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068460-15D7-38D7-64F0-843AF96A8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C0E1-98DD-3C49-8B41-B41A06121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257168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48418-2FF0-DED6-015D-848D4E039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9F14B0-51BE-951B-510D-F27D78356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August 21, 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B226E0-23C2-39E8-0804-57B1B3775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Succinct PPRFs via Memory-Tight Reductions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F2E921-A7C5-0025-C24A-F92ECEC3A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C0E1-98DD-3C49-8B41-B41A06121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64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ABB232-DAA3-4DE2-75A7-0851E1723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August 21, 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3209D3-33EC-C6BA-AC94-FEB35E5E1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Succinct PPRFs via Memory-Tight Reductions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809198-97DA-69C6-F527-E98FE5F20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C0E1-98DD-3C49-8B41-B41A06121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44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38518-B9F1-AEC8-DD35-229992664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900" y="457200"/>
            <a:ext cx="42651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F86FD-E766-DE0E-9935-A81173BED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501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02CE27-2F21-F3D6-4FF3-B54F13EC01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6900" y="2057400"/>
            <a:ext cx="42651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CA28B-0D06-B280-A128-711490F9D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August 21, 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66E11E-D82E-4E74-9825-7625319D1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Succinct PPRFs via Memory-Tight Reductions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BAC37C-668C-CAAA-AA45-C54B6D09B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C0E1-98DD-3C49-8B41-B41A06121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12191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3A08C-8A3B-7288-8B12-04F62EB33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900" y="457200"/>
            <a:ext cx="42651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337647-2D0E-7A81-7701-9C74258AF1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501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599A8D-597F-7040-8307-05BED6A0AB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6900" y="2057400"/>
            <a:ext cx="42651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9410FC-09CB-BFE2-40F2-9D97A1C13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August 21, 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2140D2-4967-00CD-B10A-CB05E9B11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Succinct PPRFs via Memory-Tight Reductions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F383B6-B9EB-265E-326C-C3A9FC37D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C0E1-98DD-3C49-8B41-B41A06121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13501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37DF9C-7245-0680-EFD7-34B2B66B2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900" y="365125"/>
            <a:ext cx="11178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8AA58A-FE8A-B58E-92CF-3E76D671D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6900" y="1845989"/>
            <a:ext cx="111782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9096C-94A4-3F54-4C9E-A90220E60B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69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August 21,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4D345-3A59-34F0-189C-B8CB2DFA2B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Succinct PPRFs via Memory-Tight Reductions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C96BBF-7507-BFDD-542F-E8AC79C155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19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96C0E1-98DD-3C49-8B41-B41A06121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286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4" r:id="rId1"/>
    <p:sldLayoutId id="2147484205" r:id="rId2"/>
    <p:sldLayoutId id="2147484206" r:id="rId3"/>
    <p:sldLayoutId id="2147484207" r:id="rId4"/>
    <p:sldLayoutId id="2147484208" r:id="rId5"/>
    <p:sldLayoutId id="2147484209" r:id="rId6"/>
    <p:sldLayoutId id="2147484210" r:id="rId7"/>
    <p:sldLayoutId id="2147484211" r:id="rId8"/>
    <p:sldLayoutId id="2147484212" r:id="rId9"/>
    <p:sldLayoutId id="2147484213" r:id="rId10"/>
    <p:sldLayoutId id="2147484214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png"/><Relationship Id="rId8" Type="http://schemas.openxmlformats.org/officeDocument/2006/relationships/image" Target="../media/image280.png"/><Relationship Id="rId3" Type="http://schemas.openxmlformats.org/officeDocument/2006/relationships/image" Target="../media/image35.png"/><Relationship Id="rId12" Type="http://schemas.openxmlformats.org/officeDocument/2006/relationships/image" Target="../media/image3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9.png"/><Relationship Id="rId5" Type="http://schemas.openxmlformats.org/officeDocument/2006/relationships/image" Target="../media/image37.png"/><Relationship Id="rId15" Type="http://schemas.openxmlformats.org/officeDocument/2006/relationships/image" Target="../media/image39.png"/><Relationship Id="rId10" Type="http://schemas.openxmlformats.org/officeDocument/2006/relationships/image" Target="../media/image38.png"/><Relationship Id="rId4" Type="http://schemas.openxmlformats.org/officeDocument/2006/relationships/image" Target="../media/image36.png"/><Relationship Id="rId9" Type="http://schemas.openxmlformats.org/officeDocument/2006/relationships/image" Target="../media/image290.png"/><Relationship Id="rId1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13" Type="http://schemas.openxmlformats.org/officeDocument/2006/relationships/image" Target="../media/image420.png"/><Relationship Id="rId18" Type="http://schemas.openxmlformats.org/officeDocument/2006/relationships/image" Target="../media/image460.png"/><Relationship Id="rId3" Type="http://schemas.openxmlformats.org/officeDocument/2006/relationships/image" Target="../media/image41.png"/><Relationship Id="rId7" Type="http://schemas.openxmlformats.org/officeDocument/2006/relationships/image" Target="../media/image360.png"/><Relationship Id="rId12" Type="http://schemas.openxmlformats.org/officeDocument/2006/relationships/image" Target="../media/image411.png"/><Relationship Id="rId17" Type="http://schemas.openxmlformats.org/officeDocument/2006/relationships/image" Target="../media/image46.png"/><Relationship Id="rId2" Type="http://schemas.openxmlformats.org/officeDocument/2006/relationships/image" Target="../media/image40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png"/><Relationship Id="rId11" Type="http://schemas.openxmlformats.org/officeDocument/2006/relationships/image" Target="../media/image43.png"/><Relationship Id="rId5" Type="http://schemas.openxmlformats.org/officeDocument/2006/relationships/image" Target="../media/image340.png"/><Relationship Id="rId15" Type="http://schemas.openxmlformats.org/officeDocument/2006/relationships/image" Target="../media/image44.png"/><Relationship Id="rId10" Type="http://schemas.openxmlformats.org/officeDocument/2006/relationships/image" Target="../media/image390.png"/><Relationship Id="rId19" Type="http://schemas.openxmlformats.org/officeDocument/2006/relationships/image" Target="../media/image47.png"/><Relationship Id="rId4" Type="http://schemas.openxmlformats.org/officeDocument/2006/relationships/image" Target="../media/image42.png"/><Relationship Id="rId9" Type="http://schemas.openxmlformats.org/officeDocument/2006/relationships/image" Target="../media/image380.png"/><Relationship Id="rId14" Type="http://schemas.openxmlformats.org/officeDocument/2006/relationships/image" Target="../media/image4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6.png"/><Relationship Id="rId5" Type="http://schemas.openxmlformats.org/officeDocument/2006/relationships/image" Target="../media/image51.png"/><Relationship Id="rId10" Type="http://schemas.openxmlformats.org/officeDocument/2006/relationships/image" Target="../media/image40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3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0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7F0A3-0C00-32CF-728E-AEE88D47C3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133600"/>
          </a:xfrm>
        </p:spPr>
        <p:txBody>
          <a:bodyPr anchor="ctr" anchorCtr="1"/>
          <a:lstStyle/>
          <a:p>
            <a:r>
              <a:rPr lang="en-US" dirty="0"/>
              <a:t>Succinct PPRFs via</a:t>
            </a:r>
            <a:br>
              <a:rPr lang="en-US" dirty="0"/>
            </a:br>
            <a:r>
              <a:rPr lang="en-US" dirty="0"/>
              <a:t>Memory-Tight Reductions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1C5844-25FB-7A32-12D8-68E1A8DF96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33599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/>
              <a:t>Joël Alwen, AWS Wickr</a:t>
            </a:r>
          </a:p>
          <a:p>
            <a:pPr algn="l"/>
            <a:r>
              <a:rPr lang="en-US" dirty="0"/>
              <a:t>Chris </a:t>
            </a:r>
            <a:r>
              <a:rPr lang="en-US" dirty="0" err="1"/>
              <a:t>Brzuska</a:t>
            </a:r>
            <a:r>
              <a:rPr lang="en-US" dirty="0"/>
              <a:t>, Aalto University</a:t>
            </a:r>
          </a:p>
          <a:p>
            <a:pPr algn="l"/>
            <a:r>
              <a:rPr lang="en-US" dirty="0"/>
              <a:t>Jérôme Govinden, TU Darmstadt</a:t>
            </a:r>
          </a:p>
          <a:p>
            <a:pPr algn="l"/>
            <a:r>
              <a:rPr lang="en-US" dirty="0">
                <a:solidFill>
                  <a:schemeClr val="accent1"/>
                </a:solidFill>
              </a:rPr>
              <a:t>Patrick Harasser</a:t>
            </a:r>
            <a:r>
              <a:rPr lang="en-US" dirty="0"/>
              <a:t>, TU Darmstadt</a:t>
            </a:r>
          </a:p>
          <a:p>
            <a:pPr algn="l"/>
            <a:r>
              <a:rPr lang="en-US" dirty="0"/>
              <a:t>Stefano Tessaro, University of Washington</a:t>
            </a:r>
          </a:p>
        </p:txBody>
      </p:sp>
      <p:pic>
        <p:nvPicPr>
          <p:cNvPr id="5" name="Picture 4" descr="A logo with green and blue lines&#10;&#10;AI-generated content may be incorrect.">
            <a:extLst>
              <a:ext uri="{FF2B5EF4-FFF2-40B4-BE49-F238E27FC236}">
                <a16:creationId xmlns:a16="http://schemas.microsoft.com/office/drawing/2014/main" id="{2E451965-A29D-45B2-14B2-2EFEB3922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8674" y="4491619"/>
            <a:ext cx="1986455" cy="1163495"/>
          </a:xfrm>
          <a:prstGeom prst="rect">
            <a:avLst/>
          </a:prstGeom>
        </p:spPr>
      </p:pic>
      <p:pic>
        <p:nvPicPr>
          <p:cNvPr id="7" name="Picture 6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BE2F1A48-CD18-4120-B3BE-94151BEDF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5803" y="3476845"/>
            <a:ext cx="2232197" cy="92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415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F7006-F813-CFDE-B79E-B400072F1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900" y="365125"/>
            <a:ext cx="11178200" cy="1325563"/>
          </a:xfrm>
        </p:spPr>
        <p:txBody>
          <a:bodyPr/>
          <a:lstStyle/>
          <a:p>
            <a:r>
              <a:rPr lang="en-US" dirty="0"/>
              <a:t>(</a:t>
            </a:r>
            <a:r>
              <a:rPr lang="en-US" dirty="0" err="1"/>
              <a:t>rc</a:t>
            </a:r>
            <a:r>
              <a:rPr lang="en-US" dirty="0"/>
              <a:t>)PPRFs and </a:t>
            </a:r>
            <a:r>
              <a:rPr lang="en-US" dirty="0" err="1"/>
              <a:t>iO</a:t>
            </a:r>
            <a:br>
              <a:rPr lang="en-US" dirty="0"/>
            </a:br>
            <a:r>
              <a:rPr lang="en-US" sz="2400" dirty="0"/>
              <a:t>The Punctured Program Technique [</a:t>
            </a:r>
            <a:r>
              <a:rPr lang="en-US" sz="2400" dirty="0" err="1"/>
              <a:t>SahaiWaters</a:t>
            </a:r>
            <a:r>
              <a:rPr lang="en-US" sz="2400" dirty="0"/>
              <a:t>: STOC’14]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370057-8833-4A8C-F4A0-D5CDA3C97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August 21,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2D98E-4943-50FA-CA98-254CCFEAD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Succinct PPRFs via Memory-Tight Reductions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AD643D-B7E2-1237-8BBD-3A580B49E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C0E1-98DD-3C49-8B41-B41A0612119F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8B8743A-9B5C-1F24-477A-C3B76F223799}"/>
                  </a:ext>
                </a:extLst>
              </p:cNvPr>
              <p:cNvSpPr txBox="1"/>
              <p:nvPr/>
            </p:nvSpPr>
            <p:spPr>
              <a:xfrm>
                <a:off x="630731" y="4467986"/>
                <a:ext cx="2117952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̃"/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acc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𝑖𝑂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de-DE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  <m:e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p>
                                    <m:sSup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8B8743A-9B5C-1F24-477A-C3B76F2237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31" y="4467986"/>
                <a:ext cx="2117952" cy="622350"/>
              </a:xfrm>
              <a:prstGeom prst="rect">
                <a:avLst/>
              </a:prstGeom>
              <a:blipFill>
                <a:blip r:embed="rId2"/>
                <a:stretch>
                  <a:fillRect t="-20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51231BF-7A02-A15D-9BE3-E93F0FF4659E}"/>
                  </a:ext>
                </a:extLst>
              </p:cNvPr>
              <p:cNvSpPr txBox="1"/>
              <p:nvPr/>
            </p:nvSpPr>
            <p:spPr>
              <a:xfrm>
                <a:off x="3042946" y="4467986"/>
                <a:ext cx="2937984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̃"/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acc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𝑖𝑂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de-DE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de-DE" b="0" i="1" smtClean="0">
                                              <a:latin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e>
                                        <m:sup>
                                          <m:r>
                                            <a:rPr lang="de-DE" b="0" i="1" smtClean="0">
                                              <a:latin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de-DE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p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∗</m:t>
                                              </m:r>
                                            </m:sup>
                                          </m:sSup>
                                          <m:r>
                                            <a:rPr lang="de-DE" b="0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∗</m:t>
                                              </m:r>
                                            </m:sup>
                                          </m:sSup>
                                          <m:r>
                                            <a:rPr lang="de-DE" b="0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p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∗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  <m:e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p>
                                    <m:sSup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51231BF-7A02-A15D-9BE3-E93F0FF465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2946" y="4467986"/>
                <a:ext cx="2937984" cy="622350"/>
              </a:xfrm>
              <a:prstGeom prst="rect">
                <a:avLst/>
              </a:prstGeom>
              <a:blipFill>
                <a:blip r:embed="rId3"/>
                <a:stretch>
                  <a:fillRect t="-20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5E2DAA1-05EC-CE5D-BF00-093225546C2C}"/>
                  </a:ext>
                </a:extLst>
              </p:cNvPr>
              <p:cNvSpPr txBox="1"/>
              <p:nvPr/>
            </p:nvSpPr>
            <p:spPr>
              <a:xfrm>
                <a:off x="6275194" y="4467986"/>
                <a:ext cx="2873864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̃"/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acc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𝑖𝑂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de-DE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de-DE" b="0" i="1" smtClean="0">
                                              <a:latin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e>
                                        <m:sup>
                                          <m:r>
                                            <a:rPr lang="de-DE" b="0" i="1" smtClean="0">
                                              <a:latin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de-DE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p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∗</m:t>
                                              </m:r>
                                            </m:sup>
                                          </m:sSup>
                                          <m:r>
                                            <a:rPr lang="de-DE" b="0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de-DE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∗</m:t>
                                              </m:r>
                                            </m:sup>
                                          </m:sSup>
                                          <m:r>
                                            <a:rPr lang="de-DE" b="0" i="1" smtClean="0">
                                              <a:latin typeface="Cambria Math" panose="02040503050406030204" pitchFamily="18" charset="0"/>
                                            </a:rPr>
                                            <m:t>,$ 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  <m:e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=$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5E2DAA1-05EC-CE5D-BF00-093225546C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5194" y="4467986"/>
                <a:ext cx="2873864" cy="622350"/>
              </a:xfrm>
              <a:prstGeom prst="rect">
                <a:avLst/>
              </a:prstGeom>
              <a:blipFill>
                <a:blip r:embed="rId4"/>
                <a:stretch>
                  <a:fillRect t="-20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F587CA6-6E3B-C690-C755-FA3E1256355F}"/>
                  </a:ext>
                </a:extLst>
              </p:cNvPr>
              <p:cNvSpPr txBox="1"/>
              <p:nvPr/>
            </p:nvSpPr>
            <p:spPr>
              <a:xfrm>
                <a:off x="9443317" y="4467986"/>
                <a:ext cx="2117952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̃"/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acc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𝑖𝑂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de-DE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  <m:e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=$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F587CA6-6E3B-C690-C755-FA3E12563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3317" y="4467986"/>
                <a:ext cx="2117952" cy="622350"/>
              </a:xfrm>
              <a:prstGeom prst="rect">
                <a:avLst/>
              </a:prstGeom>
              <a:blipFill>
                <a:blip r:embed="rId5"/>
                <a:stretch>
                  <a:fillRect t="-20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C18290A-C930-5C9D-A064-4258B4CA85D9}"/>
              </a:ext>
            </a:extLst>
          </p:cNvPr>
          <p:cNvCxnSpPr>
            <a:cxnSpLocks/>
          </p:cNvCxnSpPr>
          <p:nvPr/>
        </p:nvCxnSpPr>
        <p:spPr>
          <a:xfrm>
            <a:off x="2748682" y="4779161"/>
            <a:ext cx="29426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B257B0C-8C60-52E1-9BB1-5BBD34802491}"/>
              </a:ext>
            </a:extLst>
          </p:cNvPr>
          <p:cNvCxnSpPr>
            <a:stCxn id="9" idx="3"/>
            <a:endCxn id="10" idx="1"/>
          </p:cNvCxnSpPr>
          <p:nvPr/>
        </p:nvCxnSpPr>
        <p:spPr>
          <a:xfrm>
            <a:off x="5980930" y="4779161"/>
            <a:ext cx="29426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0C82FEC-F119-D09D-A779-6D57F2539E15}"/>
              </a:ext>
            </a:extLst>
          </p:cNvPr>
          <p:cNvCxnSpPr>
            <a:stCxn id="10" idx="3"/>
            <a:endCxn id="11" idx="1"/>
          </p:cNvCxnSpPr>
          <p:nvPr/>
        </p:nvCxnSpPr>
        <p:spPr>
          <a:xfrm>
            <a:off x="9149058" y="4779161"/>
            <a:ext cx="29425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232474B-7DF0-94E2-CCFC-D0CC6085E2F6}"/>
              </a:ext>
            </a:extLst>
          </p:cNvPr>
          <p:cNvSpPr txBox="1"/>
          <p:nvPr/>
        </p:nvSpPr>
        <p:spPr>
          <a:xfrm>
            <a:off x="2693683" y="4241793"/>
            <a:ext cx="404261" cy="3753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err="1"/>
              <a:t>iO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38ADA48-60D4-6263-1CD9-883C67BCC506}"/>
              </a:ext>
            </a:extLst>
          </p:cNvPr>
          <p:cNvSpPr txBox="1"/>
          <p:nvPr/>
        </p:nvSpPr>
        <p:spPr>
          <a:xfrm>
            <a:off x="5724625" y="4247846"/>
            <a:ext cx="74274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PPRF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AD6A20E-E8AA-D687-022C-328E9C8CC2F2}"/>
              </a:ext>
            </a:extLst>
          </p:cNvPr>
          <p:cNvSpPr txBox="1"/>
          <p:nvPr/>
        </p:nvSpPr>
        <p:spPr>
          <a:xfrm>
            <a:off x="9094056" y="4241793"/>
            <a:ext cx="404261" cy="3753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M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E880B5B-24B3-3159-4385-CCFC8C9F0674}"/>
              </a:ext>
            </a:extLst>
          </p:cNvPr>
          <p:cNvSpPr txBox="1"/>
          <p:nvPr/>
        </p:nvSpPr>
        <p:spPr>
          <a:xfrm>
            <a:off x="1580111" y="5332398"/>
            <a:ext cx="9031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accent1"/>
                </a:solidFill>
              </a:rPr>
              <a:t>Takeaway, </a:t>
            </a:r>
            <a:r>
              <a:rPr lang="de-DE" sz="2400" dirty="0" err="1">
                <a:solidFill>
                  <a:schemeClr val="accent1"/>
                </a:solidFill>
              </a:rPr>
              <a:t>for</a:t>
            </a:r>
            <a:r>
              <a:rPr lang="de-DE" sz="2400" dirty="0">
                <a:solidFill>
                  <a:schemeClr val="accent1"/>
                </a:solidFill>
              </a:rPr>
              <a:t> SPPRFs:</a:t>
            </a:r>
            <a:r>
              <a:rPr lang="de-DE" sz="2400" dirty="0"/>
              <a:t>   - </a:t>
            </a:r>
            <a:r>
              <a:rPr lang="de-DE" sz="2400" dirty="0" err="1"/>
              <a:t>Punctured</a:t>
            </a:r>
            <a:r>
              <a:rPr lang="de-DE" sz="2400" dirty="0"/>
              <a:t> </a:t>
            </a:r>
            <a:r>
              <a:rPr lang="de-DE" sz="2400" dirty="0" err="1"/>
              <a:t>program</a:t>
            </a:r>
            <a:r>
              <a:rPr lang="de-DE" sz="2400" dirty="0"/>
              <a:t> </a:t>
            </a:r>
            <a:r>
              <a:rPr lang="de-DE" sz="2400" dirty="0" err="1"/>
              <a:t>technique</a:t>
            </a:r>
            <a:r>
              <a:rPr lang="de-DE" sz="2400" dirty="0"/>
              <a:t> still </a:t>
            </a:r>
            <a:r>
              <a:rPr lang="de-DE" sz="2400" dirty="0" err="1"/>
              <a:t>works</a:t>
            </a:r>
            <a:endParaRPr lang="de-DE" sz="2400" dirty="0"/>
          </a:p>
          <a:p>
            <a:r>
              <a:rPr lang="de-DE" sz="2400" dirty="0">
                <a:solidFill>
                  <a:schemeClr val="bg1"/>
                </a:solidFill>
              </a:rPr>
              <a:t>Takeaway, </a:t>
            </a:r>
            <a:r>
              <a:rPr lang="de-DE" sz="2400" dirty="0" err="1">
                <a:solidFill>
                  <a:schemeClr val="bg1"/>
                </a:solidFill>
              </a:rPr>
              <a:t>for</a:t>
            </a:r>
            <a:r>
              <a:rPr lang="de-DE" sz="2400" dirty="0">
                <a:solidFill>
                  <a:schemeClr val="bg1"/>
                </a:solidFill>
              </a:rPr>
              <a:t> SPPRFs:   </a:t>
            </a:r>
            <a:r>
              <a:rPr lang="de-DE" sz="2400" dirty="0"/>
              <a:t>- </a:t>
            </a:r>
            <a:r>
              <a:rPr lang="de-DE" sz="2400" dirty="0" err="1"/>
              <a:t>No</a:t>
            </a:r>
            <a:r>
              <a:rPr lang="de-DE" sz="2400" dirty="0"/>
              <a:t> large </a:t>
            </a:r>
            <a:r>
              <a:rPr lang="de-DE" sz="2400" dirty="0" err="1"/>
              <a:t>punctured</a:t>
            </a:r>
            <a:r>
              <a:rPr lang="de-DE" sz="2400" dirty="0"/>
              <a:t> </a:t>
            </a:r>
            <a:r>
              <a:rPr lang="de-DE" sz="2400" dirty="0" err="1"/>
              <a:t>keys</a:t>
            </a:r>
            <a:r>
              <a:rPr lang="de-DE" sz="2400" dirty="0"/>
              <a:t> → </a:t>
            </a:r>
            <a:r>
              <a:rPr lang="de-DE" sz="2400" dirty="0" err="1"/>
              <a:t>Less</a:t>
            </a:r>
            <a:r>
              <a:rPr lang="de-DE" sz="2400" dirty="0"/>
              <a:t> </a:t>
            </a:r>
            <a:r>
              <a:rPr lang="de-DE" sz="2400" dirty="0" err="1"/>
              <a:t>padding</a:t>
            </a:r>
            <a:r>
              <a:rPr lang="de-DE" sz="2400" dirty="0"/>
              <a:t> </a:t>
            </a:r>
            <a:endParaRPr lang="en-US" sz="2400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5947A6F-8F94-DAE0-672B-03F399DBE6B3}"/>
              </a:ext>
            </a:extLst>
          </p:cNvPr>
          <p:cNvGrpSpPr/>
          <p:nvPr/>
        </p:nvGrpSpPr>
        <p:grpSpPr>
          <a:xfrm>
            <a:off x="4548553" y="4303329"/>
            <a:ext cx="240324" cy="493418"/>
            <a:chOff x="4548553" y="4303329"/>
            <a:chExt cx="240324" cy="493418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6500E23F-1FA7-6C0A-77CB-0639848522F5}"/>
                </a:ext>
              </a:extLst>
            </p:cNvPr>
            <p:cNvCxnSpPr/>
            <p:nvPr/>
          </p:nvCxnSpPr>
          <p:spPr>
            <a:xfrm flipV="1">
              <a:off x="4665785" y="4485572"/>
              <a:ext cx="123092" cy="31117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923EB96B-0DEA-4F31-DA78-9127D4FEC77F}"/>
                    </a:ext>
                  </a:extLst>
                </p:cNvPr>
                <p:cNvSpPr txBox="1"/>
                <p:nvPr/>
              </p:nvSpPr>
              <p:spPr>
                <a:xfrm>
                  <a:off x="4548553" y="4303329"/>
                  <a:ext cx="17985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923EB96B-0DEA-4F31-DA78-9127D4FEC7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8553" y="4303329"/>
                  <a:ext cx="179857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33333" r="-26667" b="-86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E4537B7-D6F7-0C68-147F-D17C68047547}"/>
              </a:ext>
            </a:extLst>
          </p:cNvPr>
          <p:cNvGrpSpPr/>
          <p:nvPr/>
        </p:nvGrpSpPr>
        <p:grpSpPr>
          <a:xfrm>
            <a:off x="7784127" y="4303329"/>
            <a:ext cx="240324" cy="493418"/>
            <a:chOff x="4548553" y="4303329"/>
            <a:chExt cx="240324" cy="493418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60CE382F-E257-1BFE-A956-0DEF655B5A09}"/>
                </a:ext>
              </a:extLst>
            </p:cNvPr>
            <p:cNvCxnSpPr/>
            <p:nvPr/>
          </p:nvCxnSpPr>
          <p:spPr>
            <a:xfrm flipV="1">
              <a:off x="4665785" y="4485572"/>
              <a:ext cx="123092" cy="31117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F4554308-B420-E7C2-D518-495A4444CE9B}"/>
                    </a:ext>
                  </a:extLst>
                </p:cNvPr>
                <p:cNvSpPr txBox="1"/>
                <p:nvPr/>
              </p:nvSpPr>
              <p:spPr>
                <a:xfrm>
                  <a:off x="4548553" y="4303329"/>
                  <a:ext cx="17985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F4554308-B420-E7C2-D518-495A4444CE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8553" y="4303329"/>
                  <a:ext cx="179857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26667" r="-33333" b="-86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Line Callout 1 (No Border) 55">
                <a:extLst>
                  <a:ext uri="{FF2B5EF4-FFF2-40B4-BE49-F238E27FC236}">
                    <a16:creationId xmlns:a16="http://schemas.microsoft.com/office/drawing/2014/main" id="{47397E6F-FA69-6ABD-9411-AFC1FF47FF5C}"/>
                  </a:ext>
                </a:extLst>
              </p:cNvPr>
              <p:cNvSpPr/>
              <p:nvPr/>
            </p:nvSpPr>
            <p:spPr>
              <a:xfrm>
                <a:off x="5336078" y="5187556"/>
                <a:ext cx="1168401" cy="497840"/>
              </a:xfrm>
              <a:prstGeom prst="callout1">
                <a:avLst>
                  <a:gd name="adj1" fmla="val 28954"/>
                  <a:gd name="adj2" fmla="val 363"/>
                  <a:gd name="adj3" fmla="val -85459"/>
                  <a:gd name="adj4" fmla="val -46159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large</a:t>
                </a:r>
              </a:p>
            </p:txBody>
          </p:sp>
        </mc:Choice>
        <mc:Fallback xmlns="">
          <p:sp>
            <p:nvSpPr>
              <p:cNvPr id="56" name="Line Callout 1 (No Border) 55">
                <a:extLst>
                  <a:ext uri="{FF2B5EF4-FFF2-40B4-BE49-F238E27FC236}">
                    <a16:creationId xmlns:a16="http://schemas.microsoft.com/office/drawing/2014/main" id="{47397E6F-FA69-6ABD-9411-AFC1FF47FF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6078" y="5187556"/>
                <a:ext cx="1168401" cy="497840"/>
              </a:xfrm>
              <a:prstGeom prst="callout1">
                <a:avLst>
                  <a:gd name="adj1" fmla="val 28954"/>
                  <a:gd name="adj2" fmla="val 363"/>
                  <a:gd name="adj3" fmla="val -85459"/>
                  <a:gd name="adj4" fmla="val -46159"/>
                </a:avLst>
              </a:prstGeom>
              <a:blipFill>
                <a:blip r:embed="rId10"/>
                <a:stretch>
                  <a:fillRect r="-202174" b="-625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9A64A3DD-6C1F-1F28-997F-43607D8FC58B}"/>
              </a:ext>
            </a:extLst>
          </p:cNvPr>
          <p:cNvGrpSpPr/>
          <p:nvPr/>
        </p:nvGrpSpPr>
        <p:grpSpPr>
          <a:xfrm>
            <a:off x="2221505" y="1767688"/>
            <a:ext cx="8919202" cy="2454855"/>
            <a:chOff x="2221505" y="1767688"/>
            <a:chExt cx="8919202" cy="2454855"/>
          </a:xfrm>
        </p:grpSpPr>
        <p:sp>
          <p:nvSpPr>
            <p:cNvPr id="36" name="Rounded Rectangular Callout 35">
              <a:extLst>
                <a:ext uri="{FF2B5EF4-FFF2-40B4-BE49-F238E27FC236}">
                  <a16:creationId xmlns:a16="http://schemas.microsoft.com/office/drawing/2014/main" id="{CF8412A0-CD53-1BFB-F9FA-37C902609592}"/>
                </a:ext>
              </a:extLst>
            </p:cNvPr>
            <p:cNvSpPr/>
            <p:nvPr/>
          </p:nvSpPr>
          <p:spPr>
            <a:xfrm>
              <a:off x="2221505" y="1767688"/>
              <a:ext cx="8919202" cy="2454855"/>
            </a:xfrm>
            <a:prstGeom prst="wedgeRoundRectCallout">
              <a:avLst>
                <a:gd name="adj1" fmla="val -6408"/>
                <a:gd name="adj2" fmla="val 58557"/>
                <a:gd name="adj3" fmla="val 16667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FAA9981-B413-38E2-6726-28F331E15B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/>
          </p:blipFill>
          <p:spPr>
            <a:xfrm>
              <a:off x="2330947" y="2127282"/>
              <a:ext cx="4216399" cy="79720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6C7BEBF-DEF6-E1BD-1A30-9E1324214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rcRect/>
            <a:stretch/>
          </p:blipFill>
          <p:spPr>
            <a:xfrm>
              <a:off x="2330947" y="3064324"/>
              <a:ext cx="4216400" cy="79720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B925DB5-3A72-0DD2-11D0-888801BFE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/>
            <a:stretch/>
          </p:blipFill>
          <p:spPr>
            <a:xfrm>
              <a:off x="6564218" y="2087863"/>
              <a:ext cx="4216400" cy="83742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F413055-4EB2-D31C-A62C-867872C56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rcRect/>
            <a:stretch/>
          </p:blipFill>
          <p:spPr>
            <a:xfrm>
              <a:off x="6564218" y="3063161"/>
              <a:ext cx="4216400" cy="90690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8B8FBBD-6248-CCA0-9B51-D113C5FBA9CB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9759975" y="3816953"/>
              <a:ext cx="12371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(+ reverse)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828CB11-3CEA-3665-BBF8-8E46465D5258}"/>
                </a:ext>
              </a:extLst>
            </p:cNvPr>
            <p:cNvCxnSpPr>
              <a:cxnSpLocks/>
            </p:cNvCxnSpPr>
            <p:nvPr/>
          </p:nvCxnSpPr>
          <p:spPr>
            <a:xfrm>
              <a:off x="8270633" y="1981201"/>
              <a:ext cx="0" cy="2020325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C3BFB58-5F44-B52B-E6EB-3F8FE8D40271}"/>
                </a:ext>
              </a:extLst>
            </p:cNvPr>
            <p:cNvCxnSpPr>
              <a:cxnSpLocks/>
            </p:cNvCxnSpPr>
            <p:nvPr/>
          </p:nvCxnSpPr>
          <p:spPr>
            <a:xfrm>
              <a:off x="9323581" y="1981201"/>
              <a:ext cx="0" cy="2020325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34D0E1C-1C1E-85FB-AE99-DAA6E0345EAB}"/>
                </a:ext>
              </a:extLst>
            </p:cNvPr>
            <p:cNvCxnSpPr>
              <a:cxnSpLocks/>
            </p:cNvCxnSpPr>
            <p:nvPr/>
          </p:nvCxnSpPr>
          <p:spPr>
            <a:xfrm>
              <a:off x="4031138" y="1981201"/>
              <a:ext cx="0" cy="2020325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3E59F97-9BF7-44D3-1F02-2CEC0A404417}"/>
                </a:ext>
              </a:extLst>
            </p:cNvPr>
            <p:cNvCxnSpPr>
              <a:cxnSpLocks/>
            </p:cNvCxnSpPr>
            <p:nvPr/>
          </p:nvCxnSpPr>
          <p:spPr>
            <a:xfrm>
              <a:off x="5056376" y="1981201"/>
              <a:ext cx="0" cy="2020325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Line Callout 1 (No Border) 56">
            <a:extLst>
              <a:ext uri="{FF2B5EF4-FFF2-40B4-BE49-F238E27FC236}">
                <a16:creationId xmlns:a16="http://schemas.microsoft.com/office/drawing/2014/main" id="{4564CE51-C72D-6B67-CB61-483B83A310E9}"/>
              </a:ext>
            </a:extLst>
          </p:cNvPr>
          <p:cNvSpPr/>
          <p:nvPr/>
        </p:nvSpPr>
        <p:spPr>
          <a:xfrm>
            <a:off x="506900" y="2581496"/>
            <a:ext cx="1485277" cy="847503"/>
          </a:xfrm>
          <a:prstGeom prst="callout1">
            <a:avLst>
              <a:gd name="adj1" fmla="val 48364"/>
              <a:gd name="adj2" fmla="val 99663"/>
              <a:gd name="adj3" fmla="val -24076"/>
              <a:gd name="adj4" fmla="val 15511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Programs</a:t>
            </a:r>
          </a:p>
          <a:p>
            <a:pPr algn="ctr"/>
            <a:r>
              <a:rPr lang="en-US" dirty="0">
                <a:solidFill>
                  <a:schemeClr val="accent1"/>
                </a:solidFill>
              </a:rPr>
              <a:t>are small</a:t>
            </a:r>
          </a:p>
          <a:p>
            <a:pPr algn="ctr"/>
            <a:r>
              <a:rPr lang="en-US" dirty="0">
                <a:solidFill>
                  <a:schemeClr val="accent1"/>
                </a:solidFill>
              </a:rPr>
              <a:t>(for SPPRFs)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1BDBEAD-516D-9FC7-6C25-1084343B7CF4}"/>
              </a:ext>
            </a:extLst>
          </p:cNvPr>
          <p:cNvGrpSpPr/>
          <p:nvPr/>
        </p:nvGrpSpPr>
        <p:grpSpPr>
          <a:xfrm>
            <a:off x="4151917" y="2835562"/>
            <a:ext cx="2800952" cy="1382631"/>
            <a:chOff x="4151917" y="2866704"/>
            <a:chExt cx="2800952" cy="13826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ounded Rectangular Callout 39">
                  <a:extLst>
                    <a:ext uri="{FF2B5EF4-FFF2-40B4-BE49-F238E27FC236}">
                      <a16:creationId xmlns:a16="http://schemas.microsoft.com/office/drawing/2014/main" id="{B577205A-13D6-BC4A-299A-84707EA33E59}"/>
                    </a:ext>
                  </a:extLst>
                </p:cNvPr>
                <p:cNvSpPr/>
                <p:nvPr/>
              </p:nvSpPr>
              <p:spPr>
                <a:xfrm>
                  <a:off x="4151917" y="2866704"/>
                  <a:ext cx="2800952" cy="1382631"/>
                </a:xfrm>
                <a:prstGeom prst="wedgeRoundRectCallout">
                  <a:avLst>
                    <a:gd name="adj1" fmla="val -20871"/>
                    <a:gd name="adj2" fmla="val 65709"/>
                    <a:gd name="adj3" fmla="val 16667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p>
                            <m: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de-DE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de-DE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de-DE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de-DE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de-DE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  <m:d>
                          <m:d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  <a:p>
                  <a:endParaRPr lang="en-US" sz="800" dirty="0">
                    <a:solidFill>
                      <a:schemeClr val="tx1"/>
                    </a:solidFill>
                  </a:endParaRPr>
                </a:p>
                <a:p>
                  <a:r>
                    <a:rPr lang="en-US" dirty="0">
                      <a:solidFill>
                        <a:schemeClr val="tx1"/>
                      </a:solidFill>
                    </a:rPr>
                    <a:t>if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a14:m>
                  <a:r>
                    <a:rPr lang="en-US" dirty="0">
                      <a:solidFill>
                        <a:schemeClr val="tx1"/>
                      </a:solidFill>
                    </a:rPr>
                    <a:t> then return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a14:m>
                  <a:endParaRPr lang="en-US" dirty="0">
                    <a:solidFill>
                      <a:schemeClr val="tx1"/>
                    </a:solidFill>
                  </a:endParaRPr>
                </a:p>
                <a:p>
                  <a:r>
                    <a:rPr lang="en-US" dirty="0">
                      <a:solidFill>
                        <a:schemeClr val="tx1"/>
                      </a:solidFill>
                    </a:rPr>
                    <a:t>return </a:t>
                  </a:r>
                  <a14:m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ounded Rectangular Callout 39">
                  <a:extLst>
                    <a:ext uri="{FF2B5EF4-FFF2-40B4-BE49-F238E27FC236}">
                      <a16:creationId xmlns:a16="http://schemas.microsoft.com/office/drawing/2014/main" id="{B577205A-13D6-BC4A-299A-84707EA33E5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1917" y="2866704"/>
                  <a:ext cx="2800952" cy="1382631"/>
                </a:xfrm>
                <a:prstGeom prst="wedgeRoundRectCallout">
                  <a:avLst>
                    <a:gd name="adj1" fmla="val -20871"/>
                    <a:gd name="adj2" fmla="val 65709"/>
                    <a:gd name="adj3" fmla="val 16667"/>
                  </a:avLst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65EE48A7-3798-521B-0011-5748237DE9B7}"/>
                </a:ext>
              </a:extLst>
            </p:cNvPr>
            <p:cNvCxnSpPr/>
            <p:nvPr/>
          </p:nvCxnSpPr>
          <p:spPr>
            <a:xfrm>
              <a:off x="4263992" y="3429000"/>
              <a:ext cx="2541069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Line Callout 1 (No Border) 2">
                <a:extLst>
                  <a:ext uri="{FF2B5EF4-FFF2-40B4-BE49-F238E27FC236}">
                    <a16:creationId xmlns:a16="http://schemas.microsoft.com/office/drawing/2014/main" id="{014738DF-E7A5-187E-D44A-4B520E5D04A6}"/>
                  </a:ext>
                </a:extLst>
              </p:cNvPr>
              <p:cNvSpPr/>
              <p:nvPr/>
            </p:nvSpPr>
            <p:spPr>
              <a:xfrm>
                <a:off x="1102458" y="3731817"/>
                <a:ext cx="2154047" cy="486376"/>
              </a:xfrm>
              <a:prstGeom prst="callout1">
                <a:avLst>
                  <a:gd name="adj1" fmla="val 95801"/>
                  <a:gd name="adj2" fmla="val 49428"/>
                  <a:gd name="adj3" fmla="val 155648"/>
                  <a:gd name="adj4" fmla="val 29170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wrapper program</a:t>
                </a:r>
              </a:p>
            </p:txBody>
          </p:sp>
        </mc:Choice>
        <mc:Fallback xmlns="">
          <p:sp>
            <p:nvSpPr>
              <p:cNvPr id="3" name="Line Callout 1 (No Border) 2">
                <a:extLst>
                  <a:ext uri="{FF2B5EF4-FFF2-40B4-BE49-F238E27FC236}">
                    <a16:creationId xmlns:a16="http://schemas.microsoft.com/office/drawing/2014/main" id="{014738DF-E7A5-187E-D44A-4B520E5D04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458" y="3731817"/>
                <a:ext cx="2154047" cy="486376"/>
              </a:xfrm>
              <a:prstGeom prst="callout1">
                <a:avLst>
                  <a:gd name="adj1" fmla="val 95801"/>
                  <a:gd name="adj2" fmla="val 49428"/>
                  <a:gd name="adj3" fmla="val 155648"/>
                  <a:gd name="adj4" fmla="val 29170"/>
                </a:avLst>
              </a:prstGeom>
              <a:blipFill>
                <a:blip r:embed="rId15"/>
                <a:stretch>
                  <a:fillRect l="-124324" t="-126923" r="-23513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B9876A0E-31E9-5C01-9ED7-DC2DE9CF27C3}"/>
              </a:ext>
            </a:extLst>
          </p:cNvPr>
          <p:cNvSpPr/>
          <p:nvPr/>
        </p:nvSpPr>
        <p:spPr>
          <a:xfrm>
            <a:off x="4309179" y="4494189"/>
            <a:ext cx="1292319" cy="29616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E7CBBD-D62E-2116-686C-E75F1C9846DB}"/>
              </a:ext>
            </a:extLst>
          </p:cNvPr>
          <p:cNvSpPr/>
          <p:nvPr/>
        </p:nvSpPr>
        <p:spPr>
          <a:xfrm>
            <a:off x="4282539" y="3047991"/>
            <a:ext cx="1292319" cy="29616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18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27" grpId="0"/>
      <p:bldP spid="28" grpId="0"/>
      <p:bldP spid="28" grpId="1"/>
      <p:bldP spid="30" grpId="0"/>
      <p:bldP spid="38" grpId="0"/>
      <p:bldP spid="56" grpId="0" animBg="1"/>
      <p:bldP spid="56" grpId="1" animBg="1"/>
      <p:bldP spid="57" grpId="0" animBg="1"/>
      <p:bldP spid="57" grpId="1" animBg="1"/>
      <p:bldP spid="3" grpId="0" animBg="1"/>
      <p:bldP spid="16" grpId="0" animBg="1"/>
      <p:bldP spid="16" grpId="1" animBg="1"/>
      <p:bldP spid="17" grpId="0" animBg="1"/>
      <p:bldP spid="1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3F809-B2E3-15A9-5E8C-51C1BF066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Succinct Multi-Party NIKE</a:t>
            </a:r>
            <a:br>
              <a:rPr lang="en-US" dirty="0"/>
            </a:br>
            <a:r>
              <a:rPr lang="en-US" sz="2400" dirty="0">
                <a:solidFill>
                  <a:schemeClr val="bg1"/>
                </a:solidFill>
              </a:rPr>
              <a:t>Functionality | Correctness | Security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4D477-DBB2-760D-29E8-9CD4E8E63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August 21,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B13CA-0D62-DD3C-C92B-29FE02C19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Succinct PPRFs via Memory-Tight Reductions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BDDA86-7451-625E-7067-886FBE363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C0E1-98DD-3C49-8B41-B41A0612119F}" type="slidenum">
              <a:rPr lang="en-US" smtClean="0"/>
              <a:t>11</a:t>
            </a:fld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B00F623-D53F-1618-4CEA-F6BC3A52FE95}"/>
              </a:ext>
            </a:extLst>
          </p:cNvPr>
          <p:cNvGrpSpPr/>
          <p:nvPr/>
        </p:nvGrpSpPr>
        <p:grpSpPr>
          <a:xfrm>
            <a:off x="4122459" y="2051516"/>
            <a:ext cx="3946665" cy="3632782"/>
            <a:chOff x="4122459" y="1891184"/>
            <a:chExt cx="3946665" cy="363278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FE07F51-53E9-D820-F5F4-6C6C76F76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5509639" y="2245479"/>
              <a:ext cx="1243765" cy="10541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1C4F4FB-1F0F-3E3C-AADC-0BA85B28BA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4193919" y="4118570"/>
              <a:ext cx="1243765" cy="10541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2B63C02-5C28-D8E2-44D1-5122D5B48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6825359" y="4118570"/>
              <a:ext cx="1243765" cy="10541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270D7FA-3769-BC78-41C2-59F447025E52}"/>
                    </a:ext>
                  </a:extLst>
                </p:cNvPr>
                <p:cNvSpPr txBox="1"/>
                <p:nvPr/>
              </p:nvSpPr>
              <p:spPr>
                <a:xfrm>
                  <a:off x="5440303" y="1891184"/>
                  <a:ext cx="109055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𝑠𝑘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𝑝𝑘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270D7FA-3769-BC78-41C2-59F447025E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40303" y="1891184"/>
                  <a:ext cx="1090555" cy="276999"/>
                </a:xfrm>
                <a:prstGeom prst="rect">
                  <a:avLst/>
                </a:prstGeom>
                <a:blipFill>
                  <a:blip r:embed="rId5"/>
                  <a:stretch>
                    <a:fillRect t="-4545" b="-363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45547F17-CC0C-9793-7CA2-3B80EAD83C4C}"/>
                    </a:ext>
                  </a:extLst>
                </p:cNvPr>
                <p:cNvSpPr txBox="1"/>
                <p:nvPr/>
              </p:nvSpPr>
              <p:spPr>
                <a:xfrm>
                  <a:off x="4122459" y="5246967"/>
                  <a:ext cx="110203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𝑠𝑘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𝑝𝑘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45547F17-CC0C-9793-7CA2-3B80EAD83C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2459" y="5246967"/>
                  <a:ext cx="1102033" cy="276999"/>
                </a:xfrm>
                <a:prstGeom prst="rect">
                  <a:avLst/>
                </a:prstGeom>
                <a:blipFill>
                  <a:blip r:embed="rId6"/>
                  <a:stretch>
                    <a:fillRect t="-4348" b="-304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13F90EB-28AE-1225-F985-ACC66C09E40D}"/>
                    </a:ext>
                  </a:extLst>
                </p:cNvPr>
                <p:cNvSpPr txBox="1"/>
                <p:nvPr/>
              </p:nvSpPr>
              <p:spPr>
                <a:xfrm>
                  <a:off x="6781101" y="5246967"/>
                  <a:ext cx="105259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𝑠𝑘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𝑝𝑘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13F90EB-28AE-1225-F985-ACC66C09E4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1101" y="5246967"/>
                  <a:ext cx="1052596" cy="276999"/>
                </a:xfrm>
                <a:prstGeom prst="rect">
                  <a:avLst/>
                </a:prstGeom>
                <a:blipFill>
                  <a:blip r:embed="rId7"/>
                  <a:stretch>
                    <a:fillRect t="-4348" b="-304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CB33ADF-01DD-F040-FA15-C90E3E189252}"/>
              </a:ext>
            </a:extLst>
          </p:cNvPr>
          <p:cNvGrpSpPr/>
          <p:nvPr/>
        </p:nvGrpSpPr>
        <p:grpSpPr>
          <a:xfrm>
            <a:off x="4204038" y="3434876"/>
            <a:ext cx="3620728" cy="1670028"/>
            <a:chOff x="4204038" y="3274544"/>
            <a:chExt cx="3620728" cy="1670028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9D172A9-4050-8570-AFBD-423D2CDB01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15802" y="3274544"/>
              <a:ext cx="723145" cy="84402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9DA7CDAB-034F-D42E-1219-3A761F0D21E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13947" y="3274544"/>
              <a:ext cx="723145" cy="84402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A2C49E4-F0E4-5A50-570F-F6E043B18CC4}"/>
                    </a:ext>
                  </a:extLst>
                </p:cNvPr>
                <p:cNvSpPr txBox="1"/>
                <p:nvPr/>
              </p:nvSpPr>
              <p:spPr>
                <a:xfrm>
                  <a:off x="4204038" y="3558058"/>
                  <a:ext cx="89409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𝑝𝑘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𝑝𝑘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A2C49E4-F0E4-5A50-570F-F6E043B18C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4038" y="3558058"/>
                  <a:ext cx="894091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9859" t="-4348" r="-1408" b="-304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7A4D3D4-5303-249B-6A79-BBA8AFAEAF9D}"/>
                </a:ext>
              </a:extLst>
            </p:cNvPr>
            <p:cNvCxnSpPr>
              <a:cxnSpLocks/>
            </p:cNvCxnSpPr>
            <p:nvPr/>
          </p:nvCxnSpPr>
          <p:spPr>
            <a:xfrm>
              <a:off x="5438102" y="4645620"/>
              <a:ext cx="138684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11E95E8C-6F93-3819-938A-E724FAE73630}"/>
                    </a:ext>
                  </a:extLst>
                </p:cNvPr>
                <p:cNvSpPr txBox="1"/>
                <p:nvPr/>
              </p:nvSpPr>
              <p:spPr>
                <a:xfrm>
                  <a:off x="6939011" y="3558058"/>
                  <a:ext cx="88575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𝑝𝑘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𝑝𝑘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11E95E8C-6F93-3819-938A-E724FAE736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9011" y="3558058"/>
                  <a:ext cx="885755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9859" t="-4348" b="-304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4D5EAF1E-8BCC-E31A-CB81-C54560C44E98}"/>
                    </a:ext>
                  </a:extLst>
                </p:cNvPr>
                <p:cNvSpPr txBox="1"/>
                <p:nvPr/>
              </p:nvSpPr>
              <p:spPr>
                <a:xfrm>
                  <a:off x="5686433" y="4667573"/>
                  <a:ext cx="89017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𝑝𝑘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𝑝𝑘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4D5EAF1E-8BCC-E31A-CB81-C54560C44E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6433" y="4667573"/>
                  <a:ext cx="890179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8451" r="-1408" b="-347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7FAB855E-81F8-CBAD-E3C6-217C7AFD1772}"/>
                    </a:ext>
                  </a:extLst>
                </p:cNvPr>
                <p:cNvSpPr txBox="1"/>
                <p:nvPr/>
              </p:nvSpPr>
              <p:spPr>
                <a:xfrm>
                  <a:off x="5192458" y="3695732"/>
                  <a:ext cx="1579343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𝑃𝐾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de-DE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}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𝑝𝑘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𝑝𝑘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𝑝𝑘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7FAB855E-81F8-CBAD-E3C6-217C7AFD17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2458" y="3695732"/>
                  <a:ext cx="1579343" cy="553998"/>
                </a:xfrm>
                <a:prstGeom prst="rect">
                  <a:avLst/>
                </a:prstGeom>
                <a:blipFill>
                  <a:blip r:embed="rId11"/>
                  <a:stretch>
                    <a:fillRect b="-1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DC3BD94-28E9-D692-228A-D995B2BAC44A}"/>
              </a:ext>
            </a:extLst>
          </p:cNvPr>
          <p:cNvGrpSpPr/>
          <p:nvPr/>
        </p:nvGrpSpPr>
        <p:grpSpPr>
          <a:xfrm>
            <a:off x="3658459" y="1700220"/>
            <a:ext cx="4663562" cy="4339060"/>
            <a:chOff x="3658459" y="1539888"/>
            <a:chExt cx="4663562" cy="43390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54B7DB71-3521-A2AA-2207-140909D1C86F}"/>
                    </a:ext>
                  </a:extLst>
                </p:cNvPr>
                <p:cNvSpPr txBox="1"/>
                <p:nvPr/>
              </p:nvSpPr>
              <p:spPr>
                <a:xfrm>
                  <a:off x="4988317" y="1539888"/>
                  <a:ext cx="201612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𝐷𝑒𝑟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𝑠𝑘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𝑃𝐾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54B7DB71-3521-A2AA-2207-140909D1C8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8317" y="1539888"/>
                  <a:ext cx="2016129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625" b="-13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F6AA3D90-A7B0-871E-56D9-020D46B35399}"/>
                    </a:ext>
                  </a:extLst>
                </p:cNvPr>
                <p:cNvSpPr txBox="1"/>
                <p:nvPr/>
              </p:nvSpPr>
              <p:spPr>
                <a:xfrm>
                  <a:off x="3658459" y="5601949"/>
                  <a:ext cx="204793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𝐷𝑒𝑟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𝑠𝑘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𝑃𝐾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F6AA3D90-A7B0-871E-56D9-020D46B353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8459" y="5601949"/>
                  <a:ext cx="2047933" cy="276999"/>
                </a:xfrm>
                <a:prstGeom prst="rect">
                  <a:avLst/>
                </a:prstGeom>
                <a:blipFill>
                  <a:blip r:embed="rId13"/>
                  <a:stretch>
                    <a:fillRect l="-617" b="-86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93D82C45-EF7E-183C-0D6E-0762F73DBC33}"/>
                    </a:ext>
                  </a:extLst>
                </p:cNvPr>
                <p:cNvSpPr txBox="1"/>
                <p:nvPr/>
              </p:nvSpPr>
              <p:spPr>
                <a:xfrm>
                  <a:off x="6290759" y="5601559"/>
                  <a:ext cx="203126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𝐷𝑒𝑟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𝑠𝑘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𝑃𝐾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93D82C45-EF7E-183C-0D6E-0762F73DBC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0759" y="5601559"/>
                  <a:ext cx="2031262" cy="276999"/>
                </a:xfrm>
                <a:prstGeom prst="rect">
                  <a:avLst/>
                </a:prstGeom>
                <a:blipFill>
                  <a:blip r:embed="rId14"/>
                  <a:stretch>
                    <a:fillRect l="-621" b="-86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9A0838F-B521-EBC2-631E-4CCB05A9F90F}"/>
                  </a:ext>
                </a:extLst>
              </p:cNvPr>
              <p:cNvSpPr txBox="1"/>
              <p:nvPr/>
            </p:nvSpPr>
            <p:spPr>
              <a:xfrm>
                <a:off x="6112112" y="1967512"/>
                <a:ext cx="4232597" cy="491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∀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: 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9A0838F-B521-EBC2-631E-4CCB05A9F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2112" y="1967512"/>
                <a:ext cx="4232597" cy="491417"/>
              </a:xfrm>
              <a:prstGeom prst="rect">
                <a:avLst/>
              </a:prstGeom>
              <a:blipFill>
                <a:blip r:embed="rId15"/>
                <a:stretch>
                  <a:fillRect l="-299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883222F-9F7A-25E3-4512-0ED1E70F6917}"/>
              </a:ext>
            </a:extLst>
          </p:cNvPr>
          <p:cNvCxnSpPr>
            <a:cxnSpLocks/>
          </p:cNvCxnSpPr>
          <p:nvPr/>
        </p:nvCxnSpPr>
        <p:spPr>
          <a:xfrm>
            <a:off x="5770195" y="1731752"/>
            <a:ext cx="0" cy="436176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1311F0A-63EE-EC5D-FF28-91CE50ED1D25}"/>
              </a:ext>
            </a:extLst>
          </p:cNvPr>
          <p:cNvCxnSpPr>
            <a:cxnSpLocks/>
          </p:cNvCxnSpPr>
          <p:nvPr/>
        </p:nvCxnSpPr>
        <p:spPr>
          <a:xfrm>
            <a:off x="5770195" y="2662723"/>
            <a:ext cx="571972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93E56F9-16F1-776C-330C-87A3FDD3AE45}"/>
              </a:ext>
            </a:extLst>
          </p:cNvPr>
          <p:cNvGrpSpPr>
            <a:grpSpLocks noChangeAspect="1"/>
          </p:cNvGrpSpPr>
          <p:nvPr/>
        </p:nvGrpSpPr>
        <p:grpSpPr>
          <a:xfrm>
            <a:off x="6198489" y="3803519"/>
            <a:ext cx="2511875" cy="1897380"/>
            <a:chOff x="4193919" y="2245479"/>
            <a:chExt cx="3875205" cy="2927191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B168E72D-8DEC-D442-E586-9B89A0884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5509638" y="2245479"/>
              <a:ext cx="1243765" cy="1054101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2F0B9430-D5E1-3F96-18AB-CB9AB1BA1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4193919" y="4118569"/>
              <a:ext cx="1243765" cy="1054099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3EA2BBFE-BE84-4E0B-FD39-C7EE5AFDB2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6825359" y="4118569"/>
              <a:ext cx="1243765" cy="1054101"/>
            </a:xfrm>
            <a:prstGeom prst="rect">
              <a:avLst/>
            </a:prstGeom>
          </p:spPr>
        </p:pic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DC1A3448-4A5E-14E6-AE7C-935789DD7A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15802" y="3274544"/>
              <a:ext cx="723145" cy="84402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B21A2DFA-3DCA-E965-881B-17C6A573785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13947" y="3274544"/>
              <a:ext cx="723145" cy="84402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FD1612C2-2847-4FEF-A68E-D83F925348D4}"/>
                </a:ext>
              </a:extLst>
            </p:cNvPr>
            <p:cNvCxnSpPr>
              <a:cxnSpLocks/>
            </p:cNvCxnSpPr>
            <p:nvPr/>
          </p:nvCxnSpPr>
          <p:spPr>
            <a:xfrm>
              <a:off x="5438102" y="4645620"/>
              <a:ext cx="138684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8A8115CD-EA72-A24A-B312-53E9EAA1369D}"/>
                    </a:ext>
                  </a:extLst>
                </p:cNvPr>
                <p:cNvSpPr txBox="1"/>
                <p:nvPr/>
              </p:nvSpPr>
              <p:spPr>
                <a:xfrm>
                  <a:off x="5816572" y="3755770"/>
                  <a:ext cx="35804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𝑃𝐾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8A8115CD-EA72-A24A-B312-53E9EAA136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6572" y="3755770"/>
                  <a:ext cx="358047" cy="276999"/>
                </a:xfrm>
                <a:prstGeom prst="rect">
                  <a:avLst/>
                </a:prstGeom>
                <a:blipFill>
                  <a:blip r:embed="rId16"/>
                  <a:stretch>
                    <a:fillRect l="-31579" r="-63158" b="-6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id="{1ACAD10C-A353-0F7F-1E34-DB597A51F286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9487524" y="4380348"/>
            <a:ext cx="1249680" cy="13152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loud Callout 55">
                <a:extLst>
                  <a:ext uri="{FF2B5EF4-FFF2-40B4-BE49-F238E27FC236}">
                    <a16:creationId xmlns:a16="http://schemas.microsoft.com/office/drawing/2014/main" id="{63C2159A-7C5A-9AB8-5CB9-E2721EA020A9}"/>
                  </a:ext>
                </a:extLst>
              </p:cNvPr>
              <p:cNvSpPr/>
              <p:nvPr/>
            </p:nvSpPr>
            <p:spPr>
              <a:xfrm>
                <a:off x="9719757" y="3204343"/>
                <a:ext cx="1510933" cy="910649"/>
              </a:xfrm>
              <a:prstGeom prst="cloudCallout">
                <a:avLst>
                  <a:gd name="adj1" fmla="val -13148"/>
                  <a:gd name="adj2" fmla="val 72063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≈$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Cloud Callout 55">
                <a:extLst>
                  <a:ext uri="{FF2B5EF4-FFF2-40B4-BE49-F238E27FC236}">
                    <a16:creationId xmlns:a16="http://schemas.microsoft.com/office/drawing/2014/main" id="{63C2159A-7C5A-9AB8-5CB9-E2721EA020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9757" y="3204343"/>
                <a:ext cx="1510933" cy="910649"/>
              </a:xfrm>
              <a:prstGeom prst="cloudCallout">
                <a:avLst>
                  <a:gd name="adj1" fmla="val -13148"/>
                  <a:gd name="adj2" fmla="val 72063"/>
                </a:avLst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BFE74D82-E4E4-3BD9-01E6-628071E7FC2D}"/>
              </a:ext>
            </a:extLst>
          </p:cNvPr>
          <p:cNvSpPr txBox="1"/>
          <p:nvPr/>
        </p:nvSpPr>
        <p:spPr>
          <a:xfrm>
            <a:off x="506900" y="1085012"/>
            <a:ext cx="1839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+mj-lt"/>
              </a:rPr>
              <a:t>Functionality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5AE858-D21D-3E04-B7CB-F07438727A9F}"/>
              </a:ext>
            </a:extLst>
          </p:cNvPr>
          <p:cNvSpPr txBox="1"/>
          <p:nvPr/>
        </p:nvSpPr>
        <p:spPr>
          <a:xfrm>
            <a:off x="2163921" y="1085012"/>
            <a:ext cx="1946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| 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Correctness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352E20-DAD6-E857-21E2-7EA69F674DAF}"/>
              </a:ext>
            </a:extLst>
          </p:cNvPr>
          <p:cNvSpPr txBox="1"/>
          <p:nvPr/>
        </p:nvSpPr>
        <p:spPr>
          <a:xfrm>
            <a:off x="3860718" y="1085012"/>
            <a:ext cx="1316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| 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Security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1D6EAFF-2924-93AB-6B8A-87804EBB4BDE}"/>
                  </a:ext>
                </a:extLst>
              </p:cNvPr>
              <p:cNvSpPr txBox="1"/>
              <p:nvPr/>
            </p:nvSpPr>
            <p:spPr>
              <a:xfrm>
                <a:off x="11131876" y="4899460"/>
                <a:ext cx="3580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𝑃𝐾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1D6EAFF-2924-93AB-6B8A-87804EBB4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1876" y="4899460"/>
                <a:ext cx="358047" cy="276999"/>
              </a:xfrm>
              <a:prstGeom prst="rect">
                <a:avLst/>
              </a:prstGeom>
              <a:blipFill>
                <a:blip r:embed="rId19"/>
                <a:stretch>
                  <a:fillRect l="-13793" r="-13793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4165468-71A8-5D7F-C7B0-96A6052B1348}"/>
              </a:ext>
            </a:extLst>
          </p:cNvPr>
          <p:cNvCxnSpPr>
            <a:stCxn id="9" idx="1"/>
            <a:endCxn id="55" idx="3"/>
          </p:cNvCxnSpPr>
          <p:nvPr/>
        </p:nvCxnSpPr>
        <p:spPr>
          <a:xfrm flipH="1" flipV="1">
            <a:off x="10737204" y="5037959"/>
            <a:ext cx="394672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110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4714 0 " pathEditMode="relative" ptsTypes="AA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4714 0 " pathEditMode="relative" ptsTypes="AA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4714 0 " pathEditMode="relative" ptsTypes="AA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56" grpId="0" animBg="1"/>
      <p:bldP spid="3" grpId="0"/>
      <p:bldP spid="7" grpId="0"/>
      <p:bldP spid="7" grpId="1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136D7-DAE7-5856-F158-56D3B782A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</a:t>
            </a:r>
            <a:br>
              <a:rPr lang="en-US" dirty="0"/>
            </a:br>
            <a:r>
              <a:rPr lang="en-US" sz="2400" dirty="0"/>
              <a:t>Inspired by [BonehZhandry:CRYPTO’14]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7B674-21C5-E066-28F8-F6AE74FF2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August 21,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7B232-8396-FE81-A8C0-2C6CE3890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Succinct PPRFs via Memory-Tight Reductions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CD8CD-1780-D030-8C0B-5DB0A600F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C0E1-98DD-3C49-8B41-B41A0612119F}" type="slidenum">
              <a:rPr lang="en-US" smtClean="0"/>
              <a:t>12</a:t>
            </a:fld>
            <a:endParaRPr 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42F6DB8-3316-CB2F-E921-D1DF9A5BF83A}"/>
              </a:ext>
            </a:extLst>
          </p:cNvPr>
          <p:cNvGrpSpPr/>
          <p:nvPr/>
        </p:nvGrpSpPr>
        <p:grpSpPr>
          <a:xfrm>
            <a:off x="1221037" y="2403025"/>
            <a:ext cx="4209714" cy="1364066"/>
            <a:chOff x="1456568" y="2403025"/>
            <a:chExt cx="4209714" cy="13640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3ABF65B-AB0E-D855-77FC-E527604481A5}"/>
                    </a:ext>
                  </a:extLst>
                </p:cNvPr>
                <p:cNvSpPr txBox="1"/>
                <p:nvPr/>
              </p:nvSpPr>
              <p:spPr>
                <a:xfrm>
                  <a:off x="1522828" y="2946961"/>
                  <a:ext cx="96885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↞$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3ABF65B-AB0E-D855-77FC-E527604481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2828" y="2946961"/>
                  <a:ext cx="968855" cy="276999"/>
                </a:xfrm>
                <a:prstGeom prst="rect">
                  <a:avLst/>
                </a:prstGeom>
                <a:blipFill>
                  <a:blip r:embed="rId2"/>
                  <a:stretch>
                    <a:fillRect l="-9091" r="-3896" b="-173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750A5D4-C192-D7FD-3264-2FE15F1CC31D}"/>
                    </a:ext>
                  </a:extLst>
                </p:cNvPr>
                <p:cNvSpPr txBox="1"/>
                <p:nvPr/>
              </p:nvSpPr>
              <p:spPr>
                <a:xfrm>
                  <a:off x="1522828" y="3352554"/>
                  <a:ext cx="2864182" cy="4145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𝑝𝑘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←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  <m:d>
                              <m:d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𝑠𝑘</m:t>
                                </m:r>
                              </m:e>
                            </m:d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𝑖𝑂</m:t>
                            </m:r>
                            <m:d>
                              <m:d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𝐹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de-DE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d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750A5D4-C192-D7FD-3264-2FE15F1CC3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2828" y="3352554"/>
                  <a:ext cx="2864182" cy="414537"/>
                </a:xfrm>
                <a:prstGeom prst="rect">
                  <a:avLst/>
                </a:prstGeom>
                <a:blipFill>
                  <a:blip r:embed="rId3"/>
                  <a:stretch>
                    <a:fillRect l="-3982"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B9844CF4-C8B9-80A6-DBAA-FCB5819E96D4}"/>
                    </a:ext>
                  </a:extLst>
                </p:cNvPr>
                <p:cNvSpPr txBox="1"/>
                <p:nvPr/>
              </p:nvSpPr>
              <p:spPr>
                <a:xfrm>
                  <a:off x="1522828" y="2403025"/>
                  <a:ext cx="85837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𝐾𝐺𝑒𝑛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():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B9844CF4-C8B9-80A6-DBAA-FCB5819E96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2828" y="2403025"/>
                  <a:ext cx="858377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0294" t="-4348" b="-304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7CDB374-4E4A-E64E-8925-1BAFEB5894EB}"/>
                </a:ext>
              </a:extLst>
            </p:cNvPr>
            <p:cNvCxnSpPr>
              <a:cxnSpLocks/>
            </p:cNvCxnSpPr>
            <p:nvPr/>
          </p:nvCxnSpPr>
          <p:spPr>
            <a:xfrm>
              <a:off x="1456568" y="2831318"/>
              <a:ext cx="420971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BD91DC4-B8D8-64F5-9E94-442856723359}"/>
              </a:ext>
            </a:extLst>
          </p:cNvPr>
          <p:cNvGrpSpPr/>
          <p:nvPr/>
        </p:nvGrpSpPr>
        <p:grpSpPr>
          <a:xfrm>
            <a:off x="6452885" y="2420920"/>
            <a:ext cx="3657277" cy="826185"/>
            <a:chOff x="6688416" y="2420920"/>
            <a:chExt cx="3657277" cy="8261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3D786A8E-0964-9055-9D97-0D64F88C9AF0}"/>
                    </a:ext>
                  </a:extLst>
                </p:cNvPr>
                <p:cNvSpPr txBox="1"/>
                <p:nvPr/>
              </p:nvSpPr>
              <p:spPr>
                <a:xfrm>
                  <a:off x="6754676" y="2934455"/>
                  <a:ext cx="2734146" cy="31265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de-DE" dirty="0"/>
                    <a:t>r</a:t>
                  </a:r>
                  <a:r>
                    <a:rPr lang="de-DE" b="0" dirty="0" err="1"/>
                    <a:t>eturn</a:t>
                  </a:r>
                  <a:r>
                    <a:rPr lang="de-DE" b="0" dirty="0"/>
                    <a:t> </a:t>
                  </a:r>
                  <a14:m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𝑖𝑂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e>
                          </m:d>
                        </m:e>
                      </m:d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𝑠𝑘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𝑃𝐾</m:t>
                          </m:r>
                        </m:e>
                      </m:d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3D786A8E-0964-9055-9D97-0D64F88C9A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4676" y="2934455"/>
                  <a:ext cx="2734146" cy="312650"/>
                </a:xfrm>
                <a:prstGeom prst="rect">
                  <a:avLst/>
                </a:prstGeom>
                <a:blipFill>
                  <a:blip r:embed="rId5"/>
                  <a:stretch>
                    <a:fillRect l="-5069" t="-11538" b="-423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F7755BD4-A608-E350-4299-3DA4F2A6F8AB}"/>
                    </a:ext>
                  </a:extLst>
                </p:cNvPr>
                <p:cNvSpPr txBox="1"/>
                <p:nvPr/>
              </p:nvSpPr>
              <p:spPr>
                <a:xfrm>
                  <a:off x="6754676" y="2420920"/>
                  <a:ext cx="132606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𝐷𝑒𝑟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𝑠𝑘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𝑃𝐾</m:t>
                            </m:r>
                          </m:e>
                        </m:d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: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F7755BD4-A608-E350-4299-3DA4F2A6F8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4676" y="2420920"/>
                  <a:ext cx="1326069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5660" b="-86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9E4D191-6708-B25C-6B54-86CCA073CAF2}"/>
                </a:ext>
              </a:extLst>
            </p:cNvPr>
            <p:cNvCxnSpPr>
              <a:cxnSpLocks/>
            </p:cNvCxnSpPr>
            <p:nvPr/>
          </p:nvCxnSpPr>
          <p:spPr>
            <a:xfrm>
              <a:off x="6688416" y="2833039"/>
              <a:ext cx="3657277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7F20163-876A-DDCD-BEFE-432369874B95}"/>
              </a:ext>
            </a:extLst>
          </p:cNvPr>
          <p:cNvCxnSpPr>
            <a:cxnSpLocks/>
          </p:cNvCxnSpPr>
          <p:nvPr/>
        </p:nvCxnSpPr>
        <p:spPr>
          <a:xfrm>
            <a:off x="5941818" y="1843085"/>
            <a:ext cx="0" cy="41513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F01025A-E94F-7605-C1E1-DB75CAD340A4}"/>
              </a:ext>
            </a:extLst>
          </p:cNvPr>
          <p:cNvGrpSpPr/>
          <p:nvPr/>
        </p:nvGrpSpPr>
        <p:grpSpPr>
          <a:xfrm>
            <a:off x="1221037" y="4177930"/>
            <a:ext cx="4209714" cy="1226528"/>
            <a:chOff x="1456568" y="4177930"/>
            <a:chExt cx="4209714" cy="12265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7EE05008-1169-5081-C326-6074B91F5486}"/>
                    </a:ext>
                  </a:extLst>
                </p:cNvPr>
                <p:cNvSpPr txBox="1"/>
                <p:nvPr/>
              </p:nvSpPr>
              <p:spPr>
                <a:xfrm>
                  <a:off x="1522828" y="4730500"/>
                  <a:ext cx="379821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de-DE" dirty="0"/>
                    <a:t>i</a:t>
                  </a:r>
                  <a:r>
                    <a:rPr lang="de-DE" b="0" dirty="0" err="1"/>
                    <a:t>f</a:t>
                  </a:r>
                  <a:r>
                    <a:rPr lang="de-DE" b="0" dirty="0"/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𝑠𝑘</m:t>
                              </m:r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𝑃𝐾</m:t>
                      </m:r>
                    </m:oMath>
                  </a14:m>
                  <a:r>
                    <a:rPr lang="en-US" dirty="0"/>
                    <a:t> then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b="0" i="0" smtClean="0">
                          <a:latin typeface="Cambria Math" panose="02040503050406030204" pitchFamily="18" charset="0"/>
                        </a:rPr>
                        <m:t>return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begChr m:val="["/>
                          <m:endChr m:val="]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𝑃𝐾</m:t>
                          </m:r>
                        </m:e>
                      </m:d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7EE05008-1169-5081-C326-6074B91F54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2828" y="4730500"/>
                  <a:ext cx="3798219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4000" t="-26087" b="-478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F2CEB453-0CCA-5CF2-4BD0-374493744CE0}"/>
                    </a:ext>
                  </a:extLst>
                </p:cNvPr>
                <p:cNvSpPr txBox="1"/>
                <p:nvPr/>
              </p:nvSpPr>
              <p:spPr>
                <a:xfrm>
                  <a:off x="1522828" y="5127459"/>
                  <a:ext cx="80156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de-DE" dirty="0" err="1"/>
                    <a:t>r</a:t>
                  </a:r>
                  <a:r>
                    <a:rPr lang="de-DE" b="0" dirty="0" err="1"/>
                    <a:t>eturn</a:t>
                  </a:r>
                  <a:r>
                    <a:rPr lang="de-DE" b="0" dirty="0"/>
                    <a:t> </a:t>
                  </a:r>
                  <a14:m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F2CEB453-0CCA-5CF2-4BD0-374493744C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2828" y="5127459"/>
                  <a:ext cx="801566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19048" t="-26087" r="-9524" b="-478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6C8F850-1B3D-7B32-60A3-435852534895}"/>
                    </a:ext>
                  </a:extLst>
                </p:cNvPr>
                <p:cNvSpPr txBox="1"/>
                <p:nvPr/>
              </p:nvSpPr>
              <p:spPr>
                <a:xfrm>
                  <a:off x="1522828" y="4177930"/>
                  <a:ext cx="1750031" cy="31265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e>
                        </m:d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𝑠𝑘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𝑃𝐾</m:t>
                            </m:r>
                          </m:e>
                        </m:d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: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6C8F850-1B3D-7B32-60A3-4358525348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2828" y="4177930"/>
                  <a:ext cx="1750031" cy="312650"/>
                </a:xfrm>
                <a:prstGeom prst="rect">
                  <a:avLst/>
                </a:prstGeom>
                <a:blipFill>
                  <a:blip r:embed="rId9"/>
                  <a:stretch>
                    <a:fillRect l="-5072" b="-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E2284EC-BC6F-193A-1072-75BA5D62E94B}"/>
                </a:ext>
              </a:extLst>
            </p:cNvPr>
            <p:cNvCxnSpPr>
              <a:cxnSpLocks/>
            </p:cNvCxnSpPr>
            <p:nvPr/>
          </p:nvCxnSpPr>
          <p:spPr>
            <a:xfrm>
              <a:off x="1456568" y="4610540"/>
              <a:ext cx="420971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7" name="Line Callout 1 (No Border) 56">
            <a:extLst>
              <a:ext uri="{FF2B5EF4-FFF2-40B4-BE49-F238E27FC236}">
                <a16:creationId xmlns:a16="http://schemas.microsoft.com/office/drawing/2014/main" id="{736A3CE4-BAE5-11B5-4737-F5EEA5808061}"/>
              </a:ext>
            </a:extLst>
          </p:cNvPr>
          <p:cNvSpPr/>
          <p:nvPr/>
        </p:nvSpPr>
        <p:spPr>
          <a:xfrm>
            <a:off x="6250671" y="3908823"/>
            <a:ext cx="2004428" cy="984224"/>
          </a:xfrm>
          <a:prstGeom prst="callout1">
            <a:avLst>
              <a:gd name="adj1" fmla="val 3904"/>
              <a:gd name="adj2" fmla="val 49357"/>
              <a:gd name="adj3" fmla="val -60584"/>
              <a:gd name="adj4" fmla="val 7890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(The one with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the smallest first coordinate)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D8DC391-F3EB-EC3C-4F7A-6C3FF20564C6}"/>
              </a:ext>
            </a:extLst>
          </p:cNvPr>
          <p:cNvGrpSpPr/>
          <p:nvPr/>
        </p:nvGrpSpPr>
        <p:grpSpPr>
          <a:xfrm>
            <a:off x="9144691" y="4234706"/>
            <a:ext cx="2016129" cy="1759691"/>
            <a:chOff x="4988317" y="1700220"/>
            <a:chExt cx="2016129" cy="175969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29D8ECE-A7D6-C0FD-22DE-A50741FDD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/>
          </p:blipFill>
          <p:spPr>
            <a:xfrm>
              <a:off x="5509639" y="2405811"/>
              <a:ext cx="1243765" cy="10541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87557C5-A505-1EC1-BB85-5915151637CB}"/>
                    </a:ext>
                  </a:extLst>
                </p:cNvPr>
                <p:cNvSpPr txBox="1"/>
                <p:nvPr/>
              </p:nvSpPr>
              <p:spPr>
                <a:xfrm>
                  <a:off x="5440303" y="2051516"/>
                  <a:ext cx="109055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𝑠𝑘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𝑝𝑘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87557C5-A505-1EC1-BB85-5915151637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40303" y="2051516"/>
                  <a:ext cx="1090555" cy="276999"/>
                </a:xfrm>
                <a:prstGeom prst="rect">
                  <a:avLst/>
                </a:prstGeom>
                <a:blipFill>
                  <a:blip r:embed="rId11"/>
                  <a:stretch>
                    <a:fillRect b="-291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386A36AE-E974-8596-8B61-0D6E2F964B97}"/>
                    </a:ext>
                  </a:extLst>
                </p:cNvPr>
                <p:cNvSpPr txBox="1"/>
                <p:nvPr/>
              </p:nvSpPr>
              <p:spPr>
                <a:xfrm>
                  <a:off x="4988317" y="1700220"/>
                  <a:ext cx="201612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𝐷𝑒𝑟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𝑠𝑘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𝑃𝐾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386A36AE-E974-8596-8B61-0D6E2F964B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8317" y="1700220"/>
                  <a:ext cx="2016129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629" b="-13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8206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83B17-8CC5-03EE-4927-503058187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in the Proof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290E85-B7FE-63EB-E19D-A35C31D777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667000" y="3516806"/>
            <a:ext cx="6858000" cy="221586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7DE56-4718-F1E6-43F9-4E5317037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SPPRF with arbitrary input length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/>
              <a:t>Use </a:t>
            </a:r>
            <a:r>
              <a:rPr lang="en-US" sz="2800" dirty="0">
                <a:solidFill>
                  <a:schemeClr val="accent1"/>
                </a:solidFill>
              </a:rPr>
              <a:t>ternary GGM</a:t>
            </a:r>
            <a:r>
              <a:rPr lang="en-US" sz="2800" dirty="0"/>
              <a:t>, based on length-tripling PRG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/>
              <a:t>Ternary GGM is an SPPRF, using more complex storage gadget</a:t>
            </a:r>
          </a:p>
          <a:p>
            <a:r>
              <a:rPr lang="en-US" dirty="0"/>
              <a:t>Use input-succinct </a:t>
            </a:r>
            <a:r>
              <a:rPr lang="en-US" dirty="0" err="1"/>
              <a:t>iO</a:t>
            </a:r>
            <a:r>
              <a:rPr lang="en-US" dirty="0"/>
              <a:t> for Turing machines [JainJin:FOCS’22],</a:t>
            </a:r>
            <a:br>
              <a:rPr lang="en-US" dirty="0"/>
            </a:br>
            <a:r>
              <a:rPr lang="en-US" dirty="0"/>
              <a:t>which requires special functional equivalence proofs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/>
              <a:t>Patch punctured programs technique with </a:t>
            </a:r>
            <a:r>
              <a:rPr lang="en-US" sz="2800" dirty="0">
                <a:solidFill>
                  <a:schemeClr val="accent1"/>
                </a:solidFill>
              </a:rPr>
              <a:t>range-disjoint PRGs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619C3-2B1E-0DF8-1500-B05AF8DDF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August 21,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FC2AD-03D7-125A-39A3-C0A64EBF2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Succinct PPRFs via Memory-Tight Reductions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6E3FA-42F1-7E8F-2E8E-8076E332D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C0E1-98DD-3C49-8B41-B41A0612119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83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E1D9C2-D37F-D881-F314-CC93090AB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49261-939A-2EAF-600F-4BB775749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36999-18F1-A18A-7A39-CA3BF4AEE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900" y="1845989"/>
            <a:ext cx="11178200" cy="4351338"/>
          </a:xfrm>
        </p:spPr>
        <p:txBody>
          <a:bodyPr>
            <a:normAutofit/>
          </a:bodyPr>
          <a:lstStyle/>
          <a:p>
            <a:r>
              <a:rPr lang="en-US" dirty="0"/>
              <a:t>Explore </a:t>
            </a:r>
            <a:r>
              <a:rPr lang="en-US" dirty="0">
                <a:solidFill>
                  <a:schemeClr val="accent1"/>
                </a:solidFill>
              </a:rPr>
              <a:t>memory-tight reductions</a:t>
            </a:r>
            <a:br>
              <a:rPr lang="en-US" dirty="0"/>
            </a:br>
            <a:r>
              <a:rPr lang="en-US" dirty="0"/>
              <a:t>for the </a:t>
            </a:r>
            <a:r>
              <a:rPr lang="en-US" dirty="0">
                <a:solidFill>
                  <a:schemeClr val="accent1"/>
                </a:solidFill>
              </a:rPr>
              <a:t>GGM PRF</a:t>
            </a:r>
          </a:p>
          <a:p>
            <a:r>
              <a:rPr lang="en-US" dirty="0"/>
              <a:t>Introduce </a:t>
            </a:r>
            <a:r>
              <a:rPr lang="en-US" dirty="0" err="1"/>
              <a:t>rcPPRFs</a:t>
            </a:r>
            <a:r>
              <a:rPr lang="en-US" dirty="0"/>
              <a:t> and </a:t>
            </a:r>
            <a:r>
              <a:rPr lang="en-US" dirty="0">
                <a:solidFill>
                  <a:schemeClr val="accent1"/>
                </a:solidFill>
              </a:rPr>
              <a:t>SPPRFs</a:t>
            </a:r>
          </a:p>
          <a:p>
            <a:r>
              <a:rPr lang="en-US" dirty="0"/>
              <a:t>Use SPPRFs + </a:t>
            </a:r>
            <a:r>
              <a:rPr lang="en-US" dirty="0" err="1"/>
              <a:t>iO</a:t>
            </a:r>
            <a:r>
              <a:rPr lang="en-US" dirty="0"/>
              <a:t> to obtain</a:t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</a:rPr>
              <a:t>succinct MNIKE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8EC36D-54C7-370E-6117-16E6525FD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August 21,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EA3F8-D395-7986-EA79-E2F8AA61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Succinct PPRFs via Memory-Tight Reductions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9B59E-84A0-07B0-F41B-DBDBD2AED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C0E1-98DD-3C49-8B41-B41A0612119F}" type="slidenum">
              <a:rPr lang="en-US" smtClean="0"/>
              <a:t>14</a:t>
            </a:fld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68CC1BC-B4D8-C5EB-9323-3029899AAB4B}"/>
              </a:ext>
            </a:extLst>
          </p:cNvPr>
          <p:cNvGrpSpPr>
            <a:grpSpLocks noChangeAspect="1"/>
          </p:cNvGrpSpPr>
          <p:nvPr/>
        </p:nvGrpSpPr>
        <p:grpSpPr>
          <a:xfrm>
            <a:off x="8146289" y="920605"/>
            <a:ext cx="2793290" cy="1387530"/>
            <a:chOff x="1143208" y="1485900"/>
            <a:chExt cx="9363757" cy="4651324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A4673F61-33C4-C383-B430-8A9914BAF3C5}"/>
                </a:ext>
              </a:extLst>
            </p:cNvPr>
            <p:cNvSpPr/>
            <p:nvPr/>
          </p:nvSpPr>
          <p:spPr>
            <a:xfrm>
              <a:off x="1143208" y="1485900"/>
              <a:ext cx="6268278" cy="4651324"/>
            </a:xfrm>
            <a:prstGeom prst="roundRect">
              <a:avLst>
                <a:gd name="adj" fmla="val 3165"/>
              </a:avLst>
            </a:prstGeom>
            <a:noFill/>
            <a:ln>
              <a:solidFill>
                <a:srgbClr val="92929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endParaRPr lang="en-US" dirty="0"/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1D566830-110D-8A6F-B74F-E0D92B50CCB7}"/>
                </a:ext>
              </a:extLst>
            </p:cNvPr>
            <p:cNvSpPr>
              <a:spLocks/>
            </p:cNvSpPr>
            <p:nvPr/>
          </p:nvSpPr>
          <p:spPr>
            <a:xfrm>
              <a:off x="8976593" y="1610678"/>
              <a:ext cx="1530372" cy="4401768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r>
                <a:rPr lang="en-US" sz="900" dirty="0"/>
                <a:t>PRG</a:t>
              </a: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0613E119-2734-0440-1747-ADDD51D402E5}"/>
                </a:ext>
              </a:extLst>
            </p:cNvPr>
            <p:cNvSpPr>
              <a:spLocks/>
            </p:cNvSpPr>
            <p:nvPr/>
          </p:nvSpPr>
          <p:spPr>
            <a:xfrm>
              <a:off x="5330814" y="1610678"/>
              <a:ext cx="1530372" cy="4401768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r>
                <a:rPr lang="en-US" sz="900" dirty="0"/>
                <a:t>R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AC8D12ED-7C66-E66A-8E0A-5B7F992B0B5B}"/>
                </a:ext>
              </a:extLst>
            </p:cNvPr>
            <p:cNvSpPr>
              <a:spLocks/>
            </p:cNvSpPr>
            <p:nvPr/>
          </p:nvSpPr>
          <p:spPr>
            <a:xfrm>
              <a:off x="1685035" y="1610678"/>
              <a:ext cx="1530372" cy="4401768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r>
                <a:rPr lang="en-US" sz="900" dirty="0"/>
                <a:t>A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348860F-ABFF-143F-6E34-320EAB213FE9}"/>
                </a:ext>
              </a:extLst>
            </p:cNvPr>
            <p:cNvCxnSpPr/>
            <p:nvPr/>
          </p:nvCxnSpPr>
          <p:spPr>
            <a:xfrm>
              <a:off x="6861186" y="3399088"/>
              <a:ext cx="2115407" cy="0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61CD6F8B-9628-BA6C-3C05-B473CFF3E438}"/>
                </a:ext>
              </a:extLst>
            </p:cNvPr>
            <p:cNvCxnSpPr/>
            <p:nvPr/>
          </p:nvCxnSpPr>
          <p:spPr>
            <a:xfrm flipH="1">
              <a:off x="6861186" y="4224036"/>
              <a:ext cx="2115407" cy="0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C34691D8-FAC5-EEDB-C268-A36B1E0713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15407" y="2228044"/>
              <a:ext cx="138073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78A948CB-C24A-D45D-6A85-54EABB4CFACC}"/>
                </a:ext>
              </a:extLst>
            </p:cNvPr>
            <p:cNvCxnSpPr>
              <a:cxnSpLocks/>
            </p:cNvCxnSpPr>
            <p:nvPr/>
          </p:nvCxnSpPr>
          <p:spPr>
            <a:xfrm>
              <a:off x="3215406" y="5404833"/>
              <a:ext cx="211540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A36488A1-E79D-AF3A-2180-D924525FE1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15407" y="2228044"/>
              <a:ext cx="211540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A18925C-4BA0-6D3F-B247-D59B1C1F387E}"/>
                </a:ext>
              </a:extLst>
            </p:cNvPr>
            <p:cNvGrpSpPr/>
            <p:nvPr/>
          </p:nvGrpSpPr>
          <p:grpSpPr>
            <a:xfrm>
              <a:off x="3215407" y="3049609"/>
              <a:ext cx="2115407" cy="356047"/>
              <a:chOff x="3215407" y="3049609"/>
              <a:chExt cx="1380737" cy="356047"/>
            </a:xfrm>
          </p:grpSpPr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1DC5E479-90B5-C50F-6F2F-F07F9EF32F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5407" y="3049609"/>
                <a:ext cx="13807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3771124D-E9E9-020D-6C67-69266245DBA7}"/>
                  </a:ext>
                </a:extLst>
              </p:cNvPr>
              <p:cNvCxnSpPr/>
              <p:nvPr/>
            </p:nvCxnSpPr>
            <p:spPr>
              <a:xfrm flipH="1">
                <a:off x="3215407" y="3405656"/>
                <a:ext cx="13807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7F9A3BFA-5652-3984-0213-16FA554816C5}"/>
                </a:ext>
              </a:extLst>
            </p:cNvPr>
            <p:cNvGrpSpPr/>
            <p:nvPr/>
          </p:nvGrpSpPr>
          <p:grpSpPr>
            <a:xfrm>
              <a:off x="3215407" y="4227221"/>
              <a:ext cx="2115407" cy="356047"/>
              <a:chOff x="3215407" y="4227221"/>
              <a:chExt cx="1380737" cy="356047"/>
            </a:xfrm>
          </p:grpSpPr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562F922C-BC50-58AA-F479-1A31A3E295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5407" y="4227221"/>
                <a:ext cx="13807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CCA118EB-87CE-FEA7-4E99-0417A447EDD9}"/>
                  </a:ext>
                </a:extLst>
              </p:cNvPr>
              <p:cNvCxnSpPr/>
              <p:nvPr/>
            </p:nvCxnSpPr>
            <p:spPr>
              <a:xfrm flipH="1">
                <a:off x="3215407" y="4583268"/>
                <a:ext cx="138073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3E683DC-A037-4419-08A9-F54F06F95F3A}"/>
              </a:ext>
            </a:extLst>
          </p:cNvPr>
          <p:cNvGrpSpPr>
            <a:grpSpLocks noChangeAspect="1"/>
          </p:cNvGrpSpPr>
          <p:nvPr/>
        </p:nvGrpSpPr>
        <p:grpSpPr>
          <a:xfrm>
            <a:off x="4814389" y="4112570"/>
            <a:ext cx="2511875" cy="1897380"/>
            <a:chOff x="4193919" y="2245479"/>
            <a:chExt cx="3875205" cy="2927191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7EE40CD3-A66C-A618-CF5F-1BA2894403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5509638" y="2245479"/>
              <a:ext cx="1243765" cy="1054101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5C19AE1A-FC01-2441-C3BE-973059E500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4193919" y="4118569"/>
              <a:ext cx="1243765" cy="1054101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CCD14BBE-8CAD-B282-B2C1-5B1D9EF592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6825359" y="4118569"/>
              <a:ext cx="1243765" cy="1054101"/>
            </a:xfrm>
            <a:prstGeom prst="rect">
              <a:avLst/>
            </a:prstGeom>
          </p:spPr>
        </p:pic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9277A6C1-394C-D6FE-0D09-7B91577BF1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15802" y="3274544"/>
              <a:ext cx="723145" cy="84402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C96D4BDD-0643-983C-BA92-86807734C2E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13947" y="3274544"/>
              <a:ext cx="723145" cy="84402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3DA52A31-3098-ADE1-B8A6-9A9F1D0B7413}"/>
                </a:ext>
              </a:extLst>
            </p:cNvPr>
            <p:cNvCxnSpPr>
              <a:cxnSpLocks/>
            </p:cNvCxnSpPr>
            <p:nvPr/>
          </p:nvCxnSpPr>
          <p:spPr>
            <a:xfrm>
              <a:off x="5438102" y="4645620"/>
              <a:ext cx="138684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D2076977-26E9-6BBA-DC11-A0C2D23742EB}"/>
                    </a:ext>
                  </a:extLst>
                </p:cNvPr>
                <p:cNvSpPr txBox="1"/>
                <p:nvPr/>
              </p:nvSpPr>
              <p:spPr>
                <a:xfrm>
                  <a:off x="5816572" y="3755770"/>
                  <a:ext cx="35804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𝑃𝐾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D2076977-26E9-6BBA-DC11-A0C2D23742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6572" y="3755770"/>
                  <a:ext cx="358047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36842" r="-63158" b="-56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C082A52-E705-684F-05D0-33EBB0A68768}"/>
              </a:ext>
            </a:extLst>
          </p:cNvPr>
          <p:cNvSpPr txBox="1"/>
          <p:nvPr/>
        </p:nvSpPr>
        <p:spPr>
          <a:xfrm>
            <a:off x="506900" y="4676540"/>
            <a:ext cx="2723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  <a:latin typeface="+mj-lt"/>
              </a:rPr>
              <a:t>Thank you!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66B3F1-36F7-8635-C634-046FFC0C1E74}"/>
              </a:ext>
            </a:extLst>
          </p:cNvPr>
          <p:cNvGrpSpPr/>
          <p:nvPr/>
        </p:nvGrpSpPr>
        <p:grpSpPr>
          <a:xfrm>
            <a:off x="7487598" y="2585230"/>
            <a:ext cx="4110673" cy="3565869"/>
            <a:chOff x="7781112" y="2585230"/>
            <a:chExt cx="4110673" cy="356586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378B762-D7A0-2BD0-E9A8-AE5F91CB9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7781112" y="2589305"/>
              <a:ext cx="3874770" cy="3420849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51AFC9C-86FB-796A-0188-E73E8571E31A}"/>
                </a:ext>
              </a:extLst>
            </p:cNvPr>
            <p:cNvSpPr txBox="1"/>
            <p:nvPr/>
          </p:nvSpPr>
          <p:spPr>
            <a:xfrm>
              <a:off x="10654654" y="5874100"/>
              <a:ext cx="12371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(+ reverse)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F804A93-2BF5-356D-4588-1FB1B823C857}"/>
                </a:ext>
              </a:extLst>
            </p:cNvPr>
            <p:cNvCxnSpPr>
              <a:cxnSpLocks/>
            </p:cNvCxnSpPr>
            <p:nvPr/>
          </p:nvCxnSpPr>
          <p:spPr>
            <a:xfrm>
              <a:off x="9316712" y="2585230"/>
              <a:ext cx="0" cy="342900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10AD98C-1F2D-6763-F9B8-10312A1D1C87}"/>
                </a:ext>
              </a:extLst>
            </p:cNvPr>
            <p:cNvCxnSpPr>
              <a:cxnSpLocks/>
            </p:cNvCxnSpPr>
            <p:nvPr/>
          </p:nvCxnSpPr>
          <p:spPr>
            <a:xfrm>
              <a:off x="10341956" y="2585230"/>
              <a:ext cx="0" cy="342900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6332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EF00824-1A15-0054-65C4-AA56C57F9E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069529" y="4220440"/>
            <a:ext cx="4774614" cy="18490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256A9F-F6F6-2BA7-F0DE-5DEA0D5B2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Memory-Tight Reductions</a:t>
            </a:r>
            <a:br>
              <a:rPr lang="en-US" dirty="0"/>
            </a:br>
            <a:r>
              <a:rPr lang="en-US" sz="2400" dirty="0"/>
              <a:t>[AuerbachCashFerschKiltz:CRYPTO’17]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E09CD2-2620-7922-2CD9-C2741F26F3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Space of reduction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 space of original adversary</a:t>
                </a:r>
              </a:p>
              <a:p>
                <a:r>
                  <a:rPr lang="en-US" dirty="0"/>
                  <a:t>Memory-tight reductions for well-known constructions:</a:t>
                </a:r>
              </a:p>
              <a:p>
                <a:pPr lvl="1"/>
                <a:r>
                  <a:rPr lang="en-US" dirty="0"/>
                  <a:t>RSA-FDH [AuerbachCashFerschKiltz:CRYPTO’17]</a:t>
                </a:r>
              </a:p>
              <a:p>
                <a:pPr lvl="1"/>
                <a:r>
                  <a:rPr lang="en-US" dirty="0"/>
                  <a:t>Hashed ElGamal [Bhattacharyya:PKC’20]</a:t>
                </a:r>
              </a:p>
              <a:p>
                <a:pPr lvl="1"/>
                <a:r>
                  <a:rPr lang="en-US" dirty="0"/>
                  <a:t>Encrypt-then-PRF [GhoshalGhosalJaegerTessaro:EUROCRYPT’22]</a:t>
                </a:r>
              </a:p>
              <a:p>
                <a:pPr lvl="1"/>
                <a:r>
                  <a:rPr lang="en-US" dirty="0"/>
                  <a:t>…</a:t>
                </a:r>
              </a:p>
              <a:p>
                <a:r>
                  <a:rPr lang="en-US" dirty="0"/>
                  <a:t>This work: GGM PRF</a:t>
                </a:r>
                <a:endParaRPr lang="en-US" sz="1200" dirty="0"/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Is there a (simple) memory-tight reduction</a:t>
                </a: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for the GGM PRF from PRG security?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E09CD2-2620-7922-2CD9-C2741F26F3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07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56DF26-E6DF-BFC9-867B-59D0098F3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August 21,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CA77A-B4F4-DCA6-F7EF-AE3FB5EF8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Succinct PPRFs via Memory-Tight Reductions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3432C-F875-6C85-6ACF-55ABBD74F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C0E1-98DD-3C49-8B41-B41A061211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8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24F8F243-F616-C196-EC58-04FDE36E19E2}"/>
              </a:ext>
            </a:extLst>
          </p:cNvPr>
          <p:cNvSpPr/>
          <p:nvPr/>
        </p:nvSpPr>
        <p:spPr>
          <a:xfrm>
            <a:off x="1143208" y="1485900"/>
            <a:ext cx="6268278" cy="4651324"/>
          </a:xfrm>
          <a:prstGeom prst="roundRect">
            <a:avLst>
              <a:gd name="adj" fmla="val 3165"/>
            </a:avLst>
          </a:prstGeom>
          <a:noFill/>
          <a:ln>
            <a:solidFill>
              <a:srgbClr val="92929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4F35F9-2A08-2334-53D9-106172C7F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Memory-Tight Reduction for the GGM PRF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6AA4E1-BBC0-1F05-6274-F49D8C065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August 21,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19097-7AF0-1C8A-C889-64DFEE160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Succinct PPRFs via Memory-Tight Reductions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C7505-AC87-960E-6017-0A269193D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C0E1-98DD-3C49-8B41-B41A0612119F}" type="slidenum">
              <a:rPr lang="en-US" smtClean="0"/>
              <a:t>3</a:t>
            </a:fld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4965D4F-06CC-4A70-3B56-04A4D58D73FA}"/>
              </a:ext>
            </a:extLst>
          </p:cNvPr>
          <p:cNvSpPr/>
          <p:nvPr/>
        </p:nvSpPr>
        <p:spPr>
          <a:xfrm>
            <a:off x="4596144" y="1485900"/>
            <a:ext cx="6268278" cy="4651324"/>
          </a:xfrm>
          <a:prstGeom prst="roundRect">
            <a:avLst>
              <a:gd name="adj" fmla="val 316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dirty="0"/>
              <a:t>PRF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D1A70B2-D08F-2DA3-F6BF-901D2F517E9B}"/>
              </a:ext>
            </a:extLst>
          </p:cNvPr>
          <p:cNvSpPr>
            <a:spLocks/>
          </p:cNvSpPr>
          <p:nvPr/>
        </p:nvSpPr>
        <p:spPr>
          <a:xfrm>
            <a:off x="8976593" y="1610678"/>
            <a:ext cx="1530372" cy="440176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dirty="0"/>
              <a:t>PRG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6C75011-B4B3-5ED2-A19E-40E8F2ED508D}"/>
              </a:ext>
            </a:extLst>
          </p:cNvPr>
          <p:cNvSpPr>
            <a:spLocks/>
          </p:cNvSpPr>
          <p:nvPr/>
        </p:nvSpPr>
        <p:spPr>
          <a:xfrm>
            <a:off x="5330814" y="1610678"/>
            <a:ext cx="1530372" cy="440176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dirty="0"/>
              <a:t>R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DD65495-3DB6-C78B-9CAC-5AB8D7CDD110}"/>
              </a:ext>
            </a:extLst>
          </p:cNvPr>
          <p:cNvSpPr>
            <a:spLocks/>
          </p:cNvSpPr>
          <p:nvPr/>
        </p:nvSpPr>
        <p:spPr>
          <a:xfrm>
            <a:off x="1685035" y="1610678"/>
            <a:ext cx="1530372" cy="440176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dirty="0"/>
              <a:t>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A318E79-E3C7-3408-5B18-552C570D0E59}"/>
              </a:ext>
            </a:extLst>
          </p:cNvPr>
          <p:cNvSpPr txBox="1"/>
          <p:nvPr/>
        </p:nvSpPr>
        <p:spPr>
          <a:xfrm>
            <a:off x="1945628" y="3631772"/>
            <a:ext cx="1009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Check =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477663DD-D629-963B-4242-FD3402A05FEF}"/>
              </a:ext>
            </a:extLst>
          </p:cNvPr>
          <p:cNvCxnSpPr/>
          <p:nvPr/>
        </p:nvCxnSpPr>
        <p:spPr>
          <a:xfrm>
            <a:off x="6861186" y="3399088"/>
            <a:ext cx="2115407" cy="0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A9DDE7AC-659F-70A9-9CF0-909DC1001C0E}"/>
              </a:ext>
            </a:extLst>
          </p:cNvPr>
          <p:cNvCxnSpPr/>
          <p:nvPr/>
        </p:nvCxnSpPr>
        <p:spPr>
          <a:xfrm flipH="1">
            <a:off x="6861186" y="4224036"/>
            <a:ext cx="2115407" cy="0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1C1170AD-EF64-14DA-2920-F2E08989621F}"/>
              </a:ext>
            </a:extLst>
          </p:cNvPr>
          <p:cNvCxnSpPr>
            <a:cxnSpLocks/>
          </p:cNvCxnSpPr>
          <p:nvPr/>
        </p:nvCxnSpPr>
        <p:spPr>
          <a:xfrm flipH="1">
            <a:off x="3215407" y="2228044"/>
            <a:ext cx="138073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7" name="First round - short">
            <a:extLst>
              <a:ext uri="{FF2B5EF4-FFF2-40B4-BE49-F238E27FC236}">
                <a16:creationId xmlns:a16="http://schemas.microsoft.com/office/drawing/2014/main" id="{0098EFE0-6920-6175-E641-38760EBB5008}"/>
              </a:ext>
            </a:extLst>
          </p:cNvPr>
          <p:cNvGrpSpPr/>
          <p:nvPr/>
        </p:nvGrpSpPr>
        <p:grpSpPr>
          <a:xfrm>
            <a:off x="3215407" y="3049609"/>
            <a:ext cx="1380737" cy="356047"/>
            <a:chOff x="3215407" y="3049609"/>
            <a:chExt cx="1380737" cy="356047"/>
          </a:xfrm>
        </p:grpSpPr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BB93EE63-9E12-A3FA-DB27-0C9C950FAC62}"/>
                </a:ext>
              </a:extLst>
            </p:cNvPr>
            <p:cNvCxnSpPr>
              <a:cxnSpLocks/>
            </p:cNvCxnSpPr>
            <p:nvPr/>
          </p:nvCxnSpPr>
          <p:spPr>
            <a:xfrm>
              <a:off x="3215407" y="3049609"/>
              <a:ext cx="138073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4E0739B4-44CB-6F67-EEFF-C0CB60964FA9}"/>
                </a:ext>
              </a:extLst>
            </p:cNvPr>
            <p:cNvCxnSpPr/>
            <p:nvPr/>
          </p:nvCxnSpPr>
          <p:spPr>
            <a:xfrm flipH="1">
              <a:off x="3215407" y="3405656"/>
              <a:ext cx="138073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28E5B7BC-E1D4-3C99-3195-7CDA575DEF9A}"/>
                  </a:ext>
                </a:extLst>
              </p:cNvPr>
              <p:cNvSpPr txBox="1"/>
              <p:nvPr/>
            </p:nvSpPr>
            <p:spPr>
              <a:xfrm>
                <a:off x="3560040" y="2733087"/>
                <a:ext cx="6914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1, …,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28E5B7BC-E1D4-3C99-3195-7CDA575DE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0040" y="2733087"/>
                <a:ext cx="691471" cy="276999"/>
              </a:xfrm>
              <a:prstGeom prst="rect">
                <a:avLst/>
              </a:prstGeom>
              <a:blipFill>
                <a:blip r:embed="rId2"/>
                <a:stretch>
                  <a:fillRect l="-7273" r="-7273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Second round - short">
            <a:extLst>
              <a:ext uri="{FF2B5EF4-FFF2-40B4-BE49-F238E27FC236}">
                <a16:creationId xmlns:a16="http://schemas.microsoft.com/office/drawing/2014/main" id="{A47C7AE7-167B-7621-9D54-2FF2FDD1B079}"/>
              </a:ext>
            </a:extLst>
          </p:cNvPr>
          <p:cNvGrpSpPr/>
          <p:nvPr/>
        </p:nvGrpSpPr>
        <p:grpSpPr>
          <a:xfrm>
            <a:off x="3215407" y="4227221"/>
            <a:ext cx="1380737" cy="356047"/>
            <a:chOff x="3215407" y="4227221"/>
            <a:chExt cx="1380737" cy="356047"/>
          </a:xfrm>
        </p:grpSpPr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8C370B3F-BF83-EDCC-A19E-32345DDE255C}"/>
                </a:ext>
              </a:extLst>
            </p:cNvPr>
            <p:cNvCxnSpPr>
              <a:cxnSpLocks/>
            </p:cNvCxnSpPr>
            <p:nvPr/>
          </p:nvCxnSpPr>
          <p:spPr>
            <a:xfrm>
              <a:off x="3215407" y="4227221"/>
              <a:ext cx="138073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04396713-BEBB-3320-1F66-B98642DBCB05}"/>
                </a:ext>
              </a:extLst>
            </p:cNvPr>
            <p:cNvCxnSpPr/>
            <p:nvPr/>
          </p:nvCxnSpPr>
          <p:spPr>
            <a:xfrm flipH="1">
              <a:off x="3215407" y="4583268"/>
              <a:ext cx="138073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5A0B66FC-04AC-354C-73ED-1DEEE1EF50FC}"/>
                  </a:ext>
                </a:extLst>
              </p:cNvPr>
              <p:cNvSpPr txBox="1"/>
              <p:nvPr/>
            </p:nvSpPr>
            <p:spPr>
              <a:xfrm>
                <a:off x="3560040" y="3910699"/>
                <a:ext cx="6914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1, …,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5A0B66FC-04AC-354C-73ED-1DEEE1EF5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0040" y="3910699"/>
                <a:ext cx="691471" cy="276999"/>
              </a:xfrm>
              <a:prstGeom prst="rect">
                <a:avLst/>
              </a:prstGeom>
              <a:blipFill>
                <a:blip r:embed="rId3"/>
                <a:stretch>
                  <a:fillRect l="-7273" r="-7273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82D34159-2EA1-4B40-0B75-D43616994118}"/>
              </a:ext>
            </a:extLst>
          </p:cNvPr>
          <p:cNvCxnSpPr>
            <a:cxnSpLocks/>
          </p:cNvCxnSpPr>
          <p:nvPr/>
        </p:nvCxnSpPr>
        <p:spPr>
          <a:xfrm>
            <a:off x="3215407" y="5404834"/>
            <a:ext cx="211540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77216307-0FDA-1917-D45A-1639993926DE}"/>
              </a:ext>
            </a:extLst>
          </p:cNvPr>
          <p:cNvSpPr txBox="1"/>
          <p:nvPr/>
        </p:nvSpPr>
        <p:spPr>
          <a:xfrm>
            <a:off x="3587579" y="5088312"/>
            <a:ext cx="6363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/>
              <a:t>Small!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11437104-4218-6852-1CB2-01330AF42195}"/>
              </a:ext>
            </a:extLst>
          </p:cNvPr>
          <p:cNvCxnSpPr>
            <a:cxnSpLocks/>
          </p:cNvCxnSpPr>
          <p:nvPr/>
        </p:nvCxnSpPr>
        <p:spPr>
          <a:xfrm flipH="1">
            <a:off x="3215407" y="2228044"/>
            <a:ext cx="211540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91" name="First round - long">
            <a:extLst>
              <a:ext uri="{FF2B5EF4-FFF2-40B4-BE49-F238E27FC236}">
                <a16:creationId xmlns:a16="http://schemas.microsoft.com/office/drawing/2014/main" id="{70776A43-D3BA-5566-691A-882E8EB8B5F1}"/>
              </a:ext>
            </a:extLst>
          </p:cNvPr>
          <p:cNvGrpSpPr/>
          <p:nvPr/>
        </p:nvGrpSpPr>
        <p:grpSpPr>
          <a:xfrm>
            <a:off x="3215407" y="3049609"/>
            <a:ext cx="2115407" cy="356047"/>
            <a:chOff x="3215407" y="3049609"/>
            <a:chExt cx="1380737" cy="356047"/>
          </a:xfrm>
        </p:grpSpPr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2232B11B-B50D-B5E1-AEBA-60A379812839}"/>
                </a:ext>
              </a:extLst>
            </p:cNvPr>
            <p:cNvCxnSpPr>
              <a:cxnSpLocks/>
            </p:cNvCxnSpPr>
            <p:nvPr/>
          </p:nvCxnSpPr>
          <p:spPr>
            <a:xfrm>
              <a:off x="3215407" y="3049609"/>
              <a:ext cx="138073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5FA1C5A3-059D-6690-A1A9-13CA45F3F5F8}"/>
                </a:ext>
              </a:extLst>
            </p:cNvPr>
            <p:cNvCxnSpPr/>
            <p:nvPr/>
          </p:nvCxnSpPr>
          <p:spPr>
            <a:xfrm flipH="1">
              <a:off x="3215407" y="3405656"/>
              <a:ext cx="138073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5" name="Second round - long">
            <a:extLst>
              <a:ext uri="{FF2B5EF4-FFF2-40B4-BE49-F238E27FC236}">
                <a16:creationId xmlns:a16="http://schemas.microsoft.com/office/drawing/2014/main" id="{FEB7DF97-4DBC-079D-D0D5-71F9977814C2}"/>
              </a:ext>
            </a:extLst>
          </p:cNvPr>
          <p:cNvGrpSpPr/>
          <p:nvPr/>
        </p:nvGrpSpPr>
        <p:grpSpPr>
          <a:xfrm>
            <a:off x="3215407" y="4227221"/>
            <a:ext cx="2115407" cy="356047"/>
            <a:chOff x="3215407" y="4227221"/>
            <a:chExt cx="1380737" cy="356047"/>
          </a:xfrm>
        </p:grpSpPr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72DA9175-275C-26FD-0C31-7C3BE6903CC7}"/>
                </a:ext>
              </a:extLst>
            </p:cNvPr>
            <p:cNvCxnSpPr>
              <a:cxnSpLocks/>
            </p:cNvCxnSpPr>
            <p:nvPr/>
          </p:nvCxnSpPr>
          <p:spPr>
            <a:xfrm>
              <a:off x="3215407" y="4227221"/>
              <a:ext cx="138073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59E5FB04-F812-2AC8-B5F6-3CCC88F31495}"/>
                </a:ext>
              </a:extLst>
            </p:cNvPr>
            <p:cNvCxnSpPr/>
            <p:nvPr/>
          </p:nvCxnSpPr>
          <p:spPr>
            <a:xfrm flipH="1">
              <a:off x="3215407" y="4583268"/>
              <a:ext cx="138073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C3ED69D-E76D-4E5D-69A3-D8B005A17F65}"/>
                  </a:ext>
                </a:extLst>
              </p:cNvPr>
              <p:cNvSpPr txBox="1"/>
              <p:nvPr/>
            </p:nvSpPr>
            <p:spPr>
              <a:xfrm>
                <a:off x="3465040" y="3087368"/>
                <a:ext cx="881267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, …, 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C3ED69D-E76D-4E5D-69A3-D8B005A17F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040" y="3087368"/>
                <a:ext cx="881267" cy="298415"/>
              </a:xfrm>
              <a:prstGeom prst="rect">
                <a:avLst/>
              </a:prstGeom>
              <a:blipFill>
                <a:blip r:embed="rId4"/>
                <a:stretch>
                  <a:fillRect l="-5634" r="-1408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72517AF-A920-248A-8846-1BBCC7CD5BFF}"/>
                  </a:ext>
                </a:extLst>
              </p:cNvPr>
              <p:cNvSpPr txBox="1"/>
              <p:nvPr/>
            </p:nvSpPr>
            <p:spPr>
              <a:xfrm>
                <a:off x="3465040" y="4261044"/>
                <a:ext cx="881267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, …, 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72517AF-A920-248A-8846-1BBCC7CD5B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040" y="4261044"/>
                <a:ext cx="881267" cy="298415"/>
              </a:xfrm>
              <a:prstGeom prst="rect">
                <a:avLst/>
              </a:prstGeom>
              <a:blipFill>
                <a:blip r:embed="rId5"/>
                <a:stretch>
                  <a:fillRect l="-5634" r="-1408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45AF925-60EE-E778-5518-2821607DAC22}"/>
              </a:ext>
            </a:extLst>
          </p:cNvPr>
          <p:cNvCxnSpPr>
            <a:cxnSpLocks/>
          </p:cNvCxnSpPr>
          <p:nvPr/>
        </p:nvCxnSpPr>
        <p:spPr>
          <a:xfrm>
            <a:off x="3215407" y="5404834"/>
            <a:ext cx="138073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2BA2DAD-BEE5-F9D3-F6D1-21052A66C7AB}"/>
                  </a:ext>
                </a:extLst>
              </p:cNvPr>
              <p:cNvSpPr txBox="1"/>
              <p:nvPr/>
            </p:nvSpPr>
            <p:spPr>
              <a:xfrm>
                <a:off x="1614646" y="4936077"/>
                <a:ext cx="1690812" cy="944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Check if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𝐸𝑛𝑡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dirty="0"/>
                  <a:t>is small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2BA2DAD-BEE5-F9D3-F6D1-21052A66C7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646" y="4936077"/>
                <a:ext cx="1690812" cy="944746"/>
              </a:xfrm>
              <a:prstGeom prst="rect">
                <a:avLst/>
              </a:prstGeom>
              <a:blipFill>
                <a:blip r:embed="rId6"/>
                <a:stretch>
                  <a:fillRect t="-2632"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Changed question">
            <a:extLst>
              <a:ext uri="{FF2B5EF4-FFF2-40B4-BE49-F238E27FC236}">
                <a16:creationId xmlns:a16="http://schemas.microsoft.com/office/drawing/2014/main" id="{D3C0F777-2BC6-FDB4-8168-762D04E3C9B5}"/>
              </a:ext>
            </a:extLst>
          </p:cNvPr>
          <p:cNvSpPr txBox="1"/>
          <p:nvPr/>
        </p:nvSpPr>
        <p:spPr>
          <a:xfrm>
            <a:off x="1945628" y="2040905"/>
            <a:ext cx="8209885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sz="1400" dirty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Is there a (simple) memory-tight reduction</a:t>
            </a:r>
          </a:p>
          <a:p>
            <a:pPr algn="ctr"/>
            <a:r>
              <a:rPr lang="en-US" sz="2800" dirty="0"/>
              <a:t>for the GGM PRF from PRG security</a:t>
            </a:r>
          </a:p>
          <a:p>
            <a:pPr algn="ctr"/>
            <a:r>
              <a:rPr lang="en-US" sz="2800" dirty="0">
                <a:solidFill>
                  <a:schemeClr val="accent1"/>
                </a:solidFill>
              </a:rPr>
              <a:t>for adversaries that do not repeat queries?</a:t>
            </a:r>
          </a:p>
          <a:p>
            <a:pPr algn="ctr"/>
            <a:endParaRPr lang="en-US" sz="2800" dirty="0">
              <a:solidFill>
                <a:schemeClr val="accent1"/>
              </a:solidFill>
            </a:endParaRPr>
          </a:p>
          <a:p>
            <a:pPr algn="ctr"/>
            <a:endParaRPr lang="en-US" sz="1400" dirty="0">
              <a:solidFill>
                <a:schemeClr val="accent1"/>
              </a:solidFill>
            </a:endParaRPr>
          </a:p>
          <a:p>
            <a:pPr algn="ctr"/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93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  <p:set>
                                      <p:cBhvr>
                                        <p:cTn id="7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12" grpId="0" animBg="1"/>
      <p:bldP spid="12" grpId="1" animBg="1"/>
      <p:bldP spid="11" grpId="0" animBg="1"/>
      <p:bldP spid="10" grpId="0" animBg="1"/>
      <p:bldP spid="36" grpId="0"/>
      <p:bldP spid="85" grpId="0"/>
      <p:bldP spid="15" grpId="0"/>
      <p:bldP spid="9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C5CD0-1B13-2C0A-0A28-612FB5FCB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3D2E9B9-3CEA-0655-2F70-C343C20540DB}"/>
              </a:ext>
            </a:extLst>
          </p:cNvPr>
          <p:cNvCxnSpPr/>
          <p:nvPr/>
        </p:nvCxnSpPr>
        <p:spPr>
          <a:xfrm>
            <a:off x="6082121" y="2068063"/>
            <a:ext cx="0" cy="3286664"/>
          </a:xfrm>
          <a:prstGeom prst="line">
            <a:avLst/>
          </a:prstGeom>
          <a:ln>
            <a:solidFill>
              <a:schemeClr val="accent1">
                <a:alpha val="7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35BF43E-710D-D5A8-E890-0A6BF7A36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Non-Repeating Adversaries: Yes!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23CA4-DF80-C7BB-EA65-A7A55408A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August 21,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12AA4-B09C-9547-AA2D-BD4B3A2D4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Succinct PPRFs via Memory-Tight Reductions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39522-A5DC-ED69-7135-E7770FE34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C0E1-98DD-3C49-8B41-B41A0612119F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87183FE-7EE3-E829-957B-F1880975D9EF}"/>
                  </a:ext>
                </a:extLst>
              </p:cNvPr>
              <p:cNvSpPr txBox="1"/>
              <p:nvPr/>
            </p:nvSpPr>
            <p:spPr>
              <a:xfrm>
                <a:off x="2240553" y="2706754"/>
                <a:ext cx="3368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87183FE-7EE3-E829-957B-F1880975D9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553" y="2706754"/>
                <a:ext cx="336823" cy="276999"/>
              </a:xfrm>
              <a:prstGeom prst="rect">
                <a:avLst/>
              </a:prstGeom>
              <a:blipFill>
                <a:blip r:embed="rId2"/>
                <a:stretch>
                  <a:fillRect l="-14286" r="-7143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F98BCB7-ECBB-8D3F-F5CF-15883E7FD771}"/>
              </a:ext>
            </a:extLst>
          </p:cNvPr>
          <p:cNvCxnSpPr>
            <a:cxnSpLocks/>
          </p:cNvCxnSpPr>
          <p:nvPr/>
        </p:nvCxnSpPr>
        <p:spPr>
          <a:xfrm>
            <a:off x="2910254" y="2845253"/>
            <a:ext cx="596291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7CECFD0-8F47-50E3-84D3-6FC4F84BB3AA}"/>
              </a:ext>
            </a:extLst>
          </p:cNvPr>
          <p:cNvCxnSpPr>
            <a:cxnSpLocks/>
          </p:cNvCxnSpPr>
          <p:nvPr/>
        </p:nvCxnSpPr>
        <p:spPr>
          <a:xfrm>
            <a:off x="3322378" y="2781134"/>
            <a:ext cx="0" cy="12823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5189117-E31F-2CE5-13D2-F90C06947ABC}"/>
              </a:ext>
            </a:extLst>
          </p:cNvPr>
          <p:cNvCxnSpPr>
            <a:cxnSpLocks/>
          </p:cNvCxnSpPr>
          <p:nvPr/>
        </p:nvCxnSpPr>
        <p:spPr>
          <a:xfrm>
            <a:off x="3781943" y="2781134"/>
            <a:ext cx="0" cy="12823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CA4BC75-B49C-EE0C-50CD-ECDF21CECDF7}"/>
              </a:ext>
            </a:extLst>
          </p:cNvPr>
          <p:cNvCxnSpPr>
            <a:cxnSpLocks/>
          </p:cNvCxnSpPr>
          <p:nvPr/>
        </p:nvCxnSpPr>
        <p:spPr>
          <a:xfrm>
            <a:off x="4241508" y="2781134"/>
            <a:ext cx="0" cy="12823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62C2C22-3F66-78F1-9B4B-D489404EC753}"/>
              </a:ext>
            </a:extLst>
          </p:cNvPr>
          <p:cNvCxnSpPr>
            <a:cxnSpLocks/>
          </p:cNvCxnSpPr>
          <p:nvPr/>
        </p:nvCxnSpPr>
        <p:spPr>
          <a:xfrm>
            <a:off x="6082943" y="2781134"/>
            <a:ext cx="0" cy="12823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1734419-CF00-50FF-4D32-D276D3B2AD9C}"/>
              </a:ext>
            </a:extLst>
          </p:cNvPr>
          <p:cNvCxnSpPr>
            <a:cxnSpLocks/>
          </p:cNvCxnSpPr>
          <p:nvPr/>
        </p:nvCxnSpPr>
        <p:spPr>
          <a:xfrm>
            <a:off x="6539333" y="2781134"/>
            <a:ext cx="0" cy="1282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09EBB5D-707F-185A-3A41-5F6C0B6846F6}"/>
              </a:ext>
            </a:extLst>
          </p:cNvPr>
          <p:cNvCxnSpPr>
            <a:cxnSpLocks/>
          </p:cNvCxnSpPr>
          <p:nvPr/>
        </p:nvCxnSpPr>
        <p:spPr>
          <a:xfrm>
            <a:off x="8377592" y="2781134"/>
            <a:ext cx="0" cy="1282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8DF644B-22A5-174F-C340-294B7B8C7E94}"/>
                  </a:ext>
                </a:extLst>
              </p:cNvPr>
              <p:cNvSpPr txBox="1"/>
              <p:nvPr/>
            </p:nvSpPr>
            <p:spPr>
              <a:xfrm>
                <a:off x="3235014" y="3017315"/>
                <a:ext cx="174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de-DE" b="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8DF644B-22A5-174F-C340-294B7B8C7E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014" y="3017315"/>
                <a:ext cx="174728" cy="276999"/>
              </a:xfrm>
              <a:prstGeom prst="rect">
                <a:avLst/>
              </a:prstGeom>
              <a:blipFill>
                <a:blip r:embed="rId3"/>
                <a:stretch>
                  <a:fillRect l="-26667" r="-26667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FD1326F-CBCA-E889-260F-5E746D9CF5E6}"/>
                  </a:ext>
                </a:extLst>
              </p:cNvPr>
              <p:cNvSpPr txBox="1"/>
              <p:nvPr/>
            </p:nvSpPr>
            <p:spPr>
              <a:xfrm>
                <a:off x="3694579" y="3017315"/>
                <a:ext cx="174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FD1326F-CBCA-E889-260F-5E746D9CF5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4579" y="3017315"/>
                <a:ext cx="174728" cy="276999"/>
              </a:xfrm>
              <a:prstGeom prst="rect">
                <a:avLst/>
              </a:prstGeom>
              <a:blipFill>
                <a:blip r:embed="rId4"/>
                <a:stretch>
                  <a:fillRect l="-26667" r="-33333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1751E22-EA9E-D4EA-EA24-AB78A85C610B}"/>
                  </a:ext>
                </a:extLst>
              </p:cNvPr>
              <p:cNvSpPr txBox="1"/>
              <p:nvPr/>
            </p:nvSpPr>
            <p:spPr>
              <a:xfrm>
                <a:off x="4154144" y="3017315"/>
                <a:ext cx="174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1751E22-EA9E-D4EA-EA24-AB78A85C61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144" y="3017315"/>
                <a:ext cx="174728" cy="276999"/>
              </a:xfrm>
              <a:prstGeom prst="rect">
                <a:avLst/>
              </a:prstGeom>
              <a:blipFill>
                <a:blip r:embed="rId5"/>
                <a:stretch>
                  <a:fillRect l="-26667" r="-33333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0341309-623B-C4CD-DF6B-DA75B2C9668E}"/>
                  </a:ext>
                </a:extLst>
              </p:cNvPr>
              <p:cNvSpPr txBox="1"/>
              <p:nvPr/>
            </p:nvSpPr>
            <p:spPr>
              <a:xfrm>
                <a:off x="6023148" y="3017315"/>
                <a:ext cx="12753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0341309-623B-C4CD-DF6B-DA75B2C966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148" y="3017315"/>
                <a:ext cx="127534" cy="276999"/>
              </a:xfrm>
              <a:prstGeom prst="rect">
                <a:avLst/>
              </a:prstGeom>
              <a:blipFill>
                <a:blip r:embed="rId6"/>
                <a:stretch>
                  <a:fillRect l="-45455" r="-36364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EB6234A-7BC7-0A8D-652E-B6340B8D07B5}"/>
                  </a:ext>
                </a:extLst>
              </p:cNvPr>
              <p:cNvSpPr txBox="1"/>
              <p:nvPr/>
            </p:nvSpPr>
            <p:spPr>
              <a:xfrm>
                <a:off x="6239689" y="2343603"/>
                <a:ext cx="531492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de-DE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EB6234A-7BC7-0A8D-652E-B6340B8D07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9689" y="2343603"/>
                <a:ext cx="531492" cy="276999"/>
              </a:xfrm>
              <a:prstGeom prst="rect">
                <a:avLst/>
              </a:prstGeom>
              <a:blipFill>
                <a:blip r:embed="rId7"/>
                <a:stretch>
                  <a:fillRect l="-9302" r="-9302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0576553-D89A-D47E-D0DB-601DE8C51848}"/>
                  </a:ext>
                </a:extLst>
              </p:cNvPr>
              <p:cNvSpPr txBox="1"/>
              <p:nvPr/>
            </p:nvSpPr>
            <p:spPr>
              <a:xfrm>
                <a:off x="8288337" y="2343603"/>
                <a:ext cx="1785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0576553-D89A-D47E-D0DB-601DE8C518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8337" y="2343603"/>
                <a:ext cx="178510" cy="276999"/>
              </a:xfrm>
              <a:prstGeom prst="rect">
                <a:avLst/>
              </a:prstGeom>
              <a:blipFill>
                <a:blip r:embed="rId8"/>
                <a:stretch>
                  <a:fillRect l="-33333" r="-33333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0C009328-DD6C-6CCE-48EF-1694EED7C4F5}"/>
              </a:ext>
            </a:extLst>
          </p:cNvPr>
          <p:cNvSpPr txBox="1"/>
          <p:nvPr/>
        </p:nvSpPr>
        <p:spPr>
          <a:xfrm>
            <a:off x="9206051" y="2706754"/>
            <a:ext cx="74539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queries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C1816EA-0FA5-6EDD-4AC4-A20001232E0A}"/>
              </a:ext>
            </a:extLst>
          </p:cNvPr>
          <p:cNvSpPr txBox="1"/>
          <p:nvPr/>
        </p:nvSpPr>
        <p:spPr>
          <a:xfrm>
            <a:off x="4303000" y="2343603"/>
            <a:ext cx="77380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random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2E7124C-D136-2905-0A60-843B703C842A}"/>
              </a:ext>
            </a:extLst>
          </p:cNvPr>
          <p:cNvSpPr txBox="1"/>
          <p:nvPr/>
        </p:nvSpPr>
        <p:spPr>
          <a:xfrm>
            <a:off x="7375467" y="3017315"/>
            <a:ext cx="37837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real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3E41BD9-8866-FDCE-1022-BAF455A32457}"/>
                  </a:ext>
                </a:extLst>
              </p:cNvPr>
              <p:cNvSpPr txBox="1"/>
              <p:nvPr/>
            </p:nvSpPr>
            <p:spPr>
              <a:xfrm>
                <a:off x="2240553" y="4536455"/>
                <a:ext cx="5564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3E41BD9-8866-FDCE-1022-BAF455A324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553" y="4536455"/>
                <a:ext cx="556434" cy="276999"/>
              </a:xfrm>
              <a:prstGeom prst="rect">
                <a:avLst/>
              </a:prstGeom>
              <a:blipFill>
                <a:blip r:embed="rId9"/>
                <a:stretch>
                  <a:fillRect l="-8889" r="-4444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78AE1D4-2268-D419-440C-2658F61A1977}"/>
              </a:ext>
            </a:extLst>
          </p:cNvPr>
          <p:cNvCxnSpPr>
            <a:cxnSpLocks/>
          </p:cNvCxnSpPr>
          <p:nvPr/>
        </p:nvCxnSpPr>
        <p:spPr>
          <a:xfrm>
            <a:off x="2910254" y="4674954"/>
            <a:ext cx="596291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8E74779-5353-93BD-ACC5-62B17EECF375}"/>
              </a:ext>
            </a:extLst>
          </p:cNvPr>
          <p:cNvCxnSpPr>
            <a:cxnSpLocks/>
          </p:cNvCxnSpPr>
          <p:nvPr/>
        </p:nvCxnSpPr>
        <p:spPr>
          <a:xfrm>
            <a:off x="3322378" y="4610835"/>
            <a:ext cx="0" cy="12823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DC94162-7F61-777F-8402-E8EF43547F89}"/>
              </a:ext>
            </a:extLst>
          </p:cNvPr>
          <p:cNvCxnSpPr>
            <a:cxnSpLocks/>
          </p:cNvCxnSpPr>
          <p:nvPr/>
        </p:nvCxnSpPr>
        <p:spPr>
          <a:xfrm>
            <a:off x="3781943" y="4610835"/>
            <a:ext cx="0" cy="12823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C596AD8-95CE-B99D-E180-B9688D8DED1B}"/>
              </a:ext>
            </a:extLst>
          </p:cNvPr>
          <p:cNvCxnSpPr>
            <a:cxnSpLocks/>
          </p:cNvCxnSpPr>
          <p:nvPr/>
        </p:nvCxnSpPr>
        <p:spPr>
          <a:xfrm>
            <a:off x="4241508" y="4610835"/>
            <a:ext cx="0" cy="12823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0F04E38-1FAA-835E-DFF5-091559FB1847}"/>
              </a:ext>
            </a:extLst>
          </p:cNvPr>
          <p:cNvCxnSpPr>
            <a:cxnSpLocks/>
          </p:cNvCxnSpPr>
          <p:nvPr/>
        </p:nvCxnSpPr>
        <p:spPr>
          <a:xfrm>
            <a:off x="6082943" y="4610835"/>
            <a:ext cx="0" cy="12823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B812999-EEAF-2777-54A0-C8FEC9922153}"/>
              </a:ext>
            </a:extLst>
          </p:cNvPr>
          <p:cNvCxnSpPr>
            <a:cxnSpLocks/>
          </p:cNvCxnSpPr>
          <p:nvPr/>
        </p:nvCxnSpPr>
        <p:spPr>
          <a:xfrm>
            <a:off x="6539333" y="4610835"/>
            <a:ext cx="0" cy="12823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1E594AC-9211-0321-F9A8-6880F95E097F}"/>
              </a:ext>
            </a:extLst>
          </p:cNvPr>
          <p:cNvCxnSpPr>
            <a:cxnSpLocks/>
          </p:cNvCxnSpPr>
          <p:nvPr/>
        </p:nvCxnSpPr>
        <p:spPr>
          <a:xfrm>
            <a:off x="8377592" y="4610835"/>
            <a:ext cx="0" cy="1282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BD7395C-079A-6FBF-7D64-90EA9B0FCF6C}"/>
                  </a:ext>
                </a:extLst>
              </p:cNvPr>
              <p:cNvSpPr txBox="1"/>
              <p:nvPr/>
            </p:nvSpPr>
            <p:spPr>
              <a:xfrm>
                <a:off x="3235014" y="4847016"/>
                <a:ext cx="174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de-DE" b="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BD7395C-079A-6FBF-7D64-90EA9B0FCF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014" y="4847016"/>
                <a:ext cx="174728" cy="276999"/>
              </a:xfrm>
              <a:prstGeom prst="rect">
                <a:avLst/>
              </a:prstGeom>
              <a:blipFill>
                <a:blip r:embed="rId10"/>
                <a:stretch>
                  <a:fillRect l="-26667" r="-26667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A355F0E-45F8-B15C-956C-79E4FCD94BDE}"/>
                  </a:ext>
                </a:extLst>
              </p:cNvPr>
              <p:cNvSpPr txBox="1"/>
              <p:nvPr/>
            </p:nvSpPr>
            <p:spPr>
              <a:xfrm>
                <a:off x="3694579" y="4847016"/>
                <a:ext cx="174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A355F0E-45F8-B15C-956C-79E4FCD94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4579" y="4847016"/>
                <a:ext cx="174728" cy="276999"/>
              </a:xfrm>
              <a:prstGeom prst="rect">
                <a:avLst/>
              </a:prstGeom>
              <a:blipFill>
                <a:blip r:embed="rId11"/>
                <a:stretch>
                  <a:fillRect l="-26667" r="-33333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C451FBE-61D4-817D-4D45-2BFCE93EE8FA}"/>
                  </a:ext>
                </a:extLst>
              </p:cNvPr>
              <p:cNvSpPr txBox="1"/>
              <p:nvPr/>
            </p:nvSpPr>
            <p:spPr>
              <a:xfrm>
                <a:off x="4154144" y="4847016"/>
                <a:ext cx="174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C451FBE-61D4-817D-4D45-2BFCE93EE8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144" y="4847016"/>
                <a:ext cx="174728" cy="276999"/>
              </a:xfrm>
              <a:prstGeom prst="rect">
                <a:avLst/>
              </a:prstGeom>
              <a:blipFill>
                <a:blip r:embed="rId12"/>
                <a:stretch>
                  <a:fillRect l="-26667" r="-33333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B5CFE77-B3F2-5382-42F3-28A894DF8FAB}"/>
                  </a:ext>
                </a:extLst>
              </p:cNvPr>
              <p:cNvSpPr txBox="1"/>
              <p:nvPr/>
            </p:nvSpPr>
            <p:spPr>
              <a:xfrm>
                <a:off x="6023148" y="4847016"/>
                <a:ext cx="12753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B5CFE77-B3F2-5382-42F3-28A894DF8F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148" y="4847016"/>
                <a:ext cx="127534" cy="276999"/>
              </a:xfrm>
              <a:prstGeom prst="rect">
                <a:avLst/>
              </a:prstGeom>
              <a:blipFill>
                <a:blip r:embed="rId13"/>
                <a:stretch>
                  <a:fillRect l="-45455" r="-36364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3EB7199-A915-3363-A12C-D4921BA4C6FF}"/>
                  </a:ext>
                </a:extLst>
              </p:cNvPr>
              <p:cNvSpPr txBox="1"/>
              <p:nvPr/>
            </p:nvSpPr>
            <p:spPr>
              <a:xfrm>
                <a:off x="6274188" y="4847016"/>
                <a:ext cx="531492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de-DE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3EB7199-A915-3363-A12C-D4921BA4C6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4188" y="4847016"/>
                <a:ext cx="531492" cy="276999"/>
              </a:xfrm>
              <a:prstGeom prst="rect">
                <a:avLst/>
              </a:prstGeom>
              <a:blipFill>
                <a:blip r:embed="rId14"/>
                <a:stretch>
                  <a:fillRect l="-9302" r="-9302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A8263B3-4061-95BF-B395-0F1AEC903B9D}"/>
                  </a:ext>
                </a:extLst>
              </p:cNvPr>
              <p:cNvSpPr txBox="1"/>
              <p:nvPr/>
            </p:nvSpPr>
            <p:spPr>
              <a:xfrm>
                <a:off x="8288337" y="4173304"/>
                <a:ext cx="1785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A8263B3-4061-95BF-B395-0F1AEC903B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8337" y="4173304"/>
                <a:ext cx="178510" cy="276999"/>
              </a:xfrm>
              <a:prstGeom prst="rect">
                <a:avLst/>
              </a:prstGeom>
              <a:blipFill>
                <a:blip r:embed="rId8"/>
                <a:stretch>
                  <a:fillRect l="-33333" r="-33333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BA7DC212-7554-1000-1803-7AE86775D601}"/>
              </a:ext>
            </a:extLst>
          </p:cNvPr>
          <p:cNvSpPr txBox="1"/>
          <p:nvPr/>
        </p:nvSpPr>
        <p:spPr>
          <a:xfrm>
            <a:off x="9206051" y="4536455"/>
            <a:ext cx="74539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queries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411245F-6DE2-AF2F-11E9-5E004E851C9C}"/>
              </a:ext>
            </a:extLst>
          </p:cNvPr>
          <p:cNvSpPr txBox="1"/>
          <p:nvPr/>
        </p:nvSpPr>
        <p:spPr>
          <a:xfrm>
            <a:off x="4303000" y="4173304"/>
            <a:ext cx="77380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random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EFCE4EA-38A2-04D7-3A82-0F869C45D1CF}"/>
              </a:ext>
            </a:extLst>
          </p:cNvPr>
          <p:cNvSpPr txBox="1"/>
          <p:nvPr/>
        </p:nvSpPr>
        <p:spPr>
          <a:xfrm>
            <a:off x="7375467" y="4847016"/>
            <a:ext cx="37837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real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7650407-2202-586C-0D9E-8CB386648D54}"/>
              </a:ext>
            </a:extLst>
          </p:cNvPr>
          <p:cNvCxnSpPr>
            <a:cxnSpLocks/>
          </p:cNvCxnSpPr>
          <p:nvPr/>
        </p:nvCxnSpPr>
        <p:spPr>
          <a:xfrm>
            <a:off x="6997343" y="4610835"/>
            <a:ext cx="0" cy="1282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3E626A9-C003-3C53-0C84-591DF1F8579F}"/>
              </a:ext>
            </a:extLst>
          </p:cNvPr>
          <p:cNvCxnSpPr>
            <a:cxnSpLocks/>
          </p:cNvCxnSpPr>
          <p:nvPr/>
        </p:nvCxnSpPr>
        <p:spPr>
          <a:xfrm>
            <a:off x="6996533" y="2781134"/>
            <a:ext cx="0" cy="1282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1D4107B-7E36-F9C7-374D-5FC7A30046A0}"/>
                  </a:ext>
                </a:extLst>
              </p:cNvPr>
              <p:cNvSpPr txBox="1"/>
              <p:nvPr/>
            </p:nvSpPr>
            <p:spPr>
              <a:xfrm>
                <a:off x="6769279" y="2343603"/>
                <a:ext cx="531492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de-DE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1D4107B-7E36-F9C7-374D-5FC7A30046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9279" y="2343603"/>
                <a:ext cx="531492" cy="276999"/>
              </a:xfrm>
              <a:prstGeom prst="rect">
                <a:avLst/>
              </a:prstGeom>
              <a:blipFill>
                <a:blip r:embed="rId15"/>
                <a:stretch>
                  <a:fillRect l="-9091" r="-6818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0F95231-8853-40C1-83BE-4C97EC01EF9E}"/>
                  </a:ext>
                </a:extLst>
              </p:cNvPr>
              <p:cNvSpPr txBox="1"/>
              <p:nvPr/>
            </p:nvSpPr>
            <p:spPr>
              <a:xfrm>
                <a:off x="6734780" y="4173304"/>
                <a:ext cx="531492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de-DE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0F95231-8853-40C1-83BE-4C97EC01EF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4780" y="4173304"/>
                <a:ext cx="531492" cy="276999"/>
              </a:xfrm>
              <a:prstGeom prst="rect">
                <a:avLst/>
              </a:prstGeom>
              <a:blipFill>
                <a:blip r:embed="rId16"/>
                <a:stretch>
                  <a:fillRect l="-9302" r="-9302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088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0.0375 -3.7037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E6C8728-439A-C5ED-2DA5-C56FBA02A82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br>
                  <a:rPr lang="de-DE" dirty="0"/>
                </a:br>
                <a:r>
                  <a:rPr lang="de-DE" sz="2400" dirty="0"/>
                  <a:t>(</a:t>
                </a:r>
                <a:r>
                  <a:rPr lang="de-DE" sz="2400" dirty="0" err="1"/>
                  <a:t>Example</a:t>
                </a:r>
                <a:r>
                  <a:rPr lang="de-DE" sz="2400" dirty="0"/>
                  <a:t> GGM </a:t>
                </a:r>
                <a:r>
                  <a:rPr lang="de-DE" sz="2400" dirty="0" err="1"/>
                  <a:t>tree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depth</a:t>
                </a:r>
                <a:r>
                  <a:rPr lang="de-DE" sz="2400" dirty="0"/>
                  <a:t> 3, </a:t>
                </a:r>
                <a:r>
                  <a:rPr lang="de-DE" sz="2400" dirty="0" err="1"/>
                  <a:t>query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=001</m:t>
                    </m:r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E6C8728-439A-C5ED-2DA5-C56FBA02A8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54" t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57976B-6862-1ED4-686D-027642B87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August 21,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92B11-D33F-5FAD-EA21-88BE4F012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Succinct PPRFs via Memory-Tight Reductions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3E95B-4CED-6C29-3CFC-D9E753862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C0E1-98DD-3C49-8B41-B41A0612119F}" type="slidenum">
              <a:rPr lang="en-US" smtClean="0"/>
              <a:t>5</a:t>
            </a:fld>
            <a:endParaRPr lang="en-US"/>
          </a:p>
        </p:txBody>
      </p:sp>
      <p:grpSp>
        <p:nvGrpSpPr>
          <p:cNvPr id="79" name="Hybrid 3">
            <a:extLst>
              <a:ext uri="{FF2B5EF4-FFF2-40B4-BE49-F238E27FC236}">
                <a16:creationId xmlns:a16="http://schemas.microsoft.com/office/drawing/2014/main" id="{79822E21-0AB0-233D-C421-FB777F113916}"/>
              </a:ext>
            </a:extLst>
          </p:cNvPr>
          <p:cNvGrpSpPr/>
          <p:nvPr/>
        </p:nvGrpSpPr>
        <p:grpSpPr>
          <a:xfrm>
            <a:off x="1836343" y="4082577"/>
            <a:ext cx="8526683" cy="1796475"/>
            <a:chOff x="1575095" y="6922424"/>
            <a:chExt cx="8526683" cy="1796475"/>
          </a:xfrm>
        </p:grpSpPr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B387409D-4D46-6FCC-8860-5AE601A9F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575095" y="6922424"/>
              <a:ext cx="8526683" cy="1727200"/>
            </a:xfrm>
            <a:prstGeom prst="rect">
              <a:avLst/>
            </a:prstGeom>
          </p:spPr>
        </p:pic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D800BF03-FEDA-4895-F7A0-27832D26398A}"/>
                </a:ext>
              </a:extLst>
            </p:cNvPr>
            <p:cNvCxnSpPr>
              <a:cxnSpLocks/>
            </p:cNvCxnSpPr>
            <p:nvPr/>
          </p:nvCxnSpPr>
          <p:spPr>
            <a:xfrm>
              <a:off x="4957497" y="6991699"/>
              <a:ext cx="0" cy="172720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6D486935-5CC1-A44B-DB58-0C2DA528EC42}"/>
                </a:ext>
              </a:extLst>
            </p:cNvPr>
            <p:cNvCxnSpPr>
              <a:cxnSpLocks/>
            </p:cNvCxnSpPr>
            <p:nvPr/>
          </p:nvCxnSpPr>
          <p:spPr>
            <a:xfrm>
              <a:off x="7195174" y="6991699"/>
              <a:ext cx="0" cy="172720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Hybrid 0">
            <a:extLst>
              <a:ext uri="{FF2B5EF4-FFF2-40B4-BE49-F238E27FC236}">
                <a16:creationId xmlns:a16="http://schemas.microsoft.com/office/drawing/2014/main" id="{29363349-8F29-AFC1-2A0A-93B325163324}"/>
              </a:ext>
            </a:extLst>
          </p:cNvPr>
          <p:cNvGrpSpPr/>
          <p:nvPr/>
        </p:nvGrpSpPr>
        <p:grpSpPr>
          <a:xfrm>
            <a:off x="1819785" y="2085895"/>
            <a:ext cx="8559800" cy="1625600"/>
            <a:chOff x="1558537" y="2085895"/>
            <a:chExt cx="8559800" cy="1625600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57C1765E-5BB8-9063-B4E1-227FD79E7598}"/>
                </a:ext>
              </a:extLst>
            </p:cNvPr>
            <p:cNvGrpSpPr/>
            <p:nvPr/>
          </p:nvGrpSpPr>
          <p:grpSpPr>
            <a:xfrm>
              <a:off x="1558537" y="2085895"/>
              <a:ext cx="8559800" cy="1625600"/>
              <a:chOff x="1558537" y="1584092"/>
              <a:chExt cx="8559800" cy="1625600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6AEA6155-4E37-09E5-5932-E99482AA80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/>
              <a:stretch/>
            </p:blipFill>
            <p:spPr>
              <a:xfrm>
                <a:off x="1558537" y="1588466"/>
                <a:ext cx="8559800" cy="1616851"/>
              </a:xfrm>
              <a:prstGeom prst="rect">
                <a:avLst/>
              </a:prstGeom>
            </p:spPr>
          </p:pic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4415751A-7BF6-E56B-EDB4-D7F1ED7393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57497" y="1584092"/>
                <a:ext cx="0" cy="16256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645BD23F-B5E2-97FF-2119-B9B620484F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95174" y="1584092"/>
                <a:ext cx="0" cy="16256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D7788054-B956-8C0A-2B49-F58559F42CAB}"/>
                </a:ext>
              </a:extLst>
            </p:cNvPr>
            <p:cNvSpPr/>
            <p:nvPr/>
          </p:nvSpPr>
          <p:spPr>
            <a:xfrm>
              <a:off x="5832088" y="2720898"/>
              <a:ext cx="1282390" cy="5018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4" name="Rectangle hiding Hybrid 0">
            <a:extLst>
              <a:ext uri="{FF2B5EF4-FFF2-40B4-BE49-F238E27FC236}">
                <a16:creationId xmlns:a16="http://schemas.microsoft.com/office/drawing/2014/main" id="{0B075D88-1284-5D15-4699-833DC05749DF}"/>
              </a:ext>
            </a:extLst>
          </p:cNvPr>
          <p:cNvSpPr/>
          <p:nvPr/>
        </p:nvSpPr>
        <p:spPr>
          <a:xfrm>
            <a:off x="5546925" y="2062977"/>
            <a:ext cx="4866113" cy="1661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" name="Hybrid 1">
            <a:extLst>
              <a:ext uri="{FF2B5EF4-FFF2-40B4-BE49-F238E27FC236}">
                <a16:creationId xmlns:a16="http://schemas.microsoft.com/office/drawing/2014/main" id="{06B40477-48B9-BE31-1C44-1085DC473275}"/>
              </a:ext>
            </a:extLst>
          </p:cNvPr>
          <p:cNvGrpSpPr/>
          <p:nvPr/>
        </p:nvGrpSpPr>
        <p:grpSpPr>
          <a:xfrm>
            <a:off x="1819785" y="4075037"/>
            <a:ext cx="8559800" cy="1592146"/>
            <a:chOff x="1558537" y="4075037"/>
            <a:chExt cx="8559800" cy="1592146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435FF506-8C71-4009-770F-EBE66929DF32}"/>
                </a:ext>
              </a:extLst>
            </p:cNvPr>
            <p:cNvGrpSpPr/>
            <p:nvPr/>
          </p:nvGrpSpPr>
          <p:grpSpPr>
            <a:xfrm>
              <a:off x="1558537" y="4075037"/>
              <a:ext cx="8559800" cy="1592146"/>
              <a:chOff x="1558537" y="3350211"/>
              <a:chExt cx="8559800" cy="1592146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790D6ED4-4EAC-233F-5DA7-3A163AAA3A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/>
              <a:stretch/>
            </p:blipFill>
            <p:spPr>
              <a:xfrm>
                <a:off x="1558537" y="3350211"/>
                <a:ext cx="8559800" cy="1521742"/>
              </a:xfrm>
              <a:prstGeom prst="rect">
                <a:avLst/>
              </a:prstGeom>
            </p:spPr>
          </p:pic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B998C8AC-EA71-04B5-B8D7-45D257737F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57497" y="3418357"/>
                <a:ext cx="0" cy="15240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89EB082E-C461-9C80-9560-6A296AB098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95174" y="3418357"/>
                <a:ext cx="0" cy="15240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BEDDA423-943F-7971-E210-ADB0629051A8}"/>
                </a:ext>
              </a:extLst>
            </p:cNvPr>
            <p:cNvSpPr/>
            <p:nvPr/>
          </p:nvSpPr>
          <p:spPr>
            <a:xfrm>
              <a:off x="5832088" y="4873083"/>
              <a:ext cx="814039" cy="3679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Rectangles hiding Hybrid 1">
            <a:extLst>
              <a:ext uri="{FF2B5EF4-FFF2-40B4-BE49-F238E27FC236}">
                <a16:creationId xmlns:a16="http://schemas.microsoft.com/office/drawing/2014/main" id="{70008E28-B017-C952-7AD8-34F1545551D8}"/>
              </a:ext>
            </a:extLst>
          </p:cNvPr>
          <p:cNvGrpSpPr/>
          <p:nvPr/>
        </p:nvGrpSpPr>
        <p:grpSpPr>
          <a:xfrm>
            <a:off x="5541443" y="3862040"/>
            <a:ext cx="4945921" cy="1776758"/>
            <a:chOff x="5280195" y="3862040"/>
            <a:chExt cx="4945921" cy="1776758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2293695E-FC5B-5FD6-0155-6D1183A0275D}"/>
                </a:ext>
              </a:extLst>
            </p:cNvPr>
            <p:cNvSpPr/>
            <p:nvPr/>
          </p:nvSpPr>
          <p:spPr>
            <a:xfrm>
              <a:off x="5280195" y="4572000"/>
              <a:ext cx="551894" cy="10259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E7139F47-63BD-D31F-A64F-4A04D0708ED5}"/>
                </a:ext>
              </a:extLst>
            </p:cNvPr>
            <p:cNvSpPr/>
            <p:nvPr/>
          </p:nvSpPr>
          <p:spPr>
            <a:xfrm>
              <a:off x="5761492" y="5430646"/>
              <a:ext cx="1620613" cy="208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E28EFA61-2968-66CA-D93F-533C0C2BA4B8}"/>
                </a:ext>
              </a:extLst>
            </p:cNvPr>
            <p:cNvSpPr/>
            <p:nvPr/>
          </p:nvSpPr>
          <p:spPr>
            <a:xfrm>
              <a:off x="7142055" y="3862040"/>
              <a:ext cx="3084061" cy="1587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3FA48D55-7787-B304-428D-7DE791561268}"/>
                </a:ext>
              </a:extLst>
            </p:cNvPr>
            <p:cNvSpPr/>
            <p:nvPr/>
          </p:nvSpPr>
          <p:spPr>
            <a:xfrm rot="20700000">
              <a:off x="6946463" y="4080498"/>
              <a:ext cx="194823" cy="5265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Four node highlights">
            <a:extLst>
              <a:ext uri="{FF2B5EF4-FFF2-40B4-BE49-F238E27FC236}">
                <a16:creationId xmlns:a16="http://schemas.microsoft.com/office/drawing/2014/main" id="{C702107E-6CC7-8C12-3D7F-69C3138D37D6}"/>
              </a:ext>
            </a:extLst>
          </p:cNvPr>
          <p:cNvGrpSpPr/>
          <p:nvPr/>
        </p:nvGrpSpPr>
        <p:grpSpPr>
          <a:xfrm>
            <a:off x="2905315" y="2682221"/>
            <a:ext cx="6927628" cy="2113516"/>
            <a:chOff x="2644067" y="2682221"/>
            <a:chExt cx="6927628" cy="2113516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4FF5C458-0179-9D83-E243-0EC3D656FA02}"/>
                </a:ext>
              </a:extLst>
            </p:cNvPr>
            <p:cNvSpPr/>
            <p:nvPr/>
          </p:nvSpPr>
          <p:spPr>
            <a:xfrm>
              <a:off x="2644067" y="4563904"/>
              <a:ext cx="231833" cy="231833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ED26C7E6-2DC7-0785-4EF1-9926AC080D88}"/>
                </a:ext>
              </a:extLst>
            </p:cNvPr>
            <p:cNvSpPr/>
            <p:nvPr/>
          </p:nvSpPr>
          <p:spPr>
            <a:xfrm>
              <a:off x="4085379" y="4563904"/>
              <a:ext cx="231833" cy="231833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5BBDC144-435C-0975-87B5-CACD39C7E4A8}"/>
                </a:ext>
              </a:extLst>
            </p:cNvPr>
            <p:cNvSpPr/>
            <p:nvPr/>
          </p:nvSpPr>
          <p:spPr>
            <a:xfrm>
              <a:off x="7900239" y="2682221"/>
              <a:ext cx="231833" cy="231833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B98CBB46-059A-858A-E6D3-9063800FB84E}"/>
                </a:ext>
              </a:extLst>
            </p:cNvPr>
            <p:cNvSpPr/>
            <p:nvPr/>
          </p:nvSpPr>
          <p:spPr>
            <a:xfrm>
              <a:off x="9339862" y="2682221"/>
              <a:ext cx="231833" cy="231833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Hybrid 2">
            <a:extLst>
              <a:ext uri="{FF2B5EF4-FFF2-40B4-BE49-F238E27FC236}">
                <a16:creationId xmlns:a16="http://schemas.microsoft.com/office/drawing/2014/main" id="{1E274A84-9CA7-CABD-484B-769035EBD9EB}"/>
              </a:ext>
            </a:extLst>
          </p:cNvPr>
          <p:cNvGrpSpPr/>
          <p:nvPr/>
        </p:nvGrpSpPr>
        <p:grpSpPr>
          <a:xfrm>
            <a:off x="1819785" y="4075037"/>
            <a:ext cx="8559800" cy="1592146"/>
            <a:chOff x="1558537" y="4075037"/>
            <a:chExt cx="8559800" cy="1592146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85C7666D-03A0-AC87-FC40-B7ABDD9A9B19}"/>
                </a:ext>
              </a:extLst>
            </p:cNvPr>
            <p:cNvGrpSpPr/>
            <p:nvPr/>
          </p:nvGrpSpPr>
          <p:grpSpPr>
            <a:xfrm>
              <a:off x="1558537" y="4075037"/>
              <a:ext cx="8559800" cy="1592146"/>
              <a:chOff x="1558537" y="5279367"/>
              <a:chExt cx="8559800" cy="1592146"/>
            </a:xfrm>
          </p:grpSpPr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55CD57B3-BD4A-1AC4-42A6-4121CD9729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/>
            </p:blipFill>
            <p:spPr>
              <a:xfrm>
                <a:off x="1558537" y="5279367"/>
                <a:ext cx="8559800" cy="1521742"/>
              </a:xfrm>
              <a:prstGeom prst="rect">
                <a:avLst/>
              </a:prstGeom>
            </p:spPr>
          </p:pic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247C8EB2-B9E3-80AA-358B-6A70219D15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57497" y="5347513"/>
                <a:ext cx="0" cy="15240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935CA4CF-D492-D12E-B5B7-9B0D85C7F5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95174" y="5347513"/>
                <a:ext cx="0" cy="15240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F42C364C-23DB-AD56-6379-086E71362AED}"/>
                </a:ext>
              </a:extLst>
            </p:cNvPr>
            <p:cNvSpPr/>
            <p:nvPr/>
          </p:nvSpPr>
          <p:spPr>
            <a:xfrm>
              <a:off x="5832088" y="4835908"/>
              <a:ext cx="263912" cy="405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Rectangles hiding hybid 2">
            <a:extLst>
              <a:ext uri="{FF2B5EF4-FFF2-40B4-BE49-F238E27FC236}">
                <a16:creationId xmlns:a16="http://schemas.microsoft.com/office/drawing/2014/main" id="{550E3423-D048-ED91-AFE1-0D16D5304B4D}"/>
              </a:ext>
            </a:extLst>
          </p:cNvPr>
          <p:cNvGrpSpPr/>
          <p:nvPr/>
        </p:nvGrpSpPr>
        <p:grpSpPr>
          <a:xfrm>
            <a:off x="5541443" y="3979041"/>
            <a:ext cx="4918339" cy="1773753"/>
            <a:chOff x="5280195" y="3979041"/>
            <a:chExt cx="4918339" cy="1773753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692CBF6C-1481-3707-6F44-487EB8899289}"/>
                </a:ext>
              </a:extLst>
            </p:cNvPr>
            <p:cNvSpPr/>
            <p:nvPr/>
          </p:nvSpPr>
          <p:spPr>
            <a:xfrm>
              <a:off x="5280195" y="4679820"/>
              <a:ext cx="706948" cy="918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23D5DCD1-BCB3-C1B6-0852-01EE0703059A}"/>
                </a:ext>
              </a:extLst>
            </p:cNvPr>
            <p:cNvSpPr/>
            <p:nvPr/>
          </p:nvSpPr>
          <p:spPr>
            <a:xfrm>
              <a:off x="7114477" y="3988419"/>
              <a:ext cx="3084057" cy="172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42B21EEF-7F6E-0362-7A46-81F5F30F0885}"/>
                </a:ext>
              </a:extLst>
            </p:cNvPr>
            <p:cNvSpPr/>
            <p:nvPr/>
          </p:nvSpPr>
          <p:spPr>
            <a:xfrm>
              <a:off x="5532351" y="5338957"/>
              <a:ext cx="1807778" cy="413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D8A27CB3-213D-D129-EEE3-8F52E91823C7}"/>
                </a:ext>
              </a:extLst>
            </p:cNvPr>
            <p:cNvSpPr/>
            <p:nvPr/>
          </p:nvSpPr>
          <p:spPr>
            <a:xfrm>
              <a:off x="6478216" y="3979041"/>
              <a:ext cx="1807778" cy="413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AFA42365-2D19-05F2-7B38-C9E07EF005A6}"/>
                </a:ext>
              </a:extLst>
            </p:cNvPr>
            <p:cNvSpPr/>
            <p:nvPr/>
          </p:nvSpPr>
          <p:spPr>
            <a:xfrm>
              <a:off x="6996350" y="4209487"/>
              <a:ext cx="1807778" cy="413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A20586B0-8A6C-65A2-C26B-2CF6D36F5BCC}"/>
                </a:ext>
              </a:extLst>
            </p:cNvPr>
            <p:cNvSpPr/>
            <p:nvPr/>
          </p:nvSpPr>
          <p:spPr>
            <a:xfrm rot="20700000">
              <a:off x="6936897" y="4180887"/>
              <a:ext cx="200534" cy="2494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74C96EB9-F4AE-1CCA-DF82-89C0861D07B0}"/>
                </a:ext>
              </a:extLst>
            </p:cNvPr>
            <p:cNvSpPr/>
            <p:nvPr/>
          </p:nvSpPr>
          <p:spPr>
            <a:xfrm rot="19800000">
              <a:off x="6414613" y="4113649"/>
              <a:ext cx="250616" cy="2429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Rectangles hiding Hybrid 3">
            <a:extLst>
              <a:ext uri="{FF2B5EF4-FFF2-40B4-BE49-F238E27FC236}">
                <a16:creationId xmlns:a16="http://schemas.microsoft.com/office/drawing/2014/main" id="{CDAAC431-DF60-4F86-378C-BBC8E6545F36}"/>
              </a:ext>
            </a:extLst>
          </p:cNvPr>
          <p:cNvGrpSpPr/>
          <p:nvPr/>
        </p:nvGrpSpPr>
        <p:grpSpPr>
          <a:xfrm>
            <a:off x="5512634" y="3988419"/>
            <a:ext cx="4866938" cy="1946307"/>
            <a:chOff x="5251386" y="3988419"/>
            <a:chExt cx="4866938" cy="1946307"/>
          </a:xfrm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AABA3199-71E1-1656-CA57-6CDAC0AC9AAE}"/>
                </a:ext>
              </a:extLst>
            </p:cNvPr>
            <p:cNvSpPr/>
            <p:nvPr/>
          </p:nvSpPr>
          <p:spPr>
            <a:xfrm>
              <a:off x="7166295" y="3988419"/>
              <a:ext cx="2952029" cy="18944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4F565AA2-4A75-E885-1B8C-C007E744E423}"/>
                </a:ext>
              </a:extLst>
            </p:cNvPr>
            <p:cNvSpPr/>
            <p:nvPr/>
          </p:nvSpPr>
          <p:spPr>
            <a:xfrm>
              <a:off x="5941436" y="5597908"/>
              <a:ext cx="2345103" cy="2849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20D7C1CA-BAC1-AC6C-11D5-B1D060C5806B}"/>
                </a:ext>
              </a:extLst>
            </p:cNvPr>
            <p:cNvSpPr/>
            <p:nvPr/>
          </p:nvSpPr>
          <p:spPr>
            <a:xfrm>
              <a:off x="5251386" y="5545679"/>
              <a:ext cx="647943" cy="1424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9501A538-54AB-FD49-535F-63437D224843}"/>
                </a:ext>
              </a:extLst>
            </p:cNvPr>
            <p:cNvSpPr/>
            <p:nvPr/>
          </p:nvSpPr>
          <p:spPr>
            <a:xfrm>
              <a:off x="6477708" y="4234369"/>
              <a:ext cx="867184" cy="1424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31B782D4-8E65-BA08-7B27-648C27E4830F}"/>
                </a:ext>
              </a:extLst>
            </p:cNvPr>
            <p:cNvSpPr/>
            <p:nvPr/>
          </p:nvSpPr>
          <p:spPr>
            <a:xfrm>
              <a:off x="6986703" y="4376851"/>
              <a:ext cx="867184" cy="1424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504F2478-1ED7-776C-AE77-C761AC3EF6FC}"/>
                </a:ext>
              </a:extLst>
            </p:cNvPr>
            <p:cNvSpPr/>
            <p:nvPr/>
          </p:nvSpPr>
          <p:spPr>
            <a:xfrm rot="19800000">
              <a:off x="6414695" y="4113619"/>
              <a:ext cx="250616" cy="2429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A4DB7AC9-9F92-9CF9-3AAF-E509D0F0B614}"/>
                </a:ext>
              </a:extLst>
            </p:cNvPr>
            <p:cNvSpPr/>
            <p:nvPr/>
          </p:nvSpPr>
          <p:spPr>
            <a:xfrm rot="20700000">
              <a:off x="6948018" y="4226395"/>
              <a:ext cx="200534" cy="2494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010046D0-EDED-B42C-DC76-A7E72D2221F1}"/>
                </a:ext>
              </a:extLst>
            </p:cNvPr>
            <p:cNvSpPr/>
            <p:nvPr/>
          </p:nvSpPr>
          <p:spPr>
            <a:xfrm rot="1800000">
              <a:off x="5896526" y="5691737"/>
              <a:ext cx="250616" cy="2429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9EE8FC37-F9CD-C4F8-3BE5-19E4BDD3E3B4}"/>
                </a:ext>
              </a:extLst>
            </p:cNvPr>
            <p:cNvSpPr/>
            <p:nvPr/>
          </p:nvSpPr>
          <p:spPr>
            <a:xfrm rot="1800000">
              <a:off x="5259301" y="5422219"/>
              <a:ext cx="52091" cy="279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7" name="TextBox 126">
            <a:extLst>
              <a:ext uri="{FF2B5EF4-FFF2-40B4-BE49-F238E27FC236}">
                <a16:creationId xmlns:a16="http://schemas.microsoft.com/office/drawing/2014/main" id="{C5FC4BF0-7ECD-6B79-2E33-4FDB52E74A57}"/>
              </a:ext>
            </a:extLst>
          </p:cNvPr>
          <p:cNvSpPr txBox="1"/>
          <p:nvPr/>
        </p:nvSpPr>
        <p:spPr>
          <a:xfrm>
            <a:off x="9459034" y="5753066"/>
            <a:ext cx="1237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(+ reverse)</a:t>
            </a:r>
          </a:p>
        </p:txBody>
      </p:sp>
    </p:spTree>
    <p:extLst>
      <p:ext uri="{BB962C8B-B14F-4D97-AF65-F5344CB8AC3E}">
        <p14:creationId xmlns:p14="http://schemas.microsoft.com/office/powerpoint/2010/main" val="374883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81481E-6 L -4.16667E-7 -0.27477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81481E-6 L -0.00052 -0.29908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1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87131-40C4-AE10-7E5B-1966CAEF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Gadget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83795-0141-72D2-562D-F525BB767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𝐺 is length-doubling PRG</a:t>
            </a:r>
          </a:p>
          <a:p>
            <a:r>
              <a:rPr lang="en-US" dirty="0"/>
              <a:t>Half of the output gives a value on the </a:t>
            </a:r>
            <a:r>
              <a:rPr lang="en-US" dirty="0" err="1"/>
              <a:t>copath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the other half seeds the next round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796D5-ABBA-52C4-6498-97848FFF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August 21,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06B67-0A74-C4E1-FA4D-52E6F648A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Succinct PPRFs via Memory-Tight Reductions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9D7199-7BF6-A416-C5C4-C75F8A565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C0E1-98DD-3C49-8B41-B41A0612119F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F0439E-8035-326B-72AC-2A430E6C3C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594100" y="3819818"/>
            <a:ext cx="5003800" cy="172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670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F2D86-F7CB-AA7A-3CF3-C61EA838D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August 21,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68769-09C9-A59B-BF97-DD0A35823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Succinct PPRFs via Memory-Tight Reductions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92F13-B205-5B9C-E88D-057D69E96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C0E1-98DD-3C49-8B41-B41A0612119F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7DF0F50B-C32C-17A8-9A14-698EAAF1290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06900" y="365125"/>
                <a:ext cx="11178200" cy="1325563"/>
              </a:xfrm>
            </p:spPr>
            <p:txBody>
              <a:bodyPr/>
              <a:lstStyle/>
              <a:p>
                <a:r>
                  <a:rPr lang="en-US" dirty="0"/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 – With Storage Gadget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7DF0F50B-C32C-17A8-9A14-698EAAF129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06900" y="365125"/>
                <a:ext cx="11178200" cy="1325563"/>
              </a:xfrm>
              <a:blipFill>
                <a:blip r:embed="rId2"/>
                <a:stretch>
                  <a:fillRect l="-2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2" name="Hybrid 0">
            <a:extLst>
              <a:ext uri="{FF2B5EF4-FFF2-40B4-BE49-F238E27FC236}">
                <a16:creationId xmlns:a16="http://schemas.microsoft.com/office/drawing/2014/main" id="{4049E0CC-76B1-F58B-3293-E1020BECEE2B}"/>
              </a:ext>
            </a:extLst>
          </p:cNvPr>
          <p:cNvGrpSpPr/>
          <p:nvPr/>
        </p:nvGrpSpPr>
        <p:grpSpPr>
          <a:xfrm>
            <a:off x="1879600" y="2085895"/>
            <a:ext cx="8432800" cy="1597303"/>
            <a:chOff x="1879600" y="2085895"/>
            <a:chExt cx="8432800" cy="1597303"/>
          </a:xfrm>
        </p:grpSpPr>
        <p:grpSp>
          <p:nvGrpSpPr>
            <p:cNvPr id="42" name="Hybrid 0">
              <a:extLst>
                <a:ext uri="{FF2B5EF4-FFF2-40B4-BE49-F238E27FC236}">
                  <a16:creationId xmlns:a16="http://schemas.microsoft.com/office/drawing/2014/main" id="{F6A4EDA2-E03C-15C1-448F-A65E3C552B27}"/>
                </a:ext>
              </a:extLst>
            </p:cNvPr>
            <p:cNvGrpSpPr/>
            <p:nvPr/>
          </p:nvGrpSpPr>
          <p:grpSpPr>
            <a:xfrm>
              <a:off x="1879600" y="2085895"/>
              <a:ext cx="8432800" cy="1597303"/>
              <a:chOff x="1879600" y="1524000"/>
              <a:chExt cx="8432800" cy="1597303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210EB173-1F69-67AE-23F4-D4C599D042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/>
              <a:stretch/>
            </p:blipFill>
            <p:spPr>
              <a:xfrm>
                <a:off x="1879600" y="1526897"/>
                <a:ext cx="8432800" cy="1594406"/>
              </a:xfrm>
              <a:prstGeom prst="rect">
                <a:avLst/>
              </a:prstGeom>
            </p:spPr>
          </p:pic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3C72902-53BA-A12D-1C82-8767800AF1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76850" y="1524000"/>
                <a:ext cx="0" cy="15621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AEEB392F-E035-2180-CFFC-321BE442BC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58634" y="1524000"/>
                <a:ext cx="0" cy="15621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58826CC5-1F13-E49C-51A2-4313209EFBC4}"/>
                </a:ext>
              </a:extLst>
            </p:cNvPr>
            <p:cNvSpPr/>
            <p:nvPr/>
          </p:nvSpPr>
          <p:spPr>
            <a:xfrm>
              <a:off x="6156197" y="2590576"/>
              <a:ext cx="1104135" cy="600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Hybrid 1">
            <a:extLst>
              <a:ext uri="{FF2B5EF4-FFF2-40B4-BE49-F238E27FC236}">
                <a16:creationId xmlns:a16="http://schemas.microsoft.com/office/drawing/2014/main" id="{DC6D368D-C075-6F98-BA76-7E415D328F8F}"/>
              </a:ext>
            </a:extLst>
          </p:cNvPr>
          <p:cNvGrpSpPr/>
          <p:nvPr/>
        </p:nvGrpSpPr>
        <p:grpSpPr>
          <a:xfrm>
            <a:off x="1879600" y="4168418"/>
            <a:ext cx="8432800" cy="1600200"/>
            <a:chOff x="1879600" y="4064508"/>
            <a:chExt cx="8432800" cy="1600200"/>
          </a:xfrm>
        </p:grpSpPr>
        <p:grpSp>
          <p:nvGrpSpPr>
            <p:cNvPr id="43" name="Hybrid 1">
              <a:extLst>
                <a:ext uri="{FF2B5EF4-FFF2-40B4-BE49-F238E27FC236}">
                  <a16:creationId xmlns:a16="http://schemas.microsoft.com/office/drawing/2014/main" id="{299DFD84-4BA8-6E03-20B3-FF3E6160B6B3}"/>
                </a:ext>
              </a:extLst>
            </p:cNvPr>
            <p:cNvGrpSpPr/>
            <p:nvPr/>
          </p:nvGrpSpPr>
          <p:grpSpPr>
            <a:xfrm>
              <a:off x="1879600" y="4064508"/>
              <a:ext cx="8432800" cy="1600200"/>
              <a:chOff x="1879600" y="3086100"/>
              <a:chExt cx="8432800" cy="1600200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D8ED1EC5-A947-937B-CE12-B141DD4AF3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/>
              <a:stretch/>
            </p:blipFill>
            <p:spPr>
              <a:xfrm>
                <a:off x="1879600" y="3088997"/>
                <a:ext cx="8432800" cy="1594406"/>
              </a:xfrm>
              <a:prstGeom prst="rect">
                <a:avLst/>
              </a:prstGeom>
            </p:spPr>
          </p:pic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A24DD7A6-0075-9098-E1A7-BF0BEC30C1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76850" y="3086100"/>
                <a:ext cx="0" cy="16002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3EC4DD07-F79B-9095-0D15-8A1BD7F66D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58634" y="3086100"/>
                <a:ext cx="0" cy="16002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9103CB52-11BE-4EE0-5A0E-ABDAD95E2516}"/>
                </a:ext>
              </a:extLst>
            </p:cNvPr>
            <p:cNvSpPr/>
            <p:nvPr/>
          </p:nvSpPr>
          <p:spPr>
            <a:xfrm>
              <a:off x="6123432" y="4901610"/>
              <a:ext cx="286509" cy="2870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Rectangle hiding Hybrid 1">
            <a:extLst>
              <a:ext uri="{FF2B5EF4-FFF2-40B4-BE49-F238E27FC236}">
                <a16:creationId xmlns:a16="http://schemas.microsoft.com/office/drawing/2014/main" id="{7991ED15-5024-6BB8-4120-72EEE7EBC097}"/>
              </a:ext>
            </a:extLst>
          </p:cNvPr>
          <p:cNvGrpSpPr/>
          <p:nvPr/>
        </p:nvGrpSpPr>
        <p:grpSpPr>
          <a:xfrm>
            <a:off x="5620787" y="4090694"/>
            <a:ext cx="4766797" cy="1874520"/>
            <a:chOff x="5620787" y="3986784"/>
            <a:chExt cx="4766797" cy="1874520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16ADF7F5-79E4-F1F0-122E-101A5BAE97DB}"/>
                </a:ext>
              </a:extLst>
            </p:cNvPr>
            <p:cNvSpPr/>
            <p:nvPr/>
          </p:nvSpPr>
          <p:spPr>
            <a:xfrm>
              <a:off x="7331202" y="3986784"/>
              <a:ext cx="3056382" cy="1874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CB373488-D8B7-A41E-E3A5-11455708150D}"/>
                </a:ext>
              </a:extLst>
            </p:cNvPr>
            <p:cNvSpPr/>
            <p:nvPr/>
          </p:nvSpPr>
          <p:spPr>
            <a:xfrm>
              <a:off x="7026402" y="4269786"/>
              <a:ext cx="425954" cy="6328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EDF73F0D-F441-ECE3-6071-5A90A4DDA9E7}"/>
                </a:ext>
              </a:extLst>
            </p:cNvPr>
            <p:cNvSpPr/>
            <p:nvPr/>
          </p:nvSpPr>
          <p:spPr>
            <a:xfrm>
              <a:off x="5967754" y="5395975"/>
              <a:ext cx="1484575" cy="2870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3C1AAAF7-391B-61EF-49F5-802A1EC117D7}"/>
                </a:ext>
              </a:extLst>
            </p:cNvPr>
            <p:cNvSpPr/>
            <p:nvPr/>
          </p:nvSpPr>
          <p:spPr>
            <a:xfrm>
              <a:off x="5620787" y="4589063"/>
              <a:ext cx="475210" cy="9522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Hybrid 2">
            <a:extLst>
              <a:ext uri="{FF2B5EF4-FFF2-40B4-BE49-F238E27FC236}">
                <a16:creationId xmlns:a16="http://schemas.microsoft.com/office/drawing/2014/main" id="{94457B66-1635-782C-B100-EC1083A91273}"/>
              </a:ext>
            </a:extLst>
          </p:cNvPr>
          <p:cNvGrpSpPr/>
          <p:nvPr/>
        </p:nvGrpSpPr>
        <p:grpSpPr>
          <a:xfrm>
            <a:off x="1879600" y="3958868"/>
            <a:ext cx="8432800" cy="1809750"/>
            <a:chOff x="1879600" y="3958868"/>
            <a:chExt cx="8432800" cy="1809750"/>
          </a:xfrm>
        </p:grpSpPr>
        <p:grpSp>
          <p:nvGrpSpPr>
            <p:cNvPr id="44" name="Hybrid 2">
              <a:extLst>
                <a:ext uri="{FF2B5EF4-FFF2-40B4-BE49-F238E27FC236}">
                  <a16:creationId xmlns:a16="http://schemas.microsoft.com/office/drawing/2014/main" id="{21345527-DE90-E958-5C81-081FF799B783}"/>
                </a:ext>
              </a:extLst>
            </p:cNvPr>
            <p:cNvGrpSpPr/>
            <p:nvPr/>
          </p:nvGrpSpPr>
          <p:grpSpPr>
            <a:xfrm>
              <a:off x="1879600" y="3958868"/>
              <a:ext cx="8432800" cy="1809750"/>
              <a:chOff x="1879600" y="4556910"/>
              <a:chExt cx="8432800" cy="1809750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8F15E7E7-09D9-BA5F-FF54-DB30262CFB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/>
              <a:stretch/>
            </p:blipFill>
            <p:spPr>
              <a:xfrm>
                <a:off x="1879600" y="4687071"/>
                <a:ext cx="8432800" cy="1674857"/>
              </a:xfrm>
              <a:prstGeom prst="rect">
                <a:avLst/>
              </a:prstGeom>
            </p:spPr>
          </p:pic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6F7F7100-4B7E-08CF-06A0-2376E2A4F6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76850" y="4556910"/>
                <a:ext cx="0" cy="180975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15A8A83B-BE2E-4DB7-2720-4403AA60EC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58634" y="4556910"/>
                <a:ext cx="0" cy="180975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DB89825F-166C-4016-26A9-E07EF5F25744}"/>
                </a:ext>
              </a:extLst>
            </p:cNvPr>
            <p:cNvSpPr/>
            <p:nvPr/>
          </p:nvSpPr>
          <p:spPr>
            <a:xfrm>
              <a:off x="6156197" y="5005520"/>
              <a:ext cx="219228" cy="3514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Rectangles hiding Hybrid 2">
            <a:extLst>
              <a:ext uri="{FF2B5EF4-FFF2-40B4-BE49-F238E27FC236}">
                <a16:creationId xmlns:a16="http://schemas.microsoft.com/office/drawing/2014/main" id="{4772C0D2-2C77-9B33-4DAB-B198BBC8115A}"/>
              </a:ext>
            </a:extLst>
          </p:cNvPr>
          <p:cNvGrpSpPr/>
          <p:nvPr/>
        </p:nvGrpSpPr>
        <p:grpSpPr>
          <a:xfrm>
            <a:off x="5613815" y="3838755"/>
            <a:ext cx="4773769" cy="2055293"/>
            <a:chOff x="5613815" y="3838755"/>
            <a:chExt cx="4773769" cy="2055293"/>
          </a:xfrm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00049EB9-A182-47FB-FD54-1C1560942ADD}"/>
                </a:ext>
              </a:extLst>
            </p:cNvPr>
            <p:cNvSpPr/>
            <p:nvPr/>
          </p:nvSpPr>
          <p:spPr>
            <a:xfrm>
              <a:off x="7260332" y="3838755"/>
              <a:ext cx="3127252" cy="20552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F4AA69DA-B528-83D5-AFCA-CED1EBEE8E66}"/>
                </a:ext>
              </a:extLst>
            </p:cNvPr>
            <p:cNvSpPr/>
            <p:nvPr/>
          </p:nvSpPr>
          <p:spPr>
            <a:xfrm>
              <a:off x="7026402" y="4373696"/>
              <a:ext cx="486127" cy="6318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5BC38E2E-FD73-B1F8-8AC8-81A8F79FEFF5}"/>
                </a:ext>
              </a:extLst>
            </p:cNvPr>
            <p:cNvSpPr/>
            <p:nvPr/>
          </p:nvSpPr>
          <p:spPr>
            <a:xfrm>
              <a:off x="6006212" y="5526470"/>
              <a:ext cx="1352415" cy="1572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2A3E3B50-0A3C-07D0-A43D-84BAB3F9AD29}"/>
                </a:ext>
              </a:extLst>
            </p:cNvPr>
            <p:cNvSpPr/>
            <p:nvPr/>
          </p:nvSpPr>
          <p:spPr>
            <a:xfrm>
              <a:off x="5613815" y="4886837"/>
              <a:ext cx="593442" cy="7583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Hybrid 3">
            <a:extLst>
              <a:ext uri="{FF2B5EF4-FFF2-40B4-BE49-F238E27FC236}">
                <a16:creationId xmlns:a16="http://schemas.microsoft.com/office/drawing/2014/main" id="{87E06AAA-3C62-BA61-C228-602128C540D3}"/>
              </a:ext>
            </a:extLst>
          </p:cNvPr>
          <p:cNvGrpSpPr/>
          <p:nvPr/>
        </p:nvGrpSpPr>
        <p:grpSpPr>
          <a:xfrm>
            <a:off x="1879600" y="4097916"/>
            <a:ext cx="8432800" cy="1881691"/>
            <a:chOff x="1879600" y="6435668"/>
            <a:chExt cx="8432800" cy="188169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F8B5924-B040-9A78-7899-F4588C50D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1879600" y="6503540"/>
              <a:ext cx="8432800" cy="1813819"/>
            </a:xfrm>
            <a:prstGeom prst="rect">
              <a:avLst/>
            </a:prstGeom>
          </p:spPr>
        </p:pic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46DCFCB-B6B9-4649-ABB4-7395A212646F}"/>
                </a:ext>
              </a:extLst>
            </p:cNvPr>
            <p:cNvCxnSpPr>
              <a:cxnSpLocks/>
            </p:cNvCxnSpPr>
            <p:nvPr/>
          </p:nvCxnSpPr>
          <p:spPr>
            <a:xfrm>
              <a:off x="5276850" y="6435668"/>
              <a:ext cx="0" cy="182880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C111629-206D-8210-9998-F35630865032}"/>
                </a:ext>
              </a:extLst>
            </p:cNvPr>
            <p:cNvCxnSpPr>
              <a:cxnSpLocks/>
            </p:cNvCxnSpPr>
            <p:nvPr/>
          </p:nvCxnSpPr>
          <p:spPr>
            <a:xfrm>
              <a:off x="7358634" y="6435668"/>
              <a:ext cx="0" cy="182880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9262DF0C-B7FE-905B-8C6E-4F868CF400EB}"/>
              </a:ext>
            </a:extLst>
          </p:cNvPr>
          <p:cNvSpPr txBox="1"/>
          <p:nvPr/>
        </p:nvSpPr>
        <p:spPr>
          <a:xfrm>
            <a:off x="9459034" y="5753066"/>
            <a:ext cx="1237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(+ reverse)</a:t>
            </a:r>
          </a:p>
        </p:txBody>
      </p:sp>
      <p:grpSp>
        <p:nvGrpSpPr>
          <p:cNvPr id="2" name="Four node highlights">
            <a:extLst>
              <a:ext uri="{FF2B5EF4-FFF2-40B4-BE49-F238E27FC236}">
                <a16:creationId xmlns:a16="http://schemas.microsoft.com/office/drawing/2014/main" id="{CDC19AC4-CFE1-A851-D5FF-5ACCC80B476C}"/>
              </a:ext>
            </a:extLst>
          </p:cNvPr>
          <p:cNvGrpSpPr/>
          <p:nvPr/>
        </p:nvGrpSpPr>
        <p:grpSpPr>
          <a:xfrm>
            <a:off x="3328767" y="2240357"/>
            <a:ext cx="6056175" cy="3034064"/>
            <a:chOff x="3067519" y="2240357"/>
            <a:chExt cx="6056175" cy="3034064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8D46E76B-2E1C-DB1A-2AEC-E22C28C6457A}"/>
                </a:ext>
              </a:extLst>
            </p:cNvPr>
            <p:cNvSpPr/>
            <p:nvPr/>
          </p:nvSpPr>
          <p:spPr>
            <a:xfrm>
              <a:off x="3067519" y="5042588"/>
              <a:ext cx="231833" cy="231833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3094A28-2D05-1DDA-C065-EAA13ABADE7F}"/>
                </a:ext>
              </a:extLst>
            </p:cNvPr>
            <p:cNvSpPr/>
            <p:nvPr/>
          </p:nvSpPr>
          <p:spPr>
            <a:xfrm>
              <a:off x="3760118" y="4318424"/>
              <a:ext cx="231833" cy="231833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4CD508D-59FD-3358-C104-158D60C8A8FF}"/>
                </a:ext>
              </a:extLst>
            </p:cNvPr>
            <p:cNvSpPr/>
            <p:nvPr/>
          </p:nvSpPr>
          <p:spPr>
            <a:xfrm>
              <a:off x="8200952" y="2958386"/>
              <a:ext cx="231833" cy="231833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524C3DA-C14F-332F-941C-F9025825E312}"/>
                </a:ext>
              </a:extLst>
            </p:cNvPr>
            <p:cNvSpPr/>
            <p:nvPr/>
          </p:nvSpPr>
          <p:spPr>
            <a:xfrm>
              <a:off x="8891861" y="2240357"/>
              <a:ext cx="231833" cy="231833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1634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0 -0.3044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 -0.29977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F69F5-43E8-CCC5-10EF-54959B531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BD82C-819D-5292-A1F7-53BCE5228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PPRFs with Relaxed Correctness (</a:t>
            </a:r>
            <a:r>
              <a:rPr lang="en-US" dirty="0" err="1"/>
              <a:t>rcPPRFs</a:t>
            </a:r>
            <a:r>
              <a:rPr lang="en-US" dirty="0"/>
              <a:t>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3C7933-A882-73D9-25C9-F408A5308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August 21,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84F71-8359-D13C-4F6F-3DAC60268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Succinct PPRFs via Memory-Tight Reductions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E3E18-B57A-B2A0-91E3-6FDC08310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C0E1-98DD-3C49-8B41-B41A0612119F}" type="slidenum">
              <a:rPr lang="en-US" smtClean="0"/>
              <a:t>8</a:t>
            </a:fld>
            <a:endParaRPr lang="en-US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5A8673DD-D41C-8ACE-9C2B-9ABE7FB7A0D0}"/>
              </a:ext>
            </a:extLst>
          </p:cNvPr>
          <p:cNvSpPr txBox="1"/>
          <p:nvPr/>
        </p:nvSpPr>
        <p:spPr>
          <a:xfrm>
            <a:off x="10447968" y="4598893"/>
            <a:ext cx="1237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(+ reverse)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47089A-CCD0-2FBC-48B6-F2D490AA09A5}"/>
              </a:ext>
            </a:extLst>
          </p:cNvPr>
          <p:cNvSpPr txBox="1"/>
          <p:nvPr/>
        </p:nvSpPr>
        <p:spPr>
          <a:xfrm>
            <a:off x="506901" y="5143960"/>
            <a:ext cx="11178198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/>
              <a:t>PRF with transition from the real to punctured construction via</a:t>
            </a:r>
          </a:p>
          <a:p>
            <a:pPr algn="ctr"/>
            <a:r>
              <a:rPr lang="en-US" sz="2800" dirty="0"/>
              <a:t>sequence of </a:t>
            </a:r>
            <a:r>
              <a:rPr lang="en-US" sz="2800" dirty="0">
                <a:solidFill>
                  <a:schemeClr val="accent3"/>
                </a:solidFill>
              </a:rPr>
              <a:t>functional equivalence </a:t>
            </a:r>
            <a:r>
              <a:rPr lang="en-US" sz="2800" dirty="0"/>
              <a:t>and 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</a:rPr>
              <a:t>indistinguishability</a:t>
            </a:r>
            <a:r>
              <a:rPr lang="en-US" sz="2800" dirty="0"/>
              <a:t> steps</a:t>
            </a:r>
          </a:p>
        </p:txBody>
      </p:sp>
      <p:grpSp>
        <p:nvGrpSpPr>
          <p:cNvPr id="16" name="Hybrid 0">
            <a:extLst>
              <a:ext uri="{FF2B5EF4-FFF2-40B4-BE49-F238E27FC236}">
                <a16:creationId xmlns:a16="http://schemas.microsoft.com/office/drawing/2014/main" id="{06BCB9B0-D178-467D-D733-1692E6E723B5}"/>
              </a:ext>
            </a:extLst>
          </p:cNvPr>
          <p:cNvGrpSpPr>
            <a:grpSpLocks noChangeAspect="1"/>
          </p:cNvGrpSpPr>
          <p:nvPr/>
        </p:nvGrpSpPr>
        <p:grpSpPr>
          <a:xfrm>
            <a:off x="504396" y="2051567"/>
            <a:ext cx="5536071" cy="1048617"/>
            <a:chOff x="1879600" y="1524000"/>
            <a:chExt cx="8432800" cy="159730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5E58DA3-9F10-9F49-C9EE-8ED28127C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879600" y="1526897"/>
              <a:ext cx="8432800" cy="1594404"/>
            </a:xfrm>
            <a:prstGeom prst="rect">
              <a:avLst/>
            </a:prstGeom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4D4F617-76A0-70A4-9CCD-AA667F787835}"/>
                </a:ext>
              </a:extLst>
            </p:cNvPr>
            <p:cNvCxnSpPr>
              <a:cxnSpLocks/>
            </p:cNvCxnSpPr>
            <p:nvPr/>
          </p:nvCxnSpPr>
          <p:spPr>
            <a:xfrm>
              <a:off x="5276850" y="1524000"/>
              <a:ext cx="0" cy="156210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48DDF80-E360-A487-8B87-44C344B0785F}"/>
                </a:ext>
              </a:extLst>
            </p:cNvPr>
            <p:cNvCxnSpPr>
              <a:cxnSpLocks/>
            </p:cNvCxnSpPr>
            <p:nvPr/>
          </p:nvCxnSpPr>
          <p:spPr>
            <a:xfrm>
              <a:off x="7358634" y="1524000"/>
              <a:ext cx="0" cy="156210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Hybrid 1">
            <a:extLst>
              <a:ext uri="{FF2B5EF4-FFF2-40B4-BE49-F238E27FC236}">
                <a16:creationId xmlns:a16="http://schemas.microsoft.com/office/drawing/2014/main" id="{F769770E-AFDC-CCD0-A584-853F849598EE}"/>
              </a:ext>
            </a:extLst>
          </p:cNvPr>
          <p:cNvGrpSpPr>
            <a:grpSpLocks noChangeAspect="1"/>
          </p:cNvGrpSpPr>
          <p:nvPr/>
        </p:nvGrpSpPr>
        <p:grpSpPr>
          <a:xfrm>
            <a:off x="504396" y="3452804"/>
            <a:ext cx="5536071" cy="1050520"/>
            <a:chOff x="1879600" y="3086100"/>
            <a:chExt cx="8432800" cy="160020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3D77309-49E2-4E7A-3BA8-7A3F070C1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879600" y="3088997"/>
              <a:ext cx="8432800" cy="1594404"/>
            </a:xfrm>
            <a:prstGeom prst="rect">
              <a:avLst/>
            </a:prstGeom>
          </p:spPr>
        </p:pic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BDDE2C3-5D1E-FF67-1428-A0B9DCE5A2EC}"/>
                </a:ext>
              </a:extLst>
            </p:cNvPr>
            <p:cNvCxnSpPr>
              <a:cxnSpLocks/>
            </p:cNvCxnSpPr>
            <p:nvPr/>
          </p:nvCxnSpPr>
          <p:spPr>
            <a:xfrm>
              <a:off x="5276850" y="3086100"/>
              <a:ext cx="0" cy="160020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4D8C651-7801-36BD-8BA4-0EF9A4D0463B}"/>
                </a:ext>
              </a:extLst>
            </p:cNvPr>
            <p:cNvCxnSpPr>
              <a:cxnSpLocks/>
            </p:cNvCxnSpPr>
            <p:nvPr/>
          </p:nvCxnSpPr>
          <p:spPr>
            <a:xfrm>
              <a:off x="7358634" y="3086100"/>
              <a:ext cx="0" cy="160020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Hybrid 2">
            <a:extLst>
              <a:ext uri="{FF2B5EF4-FFF2-40B4-BE49-F238E27FC236}">
                <a16:creationId xmlns:a16="http://schemas.microsoft.com/office/drawing/2014/main" id="{96F34D57-451E-CFDA-906F-1F6F4D9776B7}"/>
              </a:ext>
            </a:extLst>
          </p:cNvPr>
          <p:cNvGrpSpPr>
            <a:grpSpLocks noChangeAspect="1"/>
          </p:cNvGrpSpPr>
          <p:nvPr/>
        </p:nvGrpSpPr>
        <p:grpSpPr>
          <a:xfrm>
            <a:off x="6151534" y="1926489"/>
            <a:ext cx="5536071" cy="1188087"/>
            <a:chOff x="1879600" y="4556910"/>
            <a:chExt cx="8432800" cy="1809750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CED95CE-38AB-C380-BBFE-8A125FACB6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879600" y="4687071"/>
              <a:ext cx="8432800" cy="1674857"/>
            </a:xfrm>
            <a:prstGeom prst="rect">
              <a:avLst/>
            </a:prstGeom>
          </p:spPr>
        </p:pic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1D447D2-8E0D-AF68-06DB-80693643749E}"/>
                </a:ext>
              </a:extLst>
            </p:cNvPr>
            <p:cNvCxnSpPr>
              <a:cxnSpLocks/>
            </p:cNvCxnSpPr>
            <p:nvPr/>
          </p:nvCxnSpPr>
          <p:spPr>
            <a:xfrm>
              <a:off x="5276850" y="4556910"/>
              <a:ext cx="0" cy="180975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D8D263B-1805-7677-05C2-0421D8D16873}"/>
                </a:ext>
              </a:extLst>
            </p:cNvPr>
            <p:cNvCxnSpPr>
              <a:cxnSpLocks/>
            </p:cNvCxnSpPr>
            <p:nvPr/>
          </p:nvCxnSpPr>
          <p:spPr>
            <a:xfrm>
              <a:off x="7358634" y="4556910"/>
              <a:ext cx="0" cy="180975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Hybrid 3">
            <a:extLst>
              <a:ext uri="{FF2B5EF4-FFF2-40B4-BE49-F238E27FC236}">
                <a16:creationId xmlns:a16="http://schemas.microsoft.com/office/drawing/2014/main" id="{64502275-B6FF-F343-FD85-B51D904A3626}"/>
              </a:ext>
            </a:extLst>
          </p:cNvPr>
          <p:cNvGrpSpPr>
            <a:grpSpLocks noChangeAspect="1"/>
          </p:cNvGrpSpPr>
          <p:nvPr/>
        </p:nvGrpSpPr>
        <p:grpSpPr>
          <a:xfrm>
            <a:off x="6151534" y="3408453"/>
            <a:ext cx="5536071" cy="1235316"/>
            <a:chOff x="1879600" y="6435668"/>
            <a:chExt cx="8432800" cy="1881690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1442F947-F801-FD8C-7A8E-CAEA0BCFA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879600" y="6503539"/>
              <a:ext cx="8432800" cy="1813819"/>
            </a:xfrm>
            <a:prstGeom prst="rect">
              <a:avLst/>
            </a:prstGeom>
          </p:spPr>
        </p:pic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8738D8C-4394-514D-A6A6-63A8E2A22B5F}"/>
                </a:ext>
              </a:extLst>
            </p:cNvPr>
            <p:cNvCxnSpPr>
              <a:cxnSpLocks/>
            </p:cNvCxnSpPr>
            <p:nvPr/>
          </p:nvCxnSpPr>
          <p:spPr>
            <a:xfrm>
              <a:off x="5276850" y="6435668"/>
              <a:ext cx="0" cy="182880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76C7299-5706-ACCC-0146-DEA1FE15B0E8}"/>
                </a:ext>
              </a:extLst>
            </p:cNvPr>
            <p:cNvCxnSpPr>
              <a:cxnSpLocks/>
            </p:cNvCxnSpPr>
            <p:nvPr/>
          </p:nvCxnSpPr>
          <p:spPr>
            <a:xfrm>
              <a:off x="7358634" y="6435668"/>
              <a:ext cx="0" cy="182880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FE2">
            <a:extLst>
              <a:ext uri="{FF2B5EF4-FFF2-40B4-BE49-F238E27FC236}">
                <a16:creationId xmlns:a16="http://schemas.microsoft.com/office/drawing/2014/main" id="{238480A4-E020-8FA1-419D-76FCE5B3EA50}"/>
              </a:ext>
            </a:extLst>
          </p:cNvPr>
          <p:cNvGrpSpPr/>
          <p:nvPr/>
        </p:nvGrpSpPr>
        <p:grpSpPr>
          <a:xfrm>
            <a:off x="2173663" y="1574003"/>
            <a:ext cx="2391507" cy="704014"/>
            <a:chOff x="2076678" y="1684843"/>
            <a:chExt cx="2391507" cy="704014"/>
          </a:xfrm>
        </p:grpSpPr>
        <p:sp>
          <p:nvSpPr>
            <p:cNvPr id="47" name="Arc 46">
              <a:extLst>
                <a:ext uri="{FF2B5EF4-FFF2-40B4-BE49-F238E27FC236}">
                  <a16:creationId xmlns:a16="http://schemas.microsoft.com/office/drawing/2014/main" id="{04AB7DA0-80E8-9594-7BB9-FE63BE4B25E2}"/>
                </a:ext>
              </a:extLst>
            </p:cNvPr>
            <p:cNvSpPr/>
            <p:nvPr/>
          </p:nvSpPr>
          <p:spPr>
            <a:xfrm>
              <a:off x="2076678" y="1835959"/>
              <a:ext cx="2391507" cy="552898"/>
            </a:xfrm>
            <a:prstGeom prst="arc">
              <a:avLst>
                <a:gd name="adj1" fmla="val 11074155"/>
                <a:gd name="adj2" fmla="val 21314916"/>
              </a:avLst>
            </a:prstGeom>
            <a:ln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8763CD8-93BD-3BEC-B56F-26488668BBAA}"/>
                </a:ext>
              </a:extLst>
            </p:cNvPr>
            <p:cNvSpPr txBox="1"/>
            <p:nvPr/>
          </p:nvSpPr>
          <p:spPr>
            <a:xfrm>
              <a:off x="3023107" y="1684843"/>
              <a:ext cx="49864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3"/>
                  </a:solidFill>
                </a:rPr>
                <a:t>FE</a:t>
              </a:r>
            </a:p>
          </p:txBody>
        </p:sp>
      </p:grpSp>
      <p:grpSp>
        <p:nvGrpSpPr>
          <p:cNvPr id="52" name="FE0">
            <a:extLst>
              <a:ext uri="{FF2B5EF4-FFF2-40B4-BE49-F238E27FC236}">
                <a16:creationId xmlns:a16="http://schemas.microsoft.com/office/drawing/2014/main" id="{835B25B2-A29F-166E-8637-9A310CB6E755}"/>
              </a:ext>
            </a:extLst>
          </p:cNvPr>
          <p:cNvGrpSpPr/>
          <p:nvPr/>
        </p:nvGrpSpPr>
        <p:grpSpPr>
          <a:xfrm>
            <a:off x="7820801" y="1574003"/>
            <a:ext cx="2391507" cy="704014"/>
            <a:chOff x="2076678" y="1684843"/>
            <a:chExt cx="2391507" cy="704014"/>
          </a:xfrm>
        </p:grpSpPr>
        <p:sp>
          <p:nvSpPr>
            <p:cNvPr id="53" name="Arc 52">
              <a:extLst>
                <a:ext uri="{FF2B5EF4-FFF2-40B4-BE49-F238E27FC236}">
                  <a16:creationId xmlns:a16="http://schemas.microsoft.com/office/drawing/2014/main" id="{48592626-F5F2-9BE0-F227-8AC0A532A553}"/>
                </a:ext>
              </a:extLst>
            </p:cNvPr>
            <p:cNvSpPr/>
            <p:nvPr/>
          </p:nvSpPr>
          <p:spPr>
            <a:xfrm>
              <a:off x="2076678" y="1835959"/>
              <a:ext cx="2391507" cy="552898"/>
            </a:xfrm>
            <a:prstGeom prst="arc">
              <a:avLst>
                <a:gd name="adj1" fmla="val 11074155"/>
                <a:gd name="adj2" fmla="val 21314916"/>
              </a:avLst>
            </a:prstGeom>
            <a:ln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6C6C012-1D12-1F2C-266B-3CBF0F6B0B23}"/>
                </a:ext>
              </a:extLst>
            </p:cNvPr>
            <p:cNvSpPr txBox="1"/>
            <p:nvPr/>
          </p:nvSpPr>
          <p:spPr>
            <a:xfrm>
              <a:off x="3023107" y="1684843"/>
              <a:ext cx="49864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3"/>
                  </a:solidFill>
                </a:rPr>
                <a:t>FE</a:t>
              </a:r>
            </a:p>
          </p:txBody>
        </p:sp>
      </p:grpSp>
      <p:grpSp>
        <p:nvGrpSpPr>
          <p:cNvPr id="58" name="FE1">
            <a:extLst>
              <a:ext uri="{FF2B5EF4-FFF2-40B4-BE49-F238E27FC236}">
                <a16:creationId xmlns:a16="http://schemas.microsoft.com/office/drawing/2014/main" id="{0F7583C7-9735-B427-B066-BB52980E113F}"/>
              </a:ext>
            </a:extLst>
          </p:cNvPr>
          <p:cNvGrpSpPr/>
          <p:nvPr/>
        </p:nvGrpSpPr>
        <p:grpSpPr>
          <a:xfrm>
            <a:off x="2173663" y="4260504"/>
            <a:ext cx="2391507" cy="719808"/>
            <a:chOff x="2173663" y="4149664"/>
            <a:chExt cx="2391507" cy="719808"/>
          </a:xfrm>
        </p:grpSpPr>
        <p:sp>
          <p:nvSpPr>
            <p:cNvPr id="56" name="Arc 55">
              <a:extLst>
                <a:ext uri="{FF2B5EF4-FFF2-40B4-BE49-F238E27FC236}">
                  <a16:creationId xmlns:a16="http://schemas.microsoft.com/office/drawing/2014/main" id="{D466998E-B04C-0449-5787-BCF2A487E5B6}"/>
                </a:ext>
              </a:extLst>
            </p:cNvPr>
            <p:cNvSpPr/>
            <p:nvPr/>
          </p:nvSpPr>
          <p:spPr>
            <a:xfrm flipV="1">
              <a:off x="2173663" y="4149664"/>
              <a:ext cx="2391507" cy="552898"/>
            </a:xfrm>
            <a:prstGeom prst="arc">
              <a:avLst>
                <a:gd name="adj1" fmla="val 11074155"/>
                <a:gd name="adj2" fmla="val 21314916"/>
              </a:avLst>
            </a:prstGeom>
            <a:ln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C04540D-C35C-D642-DFC4-706FCD8A73D1}"/>
                </a:ext>
              </a:extLst>
            </p:cNvPr>
            <p:cNvSpPr txBox="1"/>
            <p:nvPr/>
          </p:nvSpPr>
          <p:spPr>
            <a:xfrm>
              <a:off x="3120092" y="4561695"/>
              <a:ext cx="49864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3"/>
                  </a:solidFill>
                </a:rPr>
                <a:t>FE</a:t>
              </a:r>
            </a:p>
          </p:txBody>
        </p:sp>
      </p:grpSp>
      <p:grpSp>
        <p:nvGrpSpPr>
          <p:cNvPr id="59" name="FE1">
            <a:extLst>
              <a:ext uri="{FF2B5EF4-FFF2-40B4-BE49-F238E27FC236}">
                <a16:creationId xmlns:a16="http://schemas.microsoft.com/office/drawing/2014/main" id="{0E466686-D3E5-5C76-EAB1-93225695C237}"/>
              </a:ext>
            </a:extLst>
          </p:cNvPr>
          <p:cNvGrpSpPr/>
          <p:nvPr/>
        </p:nvGrpSpPr>
        <p:grpSpPr>
          <a:xfrm>
            <a:off x="7820801" y="4260504"/>
            <a:ext cx="2391507" cy="719808"/>
            <a:chOff x="2173663" y="4149664"/>
            <a:chExt cx="2391507" cy="719808"/>
          </a:xfrm>
        </p:grpSpPr>
        <p:sp>
          <p:nvSpPr>
            <p:cNvPr id="60" name="Arc 59">
              <a:extLst>
                <a:ext uri="{FF2B5EF4-FFF2-40B4-BE49-F238E27FC236}">
                  <a16:creationId xmlns:a16="http://schemas.microsoft.com/office/drawing/2014/main" id="{40672678-C823-57F5-EB3A-EDF931F8269F}"/>
                </a:ext>
              </a:extLst>
            </p:cNvPr>
            <p:cNvSpPr/>
            <p:nvPr/>
          </p:nvSpPr>
          <p:spPr>
            <a:xfrm flipV="1">
              <a:off x="2173663" y="4149664"/>
              <a:ext cx="2391507" cy="552898"/>
            </a:xfrm>
            <a:prstGeom prst="arc">
              <a:avLst>
                <a:gd name="adj1" fmla="val 11074155"/>
                <a:gd name="adj2" fmla="val 21314916"/>
              </a:avLst>
            </a:prstGeom>
            <a:ln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18A05CC-DE33-8C86-2B67-FA7E87BB4294}"/>
                </a:ext>
              </a:extLst>
            </p:cNvPr>
            <p:cNvSpPr txBox="1"/>
            <p:nvPr/>
          </p:nvSpPr>
          <p:spPr>
            <a:xfrm>
              <a:off x="3120092" y="4561695"/>
              <a:ext cx="49864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3"/>
                  </a:solidFill>
                </a:rPr>
                <a:t>FE</a:t>
              </a:r>
            </a:p>
          </p:txBody>
        </p:sp>
      </p:grpSp>
      <p:grpSp>
        <p:nvGrpSpPr>
          <p:cNvPr id="65" name="Ind01">
            <a:extLst>
              <a:ext uri="{FF2B5EF4-FFF2-40B4-BE49-F238E27FC236}">
                <a16:creationId xmlns:a16="http://schemas.microsoft.com/office/drawing/2014/main" id="{3C21E400-1BF8-C1EC-2A66-7E05ED49F9C6}"/>
              </a:ext>
            </a:extLst>
          </p:cNvPr>
          <p:cNvGrpSpPr/>
          <p:nvPr/>
        </p:nvGrpSpPr>
        <p:grpSpPr>
          <a:xfrm>
            <a:off x="1755228" y="3033682"/>
            <a:ext cx="3384808" cy="371016"/>
            <a:chOff x="1755228" y="3075252"/>
            <a:chExt cx="3384808" cy="371016"/>
          </a:xfrm>
        </p:grpSpPr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A6B7A2DC-3AA7-E418-FA05-904A2BEDAF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55228" y="3075252"/>
              <a:ext cx="3384808" cy="371016"/>
            </a:xfrm>
            <a:prstGeom prst="straightConnector1">
              <a:avLst/>
            </a:prstGeom>
            <a:ln>
              <a:solidFill>
                <a:schemeClr val="bg2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9D32C46-7C77-8D65-4187-D0A1261587F5}"/>
                </a:ext>
              </a:extLst>
            </p:cNvPr>
            <p:cNvSpPr txBox="1"/>
            <p:nvPr/>
          </p:nvSpPr>
          <p:spPr>
            <a:xfrm>
              <a:off x="3198308" y="3076094"/>
              <a:ext cx="49864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2">
                      <a:lumMod val="75000"/>
                    </a:schemeClr>
                  </a:solidFill>
                </a:rPr>
                <a:t>Ind</a:t>
              </a:r>
            </a:p>
          </p:txBody>
        </p:sp>
      </p:grpSp>
      <p:grpSp>
        <p:nvGrpSpPr>
          <p:cNvPr id="66" name="Ind23">
            <a:extLst>
              <a:ext uri="{FF2B5EF4-FFF2-40B4-BE49-F238E27FC236}">
                <a16:creationId xmlns:a16="http://schemas.microsoft.com/office/drawing/2014/main" id="{E1546AD8-2156-76FB-9A3C-81EBB40AE894}"/>
              </a:ext>
            </a:extLst>
          </p:cNvPr>
          <p:cNvGrpSpPr/>
          <p:nvPr/>
        </p:nvGrpSpPr>
        <p:grpSpPr>
          <a:xfrm>
            <a:off x="7421728" y="3033682"/>
            <a:ext cx="3384808" cy="371016"/>
            <a:chOff x="1755228" y="3075252"/>
            <a:chExt cx="3384808" cy="371016"/>
          </a:xfrm>
        </p:grpSpPr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C882AE38-E383-8480-B163-8CD37B3E8A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55228" y="3075252"/>
              <a:ext cx="3384808" cy="371016"/>
            </a:xfrm>
            <a:prstGeom prst="straightConnector1">
              <a:avLst/>
            </a:prstGeom>
            <a:ln>
              <a:solidFill>
                <a:schemeClr val="bg2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FA8077F2-5F3A-24BB-7FC5-913BB02DE2A4}"/>
                </a:ext>
              </a:extLst>
            </p:cNvPr>
            <p:cNvSpPr txBox="1"/>
            <p:nvPr/>
          </p:nvSpPr>
          <p:spPr>
            <a:xfrm>
              <a:off x="3198308" y="3076094"/>
              <a:ext cx="49864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2">
                      <a:lumMod val="75000"/>
                    </a:schemeClr>
                  </a:solidFill>
                </a:rPr>
                <a:t>Ind</a:t>
              </a:r>
            </a:p>
          </p:txBody>
        </p:sp>
      </p:grpSp>
      <p:grpSp>
        <p:nvGrpSpPr>
          <p:cNvPr id="77" name="Ind12">
            <a:extLst>
              <a:ext uri="{FF2B5EF4-FFF2-40B4-BE49-F238E27FC236}">
                <a16:creationId xmlns:a16="http://schemas.microsoft.com/office/drawing/2014/main" id="{2CBFC2DD-D84A-B182-971F-CF023F81E3A2}"/>
              </a:ext>
            </a:extLst>
          </p:cNvPr>
          <p:cNvGrpSpPr/>
          <p:nvPr/>
        </p:nvGrpSpPr>
        <p:grpSpPr>
          <a:xfrm>
            <a:off x="5927227" y="2857116"/>
            <a:ext cx="498649" cy="1120948"/>
            <a:chOff x="5927227" y="2857116"/>
            <a:chExt cx="498649" cy="1120948"/>
          </a:xfrm>
        </p:grpSpPr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89C49765-5487-1766-05B8-15CB2BF569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37941" y="2857116"/>
              <a:ext cx="477220" cy="1120948"/>
            </a:xfrm>
            <a:prstGeom prst="straightConnector1">
              <a:avLst/>
            </a:prstGeom>
            <a:ln>
              <a:solidFill>
                <a:schemeClr val="bg2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8B5CB88-1F0C-34B0-D5DD-8E78BECA599D}"/>
                </a:ext>
              </a:extLst>
            </p:cNvPr>
            <p:cNvSpPr txBox="1"/>
            <p:nvPr/>
          </p:nvSpPr>
          <p:spPr>
            <a:xfrm>
              <a:off x="5927227" y="3232924"/>
              <a:ext cx="49864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2">
                      <a:lumMod val="75000"/>
                    </a:schemeClr>
                  </a:solidFill>
                </a:rPr>
                <a:t>Ind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377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7EBE-D87A-FF18-B1EB-CC7847B2E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PPRFs vs. </a:t>
            </a:r>
            <a:r>
              <a:rPr lang="en-US" dirty="0" err="1"/>
              <a:t>rcPPRFs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29F52C-1872-2D05-D7D8-BA3B4A11A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August 21,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D6863-8437-AAD7-3F85-8B1160D97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Succinct PPRFs via Memory-Tight Reductions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4903F-6133-9CDC-72A0-960A95351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C0E1-98DD-3C49-8B41-B41A0612119F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1E0F877-B171-FD11-6140-58AFA36605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239423"/>
              </p:ext>
            </p:extLst>
          </p:nvPr>
        </p:nvGraphicFramePr>
        <p:xfrm>
          <a:off x="624606" y="2706484"/>
          <a:ext cx="6808578" cy="21234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269526">
                  <a:extLst>
                    <a:ext uri="{9D8B030D-6E8A-4147-A177-3AD203B41FA5}">
                      <a16:colId xmlns:a16="http://schemas.microsoft.com/office/drawing/2014/main" val="3791344864"/>
                    </a:ext>
                  </a:extLst>
                </a:gridCol>
                <a:gridCol w="2269526">
                  <a:extLst>
                    <a:ext uri="{9D8B030D-6E8A-4147-A177-3AD203B41FA5}">
                      <a16:colId xmlns:a16="http://schemas.microsoft.com/office/drawing/2014/main" val="2726581533"/>
                    </a:ext>
                  </a:extLst>
                </a:gridCol>
                <a:gridCol w="2269526">
                  <a:extLst>
                    <a:ext uri="{9D8B030D-6E8A-4147-A177-3AD203B41FA5}">
                      <a16:colId xmlns:a16="http://schemas.microsoft.com/office/drawing/2014/main" val="1484315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PPRFs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rcPPRFs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3820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Punctured key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4390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# of FE and Ind steps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One each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Many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1869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6848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FE and </a:t>
                      </a:r>
                      <a:r>
                        <a:rPr lang="en-US" dirty="0" err="1"/>
                        <a:t>pseudorandomness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Defined separately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Defined jointly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9646809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A16DFE65-7034-1A7D-15B8-AE898F761754}"/>
              </a:ext>
            </a:extLst>
          </p:cNvPr>
          <p:cNvGrpSpPr/>
          <p:nvPr/>
        </p:nvGrpSpPr>
        <p:grpSpPr>
          <a:xfrm>
            <a:off x="7594643" y="1985270"/>
            <a:ext cx="4110673" cy="3565869"/>
            <a:chOff x="7781112" y="2585230"/>
            <a:chExt cx="4110673" cy="356586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DE183AA-AB16-919E-C27E-1C98F576A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7781112" y="2589305"/>
              <a:ext cx="3874770" cy="3420849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2A57036-A87A-6A79-FC1E-603AA737F45F}"/>
                </a:ext>
              </a:extLst>
            </p:cNvPr>
            <p:cNvSpPr txBox="1"/>
            <p:nvPr/>
          </p:nvSpPr>
          <p:spPr>
            <a:xfrm>
              <a:off x="10654654" y="5874100"/>
              <a:ext cx="12371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(+ reverse)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EB4163B-115A-D33E-3623-B3CE667958F3}"/>
                </a:ext>
              </a:extLst>
            </p:cNvPr>
            <p:cNvCxnSpPr>
              <a:cxnSpLocks/>
            </p:cNvCxnSpPr>
            <p:nvPr/>
          </p:nvCxnSpPr>
          <p:spPr>
            <a:xfrm>
              <a:off x="9316712" y="2585230"/>
              <a:ext cx="0" cy="342900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5484FD2-B92A-9B09-3A1E-8C2090CC98E7}"/>
                </a:ext>
              </a:extLst>
            </p:cNvPr>
            <p:cNvCxnSpPr>
              <a:cxnSpLocks/>
            </p:cNvCxnSpPr>
            <p:nvPr/>
          </p:nvCxnSpPr>
          <p:spPr>
            <a:xfrm>
              <a:off x="10341956" y="2585230"/>
              <a:ext cx="0" cy="342900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9414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6770</TotalTime>
  <Words>717</Words>
  <Application>Microsoft Macintosh PowerPoint</Application>
  <PresentationFormat>Widescreen</PresentationFormat>
  <Paragraphs>203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Cambria Math</vt:lpstr>
      <vt:lpstr>Wingdings</vt:lpstr>
      <vt:lpstr>Aptos Display</vt:lpstr>
      <vt:lpstr>Aptos</vt:lpstr>
      <vt:lpstr>Arial</vt:lpstr>
      <vt:lpstr>Office Theme</vt:lpstr>
      <vt:lpstr>Succinct PPRFs via Memory-Tight Reductions</vt:lpstr>
      <vt:lpstr>Memory-Tight Reductions [AuerbachCashFerschKiltz:CRYPTO’17]</vt:lpstr>
      <vt:lpstr>No Memory-Tight Reduction for the GGM PRF</vt:lpstr>
      <vt:lpstr>For Non-Repeating Adversaries: Yes!</vt:lpstr>
      <vt:lpstr>From H_i to H_(i+1) (Example GGM tree of depth 3, query x^∗=001)</vt:lpstr>
      <vt:lpstr>Storage Gadget</vt:lpstr>
      <vt:lpstr>From H_i to H_(i+1) – With Storage Gadget</vt:lpstr>
      <vt:lpstr>PPRFs with Relaxed Correctness (rcPPRFs)</vt:lpstr>
      <vt:lpstr>PPRFs vs. rcPPRFs</vt:lpstr>
      <vt:lpstr>(rc)PPRFs and iO The Punctured Program Technique [SahaiWaters: STOC’14]</vt:lpstr>
      <vt:lpstr>Succinct Multi-Party NIKE Functionality | Correctness | Security</vt:lpstr>
      <vt:lpstr>Construction Inspired by [BonehZhandry:CRYPTO’14]</vt:lpstr>
      <vt:lpstr>Challenges in the Proof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ph24vifu</dc:creator>
  <cp:lastModifiedBy>ph24vifu</cp:lastModifiedBy>
  <cp:revision>37</cp:revision>
  <dcterms:created xsi:type="dcterms:W3CDTF">2025-07-30T10:21:01Z</dcterms:created>
  <dcterms:modified xsi:type="dcterms:W3CDTF">2025-08-19T22:40:39Z</dcterms:modified>
</cp:coreProperties>
</file>