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5"/>
  </p:notesMasterIdLst>
  <p:sldIdLst>
    <p:sldId id="256" r:id="rId2"/>
    <p:sldId id="412" r:id="rId3"/>
    <p:sldId id="442" r:id="rId4"/>
    <p:sldId id="445" r:id="rId5"/>
    <p:sldId id="444" r:id="rId6"/>
    <p:sldId id="443" r:id="rId7"/>
    <p:sldId id="439" r:id="rId8"/>
    <p:sldId id="446" r:id="rId9"/>
    <p:sldId id="438" r:id="rId10"/>
    <p:sldId id="415" r:id="rId11"/>
    <p:sldId id="416" r:id="rId12"/>
    <p:sldId id="417" r:id="rId13"/>
    <p:sldId id="419" r:id="rId14"/>
    <p:sldId id="429" r:id="rId15"/>
    <p:sldId id="430" r:id="rId16"/>
    <p:sldId id="431" r:id="rId17"/>
    <p:sldId id="423" r:id="rId18"/>
    <p:sldId id="257" r:id="rId19"/>
    <p:sldId id="531" r:id="rId20"/>
    <p:sldId id="530" r:id="rId21"/>
    <p:sldId id="529" r:id="rId22"/>
    <p:sldId id="657" r:id="rId23"/>
    <p:sldId id="447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433" r:id="rId44"/>
    <p:sldId id="624" r:id="rId45"/>
    <p:sldId id="626" r:id="rId46"/>
    <p:sldId id="652" r:id="rId47"/>
    <p:sldId id="627" r:id="rId48"/>
    <p:sldId id="653" r:id="rId49"/>
    <p:sldId id="651" r:id="rId50"/>
    <p:sldId id="631" r:id="rId51"/>
    <p:sldId id="654" r:id="rId52"/>
    <p:sldId id="549" r:id="rId53"/>
    <p:sldId id="659" r:id="rId54"/>
    <p:sldId id="658" r:id="rId55"/>
    <p:sldId id="466" r:id="rId56"/>
    <p:sldId id="455" r:id="rId57"/>
    <p:sldId id="619" r:id="rId58"/>
    <p:sldId id="458" r:id="rId59"/>
    <p:sldId id="532" r:id="rId60"/>
    <p:sldId id="533" r:id="rId61"/>
    <p:sldId id="460" r:id="rId62"/>
    <p:sldId id="462" r:id="rId63"/>
    <p:sldId id="463" r:id="rId64"/>
    <p:sldId id="464" r:id="rId65"/>
    <p:sldId id="468" r:id="rId66"/>
    <p:sldId id="478" r:id="rId67"/>
    <p:sldId id="476" r:id="rId68"/>
    <p:sldId id="477" r:id="rId69"/>
    <p:sldId id="471" r:id="rId70"/>
    <p:sldId id="475" r:id="rId71"/>
    <p:sldId id="473" r:id="rId72"/>
    <p:sldId id="474" r:id="rId73"/>
    <p:sldId id="470" r:id="rId74"/>
    <p:sldId id="614" r:id="rId75"/>
    <p:sldId id="615" r:id="rId76"/>
    <p:sldId id="633" r:id="rId77"/>
    <p:sldId id="620" r:id="rId78"/>
    <p:sldId id="621" r:id="rId79"/>
    <p:sldId id="622" r:id="rId80"/>
    <p:sldId id="623" r:id="rId81"/>
    <p:sldId id="572" r:id="rId82"/>
    <p:sldId id="616" r:id="rId83"/>
    <p:sldId id="573" r:id="rId84"/>
    <p:sldId id="574" r:id="rId85"/>
    <p:sldId id="575" r:id="rId86"/>
    <p:sldId id="576" r:id="rId87"/>
    <p:sldId id="577" r:id="rId88"/>
    <p:sldId id="634" r:id="rId89"/>
    <p:sldId id="580" r:id="rId90"/>
    <p:sldId id="581" r:id="rId91"/>
    <p:sldId id="617" r:id="rId92"/>
    <p:sldId id="635" r:id="rId93"/>
    <p:sldId id="636" r:id="rId94"/>
    <p:sldId id="637" r:id="rId95"/>
    <p:sldId id="639" r:id="rId96"/>
    <p:sldId id="640" r:id="rId97"/>
    <p:sldId id="643" r:id="rId98"/>
    <p:sldId id="655" r:id="rId99"/>
    <p:sldId id="590" r:id="rId100"/>
    <p:sldId id="644" r:id="rId101"/>
    <p:sldId id="647" r:id="rId102"/>
    <p:sldId id="660" r:id="rId103"/>
    <p:sldId id="661" r:id="rId104"/>
    <p:sldId id="646" r:id="rId105"/>
    <p:sldId id="656" r:id="rId106"/>
    <p:sldId id="648" r:id="rId107"/>
    <p:sldId id="662" r:id="rId108"/>
    <p:sldId id="663" r:id="rId109"/>
    <p:sldId id="665" r:id="rId110"/>
    <p:sldId id="612" r:id="rId111"/>
    <p:sldId id="613" r:id="rId112"/>
    <p:sldId id="610" r:id="rId113"/>
    <p:sldId id="611" r:id="rId114"/>
  </p:sldIdLst>
  <p:sldSz cx="12192000" cy="6858000"/>
  <p:notesSz cx="6858000" cy="9144000"/>
  <p:embeddedFontLst>
    <p:embeddedFont>
      <p:font typeface="Cambria Math" panose="02040503050406030204" pitchFamily="18" charset="0"/>
      <p:regular r:id="rId116"/>
    </p:embeddedFont>
    <p:embeddedFont>
      <p:font typeface="Play" panose="020B0604020202020204" charset="0"/>
      <p:regular r:id="rId117"/>
      <p:bold r:id="rId1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8" roundtripDataSignature="AMtx7mhGQcYltVVuS6PG3BO19HUcqf+n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2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font" Target="fonts/font3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178" Type="http://customschemas.google.com/relationships/presentationmetadata" Target="meta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4:56:30.7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4:56:30.7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4:56:30.7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5:03:14.4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5:03:14.4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5:03:14.4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5:03:14.4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5:03:14.4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5:03:14.4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670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96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101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508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98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980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66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51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70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Talk Overview</a:t>
            </a: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399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495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287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D86027F3-9552-2FC7-3312-1B26649AD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50F676CB-CFB6-EBEE-9DB1-D17551F22D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92186492-90F9-0933-7F91-73729B9E49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most relevant to us is DMS’16</a:t>
            </a: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95EAEB0A-37CA-A091-2DBA-A6FC344335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994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most relevant to us is DMS’16</a:t>
            </a: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227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E0AB3E6F-B6C6-2E7B-30E3-9155B038C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566C4905-6EE2-1E54-C40C-14CB0ECFC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0B1125B7-C522-5E32-DA69-CD0A9EE0B8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63E22F45-6C68-0BCE-DD1C-DBB7D83D50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899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D886B5F-1616-845B-E10F-AE8B5B61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0047C6E4-133C-4301-867F-21206D6E4B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ECA48480-6A03-A5B7-81C6-9D4D3AAB2A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E84C1F01-BF24-91EC-9407-2E7F98F6D3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6785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D31EAE1D-D63C-572E-C594-C33A28D8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998DB9D1-2624-CF60-B926-6E761B7535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06B86DE4-5528-D380-1C94-B8C5589D6C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59BB56D3-2FA1-C565-3C9A-8008CFF133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196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0215B474-5BC1-EBFF-2BC2-C8685BE5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0063BF75-6626-5C51-BB83-C42891425D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73D616D3-4F90-B47B-5C12-56C12E3954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FAD230EC-828D-F0BA-FCCB-E57EB022E3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603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BAA3436-1C36-505D-41D5-0B18D71E3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0D279238-DE31-5719-E0B5-2D0C0C61CA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F85A2CA7-8D4C-B544-269A-D6A98D7AA3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7EE40DC7-4C3D-2890-1006-7E5BFAD0B0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140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E272304C-91D9-CFA1-0521-8F5E24565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816392D9-4061-33BC-EB50-4D13EB728F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52F78154-3550-A296-7916-6893DF30CD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3C150674-D2E3-0648-0FD2-AA733B2238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48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intro to subversion attacks – explain the setting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09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6A8BE9A5-4E7D-2F76-7896-53F26BFB7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39A998A9-EE41-426D-679D-E3F5EDA281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45A21CAB-BA4D-A3B4-D697-D3F9B7AFDF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7B6D4CB4-5DAD-ED8F-8E14-4F0ECDEC49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636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50D67483-7B52-2530-04FC-1584C62D2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BD78C94D-0B64-5450-41C5-083C10C4B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9F4E1DBF-510E-EF7B-791F-C019F0CC46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252D1018-7B7A-961B-F930-2FD1079CDD6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2421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25B2A5D4-3CBB-2D76-7313-2CDA9731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B330A47A-96F7-73C3-C5A1-6071D62FDC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940013CB-F7DA-954A-5B9E-63FA721E03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031000F0-7CD3-F2A2-F7C3-8F92574DB4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582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21DDBAC-39FB-311B-76AF-4C5FEEDB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69A75BA5-43CD-D2D3-0951-E0F819F5F4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4D880437-BC62-F543-50ED-EA4874A891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439047D5-82E9-D90B-871E-0934553F61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0137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F1A0DCA-5E97-C0E8-DE19-B67D284B5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1DD363EC-2CAF-D714-A983-9AE43C41A9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BE7196F5-447A-ADA1-9AF2-0FCD200EBD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01F08BCD-2236-F41F-8656-2303DAB576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5979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4C6125C3-656A-D4AD-ED7B-D535AB6BE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6A52559A-8D36-DB77-0D84-19374CF29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F5DF206A-F480-1790-7A0B-0CA30DA62B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9BE90917-5F85-6300-5DD0-433D8D3E67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68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3A77399A-0618-1B15-E999-10B497149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5D6FE631-AD33-AB05-43CE-98D7BB6134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8840241D-9C02-F27D-9551-D8E32F403F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701A8981-B39B-0C84-5E7A-16C9031485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746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942ED658-7B60-3EEA-A577-2F7B2CFC4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81E85DD0-97EB-D10D-85B9-ED71EA3C03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38983C19-D301-EB88-C3FD-47F01464E3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197C52B6-1346-2A19-D435-2BDCC279F4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884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A2720302-C1FA-93B9-8266-191B7D7D1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DF6D9337-1111-D72F-22B4-1D0E4AAC8D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5734E4CC-97FD-7B4A-E200-FE1D9833F4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F3BF6D72-5020-312B-4EEB-7B4D17C60A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570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7142335-0BC5-E773-42D9-E69C38707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8A0590ED-8BA4-1898-BC1D-1BF66E5096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402BDEF7-4ABD-6AF7-B74E-D2A58F5AFE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D54F9D8B-C1A8-BC40-931F-84B6396AAF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02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intro to subversion attacks – explain the setting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9180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ED1950CE-DE73-63E7-3D5C-D50AB33E6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F2A9632E-EEC7-F703-BCCF-560E3F33F5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D7DFA77A-48A4-ED69-B8E6-91A3AFE293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7C7F20B8-EFBC-9441-49DB-BB3ACB4923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561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E3114072-A32E-9446-DA25-6C260B79E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004AB9D6-D9C5-FAEC-4814-929A7C6135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A56A0921-595F-8256-903B-7537D62954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519A3171-B561-7B97-1144-B1A1173BFC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6740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CED38523-85D3-4ABB-FFDE-5EC138B2E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ED595A1D-7857-B69F-8BDA-48DE783700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D4F9459D-FE91-9E93-3443-AD8A092AC2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F33741DD-6F7E-FB5F-C0CF-583895022C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137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Explain what DMS’16 is doing</a:t>
            </a: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0691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20E06AEF-39FA-27C0-CBC6-4D790EB7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847D5DEC-A7FC-8FA3-8FB6-58C38B8E9C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8E748D39-8E82-A05D-2C11-C720097FD2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 sufficient! Explain why</a:t>
            </a: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E9E9F616-C823-8BE4-A72B-B257C8ED32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380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9E047B01-6D6B-B0DB-A6D1-DD1ECF6E0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80A525F5-CC1E-81EF-895A-B2CC0DAEFE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708135B7-2BCF-2E75-AE16-2F99625BD5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 sufficient! Explain why</a:t>
            </a: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1BB98E38-B284-DE34-4320-9CF1444480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2993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502F471F-7A87-0FE0-ABB3-B1A108AD7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D648BCCF-78D3-4229-50E3-437308B497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81D92386-09C7-A34C-F173-3F0741D803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 sufficient! Explain why</a:t>
            </a: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EF3FFEE6-3FC5-E235-19CD-7D3F469216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9117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8A64F7E5-22D4-678E-6B15-628B922E8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2E760296-6FE0-8988-194C-AC3B3EA83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623EB53D-AE94-229B-F2FD-F5E4A734F8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 sufficient! Explain why</a:t>
            </a: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24AE8AE1-89D2-78C1-8929-DABBF98A77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4906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E9B9E593-792A-CE4F-A311-4FD5C103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115562FD-F4C9-91BB-E4BC-1401B6B00B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DED09AF8-51A9-F728-EF15-97654F5738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 sufficient! Explain why</a:t>
            </a: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A86F0FBF-DC37-9726-5473-1E0646FCE9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7250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76DC1CC-9081-A10F-11D0-009EE2F43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6FF00082-3D8A-9ADE-F78E-9014ABF7C5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6218DC20-00C8-2B0A-66E3-89C60A1A38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 sufficient! Explain why</a:t>
            </a: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3C29AFCE-0075-A7CF-BCEF-FF74E474F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95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intro to subversion attacks - explain the setting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1180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6EE1D073-9974-8CF3-739D-80330D8D6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F9EBEC76-3D38-4FE7-6845-15C96FEA30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6900D562-56CC-EC92-41D1-8BF1450014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 sufficient! Explain why</a:t>
            </a: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131FCE13-8B34-09DD-8358-AB52B61EF6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1641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D463CAE9-47BD-4D1E-F8BE-314110574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B00F234F-63BF-EC2F-B304-B211627A9E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4585E6F5-2B68-C706-8771-4FA3A6C366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 sufficient! Explain why</a:t>
            </a: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20B054F1-9773-9482-782F-2DAC630C37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0823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A828EF1A-912D-804E-E10E-8C305123E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40C7B03D-7D93-7BC5-DD9F-4D07A67476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D5B824F7-3C59-D8AA-D6DA-05ECF21874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DA4D5CE3-02CA-B95D-FCA9-53350C2F5C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91307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3A2DFE3E-E5FA-7837-B944-23FC17B3D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E169E7E5-0291-1092-3991-67EFA488E5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CB667297-ABE3-2D6E-4303-1D09AB38B1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937629C3-E283-58CB-CAC9-7FC98926FA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7484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BCB3DFE-B094-84C3-DF77-7AF847F9B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2E1E7908-C060-93A3-C35B-29BB53E3DB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DC19E116-8ECE-85E9-B0C4-BE05C00830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465B26A7-8544-B093-A21B-98821BC428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39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2034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6C26D59-2148-805B-2820-DED31A985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E39C47C7-B5F4-9DBE-67E5-1544988A92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408DE8DE-5956-33FE-651A-997F8C2121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5EF1C809-0AB0-EA44-A99A-944979B3AD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6488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D18531FB-A79C-52B2-6250-D93BB6AFF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D039856A-018C-84E8-BECA-CA7074529D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332DECEB-2A9E-5F60-39F0-D23B9C3E33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224BC8C5-7B93-F828-A345-F3732CC862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7586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C983A5E4-B300-54A0-4CBD-66DA7348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48FE416E-B48A-862E-1D16-33F8104A2F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CD32871F-4C2F-C799-FAC4-9FDB8EB020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BCF352DA-35C6-5A23-17C2-07976E408C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8111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DF6CF043-320E-1CEC-442F-A47EB890B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86F48E05-CD8F-67A7-31B5-7D396262B3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E31CAFCE-76F3-8BF8-6D4C-74AB09F87F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AAE390E3-7C9C-1DDA-1B5E-E2579CFB04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794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intro to subversion attacks - explain the setting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0001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16871FB-3A6C-8391-F3A2-0B3BC870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AEB94348-AC91-85A9-B346-D5A69C821B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44A2E7E4-C797-25AB-3CAD-D11858B171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4345E807-18F4-F9BD-552F-51D69D66B8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1013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B031ACF-AAE0-A265-E080-8DCE2783F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4F41DBAF-9DFF-DAD7-B25F-B815EBAFB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3065CBE7-50E9-B254-9630-DFF2F3E2CF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5D6B1665-7F62-15FB-FA77-C6541A926B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922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648F62E5-61D9-7509-1A86-74DC55F3D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FA779FC8-2F70-4497-FCF3-DF3734937D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A0322185-DA53-D513-363F-24885BEB35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3EE91A3D-1413-3919-717D-EEEEEAC79F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2982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42088D51-0955-5FBF-42F8-360FDE4CE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FEFE0A12-ECC9-1A4A-722D-4CAAA23976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49479B92-17D2-A1C1-BD78-62D4B41824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DA087346-B97F-304E-6130-29E7AB91DA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8617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6256D5A8-8D89-6D66-1776-F71918C3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D52C6CAE-5518-E54F-8DEF-51B407444C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04F7C469-2485-426F-49BF-514097E7F4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7889AA31-52E3-D8E8-C5B1-A846C98E4A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51839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06B581C-5307-950D-47DC-550D4BFA7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15FEA69C-AB8F-23C3-E7B4-E47165C005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7348CA35-7101-A06F-1377-D3C906E10E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13BD902E-F9F7-E4C4-FE5F-E356FDA89A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1638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0CAE00D9-2895-2263-9A05-1E30281C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92B6C8CE-F814-F677-3721-8F35B1E328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0B209AE5-D321-B653-634B-78B09AF5FE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53CBEBB0-1CB7-B398-F9AF-7A69DA444F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4895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91C9CA0E-09C9-FC88-6B11-7613EBAA3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F54252FE-7D72-A13D-0090-D1E9F8C66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7C2CB686-EB01-2C08-EBB9-52416A089F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64E0182D-8E76-9F2A-F6CD-7BD476D1B3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5686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B561954-4F52-6778-291E-E58119A4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EAE16CBE-3A76-4B57-5A4E-FD94768A17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1C225409-B020-0979-F14D-15FE72D686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3B0FE274-8676-E426-E5EF-E2F39F433E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74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220F5789-3311-7CBA-3CD1-9FF8FE16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90A904ED-F70F-9329-A247-3AD711BB98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169F7A58-0D19-A733-074B-899D4A4376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A341FA53-C8E4-0C2D-CC7D-EAFE246B64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32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Many papers on subversion resilience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5949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3B01BBDE-3921-612C-9194-6F7AC31A4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8719D116-BB7F-2282-0AF7-176F2F29BA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5AD83288-70D1-E3DE-5B16-881CC36AA1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50B6D8CC-0764-58A7-9C55-8C8E60AB01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7388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96CDA0D7-D639-133B-8DF3-9C461EA3E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BDF44AAD-2EC3-474F-1486-2E0CECD3C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643CBFCE-EA2F-8147-E61E-0C5819D9A9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3D086B44-A17F-433B-AD19-05AE3FB6F2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10852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41E1FDB8-3A65-A653-164D-ABAE8003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2EE09B26-3EEF-6A4A-6741-BA36EE7058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441DB3C6-CFCD-D27E-9422-AD62BA41B3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DB3C37FC-3924-DE9B-969E-EBE2558851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58068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9A5F40DC-ED3C-69A3-A8A8-A023C3AC2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325D1E4C-CF81-7BA2-A118-7AC4B6E790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94E6A0BE-206D-99F1-97C9-17899C9559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2A641ED0-11B6-79BD-735C-FDD2377B0B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4480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0329568-7210-691D-7C97-0151F2BD2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4C625A8A-F592-AB3A-2671-068AEC9982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9749A205-B002-D1FE-97EA-B725502E1B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CF2B3D4B-D23B-AB09-7E78-7C1EE0BDD9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8456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0FC73A02-95F7-BFB0-A7D5-47214249E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0A047E55-CA66-2D41-D834-F97A25780E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F85717CB-F807-1381-32DD-91C3EF3987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CBBF8D09-3A04-BEC0-B51E-842A1A860E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47030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996CC3AC-8332-34DE-40D3-722C3B3AD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C790ED5D-4712-DA18-7731-75A7BFBF43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F28FC4AA-FFB8-7747-2B19-A36F0427CE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53349405-7AE8-3463-9098-7F4347DEC2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0171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8154438-4FB6-49A0-D036-EE16643F7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3C9C5E81-DF0E-473A-7C66-4E1DA2B609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DD93B004-D2F4-7090-53D4-82435EEBF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E4127FF8-2ADA-42AA-112C-9DC3729F88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1333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EE26CBF7-CF87-F491-6926-D1020DACD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93AE1ACC-DC98-F3F4-7BDF-9F8628CABB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6362E230-E290-EB8A-C22D-DF58290D16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52502BFE-045B-E560-8F1E-2ED4716FA6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2539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4F6160F-F86F-7B11-BB5F-83516DDE8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37B06AD8-CF88-3729-A2AA-A571233B5A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2969DB1A-B74E-AE24-E55A-BAE683319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672582E1-D00D-E60A-B74A-8727DD47A1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17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Explain the Reverse firewall model</a:t>
            </a: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81137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478B64CF-024D-4163-7656-62BE0DE6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D8D667CE-7B12-D619-9B1E-3D9FB507BE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0E3FFBDA-DE13-79C1-E34C-ADBBB29A8B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8354FCB8-F44F-897F-CF69-87CDC58D5A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7000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BA37CFA-7F59-BE1F-B851-9AFBF379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0402D9C1-384C-6E29-0B60-42B9119A54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AC082F32-764C-47B4-B06C-3C5F9A8FBD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598A001E-4089-6A33-751F-4DD367B68B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39323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21B77C83-AA32-47D2-1B5F-9A701C522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03F5A862-A255-B6BE-767B-27AC58524D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C2FBF5F1-886B-C484-937C-4EAAF49A35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1773482D-7638-F254-9BC8-1F2492CE7F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17807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A63EA262-CB52-860D-E77C-2694CB4F6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69FD0A2A-75D7-9BDB-7293-D2E06A75B9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A9A2BD34-D523-357B-6608-42D53510B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40B37C46-877D-9D48-D928-BFDE8CE149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56500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056C94B3-0746-92DB-0A98-A48845EA7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98E04517-16C5-0D38-3B9C-C31D4F583E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A66D26B4-F305-DABB-545C-471218231F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0C9E13AB-04A8-1FC8-B510-D2DC9FD1D9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34542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6FC07D71-592B-20E8-B7E1-C338E0CF5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A7D2C806-4544-B30F-5B1B-BA6D9E247C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BB2BE78E-39C7-6410-3508-BA4B6644AF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49240D0B-E9A8-4EDE-E296-58C004C68D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6835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87728916-1E21-DC93-2733-DC85B93F3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8B49A081-2D48-88C1-E8BD-D504203618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5E5F9055-200C-277D-F64C-BC65FBD582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26FF734F-103B-A455-9CBF-5648CEE9A1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5571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DA2E6B7-7F3B-529E-3A44-3D7EE0B89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F46B87BE-0FEA-F9DC-556D-61E4BFEAF5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A680D847-B5FA-7CB6-C754-CE637234B1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2C7BF938-64A8-E2E2-DCB8-0AA51DF450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0092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3D2B2BC-500A-7499-F324-F900D9DE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4339377D-5896-9D03-42EB-BB88D0676B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A1752C11-36EB-8B23-2BCC-8532E81418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143CBB22-1098-7F2B-1B67-6E1A72BA87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64697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6271E3B3-F05E-0639-C401-CA27EAD7A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AB4D15F5-8A71-A56E-D836-F1D23FB465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7CC76C7A-27E6-E423-C8F0-4A68E79C4F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4BBA2D65-65AA-BBA4-8FEC-D8334685E6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 the Reverse firewall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g2c1998d5b1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53421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FAF4D51-D444-24A5-13FA-17B93151D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1945780D-F7FC-65B9-8F5D-1EE31AC7F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C3D521B0-8C81-E9B3-30F1-A2ED9C86D1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441E0911-0046-5D06-65EB-C4F2E482C3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2167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2903453-84EA-B516-B1C3-F312D690A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98d5b19_0_6:notes">
            <a:extLst>
              <a:ext uri="{FF2B5EF4-FFF2-40B4-BE49-F238E27FC236}">
                <a16:creationId xmlns:a16="http://schemas.microsoft.com/office/drawing/2014/main" id="{991E6B90-19E3-ED07-4819-74A014CCBE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c1998d5b19_0_6:notes">
            <a:extLst>
              <a:ext uri="{FF2B5EF4-FFF2-40B4-BE49-F238E27FC236}">
                <a16:creationId xmlns:a16="http://schemas.microsoft.com/office/drawing/2014/main" id="{9242970A-4A5E-609E-F346-AE3359A8FC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c1998d5b19_0_6:notes">
            <a:extLst>
              <a:ext uri="{FF2B5EF4-FFF2-40B4-BE49-F238E27FC236}">
                <a16:creationId xmlns:a16="http://schemas.microsoft.com/office/drawing/2014/main" id="{9434CE85-1777-89DA-AB67-74BD2B2713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71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3 - block comp 3o">
  <p:cSld name="Section Header - Color set 3 - block comp 3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2c1998d5b19_0_36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12198097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c1998d5b19_0_3605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c1998d5b19_0_36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02"/>
            <a:ext cx="365760" cy="21875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c1998d5b19_0_3605"/>
          <p:cNvSpPr txBox="1"/>
          <p:nvPr/>
        </p:nvSpPr>
        <p:spPr>
          <a:xfrm>
            <a:off x="1141084" y="6389813"/>
            <a:ext cx="264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2023, Amazon Web Services, Inc. or its affiliates.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c1998d5b19_0_3605"/>
          <p:cNvSpPr txBox="1">
            <a:spLocks noGrp="1"/>
          </p:cNvSpPr>
          <p:nvPr>
            <p:ph type="title"/>
          </p:nvPr>
        </p:nvSpPr>
        <p:spPr>
          <a:xfrm>
            <a:off x="609600" y="2385638"/>
            <a:ext cx="4051800" cy="20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3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1"/>
          <p:cNvSpPr txBox="1">
            <a:spLocks noGrp="1"/>
          </p:cNvSpPr>
          <p:nvPr>
            <p:ph type="title"/>
          </p:nvPr>
        </p:nvSpPr>
        <p:spPr>
          <a:xfrm>
            <a:off x="70104" y="404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24318" y="-310579"/>
            <a:ext cx="1710696" cy="12169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4.tiff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4.tiff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4.tiff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4.tiff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02.png"/><Relationship Id="rId3" Type="http://schemas.openxmlformats.org/officeDocument/2006/relationships/image" Target="../media/image4.tiff"/><Relationship Id="rId7" Type="http://schemas.openxmlformats.org/officeDocument/2006/relationships/image" Target="../media/image91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82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0.png"/><Relationship Id="rId5" Type="http://schemas.openxmlformats.org/officeDocument/2006/relationships/image" Target="../media/image98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7.png"/><Relationship Id="rId9" Type="http://schemas.openxmlformats.org/officeDocument/2006/relationships/image" Target="../media/image93.png"/><Relationship Id="rId14" Type="http://schemas.openxmlformats.org/officeDocument/2006/relationships/image" Target="../media/image103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02.png"/><Relationship Id="rId3" Type="http://schemas.openxmlformats.org/officeDocument/2006/relationships/image" Target="../media/image4.tiff"/><Relationship Id="rId7" Type="http://schemas.openxmlformats.org/officeDocument/2006/relationships/image" Target="../media/image91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83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0.png"/><Relationship Id="rId5" Type="http://schemas.openxmlformats.org/officeDocument/2006/relationships/image" Target="../media/image98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7.png"/><Relationship Id="rId9" Type="http://schemas.openxmlformats.org/officeDocument/2006/relationships/image" Target="../media/image93.png"/><Relationship Id="rId14" Type="http://schemas.openxmlformats.org/officeDocument/2006/relationships/image" Target="../media/image103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01.png"/><Relationship Id="rId3" Type="http://schemas.openxmlformats.org/officeDocument/2006/relationships/image" Target="../media/image4.tiff"/><Relationship Id="rId7" Type="http://schemas.openxmlformats.org/officeDocument/2006/relationships/image" Target="../media/image91.png"/><Relationship Id="rId12" Type="http://schemas.openxmlformats.org/officeDocument/2006/relationships/image" Target="../media/image106.pn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84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0.png"/><Relationship Id="rId5" Type="http://schemas.openxmlformats.org/officeDocument/2006/relationships/image" Target="../media/image98.png"/><Relationship Id="rId15" Type="http://schemas.openxmlformats.org/officeDocument/2006/relationships/image" Target="../media/image103.png"/><Relationship Id="rId10" Type="http://schemas.openxmlformats.org/officeDocument/2006/relationships/image" Target="../media/image99.png"/><Relationship Id="rId4" Type="http://schemas.openxmlformats.org/officeDocument/2006/relationships/image" Target="../media/image7.png"/><Relationship Id="rId9" Type="http://schemas.openxmlformats.org/officeDocument/2006/relationships/image" Target="../media/image93.png"/><Relationship Id="rId14" Type="http://schemas.openxmlformats.org/officeDocument/2006/relationships/image" Target="../media/image102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1.png"/><Relationship Id="rId3" Type="http://schemas.openxmlformats.org/officeDocument/2006/relationships/image" Target="../media/image4.tiff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8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9.png"/><Relationship Id="rId4" Type="http://schemas.openxmlformats.org/officeDocument/2006/relationships/image" Target="../media/image98.png"/><Relationship Id="rId9" Type="http://schemas.openxmlformats.org/officeDocument/2006/relationships/image" Target="../media/image93.png"/><Relationship Id="rId14" Type="http://schemas.openxmlformats.org/officeDocument/2006/relationships/image" Target="../media/image108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01.png"/><Relationship Id="rId18" Type="http://schemas.openxmlformats.org/officeDocument/2006/relationships/image" Target="../media/image114.png"/><Relationship Id="rId3" Type="http://schemas.openxmlformats.org/officeDocument/2006/relationships/image" Target="../media/image4.tiff"/><Relationship Id="rId7" Type="http://schemas.openxmlformats.org/officeDocument/2006/relationships/image" Target="../media/image91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86.xml"/><Relationship Id="rId16" Type="http://schemas.openxmlformats.org/officeDocument/2006/relationships/image" Target="../media/image12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12.png"/><Relationship Id="rId19" Type="http://schemas.openxmlformats.org/officeDocument/2006/relationships/image" Target="../media/image115.png"/><Relationship Id="rId4" Type="http://schemas.openxmlformats.org/officeDocument/2006/relationships/image" Target="../media/image110.png"/><Relationship Id="rId9" Type="http://schemas.openxmlformats.org/officeDocument/2006/relationships/image" Target="../media/image93.png"/><Relationship Id="rId14" Type="http://schemas.openxmlformats.org/officeDocument/2006/relationships/image" Target="../media/image108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01.png"/><Relationship Id="rId18" Type="http://schemas.openxmlformats.org/officeDocument/2006/relationships/image" Target="../media/image114.png"/><Relationship Id="rId3" Type="http://schemas.openxmlformats.org/officeDocument/2006/relationships/image" Target="../media/image4.tiff"/><Relationship Id="rId21" Type="http://schemas.openxmlformats.org/officeDocument/2006/relationships/image" Target="../media/image6.tiff"/><Relationship Id="rId7" Type="http://schemas.openxmlformats.org/officeDocument/2006/relationships/image" Target="../media/image91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87.xml"/><Relationship Id="rId16" Type="http://schemas.openxmlformats.org/officeDocument/2006/relationships/image" Target="../media/image12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12.png"/><Relationship Id="rId19" Type="http://schemas.openxmlformats.org/officeDocument/2006/relationships/image" Target="../media/image115.png"/><Relationship Id="rId4" Type="http://schemas.openxmlformats.org/officeDocument/2006/relationships/image" Target="../media/image110.png"/><Relationship Id="rId9" Type="http://schemas.openxmlformats.org/officeDocument/2006/relationships/image" Target="../media/image93.png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tiff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customXml" Target="../ink/ink1.xm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ark-verde-tick-s%C3%ADmbolo-signo-35780/" TargetMode="External"/><Relationship Id="rId3" Type="http://schemas.openxmlformats.org/officeDocument/2006/relationships/image" Target="../media/image4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ark-verde-tick-s%C3%ADmbolo-signo-35780/" TargetMode="External"/><Relationship Id="rId3" Type="http://schemas.openxmlformats.org/officeDocument/2006/relationships/image" Target="../media/image4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ark-verde-tick-s%C3%ADmbolo-signo-35780/" TargetMode="External"/><Relationship Id="rId3" Type="http://schemas.openxmlformats.org/officeDocument/2006/relationships/image" Target="../media/image4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eprint.iacr.org/2025/1172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4.tiff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1.png"/><Relationship Id="rId5" Type="http://schemas.openxmlformats.org/officeDocument/2006/relationships/image" Target="../media/image6.tiff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4.tiff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1.png"/><Relationship Id="rId5" Type="http://schemas.openxmlformats.org/officeDocument/2006/relationships/image" Target="../media/image6.tiff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tif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4.tiff"/><Relationship Id="rId7" Type="http://schemas.openxmlformats.org/officeDocument/2006/relationships/image" Target="../media/image1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43.png"/><Relationship Id="rId1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4.tiff"/><Relationship Id="rId7" Type="http://schemas.openxmlformats.org/officeDocument/2006/relationships/image" Target="../media/image48.png"/><Relationship Id="rId12" Type="http://schemas.openxmlformats.org/officeDocument/2006/relationships/image" Target="../media/image6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4.tiff"/><Relationship Id="rId7" Type="http://schemas.openxmlformats.org/officeDocument/2006/relationships/image" Target="../media/image15.png"/><Relationship Id="rId12" Type="http://schemas.openxmlformats.org/officeDocument/2006/relationships/image" Target="../media/image6.tiff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17.pn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42.png"/><Relationship Id="rId1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53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12" Type="http://schemas.openxmlformats.org/officeDocument/2006/relationships/image" Target="../media/image57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58.png"/><Relationship Id="rId5" Type="http://schemas.openxmlformats.org/officeDocument/2006/relationships/image" Target="../media/image19.png"/><Relationship Id="rId15" Type="http://schemas.openxmlformats.org/officeDocument/2006/relationships/image" Target="../media/image19.svg"/><Relationship Id="rId10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53.png"/><Relationship Id="rId1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png"/><Relationship Id="rId3" Type="http://schemas.openxmlformats.org/officeDocument/2006/relationships/image" Target="../media/image4.tiff"/><Relationship Id="rId7" Type="http://schemas.openxmlformats.org/officeDocument/2006/relationships/image" Target="../media/image52.png"/><Relationship Id="rId12" Type="http://schemas.openxmlformats.org/officeDocument/2006/relationships/image" Target="../media/image19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8.png"/><Relationship Id="rId5" Type="http://schemas.openxmlformats.org/officeDocument/2006/relationships/image" Target="../media/image48.png"/><Relationship Id="rId15" Type="http://schemas.openxmlformats.org/officeDocument/2006/relationships/image" Target="../media/image40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4.png"/><Relationship Id="rId1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4.tif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3" Type="http://schemas.openxmlformats.org/officeDocument/2006/relationships/image" Target="../media/image62.png"/><Relationship Id="rId7" Type="http://schemas.openxmlformats.org/officeDocument/2006/relationships/image" Target="../media/image1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.png"/><Relationship Id="rId4" Type="http://schemas.openxmlformats.org/officeDocument/2006/relationships/image" Target="../media/image4.tif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69.png"/><Relationship Id="rId3" Type="http://schemas.openxmlformats.org/officeDocument/2006/relationships/image" Target="../media/image610.png"/><Relationship Id="rId7" Type="http://schemas.openxmlformats.org/officeDocument/2006/relationships/image" Target="../media/image12.png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.png"/><Relationship Id="rId15" Type="http://schemas.openxmlformats.org/officeDocument/2006/relationships/image" Target="../media/image66.png"/><Relationship Id="rId4" Type="http://schemas.openxmlformats.org/officeDocument/2006/relationships/image" Target="../media/image4.tif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3.png"/><Relationship Id="rId18" Type="http://schemas.openxmlformats.org/officeDocument/2006/relationships/image" Target="../media/image69.png"/><Relationship Id="rId3" Type="http://schemas.openxmlformats.org/officeDocument/2006/relationships/image" Target="../media/image610.png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15" Type="http://schemas.openxmlformats.org/officeDocument/2006/relationships/image" Target="../media/image66.png"/><Relationship Id="rId10" Type="http://schemas.openxmlformats.org/officeDocument/2006/relationships/image" Target="../media/image12.png"/><Relationship Id="rId19" Type="http://schemas.openxmlformats.org/officeDocument/2006/relationships/image" Target="../media/image54.png"/><Relationship Id="rId4" Type="http://schemas.openxmlformats.org/officeDocument/2006/relationships/image" Target="../media/image4.tiff"/><Relationship Id="rId9" Type="http://schemas.openxmlformats.org/officeDocument/2006/relationships/image" Target="../media/image63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3.png"/><Relationship Id="rId18" Type="http://schemas.openxmlformats.org/officeDocument/2006/relationships/image" Target="../media/image69.png"/><Relationship Id="rId3" Type="http://schemas.openxmlformats.org/officeDocument/2006/relationships/image" Target="../media/image610.png"/><Relationship Id="rId21" Type="http://schemas.openxmlformats.org/officeDocument/2006/relationships/image" Target="../media/image71.png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6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15" Type="http://schemas.openxmlformats.org/officeDocument/2006/relationships/image" Target="../media/image66.png"/><Relationship Id="rId10" Type="http://schemas.openxmlformats.org/officeDocument/2006/relationships/image" Target="../media/image12.png"/><Relationship Id="rId19" Type="http://schemas.openxmlformats.org/officeDocument/2006/relationships/image" Target="../media/image54.png"/><Relationship Id="rId4" Type="http://schemas.openxmlformats.org/officeDocument/2006/relationships/image" Target="../media/image4.tiff"/><Relationship Id="rId9" Type="http://schemas.openxmlformats.org/officeDocument/2006/relationships/image" Target="../media/image63.png"/><Relationship Id="rId1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3.png"/><Relationship Id="rId18" Type="http://schemas.openxmlformats.org/officeDocument/2006/relationships/image" Target="../media/image69.png"/><Relationship Id="rId3" Type="http://schemas.openxmlformats.org/officeDocument/2006/relationships/image" Target="../media/image610.png"/><Relationship Id="rId21" Type="http://schemas.openxmlformats.org/officeDocument/2006/relationships/image" Target="../media/image71.png"/><Relationship Id="rId7" Type="http://schemas.openxmlformats.org/officeDocument/2006/relationships/image" Target="../media/image620.png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6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66.png"/><Relationship Id="rId10" Type="http://schemas.openxmlformats.org/officeDocument/2006/relationships/image" Target="../media/image64.png"/><Relationship Id="rId19" Type="http://schemas.openxmlformats.org/officeDocument/2006/relationships/image" Target="../media/image54.png"/><Relationship Id="rId4" Type="http://schemas.openxmlformats.org/officeDocument/2006/relationships/image" Target="../media/image4.tiff"/><Relationship Id="rId9" Type="http://schemas.openxmlformats.org/officeDocument/2006/relationships/image" Target="../media/image63.png"/><Relationship Id="rId1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3.png"/><Relationship Id="rId18" Type="http://schemas.openxmlformats.org/officeDocument/2006/relationships/image" Target="../media/image69.png"/><Relationship Id="rId3" Type="http://schemas.openxmlformats.org/officeDocument/2006/relationships/image" Target="../media/image610.png"/><Relationship Id="rId21" Type="http://schemas.openxmlformats.org/officeDocument/2006/relationships/image" Target="../media/image71.png"/><Relationship Id="rId7" Type="http://schemas.openxmlformats.org/officeDocument/2006/relationships/image" Target="../media/image620.png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6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66.png"/><Relationship Id="rId10" Type="http://schemas.openxmlformats.org/officeDocument/2006/relationships/image" Target="../media/image64.png"/><Relationship Id="rId19" Type="http://schemas.openxmlformats.org/officeDocument/2006/relationships/image" Target="../media/image54.png"/><Relationship Id="rId4" Type="http://schemas.openxmlformats.org/officeDocument/2006/relationships/image" Target="../media/image4.tiff"/><Relationship Id="rId9" Type="http://schemas.openxmlformats.org/officeDocument/2006/relationships/image" Target="../media/image63.png"/><Relationship Id="rId1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ark-verde-tick-s%C3%ADmbolo-signo-35780/" TargetMode="External"/><Relationship Id="rId3" Type="http://schemas.openxmlformats.org/officeDocument/2006/relationships/image" Target="../media/image4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ark-verde-tick-s%C3%ADmbolo-signo-35780/" TargetMode="External"/><Relationship Id="rId3" Type="http://schemas.openxmlformats.org/officeDocument/2006/relationships/image" Target="../media/image4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4.tif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7.png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4.tif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7.png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4.tif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17" Type="http://schemas.openxmlformats.org/officeDocument/2006/relationships/image" Target="../media/image7.png"/><Relationship Id="rId2" Type="http://schemas.openxmlformats.org/officeDocument/2006/relationships/image" Target="../media/image6.tiff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34.svg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5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1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3" Type="http://schemas.openxmlformats.org/officeDocument/2006/relationships/image" Target="../media/image26.emf"/><Relationship Id="rId7" Type="http://schemas.openxmlformats.org/officeDocument/2006/relationships/image" Target="../media/image35.emf"/><Relationship Id="rId12" Type="http://schemas.openxmlformats.org/officeDocument/2006/relationships/image" Target="../media/image41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11" Type="http://schemas.openxmlformats.org/officeDocument/2006/relationships/image" Target="../media/image40.emf"/><Relationship Id="rId5" Type="http://schemas.openxmlformats.org/officeDocument/2006/relationships/image" Target="../media/image33.png"/><Relationship Id="rId10" Type="http://schemas.openxmlformats.org/officeDocument/2006/relationships/image" Target="../media/image39.emf"/><Relationship Id="rId4" Type="http://schemas.openxmlformats.org/officeDocument/2006/relationships/image" Target="../media/image31.emf"/><Relationship Id="rId9" Type="http://schemas.openxmlformats.org/officeDocument/2006/relationships/image" Target="../media/image38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5.emf"/><Relationship Id="rId9" Type="http://schemas.openxmlformats.org/officeDocument/2006/relationships/image" Target="../media/image41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11" Type="http://schemas.openxmlformats.org/officeDocument/2006/relationships/image" Target="../media/image12.png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5.emf"/><Relationship Id="rId9" Type="http://schemas.openxmlformats.org/officeDocument/2006/relationships/image" Target="../media/image41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11" Type="http://schemas.openxmlformats.org/officeDocument/2006/relationships/image" Target="../media/image12.png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5.emf"/><Relationship Id="rId9" Type="http://schemas.openxmlformats.org/officeDocument/2006/relationships/image" Target="../media/image41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11" Type="http://schemas.openxmlformats.org/officeDocument/2006/relationships/image" Target="../media/image12.png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5.emf"/><Relationship Id="rId9" Type="http://schemas.openxmlformats.org/officeDocument/2006/relationships/image" Target="../media/image41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11" Type="http://schemas.openxmlformats.org/officeDocument/2006/relationships/image" Target="../media/image12.png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5.emf"/><Relationship Id="rId9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11" Type="http://schemas.openxmlformats.org/officeDocument/2006/relationships/image" Target="../media/image12.png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5.emf"/><Relationship Id="rId9" Type="http://schemas.openxmlformats.org/officeDocument/2006/relationships/image" Target="../media/image41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11" Type="http://schemas.openxmlformats.org/officeDocument/2006/relationships/image" Target="../media/image12.png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5.emf"/><Relationship Id="rId9" Type="http://schemas.openxmlformats.org/officeDocument/2006/relationships/image" Target="../media/image41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11" Type="http://schemas.openxmlformats.org/officeDocument/2006/relationships/image" Target="../media/image12.png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5.emf"/><Relationship Id="rId9" Type="http://schemas.openxmlformats.org/officeDocument/2006/relationships/image" Target="../media/image41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3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11" Type="http://schemas.openxmlformats.org/officeDocument/2006/relationships/image" Target="../media/image12.png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5.emf"/><Relationship Id="rId9" Type="http://schemas.openxmlformats.org/officeDocument/2006/relationships/image" Target="../media/image41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75.png"/><Relationship Id="rId18" Type="http://schemas.openxmlformats.org/officeDocument/2006/relationships/image" Target="../media/image79.png"/><Relationship Id="rId3" Type="http://schemas.openxmlformats.org/officeDocument/2006/relationships/image" Target="../media/image4.tiff"/><Relationship Id="rId7" Type="http://schemas.openxmlformats.org/officeDocument/2006/relationships/image" Target="../media/image51.png"/><Relationship Id="rId12" Type="http://schemas.openxmlformats.org/officeDocument/2006/relationships/image" Target="../media/image7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73.png"/><Relationship Id="rId5" Type="http://schemas.openxmlformats.org/officeDocument/2006/relationships/image" Target="../media/image1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75.png"/><Relationship Id="rId18" Type="http://schemas.openxmlformats.org/officeDocument/2006/relationships/image" Target="../media/image79.png"/><Relationship Id="rId3" Type="http://schemas.openxmlformats.org/officeDocument/2006/relationships/image" Target="../media/image4.tiff"/><Relationship Id="rId7" Type="http://schemas.openxmlformats.org/officeDocument/2006/relationships/image" Target="../media/image51.png"/><Relationship Id="rId12" Type="http://schemas.openxmlformats.org/officeDocument/2006/relationships/image" Target="../media/image7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73.png"/><Relationship Id="rId5" Type="http://schemas.openxmlformats.org/officeDocument/2006/relationships/image" Target="../media/image1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75.png"/><Relationship Id="rId18" Type="http://schemas.openxmlformats.org/officeDocument/2006/relationships/image" Target="../media/image79.png"/><Relationship Id="rId3" Type="http://schemas.openxmlformats.org/officeDocument/2006/relationships/image" Target="../media/image4.tiff"/><Relationship Id="rId7" Type="http://schemas.openxmlformats.org/officeDocument/2006/relationships/image" Target="../media/image51.png"/><Relationship Id="rId12" Type="http://schemas.openxmlformats.org/officeDocument/2006/relationships/image" Target="../media/image7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73.png"/><Relationship Id="rId5" Type="http://schemas.openxmlformats.org/officeDocument/2006/relationships/image" Target="../media/image1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7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0.png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81.png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4.tiff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82.png"/><Relationship Id="rId4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4.tiff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82.png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210.png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210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210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83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83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83.png"/><Relationship Id="rId10" Type="http://schemas.openxmlformats.org/officeDocument/2006/relationships/image" Target="../media/image84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5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tiff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82635" y="1612041"/>
            <a:ext cx="11826729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solidFill>
                  <a:schemeClr val="bg2"/>
                </a:solidFill>
              </a:rPr>
              <a:t>Guarding the Signal: Secure Messaging with Reverse Firewalls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224960" y="5748506"/>
            <a:ext cx="174207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666666"/>
                </a:solidFill>
                <a:highlight>
                  <a:srgbClr val="FFFFFF"/>
                </a:highlight>
              </a:rPr>
              <a:t>CRYPTO 2025</a:t>
            </a:r>
            <a:endParaRPr sz="3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238744" y="3831308"/>
            <a:ext cx="3243072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Yiannis Tselekounis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ea typeface="Calibri"/>
              </a:rPr>
              <a:t>Royal Holloway, University of London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7;p1">
            <a:extLst>
              <a:ext uri="{FF2B5EF4-FFF2-40B4-BE49-F238E27FC236}">
                <a16:creationId xmlns:a16="http://schemas.microsoft.com/office/drawing/2014/main" id="{B2F1D77F-A1DC-8CD8-0CCE-233F529BC6FE}"/>
              </a:ext>
            </a:extLst>
          </p:cNvPr>
          <p:cNvSpPr txBox="1"/>
          <p:nvPr/>
        </p:nvSpPr>
        <p:spPr>
          <a:xfrm>
            <a:off x="393191" y="3831308"/>
            <a:ext cx="2423889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Yevgeniy </a:t>
            </a:r>
            <a:r>
              <a:rPr lang="en-US" sz="1600" dirty="0" err="1">
                <a:solidFill>
                  <a:schemeClr val="dk1"/>
                </a:solidFill>
              </a:rPr>
              <a:t>Dodis</a:t>
            </a:r>
            <a:endParaRPr lang="en-U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University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7;p1">
            <a:extLst>
              <a:ext uri="{FF2B5EF4-FFF2-40B4-BE49-F238E27FC236}">
                <a16:creationId xmlns:a16="http://schemas.microsoft.com/office/drawing/2014/main" id="{CB7F5611-23E5-510C-4044-30A563809C8E}"/>
              </a:ext>
            </a:extLst>
          </p:cNvPr>
          <p:cNvSpPr txBox="1"/>
          <p:nvPr/>
        </p:nvSpPr>
        <p:spPr>
          <a:xfrm>
            <a:off x="2331721" y="3831308"/>
            <a:ext cx="3243072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Bernardo </a:t>
            </a:r>
            <a:r>
              <a:rPr lang="en-US" sz="1600" dirty="0" err="1">
                <a:solidFill>
                  <a:schemeClr val="dk1"/>
                </a:solidFill>
              </a:rPr>
              <a:t>Magri</a:t>
            </a:r>
            <a:endParaRPr lang="en-U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Manchester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F9C68F35-4CA8-52A7-D5C5-725EFCB0AB79}"/>
              </a:ext>
            </a:extLst>
          </p:cNvPr>
          <p:cNvSpPr txBox="1"/>
          <p:nvPr/>
        </p:nvSpPr>
        <p:spPr>
          <a:xfrm>
            <a:off x="5290497" y="3831308"/>
            <a:ext cx="2948247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Noah Stephens-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Davidowitz</a:t>
            </a:r>
            <a:endParaRPr lang="en-U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Cornell University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38D0A-3041-2016-A279-717C550C9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p:pic>
        <p:nvPicPr>
          <p:cNvPr id="8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C4949837-F7EE-A756-24F5-7A418B00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45" y="2919110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64A930-F08B-4E6A-4BB4-712390AC8BE6}"/>
              </a:ext>
            </a:extLst>
          </p:cNvPr>
          <p:cNvSpPr/>
          <p:nvPr/>
        </p:nvSpPr>
        <p:spPr>
          <a:xfrm>
            <a:off x="2392218" y="284744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FD7D94C9-C464-7958-F343-07ABE79A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42" y="2900887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392ED1-97CB-353F-413E-988B13166925}"/>
              </a:ext>
            </a:extLst>
          </p:cNvPr>
          <p:cNvSpPr/>
          <p:nvPr/>
        </p:nvSpPr>
        <p:spPr>
          <a:xfrm>
            <a:off x="9499757" y="284073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037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137A381A-F4BA-E461-B508-7AD69160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94EC84-3C93-23F1-E235-2D999BAE1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96BE5-FF2D-548F-4E3A-56B42E6AF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A2AE4-64A0-B41F-EFD5-6EE687483B38}"/>
                  </a:ext>
                </a:extLst>
              </p:cNvPr>
              <p:cNvSpPr txBox="1"/>
              <p:nvPr/>
            </p:nvSpPr>
            <p:spPr>
              <a:xfrm>
                <a:off x="2737037" y="2540022"/>
                <a:ext cx="13196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l-GR" baseline="-25000" dirty="0"/>
                  <a:t>Α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 err="1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A2AE4-64A0-B41F-EFD5-6EE687483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37" y="2540022"/>
                <a:ext cx="1319657" cy="215444"/>
              </a:xfrm>
              <a:prstGeom prst="rect">
                <a:avLst/>
              </a:prstGeom>
              <a:blipFill>
                <a:blip r:embed="rId5"/>
                <a:stretch>
                  <a:fillRect l="-8333" t="-28571" r="-5093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F50446-0D4C-EF80-18B1-ADB069C5D90D}"/>
              </a:ext>
            </a:extLst>
          </p:cNvPr>
          <p:cNvCxnSpPr>
            <a:cxnSpLocks/>
          </p:cNvCxnSpPr>
          <p:nvPr/>
        </p:nvCxnSpPr>
        <p:spPr>
          <a:xfrm>
            <a:off x="4121190" y="331012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CAC8AC-2C0A-F0C5-8A93-5160EA4FE708}"/>
              </a:ext>
            </a:extLst>
          </p:cNvPr>
          <p:cNvCxnSpPr>
            <a:cxnSpLocks/>
          </p:cNvCxnSpPr>
          <p:nvPr/>
        </p:nvCxnSpPr>
        <p:spPr>
          <a:xfrm flipH="1">
            <a:off x="4122733" y="360061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BB4972-2BB6-2C8C-D1DB-1BA1C7D89715}"/>
              </a:ext>
            </a:extLst>
          </p:cNvPr>
          <p:cNvCxnSpPr>
            <a:cxnSpLocks/>
          </p:cNvCxnSpPr>
          <p:nvPr/>
        </p:nvCxnSpPr>
        <p:spPr>
          <a:xfrm>
            <a:off x="7019651" y="360061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B66101-EE92-F034-2AEA-0F7813705471}"/>
              </a:ext>
            </a:extLst>
          </p:cNvPr>
          <p:cNvCxnSpPr>
            <a:cxnSpLocks/>
          </p:cNvCxnSpPr>
          <p:nvPr/>
        </p:nvCxnSpPr>
        <p:spPr>
          <a:xfrm flipH="1">
            <a:off x="7019651" y="332527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1EEF-0FB7-613A-9374-3B73CE8C82AF}"/>
                  </a:ext>
                </a:extLst>
              </p:cNvPr>
              <p:cNvSpPr txBox="1"/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1EEF-0FB7-613A-9374-3B73CE8C8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D71B58-2718-0C5D-AB8B-E28198365E72}"/>
                  </a:ext>
                </a:extLst>
              </p:cNvPr>
              <p:cNvSpPr txBox="1"/>
              <p:nvPr/>
            </p:nvSpPr>
            <p:spPr>
              <a:xfrm>
                <a:off x="2131005" y="4543117"/>
                <a:ext cx="253171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 Ver(</a:t>
                </a:r>
                <a:r>
                  <a:rPr lang="en-US" b="0" dirty="0" err="1"/>
                  <a:t>pk</a:t>
                </a:r>
                <a:r>
                  <a:rPr lang="en-US" b="0" baseline="-25000" dirty="0" err="1"/>
                  <a:t>B</a:t>
                </a:r>
                <a:r>
                  <a:rPr lang="en-US" b="0" baseline="-250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dirty="0"/>
                      <m:t>σ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b="0" dirty="0"/>
                  <a:t>)=1,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D71B58-2718-0C5D-AB8B-E28198365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05" y="4543117"/>
                <a:ext cx="2531719" cy="219227"/>
              </a:xfrm>
              <a:prstGeom prst="rect">
                <a:avLst/>
              </a:prstGeom>
              <a:blipFill>
                <a:blip r:embed="rId7"/>
                <a:stretch>
                  <a:fillRect l="-4337" t="-22222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C54815-7310-9D8C-7D25-E54D8DBFEBA9}"/>
                  </a:ext>
                </a:extLst>
              </p:cNvPr>
              <p:cNvSpPr txBox="1"/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C54815-7310-9D8C-7D25-E54D8DBFE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blipFill>
                <a:blip r:embed="rId8"/>
                <a:stretch>
                  <a:fillRect l="-3448" r="-1149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AA9817A4-580D-DC70-F736-4E3D2A66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X3DH (Simplified)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49D8AC-C1E6-816C-E54A-31D5B3DE545A}"/>
                  </a:ext>
                </a:extLst>
              </p:cNvPr>
              <p:cNvSpPr txBox="1"/>
              <p:nvPr/>
            </p:nvSpPr>
            <p:spPr>
              <a:xfrm>
                <a:off x="4306584" y="3041938"/>
                <a:ext cx="6266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49D8AC-C1E6-816C-E54A-31D5B3DE5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84" y="3041938"/>
                <a:ext cx="626646" cy="215444"/>
              </a:xfrm>
              <a:prstGeom prst="rect">
                <a:avLst/>
              </a:prstGeom>
              <a:blipFill>
                <a:blip r:embed="rId9"/>
                <a:stretch>
                  <a:fillRect l="-17476" t="-25714" r="-1262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896;g2c1998d5b19_0_249">
            <a:extLst>
              <a:ext uri="{FF2B5EF4-FFF2-40B4-BE49-F238E27FC236}">
                <a16:creationId xmlns:a16="http://schemas.microsoft.com/office/drawing/2014/main" id="{B6F5EC02-FA82-2923-8E92-B247DFEF558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02048" y="2635047"/>
            <a:ext cx="1587904" cy="15879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81C0AA-51D7-F1E9-BB8B-B661B6B3E56C}"/>
                  </a:ext>
                </a:extLst>
              </p:cNvPr>
              <p:cNvSpPr txBox="1"/>
              <p:nvPr/>
            </p:nvSpPr>
            <p:spPr>
              <a:xfrm>
                <a:off x="4340555" y="3603427"/>
                <a:ext cx="62376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81C0AA-51D7-F1E9-BB8B-B661B6B3E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555" y="3603427"/>
                <a:ext cx="623761" cy="219227"/>
              </a:xfrm>
              <a:prstGeom prst="rect">
                <a:avLst/>
              </a:prstGeom>
              <a:blipFill>
                <a:blip r:embed="rId11"/>
                <a:stretch>
                  <a:fillRect l="-17647" t="-22222" r="-1274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A51003-A5CB-931B-DE78-8E18276DA659}"/>
                  </a:ext>
                </a:extLst>
              </p:cNvPr>
              <p:cNvSpPr txBox="1"/>
              <p:nvPr/>
            </p:nvSpPr>
            <p:spPr>
              <a:xfrm>
                <a:off x="7181816" y="3675530"/>
                <a:ext cx="6266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A51003-A5CB-931B-DE78-8E18276D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816" y="3675530"/>
                <a:ext cx="626646" cy="215444"/>
              </a:xfrm>
              <a:prstGeom prst="rect">
                <a:avLst/>
              </a:prstGeom>
              <a:blipFill>
                <a:blip r:embed="rId9"/>
                <a:stretch>
                  <a:fillRect l="-17476" t="-25714" r="-1262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15EB44-74EE-2E84-3784-DBB047EA5B65}"/>
                  </a:ext>
                </a:extLst>
              </p:cNvPr>
              <p:cNvSpPr txBox="1"/>
              <p:nvPr/>
            </p:nvSpPr>
            <p:spPr>
              <a:xfrm>
                <a:off x="7234823" y="3035843"/>
                <a:ext cx="62376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15EB44-74EE-2E84-3784-DBB047EA5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823" y="3035843"/>
                <a:ext cx="623761" cy="219227"/>
              </a:xfrm>
              <a:prstGeom prst="rect">
                <a:avLst/>
              </a:prstGeom>
              <a:blipFill>
                <a:blip r:embed="rId12"/>
                <a:stretch>
                  <a:fillRect l="-17647" t="-22222" r="-1176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072BE-4CBA-2B01-64CD-CD208D757F28}"/>
                  </a:ext>
                </a:extLst>
              </p:cNvPr>
              <p:cNvSpPr txBox="1"/>
              <p:nvPr/>
            </p:nvSpPr>
            <p:spPr>
              <a:xfrm>
                <a:off x="8333335" y="2647744"/>
                <a:ext cx="131677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n-US" baseline="-25000" dirty="0"/>
                  <a:t>B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/>
                  <a:t>B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072BE-4CBA-2B01-64CD-CD208D757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335" y="2647744"/>
                <a:ext cx="1316771" cy="219227"/>
              </a:xfrm>
              <a:prstGeom prst="rect">
                <a:avLst/>
              </a:prstGeom>
              <a:blipFill>
                <a:blip r:embed="rId13"/>
                <a:stretch>
                  <a:fillRect l="-8333" t="-22222" r="-5556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9F4091-3FAD-4506-8B53-1BCC365259E1}"/>
                  </a:ext>
                </a:extLst>
              </p:cNvPr>
              <p:cNvSpPr txBox="1"/>
              <p:nvPr/>
            </p:nvSpPr>
            <p:spPr>
              <a:xfrm>
                <a:off x="7970627" y="4543116"/>
                <a:ext cx="253139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 Ver(</a:t>
                </a:r>
                <a:r>
                  <a:rPr lang="en-US" b="0" dirty="0" err="1"/>
                  <a:t>pk</a:t>
                </a:r>
                <a:r>
                  <a:rPr lang="en-US" baseline="-25000" dirty="0" err="1"/>
                  <a:t>A</a:t>
                </a:r>
                <a:r>
                  <a:rPr lang="en-US" b="0" baseline="-250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dirty="0"/>
                      <m:t>σ</m:t>
                    </m:r>
                    <m:r>
                      <m:rPr>
                        <m:nor/>
                      </m:rPr>
                      <a:rPr lang="en-US" b="0" i="0" baseline="-25000" dirty="0" smtClean="0"/>
                      <m:t>A</m:t>
                    </m:r>
                  </m:oMath>
                </a14:m>
                <a:r>
                  <a:rPr lang="en-US" b="0" dirty="0"/>
                  <a:t>)=1,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9F4091-3FAD-4506-8B53-1BCC36525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27" y="4543116"/>
                <a:ext cx="2531399" cy="219227"/>
              </a:xfrm>
              <a:prstGeom prst="rect">
                <a:avLst/>
              </a:prstGeom>
              <a:blipFill>
                <a:blip r:embed="rId14"/>
                <a:stretch>
                  <a:fillRect l="-4337" t="-22222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30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87EF5D65-ACFE-72B1-9FB4-F6E6C8E73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CB43E-0493-0D2C-88C7-E88C069B7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E4648-D300-1CF3-1115-EE415456D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315DB0-081C-6B6A-A9EE-A9A0AE988A68}"/>
                  </a:ext>
                </a:extLst>
              </p:cNvPr>
              <p:cNvSpPr txBox="1"/>
              <p:nvPr/>
            </p:nvSpPr>
            <p:spPr>
              <a:xfrm>
                <a:off x="2737037" y="2540022"/>
                <a:ext cx="13196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l-GR" baseline="-25000" dirty="0"/>
                  <a:t>Α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 err="1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315DB0-081C-6B6A-A9EE-A9A0AE988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37" y="2540022"/>
                <a:ext cx="1319657" cy="215444"/>
              </a:xfrm>
              <a:prstGeom prst="rect">
                <a:avLst/>
              </a:prstGeom>
              <a:blipFill>
                <a:blip r:embed="rId5"/>
                <a:stretch>
                  <a:fillRect l="-8333" t="-28571" r="-5093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DD1D79-578E-575F-7CB8-448214298D5C}"/>
              </a:ext>
            </a:extLst>
          </p:cNvPr>
          <p:cNvCxnSpPr>
            <a:cxnSpLocks/>
          </p:cNvCxnSpPr>
          <p:nvPr/>
        </p:nvCxnSpPr>
        <p:spPr>
          <a:xfrm>
            <a:off x="4121190" y="331012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05F48B-6502-206C-5AC7-C6AE3B58F453}"/>
              </a:ext>
            </a:extLst>
          </p:cNvPr>
          <p:cNvCxnSpPr>
            <a:cxnSpLocks/>
          </p:cNvCxnSpPr>
          <p:nvPr/>
        </p:nvCxnSpPr>
        <p:spPr>
          <a:xfrm flipH="1">
            <a:off x="4122733" y="360061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36E4B5-601B-463E-F372-60F1C287677C}"/>
              </a:ext>
            </a:extLst>
          </p:cNvPr>
          <p:cNvCxnSpPr>
            <a:cxnSpLocks/>
          </p:cNvCxnSpPr>
          <p:nvPr/>
        </p:nvCxnSpPr>
        <p:spPr>
          <a:xfrm>
            <a:off x="7019651" y="360061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64671C-E488-9457-B4D0-ED3C2E3AA6FE}"/>
              </a:ext>
            </a:extLst>
          </p:cNvPr>
          <p:cNvCxnSpPr>
            <a:cxnSpLocks/>
          </p:cNvCxnSpPr>
          <p:nvPr/>
        </p:nvCxnSpPr>
        <p:spPr>
          <a:xfrm flipH="1">
            <a:off x="7019651" y="332527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6C24D1-3863-59AF-6F45-3914E2882A89}"/>
                  </a:ext>
                </a:extLst>
              </p:cNvPr>
              <p:cNvSpPr txBox="1"/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6C24D1-3863-59AF-6F45-3914E2882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90D7E9-8524-ADF8-87D0-4FFDA3611B3D}"/>
                  </a:ext>
                </a:extLst>
              </p:cNvPr>
              <p:cNvSpPr txBox="1"/>
              <p:nvPr/>
            </p:nvSpPr>
            <p:spPr>
              <a:xfrm>
                <a:off x="2131005" y="4543117"/>
                <a:ext cx="253171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 Ver(</a:t>
                </a:r>
                <a:r>
                  <a:rPr lang="en-US" b="0" dirty="0" err="1"/>
                  <a:t>pk</a:t>
                </a:r>
                <a:r>
                  <a:rPr lang="en-US" b="0" baseline="-25000" dirty="0" err="1"/>
                  <a:t>B</a:t>
                </a:r>
                <a:r>
                  <a:rPr lang="en-US" b="0" baseline="-250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dirty="0"/>
                      <m:t>σ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b="0" dirty="0"/>
                  <a:t>)=1,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90D7E9-8524-ADF8-87D0-4FFDA3611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05" y="4543117"/>
                <a:ext cx="2531719" cy="219227"/>
              </a:xfrm>
              <a:prstGeom prst="rect">
                <a:avLst/>
              </a:prstGeom>
              <a:blipFill>
                <a:blip r:embed="rId7"/>
                <a:stretch>
                  <a:fillRect l="-4337" t="-22222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992F17-3896-CDBB-64EC-A0B876E709BF}"/>
                  </a:ext>
                </a:extLst>
              </p:cNvPr>
              <p:cNvSpPr txBox="1"/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992F17-3896-CDBB-64EC-A0B876E70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blipFill>
                <a:blip r:embed="rId8"/>
                <a:stretch>
                  <a:fillRect l="-3448" r="-1149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515EB2E4-6B4B-2CE3-F5A5-B750AD1B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X3DH (Simplified)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A504E-D3D8-D386-F0F9-6D9AB069672B}"/>
                  </a:ext>
                </a:extLst>
              </p:cNvPr>
              <p:cNvSpPr txBox="1"/>
              <p:nvPr/>
            </p:nvSpPr>
            <p:spPr>
              <a:xfrm>
                <a:off x="4306584" y="3041938"/>
                <a:ext cx="6266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A504E-D3D8-D386-F0F9-6D9AB0696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84" y="3041938"/>
                <a:ext cx="626646" cy="215444"/>
              </a:xfrm>
              <a:prstGeom prst="rect">
                <a:avLst/>
              </a:prstGeom>
              <a:blipFill>
                <a:blip r:embed="rId9"/>
                <a:stretch>
                  <a:fillRect l="-17476" t="-25714" r="-1262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896;g2c1998d5b19_0_249">
            <a:extLst>
              <a:ext uri="{FF2B5EF4-FFF2-40B4-BE49-F238E27FC236}">
                <a16:creationId xmlns:a16="http://schemas.microsoft.com/office/drawing/2014/main" id="{AF40B3C6-9598-B8B9-9C01-BB82F4B13428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02048" y="2635047"/>
            <a:ext cx="1587904" cy="15879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1D5D14-A9E1-54BE-7116-2518FE199936}"/>
                  </a:ext>
                </a:extLst>
              </p:cNvPr>
              <p:cNvSpPr txBox="1"/>
              <p:nvPr/>
            </p:nvSpPr>
            <p:spPr>
              <a:xfrm>
                <a:off x="4340555" y="3603427"/>
                <a:ext cx="62376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1D5D14-A9E1-54BE-7116-2518FE199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555" y="3603427"/>
                <a:ext cx="623761" cy="219227"/>
              </a:xfrm>
              <a:prstGeom prst="rect">
                <a:avLst/>
              </a:prstGeom>
              <a:blipFill>
                <a:blip r:embed="rId11"/>
                <a:stretch>
                  <a:fillRect l="-17647" t="-22222" r="-1274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E39E20-705B-94A8-4997-FB818CDDB489}"/>
                  </a:ext>
                </a:extLst>
              </p:cNvPr>
              <p:cNvSpPr txBox="1"/>
              <p:nvPr/>
            </p:nvSpPr>
            <p:spPr>
              <a:xfrm>
                <a:off x="7181816" y="3675530"/>
                <a:ext cx="6266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E39E20-705B-94A8-4997-FB818CDDB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816" y="3675530"/>
                <a:ext cx="626646" cy="215444"/>
              </a:xfrm>
              <a:prstGeom prst="rect">
                <a:avLst/>
              </a:prstGeom>
              <a:blipFill>
                <a:blip r:embed="rId9"/>
                <a:stretch>
                  <a:fillRect l="-17476" t="-25714" r="-1262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8C8576-3B8A-72A3-69B4-2144844BB6A2}"/>
                  </a:ext>
                </a:extLst>
              </p:cNvPr>
              <p:cNvSpPr txBox="1"/>
              <p:nvPr/>
            </p:nvSpPr>
            <p:spPr>
              <a:xfrm>
                <a:off x="7234823" y="3035843"/>
                <a:ext cx="62376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8C8576-3B8A-72A3-69B4-2144844BB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823" y="3035843"/>
                <a:ext cx="623761" cy="219227"/>
              </a:xfrm>
              <a:prstGeom prst="rect">
                <a:avLst/>
              </a:prstGeom>
              <a:blipFill>
                <a:blip r:embed="rId12"/>
                <a:stretch>
                  <a:fillRect l="-17647" t="-22222" r="-1176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5A7038-3757-087F-0F54-9D5E86099B92}"/>
                  </a:ext>
                </a:extLst>
              </p:cNvPr>
              <p:cNvSpPr txBox="1"/>
              <p:nvPr/>
            </p:nvSpPr>
            <p:spPr>
              <a:xfrm>
                <a:off x="8333335" y="2647744"/>
                <a:ext cx="131677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n-US" baseline="-25000" dirty="0"/>
                  <a:t>B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/>
                  <a:t>B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5A7038-3757-087F-0F54-9D5E86099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335" y="2647744"/>
                <a:ext cx="1316771" cy="219227"/>
              </a:xfrm>
              <a:prstGeom prst="rect">
                <a:avLst/>
              </a:prstGeom>
              <a:blipFill>
                <a:blip r:embed="rId13"/>
                <a:stretch>
                  <a:fillRect l="-8333" t="-22222" r="-5556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8077E8-1FFD-33AB-6182-40C31A6826A6}"/>
                  </a:ext>
                </a:extLst>
              </p:cNvPr>
              <p:cNvSpPr txBox="1"/>
              <p:nvPr/>
            </p:nvSpPr>
            <p:spPr>
              <a:xfrm>
                <a:off x="7970627" y="4543116"/>
                <a:ext cx="253139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 Ver(</a:t>
                </a:r>
                <a:r>
                  <a:rPr lang="en-US" b="0" dirty="0" err="1"/>
                  <a:t>pk</a:t>
                </a:r>
                <a:r>
                  <a:rPr lang="en-US" baseline="-25000" dirty="0" err="1"/>
                  <a:t>A</a:t>
                </a:r>
                <a:r>
                  <a:rPr lang="en-US" b="0" baseline="-250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dirty="0"/>
                      <m:t>σ</m:t>
                    </m:r>
                    <m:r>
                      <m:rPr>
                        <m:nor/>
                      </m:rPr>
                      <a:rPr lang="en-US" b="0" i="0" baseline="-25000" dirty="0" smtClean="0"/>
                      <m:t>A</m:t>
                    </m:r>
                  </m:oMath>
                </a14:m>
                <a:r>
                  <a:rPr lang="en-US" b="0" dirty="0"/>
                  <a:t>)=1,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8077E8-1FFD-33AB-6182-40C31A68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27" y="4543116"/>
                <a:ext cx="2531399" cy="219227"/>
              </a:xfrm>
              <a:prstGeom prst="rect">
                <a:avLst/>
              </a:prstGeom>
              <a:blipFill>
                <a:blip r:embed="rId14"/>
                <a:stretch>
                  <a:fillRect l="-4337" t="-22222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A72E967-72C1-F614-1E5A-F7326B1A47BD}"/>
              </a:ext>
            </a:extLst>
          </p:cNvPr>
          <p:cNvSpPr txBox="1"/>
          <p:nvPr/>
        </p:nvSpPr>
        <p:spPr>
          <a:xfrm>
            <a:off x="4056694" y="1352129"/>
            <a:ext cx="349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Parties interact only with the server</a:t>
            </a:r>
          </a:p>
        </p:txBody>
      </p:sp>
    </p:spTree>
    <p:extLst>
      <p:ext uri="{BB962C8B-B14F-4D97-AF65-F5344CB8AC3E}">
        <p14:creationId xmlns:p14="http://schemas.microsoft.com/office/powerpoint/2010/main" val="18318780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F7DAF0E1-1A4C-DA41-D7F3-3C89DD533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15FD3-7666-C801-FE0E-1DB7E96BF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4C221-943A-8637-6309-E89BBC037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901403-D528-D2C6-69AA-C75274E75053}"/>
                  </a:ext>
                </a:extLst>
              </p:cNvPr>
              <p:cNvSpPr txBox="1"/>
              <p:nvPr/>
            </p:nvSpPr>
            <p:spPr>
              <a:xfrm>
                <a:off x="2737037" y="2540022"/>
                <a:ext cx="13196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l-GR" baseline="-25000" dirty="0"/>
                  <a:t>Α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 err="1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315DB0-081C-6B6A-A9EE-A9A0AE988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37" y="2540022"/>
                <a:ext cx="1319657" cy="215444"/>
              </a:xfrm>
              <a:prstGeom prst="rect">
                <a:avLst/>
              </a:prstGeom>
              <a:blipFill>
                <a:blip r:embed="rId5"/>
                <a:stretch>
                  <a:fillRect l="-8333" t="-28571" r="-5093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2124FE-F8BA-2392-68B4-9B0A11D247E6}"/>
              </a:ext>
            </a:extLst>
          </p:cNvPr>
          <p:cNvCxnSpPr>
            <a:cxnSpLocks/>
          </p:cNvCxnSpPr>
          <p:nvPr/>
        </p:nvCxnSpPr>
        <p:spPr>
          <a:xfrm>
            <a:off x="4121190" y="331012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899289-51AA-DB32-9370-D84AA1716BFE}"/>
              </a:ext>
            </a:extLst>
          </p:cNvPr>
          <p:cNvCxnSpPr>
            <a:cxnSpLocks/>
          </p:cNvCxnSpPr>
          <p:nvPr/>
        </p:nvCxnSpPr>
        <p:spPr>
          <a:xfrm flipH="1">
            <a:off x="4122733" y="360061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512218-3A93-8325-034E-76951322C675}"/>
              </a:ext>
            </a:extLst>
          </p:cNvPr>
          <p:cNvCxnSpPr>
            <a:cxnSpLocks/>
          </p:cNvCxnSpPr>
          <p:nvPr/>
        </p:nvCxnSpPr>
        <p:spPr>
          <a:xfrm>
            <a:off x="7019651" y="360061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A79C46-A91D-1600-1491-49959C578FC8}"/>
              </a:ext>
            </a:extLst>
          </p:cNvPr>
          <p:cNvCxnSpPr>
            <a:cxnSpLocks/>
          </p:cNvCxnSpPr>
          <p:nvPr/>
        </p:nvCxnSpPr>
        <p:spPr>
          <a:xfrm flipH="1">
            <a:off x="7019651" y="332527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8559B7-3A61-EDD2-7999-9C3C1110F463}"/>
                  </a:ext>
                </a:extLst>
              </p:cNvPr>
              <p:cNvSpPr txBox="1"/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6C24D1-3863-59AF-6F45-3914E2882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BC2B95-DDCA-165B-3940-11D844D407E8}"/>
                  </a:ext>
                </a:extLst>
              </p:cNvPr>
              <p:cNvSpPr txBox="1"/>
              <p:nvPr/>
            </p:nvSpPr>
            <p:spPr>
              <a:xfrm>
                <a:off x="2131005" y="4543117"/>
                <a:ext cx="253171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 Ver(</a:t>
                </a:r>
                <a:r>
                  <a:rPr lang="en-US" b="0" dirty="0" err="1"/>
                  <a:t>pk</a:t>
                </a:r>
                <a:r>
                  <a:rPr lang="en-US" b="0" baseline="-25000" dirty="0" err="1"/>
                  <a:t>B</a:t>
                </a:r>
                <a:r>
                  <a:rPr lang="en-US" b="0" baseline="-250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dirty="0"/>
                      <m:t>σ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b="0" dirty="0"/>
                  <a:t>)=1,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90D7E9-8524-ADF8-87D0-4FFDA3611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05" y="4543117"/>
                <a:ext cx="2531719" cy="219227"/>
              </a:xfrm>
              <a:prstGeom prst="rect">
                <a:avLst/>
              </a:prstGeom>
              <a:blipFill>
                <a:blip r:embed="rId7"/>
                <a:stretch>
                  <a:fillRect l="-4337" t="-22222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693F2A-47D7-BFCD-F752-170A54E3543A}"/>
                  </a:ext>
                </a:extLst>
              </p:cNvPr>
              <p:cNvSpPr txBox="1"/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992F17-3896-CDBB-64EC-A0B876E70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blipFill>
                <a:blip r:embed="rId8"/>
                <a:stretch>
                  <a:fillRect l="-3448" r="-1149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CDA33D6E-E862-B57B-D683-877C3921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X3DH (Simplified)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4DA236-199D-5710-0602-FF0C3F9B4753}"/>
                  </a:ext>
                </a:extLst>
              </p:cNvPr>
              <p:cNvSpPr txBox="1"/>
              <p:nvPr/>
            </p:nvSpPr>
            <p:spPr>
              <a:xfrm>
                <a:off x="4306584" y="3041938"/>
                <a:ext cx="6266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A504E-D3D8-D386-F0F9-6D9AB0696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84" y="3041938"/>
                <a:ext cx="626646" cy="215444"/>
              </a:xfrm>
              <a:prstGeom prst="rect">
                <a:avLst/>
              </a:prstGeom>
              <a:blipFill>
                <a:blip r:embed="rId9"/>
                <a:stretch>
                  <a:fillRect l="-17476" t="-25714" r="-1262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896;g2c1998d5b19_0_249">
            <a:extLst>
              <a:ext uri="{FF2B5EF4-FFF2-40B4-BE49-F238E27FC236}">
                <a16:creationId xmlns:a16="http://schemas.microsoft.com/office/drawing/2014/main" id="{5FBC66CD-F31A-7552-DA5A-514577FB696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02048" y="2635047"/>
            <a:ext cx="1587904" cy="15879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47DA9F-3CFC-6F7D-7F13-204281596323}"/>
                  </a:ext>
                </a:extLst>
              </p:cNvPr>
              <p:cNvSpPr txBox="1"/>
              <p:nvPr/>
            </p:nvSpPr>
            <p:spPr>
              <a:xfrm>
                <a:off x="4340555" y="3603427"/>
                <a:ext cx="62376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1D5D14-A9E1-54BE-7116-2518FE199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555" y="3603427"/>
                <a:ext cx="623761" cy="219227"/>
              </a:xfrm>
              <a:prstGeom prst="rect">
                <a:avLst/>
              </a:prstGeom>
              <a:blipFill>
                <a:blip r:embed="rId11"/>
                <a:stretch>
                  <a:fillRect l="-17647" t="-22222" r="-1274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A886B6-E5E3-2EC7-7E76-B4B234595245}"/>
                  </a:ext>
                </a:extLst>
              </p:cNvPr>
              <p:cNvSpPr txBox="1"/>
              <p:nvPr/>
            </p:nvSpPr>
            <p:spPr>
              <a:xfrm>
                <a:off x="7181816" y="3675530"/>
                <a:ext cx="6266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E39E20-705B-94A8-4997-FB818CDDB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816" y="3675530"/>
                <a:ext cx="626646" cy="215444"/>
              </a:xfrm>
              <a:prstGeom prst="rect">
                <a:avLst/>
              </a:prstGeom>
              <a:blipFill>
                <a:blip r:embed="rId9"/>
                <a:stretch>
                  <a:fillRect l="-17476" t="-25714" r="-1262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D25BF9-3487-A3A4-CFC2-2033956AEE73}"/>
                  </a:ext>
                </a:extLst>
              </p:cNvPr>
              <p:cNvSpPr txBox="1"/>
              <p:nvPr/>
            </p:nvSpPr>
            <p:spPr>
              <a:xfrm>
                <a:off x="7234823" y="3035843"/>
                <a:ext cx="62376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8C8576-3B8A-72A3-69B4-2144844BB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823" y="3035843"/>
                <a:ext cx="623761" cy="219227"/>
              </a:xfrm>
              <a:prstGeom prst="rect">
                <a:avLst/>
              </a:prstGeom>
              <a:blipFill>
                <a:blip r:embed="rId12"/>
                <a:stretch>
                  <a:fillRect l="-17647" t="-22222" r="-1176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0997F4-7403-6196-EB7D-DA9E9511F74A}"/>
                  </a:ext>
                </a:extLst>
              </p:cNvPr>
              <p:cNvSpPr txBox="1"/>
              <p:nvPr/>
            </p:nvSpPr>
            <p:spPr>
              <a:xfrm>
                <a:off x="8333335" y="2647744"/>
                <a:ext cx="131677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n-US" baseline="-25000" dirty="0"/>
                  <a:t>B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/>
                  <a:t>B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5A7038-3757-087F-0F54-9D5E86099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335" y="2647744"/>
                <a:ext cx="1316771" cy="219227"/>
              </a:xfrm>
              <a:prstGeom prst="rect">
                <a:avLst/>
              </a:prstGeom>
              <a:blipFill>
                <a:blip r:embed="rId13"/>
                <a:stretch>
                  <a:fillRect l="-8333" t="-22222" r="-5556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8ED78D-028B-EC11-7557-E25CF573D0B9}"/>
                  </a:ext>
                </a:extLst>
              </p:cNvPr>
              <p:cNvSpPr txBox="1"/>
              <p:nvPr/>
            </p:nvSpPr>
            <p:spPr>
              <a:xfrm>
                <a:off x="7970627" y="4543116"/>
                <a:ext cx="253139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 Ver(</a:t>
                </a:r>
                <a:r>
                  <a:rPr lang="en-US" b="0" dirty="0" err="1"/>
                  <a:t>pk</a:t>
                </a:r>
                <a:r>
                  <a:rPr lang="en-US" baseline="-25000" dirty="0" err="1"/>
                  <a:t>A</a:t>
                </a:r>
                <a:r>
                  <a:rPr lang="en-US" b="0" baseline="-250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dirty="0"/>
                      <m:t>σ</m:t>
                    </m:r>
                    <m:r>
                      <m:rPr>
                        <m:nor/>
                      </m:rPr>
                      <a:rPr lang="en-US" b="0" i="0" baseline="-25000" dirty="0" smtClean="0"/>
                      <m:t>A</m:t>
                    </m:r>
                  </m:oMath>
                </a14:m>
                <a:r>
                  <a:rPr lang="en-US" b="0" dirty="0"/>
                  <a:t>)=1,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8077E8-1FFD-33AB-6182-40C31A68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27" y="4543116"/>
                <a:ext cx="2531399" cy="219227"/>
              </a:xfrm>
              <a:prstGeom prst="rect">
                <a:avLst/>
              </a:prstGeom>
              <a:blipFill>
                <a:blip r:embed="rId14"/>
                <a:stretch>
                  <a:fillRect l="-4337" t="-22222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5838A4D-25DA-F119-91D7-12877EAAE09B}"/>
              </a:ext>
            </a:extLst>
          </p:cNvPr>
          <p:cNvSpPr txBox="1"/>
          <p:nvPr/>
        </p:nvSpPr>
        <p:spPr>
          <a:xfrm>
            <a:off x="4056694" y="1352129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Parties interact only with the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Upload and then go offline</a:t>
            </a:r>
          </a:p>
        </p:txBody>
      </p:sp>
    </p:spTree>
    <p:extLst>
      <p:ext uri="{BB962C8B-B14F-4D97-AF65-F5344CB8AC3E}">
        <p14:creationId xmlns:p14="http://schemas.microsoft.com/office/powerpoint/2010/main" val="21198050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8990733-E255-D0FF-8BEE-ED8979763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3A548F-5B9C-BD57-D3C5-727F64703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7ED0F7-82C7-69EC-6068-DDB020155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E8514F-4883-4FB2-29F8-1A3DC9AB9CA4}"/>
                  </a:ext>
                </a:extLst>
              </p:cNvPr>
              <p:cNvSpPr txBox="1"/>
              <p:nvPr/>
            </p:nvSpPr>
            <p:spPr>
              <a:xfrm>
                <a:off x="2737037" y="2540022"/>
                <a:ext cx="13196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l-GR" baseline="-25000" dirty="0"/>
                  <a:t>Α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 err="1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315DB0-081C-6B6A-A9EE-A9A0AE988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37" y="2540022"/>
                <a:ext cx="1319657" cy="215444"/>
              </a:xfrm>
              <a:prstGeom prst="rect">
                <a:avLst/>
              </a:prstGeom>
              <a:blipFill>
                <a:blip r:embed="rId5"/>
                <a:stretch>
                  <a:fillRect l="-8333" t="-28571" r="-5093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A5D0C6-672E-975A-F5C0-8E0CC454CBF3}"/>
              </a:ext>
            </a:extLst>
          </p:cNvPr>
          <p:cNvCxnSpPr>
            <a:cxnSpLocks/>
          </p:cNvCxnSpPr>
          <p:nvPr/>
        </p:nvCxnSpPr>
        <p:spPr>
          <a:xfrm>
            <a:off x="4121190" y="331012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D1DC83-7031-058B-A4F9-FB3F59B88709}"/>
              </a:ext>
            </a:extLst>
          </p:cNvPr>
          <p:cNvCxnSpPr>
            <a:cxnSpLocks/>
          </p:cNvCxnSpPr>
          <p:nvPr/>
        </p:nvCxnSpPr>
        <p:spPr>
          <a:xfrm flipH="1">
            <a:off x="4122733" y="360061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5A6CA0-BF7F-0C01-0564-3DCCA61508C1}"/>
              </a:ext>
            </a:extLst>
          </p:cNvPr>
          <p:cNvCxnSpPr>
            <a:cxnSpLocks/>
          </p:cNvCxnSpPr>
          <p:nvPr/>
        </p:nvCxnSpPr>
        <p:spPr>
          <a:xfrm>
            <a:off x="7019651" y="360061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86FE2F-C7A3-FD21-C317-6A730CB19B9A}"/>
              </a:ext>
            </a:extLst>
          </p:cNvPr>
          <p:cNvCxnSpPr>
            <a:cxnSpLocks/>
          </p:cNvCxnSpPr>
          <p:nvPr/>
        </p:nvCxnSpPr>
        <p:spPr>
          <a:xfrm flipH="1">
            <a:off x="7019651" y="332527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B37982-E61E-D01E-424D-C627E615DA5D}"/>
                  </a:ext>
                </a:extLst>
              </p:cNvPr>
              <p:cNvSpPr txBox="1"/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6C24D1-3863-59AF-6F45-3914E2882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A4680F-3D94-23A7-76F9-909F0AF84475}"/>
                  </a:ext>
                </a:extLst>
              </p:cNvPr>
              <p:cNvSpPr txBox="1"/>
              <p:nvPr/>
            </p:nvSpPr>
            <p:spPr>
              <a:xfrm>
                <a:off x="2131005" y="4543117"/>
                <a:ext cx="253171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 Ver(</a:t>
                </a:r>
                <a:r>
                  <a:rPr lang="en-US" b="0" dirty="0" err="1"/>
                  <a:t>pk</a:t>
                </a:r>
                <a:r>
                  <a:rPr lang="en-US" b="0" baseline="-25000" dirty="0" err="1"/>
                  <a:t>B</a:t>
                </a:r>
                <a:r>
                  <a:rPr lang="en-US" b="0" baseline="-250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dirty="0"/>
                      <m:t>σ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b="0" dirty="0"/>
                  <a:t>)=1,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90D7E9-8524-ADF8-87D0-4FFDA3611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05" y="4543117"/>
                <a:ext cx="2531719" cy="219227"/>
              </a:xfrm>
              <a:prstGeom prst="rect">
                <a:avLst/>
              </a:prstGeom>
              <a:blipFill>
                <a:blip r:embed="rId7"/>
                <a:stretch>
                  <a:fillRect l="-4337" t="-22222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082DBE-15C3-AE45-0200-AECFB058E40A}"/>
                  </a:ext>
                </a:extLst>
              </p:cNvPr>
              <p:cNvSpPr txBox="1"/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992F17-3896-CDBB-64EC-A0B876E70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blipFill>
                <a:blip r:embed="rId8"/>
                <a:stretch>
                  <a:fillRect l="-3448" r="-1149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5CDF9DC5-7249-9A7B-4D6D-E8E087E8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X3DH (Simplified)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EA4649-11F4-5804-B2C2-7CA8EA8D1798}"/>
                  </a:ext>
                </a:extLst>
              </p:cNvPr>
              <p:cNvSpPr txBox="1"/>
              <p:nvPr/>
            </p:nvSpPr>
            <p:spPr>
              <a:xfrm>
                <a:off x="4306584" y="3041938"/>
                <a:ext cx="6266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A504E-D3D8-D386-F0F9-6D9AB0696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84" y="3041938"/>
                <a:ext cx="626646" cy="215444"/>
              </a:xfrm>
              <a:prstGeom prst="rect">
                <a:avLst/>
              </a:prstGeom>
              <a:blipFill>
                <a:blip r:embed="rId9"/>
                <a:stretch>
                  <a:fillRect l="-17476" t="-25714" r="-1262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896;g2c1998d5b19_0_249">
            <a:extLst>
              <a:ext uri="{FF2B5EF4-FFF2-40B4-BE49-F238E27FC236}">
                <a16:creationId xmlns:a16="http://schemas.microsoft.com/office/drawing/2014/main" id="{9461D9AF-779B-CAD8-A2E7-EBB0C71E800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02048" y="2635047"/>
            <a:ext cx="1587904" cy="15879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66E6F0-699D-CB30-32E4-20F669C39469}"/>
                  </a:ext>
                </a:extLst>
              </p:cNvPr>
              <p:cNvSpPr txBox="1"/>
              <p:nvPr/>
            </p:nvSpPr>
            <p:spPr>
              <a:xfrm>
                <a:off x="4340555" y="3603427"/>
                <a:ext cx="62376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1D5D14-A9E1-54BE-7116-2518FE199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555" y="3603427"/>
                <a:ext cx="623761" cy="219227"/>
              </a:xfrm>
              <a:prstGeom prst="rect">
                <a:avLst/>
              </a:prstGeom>
              <a:blipFill>
                <a:blip r:embed="rId11"/>
                <a:stretch>
                  <a:fillRect l="-17647" t="-22222" r="-1274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BA0E99-A2A7-2AF3-1947-CFF5851C6C57}"/>
                  </a:ext>
                </a:extLst>
              </p:cNvPr>
              <p:cNvSpPr txBox="1"/>
              <p:nvPr/>
            </p:nvSpPr>
            <p:spPr>
              <a:xfrm>
                <a:off x="7181816" y="3675530"/>
                <a:ext cx="6266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E39E20-705B-94A8-4997-FB818CDDB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816" y="3675530"/>
                <a:ext cx="626646" cy="215444"/>
              </a:xfrm>
              <a:prstGeom prst="rect">
                <a:avLst/>
              </a:prstGeom>
              <a:blipFill>
                <a:blip r:embed="rId9"/>
                <a:stretch>
                  <a:fillRect l="-17476" t="-25714" r="-1262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35C1CA-43DE-3E2D-680D-212C59DD6CA1}"/>
                  </a:ext>
                </a:extLst>
              </p:cNvPr>
              <p:cNvSpPr txBox="1"/>
              <p:nvPr/>
            </p:nvSpPr>
            <p:spPr>
              <a:xfrm>
                <a:off x="7234823" y="3035843"/>
                <a:ext cx="62376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8C8576-3B8A-72A3-69B4-2144844BB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823" y="3035843"/>
                <a:ext cx="623761" cy="219227"/>
              </a:xfrm>
              <a:prstGeom prst="rect">
                <a:avLst/>
              </a:prstGeom>
              <a:blipFill>
                <a:blip r:embed="rId12"/>
                <a:stretch>
                  <a:fillRect l="-17647" t="-22222" r="-1176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2E13D7-E9C6-E622-853F-ED76ECCF0657}"/>
                  </a:ext>
                </a:extLst>
              </p:cNvPr>
              <p:cNvSpPr txBox="1"/>
              <p:nvPr/>
            </p:nvSpPr>
            <p:spPr>
              <a:xfrm>
                <a:off x="8333335" y="2647744"/>
                <a:ext cx="131677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n-US" baseline="-25000" dirty="0"/>
                  <a:t>B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/>
                  <a:t>B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5A7038-3757-087F-0F54-9D5E86099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335" y="2647744"/>
                <a:ext cx="1316771" cy="219227"/>
              </a:xfrm>
              <a:prstGeom prst="rect">
                <a:avLst/>
              </a:prstGeom>
              <a:blipFill>
                <a:blip r:embed="rId13"/>
                <a:stretch>
                  <a:fillRect l="-8333" t="-22222" r="-5556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88B195-EAEE-6CC5-8604-60751DC082E4}"/>
                  </a:ext>
                </a:extLst>
              </p:cNvPr>
              <p:cNvSpPr txBox="1"/>
              <p:nvPr/>
            </p:nvSpPr>
            <p:spPr>
              <a:xfrm>
                <a:off x="7970627" y="4543116"/>
                <a:ext cx="253139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 Ver(</a:t>
                </a:r>
                <a:r>
                  <a:rPr lang="en-US" b="0" dirty="0" err="1"/>
                  <a:t>pk</a:t>
                </a:r>
                <a:r>
                  <a:rPr lang="en-US" baseline="-25000" dirty="0" err="1"/>
                  <a:t>A</a:t>
                </a:r>
                <a:r>
                  <a:rPr lang="en-US" b="0" baseline="-250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dirty="0"/>
                      <m:t>σ</m:t>
                    </m:r>
                    <m:r>
                      <m:rPr>
                        <m:nor/>
                      </m:rPr>
                      <a:rPr lang="en-US" b="0" i="0" baseline="-25000" dirty="0" smtClean="0"/>
                      <m:t>A</m:t>
                    </m:r>
                  </m:oMath>
                </a14:m>
                <a:r>
                  <a:rPr lang="en-US" b="0" dirty="0"/>
                  <a:t>)=1,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8077E8-1FFD-33AB-6182-40C31A68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27" y="4543116"/>
                <a:ext cx="2531399" cy="219227"/>
              </a:xfrm>
              <a:prstGeom prst="rect">
                <a:avLst/>
              </a:prstGeom>
              <a:blipFill>
                <a:blip r:embed="rId14"/>
                <a:stretch>
                  <a:fillRect l="-4337" t="-22222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6F461D5-A2C7-8A3F-A80D-FCFA1BC89DFC}"/>
              </a:ext>
            </a:extLst>
          </p:cNvPr>
          <p:cNvSpPr txBox="1"/>
          <p:nvPr/>
        </p:nvSpPr>
        <p:spPr>
          <a:xfrm>
            <a:off x="4056694" y="1352129"/>
            <a:ext cx="46009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Parties interact only with the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Upload and then go offline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Subversion-resilience requires more interaction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814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55261572-CD6F-995E-339D-CAF153F5C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77411-71C8-708A-7D6C-31177B772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54E90-7E7C-1A96-66F1-B1C41AC86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291EE3-BD8D-FC37-58D7-140053530C25}"/>
                  </a:ext>
                </a:extLst>
              </p:cNvPr>
              <p:cNvSpPr txBox="1"/>
              <p:nvPr/>
            </p:nvSpPr>
            <p:spPr>
              <a:xfrm>
                <a:off x="2737037" y="2540022"/>
                <a:ext cx="13895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l-GR" baseline="-25000" dirty="0"/>
                  <a:t>Α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 err="1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291EE3-BD8D-FC37-58D7-140053530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37" y="2540022"/>
                <a:ext cx="1389548" cy="215444"/>
              </a:xfrm>
              <a:prstGeom prst="rect">
                <a:avLst/>
              </a:prstGeom>
              <a:blipFill>
                <a:blip r:embed="rId5"/>
                <a:stretch>
                  <a:fillRect l="-7895" t="-28571" r="-4825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7BF484-6F76-5AC5-6121-B98864A90E32}"/>
              </a:ext>
            </a:extLst>
          </p:cNvPr>
          <p:cNvCxnSpPr>
            <a:cxnSpLocks/>
          </p:cNvCxnSpPr>
          <p:nvPr/>
        </p:nvCxnSpPr>
        <p:spPr>
          <a:xfrm>
            <a:off x="4114987" y="3653364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B8B45E-8195-313C-A801-CEC1394C197C}"/>
              </a:ext>
            </a:extLst>
          </p:cNvPr>
          <p:cNvCxnSpPr>
            <a:cxnSpLocks/>
          </p:cNvCxnSpPr>
          <p:nvPr/>
        </p:nvCxnSpPr>
        <p:spPr>
          <a:xfrm flipH="1">
            <a:off x="4122733" y="3215409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F93F74-ECF1-C6E6-BB43-9606009E74E0}"/>
              </a:ext>
            </a:extLst>
          </p:cNvPr>
          <p:cNvCxnSpPr>
            <a:cxnSpLocks/>
          </p:cNvCxnSpPr>
          <p:nvPr/>
        </p:nvCxnSpPr>
        <p:spPr>
          <a:xfrm>
            <a:off x="7018108" y="3215409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A71AF3-DB49-2851-12CF-129AD4DDD884}"/>
              </a:ext>
            </a:extLst>
          </p:cNvPr>
          <p:cNvCxnSpPr>
            <a:cxnSpLocks/>
          </p:cNvCxnSpPr>
          <p:nvPr/>
        </p:nvCxnSpPr>
        <p:spPr>
          <a:xfrm flipH="1">
            <a:off x="7058285" y="3674603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4C9B96-A32A-C839-E195-19BDEE1F9E35}"/>
                  </a:ext>
                </a:extLst>
              </p:cNvPr>
              <p:cNvSpPr txBox="1"/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4C9B96-A32A-C839-E195-19BDEE1F9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72A9BF-B20F-5450-A6C5-C9636281F590}"/>
                  </a:ext>
                </a:extLst>
              </p:cNvPr>
              <p:cNvSpPr txBox="1"/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72A9BF-B20F-5450-A6C5-C9636281F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blipFill>
                <a:blip r:embed="rId7"/>
                <a:stretch>
                  <a:fillRect l="-3448" r="-1149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2226A08C-1B83-F5D5-2FB2-F0886FD0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Firewall-Friendly version of X3DH (Simplified)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ED619-C079-3778-0767-848C02F59C20}"/>
                  </a:ext>
                </a:extLst>
              </p:cNvPr>
              <p:cNvSpPr txBox="1"/>
              <p:nvPr/>
            </p:nvSpPr>
            <p:spPr>
              <a:xfrm>
                <a:off x="4300381" y="3385174"/>
                <a:ext cx="6965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ED619-C079-3778-0767-848C02F59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81" y="3385174"/>
                <a:ext cx="696537" cy="215444"/>
              </a:xfrm>
              <a:prstGeom prst="rect">
                <a:avLst/>
              </a:prstGeom>
              <a:blipFill>
                <a:blip r:embed="rId8"/>
                <a:stretch>
                  <a:fillRect l="-15652" t="-25000" r="-1043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896;g2c1998d5b19_0_249">
            <a:extLst>
              <a:ext uri="{FF2B5EF4-FFF2-40B4-BE49-F238E27FC236}">
                <a16:creationId xmlns:a16="http://schemas.microsoft.com/office/drawing/2014/main" id="{766F7C16-1E1C-65A5-63F7-0B82E71A16E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2048" y="2635047"/>
            <a:ext cx="1587904" cy="15879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188744-F46B-0182-B53D-38F1F9F93009}"/>
                  </a:ext>
                </a:extLst>
              </p:cNvPr>
              <p:cNvSpPr txBox="1"/>
              <p:nvPr/>
            </p:nvSpPr>
            <p:spPr>
              <a:xfrm>
                <a:off x="7273457" y="3385174"/>
                <a:ext cx="73565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188744-F46B-0182-B53D-38F1F9F93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457" y="3385174"/>
                <a:ext cx="735651" cy="219227"/>
              </a:xfrm>
              <a:prstGeom prst="rect">
                <a:avLst/>
              </a:prstGeom>
              <a:blipFill>
                <a:blip r:embed="rId10"/>
                <a:stretch>
                  <a:fillRect l="-14876" t="-22222" r="-8264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607E93-7991-0E6E-A7CB-8D40C7C45CAF}"/>
                  </a:ext>
                </a:extLst>
              </p:cNvPr>
              <p:cNvSpPr txBox="1"/>
              <p:nvPr/>
            </p:nvSpPr>
            <p:spPr>
              <a:xfrm>
                <a:off x="8333335" y="2647744"/>
                <a:ext cx="1432187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n-US" baseline="-25000" dirty="0"/>
                  <a:t>B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/>
                  <a:t>B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607E93-7991-0E6E-A7CB-8D40C7C45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335" y="2647744"/>
                <a:ext cx="1432187" cy="219227"/>
              </a:xfrm>
              <a:prstGeom prst="rect">
                <a:avLst/>
              </a:prstGeom>
              <a:blipFill>
                <a:blip r:embed="rId11"/>
                <a:stretch>
                  <a:fillRect l="-7660" t="-22222" r="-3830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DA886A-B26D-3AFC-CA05-AE995D628EFD}"/>
              </a:ext>
            </a:extLst>
          </p:cNvPr>
          <p:cNvCxnSpPr>
            <a:cxnSpLocks/>
          </p:cNvCxnSpPr>
          <p:nvPr/>
        </p:nvCxnSpPr>
        <p:spPr>
          <a:xfrm>
            <a:off x="4186464" y="275546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4672C9-A0F4-0F9D-FF74-736297D74D7F}"/>
                  </a:ext>
                </a:extLst>
              </p:cNvPr>
              <p:cNvSpPr txBox="1"/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4672C9-A0F4-0F9D-FF74-736297D74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blipFill>
                <a:blip r:embed="rId12"/>
                <a:stretch>
                  <a:fillRect l="-1666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4C6AA5-FC60-5EAE-E99B-E508EF8142FA}"/>
                  </a:ext>
                </a:extLst>
              </p:cNvPr>
              <p:cNvSpPr txBox="1"/>
              <p:nvPr/>
            </p:nvSpPr>
            <p:spPr>
              <a:xfrm>
                <a:off x="5826020" y="2265653"/>
                <a:ext cx="527517" cy="232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4C6AA5-FC60-5EAE-E99B-E508EF814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20" y="2265653"/>
                <a:ext cx="527517" cy="232051"/>
              </a:xfrm>
              <a:prstGeom prst="rect">
                <a:avLst/>
              </a:prstGeom>
              <a:blipFill>
                <a:blip r:embed="rId13"/>
                <a:stretch>
                  <a:fillRect l="-9302" r="-3023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C309F6-873A-04B4-7356-087E23451BF5}"/>
                  </a:ext>
                </a:extLst>
              </p:cNvPr>
              <p:cNvSpPr txBox="1"/>
              <p:nvPr/>
            </p:nvSpPr>
            <p:spPr>
              <a:xfrm>
                <a:off x="4272083" y="2947219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C309F6-873A-04B4-7356-087E23451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083" y="2947219"/>
                <a:ext cx="527517" cy="2154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88B0FA-0EEE-A635-5C8E-20AC977A8B60}"/>
              </a:ext>
            </a:extLst>
          </p:cNvPr>
          <p:cNvCxnSpPr>
            <a:cxnSpLocks/>
          </p:cNvCxnSpPr>
          <p:nvPr/>
        </p:nvCxnSpPr>
        <p:spPr>
          <a:xfrm flipH="1">
            <a:off x="6969529" y="2843003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6B9025-42D3-B855-085F-29D0E410DC67}"/>
                  </a:ext>
                </a:extLst>
              </p:cNvPr>
              <p:cNvSpPr txBox="1"/>
              <p:nvPr/>
            </p:nvSpPr>
            <p:spPr>
              <a:xfrm>
                <a:off x="7339971" y="2553574"/>
                <a:ext cx="252890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6B9025-42D3-B855-085F-29D0E410D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71" y="2553574"/>
                <a:ext cx="252890" cy="219227"/>
              </a:xfrm>
              <a:prstGeom prst="rect">
                <a:avLst/>
              </a:prstGeom>
              <a:blipFill>
                <a:blip r:embed="rId15"/>
                <a:stretch>
                  <a:fillRect l="-14286" r="-238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B7BB9F-5B6D-5156-A6D7-6866283D2C55}"/>
                  </a:ext>
                </a:extLst>
              </p:cNvPr>
              <p:cNvSpPr txBox="1"/>
              <p:nvPr/>
            </p:nvSpPr>
            <p:spPr>
              <a:xfrm>
                <a:off x="7172425" y="2929762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B7BB9F-5B6D-5156-A6D7-6866283D2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25" y="2929762"/>
                <a:ext cx="527517" cy="215444"/>
              </a:xfrm>
              <a:prstGeom prst="rect">
                <a:avLst/>
              </a:prstGeom>
              <a:blipFill>
                <a:blip r:embed="rId16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7079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02D30DD4-0A3B-A49D-35E1-1FDF85A46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C1F679-7560-8F05-CB48-6B07C924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F5FDE0-E66B-01E9-5965-92980816D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628AB3-4013-1D1B-83C1-6D8836D89894}"/>
                  </a:ext>
                </a:extLst>
              </p:cNvPr>
              <p:cNvSpPr txBox="1"/>
              <p:nvPr/>
            </p:nvSpPr>
            <p:spPr>
              <a:xfrm>
                <a:off x="2737037" y="2540022"/>
                <a:ext cx="13895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l-GR" baseline="-25000" dirty="0"/>
                  <a:t>Α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 err="1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628AB3-4013-1D1B-83C1-6D8836D89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37" y="2540022"/>
                <a:ext cx="1389548" cy="215444"/>
              </a:xfrm>
              <a:prstGeom prst="rect">
                <a:avLst/>
              </a:prstGeom>
              <a:blipFill>
                <a:blip r:embed="rId5"/>
                <a:stretch>
                  <a:fillRect l="-7895" t="-28571" r="-4825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A152F0-818F-B3ED-A188-FB5B62CA01A6}"/>
              </a:ext>
            </a:extLst>
          </p:cNvPr>
          <p:cNvCxnSpPr>
            <a:cxnSpLocks/>
          </p:cNvCxnSpPr>
          <p:nvPr/>
        </p:nvCxnSpPr>
        <p:spPr>
          <a:xfrm>
            <a:off x="4114987" y="3653364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4978BF-486B-6092-592B-CE81CA1774B8}"/>
              </a:ext>
            </a:extLst>
          </p:cNvPr>
          <p:cNvCxnSpPr>
            <a:cxnSpLocks/>
          </p:cNvCxnSpPr>
          <p:nvPr/>
        </p:nvCxnSpPr>
        <p:spPr>
          <a:xfrm flipH="1">
            <a:off x="4122733" y="3215409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5C3A2C-88CD-46EA-56FD-0DD5765A6EB5}"/>
              </a:ext>
            </a:extLst>
          </p:cNvPr>
          <p:cNvCxnSpPr>
            <a:cxnSpLocks/>
          </p:cNvCxnSpPr>
          <p:nvPr/>
        </p:nvCxnSpPr>
        <p:spPr>
          <a:xfrm>
            <a:off x="7018108" y="3215409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0826C2-2872-9547-F006-7D754DB14D46}"/>
              </a:ext>
            </a:extLst>
          </p:cNvPr>
          <p:cNvCxnSpPr>
            <a:cxnSpLocks/>
          </p:cNvCxnSpPr>
          <p:nvPr/>
        </p:nvCxnSpPr>
        <p:spPr>
          <a:xfrm flipH="1">
            <a:off x="7058285" y="3674603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D41365-3DBF-0F7C-8B5D-DD43FEB8DA10}"/>
                  </a:ext>
                </a:extLst>
              </p:cNvPr>
              <p:cNvSpPr txBox="1"/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D41365-3DBF-0F7C-8B5D-DD43FEB8D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54036B-106A-ACF2-D2B9-20EF4EDF7A70}"/>
                  </a:ext>
                </a:extLst>
              </p:cNvPr>
              <p:cNvSpPr txBox="1"/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54036B-106A-ACF2-D2B9-20EF4EDF7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blipFill>
                <a:blip r:embed="rId7"/>
                <a:stretch>
                  <a:fillRect l="-3448" r="-1149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A1FC5BBF-0573-EB49-3CB5-24F675D4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Firewall-Friendly version of X3DH (Simplified)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4B24A9-0BFD-28A5-3838-E0B33AE53514}"/>
                  </a:ext>
                </a:extLst>
              </p:cNvPr>
              <p:cNvSpPr txBox="1"/>
              <p:nvPr/>
            </p:nvSpPr>
            <p:spPr>
              <a:xfrm>
                <a:off x="4300381" y="3385174"/>
                <a:ext cx="6965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4B24A9-0BFD-28A5-3838-E0B33AE53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81" y="3385174"/>
                <a:ext cx="696537" cy="215444"/>
              </a:xfrm>
              <a:prstGeom prst="rect">
                <a:avLst/>
              </a:prstGeom>
              <a:blipFill>
                <a:blip r:embed="rId8"/>
                <a:stretch>
                  <a:fillRect l="-15652" t="-25000" r="-1043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896;g2c1998d5b19_0_249">
            <a:extLst>
              <a:ext uri="{FF2B5EF4-FFF2-40B4-BE49-F238E27FC236}">
                <a16:creationId xmlns:a16="http://schemas.microsoft.com/office/drawing/2014/main" id="{E75FA524-47DE-7F47-3F58-5F54D611EDE1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2048" y="2635047"/>
            <a:ext cx="1587904" cy="15879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8ACDD5-C1C9-6853-144A-8E5D813BB359}"/>
                  </a:ext>
                </a:extLst>
              </p:cNvPr>
              <p:cNvSpPr txBox="1"/>
              <p:nvPr/>
            </p:nvSpPr>
            <p:spPr>
              <a:xfrm>
                <a:off x="7273457" y="3385174"/>
                <a:ext cx="73565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8ACDD5-C1C9-6853-144A-8E5D813BB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457" y="3385174"/>
                <a:ext cx="735651" cy="219227"/>
              </a:xfrm>
              <a:prstGeom prst="rect">
                <a:avLst/>
              </a:prstGeom>
              <a:blipFill>
                <a:blip r:embed="rId10"/>
                <a:stretch>
                  <a:fillRect l="-14876" t="-22222" r="-8264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F88AED-A349-283E-7A2F-E108830FF27F}"/>
                  </a:ext>
                </a:extLst>
              </p:cNvPr>
              <p:cNvSpPr txBox="1"/>
              <p:nvPr/>
            </p:nvSpPr>
            <p:spPr>
              <a:xfrm>
                <a:off x="8333335" y="2647744"/>
                <a:ext cx="1432187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n-US" baseline="-25000" dirty="0"/>
                  <a:t>B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/>
                  <a:t>B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F88AED-A349-283E-7A2F-E108830FF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335" y="2647744"/>
                <a:ext cx="1432187" cy="219227"/>
              </a:xfrm>
              <a:prstGeom prst="rect">
                <a:avLst/>
              </a:prstGeom>
              <a:blipFill>
                <a:blip r:embed="rId11"/>
                <a:stretch>
                  <a:fillRect l="-7660" t="-22222" r="-3830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C015773-2B67-ECC4-D98D-EC71EBA05798}"/>
              </a:ext>
            </a:extLst>
          </p:cNvPr>
          <p:cNvSpPr txBox="1"/>
          <p:nvPr/>
        </p:nvSpPr>
        <p:spPr>
          <a:xfrm>
            <a:off x="4771154" y="4487908"/>
            <a:ext cx="2637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Parties upload and go offline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EF33D4-FBAB-E15E-52BC-7039E6F851F7}"/>
              </a:ext>
            </a:extLst>
          </p:cNvPr>
          <p:cNvCxnSpPr>
            <a:cxnSpLocks/>
          </p:cNvCxnSpPr>
          <p:nvPr/>
        </p:nvCxnSpPr>
        <p:spPr>
          <a:xfrm>
            <a:off x="4186464" y="275546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4BE94B-D049-D781-E549-9496237B9CB6}"/>
                  </a:ext>
                </a:extLst>
              </p:cNvPr>
              <p:cNvSpPr txBox="1"/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4BE94B-D049-D781-E549-9496237B9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blipFill>
                <a:blip r:embed="rId12"/>
                <a:stretch>
                  <a:fillRect l="-1666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11DD03-003A-9CE2-7890-AB25676C2EA2}"/>
                  </a:ext>
                </a:extLst>
              </p:cNvPr>
              <p:cNvSpPr txBox="1"/>
              <p:nvPr/>
            </p:nvSpPr>
            <p:spPr>
              <a:xfrm>
                <a:off x="5826020" y="2265653"/>
                <a:ext cx="527517" cy="232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11DD03-003A-9CE2-7890-AB25676C2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20" y="2265653"/>
                <a:ext cx="527517" cy="232051"/>
              </a:xfrm>
              <a:prstGeom prst="rect">
                <a:avLst/>
              </a:prstGeom>
              <a:blipFill>
                <a:blip r:embed="rId13"/>
                <a:stretch>
                  <a:fillRect l="-9302" r="-3023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91CD5D-E33C-5A7C-AEF1-2BEFBE77815C}"/>
                  </a:ext>
                </a:extLst>
              </p:cNvPr>
              <p:cNvSpPr txBox="1"/>
              <p:nvPr/>
            </p:nvSpPr>
            <p:spPr>
              <a:xfrm>
                <a:off x="4272083" y="2947219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91CD5D-E33C-5A7C-AEF1-2BEFBE778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083" y="2947219"/>
                <a:ext cx="527517" cy="2154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7AF9B4-6B13-D11F-6BE0-79DD90FB50BB}"/>
              </a:ext>
            </a:extLst>
          </p:cNvPr>
          <p:cNvCxnSpPr>
            <a:cxnSpLocks/>
          </p:cNvCxnSpPr>
          <p:nvPr/>
        </p:nvCxnSpPr>
        <p:spPr>
          <a:xfrm flipH="1">
            <a:off x="6969529" y="2843003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BE5C52-C6DB-A84C-A9EB-D5FCD7C95D31}"/>
                  </a:ext>
                </a:extLst>
              </p:cNvPr>
              <p:cNvSpPr txBox="1"/>
              <p:nvPr/>
            </p:nvSpPr>
            <p:spPr>
              <a:xfrm>
                <a:off x="7339971" y="2553574"/>
                <a:ext cx="252890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BE5C52-C6DB-A84C-A9EB-D5FCD7C95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71" y="2553574"/>
                <a:ext cx="252890" cy="219227"/>
              </a:xfrm>
              <a:prstGeom prst="rect">
                <a:avLst/>
              </a:prstGeom>
              <a:blipFill>
                <a:blip r:embed="rId15"/>
                <a:stretch>
                  <a:fillRect l="-14286" r="-238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43915A-F7E0-2354-7B2F-2AE661B2D374}"/>
                  </a:ext>
                </a:extLst>
              </p:cNvPr>
              <p:cNvSpPr txBox="1"/>
              <p:nvPr/>
            </p:nvSpPr>
            <p:spPr>
              <a:xfrm>
                <a:off x="7172425" y="2929762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43915A-F7E0-2354-7B2F-2AE661B2D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25" y="2929762"/>
                <a:ext cx="527517" cy="215444"/>
              </a:xfrm>
              <a:prstGeom prst="rect">
                <a:avLst/>
              </a:prstGeom>
              <a:blipFill>
                <a:blip r:embed="rId16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405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83A8345-3E47-239D-D4AF-E10CC53DC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E028D-2611-84F4-591A-A8FF4BF04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90F7A-256A-3F8C-8871-421EFC0B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4ED208-35A1-85A0-549D-54DE6F25DCDB}"/>
                  </a:ext>
                </a:extLst>
              </p:cNvPr>
              <p:cNvSpPr txBox="1"/>
              <p:nvPr/>
            </p:nvSpPr>
            <p:spPr>
              <a:xfrm>
                <a:off x="2737037" y="2540022"/>
                <a:ext cx="13895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l-GR" baseline="-25000" dirty="0"/>
                  <a:t>Α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 err="1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4ED208-35A1-85A0-549D-54DE6F25D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37" y="2540022"/>
                <a:ext cx="1389548" cy="215444"/>
              </a:xfrm>
              <a:prstGeom prst="rect">
                <a:avLst/>
              </a:prstGeom>
              <a:blipFill>
                <a:blip r:embed="rId5"/>
                <a:stretch>
                  <a:fillRect l="-7895" t="-28571" r="-4825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437714-7277-DF28-6AD6-166286389302}"/>
              </a:ext>
            </a:extLst>
          </p:cNvPr>
          <p:cNvCxnSpPr>
            <a:cxnSpLocks/>
          </p:cNvCxnSpPr>
          <p:nvPr/>
        </p:nvCxnSpPr>
        <p:spPr>
          <a:xfrm>
            <a:off x="4114987" y="3653364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CAEAA4-402E-2DAF-DC7F-2FD943790F42}"/>
              </a:ext>
            </a:extLst>
          </p:cNvPr>
          <p:cNvCxnSpPr>
            <a:cxnSpLocks/>
          </p:cNvCxnSpPr>
          <p:nvPr/>
        </p:nvCxnSpPr>
        <p:spPr>
          <a:xfrm flipH="1">
            <a:off x="4122733" y="3215409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03DA5A-F1F2-E272-2020-ABBC56DA233F}"/>
              </a:ext>
            </a:extLst>
          </p:cNvPr>
          <p:cNvCxnSpPr>
            <a:cxnSpLocks/>
          </p:cNvCxnSpPr>
          <p:nvPr/>
        </p:nvCxnSpPr>
        <p:spPr>
          <a:xfrm>
            <a:off x="7018108" y="3215409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4BB07C-0CE1-8113-DC80-4A279122DC1C}"/>
              </a:ext>
            </a:extLst>
          </p:cNvPr>
          <p:cNvCxnSpPr>
            <a:cxnSpLocks/>
          </p:cNvCxnSpPr>
          <p:nvPr/>
        </p:nvCxnSpPr>
        <p:spPr>
          <a:xfrm flipH="1">
            <a:off x="7058285" y="3674603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157F38-4187-3ED6-B167-08EBEDD92B00}"/>
                  </a:ext>
                </a:extLst>
              </p:cNvPr>
              <p:cNvSpPr txBox="1"/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157F38-4187-3ED6-B167-08EBEDD92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295" y="2321523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6AD39F8-A5EF-1C89-1105-AF5C1093A03E}"/>
                  </a:ext>
                </a:extLst>
              </p:cNvPr>
              <p:cNvSpPr txBox="1"/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6AD39F8-A5EF-1C89-1105-AF5C1093A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blipFill>
                <a:blip r:embed="rId7"/>
                <a:stretch>
                  <a:fillRect l="-3448" r="-1149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2A2449F3-1B59-3B35-D37A-3B94FC33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Firewall-Friendly version of X3DH (Simplified)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567FD6-E463-72DD-1BCC-A4F26766954E}"/>
                  </a:ext>
                </a:extLst>
              </p:cNvPr>
              <p:cNvSpPr txBox="1"/>
              <p:nvPr/>
            </p:nvSpPr>
            <p:spPr>
              <a:xfrm>
                <a:off x="4300381" y="3385174"/>
                <a:ext cx="6965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567FD6-E463-72DD-1BCC-A4F26766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81" y="3385174"/>
                <a:ext cx="696537" cy="215444"/>
              </a:xfrm>
              <a:prstGeom prst="rect">
                <a:avLst/>
              </a:prstGeom>
              <a:blipFill>
                <a:blip r:embed="rId8"/>
                <a:stretch>
                  <a:fillRect l="-15652" t="-25000" r="-1043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896;g2c1998d5b19_0_249">
            <a:extLst>
              <a:ext uri="{FF2B5EF4-FFF2-40B4-BE49-F238E27FC236}">
                <a16:creationId xmlns:a16="http://schemas.microsoft.com/office/drawing/2014/main" id="{515574CA-DCFD-0F1B-D56E-33F91293DE9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2048" y="2635047"/>
            <a:ext cx="1587904" cy="15879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781CB4-94A5-8300-40FA-70B377B2B2BF}"/>
                  </a:ext>
                </a:extLst>
              </p:cNvPr>
              <p:cNvSpPr txBox="1"/>
              <p:nvPr/>
            </p:nvSpPr>
            <p:spPr>
              <a:xfrm>
                <a:off x="7273457" y="3385174"/>
                <a:ext cx="73565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n-US" baseline="-2500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781CB4-94A5-8300-40FA-70B377B2B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457" y="3385174"/>
                <a:ext cx="735651" cy="219227"/>
              </a:xfrm>
              <a:prstGeom prst="rect">
                <a:avLst/>
              </a:prstGeom>
              <a:blipFill>
                <a:blip r:embed="rId10"/>
                <a:stretch>
                  <a:fillRect l="-14876" t="-22222" r="-8264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DCAB66-A08C-4137-A6FF-2DA66068CC38}"/>
                  </a:ext>
                </a:extLst>
              </p:cNvPr>
              <p:cNvSpPr txBox="1"/>
              <p:nvPr/>
            </p:nvSpPr>
            <p:spPr>
              <a:xfrm>
                <a:off x="8333335" y="2647744"/>
                <a:ext cx="1432187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n-US" baseline="-25000" dirty="0"/>
                  <a:t>B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/>
                  <a:t>B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DCAB66-A08C-4137-A6FF-2DA66068C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335" y="2647744"/>
                <a:ext cx="1432187" cy="219227"/>
              </a:xfrm>
              <a:prstGeom prst="rect">
                <a:avLst/>
              </a:prstGeom>
              <a:blipFill>
                <a:blip r:embed="rId11"/>
                <a:stretch>
                  <a:fillRect l="-7660" t="-22222" r="-3830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C3873-E701-F93F-A155-5F53E0098BD7}"/>
                  </a:ext>
                </a:extLst>
              </p:cNvPr>
              <p:cNvSpPr txBox="1"/>
              <p:nvPr/>
            </p:nvSpPr>
            <p:spPr>
              <a:xfrm>
                <a:off x="3508439" y="4487908"/>
                <a:ext cx="5162695" cy="53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Parties upload and go offline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When go online verify signatures and agree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𝒓𝒓</m:t>
                        </m:r>
                        <m:r>
                          <a:rPr lang="en-US" b="1" i="1" baseline="30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C3873-E701-F93F-A155-5F53E0098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39" y="4487908"/>
                <a:ext cx="5162695" cy="531299"/>
              </a:xfrm>
              <a:prstGeom prst="rect">
                <a:avLst/>
              </a:prstGeom>
              <a:blipFill>
                <a:blip r:embed="rId12"/>
                <a:stretch>
                  <a:fillRect l="-236" t="-2299" b="-12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DE0FE8-B5C7-285F-DB7F-06B6861D9DD8}"/>
              </a:ext>
            </a:extLst>
          </p:cNvPr>
          <p:cNvCxnSpPr>
            <a:cxnSpLocks/>
          </p:cNvCxnSpPr>
          <p:nvPr/>
        </p:nvCxnSpPr>
        <p:spPr>
          <a:xfrm>
            <a:off x="4186464" y="275546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020C9A-5151-E6C7-B8EB-43B4334E307E}"/>
                  </a:ext>
                </a:extLst>
              </p:cNvPr>
              <p:cNvSpPr txBox="1"/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020C9A-5151-E6C7-B8EB-43B4334E3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blipFill>
                <a:blip r:embed="rId13"/>
                <a:stretch>
                  <a:fillRect l="-1666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D0223A-C68C-62B7-E081-E645CD6DD4BC}"/>
                  </a:ext>
                </a:extLst>
              </p:cNvPr>
              <p:cNvSpPr txBox="1"/>
              <p:nvPr/>
            </p:nvSpPr>
            <p:spPr>
              <a:xfrm>
                <a:off x="5826020" y="2265653"/>
                <a:ext cx="527517" cy="232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D0223A-C68C-62B7-E081-E645CD6DD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20" y="2265653"/>
                <a:ext cx="527517" cy="232051"/>
              </a:xfrm>
              <a:prstGeom prst="rect">
                <a:avLst/>
              </a:prstGeom>
              <a:blipFill>
                <a:blip r:embed="rId14"/>
                <a:stretch>
                  <a:fillRect l="-9302" r="-3023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0292FB-501C-4062-4376-39D2E274C453}"/>
                  </a:ext>
                </a:extLst>
              </p:cNvPr>
              <p:cNvSpPr txBox="1"/>
              <p:nvPr/>
            </p:nvSpPr>
            <p:spPr>
              <a:xfrm>
                <a:off x="4272083" y="2947219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0292FB-501C-4062-4376-39D2E274C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083" y="2947219"/>
                <a:ext cx="527517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903C2E-BCA9-9C2C-1E14-93C75E42C983}"/>
              </a:ext>
            </a:extLst>
          </p:cNvPr>
          <p:cNvCxnSpPr>
            <a:cxnSpLocks/>
          </p:cNvCxnSpPr>
          <p:nvPr/>
        </p:nvCxnSpPr>
        <p:spPr>
          <a:xfrm flipH="1">
            <a:off x="6969529" y="2843003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FD242A-46F4-1B4F-A312-86D3FE8F1F6F}"/>
                  </a:ext>
                </a:extLst>
              </p:cNvPr>
              <p:cNvSpPr txBox="1"/>
              <p:nvPr/>
            </p:nvSpPr>
            <p:spPr>
              <a:xfrm>
                <a:off x="7339971" y="2553574"/>
                <a:ext cx="252890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FD242A-46F4-1B4F-A312-86D3FE8F1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71" y="2553574"/>
                <a:ext cx="252890" cy="219227"/>
              </a:xfrm>
              <a:prstGeom prst="rect">
                <a:avLst/>
              </a:prstGeom>
              <a:blipFill>
                <a:blip r:embed="rId16"/>
                <a:stretch>
                  <a:fillRect l="-14286" r="-238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5A6CD8-47F0-88A8-A9A0-2CF2BDAEAC0C}"/>
                  </a:ext>
                </a:extLst>
              </p:cNvPr>
              <p:cNvSpPr txBox="1"/>
              <p:nvPr/>
            </p:nvSpPr>
            <p:spPr>
              <a:xfrm>
                <a:off x="7172425" y="2929762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5A6CD8-47F0-88A8-A9A0-2CF2BDAEA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25" y="2929762"/>
                <a:ext cx="527517" cy="215444"/>
              </a:xfrm>
              <a:prstGeom prst="rect">
                <a:avLst/>
              </a:prstGeom>
              <a:blipFill>
                <a:blip r:embed="rId17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0842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E76A3AF4-7D61-F17E-4AC3-327C55B6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304FFB-39C0-E787-6F59-3B9365010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46F789-DCFE-7C1D-EF0A-79278C6D89DB}"/>
                  </a:ext>
                </a:extLst>
              </p:cNvPr>
              <p:cNvSpPr txBox="1"/>
              <p:nvPr/>
            </p:nvSpPr>
            <p:spPr>
              <a:xfrm>
                <a:off x="2737037" y="2540022"/>
                <a:ext cx="13895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l-GR" baseline="-25000" dirty="0"/>
                  <a:t>Α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 err="1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46F789-DCFE-7C1D-EF0A-79278C6D8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37" y="2540022"/>
                <a:ext cx="1389548" cy="215444"/>
              </a:xfrm>
              <a:prstGeom prst="rect">
                <a:avLst/>
              </a:prstGeom>
              <a:blipFill>
                <a:blip r:embed="rId4"/>
                <a:stretch>
                  <a:fillRect l="-7895" t="-28571" r="-4825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0621C5-8EAD-1BD5-9335-2C8627F312E7}"/>
              </a:ext>
            </a:extLst>
          </p:cNvPr>
          <p:cNvCxnSpPr>
            <a:cxnSpLocks/>
          </p:cNvCxnSpPr>
          <p:nvPr/>
        </p:nvCxnSpPr>
        <p:spPr>
          <a:xfrm>
            <a:off x="4114987" y="3653364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B6FFAAE-EB02-A15A-823A-FD8CCC8CFA9E}"/>
                  </a:ext>
                </a:extLst>
              </p:cNvPr>
              <p:cNvSpPr txBox="1"/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9D6AFB-9504-2D3B-5262-07562933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blipFill>
                <a:blip r:embed="rId7"/>
                <a:stretch>
                  <a:fillRect l="-3448" r="-1149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183070D4-27EB-1AFD-6C21-F770FA1C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Firewall-Friendly version of X3DH (Simplified)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1F6BD3-C042-2760-5032-55E28101C94F}"/>
                  </a:ext>
                </a:extLst>
              </p:cNvPr>
              <p:cNvSpPr txBox="1"/>
              <p:nvPr/>
            </p:nvSpPr>
            <p:spPr>
              <a:xfrm>
                <a:off x="4300381" y="3385174"/>
                <a:ext cx="6965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1F6BD3-C042-2760-5032-55E28101C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81" y="3385174"/>
                <a:ext cx="696537" cy="215444"/>
              </a:xfrm>
              <a:prstGeom prst="rect">
                <a:avLst/>
              </a:prstGeom>
              <a:blipFill>
                <a:blip r:embed="rId8"/>
                <a:stretch>
                  <a:fillRect l="-15652" t="-25000" r="-1043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896;g2c1998d5b19_0_249">
            <a:extLst>
              <a:ext uri="{FF2B5EF4-FFF2-40B4-BE49-F238E27FC236}">
                <a16:creationId xmlns:a16="http://schemas.microsoft.com/office/drawing/2014/main" id="{E77DD139-585F-B390-ABC1-3986101579D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13597" y="2460981"/>
            <a:ext cx="1587904" cy="1587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FCB91A-D4B6-ED3E-B2CE-AAA30D782DDD}"/>
              </a:ext>
            </a:extLst>
          </p:cNvPr>
          <p:cNvCxnSpPr>
            <a:cxnSpLocks/>
          </p:cNvCxnSpPr>
          <p:nvPr/>
        </p:nvCxnSpPr>
        <p:spPr>
          <a:xfrm>
            <a:off x="4186464" y="275546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CB9744-2B4E-C8BF-0B59-7E46317ACCF5}"/>
                  </a:ext>
                </a:extLst>
              </p:cNvPr>
              <p:cNvSpPr txBox="1"/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6F7694-F46B-4D9C-9AC8-82910C3BE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blipFill>
                <a:blip r:embed="rId13"/>
                <a:stretch>
                  <a:fillRect l="-1666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803145-D1D0-866E-5805-4BEC44D9E490}"/>
                  </a:ext>
                </a:extLst>
              </p:cNvPr>
              <p:cNvSpPr txBox="1"/>
              <p:nvPr/>
            </p:nvSpPr>
            <p:spPr>
              <a:xfrm>
                <a:off x="8937569" y="2091587"/>
                <a:ext cx="527517" cy="232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803145-D1D0-866E-5805-4BEC44D9E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569" y="2091587"/>
                <a:ext cx="527517" cy="232051"/>
              </a:xfrm>
              <a:prstGeom prst="rect">
                <a:avLst/>
              </a:prstGeom>
              <a:blipFill>
                <a:blip r:embed="rId14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690C5C-09AA-FEFF-D645-2EB66A587F41}"/>
              </a:ext>
            </a:extLst>
          </p:cNvPr>
          <p:cNvCxnSpPr>
            <a:cxnSpLocks/>
          </p:cNvCxnSpPr>
          <p:nvPr/>
        </p:nvCxnSpPr>
        <p:spPr>
          <a:xfrm flipH="1">
            <a:off x="7294082" y="321847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6064A8-77F7-3EE1-8B60-EE9F0432B2EA}"/>
                  </a:ext>
                </a:extLst>
              </p:cNvPr>
              <p:cNvSpPr txBox="1"/>
              <p:nvPr/>
            </p:nvSpPr>
            <p:spPr>
              <a:xfrm>
                <a:off x="7443432" y="2950282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6064A8-77F7-3EE1-8B60-EE9F0432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432" y="2950282"/>
                <a:ext cx="527517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A brick wall with a fire icon&#10;&#10;Description automatically generated">
            <a:extLst>
              <a:ext uri="{FF2B5EF4-FFF2-40B4-BE49-F238E27FC236}">
                <a16:creationId xmlns:a16="http://schemas.microsoft.com/office/drawing/2014/main" id="{A0D9CCCD-A65B-B011-9145-F11EA2EB54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6924" y="2617715"/>
            <a:ext cx="1668160" cy="10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7705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184B9D9-B901-89E4-7625-FC0C00B3B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FC728-942C-8E76-B7B9-B78534D0B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72A22B-1314-FBC4-EDB8-09227BD0322C}"/>
                  </a:ext>
                </a:extLst>
              </p:cNvPr>
              <p:cNvSpPr txBox="1"/>
              <p:nvPr/>
            </p:nvSpPr>
            <p:spPr>
              <a:xfrm>
                <a:off x="2737037" y="2540022"/>
                <a:ext cx="14552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l-GR" baseline="-25000" dirty="0"/>
                  <a:t>Α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 err="1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72A22B-1314-FBC4-EDB8-09227BD0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37" y="2540022"/>
                <a:ext cx="1455270" cy="215444"/>
              </a:xfrm>
              <a:prstGeom prst="rect">
                <a:avLst/>
              </a:prstGeom>
              <a:blipFill>
                <a:blip r:embed="rId4"/>
                <a:stretch>
                  <a:fillRect l="-7531" t="-28571" r="-418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2A5E5E-392E-10E1-7D2F-1E61FBE48820}"/>
              </a:ext>
            </a:extLst>
          </p:cNvPr>
          <p:cNvCxnSpPr>
            <a:cxnSpLocks/>
          </p:cNvCxnSpPr>
          <p:nvPr/>
        </p:nvCxnSpPr>
        <p:spPr>
          <a:xfrm>
            <a:off x="4114987" y="3653364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F6F958-131F-8998-89AF-BD8034EE6F85}"/>
              </a:ext>
            </a:extLst>
          </p:cNvPr>
          <p:cNvCxnSpPr>
            <a:cxnSpLocks/>
          </p:cNvCxnSpPr>
          <p:nvPr/>
        </p:nvCxnSpPr>
        <p:spPr>
          <a:xfrm flipH="1">
            <a:off x="4122733" y="3215409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1A260A-1693-5A13-1067-67214D51C59B}"/>
                  </a:ext>
                </a:extLst>
              </p:cNvPr>
              <p:cNvSpPr txBox="1"/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9D6AFB-9504-2D3B-5262-07562933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blipFill>
                <a:blip r:embed="rId7"/>
                <a:stretch>
                  <a:fillRect l="-3448" r="-1149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671DAB71-AECC-573C-52F4-F14E0601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Firewall-Friendly version of X3DH (Simplified)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CD9FDB-2B37-5931-D9FF-E22DE9F5BE15}"/>
                  </a:ext>
                </a:extLst>
              </p:cNvPr>
              <p:cNvSpPr txBox="1"/>
              <p:nvPr/>
            </p:nvSpPr>
            <p:spPr>
              <a:xfrm>
                <a:off x="4300381" y="3385174"/>
                <a:ext cx="7885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CD9FDB-2B37-5931-D9FF-E22DE9F5B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81" y="3385174"/>
                <a:ext cx="788549" cy="215444"/>
              </a:xfrm>
              <a:prstGeom prst="rect">
                <a:avLst/>
              </a:prstGeom>
              <a:blipFill>
                <a:blip r:embed="rId8"/>
                <a:stretch>
                  <a:fillRect l="-13846" t="-25000" r="-6154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896;g2c1998d5b19_0_249">
            <a:extLst>
              <a:ext uri="{FF2B5EF4-FFF2-40B4-BE49-F238E27FC236}">
                <a16:creationId xmlns:a16="http://schemas.microsoft.com/office/drawing/2014/main" id="{436B6983-FC39-FC62-B324-1F987E073A8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13597" y="2460981"/>
            <a:ext cx="1587904" cy="1587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20542F-805D-485A-CCED-574440FB2B11}"/>
              </a:ext>
            </a:extLst>
          </p:cNvPr>
          <p:cNvCxnSpPr>
            <a:cxnSpLocks/>
          </p:cNvCxnSpPr>
          <p:nvPr/>
        </p:nvCxnSpPr>
        <p:spPr>
          <a:xfrm>
            <a:off x="4186464" y="275546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FC2200-8F7B-7DE8-4C3C-3FF8D0C8CD98}"/>
                  </a:ext>
                </a:extLst>
              </p:cNvPr>
              <p:cNvSpPr txBox="1"/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6F7694-F46B-4D9C-9AC8-82910C3BE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blipFill>
                <a:blip r:embed="rId13"/>
                <a:stretch>
                  <a:fillRect l="-1666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5891CE-20E6-7D35-364D-C5AFE9814746}"/>
                  </a:ext>
                </a:extLst>
              </p:cNvPr>
              <p:cNvSpPr txBox="1"/>
              <p:nvPr/>
            </p:nvSpPr>
            <p:spPr>
              <a:xfrm>
                <a:off x="8937569" y="2091587"/>
                <a:ext cx="527517" cy="232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5891CE-20E6-7D35-364D-C5AFE9814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569" y="2091587"/>
                <a:ext cx="527517" cy="232051"/>
              </a:xfrm>
              <a:prstGeom prst="rect">
                <a:avLst/>
              </a:prstGeom>
              <a:blipFill>
                <a:blip r:embed="rId14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953244-5D12-034E-15ED-5B943DAF9CF2}"/>
                  </a:ext>
                </a:extLst>
              </p:cNvPr>
              <p:cNvSpPr txBox="1"/>
              <p:nvPr/>
            </p:nvSpPr>
            <p:spPr>
              <a:xfrm>
                <a:off x="4272083" y="2947219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953244-5D12-034E-15ED-5B943DAF9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083" y="2947219"/>
                <a:ext cx="527517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brick wall with a fire icon&#10;&#10;Description automatically generated">
            <a:extLst>
              <a:ext uri="{FF2B5EF4-FFF2-40B4-BE49-F238E27FC236}">
                <a16:creationId xmlns:a16="http://schemas.microsoft.com/office/drawing/2014/main" id="{34A5FADE-D2FF-36A4-21AF-5EA9291D3A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6924" y="2617715"/>
            <a:ext cx="1668160" cy="1015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0DDE87-9585-1602-6E04-71B5B698F462}"/>
                  </a:ext>
                </a:extLst>
              </p:cNvPr>
              <p:cNvSpPr txBox="1"/>
              <p:nvPr/>
            </p:nvSpPr>
            <p:spPr>
              <a:xfrm>
                <a:off x="4799600" y="1544210"/>
                <a:ext cx="2907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The firewall rerandomizes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0DDE87-9585-1602-6E04-71B5B698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600" y="1544210"/>
                <a:ext cx="2907591" cy="307777"/>
              </a:xfrm>
              <a:prstGeom prst="rect">
                <a:avLst/>
              </a:prstGeom>
              <a:blipFill>
                <a:blip r:embed="rId17"/>
                <a:stretch>
                  <a:fillRect l="-210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4D1AC2-8592-982E-5652-C4F2628C2B65}"/>
                  </a:ext>
                </a:extLst>
              </p:cNvPr>
              <p:cNvSpPr txBox="1"/>
              <p:nvPr/>
            </p:nvSpPr>
            <p:spPr>
              <a:xfrm>
                <a:off x="5996978" y="2234141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4D1AC2-8592-982E-5652-C4F2628C2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78" y="2234141"/>
                <a:ext cx="512833" cy="232051"/>
              </a:xfrm>
              <a:prstGeom prst="rect">
                <a:avLst/>
              </a:prstGeom>
              <a:blipFill>
                <a:blip r:embed="rId18"/>
                <a:stretch>
                  <a:fillRect l="-4762" r="-119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F3A720-7AC1-82D3-5F38-01F1C977F7A0}"/>
              </a:ext>
            </a:extLst>
          </p:cNvPr>
          <p:cNvCxnSpPr>
            <a:cxnSpLocks/>
          </p:cNvCxnSpPr>
          <p:nvPr/>
        </p:nvCxnSpPr>
        <p:spPr>
          <a:xfrm>
            <a:off x="7256257" y="272835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8E7E4B5-6AFF-0E6D-12F6-DCE453C69F70}"/>
                  </a:ext>
                </a:extLst>
              </p:cNvPr>
              <p:cNvSpPr txBox="1"/>
              <p:nvPr/>
            </p:nvSpPr>
            <p:spPr>
              <a:xfrm>
                <a:off x="7469314" y="2433871"/>
                <a:ext cx="322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8E7E4B5-6AFF-0E6D-12F6-DCE453C69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314" y="2433871"/>
                <a:ext cx="322461" cy="215444"/>
              </a:xfrm>
              <a:prstGeom prst="rect">
                <a:avLst/>
              </a:prstGeom>
              <a:blipFill>
                <a:blip r:embed="rId19"/>
                <a:stretch>
                  <a:fillRect l="-1132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ADE8A6-D50F-DB00-FBC1-72697768116A}"/>
              </a:ext>
            </a:extLst>
          </p:cNvPr>
          <p:cNvCxnSpPr>
            <a:cxnSpLocks/>
          </p:cNvCxnSpPr>
          <p:nvPr/>
        </p:nvCxnSpPr>
        <p:spPr>
          <a:xfrm flipH="1">
            <a:off x="7294082" y="321847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B64BEE-C025-163A-F287-4190C6A1C863}"/>
                  </a:ext>
                </a:extLst>
              </p:cNvPr>
              <p:cNvSpPr txBox="1"/>
              <p:nvPr/>
            </p:nvSpPr>
            <p:spPr>
              <a:xfrm>
                <a:off x="7443432" y="2950282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B64BEE-C025-163A-F287-4190C6A1C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432" y="2950282"/>
                <a:ext cx="527517" cy="21544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7029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94DAA48-7173-2025-205A-CF17AFAC1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4FF73-5B7A-0D39-3FC2-8DDC78572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2936DF-BB32-5DE5-AAC8-97FBCFEF4E8A}"/>
                  </a:ext>
                </a:extLst>
              </p:cNvPr>
              <p:cNvSpPr txBox="1"/>
              <p:nvPr/>
            </p:nvSpPr>
            <p:spPr>
              <a:xfrm>
                <a:off x="2737037" y="2540022"/>
                <a:ext cx="14552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l-GR" baseline="-25000" dirty="0"/>
                  <a:t>Α</a:t>
                </a:r>
                <a:r>
                  <a:rPr lang="el-GR" dirty="0"/>
                  <a:t>=</a:t>
                </a:r>
                <a:r>
                  <a:rPr lang="en-GB" dirty="0"/>
                  <a:t>Sign(</a:t>
                </a:r>
                <a:r>
                  <a:rPr lang="en-GB" dirty="0" err="1"/>
                  <a:t>sk</a:t>
                </a:r>
                <a:r>
                  <a:rPr lang="en-GB" baseline="-25000" dirty="0" err="1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2936DF-BB32-5DE5-AAC8-97FBCFEF4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37" y="2540022"/>
                <a:ext cx="1455270" cy="215444"/>
              </a:xfrm>
              <a:prstGeom prst="rect">
                <a:avLst/>
              </a:prstGeom>
              <a:blipFill>
                <a:blip r:embed="rId4"/>
                <a:stretch>
                  <a:fillRect l="-7531" t="-28571" r="-418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4F3F75-83BA-BE91-1AA4-981A155360F4}"/>
              </a:ext>
            </a:extLst>
          </p:cNvPr>
          <p:cNvCxnSpPr>
            <a:cxnSpLocks/>
          </p:cNvCxnSpPr>
          <p:nvPr/>
        </p:nvCxnSpPr>
        <p:spPr>
          <a:xfrm>
            <a:off x="4114987" y="3653364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2AD6FF-A5BA-B73D-FD8B-0B186BA7BEC5}"/>
              </a:ext>
            </a:extLst>
          </p:cNvPr>
          <p:cNvCxnSpPr>
            <a:cxnSpLocks/>
          </p:cNvCxnSpPr>
          <p:nvPr/>
        </p:nvCxnSpPr>
        <p:spPr>
          <a:xfrm flipH="1">
            <a:off x="4122733" y="3215409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7DD93F-4A4E-CC7C-9A87-171E821BDE37}"/>
                  </a:ext>
                </a:extLst>
              </p:cNvPr>
              <p:cNvSpPr txBox="1"/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9D6AFB-9504-2D3B-5262-07562933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90" y="2201820"/>
                <a:ext cx="527517" cy="232051"/>
              </a:xfrm>
              <a:prstGeom prst="rect">
                <a:avLst/>
              </a:prstGeom>
              <a:blipFill>
                <a:blip r:embed="rId7"/>
                <a:stretch>
                  <a:fillRect l="-3448" r="-1149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3834E1DA-E01E-D534-582D-75128A7B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Firewall-Friendly version of X3DH (Simplified)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96B39B-9ACD-9DB7-4561-57060B435EF3}"/>
                  </a:ext>
                </a:extLst>
              </p:cNvPr>
              <p:cNvSpPr txBox="1"/>
              <p:nvPr/>
            </p:nvSpPr>
            <p:spPr>
              <a:xfrm>
                <a:off x="4300381" y="3385174"/>
                <a:ext cx="7885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/>
                  <a:t>(σ</a:t>
                </a:r>
                <a:r>
                  <a:rPr lang="el-GR" baseline="-25000" dirty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96B39B-9ACD-9DB7-4561-57060B435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81" y="3385174"/>
                <a:ext cx="788549" cy="215444"/>
              </a:xfrm>
              <a:prstGeom prst="rect">
                <a:avLst/>
              </a:prstGeom>
              <a:blipFill>
                <a:blip r:embed="rId8"/>
                <a:stretch>
                  <a:fillRect l="-13846" t="-25000" r="-6154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896;g2c1998d5b19_0_249">
            <a:extLst>
              <a:ext uri="{FF2B5EF4-FFF2-40B4-BE49-F238E27FC236}">
                <a16:creationId xmlns:a16="http://schemas.microsoft.com/office/drawing/2014/main" id="{A7D9F706-9E0C-BCB8-DACD-A8957C6A3EB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13597" y="2460981"/>
            <a:ext cx="1587904" cy="1587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24F311-4975-9764-F9AC-E29960A7BF5A}"/>
              </a:ext>
            </a:extLst>
          </p:cNvPr>
          <p:cNvCxnSpPr>
            <a:cxnSpLocks/>
          </p:cNvCxnSpPr>
          <p:nvPr/>
        </p:nvCxnSpPr>
        <p:spPr>
          <a:xfrm>
            <a:off x="4186464" y="275546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D149D6-A0C2-B405-BF80-B09C051744B1}"/>
                  </a:ext>
                </a:extLst>
              </p:cNvPr>
              <p:cNvSpPr txBox="1"/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6F7694-F46B-4D9C-9AC8-82910C3BE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21" y="2460981"/>
                <a:ext cx="255776" cy="215444"/>
              </a:xfrm>
              <a:prstGeom prst="rect">
                <a:avLst/>
              </a:prstGeom>
              <a:blipFill>
                <a:blip r:embed="rId13"/>
                <a:stretch>
                  <a:fillRect l="-1666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C0A40B-FB64-87CB-0300-9A7D722140C4}"/>
                  </a:ext>
                </a:extLst>
              </p:cNvPr>
              <p:cNvSpPr txBox="1"/>
              <p:nvPr/>
            </p:nvSpPr>
            <p:spPr>
              <a:xfrm>
                <a:off x="8937569" y="2091587"/>
                <a:ext cx="527517" cy="232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C0A40B-FB64-87CB-0300-9A7D72214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569" y="2091587"/>
                <a:ext cx="527517" cy="232051"/>
              </a:xfrm>
              <a:prstGeom prst="rect">
                <a:avLst/>
              </a:prstGeom>
              <a:blipFill>
                <a:blip r:embed="rId14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A82CF8-0CFD-D634-1904-2DCD437A48AF}"/>
                  </a:ext>
                </a:extLst>
              </p:cNvPr>
              <p:cNvSpPr txBox="1"/>
              <p:nvPr/>
            </p:nvSpPr>
            <p:spPr>
              <a:xfrm>
                <a:off x="4272083" y="2947219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A82CF8-0CFD-D634-1904-2DCD437A4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083" y="2947219"/>
                <a:ext cx="527517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brick wall with a fire icon&#10;&#10;Description automatically generated">
            <a:extLst>
              <a:ext uri="{FF2B5EF4-FFF2-40B4-BE49-F238E27FC236}">
                <a16:creationId xmlns:a16="http://schemas.microsoft.com/office/drawing/2014/main" id="{66E7E940-7613-FDFD-3591-5E5373007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6924" y="2617715"/>
            <a:ext cx="1668160" cy="1015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F0CDCD0-306B-A617-F574-FF04FF1D77DB}"/>
                  </a:ext>
                </a:extLst>
              </p:cNvPr>
              <p:cNvSpPr txBox="1"/>
              <p:nvPr/>
            </p:nvSpPr>
            <p:spPr>
              <a:xfrm>
                <a:off x="4799600" y="1544210"/>
                <a:ext cx="2907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The firewall rerandomizes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F0CDCD0-306B-A617-F574-FF04FF1D7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600" y="1544210"/>
                <a:ext cx="2907591" cy="307777"/>
              </a:xfrm>
              <a:prstGeom prst="rect">
                <a:avLst/>
              </a:prstGeom>
              <a:blipFill>
                <a:blip r:embed="rId17"/>
                <a:stretch>
                  <a:fillRect l="-210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E05BF2-0277-36F8-1676-0E257EF2D56F}"/>
                  </a:ext>
                </a:extLst>
              </p:cNvPr>
              <p:cNvSpPr txBox="1"/>
              <p:nvPr/>
            </p:nvSpPr>
            <p:spPr>
              <a:xfrm>
                <a:off x="5996978" y="2234141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E05BF2-0277-36F8-1676-0E257EF2D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78" y="2234141"/>
                <a:ext cx="512833" cy="232051"/>
              </a:xfrm>
              <a:prstGeom prst="rect">
                <a:avLst/>
              </a:prstGeom>
              <a:blipFill>
                <a:blip r:embed="rId18"/>
                <a:stretch>
                  <a:fillRect l="-4762" r="-119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7167F-980D-EC07-8822-A61CC649FC45}"/>
              </a:ext>
            </a:extLst>
          </p:cNvPr>
          <p:cNvCxnSpPr>
            <a:cxnSpLocks/>
          </p:cNvCxnSpPr>
          <p:nvPr/>
        </p:nvCxnSpPr>
        <p:spPr>
          <a:xfrm>
            <a:off x="7256257" y="272835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38CDED-6C78-FDFE-398D-AA8B9D53F27B}"/>
                  </a:ext>
                </a:extLst>
              </p:cNvPr>
              <p:cNvSpPr txBox="1"/>
              <p:nvPr/>
            </p:nvSpPr>
            <p:spPr>
              <a:xfrm>
                <a:off x="7469314" y="2433871"/>
                <a:ext cx="322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38CDED-6C78-FDFE-398D-AA8B9D53F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314" y="2433871"/>
                <a:ext cx="322461" cy="215444"/>
              </a:xfrm>
              <a:prstGeom prst="rect">
                <a:avLst/>
              </a:prstGeom>
              <a:blipFill>
                <a:blip r:embed="rId19"/>
                <a:stretch>
                  <a:fillRect l="-1132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F52D5B0-E8E0-503F-F17F-D9B763922010}"/>
              </a:ext>
            </a:extLst>
          </p:cNvPr>
          <p:cNvCxnSpPr>
            <a:cxnSpLocks/>
          </p:cNvCxnSpPr>
          <p:nvPr/>
        </p:nvCxnSpPr>
        <p:spPr>
          <a:xfrm flipH="1">
            <a:off x="7294082" y="321847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788F2E3-7CCF-C965-2F71-359C739A4666}"/>
                  </a:ext>
                </a:extLst>
              </p:cNvPr>
              <p:cNvSpPr txBox="1"/>
              <p:nvPr/>
            </p:nvSpPr>
            <p:spPr>
              <a:xfrm>
                <a:off x="7443432" y="2950282"/>
                <a:ext cx="52751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788F2E3-7CCF-C965-2F71-359C739A4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432" y="2950282"/>
                <a:ext cx="527517" cy="21544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24806E1-FCE6-D002-A496-521926E5C08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8509" y="2263851"/>
            <a:ext cx="472244" cy="4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5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38D0A-3041-2016-A279-717C550C9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3A3B1B-9BE0-73FF-5F24-8580BEEEE868}"/>
              </a:ext>
            </a:extLst>
          </p:cNvPr>
          <p:cNvCxnSpPr/>
          <p:nvPr/>
        </p:nvCxnSpPr>
        <p:spPr>
          <a:xfrm>
            <a:off x="4735565" y="3160574"/>
            <a:ext cx="250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01A665-2691-B4EF-A416-8C8F3A441FB3}"/>
              </a:ext>
            </a:extLst>
          </p:cNvPr>
          <p:cNvCxnSpPr>
            <a:cxnSpLocks/>
          </p:cNvCxnSpPr>
          <p:nvPr/>
        </p:nvCxnSpPr>
        <p:spPr>
          <a:xfrm flipH="1">
            <a:off x="4735565" y="3723734"/>
            <a:ext cx="2446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3B00B04-171D-C573-80A0-D70F6212C84F}"/>
                  </a:ext>
                </a:extLst>
              </p14:cNvPr>
              <p14:cNvContentPartPr/>
              <p14:nvPr/>
            </p14:nvContentPartPr>
            <p14:xfrm>
              <a:off x="5957582" y="428551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3B00B04-171D-C573-80A0-D70F6212C8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1582" y="424987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68B9C4-0340-8559-FF47-3ED9680A9B30}"/>
                  </a:ext>
                </a:extLst>
              </p14:cNvPr>
              <p14:cNvContentPartPr/>
              <p14:nvPr/>
            </p14:nvContentPartPr>
            <p14:xfrm>
              <a:off x="5957582" y="446119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68B9C4-0340-8559-FF47-3ED9680A9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1582" y="442519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89497C-6162-B155-5BCF-CD4305399CF8}"/>
                  </a:ext>
                </a:extLst>
              </p14:cNvPr>
              <p14:cNvContentPartPr/>
              <p14:nvPr/>
            </p14:nvContentPartPr>
            <p14:xfrm>
              <a:off x="5957582" y="409147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89497C-6162-B155-5BCF-CD4305399C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1582" y="4055476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BFA7EC6A-1E55-8F9D-51B3-E48F1B03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90" y="2847444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04D8096-EF78-E2FF-9C62-E1480C6F4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61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AE35946-BC84-04BC-A1D9-990EC66E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90" y="3459069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178F7C3-75F9-B336-3FC9-3485C06C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2486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55D54625-6F20-2B9A-01E3-834A8A3D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42" y="2900887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6368E7C-9185-FB7A-1E10-1A1942EB4BBD}"/>
              </a:ext>
            </a:extLst>
          </p:cNvPr>
          <p:cNvSpPr/>
          <p:nvPr/>
        </p:nvSpPr>
        <p:spPr>
          <a:xfrm>
            <a:off x="9499757" y="284073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E905DD16-87C0-E2BC-B669-354533B84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45" y="2919110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9DAA8AA-D672-4E07-352B-97BA175FAB39}"/>
              </a:ext>
            </a:extLst>
          </p:cNvPr>
          <p:cNvSpPr/>
          <p:nvPr/>
        </p:nvSpPr>
        <p:spPr>
          <a:xfrm>
            <a:off x="2392218" y="284744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F7EA5-E1BB-A4E8-635E-751CCBD030F2}"/>
              </a:ext>
            </a:extLst>
          </p:cNvPr>
          <p:cNvSpPr txBox="1"/>
          <p:nvPr/>
        </p:nvSpPr>
        <p:spPr>
          <a:xfrm>
            <a:off x="5307983" y="2799758"/>
            <a:ext cx="63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 =</a:t>
            </a:r>
            <a:endParaRPr lang="en-GB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3EC294-D467-2F46-A83C-F8FBC1FA0931}"/>
              </a:ext>
            </a:extLst>
          </p:cNvPr>
          <p:cNvSpPr txBox="1"/>
          <p:nvPr/>
        </p:nvSpPr>
        <p:spPr>
          <a:xfrm>
            <a:off x="5250493" y="3399665"/>
            <a:ext cx="725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m‘ =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98009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74BE8108-35FA-D124-D92A-74A0728D0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F010CC63-28EF-91E6-EA60-F0B82BF98F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41751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782820A5-CB1C-77AF-3470-61D364DEA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8BD4D2EE-29AC-B2BC-26A4-38B099D4C6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48313-82E2-BC81-EFD6-3FDB362F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22" y="4159698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70A83-3B1A-C467-7AE6-82315BC9B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15072" y="4159698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D0EA25-F69E-A7C0-1DD2-3D96358B39CA}"/>
              </a:ext>
            </a:extLst>
          </p:cNvPr>
          <p:cNvSpPr txBox="1"/>
          <p:nvPr/>
        </p:nvSpPr>
        <p:spPr>
          <a:xfrm>
            <a:off x="798118" y="2050133"/>
            <a:ext cx="45920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Privacy and authenticity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State leakage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Forward secrecy and post-compromise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Correctness guarantees against active attackers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Deniability, immediate decryption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Assumptions</a:t>
            </a:r>
            <a:r>
              <a:rPr lang="en-GB" dirty="0">
                <a:solidFill>
                  <a:schemeClr val="tx1"/>
                </a:solidFill>
              </a:rPr>
              <a:t>: Inverse CDH and Random Oracles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264835E-D2F4-4BB7-5C28-228A2315FDD7}"/>
              </a:ext>
            </a:extLst>
          </p:cNvPr>
          <p:cNvCxnSpPr>
            <a:cxnSpLocks/>
          </p:cNvCxnSpPr>
          <p:nvPr/>
        </p:nvCxnSpPr>
        <p:spPr>
          <a:xfrm>
            <a:off x="2038965" y="4701704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4ADC6D03-267C-01DE-2403-08FC6DFF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19" y="4360865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A57938C-5FD3-8EF2-0255-7A3562346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29" y="4104282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C96FA4-6761-FA91-551F-4BBB8D6E366A}"/>
              </a:ext>
            </a:extLst>
          </p:cNvPr>
          <p:cNvSpPr txBox="1"/>
          <p:nvPr/>
        </p:nvSpPr>
        <p:spPr>
          <a:xfrm>
            <a:off x="109840" y="1563750"/>
            <a:ext cx="6309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Subversion-Resilient Secure Messaging Protocol </a:t>
            </a:r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11" name="Picture 10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84DF2380-7512-D512-8105-2E26E0D49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50881" y="2024344"/>
            <a:ext cx="143230" cy="194623"/>
          </a:xfrm>
          <a:prstGeom prst="rect">
            <a:avLst/>
          </a:prstGeom>
        </p:spPr>
      </p:pic>
      <p:pic>
        <p:nvPicPr>
          <p:cNvPr id="12" name="Picture 11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1C4F4876-3059-FF62-6189-CFF9CAF87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71638" y="2260598"/>
            <a:ext cx="143230" cy="194623"/>
          </a:xfrm>
          <a:prstGeom prst="rect">
            <a:avLst/>
          </a:prstGeom>
        </p:spPr>
      </p:pic>
      <p:pic>
        <p:nvPicPr>
          <p:cNvPr id="13" name="Picture 12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7249B188-6140-2E29-664F-7634C937F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3719" y="2500766"/>
            <a:ext cx="143230" cy="194623"/>
          </a:xfrm>
          <a:prstGeom prst="rect">
            <a:avLst/>
          </a:prstGeom>
        </p:spPr>
      </p:pic>
      <p:pic>
        <p:nvPicPr>
          <p:cNvPr id="14" name="Picture 13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95465899-4E54-5F8E-24D1-520E457FA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3719" y="2704725"/>
            <a:ext cx="143230" cy="194623"/>
          </a:xfrm>
          <a:prstGeom prst="rect">
            <a:avLst/>
          </a:prstGeom>
        </p:spPr>
      </p:pic>
      <p:pic>
        <p:nvPicPr>
          <p:cNvPr id="15" name="Picture 14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C4536EEA-98E5-6A59-6C6C-6D051A9592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25084" y="2925374"/>
            <a:ext cx="143230" cy="1946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F1275-8115-438B-653E-3B0381D3B10F}"/>
              </a:ext>
            </a:extLst>
          </p:cNvPr>
          <p:cNvSpPr txBox="1"/>
          <p:nvPr/>
        </p:nvSpPr>
        <p:spPr>
          <a:xfrm>
            <a:off x="1310849" y="3460917"/>
            <a:ext cx="3236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No signatures or bilinear maps</a:t>
            </a:r>
          </a:p>
          <a:p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A8914F-B77B-5BD7-97EC-7DF0F2DCCC3E}"/>
              </a:ext>
            </a:extLst>
          </p:cNvPr>
          <p:cNvSpPr/>
          <p:nvPr/>
        </p:nvSpPr>
        <p:spPr>
          <a:xfrm>
            <a:off x="1310849" y="3406056"/>
            <a:ext cx="2779312" cy="4116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7653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262DF9EC-BEAD-87FD-2DC5-5819BA752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B3FB6F78-7777-F403-613C-2F474593A0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87151-F76A-425A-FB78-3C385E24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22" y="4159698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53A50-84D1-E5A5-0620-3363CE487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15072" y="4159698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64101C-D56D-7449-6772-A963AFA3A662}"/>
              </a:ext>
            </a:extLst>
          </p:cNvPr>
          <p:cNvSpPr txBox="1"/>
          <p:nvPr/>
        </p:nvSpPr>
        <p:spPr>
          <a:xfrm>
            <a:off x="798118" y="2050133"/>
            <a:ext cx="45920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Privacy and authenticity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State leakage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Forward secrecy and post-compromise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Correctness guarantees against active attackers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Deniability, immediate decryption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Assumptions</a:t>
            </a:r>
            <a:r>
              <a:rPr lang="en-GB" dirty="0">
                <a:solidFill>
                  <a:schemeClr val="tx1"/>
                </a:solidFill>
              </a:rPr>
              <a:t>: Inverse CDH and Random Oracles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E43563-74CB-E2AF-8830-B44901EFAEA9}"/>
              </a:ext>
            </a:extLst>
          </p:cNvPr>
          <p:cNvCxnSpPr>
            <a:cxnSpLocks/>
          </p:cNvCxnSpPr>
          <p:nvPr/>
        </p:nvCxnSpPr>
        <p:spPr>
          <a:xfrm>
            <a:off x="2038965" y="4701704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C98915E3-FBA6-3802-D923-79AA3B29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19" y="4360865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81BD8F1-3235-EA15-E447-12393FAF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29" y="4104282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D298B0-468B-DC72-2D35-ECC45403A0D5}"/>
              </a:ext>
            </a:extLst>
          </p:cNvPr>
          <p:cNvSpPr txBox="1"/>
          <p:nvPr/>
        </p:nvSpPr>
        <p:spPr>
          <a:xfrm>
            <a:off x="109840" y="1563750"/>
            <a:ext cx="6309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Subversion-Resilient Secure Messaging Protocol </a:t>
            </a:r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11" name="Picture 10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2F96E291-3731-D948-AEEF-C4E17E942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50881" y="2024344"/>
            <a:ext cx="143230" cy="194623"/>
          </a:xfrm>
          <a:prstGeom prst="rect">
            <a:avLst/>
          </a:prstGeom>
        </p:spPr>
      </p:pic>
      <p:pic>
        <p:nvPicPr>
          <p:cNvPr id="12" name="Picture 11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A5B9FA1C-8AF6-AA43-5F22-F4C587B03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71638" y="2260598"/>
            <a:ext cx="143230" cy="194623"/>
          </a:xfrm>
          <a:prstGeom prst="rect">
            <a:avLst/>
          </a:prstGeom>
        </p:spPr>
      </p:pic>
      <p:pic>
        <p:nvPicPr>
          <p:cNvPr id="13" name="Picture 12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5E988CDB-E6E0-EDD6-D0EA-261C22F3D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3719" y="2500766"/>
            <a:ext cx="143230" cy="194623"/>
          </a:xfrm>
          <a:prstGeom prst="rect">
            <a:avLst/>
          </a:prstGeom>
        </p:spPr>
      </p:pic>
      <p:pic>
        <p:nvPicPr>
          <p:cNvPr id="14" name="Picture 13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E297A478-385F-FC28-A5FE-5836787978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3719" y="2704725"/>
            <a:ext cx="143230" cy="194623"/>
          </a:xfrm>
          <a:prstGeom prst="rect">
            <a:avLst/>
          </a:prstGeom>
        </p:spPr>
      </p:pic>
      <p:pic>
        <p:nvPicPr>
          <p:cNvPr id="15" name="Picture 14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47A354BE-836D-2EB4-4945-03743499E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25084" y="2925374"/>
            <a:ext cx="143230" cy="1946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969F3D-52DF-F016-3163-978567F8E0C5}"/>
              </a:ext>
            </a:extLst>
          </p:cNvPr>
          <p:cNvSpPr txBox="1"/>
          <p:nvPr/>
        </p:nvSpPr>
        <p:spPr>
          <a:xfrm>
            <a:off x="1310849" y="3460917"/>
            <a:ext cx="3236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No signatures or bilinear maps</a:t>
            </a:r>
          </a:p>
          <a:p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7890A06-6FCC-844E-C645-7A2BE917E52C}"/>
              </a:ext>
            </a:extLst>
          </p:cNvPr>
          <p:cNvSpPr/>
          <p:nvPr/>
        </p:nvSpPr>
        <p:spPr>
          <a:xfrm>
            <a:off x="1310849" y="3406056"/>
            <a:ext cx="2779312" cy="4116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oogle Shape;123;g2c39a3bb841_0_112">
            <a:extLst>
              <a:ext uri="{FF2B5EF4-FFF2-40B4-BE49-F238E27FC236}">
                <a16:creationId xmlns:a16="http://schemas.microsoft.com/office/drawing/2014/main" id="{36B574B2-ABEE-0DBD-93AD-B8966DBE6EE7}"/>
              </a:ext>
            </a:extLst>
          </p:cNvPr>
          <p:cNvSpPr txBox="1">
            <a:spLocks/>
          </p:cNvSpPr>
          <p:nvPr/>
        </p:nvSpPr>
        <p:spPr>
          <a:xfrm>
            <a:off x="5659116" y="3621289"/>
            <a:ext cx="6613604" cy="108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r>
              <a:rPr lang="en-US" sz="1600" dirty="0"/>
              <a:t>Introduce the notion of Continuous Key Agreement (CKA) with tamper detection</a:t>
            </a:r>
          </a:p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endParaRPr lang="en-US" sz="1600" dirty="0"/>
          </a:p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r>
              <a:rPr lang="en-US" sz="1600" dirty="0"/>
              <a:t>Provably secure construction, assuming the inverse CDH and RO </a:t>
            </a:r>
          </a:p>
          <a:p>
            <a:pPr marL="17781">
              <a:lnSpc>
                <a:spcPct val="70000"/>
              </a:lnSpc>
              <a:buClr>
                <a:schemeClr val="dk1"/>
              </a:buClr>
              <a:buSzPts val="1940"/>
            </a:pPr>
            <a:r>
              <a:rPr lang="en-US" sz="1600" dirty="0"/>
              <a:t> </a:t>
            </a:r>
          </a:p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r>
              <a:rPr lang="en-US" sz="1600" dirty="0"/>
              <a:t>Construct a subversion-resilient version of X3DH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AEA969-90CF-ED46-B48C-DF1A4C0F73EB}"/>
              </a:ext>
            </a:extLst>
          </p:cNvPr>
          <p:cNvSpPr txBox="1"/>
          <p:nvPr/>
        </p:nvSpPr>
        <p:spPr>
          <a:xfrm>
            <a:off x="6096000" y="3119997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Additional/Intermediate Results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7177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08AC22CA-0C81-C186-6F85-A45171751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6524745E-E1D5-51D7-BB0E-FE6E91328B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DB150-58BB-5214-AAC1-E46B1627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22" y="4159698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818FC-29B2-05EF-294B-465D2A57A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15072" y="4159698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E2AF20-5A32-585A-5557-E88F240D206E}"/>
              </a:ext>
            </a:extLst>
          </p:cNvPr>
          <p:cNvSpPr txBox="1"/>
          <p:nvPr/>
        </p:nvSpPr>
        <p:spPr>
          <a:xfrm>
            <a:off x="798118" y="2050133"/>
            <a:ext cx="45920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Privacy and authenticity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State leakage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Forward secrecy and post-compromise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Correctness guarantees against active attackers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Deniability, immediate decryption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Assumptions</a:t>
            </a:r>
            <a:r>
              <a:rPr lang="en-GB" dirty="0">
                <a:solidFill>
                  <a:schemeClr val="tx1"/>
                </a:solidFill>
              </a:rPr>
              <a:t>: Inverse CDH and Random Oracles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D71889F-ADDC-514D-96E2-CF8848AC641D}"/>
              </a:ext>
            </a:extLst>
          </p:cNvPr>
          <p:cNvCxnSpPr>
            <a:cxnSpLocks/>
          </p:cNvCxnSpPr>
          <p:nvPr/>
        </p:nvCxnSpPr>
        <p:spPr>
          <a:xfrm>
            <a:off x="2038965" y="4701704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2B16DCDD-61F0-B5D3-FB87-4DA4F3B7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19" y="4360865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675D551-6777-DD5A-CD2C-F09C6736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29" y="4104282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E0ED2-91B1-E410-957E-F05CD0B315CF}"/>
              </a:ext>
            </a:extLst>
          </p:cNvPr>
          <p:cNvSpPr txBox="1"/>
          <p:nvPr/>
        </p:nvSpPr>
        <p:spPr>
          <a:xfrm>
            <a:off x="109840" y="1563750"/>
            <a:ext cx="6309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Subversion-Resilient Secure Messaging Protocol </a:t>
            </a:r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11" name="Picture 10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DDF0DBB4-8A0A-E566-249D-D8CD10744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50881" y="2024344"/>
            <a:ext cx="143230" cy="194623"/>
          </a:xfrm>
          <a:prstGeom prst="rect">
            <a:avLst/>
          </a:prstGeom>
        </p:spPr>
      </p:pic>
      <p:pic>
        <p:nvPicPr>
          <p:cNvPr id="12" name="Picture 11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FF0255F1-27EB-6C75-EB25-C1ED618DB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71638" y="2260598"/>
            <a:ext cx="143230" cy="194623"/>
          </a:xfrm>
          <a:prstGeom prst="rect">
            <a:avLst/>
          </a:prstGeom>
        </p:spPr>
      </p:pic>
      <p:pic>
        <p:nvPicPr>
          <p:cNvPr id="13" name="Picture 12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ED73E14B-335B-DD15-FE6B-A811DAF1C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3719" y="2500766"/>
            <a:ext cx="143230" cy="194623"/>
          </a:xfrm>
          <a:prstGeom prst="rect">
            <a:avLst/>
          </a:prstGeom>
        </p:spPr>
      </p:pic>
      <p:pic>
        <p:nvPicPr>
          <p:cNvPr id="14" name="Picture 13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4C951D6A-817F-EC67-B059-F93BC24E32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3719" y="2704725"/>
            <a:ext cx="143230" cy="194623"/>
          </a:xfrm>
          <a:prstGeom prst="rect">
            <a:avLst/>
          </a:prstGeom>
        </p:spPr>
      </p:pic>
      <p:pic>
        <p:nvPicPr>
          <p:cNvPr id="15" name="Picture 14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03B3888A-3A24-E07B-4A4F-D54A529FE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25084" y="2925374"/>
            <a:ext cx="143230" cy="1946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6845C5-7D1C-12BA-5640-CCEF9C31BC80}"/>
              </a:ext>
            </a:extLst>
          </p:cNvPr>
          <p:cNvSpPr txBox="1"/>
          <p:nvPr/>
        </p:nvSpPr>
        <p:spPr>
          <a:xfrm>
            <a:off x="1310849" y="3460917"/>
            <a:ext cx="3236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No signatures or bilinear maps</a:t>
            </a:r>
          </a:p>
          <a:p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EE9A15-57A4-255D-4256-E1F05DD78EFC}"/>
              </a:ext>
            </a:extLst>
          </p:cNvPr>
          <p:cNvSpPr/>
          <p:nvPr/>
        </p:nvSpPr>
        <p:spPr>
          <a:xfrm>
            <a:off x="1310849" y="3406056"/>
            <a:ext cx="2779312" cy="4116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oogle Shape;123;g2c39a3bb841_0_112">
            <a:extLst>
              <a:ext uri="{FF2B5EF4-FFF2-40B4-BE49-F238E27FC236}">
                <a16:creationId xmlns:a16="http://schemas.microsoft.com/office/drawing/2014/main" id="{030946D1-7A2D-088C-CB8B-703CEFDB6769}"/>
              </a:ext>
            </a:extLst>
          </p:cNvPr>
          <p:cNvSpPr txBox="1">
            <a:spLocks/>
          </p:cNvSpPr>
          <p:nvPr/>
        </p:nvSpPr>
        <p:spPr>
          <a:xfrm>
            <a:off x="5659116" y="3621289"/>
            <a:ext cx="6613604" cy="108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r>
              <a:rPr lang="en-US" sz="1600" dirty="0"/>
              <a:t>Introduce the notion of Continuous Key Agreement (CKA) with tamper detection</a:t>
            </a:r>
          </a:p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endParaRPr lang="en-US" sz="1600" dirty="0"/>
          </a:p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r>
              <a:rPr lang="en-US" sz="1600" dirty="0"/>
              <a:t>Provably secure construction, assuming the inverse CDH and RO </a:t>
            </a:r>
          </a:p>
          <a:p>
            <a:pPr marL="17781">
              <a:lnSpc>
                <a:spcPct val="70000"/>
              </a:lnSpc>
              <a:buClr>
                <a:schemeClr val="dk1"/>
              </a:buClr>
              <a:buSzPts val="1940"/>
            </a:pPr>
            <a:r>
              <a:rPr lang="en-US" sz="1600" dirty="0"/>
              <a:t> </a:t>
            </a:r>
          </a:p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r>
              <a:rPr lang="en-US" sz="1600" dirty="0"/>
              <a:t>Construct a subversion-resilient version of X3DH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813602-7471-8699-DBF9-01F2F47BC070}"/>
              </a:ext>
            </a:extLst>
          </p:cNvPr>
          <p:cNvSpPr txBox="1"/>
          <p:nvPr/>
        </p:nvSpPr>
        <p:spPr>
          <a:xfrm>
            <a:off x="6096000" y="3119997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Additional/Intermediate Results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2" name="Google Shape;124;g2c39a3bb841_0_112">
            <a:extLst>
              <a:ext uri="{FF2B5EF4-FFF2-40B4-BE49-F238E27FC236}">
                <a16:creationId xmlns:a16="http://schemas.microsoft.com/office/drawing/2014/main" id="{1E9863F8-CE4E-5E06-8ECF-4469EAA6157F}"/>
              </a:ext>
            </a:extLst>
          </p:cNvPr>
          <p:cNvSpPr txBox="1">
            <a:spLocks/>
          </p:cNvSpPr>
          <p:nvPr/>
        </p:nvSpPr>
        <p:spPr>
          <a:xfrm>
            <a:off x="4403341" y="5195140"/>
            <a:ext cx="2353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600"/>
              <a:buFont typeface="Arial"/>
              <a:buNone/>
            </a:pPr>
            <a:r>
              <a:rPr lang="en-US" sz="3600" dirty="0"/>
              <a:t>Thank you! </a:t>
            </a:r>
          </a:p>
        </p:txBody>
      </p:sp>
      <p:pic>
        <p:nvPicPr>
          <p:cNvPr id="18" name="Google Shape;127;g2c39a3bb841_0_112">
            <a:extLst>
              <a:ext uri="{FF2B5EF4-FFF2-40B4-BE49-F238E27FC236}">
                <a16:creationId xmlns:a16="http://schemas.microsoft.com/office/drawing/2014/main" id="{B7182D1E-6505-A537-0461-28105CC7E7D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22319" y="6016489"/>
            <a:ext cx="515550" cy="5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DEBFBA-F5D0-2BFA-6F02-4D7056B4A854}"/>
              </a:ext>
            </a:extLst>
          </p:cNvPr>
          <p:cNvSpPr txBox="1"/>
          <p:nvPr/>
        </p:nvSpPr>
        <p:spPr>
          <a:xfrm>
            <a:off x="4294110" y="5674323"/>
            <a:ext cx="2737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https://eprint.iacr.org/2025/1172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41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38D0A-3041-2016-A279-717C550C9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260E91-78B0-2730-F199-0E87806F2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495" y="2534441"/>
            <a:ext cx="472244" cy="47224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40E479-941E-1910-6F9F-7B95025B52B4}"/>
              </a:ext>
            </a:extLst>
          </p:cNvPr>
          <p:cNvCxnSpPr/>
          <p:nvPr/>
        </p:nvCxnSpPr>
        <p:spPr>
          <a:xfrm>
            <a:off x="4735565" y="3160574"/>
            <a:ext cx="250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8110A2-7CF8-6811-0FA3-193309520A7C}"/>
              </a:ext>
            </a:extLst>
          </p:cNvPr>
          <p:cNvCxnSpPr>
            <a:cxnSpLocks/>
          </p:cNvCxnSpPr>
          <p:nvPr/>
        </p:nvCxnSpPr>
        <p:spPr>
          <a:xfrm flipH="1">
            <a:off x="4735565" y="3723734"/>
            <a:ext cx="2446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A5B6659-239C-B893-45BC-E5003C73443F}"/>
                  </a:ext>
                </a:extLst>
              </p14:cNvPr>
              <p14:cNvContentPartPr/>
              <p14:nvPr/>
            </p14:nvContentPartPr>
            <p14:xfrm>
              <a:off x="5957582" y="428551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A5B6659-239C-B893-45BC-E5003C7344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1582" y="424987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9D7D03-46BC-48EA-EC37-69678F6D37D8}"/>
                  </a:ext>
                </a:extLst>
              </p14:cNvPr>
              <p14:cNvContentPartPr/>
              <p14:nvPr/>
            </p14:nvContentPartPr>
            <p14:xfrm>
              <a:off x="5957582" y="4461196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9D7D03-46BC-48EA-EC37-69678F6D37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1582" y="442519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CD30B5-75D5-EB3E-A88F-83347A5030CA}"/>
                  </a:ext>
                </a:extLst>
              </p14:cNvPr>
              <p14:cNvContentPartPr/>
              <p14:nvPr/>
            </p14:nvContentPartPr>
            <p14:xfrm>
              <a:off x="5957582" y="4091476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CD30B5-75D5-EB3E-A88F-83347A5030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1582" y="4055476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7CFE464D-A53D-4C57-E0BA-8F6EFCC6E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90" y="2847444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ABDAFA5E-61F4-B4A5-C03C-90E00D74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61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CD24152-62D2-361E-A059-A1F4905B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90" y="3459069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27931E6-FC72-3D2F-243D-3F7DE2D1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2486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2B20B3BE-42A1-C3A1-96EA-CFF1A98A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45" y="2919110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82C054F-A15A-763E-5551-4FF8469289ED}"/>
              </a:ext>
            </a:extLst>
          </p:cNvPr>
          <p:cNvSpPr/>
          <p:nvPr/>
        </p:nvSpPr>
        <p:spPr>
          <a:xfrm>
            <a:off x="2392218" y="284744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0280F62A-982A-33E6-DB5B-2EF486A0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42" y="2900887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DF8388E-EEC6-5E4C-45A9-2FCB26612E6C}"/>
              </a:ext>
            </a:extLst>
          </p:cNvPr>
          <p:cNvSpPr/>
          <p:nvPr/>
        </p:nvSpPr>
        <p:spPr>
          <a:xfrm>
            <a:off x="9499757" y="284073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DAE7F2-8CEC-E2F1-9131-E0E3947FE70F}"/>
              </a:ext>
            </a:extLst>
          </p:cNvPr>
          <p:cNvSpPr txBox="1"/>
          <p:nvPr/>
        </p:nvSpPr>
        <p:spPr>
          <a:xfrm>
            <a:off x="969818" y="5107709"/>
            <a:ext cx="278153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Alice gets subverted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C9B1E0-014E-D140-0DF5-98BD09780763}"/>
              </a:ext>
            </a:extLst>
          </p:cNvPr>
          <p:cNvSpPr txBox="1"/>
          <p:nvPr/>
        </p:nvSpPr>
        <p:spPr>
          <a:xfrm>
            <a:off x="5307983" y="2799758"/>
            <a:ext cx="63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 =</a:t>
            </a:r>
            <a:endParaRPr lang="en-GB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0C98BD-42AC-20FB-2360-8F16E95EF29D}"/>
              </a:ext>
            </a:extLst>
          </p:cNvPr>
          <p:cNvSpPr txBox="1"/>
          <p:nvPr/>
        </p:nvSpPr>
        <p:spPr>
          <a:xfrm>
            <a:off x="5250493" y="3399665"/>
            <a:ext cx="725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m‘ =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5140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38D0A-3041-2016-A279-717C550C9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260E91-78B0-2730-F199-0E87806F2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495" y="2534441"/>
            <a:ext cx="472244" cy="47224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40E479-941E-1910-6F9F-7B95025B52B4}"/>
              </a:ext>
            </a:extLst>
          </p:cNvPr>
          <p:cNvCxnSpPr/>
          <p:nvPr/>
        </p:nvCxnSpPr>
        <p:spPr>
          <a:xfrm>
            <a:off x="4735565" y="3160574"/>
            <a:ext cx="250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8110A2-7CF8-6811-0FA3-193309520A7C}"/>
              </a:ext>
            </a:extLst>
          </p:cNvPr>
          <p:cNvCxnSpPr>
            <a:cxnSpLocks/>
          </p:cNvCxnSpPr>
          <p:nvPr/>
        </p:nvCxnSpPr>
        <p:spPr>
          <a:xfrm flipH="1">
            <a:off x="4735565" y="3723734"/>
            <a:ext cx="2446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A5B6659-239C-B893-45BC-E5003C73443F}"/>
                  </a:ext>
                </a:extLst>
              </p14:cNvPr>
              <p14:cNvContentPartPr/>
              <p14:nvPr/>
            </p14:nvContentPartPr>
            <p14:xfrm>
              <a:off x="5957582" y="428551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A5B6659-239C-B893-45BC-E5003C7344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1582" y="424987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9D7D03-46BC-48EA-EC37-69678F6D37D8}"/>
                  </a:ext>
                </a:extLst>
              </p14:cNvPr>
              <p14:cNvContentPartPr/>
              <p14:nvPr/>
            </p14:nvContentPartPr>
            <p14:xfrm>
              <a:off x="5957582" y="4461196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9D7D03-46BC-48EA-EC37-69678F6D37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1582" y="442519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CD30B5-75D5-EB3E-A88F-83347A5030CA}"/>
                  </a:ext>
                </a:extLst>
              </p14:cNvPr>
              <p14:cNvContentPartPr/>
              <p14:nvPr/>
            </p14:nvContentPartPr>
            <p14:xfrm>
              <a:off x="5957582" y="4091476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CD30B5-75D5-EB3E-A88F-83347A5030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1582" y="4055476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7CFE464D-A53D-4C57-E0BA-8F6EFCC6E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90" y="2847444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ABDAFA5E-61F4-B4A5-C03C-90E00D74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61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CD24152-62D2-361E-A059-A1F4905B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90" y="3459069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27931E6-FC72-3D2F-243D-3F7DE2D1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2486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2B20B3BE-42A1-C3A1-96EA-CFF1A98A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45" y="2919110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82C054F-A15A-763E-5551-4FF8469289ED}"/>
              </a:ext>
            </a:extLst>
          </p:cNvPr>
          <p:cNvSpPr/>
          <p:nvPr/>
        </p:nvSpPr>
        <p:spPr>
          <a:xfrm>
            <a:off x="2392218" y="284744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0280F62A-982A-33E6-DB5B-2EF486A0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42" y="2900887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DF8388E-EEC6-5E4C-45A9-2FCB26612E6C}"/>
              </a:ext>
            </a:extLst>
          </p:cNvPr>
          <p:cNvSpPr/>
          <p:nvPr/>
        </p:nvSpPr>
        <p:spPr>
          <a:xfrm>
            <a:off x="9499757" y="284073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A2265A-91EC-5890-AA06-6B487770412F}"/>
              </a:ext>
            </a:extLst>
          </p:cNvPr>
          <p:cNvSpPr txBox="1"/>
          <p:nvPr/>
        </p:nvSpPr>
        <p:spPr>
          <a:xfrm>
            <a:off x="969818" y="5107709"/>
            <a:ext cx="793198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Alice gets subverted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Outgoing messages exfiltrate information related to the secret key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E0771D81-52D0-CFEB-041A-3E96F779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18" y="2764708"/>
            <a:ext cx="211996" cy="2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60ECC9ED-B68D-C208-AF03-66D00FE2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18" y="3323002"/>
            <a:ext cx="211996" cy="2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25822-1F4F-F3E4-3A03-10E5C0F6CBA9}"/>
              </a:ext>
            </a:extLst>
          </p:cNvPr>
          <p:cNvSpPr txBox="1"/>
          <p:nvPr/>
        </p:nvSpPr>
        <p:spPr>
          <a:xfrm>
            <a:off x="5307983" y="2799758"/>
            <a:ext cx="63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 =</a:t>
            </a:r>
            <a:endParaRPr lang="en-GB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01CFC-B9F5-2803-543D-BFCF4C12B900}"/>
              </a:ext>
            </a:extLst>
          </p:cNvPr>
          <p:cNvSpPr txBox="1"/>
          <p:nvPr/>
        </p:nvSpPr>
        <p:spPr>
          <a:xfrm>
            <a:off x="5250493" y="3399665"/>
            <a:ext cx="725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m‘ =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5153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41" y="2883472"/>
            <a:ext cx="1236007" cy="1231900"/>
          </a:xfrm>
          <a:prstGeom prst="rect">
            <a:avLst/>
          </a:prstGeom>
        </p:spPr>
      </p:pic>
      <p:pic>
        <p:nvPicPr>
          <p:cNvPr id="1029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2B20B3BE-42A1-C3A1-96EA-CFF1A98A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40" y="2919110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82C054F-A15A-763E-5551-4FF8469289ED}"/>
              </a:ext>
            </a:extLst>
          </p:cNvPr>
          <p:cNvSpPr/>
          <p:nvPr/>
        </p:nvSpPr>
        <p:spPr>
          <a:xfrm>
            <a:off x="1009413" y="284744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rick wall with a fire icon&#10;&#10;Description automatically generated">
            <a:extLst>
              <a:ext uri="{FF2B5EF4-FFF2-40B4-BE49-F238E27FC236}">
                <a16:creationId xmlns:a16="http://schemas.microsoft.com/office/drawing/2014/main" id="{02A74151-99F4-E3DE-C78C-2C1F021D7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814" y="2919110"/>
            <a:ext cx="1638300" cy="997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97DC4-6D0D-70B1-D463-ED237ECCB276}"/>
              </a:ext>
            </a:extLst>
          </p:cNvPr>
          <p:cNvSpPr txBox="1"/>
          <p:nvPr/>
        </p:nvSpPr>
        <p:spPr>
          <a:xfrm>
            <a:off x="341860" y="5325047"/>
            <a:ext cx="635783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firewall sits between parties and the outside world</a:t>
            </a:r>
          </a:p>
        </p:txBody>
      </p:sp>
      <p:pic>
        <p:nvPicPr>
          <p:cNvPr id="39" name="Picture 38" descr="A blue cloud with white background&#10;&#10;Description automatically generated">
            <a:extLst>
              <a:ext uri="{FF2B5EF4-FFF2-40B4-BE49-F238E27FC236}">
                <a16:creationId xmlns:a16="http://schemas.microsoft.com/office/drawing/2014/main" id="{113D164A-DAAE-8128-5B78-D17FF3455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816" y="2231493"/>
            <a:ext cx="3324689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41" y="2883472"/>
            <a:ext cx="1236007" cy="12319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40E479-941E-1910-6F9F-7B95025B52B4}"/>
              </a:ext>
            </a:extLst>
          </p:cNvPr>
          <p:cNvCxnSpPr>
            <a:cxnSpLocks/>
          </p:cNvCxnSpPr>
          <p:nvPr/>
        </p:nvCxnSpPr>
        <p:spPr>
          <a:xfrm>
            <a:off x="2581600" y="3160574"/>
            <a:ext cx="1322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8110A2-7CF8-6811-0FA3-193309520A7C}"/>
              </a:ext>
            </a:extLst>
          </p:cNvPr>
          <p:cNvCxnSpPr>
            <a:cxnSpLocks/>
          </p:cNvCxnSpPr>
          <p:nvPr/>
        </p:nvCxnSpPr>
        <p:spPr>
          <a:xfrm flipH="1">
            <a:off x="2581600" y="3723734"/>
            <a:ext cx="1222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2B20B3BE-42A1-C3A1-96EA-CFF1A98A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40" y="2919110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82C054F-A15A-763E-5551-4FF8469289ED}"/>
              </a:ext>
            </a:extLst>
          </p:cNvPr>
          <p:cNvSpPr/>
          <p:nvPr/>
        </p:nvSpPr>
        <p:spPr>
          <a:xfrm>
            <a:off x="1009413" y="284744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rick wall with a fire icon&#10;&#10;Description automatically generated">
            <a:extLst>
              <a:ext uri="{FF2B5EF4-FFF2-40B4-BE49-F238E27FC236}">
                <a16:creationId xmlns:a16="http://schemas.microsoft.com/office/drawing/2014/main" id="{02A74151-99F4-E3DE-C78C-2C1F021D7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814" y="2919110"/>
            <a:ext cx="1638300" cy="997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97DC4-6D0D-70B1-D463-ED237ECCB276}"/>
              </a:ext>
            </a:extLst>
          </p:cNvPr>
          <p:cNvSpPr txBox="1"/>
          <p:nvPr/>
        </p:nvSpPr>
        <p:spPr>
          <a:xfrm>
            <a:off x="341860" y="5325047"/>
            <a:ext cx="670247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firewall sits between parties and the outside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firewall modifies outgoing and incoming messages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F0F6C-7668-3C20-BF4C-FFA0BB62BA31}"/>
              </a:ext>
            </a:extLst>
          </p:cNvPr>
          <p:cNvSpPr txBox="1"/>
          <p:nvPr/>
        </p:nvSpPr>
        <p:spPr>
          <a:xfrm>
            <a:off x="5887395" y="282201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1</a:t>
            </a:r>
            <a:r>
              <a:rPr lang="en-US" dirty="0"/>
              <a:t>’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866F0-418C-A5C4-AA2A-3AA2CA12AD2C}"/>
              </a:ext>
            </a:extLst>
          </p:cNvPr>
          <p:cNvSpPr txBox="1"/>
          <p:nvPr/>
        </p:nvSpPr>
        <p:spPr>
          <a:xfrm>
            <a:off x="2902036" y="2829084"/>
            <a:ext cx="50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1</a:t>
            </a:r>
            <a:endParaRPr lang="en-GB" sz="1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CCA350-31AB-AF05-7D31-ECEB78979C60}"/>
              </a:ext>
            </a:extLst>
          </p:cNvPr>
          <p:cNvCxnSpPr>
            <a:cxnSpLocks/>
          </p:cNvCxnSpPr>
          <p:nvPr/>
        </p:nvCxnSpPr>
        <p:spPr>
          <a:xfrm>
            <a:off x="5475038" y="3144040"/>
            <a:ext cx="1322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EA79209-7D39-BDF9-053F-46A28DFE01D3}"/>
              </a:ext>
            </a:extLst>
          </p:cNvPr>
          <p:cNvSpPr txBox="1"/>
          <p:nvPr/>
        </p:nvSpPr>
        <p:spPr>
          <a:xfrm>
            <a:off x="2902036" y="341005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2</a:t>
            </a:r>
            <a:r>
              <a:rPr lang="en-US" dirty="0"/>
              <a:t>’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E513E3-1ACD-C0D7-BBDC-93DE4995563F}"/>
              </a:ext>
            </a:extLst>
          </p:cNvPr>
          <p:cNvSpPr txBox="1"/>
          <p:nvPr/>
        </p:nvSpPr>
        <p:spPr>
          <a:xfrm>
            <a:off x="5887395" y="3344628"/>
            <a:ext cx="5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2</a:t>
            </a:r>
            <a:endParaRPr lang="en-GB" sz="18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D4CC54-FDA2-94BA-8F5F-6BA45B865EFE}"/>
              </a:ext>
            </a:extLst>
          </p:cNvPr>
          <p:cNvCxnSpPr>
            <a:cxnSpLocks/>
          </p:cNvCxnSpPr>
          <p:nvPr/>
        </p:nvCxnSpPr>
        <p:spPr>
          <a:xfrm flipH="1">
            <a:off x="5575556" y="3723734"/>
            <a:ext cx="1222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ue cloud with white background&#10;&#10;Description automatically generated">
            <a:extLst>
              <a:ext uri="{FF2B5EF4-FFF2-40B4-BE49-F238E27FC236}">
                <a16:creationId xmlns:a16="http://schemas.microsoft.com/office/drawing/2014/main" id="{113D164A-DAAE-8128-5B78-D17FF3455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816" y="2231493"/>
            <a:ext cx="3324689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0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41" y="2883472"/>
            <a:ext cx="1236007" cy="1231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260E91-78B0-2730-F199-0E87806F2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690" y="2637351"/>
            <a:ext cx="369333" cy="36933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40E479-941E-1910-6F9F-7B95025B52B4}"/>
              </a:ext>
            </a:extLst>
          </p:cNvPr>
          <p:cNvCxnSpPr>
            <a:cxnSpLocks/>
          </p:cNvCxnSpPr>
          <p:nvPr/>
        </p:nvCxnSpPr>
        <p:spPr>
          <a:xfrm>
            <a:off x="2581600" y="3160574"/>
            <a:ext cx="1322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8110A2-7CF8-6811-0FA3-193309520A7C}"/>
              </a:ext>
            </a:extLst>
          </p:cNvPr>
          <p:cNvCxnSpPr>
            <a:cxnSpLocks/>
          </p:cNvCxnSpPr>
          <p:nvPr/>
        </p:nvCxnSpPr>
        <p:spPr>
          <a:xfrm flipH="1">
            <a:off x="2581600" y="3723734"/>
            <a:ext cx="1222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2B20B3BE-42A1-C3A1-96EA-CFF1A98A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40" y="2919110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82C054F-A15A-763E-5551-4FF8469289ED}"/>
              </a:ext>
            </a:extLst>
          </p:cNvPr>
          <p:cNvSpPr/>
          <p:nvPr/>
        </p:nvSpPr>
        <p:spPr>
          <a:xfrm>
            <a:off x="1009413" y="284744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E0771D81-52D0-CFEB-041A-3E96F779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5" y="2938860"/>
            <a:ext cx="211996" cy="2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rick wall with a fire icon&#10;&#10;Description automatically generated">
            <a:extLst>
              <a:ext uri="{FF2B5EF4-FFF2-40B4-BE49-F238E27FC236}">
                <a16:creationId xmlns:a16="http://schemas.microsoft.com/office/drawing/2014/main" id="{02A74151-99F4-E3DE-C78C-2C1F021D7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814" y="2919110"/>
            <a:ext cx="1638300" cy="997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97DC4-6D0D-70B1-D463-ED237ECCB276}"/>
              </a:ext>
            </a:extLst>
          </p:cNvPr>
          <p:cNvSpPr txBox="1"/>
          <p:nvPr/>
        </p:nvSpPr>
        <p:spPr>
          <a:xfrm>
            <a:off x="341860" y="5325047"/>
            <a:ext cx="10729219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firewall sits between parties and the outside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firewall modifies outgoing and incoming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Outgoing messages leak only the information that would be leaked by an honest execution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F0F6C-7668-3C20-BF4C-FFA0BB62BA31}"/>
              </a:ext>
            </a:extLst>
          </p:cNvPr>
          <p:cNvSpPr txBox="1"/>
          <p:nvPr/>
        </p:nvSpPr>
        <p:spPr>
          <a:xfrm>
            <a:off x="5887395" y="282201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1</a:t>
            </a:r>
            <a:r>
              <a:rPr lang="en-US" dirty="0"/>
              <a:t>’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866F0-418C-A5C4-AA2A-3AA2CA12AD2C}"/>
              </a:ext>
            </a:extLst>
          </p:cNvPr>
          <p:cNvSpPr txBox="1"/>
          <p:nvPr/>
        </p:nvSpPr>
        <p:spPr>
          <a:xfrm>
            <a:off x="2902036" y="2829084"/>
            <a:ext cx="5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1</a:t>
            </a:r>
            <a:endParaRPr lang="en-GB" sz="1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CCA350-31AB-AF05-7D31-ECEB78979C60}"/>
              </a:ext>
            </a:extLst>
          </p:cNvPr>
          <p:cNvCxnSpPr>
            <a:cxnSpLocks/>
          </p:cNvCxnSpPr>
          <p:nvPr/>
        </p:nvCxnSpPr>
        <p:spPr>
          <a:xfrm>
            <a:off x="5475038" y="3144040"/>
            <a:ext cx="1322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38EF417-E943-11FD-9D38-655E7438E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638" y="2478111"/>
            <a:ext cx="369333" cy="36933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EA79209-7D39-BDF9-053F-46A28DFE01D3}"/>
              </a:ext>
            </a:extLst>
          </p:cNvPr>
          <p:cNvSpPr txBox="1"/>
          <p:nvPr/>
        </p:nvSpPr>
        <p:spPr>
          <a:xfrm>
            <a:off x="2902036" y="341005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2</a:t>
            </a:r>
            <a:r>
              <a:rPr lang="en-US" dirty="0"/>
              <a:t>’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E513E3-1ACD-C0D7-BBDC-93DE4995563F}"/>
              </a:ext>
            </a:extLst>
          </p:cNvPr>
          <p:cNvSpPr txBox="1"/>
          <p:nvPr/>
        </p:nvSpPr>
        <p:spPr>
          <a:xfrm>
            <a:off x="5887395" y="3344628"/>
            <a:ext cx="5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2</a:t>
            </a:r>
            <a:endParaRPr lang="en-GB" sz="18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D4CC54-FDA2-94BA-8F5F-6BA45B865EFE}"/>
              </a:ext>
            </a:extLst>
          </p:cNvPr>
          <p:cNvCxnSpPr>
            <a:cxnSpLocks/>
          </p:cNvCxnSpPr>
          <p:nvPr/>
        </p:nvCxnSpPr>
        <p:spPr>
          <a:xfrm flipH="1">
            <a:off x="5575556" y="3723734"/>
            <a:ext cx="1222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ue cloud with white background&#10;&#10;Description automatically generated">
            <a:extLst>
              <a:ext uri="{FF2B5EF4-FFF2-40B4-BE49-F238E27FC236}">
                <a16:creationId xmlns:a16="http://schemas.microsoft.com/office/drawing/2014/main" id="{113D164A-DAAE-8128-5B78-D17FF3455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816" y="2231493"/>
            <a:ext cx="3324689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9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41" y="2883472"/>
            <a:ext cx="1236007" cy="1231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260E91-78B0-2730-F199-0E87806F2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690" y="2637351"/>
            <a:ext cx="369333" cy="36933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40E479-941E-1910-6F9F-7B95025B52B4}"/>
              </a:ext>
            </a:extLst>
          </p:cNvPr>
          <p:cNvCxnSpPr>
            <a:cxnSpLocks/>
          </p:cNvCxnSpPr>
          <p:nvPr/>
        </p:nvCxnSpPr>
        <p:spPr>
          <a:xfrm>
            <a:off x="2581600" y="3160574"/>
            <a:ext cx="1322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8110A2-7CF8-6811-0FA3-193309520A7C}"/>
              </a:ext>
            </a:extLst>
          </p:cNvPr>
          <p:cNvCxnSpPr>
            <a:cxnSpLocks/>
          </p:cNvCxnSpPr>
          <p:nvPr/>
        </p:nvCxnSpPr>
        <p:spPr>
          <a:xfrm flipH="1">
            <a:off x="2581600" y="3723734"/>
            <a:ext cx="1222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2B20B3BE-42A1-C3A1-96EA-CFF1A98A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40" y="2919110"/>
            <a:ext cx="351937" cy="3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82C054F-A15A-763E-5551-4FF8469289ED}"/>
              </a:ext>
            </a:extLst>
          </p:cNvPr>
          <p:cNvSpPr/>
          <p:nvPr/>
        </p:nvSpPr>
        <p:spPr>
          <a:xfrm>
            <a:off x="1009413" y="2847444"/>
            <a:ext cx="576508" cy="4722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5" descr="Εικόνα που περιέχει κείμενο, μαχαίρι&#10;&#10;Περιγραφή που δημιουργήθηκε αυτόματα">
            <a:extLst>
              <a:ext uri="{FF2B5EF4-FFF2-40B4-BE49-F238E27FC236}">
                <a16:creationId xmlns:a16="http://schemas.microsoft.com/office/drawing/2014/main" id="{E0771D81-52D0-CFEB-041A-3E96F779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5" y="2938860"/>
            <a:ext cx="211996" cy="2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rick wall with a fire icon&#10;&#10;Description automatically generated">
            <a:extLst>
              <a:ext uri="{FF2B5EF4-FFF2-40B4-BE49-F238E27FC236}">
                <a16:creationId xmlns:a16="http://schemas.microsoft.com/office/drawing/2014/main" id="{02A74151-99F4-E3DE-C78C-2C1F021D7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814" y="2919110"/>
            <a:ext cx="1638300" cy="997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97DC4-6D0D-70B1-D463-ED237ECCB276}"/>
              </a:ext>
            </a:extLst>
          </p:cNvPr>
          <p:cNvSpPr txBox="1"/>
          <p:nvPr/>
        </p:nvSpPr>
        <p:spPr>
          <a:xfrm>
            <a:off x="341860" y="5325047"/>
            <a:ext cx="10729219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firewall sits between parties and the outside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firewall modifies outgoing and incoming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Outgoing messages leak only the information that would be leaked by an honest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firewall is untrusted, i.e., shares no private information with the parties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F0F6C-7668-3C20-BF4C-FFA0BB62BA31}"/>
              </a:ext>
            </a:extLst>
          </p:cNvPr>
          <p:cNvSpPr txBox="1"/>
          <p:nvPr/>
        </p:nvSpPr>
        <p:spPr>
          <a:xfrm>
            <a:off x="5887395" y="282201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1</a:t>
            </a:r>
            <a:r>
              <a:rPr lang="en-US" dirty="0"/>
              <a:t>’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866F0-418C-A5C4-AA2A-3AA2CA12AD2C}"/>
              </a:ext>
            </a:extLst>
          </p:cNvPr>
          <p:cNvSpPr txBox="1"/>
          <p:nvPr/>
        </p:nvSpPr>
        <p:spPr>
          <a:xfrm>
            <a:off x="2902036" y="2829084"/>
            <a:ext cx="5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1</a:t>
            </a:r>
            <a:endParaRPr lang="en-GB" sz="1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CCA350-31AB-AF05-7D31-ECEB78979C60}"/>
              </a:ext>
            </a:extLst>
          </p:cNvPr>
          <p:cNvCxnSpPr>
            <a:cxnSpLocks/>
          </p:cNvCxnSpPr>
          <p:nvPr/>
        </p:nvCxnSpPr>
        <p:spPr>
          <a:xfrm>
            <a:off x="5475038" y="3144040"/>
            <a:ext cx="1322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38EF417-E943-11FD-9D38-655E7438E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638" y="2478111"/>
            <a:ext cx="369333" cy="36933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EA79209-7D39-BDF9-053F-46A28DFE01D3}"/>
              </a:ext>
            </a:extLst>
          </p:cNvPr>
          <p:cNvSpPr txBox="1"/>
          <p:nvPr/>
        </p:nvSpPr>
        <p:spPr>
          <a:xfrm>
            <a:off x="2902036" y="341005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2</a:t>
            </a:r>
            <a:r>
              <a:rPr lang="en-US" dirty="0"/>
              <a:t>’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E513E3-1ACD-C0D7-BBDC-93DE4995563F}"/>
              </a:ext>
            </a:extLst>
          </p:cNvPr>
          <p:cNvSpPr txBox="1"/>
          <p:nvPr/>
        </p:nvSpPr>
        <p:spPr>
          <a:xfrm>
            <a:off x="5887395" y="3344628"/>
            <a:ext cx="5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2</a:t>
            </a:r>
            <a:endParaRPr lang="en-GB" sz="18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D4CC54-FDA2-94BA-8F5F-6BA45B865EFE}"/>
              </a:ext>
            </a:extLst>
          </p:cNvPr>
          <p:cNvCxnSpPr>
            <a:cxnSpLocks/>
          </p:cNvCxnSpPr>
          <p:nvPr/>
        </p:nvCxnSpPr>
        <p:spPr>
          <a:xfrm flipH="1">
            <a:off x="5575556" y="3723734"/>
            <a:ext cx="1222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ue cloud with white background&#10;&#10;Description automatically generated">
            <a:extLst>
              <a:ext uri="{FF2B5EF4-FFF2-40B4-BE49-F238E27FC236}">
                <a16:creationId xmlns:a16="http://schemas.microsoft.com/office/drawing/2014/main" id="{113D164A-DAAE-8128-5B78-D17FF3455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816" y="2231493"/>
            <a:ext cx="3324689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A71D7-D2B6-9193-E950-D4E157E64978}"/>
              </a:ext>
            </a:extLst>
          </p:cNvPr>
          <p:cNvSpPr txBox="1"/>
          <p:nvPr/>
        </p:nvSpPr>
        <p:spPr>
          <a:xfrm>
            <a:off x="544945" y="205970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Key properties</a:t>
            </a:r>
            <a:r>
              <a:rPr lang="en-US" sz="1800" dirty="0"/>
              <a:t>:</a:t>
            </a:r>
            <a:endParaRPr lang="en-GB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5AF2A-0C86-0155-C578-0345DBC80DFC}"/>
              </a:ext>
            </a:extLst>
          </p:cNvPr>
          <p:cNvSpPr txBox="1"/>
          <p:nvPr/>
        </p:nvSpPr>
        <p:spPr>
          <a:xfrm>
            <a:off x="838200" y="2554621"/>
            <a:ext cx="9635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Functionality maintaining</a:t>
            </a:r>
            <a:r>
              <a:rPr lang="en-GB" sz="1800" dirty="0"/>
              <a:t>: the composition between any protocol and its firewall, should realize the same functionality as the protocol itself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A71D7-D2B6-9193-E950-D4E157E64978}"/>
              </a:ext>
            </a:extLst>
          </p:cNvPr>
          <p:cNvSpPr txBox="1"/>
          <p:nvPr/>
        </p:nvSpPr>
        <p:spPr>
          <a:xfrm>
            <a:off x="544945" y="205970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Key properties</a:t>
            </a:r>
            <a:r>
              <a:rPr lang="en-US" sz="1800" dirty="0"/>
              <a:t>: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2405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Talk Overview</a:t>
            </a:r>
          </a:p>
        </p:txBody>
      </p:sp>
      <p:sp>
        <p:nvSpPr>
          <p:cNvPr id="104" name="Google Shape;104;g2c1998d5b19_0_6"/>
          <p:cNvSpPr txBox="1"/>
          <p:nvPr/>
        </p:nvSpPr>
        <p:spPr>
          <a:xfrm>
            <a:off x="585476" y="2220694"/>
            <a:ext cx="10647882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subversion attacks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model of reverse firewalls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on secure messaging protocols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subversion-resilient secure messaging protocol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89417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5AF2A-0C86-0155-C578-0345DBC80DFC}"/>
              </a:ext>
            </a:extLst>
          </p:cNvPr>
          <p:cNvSpPr txBox="1"/>
          <p:nvPr/>
        </p:nvSpPr>
        <p:spPr>
          <a:xfrm>
            <a:off x="838200" y="2554621"/>
            <a:ext cx="96358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Functionality maintaining</a:t>
            </a:r>
            <a:r>
              <a:rPr lang="en-GB" sz="1800" dirty="0"/>
              <a:t>: the composition between any protocol and its firewall, should realize the same functionality as the protocol itself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Security preserving:</a:t>
            </a:r>
            <a:r>
              <a:rPr lang="en-GB" sz="1800" dirty="0"/>
              <a:t> the composition between any protocol and its firewall should achieve the notion of security that the original protocol provides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A71D7-D2B6-9193-E950-D4E157E64978}"/>
              </a:ext>
            </a:extLst>
          </p:cNvPr>
          <p:cNvSpPr txBox="1"/>
          <p:nvPr/>
        </p:nvSpPr>
        <p:spPr>
          <a:xfrm>
            <a:off x="544945" y="205970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Key properties</a:t>
            </a:r>
            <a:r>
              <a:rPr lang="en-US" sz="1800" dirty="0"/>
              <a:t>: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6357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5AF2A-0C86-0155-C578-0345DBC80DFC}"/>
              </a:ext>
            </a:extLst>
          </p:cNvPr>
          <p:cNvSpPr txBox="1"/>
          <p:nvPr/>
        </p:nvSpPr>
        <p:spPr>
          <a:xfrm>
            <a:off x="838200" y="2554621"/>
            <a:ext cx="96358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Functionality maintaining</a:t>
            </a:r>
            <a:r>
              <a:rPr lang="en-GB" sz="1800" dirty="0"/>
              <a:t>: the composition between any protocol and its firewall, should realize the same functionality as the protocol itself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Security preserving:</a:t>
            </a:r>
            <a:r>
              <a:rPr lang="en-GB" sz="1800" dirty="0"/>
              <a:t> the composition between any protocol and its firewall should achieve the notion of security that the original protocol provides</a:t>
            </a:r>
          </a:p>
          <a:p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Exfiltration resistance:</a:t>
            </a:r>
            <a:r>
              <a:rPr lang="en-GB" sz="1800" dirty="0"/>
              <a:t> a corrupted machine should not be able to leak information through the firewall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A71D7-D2B6-9193-E950-D4E157E64978}"/>
              </a:ext>
            </a:extLst>
          </p:cNvPr>
          <p:cNvSpPr txBox="1"/>
          <p:nvPr/>
        </p:nvSpPr>
        <p:spPr>
          <a:xfrm>
            <a:off x="544945" y="205970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Key properties</a:t>
            </a:r>
            <a:r>
              <a:rPr lang="en-US" sz="1800" dirty="0"/>
              <a:t>: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432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0A1EAF37-7ED8-400C-5AD3-EDEF6A573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A6E19557-BA7F-7945-9096-40685CD84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DBF34-3516-49DE-CE90-1F23A2437CE1}"/>
              </a:ext>
            </a:extLst>
          </p:cNvPr>
          <p:cNvSpPr txBox="1"/>
          <p:nvPr/>
        </p:nvSpPr>
        <p:spPr>
          <a:xfrm>
            <a:off x="4357254" y="2652392"/>
            <a:ext cx="2828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   [ MS-D15,DMS-D16,CMY+16,</a:t>
            </a:r>
          </a:p>
          <a:p>
            <a:r>
              <a:rPr lang="en-GB" b="1" dirty="0">
                <a:solidFill>
                  <a:schemeClr val="tx1"/>
                </a:solidFill>
              </a:rPr>
              <a:t>        BBF+20,GMV20,CDN20,</a:t>
            </a:r>
          </a:p>
          <a:p>
            <a:r>
              <a:rPr lang="en-GB" b="1" dirty="0">
                <a:solidFill>
                  <a:schemeClr val="tx1"/>
                </a:solidFill>
              </a:rPr>
              <a:t>           CGP+21,CMN+22 ]</a:t>
            </a:r>
          </a:p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DB44C-886C-FDAB-47F3-00027A8C6142}"/>
              </a:ext>
            </a:extLst>
          </p:cNvPr>
          <p:cNvSpPr/>
          <p:nvPr/>
        </p:nvSpPr>
        <p:spPr>
          <a:xfrm>
            <a:off x="4357254" y="2573698"/>
            <a:ext cx="2828168" cy="8283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7D910D-C130-F314-8FE1-593A38EDDC89}"/>
              </a:ext>
            </a:extLst>
          </p:cNvPr>
          <p:cNvSpPr/>
          <p:nvPr/>
        </p:nvSpPr>
        <p:spPr>
          <a:xfrm>
            <a:off x="4357254" y="3752572"/>
            <a:ext cx="2957946" cy="124762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D1FAE-8171-E087-035A-E7604CA194A1}"/>
              </a:ext>
            </a:extLst>
          </p:cNvPr>
          <p:cNvSpPr txBox="1"/>
          <p:nvPr/>
        </p:nvSpPr>
        <p:spPr>
          <a:xfrm>
            <a:off x="4472820" y="3830643"/>
            <a:ext cx="30926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Interactive proof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MPC for static/adaptive adv.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UC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Key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Message transmission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68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5AF2A-0C86-0155-C578-0345DBC80DFC}"/>
              </a:ext>
            </a:extLst>
          </p:cNvPr>
          <p:cNvSpPr txBox="1"/>
          <p:nvPr/>
        </p:nvSpPr>
        <p:spPr>
          <a:xfrm>
            <a:off x="4357254" y="2652392"/>
            <a:ext cx="2828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   [ MS-D15,DMS-D16,CMY+16,</a:t>
            </a:r>
          </a:p>
          <a:p>
            <a:r>
              <a:rPr lang="en-GB" b="1" dirty="0">
                <a:solidFill>
                  <a:schemeClr val="tx1"/>
                </a:solidFill>
              </a:rPr>
              <a:t>        BBF+20,GMV20,CDN20,</a:t>
            </a:r>
          </a:p>
          <a:p>
            <a:r>
              <a:rPr lang="en-GB" b="1" dirty="0">
                <a:solidFill>
                  <a:schemeClr val="tx1"/>
                </a:solidFill>
              </a:rPr>
              <a:t>           CGP+21,CMN+22 ]</a:t>
            </a:r>
          </a:p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805357-236D-7592-D5AC-1B8D9AFFC310}"/>
              </a:ext>
            </a:extLst>
          </p:cNvPr>
          <p:cNvSpPr/>
          <p:nvPr/>
        </p:nvSpPr>
        <p:spPr>
          <a:xfrm>
            <a:off x="4357254" y="2573698"/>
            <a:ext cx="2828168" cy="8283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3ED7B2-EEC7-51C0-DE3D-C73A8FD07438}"/>
              </a:ext>
            </a:extLst>
          </p:cNvPr>
          <p:cNvSpPr/>
          <p:nvPr/>
        </p:nvSpPr>
        <p:spPr>
          <a:xfrm>
            <a:off x="4357254" y="3752572"/>
            <a:ext cx="2957946" cy="124762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FB945-18F9-3859-B14E-E814E64C33E2}"/>
              </a:ext>
            </a:extLst>
          </p:cNvPr>
          <p:cNvSpPr txBox="1"/>
          <p:nvPr/>
        </p:nvSpPr>
        <p:spPr>
          <a:xfrm>
            <a:off x="4472820" y="3830643"/>
            <a:ext cx="30926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Interactive proof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MPC for static/adaptive adv.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UC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Key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Message transmission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724F6-8E97-6381-973B-FEE7BF2413B2}"/>
              </a:ext>
            </a:extLst>
          </p:cNvPr>
          <p:cNvSpPr txBox="1"/>
          <p:nvPr/>
        </p:nvSpPr>
        <p:spPr>
          <a:xfrm>
            <a:off x="1555295" y="4538529"/>
            <a:ext cx="1504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[DMS’16]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CD60B-D2C4-98EB-09A4-97C0ECD1CE7C}"/>
              </a:ext>
            </a:extLst>
          </p:cNvPr>
          <p:cNvSpPr txBox="1"/>
          <p:nvPr/>
        </p:nvSpPr>
        <p:spPr>
          <a:xfrm>
            <a:off x="1066215" y="5087379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(Most relevant to our work)</a:t>
            </a:r>
            <a:endParaRPr lang="en-GB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8C0032-AD14-9EFE-BF50-DF43729B6E8F}"/>
              </a:ext>
            </a:extLst>
          </p:cNvPr>
          <p:cNvCxnSpPr/>
          <p:nvPr/>
        </p:nvCxnSpPr>
        <p:spPr>
          <a:xfrm flipV="1">
            <a:off x="3185962" y="4629752"/>
            <a:ext cx="1286858" cy="134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68AB43-366A-3D21-49AF-C77A89E2303F}"/>
              </a:ext>
            </a:extLst>
          </p:cNvPr>
          <p:cNvCxnSpPr>
            <a:cxnSpLocks/>
          </p:cNvCxnSpPr>
          <p:nvPr/>
        </p:nvCxnSpPr>
        <p:spPr>
          <a:xfrm>
            <a:off x="3185962" y="4814973"/>
            <a:ext cx="1286858" cy="276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5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1DA672C1-89D8-0828-1A10-33E762DCE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57626-0766-B058-98C4-4F01DD43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CF2CE1-8893-C7FD-0CC1-C99F86EAB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5FCE43-C668-FD8A-7716-8E0F22D46A26}"/>
                  </a:ext>
                </a:extLst>
              </p:cNvPr>
              <p:cNvSpPr txBox="1"/>
              <p:nvPr/>
            </p:nvSpPr>
            <p:spPr>
              <a:xfrm>
                <a:off x="5652875" y="2887255"/>
                <a:ext cx="6338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0456CE-3E5F-CE5C-7E8E-50F437750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875" y="2887255"/>
                <a:ext cx="633891" cy="215444"/>
              </a:xfrm>
              <a:prstGeom prst="rect">
                <a:avLst/>
              </a:prstGeom>
              <a:blipFill>
                <a:blip r:embed="rId5"/>
                <a:stretch>
                  <a:fillRect l="-480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613FC4-A5E3-14B8-F970-8E08232ED09C}"/>
                  </a:ext>
                </a:extLst>
              </p:cNvPr>
              <p:cNvSpPr txBox="1"/>
              <p:nvPr/>
            </p:nvSpPr>
            <p:spPr>
              <a:xfrm>
                <a:off x="5652875" y="3695106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A0E650-5F76-1A6E-C836-F15AD2F7F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875" y="3695106"/>
                <a:ext cx="638893" cy="219227"/>
              </a:xfrm>
              <a:prstGeom prst="rect">
                <a:avLst/>
              </a:prstGeom>
              <a:blipFill>
                <a:blip r:embed="rId6"/>
                <a:stretch>
                  <a:fillRect l="-5714" r="-95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5DEA41-1ED2-C6A0-BA5A-891394D42D67}"/>
              </a:ext>
            </a:extLst>
          </p:cNvPr>
          <p:cNvCxnSpPr/>
          <p:nvPr/>
        </p:nvCxnSpPr>
        <p:spPr>
          <a:xfrm>
            <a:off x="4717093" y="3236976"/>
            <a:ext cx="250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F168C4-FD0E-1DFA-B8C2-A151B539C017}"/>
              </a:ext>
            </a:extLst>
          </p:cNvPr>
          <p:cNvCxnSpPr>
            <a:cxnSpLocks/>
          </p:cNvCxnSpPr>
          <p:nvPr/>
        </p:nvCxnSpPr>
        <p:spPr>
          <a:xfrm flipH="1">
            <a:off x="4717093" y="3621024"/>
            <a:ext cx="2446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4EE506-3E8E-2167-BB57-41A3D8B41098}"/>
                  </a:ext>
                </a:extLst>
              </p:cNvPr>
              <p:cNvSpPr txBox="1"/>
              <p:nvPr/>
            </p:nvSpPr>
            <p:spPr>
              <a:xfrm>
                <a:off x="2730946" y="4543118"/>
                <a:ext cx="117795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C0A67C-B484-124E-8756-3FE86A348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946" y="4543118"/>
                <a:ext cx="1177951" cy="219227"/>
              </a:xfrm>
              <a:prstGeom prst="rect">
                <a:avLst/>
              </a:prstGeom>
              <a:blipFill>
                <a:blip r:embed="rId7"/>
                <a:stretch>
                  <a:fillRect l="-2591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0722CC-755F-862F-D4AF-76C614F7F0FE}"/>
                  </a:ext>
                </a:extLst>
              </p:cNvPr>
              <p:cNvSpPr txBox="1"/>
              <p:nvPr/>
            </p:nvSpPr>
            <p:spPr>
              <a:xfrm>
                <a:off x="8543482" y="4543117"/>
                <a:ext cx="1163652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8BD197-EBCB-93AF-579B-E745D2A1A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82" y="4543117"/>
                <a:ext cx="1163652" cy="219227"/>
              </a:xfrm>
              <a:prstGeom prst="rect">
                <a:avLst/>
              </a:prstGeom>
              <a:blipFill>
                <a:blip r:embed="rId8"/>
                <a:stretch>
                  <a:fillRect l="-2618" r="-524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F0D8B1-6BD6-2EE4-C661-AD18AEF71D50}"/>
                  </a:ext>
                </a:extLst>
              </p:cNvPr>
              <p:cNvSpPr txBox="1"/>
              <p:nvPr/>
            </p:nvSpPr>
            <p:spPr>
              <a:xfrm>
                <a:off x="2985099" y="2450429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C7654D-DDB9-6030-8C04-B3FC97329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2450429"/>
                <a:ext cx="527517" cy="232051"/>
              </a:xfrm>
              <a:prstGeom prst="rect">
                <a:avLst/>
              </a:prstGeom>
              <a:blipFill>
                <a:blip r:embed="rId9"/>
                <a:stretch>
                  <a:fillRect l="-4651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7">
            <a:extLst>
              <a:ext uri="{FF2B5EF4-FFF2-40B4-BE49-F238E27FC236}">
                <a16:creationId xmlns:a16="http://schemas.microsoft.com/office/drawing/2014/main" id="{870BC12B-D2AA-BFA7-4D3A-AD4D49EF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296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ED789C21-6DD3-292C-6D9E-984825870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10864E-EBB1-903E-57F0-36AC7B0E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B8758-E3F2-B789-A7B5-03C129C7C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9BC06-3E18-58FB-4F27-E6A56A104BFE}"/>
                  </a:ext>
                </a:extLst>
              </p:cNvPr>
              <p:cNvSpPr txBox="1"/>
              <p:nvPr/>
            </p:nvSpPr>
            <p:spPr>
              <a:xfrm>
                <a:off x="4309085" y="3041986"/>
                <a:ext cx="6338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0456CE-3E5F-CE5C-7E8E-50F437750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85" y="3041986"/>
                <a:ext cx="633891" cy="215444"/>
              </a:xfrm>
              <a:prstGeom prst="rect">
                <a:avLst/>
              </a:prstGeom>
              <a:blipFill>
                <a:blip r:embed="rId5"/>
                <a:stretch>
                  <a:fillRect l="-480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DD0961-1349-73C2-B05D-6E96C9BD9FBE}"/>
                  </a:ext>
                </a:extLst>
              </p:cNvPr>
              <p:cNvSpPr txBox="1"/>
              <p:nvPr/>
            </p:nvSpPr>
            <p:spPr>
              <a:xfrm>
                <a:off x="5652875" y="3695106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A0E650-5F76-1A6E-C836-F15AD2F7F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875" y="3695106"/>
                <a:ext cx="638893" cy="219227"/>
              </a:xfrm>
              <a:prstGeom prst="rect">
                <a:avLst/>
              </a:prstGeom>
              <a:blipFill>
                <a:blip r:embed="rId6"/>
                <a:stretch>
                  <a:fillRect l="-5714" r="-95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4F87CF-4BDC-9068-D563-FD67E49E0EEE}"/>
              </a:ext>
            </a:extLst>
          </p:cNvPr>
          <p:cNvCxnSpPr>
            <a:cxnSpLocks/>
          </p:cNvCxnSpPr>
          <p:nvPr/>
        </p:nvCxnSpPr>
        <p:spPr>
          <a:xfrm>
            <a:off x="4121190" y="331012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A9A616C9-A926-E4C8-A9A6-715F62CC7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559" y="3118268"/>
            <a:ext cx="1638300" cy="99710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709908-33E5-7003-9272-336E94F4F85C}"/>
              </a:ext>
            </a:extLst>
          </p:cNvPr>
          <p:cNvCxnSpPr>
            <a:cxnSpLocks/>
          </p:cNvCxnSpPr>
          <p:nvPr/>
        </p:nvCxnSpPr>
        <p:spPr>
          <a:xfrm flipH="1">
            <a:off x="4122733" y="360061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1E2FC4-402A-AEE3-0B3D-781E23DF123C}"/>
              </a:ext>
            </a:extLst>
          </p:cNvPr>
          <p:cNvCxnSpPr>
            <a:cxnSpLocks/>
          </p:cNvCxnSpPr>
          <p:nvPr/>
        </p:nvCxnSpPr>
        <p:spPr>
          <a:xfrm>
            <a:off x="7025934" y="331012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127D42-435B-73D0-8D13-DDAC7D765E1B}"/>
              </a:ext>
            </a:extLst>
          </p:cNvPr>
          <p:cNvCxnSpPr>
            <a:cxnSpLocks/>
          </p:cNvCxnSpPr>
          <p:nvPr/>
        </p:nvCxnSpPr>
        <p:spPr>
          <a:xfrm flipH="1">
            <a:off x="7025934" y="360061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9C6639-0F81-3774-2B44-4969BE269BA4}"/>
                  </a:ext>
                </a:extLst>
              </p:cNvPr>
              <p:cNvSpPr txBox="1"/>
              <p:nvPr/>
            </p:nvSpPr>
            <p:spPr>
              <a:xfrm>
                <a:off x="7395416" y="3071424"/>
                <a:ext cx="2390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2734AE-2ABD-A4CE-3D69-958C11808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416" y="3071424"/>
                <a:ext cx="239040" cy="215444"/>
              </a:xfrm>
              <a:prstGeom prst="rect">
                <a:avLst/>
              </a:prstGeom>
              <a:blipFill>
                <a:blip r:embed="rId8"/>
                <a:stretch>
                  <a:fillRect l="-1538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0E41A0-5B21-796A-749D-49A012869360}"/>
                  </a:ext>
                </a:extLst>
              </p:cNvPr>
              <p:cNvSpPr txBox="1"/>
              <p:nvPr/>
            </p:nvSpPr>
            <p:spPr>
              <a:xfrm>
                <a:off x="8366353" y="2532838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48F75-34FD-88FD-9665-EF520F585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53" y="2532838"/>
                <a:ext cx="523926" cy="232051"/>
              </a:xfrm>
              <a:prstGeom prst="rect">
                <a:avLst/>
              </a:prstGeom>
              <a:blipFill>
                <a:blip r:embed="rId9"/>
                <a:stretch>
                  <a:fillRect l="-6977" r="-1163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9CAA78-0C9B-3B0A-559B-8A9E0770EF04}"/>
                  </a:ext>
                </a:extLst>
              </p:cNvPr>
              <p:cNvSpPr txBox="1"/>
              <p:nvPr/>
            </p:nvSpPr>
            <p:spPr>
              <a:xfrm>
                <a:off x="7195490" y="3695105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3EF3A9-70FB-CCDC-D591-9E223A1F6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490" y="3695105"/>
                <a:ext cx="638893" cy="219227"/>
              </a:xfrm>
              <a:prstGeom prst="rect">
                <a:avLst/>
              </a:prstGeom>
              <a:blipFill>
                <a:blip r:embed="rId6"/>
                <a:stretch>
                  <a:fillRect l="-5714" r="-95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6CDC5B-F04E-ECBB-8C95-6DC42D227B7D}"/>
                  </a:ext>
                </a:extLst>
              </p:cNvPr>
              <p:cNvSpPr txBox="1"/>
              <p:nvPr/>
            </p:nvSpPr>
            <p:spPr>
              <a:xfrm>
                <a:off x="4500803" y="3675664"/>
                <a:ext cx="2504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425CC2-B1F7-42FB-D5F9-B24504B25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03" y="3675664"/>
                <a:ext cx="250453" cy="215444"/>
              </a:xfrm>
              <a:prstGeom prst="rect">
                <a:avLst/>
              </a:prstGeom>
              <a:blipFill>
                <a:blip r:embed="rId10"/>
                <a:stretch>
                  <a:fillRect l="-1463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B55EF2-783E-A65A-B608-E2ACDBE819DA}"/>
                  </a:ext>
                </a:extLst>
              </p:cNvPr>
              <p:cNvSpPr txBox="1"/>
              <p:nvPr/>
            </p:nvSpPr>
            <p:spPr>
              <a:xfrm>
                <a:off x="5552046" y="2758605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432888-69E2-135C-5429-14BFBFF04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46" y="2758605"/>
                <a:ext cx="512833" cy="232051"/>
              </a:xfrm>
              <a:prstGeom prst="rect">
                <a:avLst/>
              </a:prstGeom>
              <a:blipFill>
                <a:blip r:embed="rId11"/>
                <a:stretch>
                  <a:fillRect l="-4762" r="-1190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124D47-57E7-E46E-4A24-EB23CA648B48}"/>
                  </a:ext>
                </a:extLst>
              </p:cNvPr>
              <p:cNvSpPr txBox="1"/>
              <p:nvPr/>
            </p:nvSpPr>
            <p:spPr>
              <a:xfrm>
                <a:off x="2730946" y="4543118"/>
                <a:ext cx="1311000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EA88BD-EDCC-A8D4-EC79-EDA0F2AB3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946" y="4543118"/>
                <a:ext cx="1311000" cy="219227"/>
              </a:xfrm>
              <a:prstGeom prst="rect">
                <a:avLst/>
              </a:prstGeom>
              <a:blipFill>
                <a:blip r:embed="rId12"/>
                <a:stretch>
                  <a:fillRect l="-2326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FF3E2-8DB7-0C85-C7C2-B6A2E7BA2791}"/>
                  </a:ext>
                </a:extLst>
              </p:cNvPr>
              <p:cNvSpPr txBox="1"/>
              <p:nvPr/>
            </p:nvSpPr>
            <p:spPr>
              <a:xfrm>
                <a:off x="8543482" y="4543117"/>
                <a:ext cx="129573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𝑐𝑏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C7E6BE-C581-7C29-1F13-B1EE5B2AC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82" y="4543117"/>
                <a:ext cx="1295739" cy="219227"/>
              </a:xfrm>
              <a:prstGeom prst="rect">
                <a:avLst/>
              </a:prstGeom>
              <a:blipFill>
                <a:blip r:embed="rId13"/>
                <a:stretch>
                  <a:fillRect l="-2347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448640-C99C-74DA-FAD1-4291BFCCC489}"/>
                  </a:ext>
                </a:extLst>
              </p:cNvPr>
              <p:cNvSpPr txBox="1"/>
              <p:nvPr/>
            </p:nvSpPr>
            <p:spPr>
              <a:xfrm>
                <a:off x="2985099" y="2450429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39C32C-25CA-A9E4-39DF-44C92D8B3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2450429"/>
                <a:ext cx="527517" cy="232051"/>
              </a:xfrm>
              <a:prstGeom prst="rect">
                <a:avLst/>
              </a:prstGeom>
              <a:blipFill>
                <a:blip r:embed="rId14"/>
                <a:stretch>
                  <a:fillRect l="-4651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36E5CE33-2E4C-7414-FF2F-7612B851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399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BAA3A172-80AC-3402-375C-59577C09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FE2C1B-17B7-67BD-0902-87456472C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DF06B8-2B87-50DD-488A-9C183F803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89DADD-962A-DC95-8B3A-0A90D753B85A}"/>
                  </a:ext>
                </a:extLst>
              </p:cNvPr>
              <p:cNvSpPr txBox="1"/>
              <p:nvPr/>
            </p:nvSpPr>
            <p:spPr>
              <a:xfrm>
                <a:off x="5652875" y="3695106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A0E650-5F76-1A6E-C836-F15AD2F7F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875" y="3695106"/>
                <a:ext cx="638893" cy="219227"/>
              </a:xfrm>
              <a:prstGeom prst="rect">
                <a:avLst/>
              </a:prstGeom>
              <a:blipFill>
                <a:blip r:embed="rId5"/>
                <a:stretch>
                  <a:fillRect l="-5714" r="-95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67046F8C-E70A-0FA9-2213-62956890E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559" y="3118268"/>
            <a:ext cx="1638300" cy="997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9A217-1A35-F4DA-DA51-21710D6D8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588" y="2758605"/>
            <a:ext cx="472244" cy="47224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8DDBC5D-AFED-5820-3703-AB583E9F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809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21930042-F7EB-EC3D-0ED3-74E0CBDD4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C2F207-8937-0A09-5938-A4BE0E3F0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AA9C69-BEB9-29D5-CA60-5281F5E0C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98B355-7CAD-0F94-33CF-58F1B9067EA7}"/>
                  </a:ext>
                </a:extLst>
              </p:cNvPr>
              <p:cNvSpPr txBox="1"/>
              <p:nvPr/>
            </p:nvSpPr>
            <p:spPr>
              <a:xfrm>
                <a:off x="4309085" y="3041986"/>
                <a:ext cx="6338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0456CE-3E5F-CE5C-7E8E-50F437750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85" y="3041986"/>
                <a:ext cx="633891" cy="215444"/>
              </a:xfrm>
              <a:prstGeom prst="rect">
                <a:avLst/>
              </a:prstGeom>
              <a:blipFill>
                <a:blip r:embed="rId5"/>
                <a:stretch>
                  <a:fillRect l="-480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C43D4E-A62D-0E6E-56FE-E48179BFE737}"/>
                  </a:ext>
                </a:extLst>
              </p:cNvPr>
              <p:cNvSpPr txBox="1"/>
              <p:nvPr/>
            </p:nvSpPr>
            <p:spPr>
              <a:xfrm>
                <a:off x="5652875" y="3695106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A0E650-5F76-1A6E-C836-F15AD2F7F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875" y="3695106"/>
                <a:ext cx="638893" cy="219227"/>
              </a:xfrm>
              <a:prstGeom prst="rect">
                <a:avLst/>
              </a:prstGeom>
              <a:blipFill>
                <a:blip r:embed="rId6"/>
                <a:stretch>
                  <a:fillRect l="-5714" r="-95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ABEECC-D87F-8EE6-63F6-0D9B63EDD3F0}"/>
              </a:ext>
            </a:extLst>
          </p:cNvPr>
          <p:cNvCxnSpPr>
            <a:cxnSpLocks/>
          </p:cNvCxnSpPr>
          <p:nvPr/>
        </p:nvCxnSpPr>
        <p:spPr>
          <a:xfrm>
            <a:off x="4121190" y="331012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350EBD-D78A-2998-1041-ADFB31B81833}"/>
                  </a:ext>
                </a:extLst>
              </p:cNvPr>
              <p:cNvSpPr txBox="1"/>
              <p:nvPr/>
            </p:nvSpPr>
            <p:spPr>
              <a:xfrm>
                <a:off x="2985099" y="4548415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C0A67C-B484-124E-8756-3FE86A348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4548415"/>
                <a:ext cx="794064" cy="219227"/>
              </a:xfrm>
              <a:prstGeom prst="rect">
                <a:avLst/>
              </a:prstGeom>
              <a:blipFill>
                <a:blip r:embed="rId7"/>
                <a:stretch>
                  <a:fillRect l="-3846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9F2C0077-5B75-BBE1-A223-55FF17F9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7559" y="3118268"/>
            <a:ext cx="1638300" cy="99710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9A0BDF-52D4-7D9B-C93B-AF989297F82D}"/>
              </a:ext>
            </a:extLst>
          </p:cNvPr>
          <p:cNvCxnSpPr>
            <a:cxnSpLocks/>
          </p:cNvCxnSpPr>
          <p:nvPr/>
        </p:nvCxnSpPr>
        <p:spPr>
          <a:xfrm>
            <a:off x="7025934" y="331012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F4A168-4EBF-6ECC-8337-473036CB906B}"/>
                  </a:ext>
                </a:extLst>
              </p:cNvPr>
              <p:cNvSpPr txBox="1"/>
              <p:nvPr/>
            </p:nvSpPr>
            <p:spPr>
              <a:xfrm>
                <a:off x="7395416" y="3071424"/>
                <a:ext cx="2390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2734AE-2ABD-A4CE-3D69-958C11808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416" y="3071424"/>
                <a:ext cx="239040" cy="215444"/>
              </a:xfrm>
              <a:prstGeom prst="rect">
                <a:avLst/>
              </a:prstGeom>
              <a:blipFill>
                <a:blip r:embed="rId9"/>
                <a:stretch>
                  <a:fillRect l="-1538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7FB9C0-E575-29A1-8166-6C4903E1B215}"/>
                  </a:ext>
                </a:extLst>
              </p:cNvPr>
              <p:cNvSpPr txBox="1"/>
              <p:nvPr/>
            </p:nvSpPr>
            <p:spPr>
              <a:xfrm>
                <a:off x="2985099" y="2450429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D97523-2C0A-4B26-A484-331DC8599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2450429"/>
                <a:ext cx="527517" cy="232051"/>
              </a:xfrm>
              <a:prstGeom prst="rect">
                <a:avLst/>
              </a:prstGeom>
              <a:blipFill>
                <a:blip r:embed="rId10"/>
                <a:stretch>
                  <a:fillRect l="-4651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9A3759-4B4A-E55B-DD7C-EBBB433C27A4}"/>
                  </a:ext>
                </a:extLst>
              </p:cNvPr>
              <p:cNvSpPr txBox="1"/>
              <p:nvPr/>
            </p:nvSpPr>
            <p:spPr>
              <a:xfrm>
                <a:off x="5552046" y="2758605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432888-69E2-135C-5429-14BFBFF04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46" y="2758605"/>
                <a:ext cx="512833" cy="232051"/>
              </a:xfrm>
              <a:prstGeom prst="rect">
                <a:avLst/>
              </a:prstGeom>
              <a:blipFill>
                <a:blip r:embed="rId11"/>
                <a:stretch>
                  <a:fillRect l="-4762" r="-1190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D7B4D9D-5BFF-4276-5F90-38485FBFF1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2588" y="2758605"/>
            <a:ext cx="472244" cy="4722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E16DB9-C56D-EFBA-8433-8506116AE932}"/>
                  </a:ext>
                </a:extLst>
              </p:cNvPr>
              <p:cNvSpPr txBox="1"/>
              <p:nvPr/>
            </p:nvSpPr>
            <p:spPr>
              <a:xfrm>
                <a:off x="7502193" y="4138632"/>
                <a:ext cx="3867341" cy="539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⃪ </m:t>
                    </m:r>
                    <m:sSubSup>
                      <m:sSub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𝑔𝑎𝑏𝑐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GB" dirty="0"/>
                  <a:t>until SHA256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starts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last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4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digits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SSN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E16DB9-C56D-EFBA-8433-8506116AE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93" y="4138632"/>
                <a:ext cx="3867341" cy="539828"/>
              </a:xfrm>
              <a:prstGeom prst="rect">
                <a:avLst/>
              </a:prstGeom>
              <a:blipFill>
                <a:blip r:embed="rId13"/>
                <a:stretch>
                  <a:fillRect l="-473" t="-2273" b="-1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7">
            <a:extLst>
              <a:ext uri="{FF2B5EF4-FFF2-40B4-BE49-F238E27FC236}">
                <a16:creationId xmlns:a16="http://schemas.microsoft.com/office/drawing/2014/main" id="{8A182273-2B4C-33AC-A780-D53A1723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790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89016D76-7E01-73CB-B46A-EB83BC86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EB6A3-B29E-DE75-4D42-AFE61C4BD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F821EC-6277-D888-64B3-60FCDCA24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9F50C0-5EF5-08AC-EBE7-E9EBF1383CB0}"/>
                  </a:ext>
                </a:extLst>
              </p:cNvPr>
              <p:cNvSpPr txBox="1"/>
              <p:nvPr/>
            </p:nvSpPr>
            <p:spPr>
              <a:xfrm>
                <a:off x="4309085" y="3041986"/>
                <a:ext cx="6338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0456CE-3E5F-CE5C-7E8E-50F437750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85" y="3041986"/>
                <a:ext cx="633891" cy="215444"/>
              </a:xfrm>
              <a:prstGeom prst="rect">
                <a:avLst/>
              </a:prstGeom>
              <a:blipFill>
                <a:blip r:embed="rId5"/>
                <a:stretch>
                  <a:fillRect l="-480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491CE2-DA1C-A9FA-5297-A5A173D46C0D}"/>
                  </a:ext>
                </a:extLst>
              </p:cNvPr>
              <p:cNvSpPr txBox="1"/>
              <p:nvPr/>
            </p:nvSpPr>
            <p:spPr>
              <a:xfrm>
                <a:off x="5652875" y="3695106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A0E650-5F76-1A6E-C836-F15AD2F7F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875" y="3695106"/>
                <a:ext cx="638893" cy="219227"/>
              </a:xfrm>
              <a:prstGeom prst="rect">
                <a:avLst/>
              </a:prstGeom>
              <a:blipFill>
                <a:blip r:embed="rId6"/>
                <a:stretch>
                  <a:fillRect l="-5714" r="-95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11A528-6354-E86C-8833-928B02254815}"/>
              </a:ext>
            </a:extLst>
          </p:cNvPr>
          <p:cNvCxnSpPr>
            <a:cxnSpLocks/>
          </p:cNvCxnSpPr>
          <p:nvPr/>
        </p:nvCxnSpPr>
        <p:spPr>
          <a:xfrm>
            <a:off x="4121190" y="331012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AFE316-084F-9868-FE8C-F973928ECF5C}"/>
                  </a:ext>
                </a:extLst>
              </p:cNvPr>
              <p:cNvSpPr txBox="1"/>
              <p:nvPr/>
            </p:nvSpPr>
            <p:spPr>
              <a:xfrm>
                <a:off x="2985099" y="4548415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AFE316-084F-9868-FE8C-F973928EC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4548415"/>
                <a:ext cx="794064" cy="219227"/>
              </a:xfrm>
              <a:prstGeom prst="rect">
                <a:avLst/>
              </a:prstGeom>
              <a:blipFill>
                <a:blip r:embed="rId7"/>
                <a:stretch>
                  <a:fillRect l="-3846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3DACBD0F-A271-D118-E50A-38FFFE51EE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7559" y="3118268"/>
            <a:ext cx="1638300" cy="99710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43693D-082A-8722-C275-31C54113ADDB}"/>
              </a:ext>
            </a:extLst>
          </p:cNvPr>
          <p:cNvCxnSpPr>
            <a:cxnSpLocks/>
          </p:cNvCxnSpPr>
          <p:nvPr/>
        </p:nvCxnSpPr>
        <p:spPr>
          <a:xfrm>
            <a:off x="7025934" y="331012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70D16D-89C9-EC9B-2404-054DF8B4C68A}"/>
                  </a:ext>
                </a:extLst>
              </p:cNvPr>
              <p:cNvSpPr txBox="1"/>
              <p:nvPr/>
            </p:nvSpPr>
            <p:spPr>
              <a:xfrm>
                <a:off x="7395416" y="3071424"/>
                <a:ext cx="2390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2734AE-2ABD-A4CE-3D69-958C11808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416" y="3071424"/>
                <a:ext cx="239040" cy="215444"/>
              </a:xfrm>
              <a:prstGeom prst="rect">
                <a:avLst/>
              </a:prstGeom>
              <a:blipFill>
                <a:blip r:embed="rId9"/>
                <a:stretch>
                  <a:fillRect l="-1538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7EF62B-B212-C484-5DE5-377D55F25403}"/>
                  </a:ext>
                </a:extLst>
              </p:cNvPr>
              <p:cNvSpPr txBox="1"/>
              <p:nvPr/>
            </p:nvSpPr>
            <p:spPr>
              <a:xfrm>
                <a:off x="2985099" y="2450429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D97523-2C0A-4B26-A484-331DC8599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2450429"/>
                <a:ext cx="527517" cy="232051"/>
              </a:xfrm>
              <a:prstGeom prst="rect">
                <a:avLst/>
              </a:prstGeom>
              <a:blipFill>
                <a:blip r:embed="rId10"/>
                <a:stretch>
                  <a:fillRect l="-4651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72C0BD-9948-8D1D-C449-EEBA8523EC6A}"/>
                  </a:ext>
                </a:extLst>
              </p:cNvPr>
              <p:cNvSpPr txBox="1"/>
              <p:nvPr/>
            </p:nvSpPr>
            <p:spPr>
              <a:xfrm>
                <a:off x="5552046" y="2758605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432888-69E2-135C-5429-14BFBFF04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46" y="2758605"/>
                <a:ext cx="512833" cy="232051"/>
              </a:xfrm>
              <a:prstGeom prst="rect">
                <a:avLst/>
              </a:prstGeom>
              <a:blipFill>
                <a:blip r:embed="rId11"/>
                <a:stretch>
                  <a:fillRect l="-4762" r="-1190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DCA6CD8-3EBA-BF09-A2E2-F7B833275A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2588" y="2758605"/>
            <a:ext cx="472244" cy="472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ACBF67-9492-097C-DDB6-CBDB793BD8F2}"/>
                  </a:ext>
                </a:extLst>
              </p:cNvPr>
              <p:cNvSpPr txBox="1"/>
              <p:nvPr/>
            </p:nvSpPr>
            <p:spPr>
              <a:xfrm>
                <a:off x="8884238" y="4687760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ACBF67-9492-097C-DDB6-CBDB793BD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238" y="4687760"/>
                <a:ext cx="638893" cy="219227"/>
              </a:xfrm>
              <a:prstGeom prst="rect">
                <a:avLst/>
              </a:prstGeom>
              <a:blipFill>
                <a:blip r:embed="rId13"/>
                <a:stretch>
                  <a:fillRect l="-5714" r="-95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EE7A00-BF94-8335-A490-B9C7D266E7FA}"/>
              </a:ext>
            </a:extLst>
          </p:cNvPr>
          <p:cNvCxnSpPr>
            <a:cxnSpLocks/>
          </p:cNvCxnSpPr>
          <p:nvPr/>
        </p:nvCxnSpPr>
        <p:spPr>
          <a:xfrm flipH="1">
            <a:off x="4122733" y="360061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91ED39-8A72-3FE0-3AA7-A59A10D71E5B}"/>
                  </a:ext>
                </a:extLst>
              </p:cNvPr>
              <p:cNvSpPr txBox="1"/>
              <p:nvPr/>
            </p:nvSpPr>
            <p:spPr>
              <a:xfrm>
                <a:off x="4500803" y="3675664"/>
                <a:ext cx="2504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6E9069-E876-02E8-712A-CF5643AC8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03" y="3675664"/>
                <a:ext cx="250453" cy="215444"/>
              </a:xfrm>
              <a:prstGeom prst="rect">
                <a:avLst/>
              </a:prstGeom>
              <a:blipFill>
                <a:blip r:embed="rId14"/>
                <a:stretch>
                  <a:fillRect l="-1463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5D898F-563C-EFB3-A9E4-D567A7798C1B}"/>
              </a:ext>
            </a:extLst>
          </p:cNvPr>
          <p:cNvCxnSpPr>
            <a:cxnSpLocks/>
          </p:cNvCxnSpPr>
          <p:nvPr/>
        </p:nvCxnSpPr>
        <p:spPr>
          <a:xfrm flipH="1">
            <a:off x="7025934" y="360061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6B51A2-94C6-5D7E-8C26-88DD0E8CC7D1}"/>
                  </a:ext>
                </a:extLst>
              </p:cNvPr>
              <p:cNvSpPr txBox="1"/>
              <p:nvPr/>
            </p:nvSpPr>
            <p:spPr>
              <a:xfrm>
                <a:off x="7195490" y="3695105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186FB6-61A8-E837-F89E-8CECBD4A4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490" y="3695105"/>
                <a:ext cx="638893" cy="219227"/>
              </a:xfrm>
              <a:prstGeom prst="rect">
                <a:avLst/>
              </a:prstGeom>
              <a:blipFill>
                <a:blip r:embed="rId6"/>
                <a:stretch>
                  <a:fillRect l="-5714" r="-95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31E073-892B-8039-FA85-2B9F93F020CA}"/>
                  </a:ext>
                </a:extLst>
              </p:cNvPr>
              <p:cNvSpPr txBox="1"/>
              <p:nvPr/>
            </p:nvSpPr>
            <p:spPr>
              <a:xfrm>
                <a:off x="8884238" y="4935355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31E073-892B-8039-FA85-2B9F93F02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238" y="4935355"/>
                <a:ext cx="794064" cy="219227"/>
              </a:xfrm>
              <a:prstGeom prst="rect">
                <a:avLst/>
              </a:prstGeom>
              <a:blipFill>
                <a:blip r:embed="rId15"/>
                <a:stretch>
                  <a:fillRect l="-381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7">
            <a:extLst>
              <a:ext uri="{FF2B5EF4-FFF2-40B4-BE49-F238E27FC236}">
                <a16:creationId xmlns:a16="http://schemas.microsoft.com/office/drawing/2014/main" id="{8205B683-13A3-B7ED-A56B-641A2DBD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5EE4B0-A783-FB03-1FF3-98BDB4ECA4C8}"/>
                  </a:ext>
                </a:extLst>
              </p:cNvPr>
              <p:cNvSpPr txBox="1"/>
              <p:nvPr/>
            </p:nvSpPr>
            <p:spPr>
              <a:xfrm>
                <a:off x="7502193" y="4138632"/>
                <a:ext cx="3867341" cy="539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⃪ </m:t>
                    </m:r>
                    <m:sSubSup>
                      <m:sSub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GB" dirty="0"/>
                  <a:t>until SHA256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starts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last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4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digits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SSN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5EE4B0-A783-FB03-1FF3-98BDB4ECA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93" y="4138632"/>
                <a:ext cx="3867341" cy="539828"/>
              </a:xfrm>
              <a:prstGeom prst="rect">
                <a:avLst/>
              </a:prstGeom>
              <a:blipFill>
                <a:blip r:embed="rId16"/>
                <a:stretch>
                  <a:fillRect l="-473" t="-2273" b="-1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75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CF6F0BAF-A8C3-4FE8-8B96-9A5156ED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2ED5D-291F-44BF-DF22-F1C65AC5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21DB22-79D2-E298-EB63-D51130014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6E7A4A-6F18-7E20-539C-20AD6FF26F06}"/>
                  </a:ext>
                </a:extLst>
              </p:cNvPr>
              <p:cNvSpPr txBox="1"/>
              <p:nvPr/>
            </p:nvSpPr>
            <p:spPr>
              <a:xfrm>
                <a:off x="2985099" y="4548415"/>
                <a:ext cx="72769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6E7A4A-6F18-7E20-539C-20AD6FF26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4548415"/>
                <a:ext cx="727699" cy="219227"/>
              </a:xfrm>
              <a:prstGeom prst="rect">
                <a:avLst/>
              </a:prstGeom>
              <a:blipFill>
                <a:blip r:embed="rId5"/>
                <a:stretch>
                  <a:fillRect l="-420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D9E65F-A883-3733-CDCC-6224A560E88F}"/>
                  </a:ext>
                </a:extLst>
              </p:cNvPr>
              <p:cNvSpPr txBox="1"/>
              <p:nvPr/>
            </p:nvSpPr>
            <p:spPr>
              <a:xfrm>
                <a:off x="8366353" y="2532838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48F75-34FD-88FD-9665-EF520F585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53" y="2532838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638D5C4-4597-5755-3722-8D194D3E1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588" y="2758605"/>
            <a:ext cx="472244" cy="472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B9C161-5FF7-A520-C45B-FA37CE8CFBDB}"/>
                  </a:ext>
                </a:extLst>
              </p:cNvPr>
              <p:cNvSpPr txBox="1"/>
              <p:nvPr/>
            </p:nvSpPr>
            <p:spPr>
              <a:xfrm>
                <a:off x="2985099" y="2470248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24AF0D-4434-821A-976B-C3064AE69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2470248"/>
                <a:ext cx="1377300" cy="215444"/>
              </a:xfrm>
              <a:prstGeom prst="rect">
                <a:avLst/>
              </a:prstGeom>
              <a:blipFill>
                <a:blip r:embed="rId8"/>
                <a:stretch>
                  <a:fillRect l="-2212" r="-354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AA1140-E18D-E497-16BB-6022B9F01F97}"/>
                  </a:ext>
                </a:extLst>
              </p:cNvPr>
              <p:cNvSpPr txBox="1"/>
              <p:nvPr/>
            </p:nvSpPr>
            <p:spPr>
              <a:xfrm>
                <a:off x="5818860" y="2887005"/>
                <a:ext cx="1649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E81EB1-F8BF-37D2-C655-AC56EC05A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60" y="2887005"/>
                <a:ext cx="164981" cy="215444"/>
              </a:xfrm>
              <a:prstGeom prst="rect">
                <a:avLst/>
              </a:prstGeom>
              <a:blipFill>
                <a:blip r:embed="rId9"/>
                <a:stretch>
                  <a:fillRect l="-22222" r="-1481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42225-E878-DB61-DC4F-BC0DF214E4E4}"/>
                  </a:ext>
                </a:extLst>
              </p:cNvPr>
              <p:cNvSpPr txBox="1"/>
              <p:nvPr/>
            </p:nvSpPr>
            <p:spPr>
              <a:xfrm>
                <a:off x="5650374" y="3395816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10AD3-6701-DD4D-5789-BE7431E8D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74" y="3395816"/>
                <a:ext cx="638893" cy="219227"/>
              </a:xfrm>
              <a:prstGeom prst="rect">
                <a:avLst/>
              </a:prstGeom>
              <a:blipFill>
                <a:blip r:embed="rId10"/>
                <a:stretch>
                  <a:fillRect l="-5714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2D8981-E472-D2A7-6A9C-5EA69F2C8748}"/>
              </a:ext>
            </a:extLst>
          </p:cNvPr>
          <p:cNvCxnSpPr/>
          <p:nvPr/>
        </p:nvCxnSpPr>
        <p:spPr>
          <a:xfrm>
            <a:off x="4717093" y="3236976"/>
            <a:ext cx="250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0D303D-CACA-70BF-A067-6703723CADC5}"/>
              </a:ext>
            </a:extLst>
          </p:cNvPr>
          <p:cNvCxnSpPr>
            <a:cxnSpLocks/>
          </p:cNvCxnSpPr>
          <p:nvPr/>
        </p:nvCxnSpPr>
        <p:spPr>
          <a:xfrm flipH="1">
            <a:off x="4717093" y="3621024"/>
            <a:ext cx="2446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B72829-99EB-3C16-8185-2E0F4E02E0D0}"/>
              </a:ext>
            </a:extLst>
          </p:cNvPr>
          <p:cNvCxnSpPr/>
          <p:nvPr/>
        </p:nvCxnSpPr>
        <p:spPr>
          <a:xfrm>
            <a:off x="4731113" y="3992880"/>
            <a:ext cx="250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3787C-2525-87B6-F849-68A3D3C384D5}"/>
                  </a:ext>
                </a:extLst>
              </p:cNvPr>
              <p:cNvSpPr txBox="1"/>
              <p:nvPr/>
            </p:nvSpPr>
            <p:spPr>
              <a:xfrm>
                <a:off x="9467800" y="4544632"/>
                <a:ext cx="72769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3787C-2525-87B6-F849-68A3D3C38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800" y="4544632"/>
                <a:ext cx="727699" cy="219227"/>
              </a:xfrm>
              <a:prstGeom prst="rect">
                <a:avLst/>
              </a:prstGeom>
              <a:blipFill>
                <a:blip r:embed="rId11"/>
                <a:stretch>
                  <a:fillRect l="-4202" r="-840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82348B-F5F1-4DE1-CCB4-A1EA23B8DDDF}"/>
                  </a:ext>
                </a:extLst>
              </p:cNvPr>
              <p:cNvSpPr txBox="1"/>
              <p:nvPr/>
            </p:nvSpPr>
            <p:spPr>
              <a:xfrm>
                <a:off x="8174014" y="4548415"/>
                <a:ext cx="1288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/>
                  <a:t> valid,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DE20B-FED4-D9AA-534B-208F1B51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014" y="4548415"/>
                <a:ext cx="1288494" cy="215444"/>
              </a:xfrm>
              <a:prstGeom prst="rect">
                <a:avLst/>
              </a:prstGeom>
              <a:blipFill>
                <a:blip r:embed="rId13"/>
                <a:stretch>
                  <a:fillRect l="-8531" t="-25714" r="-7109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882CAE-0074-E95F-6B71-21B36E2FDCB8}"/>
                  </a:ext>
                </a:extLst>
              </p:cNvPr>
              <p:cNvSpPr txBox="1"/>
              <p:nvPr/>
            </p:nvSpPr>
            <p:spPr>
              <a:xfrm>
                <a:off x="2985099" y="2218378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25223B-B25E-0830-5501-FF313FADD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2218378"/>
                <a:ext cx="527517" cy="232051"/>
              </a:xfrm>
              <a:prstGeom prst="rect">
                <a:avLst/>
              </a:prstGeom>
              <a:blipFill>
                <a:blip r:embed="rId14"/>
                <a:stretch>
                  <a:fillRect l="-4651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351FD2-334C-6793-BFC3-0F54C3C92FD4}"/>
                  </a:ext>
                </a:extLst>
              </p:cNvPr>
              <p:cNvSpPr txBox="1"/>
              <p:nvPr/>
            </p:nvSpPr>
            <p:spPr>
              <a:xfrm>
                <a:off x="5709707" y="3750630"/>
                <a:ext cx="6649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B8D66E-5C0D-5094-7202-938E3FF16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707" y="3750630"/>
                <a:ext cx="664990" cy="215444"/>
              </a:xfrm>
              <a:prstGeom prst="rect">
                <a:avLst/>
              </a:prstGeom>
              <a:blipFill>
                <a:blip r:embed="rId15"/>
                <a:stretch>
                  <a:fillRect l="-11927" t="-25000" r="-1559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7">
            <a:extLst>
              <a:ext uri="{FF2B5EF4-FFF2-40B4-BE49-F238E27FC236}">
                <a16:creationId xmlns:a16="http://schemas.microsoft.com/office/drawing/2014/main" id="{752B5FF8-C1E3-C9AD-9EA8-8DFAD6F8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41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 Attacks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28" y="2866508"/>
            <a:ext cx="1236007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6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3904E1AF-1672-F559-32EF-08BB2DE81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D1ACA-9858-DC6A-8B6A-A973AE6E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C1B88-D8B7-E5DB-5D23-C03D8BD8B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B30927-B567-C74F-DE88-A6483F1BBFB5}"/>
                  </a:ext>
                </a:extLst>
              </p:cNvPr>
              <p:cNvSpPr txBox="1"/>
              <p:nvPr/>
            </p:nvSpPr>
            <p:spPr>
              <a:xfrm>
                <a:off x="2985099" y="4548415"/>
                <a:ext cx="72769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B30927-B567-C74F-DE88-A6483F1BB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4548415"/>
                <a:ext cx="727699" cy="219227"/>
              </a:xfrm>
              <a:prstGeom prst="rect">
                <a:avLst/>
              </a:prstGeom>
              <a:blipFill>
                <a:blip r:embed="rId5"/>
                <a:stretch>
                  <a:fillRect l="-420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E9446B-D2D8-024C-AC17-F71F5620936C}"/>
                  </a:ext>
                </a:extLst>
              </p:cNvPr>
              <p:cNvSpPr txBox="1"/>
              <p:nvPr/>
            </p:nvSpPr>
            <p:spPr>
              <a:xfrm>
                <a:off x="9467800" y="4544632"/>
                <a:ext cx="72769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E9446B-D2D8-024C-AC17-F71F56209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800" y="4544632"/>
                <a:ext cx="727699" cy="219227"/>
              </a:xfrm>
              <a:prstGeom prst="rect">
                <a:avLst/>
              </a:prstGeom>
              <a:blipFill>
                <a:blip r:embed="rId6"/>
                <a:stretch>
                  <a:fillRect l="-4202" r="-840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C3C0709-5F45-3929-D42A-F930D8D79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588" y="2758605"/>
            <a:ext cx="472244" cy="472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109026-BF80-019F-8EB2-2956C65E233C}"/>
                  </a:ext>
                </a:extLst>
              </p:cNvPr>
              <p:cNvSpPr txBox="1"/>
              <p:nvPr/>
            </p:nvSpPr>
            <p:spPr>
              <a:xfrm>
                <a:off x="2985099" y="2470248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24AF0D-4434-821A-976B-C3064AE69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2470248"/>
                <a:ext cx="1377300" cy="215444"/>
              </a:xfrm>
              <a:prstGeom prst="rect">
                <a:avLst/>
              </a:prstGeom>
              <a:blipFill>
                <a:blip r:embed="rId8"/>
                <a:stretch>
                  <a:fillRect l="-2212" r="-354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CFE954-D76A-1803-E77B-F736EC583B1E}"/>
                  </a:ext>
                </a:extLst>
              </p:cNvPr>
              <p:cNvSpPr txBox="1"/>
              <p:nvPr/>
            </p:nvSpPr>
            <p:spPr>
              <a:xfrm>
                <a:off x="5818860" y="2887005"/>
                <a:ext cx="1649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E81EB1-F8BF-37D2-C655-AC56EC05A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60" y="2887005"/>
                <a:ext cx="164981" cy="215444"/>
              </a:xfrm>
              <a:prstGeom prst="rect">
                <a:avLst/>
              </a:prstGeom>
              <a:blipFill>
                <a:blip r:embed="rId9"/>
                <a:stretch>
                  <a:fillRect l="-22222" r="-1481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24D2A9-B559-D1C0-0ADE-0693EE8AACEC}"/>
                  </a:ext>
                </a:extLst>
              </p:cNvPr>
              <p:cNvSpPr txBox="1"/>
              <p:nvPr/>
            </p:nvSpPr>
            <p:spPr>
              <a:xfrm>
                <a:off x="5650374" y="3395816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10AD3-6701-DD4D-5789-BE7431E8D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74" y="3395816"/>
                <a:ext cx="638893" cy="219227"/>
              </a:xfrm>
              <a:prstGeom prst="rect">
                <a:avLst/>
              </a:prstGeom>
              <a:blipFill>
                <a:blip r:embed="rId10"/>
                <a:stretch>
                  <a:fillRect l="-5714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DAC123-9A7D-5C1C-4AE6-D1555D1CFA23}"/>
              </a:ext>
            </a:extLst>
          </p:cNvPr>
          <p:cNvCxnSpPr/>
          <p:nvPr/>
        </p:nvCxnSpPr>
        <p:spPr>
          <a:xfrm>
            <a:off x="4717093" y="3236976"/>
            <a:ext cx="250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5415DC-F555-EC90-C69A-79DA2A0F329E}"/>
              </a:ext>
            </a:extLst>
          </p:cNvPr>
          <p:cNvCxnSpPr>
            <a:cxnSpLocks/>
          </p:cNvCxnSpPr>
          <p:nvPr/>
        </p:nvCxnSpPr>
        <p:spPr>
          <a:xfrm flipH="1">
            <a:off x="4717093" y="3621024"/>
            <a:ext cx="2446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70212A-0D07-A3CD-B89B-B35FAA0309CE}"/>
              </a:ext>
            </a:extLst>
          </p:cNvPr>
          <p:cNvCxnSpPr/>
          <p:nvPr/>
        </p:nvCxnSpPr>
        <p:spPr>
          <a:xfrm>
            <a:off x="4731113" y="3992880"/>
            <a:ext cx="250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A6BE10-D307-3393-D8A6-C62B5765AF47}"/>
                  </a:ext>
                </a:extLst>
              </p:cNvPr>
              <p:cNvSpPr txBox="1"/>
              <p:nvPr/>
            </p:nvSpPr>
            <p:spPr>
              <a:xfrm>
                <a:off x="5709707" y="3750630"/>
                <a:ext cx="6649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7D96A7-65FA-89B1-5477-7D6D5E1CF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707" y="3750630"/>
                <a:ext cx="664990" cy="215444"/>
              </a:xfrm>
              <a:prstGeom prst="rect">
                <a:avLst/>
              </a:prstGeom>
              <a:blipFill>
                <a:blip r:embed="rId11"/>
                <a:stretch>
                  <a:fillRect l="-11927" t="-25000" r="-1559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D485A9-704C-5843-C370-2071178E42B0}"/>
                  </a:ext>
                </a:extLst>
              </p:cNvPr>
              <p:cNvSpPr txBox="1"/>
              <p:nvPr/>
            </p:nvSpPr>
            <p:spPr>
              <a:xfrm>
                <a:off x="8174014" y="4548415"/>
                <a:ext cx="1288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/>
                  <a:t> valid,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1C03E5-B2A4-8BDB-C589-6D7D0B62D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014" y="4548415"/>
                <a:ext cx="1288494" cy="215444"/>
              </a:xfrm>
              <a:prstGeom prst="rect">
                <a:avLst/>
              </a:prstGeom>
              <a:blipFill>
                <a:blip r:embed="rId12"/>
                <a:stretch>
                  <a:fillRect l="-8531" t="-25714" r="-7109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05BDAE29-F9AF-45B7-BD03-6FDB04D527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522" y="3215992"/>
            <a:ext cx="878441" cy="534638"/>
          </a:xfrm>
          <a:prstGeom prst="rect">
            <a:avLst/>
          </a:prstGeom>
        </p:spPr>
      </p:pic>
      <p:pic>
        <p:nvPicPr>
          <p:cNvPr id="36" name="Graphic 35" descr="Question Mark with solid fill">
            <a:extLst>
              <a:ext uri="{FF2B5EF4-FFF2-40B4-BE49-F238E27FC236}">
                <a16:creationId xmlns:a16="http://schemas.microsoft.com/office/drawing/2014/main" id="{385A6387-5114-6CCA-F0F0-0E53FD6B5D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84839" y="2552122"/>
            <a:ext cx="650467" cy="650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60B9D1-652D-3961-6CD6-B2CBEE8FA481}"/>
                  </a:ext>
                </a:extLst>
              </p:cNvPr>
              <p:cNvSpPr txBox="1"/>
              <p:nvPr/>
            </p:nvSpPr>
            <p:spPr>
              <a:xfrm>
                <a:off x="8366353" y="2532838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991C45-2CE2-CD87-6268-0618B59A9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53" y="2532838"/>
                <a:ext cx="523926" cy="232051"/>
              </a:xfrm>
              <a:prstGeom prst="rect">
                <a:avLst/>
              </a:prstGeom>
              <a:blipFill>
                <a:blip r:embed="rId16"/>
                <a:stretch>
                  <a:fillRect l="-6977" r="-1163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01EE32-71C0-971D-8E06-C121BED90E0F}"/>
                  </a:ext>
                </a:extLst>
              </p:cNvPr>
              <p:cNvSpPr txBox="1"/>
              <p:nvPr/>
            </p:nvSpPr>
            <p:spPr>
              <a:xfrm>
                <a:off x="2985099" y="2218378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125FDB-4000-4E53-5FBD-0F319B544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2218378"/>
                <a:ext cx="527517" cy="232051"/>
              </a:xfrm>
              <a:prstGeom prst="rect">
                <a:avLst/>
              </a:prstGeom>
              <a:blipFill>
                <a:blip r:embed="rId17"/>
                <a:stretch>
                  <a:fillRect l="-4651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7">
            <a:extLst>
              <a:ext uri="{FF2B5EF4-FFF2-40B4-BE49-F238E27FC236}">
                <a16:creationId xmlns:a16="http://schemas.microsoft.com/office/drawing/2014/main" id="{1E757C3F-11AE-A4EB-F4ED-0329C76B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345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78E82E26-84F3-3CAA-B3BD-16D3C9EE2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63E5A-15C2-2670-9E50-FC81233BF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15408B-A2D8-2CF4-5AD3-17539D0E8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BC7A0F-9E87-16B1-51EF-2313D689424C}"/>
                  </a:ext>
                </a:extLst>
              </p:cNvPr>
              <p:cNvSpPr txBox="1"/>
              <p:nvPr/>
            </p:nvSpPr>
            <p:spPr>
              <a:xfrm>
                <a:off x="2985099" y="4548415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C0A67C-B484-124E-8756-3FE86A348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4548415"/>
                <a:ext cx="794064" cy="219227"/>
              </a:xfrm>
              <a:prstGeom prst="rect">
                <a:avLst/>
              </a:prstGeom>
              <a:blipFill>
                <a:blip r:embed="rId5"/>
                <a:stretch>
                  <a:fillRect l="-3846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F32B75D-9DAC-971D-6AEC-B14FCF128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2588" y="2758605"/>
            <a:ext cx="472244" cy="472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ED57A-3CB1-D0D0-1877-91220E8018BA}"/>
                  </a:ext>
                </a:extLst>
              </p:cNvPr>
              <p:cNvSpPr txBox="1"/>
              <p:nvPr/>
            </p:nvSpPr>
            <p:spPr>
              <a:xfrm>
                <a:off x="2985099" y="2470248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24AF0D-4434-821A-976B-C3064AE69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2470248"/>
                <a:ext cx="1377300" cy="215444"/>
              </a:xfrm>
              <a:prstGeom prst="rect">
                <a:avLst/>
              </a:prstGeom>
              <a:blipFill>
                <a:blip r:embed="rId7"/>
                <a:stretch>
                  <a:fillRect l="-2212" r="-354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BC9D81-9F7A-4FDA-6E1E-47D3C93C79CC}"/>
                  </a:ext>
                </a:extLst>
              </p:cNvPr>
              <p:cNvSpPr txBox="1"/>
              <p:nvPr/>
            </p:nvSpPr>
            <p:spPr>
              <a:xfrm>
                <a:off x="5818860" y="2887005"/>
                <a:ext cx="1649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E81EB1-F8BF-37D2-C655-AC56EC05A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60" y="2887005"/>
                <a:ext cx="164981" cy="215444"/>
              </a:xfrm>
              <a:prstGeom prst="rect">
                <a:avLst/>
              </a:prstGeom>
              <a:blipFill>
                <a:blip r:embed="rId8"/>
                <a:stretch>
                  <a:fillRect l="-22222" r="-1481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85ADDC-DAF4-E186-A4F9-EE8D17FE129C}"/>
                  </a:ext>
                </a:extLst>
              </p:cNvPr>
              <p:cNvSpPr txBox="1"/>
              <p:nvPr/>
            </p:nvSpPr>
            <p:spPr>
              <a:xfrm>
                <a:off x="5650374" y="3395816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10AD3-6701-DD4D-5789-BE7431E8D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74" y="3395816"/>
                <a:ext cx="638893" cy="219227"/>
              </a:xfrm>
              <a:prstGeom prst="rect">
                <a:avLst/>
              </a:prstGeom>
              <a:blipFill>
                <a:blip r:embed="rId9"/>
                <a:stretch>
                  <a:fillRect l="-5714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EB035B-1881-9BC3-EDE1-9C99B3534565}"/>
              </a:ext>
            </a:extLst>
          </p:cNvPr>
          <p:cNvCxnSpPr/>
          <p:nvPr/>
        </p:nvCxnSpPr>
        <p:spPr>
          <a:xfrm>
            <a:off x="4717093" y="3236976"/>
            <a:ext cx="250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6E9D4C-B065-0E0F-129B-97A1017AA65F}"/>
              </a:ext>
            </a:extLst>
          </p:cNvPr>
          <p:cNvCxnSpPr>
            <a:cxnSpLocks/>
          </p:cNvCxnSpPr>
          <p:nvPr/>
        </p:nvCxnSpPr>
        <p:spPr>
          <a:xfrm flipH="1">
            <a:off x="4717093" y="3621024"/>
            <a:ext cx="2446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A939A-B635-AAE8-361C-8CE301B1A257}"/>
              </a:ext>
            </a:extLst>
          </p:cNvPr>
          <p:cNvCxnSpPr/>
          <p:nvPr/>
        </p:nvCxnSpPr>
        <p:spPr>
          <a:xfrm>
            <a:off x="4731113" y="3992880"/>
            <a:ext cx="250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brick wall with a fire icon&#10;&#10;Description automatically generated">
            <a:extLst>
              <a:ext uri="{FF2B5EF4-FFF2-40B4-BE49-F238E27FC236}">
                <a16:creationId xmlns:a16="http://schemas.microsoft.com/office/drawing/2014/main" id="{AF3EE73C-C352-56CF-2885-AD3AFC9C53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5522" y="3215992"/>
            <a:ext cx="878441" cy="534638"/>
          </a:xfrm>
          <a:prstGeom prst="rect">
            <a:avLst/>
          </a:prstGeom>
        </p:spPr>
      </p:pic>
      <p:pic>
        <p:nvPicPr>
          <p:cNvPr id="31" name="Graphic 30" descr="Question Mark with solid fill">
            <a:extLst>
              <a:ext uri="{FF2B5EF4-FFF2-40B4-BE49-F238E27FC236}">
                <a16:creationId xmlns:a16="http://schemas.microsoft.com/office/drawing/2014/main" id="{E5EADB3D-BD2D-BF1F-28F3-CB5B3114F2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84839" y="2552122"/>
            <a:ext cx="650467" cy="650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A23B72-4652-5E2C-4A9D-471C1D3227FC}"/>
              </a:ext>
            </a:extLst>
          </p:cNvPr>
          <p:cNvSpPr txBox="1"/>
          <p:nvPr/>
        </p:nvSpPr>
        <p:spPr>
          <a:xfrm>
            <a:off x="3219313" y="5661523"/>
            <a:ext cx="6131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Idea: use malleable and re-randomizable commitments [DMS’16]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F10594-9ACE-45F4-82F1-AD7859BD5F61}"/>
                  </a:ext>
                </a:extLst>
              </p:cNvPr>
              <p:cNvSpPr txBox="1"/>
              <p:nvPr/>
            </p:nvSpPr>
            <p:spPr>
              <a:xfrm>
                <a:off x="9467800" y="4544632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23861A-BDCB-733A-F414-92D68A657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800" y="4544632"/>
                <a:ext cx="794064" cy="219227"/>
              </a:xfrm>
              <a:prstGeom prst="rect">
                <a:avLst/>
              </a:prstGeom>
              <a:blipFill>
                <a:blip r:embed="rId13"/>
                <a:stretch>
                  <a:fillRect l="-3846" r="-769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401B6B-4AE5-4DA5-98F9-CADDBB65992C}"/>
                  </a:ext>
                </a:extLst>
              </p:cNvPr>
              <p:cNvSpPr txBox="1"/>
              <p:nvPr/>
            </p:nvSpPr>
            <p:spPr>
              <a:xfrm>
                <a:off x="8174014" y="4548415"/>
                <a:ext cx="12884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/>
                  <a:t> valid,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2C1308-AE23-C52B-5A6F-2EC802801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014" y="4548415"/>
                <a:ext cx="1288494" cy="215444"/>
              </a:xfrm>
              <a:prstGeom prst="rect">
                <a:avLst/>
              </a:prstGeom>
              <a:blipFill>
                <a:blip r:embed="rId14"/>
                <a:stretch>
                  <a:fillRect l="-8531" t="-25714" r="-7109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D10075-1A43-F2D3-7DFA-3755D1B58C17}"/>
                  </a:ext>
                </a:extLst>
              </p:cNvPr>
              <p:cNvSpPr txBox="1"/>
              <p:nvPr/>
            </p:nvSpPr>
            <p:spPr>
              <a:xfrm>
                <a:off x="2985099" y="2218378"/>
                <a:ext cx="527517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444EA9-7CDE-4948-5559-AFC716889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2218378"/>
                <a:ext cx="527517" cy="232051"/>
              </a:xfrm>
              <a:prstGeom prst="rect">
                <a:avLst/>
              </a:prstGeom>
              <a:blipFill>
                <a:blip r:embed="rId15"/>
                <a:stretch>
                  <a:fillRect l="-4651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E2E577-4FB3-3251-CC24-FF3094F67B55}"/>
                  </a:ext>
                </a:extLst>
              </p:cNvPr>
              <p:cNvSpPr txBox="1"/>
              <p:nvPr/>
            </p:nvSpPr>
            <p:spPr>
              <a:xfrm>
                <a:off x="5709707" y="3750630"/>
                <a:ext cx="6649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79D046-90B5-AFB1-8323-1DBD9DDDD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707" y="3750630"/>
                <a:ext cx="664990" cy="215444"/>
              </a:xfrm>
              <a:prstGeom prst="rect">
                <a:avLst/>
              </a:prstGeom>
              <a:blipFill>
                <a:blip r:embed="rId16"/>
                <a:stretch>
                  <a:fillRect l="-11927" t="-25000" r="-1559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F23992-9577-9510-EE86-7C10E3FB5E2D}"/>
                  </a:ext>
                </a:extLst>
              </p:cNvPr>
              <p:cNvSpPr txBox="1"/>
              <p:nvPr/>
            </p:nvSpPr>
            <p:spPr>
              <a:xfrm>
                <a:off x="8366353" y="2532838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2157E9-E462-4587-C8F9-5428060A2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53" y="2532838"/>
                <a:ext cx="523926" cy="232051"/>
              </a:xfrm>
              <a:prstGeom prst="rect">
                <a:avLst/>
              </a:prstGeom>
              <a:blipFill>
                <a:blip r:embed="rId17"/>
                <a:stretch>
                  <a:fillRect l="-6977" r="-1163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7">
            <a:extLst>
              <a:ext uri="{FF2B5EF4-FFF2-40B4-BE49-F238E27FC236}">
                <a16:creationId xmlns:a16="http://schemas.microsoft.com/office/drawing/2014/main" id="{6E5FE5F3-2FAF-7012-FD04-6192AF41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348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3F9074F-6F64-2EF6-8EDC-5338C7EA8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762591-5E47-119C-5580-A8D1B727396C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523220"/>
              </a:xfrm>
              <a:prstGeom prst="rect">
                <a:avLst/>
              </a:prstGeom>
              <a:blipFill>
                <a:blip r:embed="rId3"/>
                <a:stretch>
                  <a:fillRect l="-174"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7">
            <a:extLst>
              <a:ext uri="{FF2B5EF4-FFF2-40B4-BE49-F238E27FC236}">
                <a16:creationId xmlns:a16="http://schemas.microsoft.com/office/drawing/2014/main" id="{472B9C00-7DA0-FB43-E045-7D80414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84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83663F9-DA55-F406-D2DD-4042B9A50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ADF103-4C2B-C022-2610-5656AEEFECDB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converts it into a commitment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738664"/>
              </a:xfrm>
              <a:prstGeom prst="rect">
                <a:avLst/>
              </a:prstGeom>
              <a:blipFill>
                <a:blip r:embed="rId3"/>
                <a:stretch>
                  <a:fillRect l="-174"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7">
            <a:extLst>
              <a:ext uri="{FF2B5EF4-FFF2-40B4-BE49-F238E27FC236}">
                <a16:creationId xmlns:a16="http://schemas.microsoft.com/office/drawing/2014/main" id="{6FECF994-BEBE-3889-8A24-61BFF126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150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708F0DDB-270B-D946-1E2C-39B243F75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39512-39AA-EB21-231C-2DC6AB130506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converts it into a commitment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converts it into a uniformly random commitment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954107"/>
              </a:xfrm>
              <a:prstGeom prst="rect">
                <a:avLst/>
              </a:prstGeom>
              <a:blipFill>
                <a:blip r:embed="rId3"/>
                <a:stretch>
                  <a:fillRect l="-174" t="-637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7">
            <a:extLst>
              <a:ext uri="{FF2B5EF4-FFF2-40B4-BE49-F238E27FC236}">
                <a16:creationId xmlns:a16="http://schemas.microsoft.com/office/drawing/2014/main" id="{FC3CEB07-8623-A2C9-2205-1C4AFD8E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073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31C39800-4A34-B5B2-13D2-83D43D1DD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EE86C-5A15-9819-D09E-869EDF911928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converts it into a commitment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converts it into a uniformly random commitment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Rerandomized and mauled commitments can be opened with access to an opening of the original commitment (and the randomness used in the rerandomization and mauling)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blipFill>
                <a:blip r:embed="rId3"/>
                <a:stretch>
                  <a:fillRect l="-17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7">
            <a:extLst>
              <a:ext uri="{FF2B5EF4-FFF2-40B4-BE49-F238E27FC236}">
                <a16:creationId xmlns:a16="http://schemas.microsoft.com/office/drawing/2014/main" id="{D9F6853C-20FA-F095-03D1-18260584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929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E4D30528-6C03-CFE2-9EC2-313CBEB84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4E3D6C-7D4D-42C2-B7AA-4BFC861CDCFC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converts it into a commitment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converts it into a uniformly random commitment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Rerandomized and mauled commitments can be opened with access to an opening of the original commitment (and the randomness used in the rerandomization and mauling)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blipFill>
                <a:blip r:embed="rId3"/>
                <a:stretch>
                  <a:fillRect l="-17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37BB344-C2D2-8275-5562-07E012DD1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946" y="4072192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6ACCB4-6B2F-F207-ACDD-231270F77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4014" y="4072192"/>
            <a:ext cx="1638300" cy="1231900"/>
          </a:xfrm>
          <a:prstGeom prst="rect">
            <a:avLst/>
          </a:prstGeom>
        </p:spPr>
      </p:pic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06885C07-AEFE-0DC9-612C-0CA1DF333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322" y="4284123"/>
            <a:ext cx="1492125" cy="908139"/>
          </a:xfrm>
          <a:prstGeom prst="rect">
            <a:avLst/>
          </a:prstGeo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F4A4AC06-7A88-627D-93DE-B14F5396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495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59F14645-AB63-7CD9-FCD4-CF400704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04050-25CB-ECE4-B753-2A263B3F80C4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converts it into a commitment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converts it into a uniformly random commitment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Rerandomized and mauled commitments can be opened with access to an opening of the original commitment (and the randomness used in the rerandomization and mauling)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blipFill>
                <a:blip r:embed="rId3"/>
                <a:stretch>
                  <a:fillRect l="-17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ABDCCF3-CBB6-030F-E211-38324639C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946" y="4072192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B914F3-9F0C-62CD-A4AF-7D7BBE0BE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4014" y="407219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7F4DED-26D6-06CD-4D97-F95A4DFEBFE9}"/>
                  </a:ext>
                </a:extLst>
              </p:cNvPr>
              <p:cNvSpPr txBox="1"/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1FEA94-6C27-2698-8365-E061AFCF5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blipFill>
                <a:blip r:embed="rId6"/>
                <a:stretch>
                  <a:fillRect l="-2212" r="-354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574013BF-3595-6531-F3F7-B39A3AE73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322" y="4284123"/>
            <a:ext cx="1492125" cy="908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85BA40-501B-0A78-78C8-8BCB5C7BBE1E}"/>
                  </a:ext>
                </a:extLst>
              </p:cNvPr>
              <p:cNvSpPr txBox="1"/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1BD6D2-64E7-EBCF-101F-28C81A3AF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blipFill>
                <a:blip r:embed="rId12"/>
                <a:stretch>
                  <a:fillRect l="-5556" r="-2222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F2D0022-050E-9275-A8FB-449379DEBC2D}"/>
                  </a:ext>
                </a:extLst>
              </p:cNvPr>
              <p:cNvSpPr txBox="1"/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C326DE-284B-1D70-AF6B-9637B14C0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blipFill>
                <a:blip r:embed="rId13"/>
                <a:stretch>
                  <a:fillRect l="-22222" r="-148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F5E36F-8C65-A502-56DF-CA7445953163}"/>
              </a:ext>
            </a:extLst>
          </p:cNvPr>
          <p:cNvCxnSpPr>
            <a:cxnSpLocks/>
          </p:cNvCxnSpPr>
          <p:nvPr/>
        </p:nvCxnSpPr>
        <p:spPr>
          <a:xfrm>
            <a:off x="4134099" y="447917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4B43DA09-AC81-A8F0-2DEF-2484FF27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408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31FD552-7D0C-8DB5-E774-A99C85CE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0DBBF2-3B58-06F8-FD16-D5193272E7A6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converts it into a commitment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converts it into a uniformly random commitment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Rerandomized and mauled commitments can be opened with access to an opening of the original commitment (and the randomness used in the rerandomization and mauling)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blipFill>
                <a:blip r:embed="rId3"/>
                <a:stretch>
                  <a:fillRect l="-17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C9A161E-A21C-AE11-FA33-F338AC9E9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946" y="4072192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43073F-FD26-1475-A7DB-4321AEB69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4014" y="407219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2BDC92-9282-5435-BC9A-3D356DC0C519}"/>
                  </a:ext>
                </a:extLst>
              </p:cNvPr>
              <p:cNvSpPr txBox="1"/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1FEA94-6C27-2698-8365-E061AFCF5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blipFill>
                <a:blip r:embed="rId6"/>
                <a:stretch>
                  <a:fillRect l="-2212" r="-354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EAD195DA-7230-B886-A835-0C9806367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322" y="4284123"/>
            <a:ext cx="1492125" cy="908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67C804-761E-18C5-4E01-86B11CEDCE26}"/>
                  </a:ext>
                </a:extLst>
              </p:cNvPr>
              <p:cNvSpPr txBox="1"/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1BD6D2-64E7-EBCF-101F-28C81A3AF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blipFill>
                <a:blip r:embed="rId12"/>
                <a:stretch>
                  <a:fillRect l="-5556" r="-2222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ABD328-63A2-E53B-54BB-B81CB56BA01D}"/>
                  </a:ext>
                </a:extLst>
              </p:cNvPr>
              <p:cNvSpPr txBox="1"/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C326DE-284B-1D70-AF6B-9637B14C0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blipFill>
                <a:blip r:embed="rId13"/>
                <a:stretch>
                  <a:fillRect l="-22222" r="-148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0127F1A-7173-A5D5-89CE-D6655A94A907}"/>
              </a:ext>
            </a:extLst>
          </p:cNvPr>
          <p:cNvCxnSpPr>
            <a:cxnSpLocks/>
          </p:cNvCxnSpPr>
          <p:nvPr/>
        </p:nvCxnSpPr>
        <p:spPr>
          <a:xfrm>
            <a:off x="4134099" y="447917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EDE6BA-8722-81CD-B602-F7E34C35AD17}"/>
                  </a:ext>
                </a:extLst>
              </p:cNvPr>
              <p:cNvSpPr txBox="1"/>
              <p:nvPr/>
            </p:nvSpPr>
            <p:spPr>
              <a:xfrm>
                <a:off x="5579478" y="3244800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F8432CF-A595-FFAD-044B-E70A4750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78" y="3244800"/>
                <a:ext cx="512833" cy="232051"/>
              </a:xfrm>
              <a:prstGeom prst="rect">
                <a:avLst/>
              </a:prstGeom>
              <a:blipFill>
                <a:blip r:embed="rId15"/>
                <a:stretch>
                  <a:fillRect l="-3571" r="-2381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6C43CC-6B7C-6482-17FC-66F8660939DB}"/>
                  </a:ext>
                </a:extLst>
              </p:cNvPr>
              <p:cNvSpPr txBox="1"/>
              <p:nvPr/>
            </p:nvSpPr>
            <p:spPr>
              <a:xfrm>
                <a:off x="5343373" y="3470567"/>
                <a:ext cx="13616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𝑀𝑎𝑢𝑙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D5966A-E345-7882-ABA7-0864537C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373" y="3470567"/>
                <a:ext cx="136165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E62193-1124-8DD5-C521-AD910F193F2A}"/>
                  </a:ext>
                </a:extLst>
              </p:cNvPr>
              <p:cNvSpPr txBox="1"/>
              <p:nvPr/>
            </p:nvSpPr>
            <p:spPr>
              <a:xfrm>
                <a:off x="5322302" y="3763376"/>
                <a:ext cx="13006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𝑅𝑒𝑟𝑎𝑛𝑑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85C049-1FAC-C107-F4DC-E83E21BD7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302" y="3763376"/>
                <a:ext cx="1300618" cy="307777"/>
              </a:xfrm>
              <a:prstGeom prst="rect">
                <a:avLst/>
              </a:prstGeom>
              <a:blipFill>
                <a:blip r:embed="rId17"/>
                <a:stretch>
                  <a:fillRect r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A226427-9772-11C7-A524-384057293783}"/>
              </a:ext>
            </a:extLst>
          </p:cNvPr>
          <p:cNvCxnSpPr>
            <a:cxnSpLocks/>
          </p:cNvCxnSpPr>
          <p:nvPr/>
        </p:nvCxnSpPr>
        <p:spPr>
          <a:xfrm>
            <a:off x="7047837" y="4447703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EC117CA-482F-1775-ABCD-DE44F1815502}"/>
                  </a:ext>
                </a:extLst>
              </p:cNvPr>
              <p:cNvSpPr txBox="1"/>
              <p:nvPr/>
            </p:nvSpPr>
            <p:spPr>
              <a:xfrm>
                <a:off x="7417319" y="4208999"/>
                <a:ext cx="2035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F40EFF-55B1-937B-87B8-2A52C0A3A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19" y="4208999"/>
                <a:ext cx="203581" cy="215444"/>
              </a:xfrm>
              <a:prstGeom prst="rect">
                <a:avLst/>
              </a:prstGeom>
              <a:blipFill>
                <a:blip r:embed="rId18"/>
                <a:stretch>
                  <a:fillRect l="-24242" r="-1818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7">
            <a:extLst>
              <a:ext uri="{FF2B5EF4-FFF2-40B4-BE49-F238E27FC236}">
                <a16:creationId xmlns:a16="http://schemas.microsoft.com/office/drawing/2014/main" id="{AD3E05E6-6C51-46C0-CFC6-3992DCC4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566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18092549-359B-F887-289F-9FCDD3E48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3C30D-1A09-3555-3E11-5EC7D169D41A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converts it into a commitment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converts it into a uniformly random commitment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Rerandomized and mauled commitments can be opened with access to an opening of the original commitment (and the randomness used in the rerandomization and mauling)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blipFill>
                <a:blip r:embed="rId3"/>
                <a:stretch>
                  <a:fillRect l="-17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B19CCE5-2DBB-9305-DBCC-09F4FA511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946" y="4072192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B0889C-7E85-6208-CE5D-044AFBEF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4014" y="407219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D41D8B2-D46E-DEE9-95B1-3A44C8D8B5C6}"/>
                  </a:ext>
                </a:extLst>
              </p:cNvPr>
              <p:cNvSpPr txBox="1"/>
              <p:nvPr/>
            </p:nvSpPr>
            <p:spPr>
              <a:xfrm>
                <a:off x="8366353" y="3721558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03F558-D920-7F8B-F108-74DB82241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53" y="3721558"/>
                <a:ext cx="523926" cy="232051"/>
              </a:xfrm>
              <a:prstGeom prst="rect">
                <a:avLst/>
              </a:prstGeom>
              <a:blipFill>
                <a:blip r:embed="rId8"/>
                <a:stretch>
                  <a:fillRect l="-6977" r="-1163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8FD8AB-0B8F-0580-5A6B-A13F5C4909F4}"/>
                  </a:ext>
                </a:extLst>
              </p:cNvPr>
              <p:cNvSpPr txBox="1"/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1FEA94-6C27-2698-8365-E061AFCF5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blipFill>
                <a:blip r:embed="rId9"/>
                <a:stretch>
                  <a:fillRect l="-2212" r="-354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93925B75-AC0B-8096-7812-239DBCA26B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7322" y="4284123"/>
            <a:ext cx="1492125" cy="908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F01D83-BA95-B6D9-87EE-5FF30B7C4B0C}"/>
                  </a:ext>
                </a:extLst>
              </p:cNvPr>
              <p:cNvSpPr txBox="1"/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1BD6D2-64E7-EBCF-101F-28C81A3AF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blipFill>
                <a:blip r:embed="rId12"/>
                <a:stretch>
                  <a:fillRect l="-5556" r="-2222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3C3CBED-6DAF-F1AA-105A-41722A58FD58}"/>
                  </a:ext>
                </a:extLst>
              </p:cNvPr>
              <p:cNvSpPr txBox="1"/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C326DE-284B-1D70-AF6B-9637B14C0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blipFill>
                <a:blip r:embed="rId13"/>
                <a:stretch>
                  <a:fillRect l="-22222" r="-148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EBAA576-73DF-7BF9-C4A2-5B6659AD4510}"/>
              </a:ext>
            </a:extLst>
          </p:cNvPr>
          <p:cNvCxnSpPr>
            <a:cxnSpLocks/>
          </p:cNvCxnSpPr>
          <p:nvPr/>
        </p:nvCxnSpPr>
        <p:spPr>
          <a:xfrm>
            <a:off x="4134099" y="447917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5192510-2CF3-7589-43D5-95692B335714}"/>
              </a:ext>
            </a:extLst>
          </p:cNvPr>
          <p:cNvCxnSpPr>
            <a:cxnSpLocks/>
          </p:cNvCxnSpPr>
          <p:nvPr/>
        </p:nvCxnSpPr>
        <p:spPr>
          <a:xfrm flipH="1">
            <a:off x="4135642" y="476966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98C54D-7D06-4D66-168E-316D6BB1D57B}"/>
                  </a:ext>
                </a:extLst>
              </p:cNvPr>
              <p:cNvSpPr txBox="1"/>
              <p:nvPr/>
            </p:nvSpPr>
            <p:spPr>
              <a:xfrm>
                <a:off x="4519401" y="4554224"/>
                <a:ext cx="2504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73E28F-3034-616A-62CC-16FB789A9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01" y="4554224"/>
                <a:ext cx="250453" cy="215444"/>
              </a:xfrm>
              <a:prstGeom prst="rect">
                <a:avLst/>
              </a:prstGeom>
              <a:blipFill>
                <a:blip r:embed="rId14"/>
                <a:stretch>
                  <a:fillRect l="-1463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DAD92C-3A10-BE05-56C1-072E4E641515}"/>
                  </a:ext>
                </a:extLst>
              </p:cNvPr>
              <p:cNvSpPr txBox="1"/>
              <p:nvPr/>
            </p:nvSpPr>
            <p:spPr>
              <a:xfrm>
                <a:off x="5579478" y="3244800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F8432CF-A595-FFAD-044B-E70A4750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78" y="3244800"/>
                <a:ext cx="512833" cy="232051"/>
              </a:xfrm>
              <a:prstGeom prst="rect">
                <a:avLst/>
              </a:prstGeom>
              <a:blipFill>
                <a:blip r:embed="rId15"/>
                <a:stretch>
                  <a:fillRect l="-3571" r="-2381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6F5D3B4-3981-D4D8-EB2D-DA54BE57F77C}"/>
                  </a:ext>
                </a:extLst>
              </p:cNvPr>
              <p:cNvSpPr txBox="1"/>
              <p:nvPr/>
            </p:nvSpPr>
            <p:spPr>
              <a:xfrm>
                <a:off x="5343373" y="3470567"/>
                <a:ext cx="13616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𝑀𝑎𝑢𝑙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D5966A-E345-7882-ABA7-0864537C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373" y="3470567"/>
                <a:ext cx="136165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4074EC0-A7F7-D010-2290-F5202016CC57}"/>
                  </a:ext>
                </a:extLst>
              </p:cNvPr>
              <p:cNvSpPr txBox="1"/>
              <p:nvPr/>
            </p:nvSpPr>
            <p:spPr>
              <a:xfrm>
                <a:off x="5322302" y="3763376"/>
                <a:ext cx="13006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𝑅𝑒𝑟𝑎𝑛𝑑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85C049-1FAC-C107-F4DC-E83E21BD7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302" y="3763376"/>
                <a:ext cx="1300618" cy="307777"/>
              </a:xfrm>
              <a:prstGeom prst="rect">
                <a:avLst/>
              </a:prstGeom>
              <a:blipFill>
                <a:blip r:embed="rId17"/>
                <a:stretch>
                  <a:fillRect r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36A8C01-DD81-892E-2A6A-8D108EB56E6A}"/>
              </a:ext>
            </a:extLst>
          </p:cNvPr>
          <p:cNvCxnSpPr>
            <a:cxnSpLocks/>
          </p:cNvCxnSpPr>
          <p:nvPr/>
        </p:nvCxnSpPr>
        <p:spPr>
          <a:xfrm>
            <a:off x="7047837" y="4447703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75A631-A53C-20A5-46E7-FB6B0BD4B494}"/>
                  </a:ext>
                </a:extLst>
              </p:cNvPr>
              <p:cNvSpPr txBox="1"/>
              <p:nvPr/>
            </p:nvSpPr>
            <p:spPr>
              <a:xfrm>
                <a:off x="7417319" y="4208999"/>
                <a:ext cx="2035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F40EFF-55B1-937B-87B8-2A52C0A3A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19" y="4208999"/>
                <a:ext cx="203581" cy="215444"/>
              </a:xfrm>
              <a:prstGeom prst="rect">
                <a:avLst/>
              </a:prstGeom>
              <a:blipFill>
                <a:blip r:embed="rId18"/>
                <a:stretch>
                  <a:fillRect l="-24242" r="-1818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05C5E76-504F-1988-EC38-4EC7B252B3A9}"/>
              </a:ext>
            </a:extLst>
          </p:cNvPr>
          <p:cNvCxnSpPr>
            <a:cxnSpLocks/>
          </p:cNvCxnSpPr>
          <p:nvPr/>
        </p:nvCxnSpPr>
        <p:spPr>
          <a:xfrm flipH="1">
            <a:off x="7047837" y="479831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6B30FA-F718-4A62-3638-F2EA1A1F6D8A}"/>
                  </a:ext>
                </a:extLst>
              </p:cNvPr>
              <p:cNvSpPr txBox="1"/>
              <p:nvPr/>
            </p:nvSpPr>
            <p:spPr>
              <a:xfrm>
                <a:off x="7214714" y="4555824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3F58404-8ABD-6456-1949-D664722CF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714" y="4555824"/>
                <a:ext cx="638893" cy="219227"/>
              </a:xfrm>
              <a:prstGeom prst="rect">
                <a:avLst/>
              </a:prstGeom>
              <a:blipFill>
                <a:blip r:embed="rId19"/>
                <a:stretch>
                  <a:fillRect l="-5769" r="-96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7">
            <a:extLst>
              <a:ext uri="{FF2B5EF4-FFF2-40B4-BE49-F238E27FC236}">
                <a16:creationId xmlns:a16="http://schemas.microsoft.com/office/drawing/2014/main" id="{C0248D89-1ECE-A328-B40F-F0796F84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65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 Attacks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28" y="2866508"/>
            <a:ext cx="1236007" cy="1231900"/>
          </a:xfrm>
          <a:prstGeom prst="rect">
            <a:avLst/>
          </a:prstGeom>
        </p:spPr>
      </p:pic>
      <p:pic>
        <p:nvPicPr>
          <p:cNvPr id="36" name="Picture 35" descr="A blue blob with black dots&#10;&#10;Description automatically generated">
            <a:extLst>
              <a:ext uri="{FF2B5EF4-FFF2-40B4-BE49-F238E27FC236}">
                <a16:creationId xmlns:a16="http://schemas.microsoft.com/office/drawing/2014/main" id="{F23C1EBD-06D1-B4CC-8096-52DBABB2F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491" y="2384491"/>
            <a:ext cx="885563" cy="67313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9907DB8-A111-42B7-CAD5-4641D975A107}"/>
              </a:ext>
            </a:extLst>
          </p:cNvPr>
          <p:cNvSpPr txBox="1"/>
          <p:nvPr/>
        </p:nvSpPr>
        <p:spPr>
          <a:xfrm>
            <a:off x="637309" y="5181600"/>
            <a:ext cx="776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Traditionally, we assume cryptographic instantiations are trusted</a:t>
            </a:r>
          </a:p>
        </p:txBody>
      </p:sp>
    </p:spTree>
    <p:extLst>
      <p:ext uri="{BB962C8B-B14F-4D97-AF65-F5344CB8AC3E}">
        <p14:creationId xmlns:p14="http://schemas.microsoft.com/office/powerpoint/2010/main" val="718661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8A6E4510-38D5-E320-B294-F8EC82070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99CE95-3012-5EE1-FE43-8AC5BF55ADC7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converts it into a commitment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converts it into a uniformly random commitment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Rerandomized and mauled commitments can be opened with access to an opening of the original commitment (and the randomness used in the rerandomization and mauling)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blipFill>
                <a:blip r:embed="rId3"/>
                <a:stretch>
                  <a:fillRect l="-17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6D5C9C9-EDA1-313E-901D-A72FE6E89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946" y="4072192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5D0BA7-0BAC-ACAF-1FDA-06F366CD9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4014" y="407219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DC2282-3325-DBC9-B917-24C4793B09F5}"/>
                  </a:ext>
                </a:extLst>
              </p:cNvPr>
              <p:cNvSpPr txBox="1"/>
              <p:nvPr/>
            </p:nvSpPr>
            <p:spPr>
              <a:xfrm>
                <a:off x="8366353" y="3721558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03F558-D920-7F8B-F108-74DB82241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53" y="3721558"/>
                <a:ext cx="523926" cy="232051"/>
              </a:xfrm>
              <a:prstGeom prst="rect">
                <a:avLst/>
              </a:prstGeom>
              <a:blipFill>
                <a:blip r:embed="rId8"/>
                <a:stretch>
                  <a:fillRect l="-6977" r="-1163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1A2D0D-FE04-AB68-EC87-45ED01D37C0A}"/>
                  </a:ext>
                </a:extLst>
              </p:cNvPr>
              <p:cNvSpPr txBox="1"/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1FEA94-6C27-2698-8365-E061AFCF5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blipFill>
                <a:blip r:embed="rId9"/>
                <a:stretch>
                  <a:fillRect l="-2212" r="-354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2DD4E4CC-2362-4EEE-233F-25F8B0525E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7322" y="4284123"/>
            <a:ext cx="1492125" cy="908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21161D-1B60-CFDE-0F90-2DDB638F937F}"/>
                  </a:ext>
                </a:extLst>
              </p:cNvPr>
              <p:cNvSpPr txBox="1"/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1BD6D2-64E7-EBCF-101F-28C81A3AF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blipFill>
                <a:blip r:embed="rId12"/>
                <a:stretch>
                  <a:fillRect l="-5556" r="-2222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55A23A-6CB5-EEDC-1196-CF7E7CBAF663}"/>
                  </a:ext>
                </a:extLst>
              </p:cNvPr>
              <p:cNvSpPr txBox="1"/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C326DE-284B-1D70-AF6B-9637B14C0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blipFill>
                <a:blip r:embed="rId13"/>
                <a:stretch>
                  <a:fillRect l="-22222" r="-148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203A04-8101-8E27-AF25-D1F5D37A3E59}"/>
              </a:ext>
            </a:extLst>
          </p:cNvPr>
          <p:cNvCxnSpPr>
            <a:cxnSpLocks/>
          </p:cNvCxnSpPr>
          <p:nvPr/>
        </p:nvCxnSpPr>
        <p:spPr>
          <a:xfrm>
            <a:off x="4134099" y="447917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9660F5C-7301-95D9-F63A-AEA4B152E315}"/>
              </a:ext>
            </a:extLst>
          </p:cNvPr>
          <p:cNvCxnSpPr>
            <a:cxnSpLocks/>
          </p:cNvCxnSpPr>
          <p:nvPr/>
        </p:nvCxnSpPr>
        <p:spPr>
          <a:xfrm flipH="1">
            <a:off x="4135642" y="476966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6D51CC-DE23-0856-36C9-498425182529}"/>
                  </a:ext>
                </a:extLst>
              </p:cNvPr>
              <p:cNvSpPr txBox="1"/>
              <p:nvPr/>
            </p:nvSpPr>
            <p:spPr>
              <a:xfrm>
                <a:off x="4519401" y="4554224"/>
                <a:ext cx="2504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73E28F-3034-616A-62CC-16FB789A9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01" y="4554224"/>
                <a:ext cx="250453" cy="215444"/>
              </a:xfrm>
              <a:prstGeom prst="rect">
                <a:avLst/>
              </a:prstGeom>
              <a:blipFill>
                <a:blip r:embed="rId14"/>
                <a:stretch>
                  <a:fillRect l="-1463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C81775-260E-53C7-AE62-28A3A4BF578C}"/>
                  </a:ext>
                </a:extLst>
              </p:cNvPr>
              <p:cNvSpPr txBox="1"/>
              <p:nvPr/>
            </p:nvSpPr>
            <p:spPr>
              <a:xfrm>
                <a:off x="5579478" y="3244800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F8432CF-A595-FFAD-044B-E70A4750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78" y="3244800"/>
                <a:ext cx="512833" cy="232051"/>
              </a:xfrm>
              <a:prstGeom prst="rect">
                <a:avLst/>
              </a:prstGeom>
              <a:blipFill>
                <a:blip r:embed="rId15"/>
                <a:stretch>
                  <a:fillRect l="-3571" r="-2381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6C429B-61FF-4D16-566C-3D44AEB5180A}"/>
                  </a:ext>
                </a:extLst>
              </p:cNvPr>
              <p:cNvSpPr txBox="1"/>
              <p:nvPr/>
            </p:nvSpPr>
            <p:spPr>
              <a:xfrm>
                <a:off x="5343373" y="3470567"/>
                <a:ext cx="13616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𝑀𝑎𝑢𝑙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D5966A-E345-7882-ABA7-0864537C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373" y="3470567"/>
                <a:ext cx="136165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677BB7-E114-431E-618A-4A9464DA983F}"/>
                  </a:ext>
                </a:extLst>
              </p:cNvPr>
              <p:cNvSpPr txBox="1"/>
              <p:nvPr/>
            </p:nvSpPr>
            <p:spPr>
              <a:xfrm>
                <a:off x="5322302" y="3763376"/>
                <a:ext cx="13006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𝑅𝑒𝑟𝑎𝑛𝑑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85C049-1FAC-C107-F4DC-E83E21BD7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302" y="3763376"/>
                <a:ext cx="1300618" cy="307777"/>
              </a:xfrm>
              <a:prstGeom prst="rect">
                <a:avLst/>
              </a:prstGeom>
              <a:blipFill>
                <a:blip r:embed="rId17"/>
                <a:stretch>
                  <a:fillRect r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4FDBB51-B7B5-D753-C4E5-5A1DDFEF30EE}"/>
              </a:ext>
            </a:extLst>
          </p:cNvPr>
          <p:cNvCxnSpPr>
            <a:cxnSpLocks/>
          </p:cNvCxnSpPr>
          <p:nvPr/>
        </p:nvCxnSpPr>
        <p:spPr>
          <a:xfrm>
            <a:off x="7047837" y="4447703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CEDF3D-E412-4581-B5E5-4C9A47C0B66F}"/>
                  </a:ext>
                </a:extLst>
              </p:cNvPr>
              <p:cNvSpPr txBox="1"/>
              <p:nvPr/>
            </p:nvSpPr>
            <p:spPr>
              <a:xfrm>
                <a:off x="7417319" y="4208999"/>
                <a:ext cx="2035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F40EFF-55B1-937B-87B8-2A52C0A3A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19" y="4208999"/>
                <a:ext cx="203581" cy="215444"/>
              </a:xfrm>
              <a:prstGeom prst="rect">
                <a:avLst/>
              </a:prstGeom>
              <a:blipFill>
                <a:blip r:embed="rId18"/>
                <a:stretch>
                  <a:fillRect l="-24242" r="-1818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454B126-B7C1-A326-2118-D0C0843C619A}"/>
              </a:ext>
            </a:extLst>
          </p:cNvPr>
          <p:cNvCxnSpPr>
            <a:cxnSpLocks/>
          </p:cNvCxnSpPr>
          <p:nvPr/>
        </p:nvCxnSpPr>
        <p:spPr>
          <a:xfrm flipH="1">
            <a:off x="7047837" y="479831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4E2A2E7-B401-BBCB-F604-3DFCF094E330}"/>
                  </a:ext>
                </a:extLst>
              </p:cNvPr>
              <p:cNvSpPr txBox="1"/>
              <p:nvPr/>
            </p:nvSpPr>
            <p:spPr>
              <a:xfrm>
                <a:off x="7214714" y="4555824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3F58404-8ABD-6456-1949-D664722CF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714" y="4555824"/>
                <a:ext cx="638893" cy="219227"/>
              </a:xfrm>
              <a:prstGeom prst="rect">
                <a:avLst/>
              </a:prstGeom>
              <a:blipFill>
                <a:blip r:embed="rId19"/>
                <a:stretch>
                  <a:fillRect l="-5769" r="-96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F2889E-9916-13C2-B413-8E3DC94592CC}"/>
                  </a:ext>
                </a:extLst>
              </p:cNvPr>
              <p:cNvSpPr txBox="1"/>
              <p:nvPr/>
            </p:nvSpPr>
            <p:spPr>
              <a:xfrm>
                <a:off x="4302408" y="4818470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D0D421F-50A6-58FB-2A5B-D7F4B6CE3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08" y="4818470"/>
                <a:ext cx="164982" cy="215444"/>
              </a:xfrm>
              <a:prstGeom prst="rect">
                <a:avLst/>
              </a:prstGeom>
              <a:blipFill>
                <a:blip r:embed="rId20"/>
                <a:stretch>
                  <a:fillRect l="-48148" r="-35555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B68E816-DA03-66C8-7B1E-CAC58E3A1B35}"/>
              </a:ext>
            </a:extLst>
          </p:cNvPr>
          <p:cNvCxnSpPr>
            <a:cxnSpLocks/>
          </p:cNvCxnSpPr>
          <p:nvPr/>
        </p:nvCxnSpPr>
        <p:spPr>
          <a:xfrm>
            <a:off x="4144849" y="5086139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8B0EB65-19FD-B9C0-79BB-B24C1B8C12CA}"/>
                  </a:ext>
                </a:extLst>
              </p:cNvPr>
              <p:cNvSpPr txBox="1"/>
              <p:nvPr/>
            </p:nvSpPr>
            <p:spPr>
              <a:xfrm>
                <a:off x="7215648" y="4818470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B294A5E-54C5-D1BC-74BC-BB8518728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48" y="4818470"/>
                <a:ext cx="164982" cy="215444"/>
              </a:xfrm>
              <a:prstGeom prst="rect">
                <a:avLst/>
              </a:prstGeom>
              <a:blipFill>
                <a:blip r:embed="rId21"/>
                <a:stretch>
                  <a:fillRect l="-48148" r="-3814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CEF10EF-DAF6-F9F3-CCC2-54C1E769187D}"/>
              </a:ext>
            </a:extLst>
          </p:cNvPr>
          <p:cNvCxnSpPr>
            <a:cxnSpLocks/>
          </p:cNvCxnSpPr>
          <p:nvPr/>
        </p:nvCxnSpPr>
        <p:spPr>
          <a:xfrm>
            <a:off x="7058089" y="5086139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7F96FC4F-3B30-0E79-CEAF-8EC1580D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753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7F9713F7-F650-6960-E619-486117DD4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05231F-69FD-56C5-5F94-1DC971B65EF4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converts it into a commitment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converts it into a uniformly random commitment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Rerandomized and mauled commitments can be opened with access to an opening of the original commitment (and the randomness used in the rerandomization and mauling)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blipFill>
                <a:blip r:embed="rId3"/>
                <a:stretch>
                  <a:fillRect l="-17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6DAF6C7-3484-FA92-2FA2-80A839F64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946" y="4072192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62ED8D-7ACB-9C27-CB39-95D693373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4014" y="407219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764658-3ED0-AFC8-FD4C-D588AC702345}"/>
                  </a:ext>
                </a:extLst>
              </p:cNvPr>
              <p:cNvSpPr txBox="1"/>
              <p:nvPr/>
            </p:nvSpPr>
            <p:spPr>
              <a:xfrm>
                <a:off x="2985099" y="5737135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D08605-422E-1801-A9F6-ED5B1CF8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5737135"/>
                <a:ext cx="794064" cy="219227"/>
              </a:xfrm>
              <a:prstGeom prst="rect">
                <a:avLst/>
              </a:prstGeom>
              <a:blipFill>
                <a:blip r:embed="rId6"/>
                <a:stretch>
                  <a:fillRect l="-3846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66C664-0862-2A9F-A4ED-5F3E2AC72151}"/>
                  </a:ext>
                </a:extLst>
              </p:cNvPr>
              <p:cNvSpPr txBox="1"/>
              <p:nvPr/>
            </p:nvSpPr>
            <p:spPr>
              <a:xfrm>
                <a:off x="9622438" y="5733352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7D9E89-26D1-E0C2-1AAD-D47D1F45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438" y="5733352"/>
                <a:ext cx="794064" cy="219227"/>
              </a:xfrm>
              <a:prstGeom prst="rect">
                <a:avLst/>
              </a:prstGeom>
              <a:blipFill>
                <a:blip r:embed="rId7"/>
                <a:stretch>
                  <a:fillRect l="-3817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281532-57D8-B053-9E0B-C0EEEEA30546}"/>
                  </a:ext>
                </a:extLst>
              </p:cNvPr>
              <p:cNvSpPr txBox="1"/>
              <p:nvPr/>
            </p:nvSpPr>
            <p:spPr>
              <a:xfrm>
                <a:off x="8366353" y="3721558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03F558-D920-7F8B-F108-74DB82241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53" y="3721558"/>
                <a:ext cx="523926" cy="232051"/>
              </a:xfrm>
              <a:prstGeom prst="rect">
                <a:avLst/>
              </a:prstGeom>
              <a:blipFill>
                <a:blip r:embed="rId8"/>
                <a:stretch>
                  <a:fillRect l="-6977" r="-1163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7966C1-875F-FF79-3F0E-FD00EB997C8A}"/>
                  </a:ext>
                </a:extLst>
              </p:cNvPr>
              <p:cNvSpPr txBox="1"/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1FEA94-6C27-2698-8365-E061AFCF5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blipFill>
                <a:blip r:embed="rId9"/>
                <a:stretch>
                  <a:fillRect l="-2212" r="-354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9FBC11-8246-D6CF-D1CA-7E032C3D40A4}"/>
                  </a:ext>
                </a:extLst>
              </p:cNvPr>
              <p:cNvSpPr txBox="1"/>
              <p:nvPr/>
            </p:nvSpPr>
            <p:spPr>
              <a:xfrm>
                <a:off x="7769288" y="5737135"/>
                <a:ext cx="18049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valid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A8C23D-E668-4D58-C084-4B2EED274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288" y="5737135"/>
                <a:ext cx="1804981" cy="215444"/>
              </a:xfrm>
              <a:prstGeom prst="rect">
                <a:avLst/>
              </a:prstGeom>
              <a:blipFill>
                <a:blip r:embed="rId10"/>
                <a:stretch>
                  <a:fillRect l="-6061" t="-25714" r="-471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D3B3C37F-DB81-03E1-FF25-E87085679F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7322" y="4284123"/>
            <a:ext cx="1492125" cy="908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92D81A-FF38-041A-C2A9-3E511A67FC28}"/>
                  </a:ext>
                </a:extLst>
              </p:cNvPr>
              <p:cNvSpPr txBox="1"/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1BD6D2-64E7-EBCF-101F-28C81A3AF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blipFill>
                <a:blip r:embed="rId12"/>
                <a:stretch>
                  <a:fillRect l="-5556" r="-2222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A6247E0-6A16-6A76-7225-724A723FA87D}"/>
                  </a:ext>
                </a:extLst>
              </p:cNvPr>
              <p:cNvSpPr txBox="1"/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C326DE-284B-1D70-AF6B-9637B14C0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blipFill>
                <a:blip r:embed="rId13"/>
                <a:stretch>
                  <a:fillRect l="-22222" r="-148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EB7F15C-C4CE-3043-ECFA-F60992143AB6}"/>
              </a:ext>
            </a:extLst>
          </p:cNvPr>
          <p:cNvCxnSpPr>
            <a:cxnSpLocks/>
          </p:cNvCxnSpPr>
          <p:nvPr/>
        </p:nvCxnSpPr>
        <p:spPr>
          <a:xfrm>
            <a:off x="4134099" y="447917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3C75DB5-13BF-651B-2188-EA73B9CB11B7}"/>
              </a:ext>
            </a:extLst>
          </p:cNvPr>
          <p:cNvCxnSpPr>
            <a:cxnSpLocks/>
          </p:cNvCxnSpPr>
          <p:nvPr/>
        </p:nvCxnSpPr>
        <p:spPr>
          <a:xfrm flipH="1">
            <a:off x="4135642" y="476966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98BD3F-930E-2F16-6094-1FF3B144B8B6}"/>
                  </a:ext>
                </a:extLst>
              </p:cNvPr>
              <p:cNvSpPr txBox="1"/>
              <p:nvPr/>
            </p:nvSpPr>
            <p:spPr>
              <a:xfrm>
                <a:off x="4519401" y="4554224"/>
                <a:ext cx="2504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73E28F-3034-616A-62CC-16FB789A9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01" y="4554224"/>
                <a:ext cx="250453" cy="215444"/>
              </a:xfrm>
              <a:prstGeom prst="rect">
                <a:avLst/>
              </a:prstGeom>
              <a:blipFill>
                <a:blip r:embed="rId14"/>
                <a:stretch>
                  <a:fillRect l="-1463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DEAF44B-6F2F-F41B-D5BE-952561069FEE}"/>
                  </a:ext>
                </a:extLst>
              </p:cNvPr>
              <p:cNvSpPr txBox="1"/>
              <p:nvPr/>
            </p:nvSpPr>
            <p:spPr>
              <a:xfrm>
                <a:off x="5579478" y="3244800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F8432CF-A595-FFAD-044B-E70A4750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78" y="3244800"/>
                <a:ext cx="512833" cy="232051"/>
              </a:xfrm>
              <a:prstGeom prst="rect">
                <a:avLst/>
              </a:prstGeom>
              <a:blipFill>
                <a:blip r:embed="rId15"/>
                <a:stretch>
                  <a:fillRect l="-3571" r="-2381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7F1F404-BB15-5608-13DF-457A9DFDE843}"/>
                  </a:ext>
                </a:extLst>
              </p:cNvPr>
              <p:cNvSpPr txBox="1"/>
              <p:nvPr/>
            </p:nvSpPr>
            <p:spPr>
              <a:xfrm>
                <a:off x="5343373" y="3470567"/>
                <a:ext cx="13616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𝑀𝑎𝑢𝑙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D5966A-E345-7882-ABA7-0864537C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373" y="3470567"/>
                <a:ext cx="136165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6E5F5C-0780-1B79-19B8-2E4312FD2A0D}"/>
                  </a:ext>
                </a:extLst>
              </p:cNvPr>
              <p:cNvSpPr txBox="1"/>
              <p:nvPr/>
            </p:nvSpPr>
            <p:spPr>
              <a:xfrm>
                <a:off x="5322302" y="3763376"/>
                <a:ext cx="13006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𝑅𝑒𝑟𝑎𝑛𝑑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85C049-1FAC-C107-F4DC-E83E21BD7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302" y="3763376"/>
                <a:ext cx="1300618" cy="307777"/>
              </a:xfrm>
              <a:prstGeom prst="rect">
                <a:avLst/>
              </a:prstGeom>
              <a:blipFill>
                <a:blip r:embed="rId17"/>
                <a:stretch>
                  <a:fillRect r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DC5202-9454-C50F-CEEB-852029DC0CCE}"/>
              </a:ext>
            </a:extLst>
          </p:cNvPr>
          <p:cNvCxnSpPr>
            <a:cxnSpLocks/>
          </p:cNvCxnSpPr>
          <p:nvPr/>
        </p:nvCxnSpPr>
        <p:spPr>
          <a:xfrm>
            <a:off x="7047837" y="4447703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27678F-0CE0-2135-F025-3E501C1F4709}"/>
                  </a:ext>
                </a:extLst>
              </p:cNvPr>
              <p:cNvSpPr txBox="1"/>
              <p:nvPr/>
            </p:nvSpPr>
            <p:spPr>
              <a:xfrm>
                <a:off x="7417319" y="4208999"/>
                <a:ext cx="2035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F40EFF-55B1-937B-87B8-2A52C0A3A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19" y="4208999"/>
                <a:ext cx="203581" cy="215444"/>
              </a:xfrm>
              <a:prstGeom prst="rect">
                <a:avLst/>
              </a:prstGeom>
              <a:blipFill>
                <a:blip r:embed="rId18"/>
                <a:stretch>
                  <a:fillRect l="-24242" r="-1818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FAA97F6-88E9-F01F-C474-BB4461545C48}"/>
              </a:ext>
            </a:extLst>
          </p:cNvPr>
          <p:cNvCxnSpPr>
            <a:cxnSpLocks/>
          </p:cNvCxnSpPr>
          <p:nvPr/>
        </p:nvCxnSpPr>
        <p:spPr>
          <a:xfrm flipH="1">
            <a:off x="7047837" y="479831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3FA864-3690-6907-078B-A958F1ADF930}"/>
                  </a:ext>
                </a:extLst>
              </p:cNvPr>
              <p:cNvSpPr txBox="1"/>
              <p:nvPr/>
            </p:nvSpPr>
            <p:spPr>
              <a:xfrm>
                <a:off x="7214714" y="4555824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3F58404-8ABD-6456-1949-D664722CF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714" y="4555824"/>
                <a:ext cx="638893" cy="219227"/>
              </a:xfrm>
              <a:prstGeom prst="rect">
                <a:avLst/>
              </a:prstGeom>
              <a:blipFill>
                <a:blip r:embed="rId19"/>
                <a:stretch>
                  <a:fillRect l="-5769" r="-96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9078493-5F92-7BB5-A09A-15C2E8447EEB}"/>
                  </a:ext>
                </a:extLst>
              </p:cNvPr>
              <p:cNvSpPr txBox="1"/>
              <p:nvPr/>
            </p:nvSpPr>
            <p:spPr>
              <a:xfrm>
                <a:off x="4302408" y="4818470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D0D421F-50A6-58FB-2A5B-D7F4B6CE3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08" y="4818470"/>
                <a:ext cx="164982" cy="215444"/>
              </a:xfrm>
              <a:prstGeom prst="rect">
                <a:avLst/>
              </a:prstGeom>
              <a:blipFill>
                <a:blip r:embed="rId20"/>
                <a:stretch>
                  <a:fillRect l="-48148" r="-35555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16946A-9D6B-5DFC-F99C-EB7FE0707425}"/>
              </a:ext>
            </a:extLst>
          </p:cNvPr>
          <p:cNvCxnSpPr>
            <a:cxnSpLocks/>
          </p:cNvCxnSpPr>
          <p:nvPr/>
        </p:nvCxnSpPr>
        <p:spPr>
          <a:xfrm>
            <a:off x="4144849" y="5086139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DC2D09-4E7E-A8C6-C973-C975426F0976}"/>
                  </a:ext>
                </a:extLst>
              </p:cNvPr>
              <p:cNvSpPr txBox="1"/>
              <p:nvPr/>
            </p:nvSpPr>
            <p:spPr>
              <a:xfrm>
                <a:off x="7215648" y="4818470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B294A5E-54C5-D1BC-74BC-BB8518728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48" y="4818470"/>
                <a:ext cx="164982" cy="215444"/>
              </a:xfrm>
              <a:prstGeom prst="rect">
                <a:avLst/>
              </a:prstGeom>
              <a:blipFill>
                <a:blip r:embed="rId21"/>
                <a:stretch>
                  <a:fillRect l="-48148" r="-3814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E4FB5E8-202D-327D-EFE0-3A9D40E6E364}"/>
              </a:ext>
            </a:extLst>
          </p:cNvPr>
          <p:cNvCxnSpPr>
            <a:cxnSpLocks/>
          </p:cNvCxnSpPr>
          <p:nvPr/>
        </p:nvCxnSpPr>
        <p:spPr>
          <a:xfrm>
            <a:off x="7058089" y="5086139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F6669CB1-5EB6-D166-69A6-209B4F72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114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32ABAC3C-6E7F-61E6-441C-55D9C2012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EB2D8E-23A2-5B07-7F91-65761F659D21}"/>
                  </a:ext>
                </a:extLst>
              </p:cNvPr>
              <p:cNvSpPr txBox="1"/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Malleable and re-randomizable commitment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𝑀𝑎𝑢𝑙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and converts it into a commitment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𝑅𝑒𝑟𝑎𝑛𝑑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takes a commitment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converts it into a uniformly random commitment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Rerandomized and mauled commitments can be opened with access to an opening of the original commitment (and the randomness used in the rerandomization and mauling)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1380A-DAD6-CA24-5281-574A10A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25"/>
                <a:ext cx="10515600" cy="1384995"/>
              </a:xfrm>
              <a:prstGeom prst="rect">
                <a:avLst/>
              </a:prstGeom>
              <a:blipFill>
                <a:blip r:embed="rId3"/>
                <a:stretch>
                  <a:fillRect l="-17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CADF8146-1D33-A4F4-92FB-7949D327A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946" y="4072192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3DCC1A-9E4E-889D-89ED-FEA77FB1A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4014" y="4072192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6554C7-9DE2-3BC6-0977-4968EF9BAFBA}"/>
                  </a:ext>
                </a:extLst>
              </p:cNvPr>
              <p:cNvSpPr txBox="1"/>
              <p:nvPr/>
            </p:nvSpPr>
            <p:spPr>
              <a:xfrm>
                <a:off x="2985099" y="5737135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D08605-422E-1801-A9F6-ED5B1CF8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5737135"/>
                <a:ext cx="794064" cy="219227"/>
              </a:xfrm>
              <a:prstGeom prst="rect">
                <a:avLst/>
              </a:prstGeom>
              <a:blipFill>
                <a:blip r:embed="rId6"/>
                <a:stretch>
                  <a:fillRect l="-3846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56BB02-8044-33E8-73B8-D4950CF4210C}"/>
                  </a:ext>
                </a:extLst>
              </p:cNvPr>
              <p:cNvSpPr txBox="1"/>
              <p:nvPr/>
            </p:nvSpPr>
            <p:spPr>
              <a:xfrm>
                <a:off x="9622438" y="5733352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7D9E89-26D1-E0C2-1AAD-D47D1F45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438" y="5733352"/>
                <a:ext cx="794064" cy="219227"/>
              </a:xfrm>
              <a:prstGeom prst="rect">
                <a:avLst/>
              </a:prstGeom>
              <a:blipFill>
                <a:blip r:embed="rId7"/>
                <a:stretch>
                  <a:fillRect l="-3817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4A2397-0AD0-EBE4-FF65-7E273FDDD4D6}"/>
                  </a:ext>
                </a:extLst>
              </p:cNvPr>
              <p:cNvSpPr txBox="1"/>
              <p:nvPr/>
            </p:nvSpPr>
            <p:spPr>
              <a:xfrm>
                <a:off x="8366353" y="3721558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03F558-D920-7F8B-F108-74DB82241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53" y="3721558"/>
                <a:ext cx="523926" cy="232051"/>
              </a:xfrm>
              <a:prstGeom prst="rect">
                <a:avLst/>
              </a:prstGeom>
              <a:blipFill>
                <a:blip r:embed="rId8"/>
                <a:stretch>
                  <a:fillRect l="-6977" r="-1163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17969-5AAF-E73F-F58D-2ED98CB76720}"/>
                  </a:ext>
                </a:extLst>
              </p:cNvPr>
              <p:cNvSpPr txBox="1"/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1FEA94-6C27-2698-8365-E061AFCF5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658968"/>
                <a:ext cx="1377300" cy="215444"/>
              </a:xfrm>
              <a:prstGeom prst="rect">
                <a:avLst/>
              </a:prstGeom>
              <a:blipFill>
                <a:blip r:embed="rId9"/>
                <a:stretch>
                  <a:fillRect l="-2212" r="-354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5D5745-75A0-236A-279B-98327AEEE146}"/>
                  </a:ext>
                </a:extLst>
              </p:cNvPr>
              <p:cNvSpPr txBox="1"/>
              <p:nvPr/>
            </p:nvSpPr>
            <p:spPr>
              <a:xfrm>
                <a:off x="7769288" y="5737135"/>
                <a:ext cx="18049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valid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A8C23D-E668-4D58-C084-4B2EED274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288" y="5737135"/>
                <a:ext cx="1804981" cy="215444"/>
              </a:xfrm>
              <a:prstGeom prst="rect">
                <a:avLst/>
              </a:prstGeom>
              <a:blipFill>
                <a:blip r:embed="rId10"/>
                <a:stretch>
                  <a:fillRect l="-6061" t="-25714" r="-471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404CB269-6476-80F2-CE7C-D61BC447DD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7322" y="4284123"/>
            <a:ext cx="1492125" cy="908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004B87-6982-261B-3B01-6BDCBAF36BD2}"/>
                  </a:ext>
                </a:extLst>
              </p:cNvPr>
              <p:cNvSpPr txBox="1"/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1BD6D2-64E7-EBCF-101F-28C81A3AF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99" y="3398689"/>
                <a:ext cx="551561" cy="232051"/>
              </a:xfrm>
              <a:prstGeom prst="rect">
                <a:avLst/>
              </a:prstGeom>
              <a:blipFill>
                <a:blip r:embed="rId12"/>
                <a:stretch>
                  <a:fillRect l="-5556" r="-2222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EAF568A-28C1-EFB2-DBE4-EC8EC5F4293E}"/>
                  </a:ext>
                </a:extLst>
              </p:cNvPr>
              <p:cNvSpPr txBox="1"/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C326DE-284B-1D70-AF6B-9637B14C0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20" y="4208999"/>
                <a:ext cx="164982" cy="215444"/>
              </a:xfrm>
              <a:prstGeom prst="rect">
                <a:avLst/>
              </a:prstGeom>
              <a:blipFill>
                <a:blip r:embed="rId13"/>
                <a:stretch>
                  <a:fillRect l="-22222" r="-148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EA3BE15-E55E-9B14-0AB9-EEA458DDA965}"/>
              </a:ext>
            </a:extLst>
          </p:cNvPr>
          <p:cNvCxnSpPr>
            <a:cxnSpLocks/>
          </p:cNvCxnSpPr>
          <p:nvPr/>
        </p:nvCxnSpPr>
        <p:spPr>
          <a:xfrm>
            <a:off x="4134099" y="4479178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0C5AFB-6A40-4CC5-01B4-F8AC7AED1BEC}"/>
              </a:ext>
            </a:extLst>
          </p:cNvPr>
          <p:cNvCxnSpPr>
            <a:cxnSpLocks/>
          </p:cNvCxnSpPr>
          <p:nvPr/>
        </p:nvCxnSpPr>
        <p:spPr>
          <a:xfrm flipH="1">
            <a:off x="4135642" y="4769668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EBD09F0-82D4-5B4C-504A-D05193107E57}"/>
                  </a:ext>
                </a:extLst>
              </p:cNvPr>
              <p:cNvSpPr txBox="1"/>
              <p:nvPr/>
            </p:nvSpPr>
            <p:spPr>
              <a:xfrm>
                <a:off x="4519401" y="4554224"/>
                <a:ext cx="2504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73E28F-3034-616A-62CC-16FB789A9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01" y="4554224"/>
                <a:ext cx="250453" cy="215444"/>
              </a:xfrm>
              <a:prstGeom prst="rect">
                <a:avLst/>
              </a:prstGeom>
              <a:blipFill>
                <a:blip r:embed="rId14"/>
                <a:stretch>
                  <a:fillRect l="-1463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FE307F-D687-8A27-E374-9DFA10E53F60}"/>
                  </a:ext>
                </a:extLst>
              </p:cNvPr>
              <p:cNvSpPr txBox="1"/>
              <p:nvPr/>
            </p:nvSpPr>
            <p:spPr>
              <a:xfrm>
                <a:off x="5579478" y="3244800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F8432CF-A595-FFAD-044B-E70A4750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78" y="3244800"/>
                <a:ext cx="512833" cy="232051"/>
              </a:xfrm>
              <a:prstGeom prst="rect">
                <a:avLst/>
              </a:prstGeom>
              <a:blipFill>
                <a:blip r:embed="rId15"/>
                <a:stretch>
                  <a:fillRect l="-3571" r="-2381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7DF7FB8-8F0C-A232-2FDD-CC52281FD0B6}"/>
                  </a:ext>
                </a:extLst>
              </p:cNvPr>
              <p:cNvSpPr txBox="1"/>
              <p:nvPr/>
            </p:nvSpPr>
            <p:spPr>
              <a:xfrm>
                <a:off x="5343373" y="3470567"/>
                <a:ext cx="13616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𝑀𝑎𝑢𝑙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D5966A-E345-7882-ABA7-0864537C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373" y="3470567"/>
                <a:ext cx="136165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4F6E31-C8E3-F880-E924-90CE5554E008}"/>
                  </a:ext>
                </a:extLst>
              </p:cNvPr>
              <p:cNvSpPr txBox="1"/>
              <p:nvPr/>
            </p:nvSpPr>
            <p:spPr>
              <a:xfrm>
                <a:off x="5322302" y="3763376"/>
                <a:ext cx="13006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𝑅𝑒𝑟𝑎𝑛𝑑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85C049-1FAC-C107-F4DC-E83E21BD7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302" y="3763376"/>
                <a:ext cx="1300618" cy="307777"/>
              </a:xfrm>
              <a:prstGeom prst="rect">
                <a:avLst/>
              </a:prstGeom>
              <a:blipFill>
                <a:blip r:embed="rId17"/>
                <a:stretch>
                  <a:fillRect r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5EB4401-A5DC-2F19-9C8B-63192D692A3D}"/>
              </a:ext>
            </a:extLst>
          </p:cNvPr>
          <p:cNvCxnSpPr>
            <a:cxnSpLocks/>
          </p:cNvCxnSpPr>
          <p:nvPr/>
        </p:nvCxnSpPr>
        <p:spPr>
          <a:xfrm>
            <a:off x="7047837" y="4447703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D548656-8576-1193-A2E9-ADEB96DBCEA8}"/>
                  </a:ext>
                </a:extLst>
              </p:cNvPr>
              <p:cNvSpPr txBox="1"/>
              <p:nvPr/>
            </p:nvSpPr>
            <p:spPr>
              <a:xfrm>
                <a:off x="7417319" y="4208999"/>
                <a:ext cx="2035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F40EFF-55B1-937B-87B8-2A52C0A3A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19" y="4208999"/>
                <a:ext cx="203581" cy="215444"/>
              </a:xfrm>
              <a:prstGeom prst="rect">
                <a:avLst/>
              </a:prstGeom>
              <a:blipFill>
                <a:blip r:embed="rId18"/>
                <a:stretch>
                  <a:fillRect l="-24242" r="-1818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630044-65D9-1B42-6BB4-16632E9A9BD0}"/>
              </a:ext>
            </a:extLst>
          </p:cNvPr>
          <p:cNvCxnSpPr>
            <a:cxnSpLocks/>
          </p:cNvCxnSpPr>
          <p:nvPr/>
        </p:nvCxnSpPr>
        <p:spPr>
          <a:xfrm flipH="1">
            <a:off x="7047837" y="4798312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E13889-F316-799C-F755-DA8BF19DC1B0}"/>
                  </a:ext>
                </a:extLst>
              </p:cNvPr>
              <p:cNvSpPr txBox="1"/>
              <p:nvPr/>
            </p:nvSpPr>
            <p:spPr>
              <a:xfrm>
                <a:off x="7214714" y="4555824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3F58404-8ABD-6456-1949-D664722CF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714" y="4555824"/>
                <a:ext cx="638893" cy="219227"/>
              </a:xfrm>
              <a:prstGeom prst="rect">
                <a:avLst/>
              </a:prstGeom>
              <a:blipFill>
                <a:blip r:embed="rId19"/>
                <a:stretch>
                  <a:fillRect l="-5769" r="-962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A4B9E17-218C-69E9-CC09-7FD4DEFC5C57}"/>
                  </a:ext>
                </a:extLst>
              </p:cNvPr>
              <p:cNvSpPr txBox="1"/>
              <p:nvPr/>
            </p:nvSpPr>
            <p:spPr>
              <a:xfrm>
                <a:off x="4302408" y="4818470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D0D421F-50A6-58FB-2A5B-D7F4B6CE3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08" y="4818470"/>
                <a:ext cx="164982" cy="215444"/>
              </a:xfrm>
              <a:prstGeom prst="rect">
                <a:avLst/>
              </a:prstGeom>
              <a:blipFill>
                <a:blip r:embed="rId20"/>
                <a:stretch>
                  <a:fillRect l="-48148" r="-35555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F7657F2-17F7-ECA7-F3E9-49D1BEAB6B07}"/>
              </a:ext>
            </a:extLst>
          </p:cNvPr>
          <p:cNvCxnSpPr>
            <a:cxnSpLocks/>
          </p:cNvCxnSpPr>
          <p:nvPr/>
        </p:nvCxnSpPr>
        <p:spPr>
          <a:xfrm>
            <a:off x="4144849" y="5086139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6C8C1F3-9263-321B-1963-07993FCC5A4D}"/>
                  </a:ext>
                </a:extLst>
              </p:cNvPr>
              <p:cNvSpPr txBox="1"/>
              <p:nvPr/>
            </p:nvSpPr>
            <p:spPr>
              <a:xfrm>
                <a:off x="7215648" y="4818470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B294A5E-54C5-D1BC-74BC-BB8518728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48" y="4818470"/>
                <a:ext cx="164982" cy="215444"/>
              </a:xfrm>
              <a:prstGeom prst="rect">
                <a:avLst/>
              </a:prstGeom>
              <a:blipFill>
                <a:blip r:embed="rId21"/>
                <a:stretch>
                  <a:fillRect l="-48148" r="-3814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DF23A47-5398-2EEB-EE90-89F6E3A5445C}"/>
              </a:ext>
            </a:extLst>
          </p:cNvPr>
          <p:cNvCxnSpPr>
            <a:cxnSpLocks/>
          </p:cNvCxnSpPr>
          <p:nvPr/>
        </p:nvCxnSpPr>
        <p:spPr>
          <a:xfrm>
            <a:off x="7058089" y="5086139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>
            <a:extLst>
              <a:ext uri="{FF2B5EF4-FFF2-40B4-BE49-F238E27FC236}">
                <a16:creationId xmlns:a16="http://schemas.microsoft.com/office/drawing/2014/main" id="{ADCE04DE-4F65-D119-C7B2-9B3C46CE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Key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902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100" dirty="0"/>
              <a:t>[DMS’16]: Secure Message Transmission with Reverse Firewalls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1CA82-487A-97CC-A13C-628350956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22" y="3066471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25-B4DC-01F7-DEEC-0FAD1E8B9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33072" y="3066471"/>
            <a:ext cx="1358077" cy="102119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BB8117-36DE-3B99-E08C-4B48D3C76F3D}"/>
              </a:ext>
            </a:extLst>
          </p:cNvPr>
          <p:cNvCxnSpPr>
            <a:cxnSpLocks/>
          </p:cNvCxnSpPr>
          <p:nvPr/>
        </p:nvCxnSpPr>
        <p:spPr>
          <a:xfrm>
            <a:off x="4956965" y="3608477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E21971C5-2C12-536A-F2AE-71F25A04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19" y="3267638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481803D-4D5B-C05F-F20F-A86ADA24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9" y="3011055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39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E3E2786C-FA58-5986-3587-B60160A91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EEDF2D-D4FA-0C62-CAD1-456FA7510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22" y="3066471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38A2B-BB10-1B57-4209-260FD67F3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33072" y="3066471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0A5ED1-090C-296A-95F7-FC4CAEBDAC14}"/>
              </a:ext>
            </a:extLst>
          </p:cNvPr>
          <p:cNvSpPr txBox="1"/>
          <p:nvPr/>
        </p:nvSpPr>
        <p:spPr>
          <a:xfrm>
            <a:off x="2669307" y="4929373"/>
            <a:ext cx="8331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</a:rPr>
              <a:t>Privacy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00B050"/>
                </a:solidFill>
              </a:rPr>
              <a:t>authenticity</a:t>
            </a:r>
            <a:r>
              <a:rPr lang="en-GB" sz="1800" dirty="0"/>
              <a:t>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D214B67-371F-FE28-EAB7-671F29C740C8}"/>
              </a:ext>
            </a:extLst>
          </p:cNvPr>
          <p:cNvCxnSpPr>
            <a:cxnSpLocks/>
          </p:cNvCxnSpPr>
          <p:nvPr/>
        </p:nvCxnSpPr>
        <p:spPr>
          <a:xfrm>
            <a:off x="4956965" y="3608477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75E508C3-D088-FF2E-14AD-79B29A77D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19" y="3267638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C4372C7-24CD-9EEA-27EA-C4D53625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9" y="3011055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D029D5-0EC5-0E37-4796-D4A4E8E9E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05" y="2512194"/>
            <a:ext cx="707833" cy="707833"/>
          </a:xfrm>
          <a:prstGeom prst="rect">
            <a:avLst/>
          </a:prstGeom>
        </p:spPr>
      </p:pic>
      <p:sp>
        <p:nvSpPr>
          <p:cNvPr id="19" name="Google Shape;103;g2c1998d5b19_0_6">
            <a:extLst>
              <a:ext uri="{FF2B5EF4-FFF2-40B4-BE49-F238E27FC236}">
                <a16:creationId xmlns:a16="http://schemas.microsoft.com/office/drawing/2014/main" id="{305D2150-7897-2CF8-75B1-7B0C6F487F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100" dirty="0"/>
              <a:t>[DMS’16]: Secure Message Transmission with Reverse Firewalls</a:t>
            </a:r>
          </a:p>
        </p:txBody>
      </p:sp>
    </p:spTree>
    <p:extLst>
      <p:ext uri="{BB962C8B-B14F-4D97-AF65-F5344CB8AC3E}">
        <p14:creationId xmlns:p14="http://schemas.microsoft.com/office/powerpoint/2010/main" val="3345685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FD5A9D43-9692-2115-A601-EA2542E16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CB490-BC76-02C8-C742-21916B79E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22" y="3066471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C3A4DE-2548-B589-3C57-245B6233C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33072" y="3066471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1E3304-B54E-E4DC-85FE-39BBD0D736C6}"/>
              </a:ext>
            </a:extLst>
          </p:cNvPr>
          <p:cNvSpPr txBox="1"/>
          <p:nvPr/>
        </p:nvSpPr>
        <p:spPr>
          <a:xfrm>
            <a:off x="2669307" y="4929373"/>
            <a:ext cx="8331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</a:rPr>
              <a:t>Privacy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00B050"/>
                </a:solidFill>
              </a:rPr>
              <a:t>authenticity</a:t>
            </a:r>
            <a:r>
              <a:rPr lang="en-GB" sz="1800" dirty="0"/>
              <a:t>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0D1861F-85DE-9610-0D4C-7DCBEEAEF562}"/>
              </a:ext>
            </a:extLst>
          </p:cNvPr>
          <p:cNvCxnSpPr>
            <a:cxnSpLocks/>
          </p:cNvCxnSpPr>
          <p:nvPr/>
        </p:nvCxnSpPr>
        <p:spPr>
          <a:xfrm>
            <a:off x="4956965" y="3608477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445B2FE8-CA51-8A4D-5711-F258949A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19" y="3267638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C31BF9C-DDE6-9CCE-C0EA-3144408C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9" y="3011055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DB092-E21D-4AA6-4F23-B2932C875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05" y="2512194"/>
            <a:ext cx="707833" cy="70783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25F5C4F-887E-D1A0-369E-79CEB315346F}"/>
              </a:ext>
            </a:extLst>
          </p:cNvPr>
          <p:cNvSpPr/>
          <p:nvPr/>
        </p:nvSpPr>
        <p:spPr>
          <a:xfrm>
            <a:off x="7891149" y="4358463"/>
            <a:ext cx="3743220" cy="44880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C9052-66CE-0BAB-7CEF-60EF9FA78FC5}"/>
              </a:ext>
            </a:extLst>
          </p:cNvPr>
          <p:cNvSpPr txBox="1"/>
          <p:nvPr/>
        </p:nvSpPr>
        <p:spPr>
          <a:xfrm>
            <a:off x="8006714" y="4436534"/>
            <a:ext cx="3627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Does this suffice for Secure Messaging?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Google Shape;103;g2c1998d5b19_0_6">
            <a:extLst>
              <a:ext uri="{FF2B5EF4-FFF2-40B4-BE49-F238E27FC236}">
                <a16:creationId xmlns:a16="http://schemas.microsoft.com/office/drawing/2014/main" id="{0F9A3A77-7819-6AB8-C7FE-B6152A31CB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100" dirty="0"/>
              <a:t>[DMS’16]: Secure Message Transmission with Reverse Firewalls</a:t>
            </a:r>
          </a:p>
        </p:txBody>
      </p:sp>
    </p:spTree>
    <p:extLst>
      <p:ext uri="{BB962C8B-B14F-4D97-AF65-F5344CB8AC3E}">
        <p14:creationId xmlns:p14="http://schemas.microsoft.com/office/powerpoint/2010/main" val="2341900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170DA99-CE77-D8FE-7E79-1C9CB3034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90769F-FC41-D8D0-4FA2-297D27A67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22" y="3066471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FF4FD-E26B-9FE0-450D-7946ED7D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33072" y="3066471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6DD501-C2B6-0375-ED90-CE1267292ED5}"/>
              </a:ext>
            </a:extLst>
          </p:cNvPr>
          <p:cNvSpPr txBox="1"/>
          <p:nvPr/>
        </p:nvSpPr>
        <p:spPr>
          <a:xfrm>
            <a:off x="2669307" y="4929373"/>
            <a:ext cx="8331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</a:rPr>
              <a:t>Privacy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00B050"/>
                </a:solidFill>
              </a:rPr>
              <a:t>authenticity</a:t>
            </a:r>
            <a:r>
              <a:rPr lang="en-GB" sz="1800" dirty="0"/>
              <a:t>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AC543E1-28F9-D36B-2606-12445B045085}"/>
              </a:ext>
            </a:extLst>
          </p:cNvPr>
          <p:cNvCxnSpPr>
            <a:cxnSpLocks/>
          </p:cNvCxnSpPr>
          <p:nvPr/>
        </p:nvCxnSpPr>
        <p:spPr>
          <a:xfrm>
            <a:off x="4956965" y="3608477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E15FF369-9D2A-9715-9721-2A39E0AE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19" y="3267638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E6A3D01-9870-D138-A76D-EF9D7FB4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9" y="3011055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DE02CA-6841-F896-9F85-AF251C77E5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05" y="2512194"/>
            <a:ext cx="707833" cy="70783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39DE3D-9A78-BAF9-822F-11A677571FC3}"/>
              </a:ext>
            </a:extLst>
          </p:cNvPr>
          <p:cNvSpPr/>
          <p:nvPr/>
        </p:nvSpPr>
        <p:spPr>
          <a:xfrm>
            <a:off x="9413507" y="4358463"/>
            <a:ext cx="721895" cy="44880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431DCF-D2C3-C14A-3709-B90FEC0AA8B0}"/>
              </a:ext>
            </a:extLst>
          </p:cNvPr>
          <p:cNvSpPr txBox="1"/>
          <p:nvPr/>
        </p:nvSpPr>
        <p:spPr>
          <a:xfrm>
            <a:off x="9517882" y="4428976"/>
            <a:ext cx="1089160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Google Shape;103;g2c1998d5b19_0_6">
            <a:extLst>
              <a:ext uri="{FF2B5EF4-FFF2-40B4-BE49-F238E27FC236}">
                <a16:creationId xmlns:a16="http://schemas.microsoft.com/office/drawing/2014/main" id="{5822B121-89E8-A51A-FC93-1187E9CDF3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100" dirty="0"/>
              <a:t>[DMS’16]: Secure Message Transmission with Reverse Firewalls</a:t>
            </a:r>
          </a:p>
        </p:txBody>
      </p:sp>
    </p:spTree>
    <p:extLst>
      <p:ext uri="{BB962C8B-B14F-4D97-AF65-F5344CB8AC3E}">
        <p14:creationId xmlns:p14="http://schemas.microsoft.com/office/powerpoint/2010/main" val="3605430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0293F57E-950C-20D9-5E30-BCFD5F181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789182-D7C6-D9A1-4328-3BC897B2B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22" y="3066471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B61F1-C6D0-8868-4C7A-5FE49A15C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33072" y="3066471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6C1A53-4CF5-D3DA-C563-5A135346F97F}"/>
              </a:ext>
            </a:extLst>
          </p:cNvPr>
          <p:cNvSpPr txBox="1"/>
          <p:nvPr/>
        </p:nvSpPr>
        <p:spPr>
          <a:xfrm>
            <a:off x="2669307" y="4929373"/>
            <a:ext cx="8331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</a:rPr>
              <a:t>Privacy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00B050"/>
                </a:solidFill>
              </a:rPr>
              <a:t>authenticity</a:t>
            </a:r>
            <a:r>
              <a:rPr lang="en-GB" sz="1800" dirty="0"/>
              <a:t>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 </a:t>
            </a:r>
            <a:r>
              <a:rPr lang="en-GB" sz="1800" dirty="0">
                <a:solidFill>
                  <a:srgbClr val="FF0000"/>
                </a:solidFill>
              </a:rPr>
              <a:t>correctness guarantees against active attackers</a:t>
            </a:r>
            <a:r>
              <a:rPr lang="en-GB" sz="1800" dirty="0"/>
              <a:t>, even without corruptions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EA2DF4-30F8-34D4-15CA-DC74F076E7CF}"/>
              </a:ext>
            </a:extLst>
          </p:cNvPr>
          <p:cNvCxnSpPr>
            <a:cxnSpLocks/>
          </p:cNvCxnSpPr>
          <p:nvPr/>
        </p:nvCxnSpPr>
        <p:spPr>
          <a:xfrm>
            <a:off x="4956965" y="3608477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593BAB13-7F0E-317A-F7E2-C3844675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19" y="3267638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F28C426-E955-EDD4-84AA-41EB364B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9" y="3011055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495A0D-9020-C83C-525E-B16B78354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05" y="2512194"/>
            <a:ext cx="707833" cy="707833"/>
          </a:xfrm>
          <a:prstGeom prst="rect">
            <a:avLst/>
          </a:prstGeom>
        </p:spPr>
      </p:pic>
      <p:sp>
        <p:nvSpPr>
          <p:cNvPr id="9" name="Google Shape;981;g2c2186966ec_0_296">
            <a:extLst>
              <a:ext uri="{FF2B5EF4-FFF2-40B4-BE49-F238E27FC236}">
                <a16:creationId xmlns:a16="http://schemas.microsoft.com/office/drawing/2014/main" id="{2772E1FD-AE1D-F174-6059-E6ED267F24EF}"/>
              </a:ext>
            </a:extLst>
          </p:cNvPr>
          <p:cNvSpPr/>
          <p:nvPr/>
        </p:nvSpPr>
        <p:spPr>
          <a:xfrm>
            <a:off x="112943" y="3939587"/>
            <a:ext cx="3133332" cy="65867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The protocol aborts by tampering with a single protocol message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/>
          </a:p>
        </p:txBody>
      </p:sp>
      <p:sp>
        <p:nvSpPr>
          <p:cNvPr id="21" name="Google Shape;103;g2c1998d5b19_0_6">
            <a:extLst>
              <a:ext uri="{FF2B5EF4-FFF2-40B4-BE49-F238E27FC236}">
                <a16:creationId xmlns:a16="http://schemas.microsoft.com/office/drawing/2014/main" id="{E30A52A4-4263-4EB0-7B18-B76C85BCB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100" dirty="0"/>
              <a:t>[DMS’16]: Secure Message Transmission with Reverse Firewalls</a:t>
            </a:r>
          </a:p>
        </p:txBody>
      </p:sp>
    </p:spTree>
    <p:extLst>
      <p:ext uri="{BB962C8B-B14F-4D97-AF65-F5344CB8AC3E}">
        <p14:creationId xmlns:p14="http://schemas.microsoft.com/office/powerpoint/2010/main" val="3572696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538AAAB8-B21B-7E38-F9DC-141CFDCA6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35DD-1C64-F730-8425-7F9E0880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22" y="3066471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858D15-3260-1E28-75C2-BE0F5988B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33072" y="3066471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056EFC-3113-C003-D3E4-0DA615C8D618}"/>
              </a:ext>
            </a:extLst>
          </p:cNvPr>
          <p:cNvSpPr txBox="1"/>
          <p:nvPr/>
        </p:nvSpPr>
        <p:spPr>
          <a:xfrm>
            <a:off x="2669307" y="4929373"/>
            <a:ext cx="8331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</a:rPr>
              <a:t>Privacy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00B050"/>
                </a:solidFill>
              </a:rPr>
              <a:t>authenticity</a:t>
            </a:r>
            <a:r>
              <a:rPr lang="en-GB" sz="1800" dirty="0"/>
              <a:t>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 </a:t>
            </a:r>
            <a:r>
              <a:rPr lang="en-GB" sz="1800" dirty="0">
                <a:solidFill>
                  <a:srgbClr val="FF0000"/>
                </a:solidFill>
              </a:rPr>
              <a:t>correctness guarantees against active attackers</a:t>
            </a:r>
            <a:r>
              <a:rPr lang="en-GB" sz="1800" dirty="0"/>
              <a:t>, even without corruptions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Doesn’t model </a:t>
            </a:r>
            <a:r>
              <a:rPr lang="en-GB" sz="1800" dirty="0">
                <a:solidFill>
                  <a:srgbClr val="FF0000"/>
                </a:solidFill>
              </a:rPr>
              <a:t>state leakage </a:t>
            </a:r>
            <a:r>
              <a:rPr lang="en-GB" sz="1800" dirty="0"/>
              <a:t>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Does not account for </a:t>
            </a:r>
            <a:r>
              <a:rPr lang="en-GB" sz="1800" dirty="0">
                <a:solidFill>
                  <a:srgbClr val="FF0000"/>
                </a:solidFill>
              </a:rPr>
              <a:t>forward secrecy </a:t>
            </a:r>
            <a:r>
              <a:rPr lang="en-GB" sz="1800" dirty="0"/>
              <a:t>and </a:t>
            </a:r>
            <a:r>
              <a:rPr lang="en-GB" sz="1800" dirty="0">
                <a:solidFill>
                  <a:srgbClr val="FF0000"/>
                </a:solidFill>
              </a:rPr>
              <a:t>post-compromise</a:t>
            </a:r>
            <a:r>
              <a:rPr lang="en-GB" sz="1800" dirty="0"/>
              <a:t> security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B1FF8E-83B1-F381-7271-EFD9C398F22C}"/>
              </a:ext>
            </a:extLst>
          </p:cNvPr>
          <p:cNvCxnSpPr>
            <a:cxnSpLocks/>
          </p:cNvCxnSpPr>
          <p:nvPr/>
        </p:nvCxnSpPr>
        <p:spPr>
          <a:xfrm>
            <a:off x="4956965" y="3608477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8B90C4A1-85FB-39FB-45FB-1B5E437C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19" y="3267638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F5BF526-B907-44C0-5FB2-DB5A4A41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9" y="3011055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E2CF98-8830-D47D-5F8D-7100EDA46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05" y="2512194"/>
            <a:ext cx="707833" cy="707833"/>
          </a:xfrm>
          <a:prstGeom prst="rect">
            <a:avLst/>
          </a:prstGeom>
        </p:spPr>
      </p:pic>
      <p:sp>
        <p:nvSpPr>
          <p:cNvPr id="9" name="Google Shape;981;g2c2186966ec_0_296">
            <a:extLst>
              <a:ext uri="{FF2B5EF4-FFF2-40B4-BE49-F238E27FC236}">
                <a16:creationId xmlns:a16="http://schemas.microsoft.com/office/drawing/2014/main" id="{54075C35-BCDE-4375-DCEF-341FC126BD30}"/>
              </a:ext>
            </a:extLst>
          </p:cNvPr>
          <p:cNvSpPr/>
          <p:nvPr/>
        </p:nvSpPr>
        <p:spPr>
          <a:xfrm>
            <a:off x="112943" y="3939587"/>
            <a:ext cx="3133332" cy="65867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The protocol aborts by tampering with a single protocol message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/>
          </a:p>
        </p:txBody>
      </p:sp>
      <p:sp>
        <p:nvSpPr>
          <p:cNvPr id="14" name="Google Shape;103;g2c1998d5b19_0_6">
            <a:extLst>
              <a:ext uri="{FF2B5EF4-FFF2-40B4-BE49-F238E27FC236}">
                <a16:creationId xmlns:a16="http://schemas.microsoft.com/office/drawing/2014/main" id="{4929ED52-44EF-E0CD-5406-9630E32ACE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100" dirty="0"/>
              <a:t>[DMS’16]: Secure Message Transmission with Reverse Firewalls</a:t>
            </a:r>
          </a:p>
        </p:txBody>
      </p:sp>
    </p:spTree>
    <p:extLst>
      <p:ext uri="{BB962C8B-B14F-4D97-AF65-F5344CB8AC3E}">
        <p14:creationId xmlns:p14="http://schemas.microsoft.com/office/powerpoint/2010/main" val="1468955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552E479-53B2-5D89-CDD2-2709FBEEF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9CE5E6-4EEE-8B2B-B377-1241B1B0E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22" y="3066471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552DD-F408-DBC2-651B-6EB958C23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33072" y="3066471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EB9B32-4E9C-261B-2EE6-984608E2DA52}"/>
              </a:ext>
            </a:extLst>
          </p:cNvPr>
          <p:cNvSpPr txBox="1"/>
          <p:nvPr/>
        </p:nvSpPr>
        <p:spPr>
          <a:xfrm>
            <a:off x="2669307" y="4929373"/>
            <a:ext cx="8331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</a:rPr>
              <a:t>Privacy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00B050"/>
                </a:solidFill>
              </a:rPr>
              <a:t>authenticity</a:t>
            </a:r>
            <a:r>
              <a:rPr lang="en-GB" sz="1800" dirty="0"/>
              <a:t>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 </a:t>
            </a:r>
            <a:r>
              <a:rPr lang="en-GB" sz="1800" dirty="0">
                <a:solidFill>
                  <a:srgbClr val="FF0000"/>
                </a:solidFill>
              </a:rPr>
              <a:t>correctness guarantees against active attackers</a:t>
            </a:r>
            <a:r>
              <a:rPr lang="en-GB" sz="1800" dirty="0"/>
              <a:t>, even without corruptions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Doesn’t model </a:t>
            </a:r>
            <a:r>
              <a:rPr lang="en-GB" sz="1800" dirty="0">
                <a:solidFill>
                  <a:srgbClr val="FF0000"/>
                </a:solidFill>
              </a:rPr>
              <a:t>state leakage </a:t>
            </a:r>
            <a:r>
              <a:rPr lang="en-GB" sz="1800" dirty="0"/>
              <a:t>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Does not account for </a:t>
            </a:r>
            <a:r>
              <a:rPr lang="en-GB" sz="1800" dirty="0">
                <a:solidFill>
                  <a:srgbClr val="FF0000"/>
                </a:solidFill>
              </a:rPr>
              <a:t>forward secrecy </a:t>
            </a:r>
            <a:r>
              <a:rPr lang="en-GB" sz="1800" dirty="0"/>
              <a:t>and </a:t>
            </a:r>
            <a:r>
              <a:rPr lang="en-GB" sz="1800" dirty="0">
                <a:solidFill>
                  <a:srgbClr val="FF0000"/>
                </a:solidFill>
              </a:rPr>
              <a:t>post-compromise</a:t>
            </a:r>
            <a:r>
              <a:rPr lang="en-GB" sz="1800" dirty="0"/>
              <a:t> security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32DB10-EB73-0AFD-948D-67D1EFBE61B3}"/>
              </a:ext>
            </a:extLst>
          </p:cNvPr>
          <p:cNvCxnSpPr>
            <a:cxnSpLocks/>
          </p:cNvCxnSpPr>
          <p:nvPr/>
        </p:nvCxnSpPr>
        <p:spPr>
          <a:xfrm>
            <a:off x="4956965" y="3608477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ECA5794F-2422-4C14-59AA-3E0805193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19" y="3267638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EECA144-7A17-D26A-D4F6-A1919B55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9" y="3011055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7E538-D48B-F4D6-920C-75F6C9008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05" y="2512194"/>
            <a:ext cx="707833" cy="707833"/>
          </a:xfrm>
          <a:prstGeom prst="rect">
            <a:avLst/>
          </a:prstGeom>
        </p:spPr>
      </p:pic>
      <p:sp>
        <p:nvSpPr>
          <p:cNvPr id="9" name="Google Shape;981;g2c2186966ec_0_296">
            <a:extLst>
              <a:ext uri="{FF2B5EF4-FFF2-40B4-BE49-F238E27FC236}">
                <a16:creationId xmlns:a16="http://schemas.microsoft.com/office/drawing/2014/main" id="{35A6E6AB-C2DE-0985-A9B8-3F9A45DFF7E5}"/>
              </a:ext>
            </a:extLst>
          </p:cNvPr>
          <p:cNvSpPr/>
          <p:nvPr/>
        </p:nvSpPr>
        <p:spPr>
          <a:xfrm>
            <a:off x="112943" y="3939587"/>
            <a:ext cx="3133332" cy="65867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The protocol aborts by tampering with a single protocol message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61169D-C40E-B3EE-448C-08D70F34EBBD}"/>
              </a:ext>
            </a:extLst>
          </p:cNvPr>
          <p:cNvSpPr/>
          <p:nvPr/>
        </p:nvSpPr>
        <p:spPr>
          <a:xfrm>
            <a:off x="6699182" y="1596365"/>
            <a:ext cx="5139891" cy="81673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A6156C-A4DB-893E-8DDF-B004EA6418A5}"/>
              </a:ext>
            </a:extLst>
          </p:cNvPr>
          <p:cNvSpPr txBox="1"/>
          <p:nvPr/>
        </p:nvSpPr>
        <p:spPr>
          <a:xfrm>
            <a:off x="6699182" y="1674437"/>
            <a:ext cx="5300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Sessions in Secure Messaging protocols are long lived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State compromise is highly likely to occur over the lifetime of a session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Google Shape;103;g2c1998d5b19_0_6">
            <a:extLst>
              <a:ext uri="{FF2B5EF4-FFF2-40B4-BE49-F238E27FC236}">
                <a16:creationId xmlns:a16="http://schemas.microsoft.com/office/drawing/2014/main" id="{F0996D3A-95C2-74D1-A78D-2AC22EC891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100" dirty="0"/>
              <a:t>[DMS’16]: Secure Message Transmission with Reverse Firewalls</a:t>
            </a:r>
          </a:p>
        </p:txBody>
      </p:sp>
    </p:spTree>
    <p:extLst>
      <p:ext uri="{BB962C8B-B14F-4D97-AF65-F5344CB8AC3E}">
        <p14:creationId xmlns:p14="http://schemas.microsoft.com/office/powerpoint/2010/main" val="314924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 Attacks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28" y="2866508"/>
            <a:ext cx="1236007" cy="1231900"/>
          </a:xfrm>
          <a:prstGeom prst="rect">
            <a:avLst/>
          </a:prstGeom>
        </p:spPr>
      </p:pic>
      <p:pic>
        <p:nvPicPr>
          <p:cNvPr id="36" name="Picture 35" descr="A blue blob with black dots&#10;&#10;Description automatically generated">
            <a:extLst>
              <a:ext uri="{FF2B5EF4-FFF2-40B4-BE49-F238E27FC236}">
                <a16:creationId xmlns:a16="http://schemas.microsoft.com/office/drawing/2014/main" id="{F23C1EBD-06D1-B4CC-8096-52DBABB2F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491" y="2384491"/>
            <a:ext cx="885563" cy="6731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3A77CA-918F-9899-59B5-9901AE2A5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696" y="2630386"/>
            <a:ext cx="472244" cy="472244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1C07F3-9EE0-BB34-0962-7E724F65F75A}"/>
              </a:ext>
            </a:extLst>
          </p:cNvPr>
          <p:cNvCxnSpPr/>
          <p:nvPr/>
        </p:nvCxnSpPr>
        <p:spPr>
          <a:xfrm>
            <a:off x="4160491" y="2384491"/>
            <a:ext cx="715182" cy="673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5DEC84-3ED2-7587-45F5-68611E184208}"/>
              </a:ext>
            </a:extLst>
          </p:cNvPr>
          <p:cNvCxnSpPr/>
          <p:nvPr/>
        </p:nvCxnSpPr>
        <p:spPr>
          <a:xfrm flipV="1">
            <a:off x="4160491" y="2384491"/>
            <a:ext cx="798309" cy="673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9907DB8-A111-42B7-CAD5-4641D975A107}"/>
              </a:ext>
            </a:extLst>
          </p:cNvPr>
          <p:cNvSpPr txBox="1"/>
          <p:nvPr/>
        </p:nvSpPr>
        <p:spPr>
          <a:xfrm>
            <a:off x="637309" y="5181600"/>
            <a:ext cx="8071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Traditionally, we assume cryptographic instantiations are trusted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practice, the adversary can subvert the software or the hardware</a:t>
            </a:r>
          </a:p>
        </p:txBody>
      </p:sp>
    </p:spTree>
    <p:extLst>
      <p:ext uri="{BB962C8B-B14F-4D97-AF65-F5344CB8AC3E}">
        <p14:creationId xmlns:p14="http://schemas.microsoft.com/office/powerpoint/2010/main" val="4024969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C8A88133-C105-E1B4-F48F-7E0A0E3E6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90CDE0-556C-8084-EE9C-CC0630139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22" y="3066471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8EACF-9340-4DCC-1285-8D2DEEBB7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33072" y="3066471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89A953-22B4-1EAD-B7FB-71CC3147F753}"/>
              </a:ext>
            </a:extLst>
          </p:cNvPr>
          <p:cNvSpPr txBox="1"/>
          <p:nvPr/>
        </p:nvSpPr>
        <p:spPr>
          <a:xfrm>
            <a:off x="2669307" y="4929373"/>
            <a:ext cx="83312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</a:rPr>
              <a:t>Privacy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00B050"/>
                </a:solidFill>
              </a:rPr>
              <a:t>authenticity</a:t>
            </a:r>
            <a:r>
              <a:rPr lang="en-GB" sz="1800" dirty="0"/>
              <a:t>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 </a:t>
            </a:r>
            <a:r>
              <a:rPr lang="en-GB" sz="1800" dirty="0">
                <a:solidFill>
                  <a:srgbClr val="FF0000"/>
                </a:solidFill>
              </a:rPr>
              <a:t>correctness guarantees against active attackers</a:t>
            </a:r>
            <a:r>
              <a:rPr lang="en-GB" sz="1800" dirty="0"/>
              <a:t>, even without corruptions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Doesn’t model </a:t>
            </a:r>
            <a:r>
              <a:rPr lang="en-GB" sz="1800" dirty="0">
                <a:solidFill>
                  <a:srgbClr val="FF0000"/>
                </a:solidFill>
              </a:rPr>
              <a:t>state leakage </a:t>
            </a:r>
            <a:r>
              <a:rPr lang="en-GB" sz="1800" dirty="0"/>
              <a:t>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Does not account for </a:t>
            </a:r>
            <a:r>
              <a:rPr lang="en-GB" sz="1800" dirty="0">
                <a:solidFill>
                  <a:srgbClr val="FF0000"/>
                </a:solidFill>
              </a:rPr>
              <a:t>forward secrecy </a:t>
            </a:r>
            <a:r>
              <a:rPr lang="en-GB" sz="1800" dirty="0"/>
              <a:t>and </a:t>
            </a:r>
            <a:r>
              <a:rPr lang="en-GB" sz="1800" dirty="0">
                <a:solidFill>
                  <a:srgbClr val="FF0000"/>
                </a:solidFill>
              </a:rPr>
              <a:t>post-compromise</a:t>
            </a:r>
            <a:r>
              <a:rPr lang="en-GB" sz="1800" dirty="0"/>
              <a:t>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 </a:t>
            </a:r>
            <a:r>
              <a:rPr lang="en-GB" sz="1800" dirty="0">
                <a:solidFill>
                  <a:srgbClr val="FF0000"/>
                </a:solidFill>
              </a:rPr>
              <a:t>immediate decryption</a:t>
            </a:r>
            <a:r>
              <a:rPr lang="en-GB" sz="1800" dirty="0">
                <a:solidFill>
                  <a:schemeClr val="tx1"/>
                </a:solidFill>
              </a:rPr>
              <a:t>. Not good for asynchronous communication</a:t>
            </a:r>
            <a:endParaRPr lang="en-GB" sz="1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605ADD-23B3-C791-CD37-2576736A5C44}"/>
              </a:ext>
            </a:extLst>
          </p:cNvPr>
          <p:cNvCxnSpPr>
            <a:cxnSpLocks/>
          </p:cNvCxnSpPr>
          <p:nvPr/>
        </p:nvCxnSpPr>
        <p:spPr>
          <a:xfrm>
            <a:off x="4956965" y="3608477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E36CF00F-820B-B962-BB9F-00A3062B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19" y="3267638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169E3B3-0708-7BDF-1552-73E626F5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9" y="3011055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2AF7EC-F6FF-5DFA-7384-BD110CCB1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05" y="2512194"/>
            <a:ext cx="707833" cy="707833"/>
          </a:xfrm>
          <a:prstGeom prst="rect">
            <a:avLst/>
          </a:prstGeom>
        </p:spPr>
      </p:pic>
      <p:sp>
        <p:nvSpPr>
          <p:cNvPr id="9" name="Google Shape;981;g2c2186966ec_0_296">
            <a:extLst>
              <a:ext uri="{FF2B5EF4-FFF2-40B4-BE49-F238E27FC236}">
                <a16:creationId xmlns:a16="http://schemas.microsoft.com/office/drawing/2014/main" id="{1011EEE3-AACC-52D7-F018-779027375FA2}"/>
              </a:ext>
            </a:extLst>
          </p:cNvPr>
          <p:cNvSpPr/>
          <p:nvPr/>
        </p:nvSpPr>
        <p:spPr>
          <a:xfrm>
            <a:off x="112943" y="3939587"/>
            <a:ext cx="3133332" cy="65867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The protocol aborts by tampering with a single protocol message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8B431C-6A2A-1C20-CEA2-E0951809B9EA}"/>
              </a:ext>
            </a:extLst>
          </p:cNvPr>
          <p:cNvSpPr/>
          <p:nvPr/>
        </p:nvSpPr>
        <p:spPr>
          <a:xfrm>
            <a:off x="6699182" y="1596365"/>
            <a:ext cx="5139891" cy="81673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A70861-9E1E-B9FA-DE7C-EE17A0EBDBED}"/>
              </a:ext>
            </a:extLst>
          </p:cNvPr>
          <p:cNvSpPr txBox="1"/>
          <p:nvPr/>
        </p:nvSpPr>
        <p:spPr>
          <a:xfrm>
            <a:off x="6699182" y="1674437"/>
            <a:ext cx="5300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Sessions in Secure Messaging protocols are long lived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State compromise is highly likely to occur over the lifetime of a session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Google Shape;981;g2c2186966ec_0_296">
            <a:extLst>
              <a:ext uri="{FF2B5EF4-FFF2-40B4-BE49-F238E27FC236}">
                <a16:creationId xmlns:a16="http://schemas.microsoft.com/office/drawing/2014/main" id="{18C413B0-3691-0C88-1670-50D49C385DBB}"/>
              </a:ext>
            </a:extLst>
          </p:cNvPr>
          <p:cNvSpPr/>
          <p:nvPr/>
        </p:nvSpPr>
        <p:spPr>
          <a:xfrm>
            <a:off x="288925" y="5194025"/>
            <a:ext cx="2120118" cy="65867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Cannot process out-of-order messages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/>
          </a:p>
        </p:txBody>
      </p:sp>
      <p:sp>
        <p:nvSpPr>
          <p:cNvPr id="13" name="Google Shape;103;g2c1998d5b19_0_6">
            <a:extLst>
              <a:ext uri="{FF2B5EF4-FFF2-40B4-BE49-F238E27FC236}">
                <a16:creationId xmlns:a16="http://schemas.microsoft.com/office/drawing/2014/main" id="{5E78EE1D-0D1A-9887-FFC9-AF2986B073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100" dirty="0"/>
              <a:t>[DMS’16]: Secure Message Transmission with Reverse Firewalls</a:t>
            </a:r>
          </a:p>
        </p:txBody>
      </p:sp>
    </p:spTree>
    <p:extLst>
      <p:ext uri="{BB962C8B-B14F-4D97-AF65-F5344CB8AC3E}">
        <p14:creationId xmlns:p14="http://schemas.microsoft.com/office/powerpoint/2010/main" val="3564265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E6922E9B-2268-6EF1-9258-FC7A93826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46E098-8DAA-31E5-1041-50937D420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22" y="3066471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8F40D-8873-C2CB-69F8-EF7800096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33072" y="3066471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FCCBAD-583F-C6AA-2219-48FE589BFC4F}"/>
              </a:ext>
            </a:extLst>
          </p:cNvPr>
          <p:cNvSpPr txBox="1"/>
          <p:nvPr/>
        </p:nvSpPr>
        <p:spPr>
          <a:xfrm>
            <a:off x="2669307" y="4929373"/>
            <a:ext cx="83312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</a:rPr>
              <a:t>Privacy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00B050"/>
                </a:solidFill>
              </a:rPr>
              <a:t>authenticity</a:t>
            </a:r>
            <a:r>
              <a:rPr lang="en-GB" sz="1800" dirty="0"/>
              <a:t>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 </a:t>
            </a:r>
            <a:r>
              <a:rPr lang="en-GB" sz="1800" dirty="0">
                <a:solidFill>
                  <a:srgbClr val="FF0000"/>
                </a:solidFill>
              </a:rPr>
              <a:t>correctness guarantees against active attackers</a:t>
            </a:r>
            <a:r>
              <a:rPr lang="en-GB" sz="1800" dirty="0"/>
              <a:t>, even without corruptions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Doesn’t model </a:t>
            </a:r>
            <a:r>
              <a:rPr lang="en-GB" sz="1800" dirty="0">
                <a:solidFill>
                  <a:srgbClr val="FF0000"/>
                </a:solidFill>
              </a:rPr>
              <a:t>state leakage </a:t>
            </a:r>
            <a:r>
              <a:rPr lang="en-GB" sz="1800" dirty="0"/>
              <a:t>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Does not account for </a:t>
            </a:r>
            <a:r>
              <a:rPr lang="en-GB" sz="1800" dirty="0">
                <a:solidFill>
                  <a:srgbClr val="FF0000"/>
                </a:solidFill>
              </a:rPr>
              <a:t>forward secrecy </a:t>
            </a:r>
            <a:r>
              <a:rPr lang="en-GB" sz="1800" dirty="0"/>
              <a:t>and </a:t>
            </a:r>
            <a:r>
              <a:rPr lang="en-GB" sz="1800" dirty="0">
                <a:solidFill>
                  <a:srgbClr val="FF0000"/>
                </a:solidFill>
              </a:rPr>
              <a:t>post-compromise</a:t>
            </a:r>
            <a:r>
              <a:rPr lang="en-GB" sz="1800" dirty="0"/>
              <a:t>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 </a:t>
            </a:r>
            <a:r>
              <a:rPr lang="en-GB" sz="1800" dirty="0">
                <a:solidFill>
                  <a:srgbClr val="FF0000"/>
                </a:solidFill>
              </a:rPr>
              <a:t>immediate decryption</a:t>
            </a:r>
            <a:r>
              <a:rPr lang="en-GB" sz="1800" dirty="0">
                <a:solidFill>
                  <a:schemeClr val="tx1"/>
                </a:solidFill>
              </a:rPr>
              <a:t>. Not good for asynchronous communication</a:t>
            </a:r>
            <a:endParaRPr lang="en-GB" sz="1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8DD89A6-7950-53ED-8164-9736E0F2EB6D}"/>
              </a:ext>
            </a:extLst>
          </p:cNvPr>
          <p:cNvCxnSpPr>
            <a:cxnSpLocks/>
          </p:cNvCxnSpPr>
          <p:nvPr/>
        </p:nvCxnSpPr>
        <p:spPr>
          <a:xfrm>
            <a:off x="4956965" y="3608477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DE28AF18-7363-C555-1D33-F0A61AE50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19" y="3267638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7541C96-92F4-88F1-3AF6-EF14B394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9" y="3011055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96C92-606B-6D75-41F0-6B9BE9194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05" y="2512194"/>
            <a:ext cx="707833" cy="707833"/>
          </a:xfrm>
          <a:prstGeom prst="rect">
            <a:avLst/>
          </a:prstGeom>
        </p:spPr>
      </p:pic>
      <p:sp>
        <p:nvSpPr>
          <p:cNvPr id="9" name="Google Shape;981;g2c2186966ec_0_296">
            <a:extLst>
              <a:ext uri="{FF2B5EF4-FFF2-40B4-BE49-F238E27FC236}">
                <a16:creationId xmlns:a16="http://schemas.microsoft.com/office/drawing/2014/main" id="{E9CBEC50-4816-C44F-8C39-7E6AAE437133}"/>
              </a:ext>
            </a:extLst>
          </p:cNvPr>
          <p:cNvSpPr/>
          <p:nvPr/>
        </p:nvSpPr>
        <p:spPr>
          <a:xfrm>
            <a:off x="112943" y="3939587"/>
            <a:ext cx="3133332" cy="65867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The protocol aborts by tampering with a single protocol message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D769D09-FA80-BFD0-32EC-3F203EB651AC}"/>
              </a:ext>
            </a:extLst>
          </p:cNvPr>
          <p:cNvSpPr/>
          <p:nvPr/>
        </p:nvSpPr>
        <p:spPr>
          <a:xfrm>
            <a:off x="6699182" y="1596365"/>
            <a:ext cx="5139891" cy="81673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4D5D4E-3C0B-89CA-1054-8ED9715F61D3}"/>
              </a:ext>
            </a:extLst>
          </p:cNvPr>
          <p:cNvSpPr txBox="1"/>
          <p:nvPr/>
        </p:nvSpPr>
        <p:spPr>
          <a:xfrm>
            <a:off x="6699182" y="1674437"/>
            <a:ext cx="5300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Sessions in Secure Messaging protocols are long lived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State compromise is highly likely to occur over the lifetime of a session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Google Shape;981;g2c2186966ec_0_296">
            <a:extLst>
              <a:ext uri="{FF2B5EF4-FFF2-40B4-BE49-F238E27FC236}">
                <a16:creationId xmlns:a16="http://schemas.microsoft.com/office/drawing/2014/main" id="{BBC488C5-DB49-E586-510D-624EC8474C0B}"/>
              </a:ext>
            </a:extLst>
          </p:cNvPr>
          <p:cNvSpPr/>
          <p:nvPr/>
        </p:nvSpPr>
        <p:spPr>
          <a:xfrm>
            <a:off x="288925" y="5194025"/>
            <a:ext cx="2120118" cy="65867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Cannot process out-of-order messages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/>
          </a:p>
        </p:txBody>
      </p:sp>
      <p:sp>
        <p:nvSpPr>
          <p:cNvPr id="13" name="Google Shape;103;g2c1998d5b19_0_6">
            <a:extLst>
              <a:ext uri="{FF2B5EF4-FFF2-40B4-BE49-F238E27FC236}">
                <a16:creationId xmlns:a16="http://schemas.microsoft.com/office/drawing/2014/main" id="{28073A94-B36E-0F1D-6C26-DDD503BCE5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100" dirty="0"/>
              <a:t>[DMS’16]: Secure Message Transmission with Reverse Firewalls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A842A7-ABD0-C00F-9C89-8FDC92FEFB26}"/>
              </a:ext>
            </a:extLst>
          </p:cNvPr>
          <p:cNvSpPr txBox="1"/>
          <p:nvPr/>
        </p:nvSpPr>
        <p:spPr>
          <a:xfrm>
            <a:off x="3246275" y="6406701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Secure messaging protocol require the above properties!</a:t>
            </a:r>
            <a:endParaRPr lang="en-GB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1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26DF9D82-C213-7652-6146-3ED39A517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65AD3FCB-DC1B-6F69-9855-373A204FEE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339454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FA6DDEE3-457A-1C37-F816-9B1599DEC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E7A00195-B7E1-6D61-0FB8-2659BCB9E4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Our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323AC-8E8E-C284-815F-C81D645A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22" y="4159698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DD1ED-18A0-1C35-034B-FD1AE040D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15072" y="4159698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7138CD-C763-BA11-DA07-2B5D8A495B5B}"/>
              </a:ext>
            </a:extLst>
          </p:cNvPr>
          <p:cNvSpPr txBox="1"/>
          <p:nvPr/>
        </p:nvSpPr>
        <p:spPr>
          <a:xfrm>
            <a:off x="798118" y="2050133"/>
            <a:ext cx="45920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Privacy and authenticity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State leakage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Forward secrecy and post-compromise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Correctness guarantees against active attackers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Deniability, immediate decryption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Assumptions</a:t>
            </a:r>
            <a:r>
              <a:rPr lang="en-GB" dirty="0">
                <a:solidFill>
                  <a:schemeClr val="tx1"/>
                </a:solidFill>
              </a:rPr>
              <a:t>: Inverse CDH and Random Oracles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D44562-C09C-7D46-AB0B-8B1FE18644C0}"/>
              </a:ext>
            </a:extLst>
          </p:cNvPr>
          <p:cNvCxnSpPr>
            <a:cxnSpLocks/>
          </p:cNvCxnSpPr>
          <p:nvPr/>
        </p:nvCxnSpPr>
        <p:spPr>
          <a:xfrm>
            <a:off x="2038965" y="4701704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887ED9B0-DF39-E2D2-CAE2-AA845D14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19" y="4360865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8CED136-3648-CDE4-17EF-BF7CD0C3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29" y="4104282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42E1F6-1532-07B6-FB3A-932CC50894C7}"/>
              </a:ext>
            </a:extLst>
          </p:cNvPr>
          <p:cNvSpPr txBox="1"/>
          <p:nvPr/>
        </p:nvSpPr>
        <p:spPr>
          <a:xfrm>
            <a:off x="109840" y="1563750"/>
            <a:ext cx="6309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Subversion-Resilient Secure Messaging Protocol </a:t>
            </a:r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11" name="Picture 10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BF10C66A-4FD6-166F-4C34-AC00169722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50881" y="2024344"/>
            <a:ext cx="143230" cy="194623"/>
          </a:xfrm>
          <a:prstGeom prst="rect">
            <a:avLst/>
          </a:prstGeom>
        </p:spPr>
      </p:pic>
      <p:pic>
        <p:nvPicPr>
          <p:cNvPr id="12" name="Picture 11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B616E902-0224-7D91-7A03-9EDC873712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71638" y="2260598"/>
            <a:ext cx="143230" cy="194623"/>
          </a:xfrm>
          <a:prstGeom prst="rect">
            <a:avLst/>
          </a:prstGeom>
        </p:spPr>
      </p:pic>
      <p:pic>
        <p:nvPicPr>
          <p:cNvPr id="13" name="Picture 12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AFA06D62-661E-CDCF-D5E1-3C56B6BF0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3719" y="2500766"/>
            <a:ext cx="143230" cy="194623"/>
          </a:xfrm>
          <a:prstGeom prst="rect">
            <a:avLst/>
          </a:prstGeom>
        </p:spPr>
      </p:pic>
      <p:pic>
        <p:nvPicPr>
          <p:cNvPr id="14" name="Picture 13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1D488D60-E66C-24FD-7F1F-FA3A3A0530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3719" y="2704725"/>
            <a:ext cx="143230" cy="194623"/>
          </a:xfrm>
          <a:prstGeom prst="rect">
            <a:avLst/>
          </a:prstGeom>
        </p:spPr>
      </p:pic>
      <p:pic>
        <p:nvPicPr>
          <p:cNvPr id="15" name="Picture 14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3F369010-4F9D-D208-AD3D-2816ABAC6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25084" y="2925374"/>
            <a:ext cx="143230" cy="1946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E98586-5A68-8D87-26E9-AC12F6C90468}"/>
              </a:ext>
            </a:extLst>
          </p:cNvPr>
          <p:cNvSpPr txBox="1"/>
          <p:nvPr/>
        </p:nvSpPr>
        <p:spPr>
          <a:xfrm>
            <a:off x="1310849" y="3460917"/>
            <a:ext cx="3236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No signatures or bilinear maps</a:t>
            </a:r>
          </a:p>
          <a:p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71ADB7-547B-D35D-4D81-D10D16B73723}"/>
              </a:ext>
            </a:extLst>
          </p:cNvPr>
          <p:cNvSpPr/>
          <p:nvPr/>
        </p:nvSpPr>
        <p:spPr>
          <a:xfrm>
            <a:off x="1310849" y="3406056"/>
            <a:ext cx="2779312" cy="4116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683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24D2E8BE-223D-29F2-EC67-B3B3B1083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B5227DB5-A217-DCB8-CE7E-65BE18B40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Our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EE3B4-5327-D33D-DB74-20854EE5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22" y="4159698"/>
            <a:ext cx="1024595" cy="102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05EA04-106D-8088-7CBB-3B79038C8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15072" y="4159698"/>
            <a:ext cx="1358077" cy="102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DE225A-17DD-7E99-6C6E-5CC1D099534D}"/>
              </a:ext>
            </a:extLst>
          </p:cNvPr>
          <p:cNvSpPr txBox="1"/>
          <p:nvPr/>
        </p:nvSpPr>
        <p:spPr>
          <a:xfrm>
            <a:off x="798118" y="2050133"/>
            <a:ext cx="45920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Privacy and authenticity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State leakage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Forward secrecy and post-compromise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Correctness guarantees against active attackers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Deniability, immediate decryption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Assumptions</a:t>
            </a:r>
            <a:r>
              <a:rPr lang="en-GB" dirty="0">
                <a:solidFill>
                  <a:schemeClr val="tx1"/>
                </a:solidFill>
              </a:rPr>
              <a:t>: Inverse CDH and Random Oracles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CA570EF-E902-A59E-B328-44FB04D23429}"/>
              </a:ext>
            </a:extLst>
          </p:cNvPr>
          <p:cNvCxnSpPr>
            <a:cxnSpLocks/>
          </p:cNvCxnSpPr>
          <p:nvPr/>
        </p:nvCxnSpPr>
        <p:spPr>
          <a:xfrm>
            <a:off x="2038965" y="4701704"/>
            <a:ext cx="149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1F5009B9-C25C-D69A-DCE0-0F377DC0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19" y="4360865"/>
            <a:ext cx="427386" cy="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6282539-5EA8-B6C3-DFE7-27DC5D03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29" y="4104282"/>
            <a:ext cx="417945" cy="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9A5436-A0FE-CD72-C9A6-46067B0F0C6C}"/>
              </a:ext>
            </a:extLst>
          </p:cNvPr>
          <p:cNvSpPr txBox="1"/>
          <p:nvPr/>
        </p:nvSpPr>
        <p:spPr>
          <a:xfrm>
            <a:off x="109840" y="1563750"/>
            <a:ext cx="6309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Subversion-Resilient Secure Messaging Protocol </a:t>
            </a:r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11" name="Picture 10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5DD47D4A-69FB-F4D9-3DAF-E45CAADBD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50881" y="2024344"/>
            <a:ext cx="143230" cy="194623"/>
          </a:xfrm>
          <a:prstGeom prst="rect">
            <a:avLst/>
          </a:prstGeom>
        </p:spPr>
      </p:pic>
      <p:pic>
        <p:nvPicPr>
          <p:cNvPr id="12" name="Picture 11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0C1BB297-8E8F-223B-4A73-EB5EE40C8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71638" y="2260598"/>
            <a:ext cx="143230" cy="194623"/>
          </a:xfrm>
          <a:prstGeom prst="rect">
            <a:avLst/>
          </a:prstGeom>
        </p:spPr>
      </p:pic>
      <p:pic>
        <p:nvPicPr>
          <p:cNvPr id="13" name="Picture 12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A635653E-D31A-41CC-38A8-B946AA9614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3719" y="2500766"/>
            <a:ext cx="143230" cy="194623"/>
          </a:xfrm>
          <a:prstGeom prst="rect">
            <a:avLst/>
          </a:prstGeom>
        </p:spPr>
      </p:pic>
      <p:pic>
        <p:nvPicPr>
          <p:cNvPr id="14" name="Picture 13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915464E8-8EA5-8DD2-8167-155ACED68D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3719" y="2704725"/>
            <a:ext cx="143230" cy="194623"/>
          </a:xfrm>
          <a:prstGeom prst="rect">
            <a:avLst/>
          </a:prstGeom>
        </p:spPr>
      </p:pic>
      <p:pic>
        <p:nvPicPr>
          <p:cNvPr id="15" name="Picture 14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60634D0D-6637-4C2A-489D-F2F238D957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25084" y="2925374"/>
            <a:ext cx="143230" cy="1946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33D42E-9B07-E3B6-8149-A9317B90A82A}"/>
              </a:ext>
            </a:extLst>
          </p:cNvPr>
          <p:cNvSpPr txBox="1"/>
          <p:nvPr/>
        </p:nvSpPr>
        <p:spPr>
          <a:xfrm>
            <a:off x="1310849" y="3460917"/>
            <a:ext cx="3236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No signatures or bilinear maps</a:t>
            </a:r>
          </a:p>
          <a:p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4E11CD-F658-3691-1E84-A5B91CB73EA4}"/>
              </a:ext>
            </a:extLst>
          </p:cNvPr>
          <p:cNvSpPr/>
          <p:nvPr/>
        </p:nvSpPr>
        <p:spPr>
          <a:xfrm>
            <a:off x="1310849" y="3406056"/>
            <a:ext cx="2779312" cy="4116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oogle Shape;123;g2c39a3bb841_0_112">
            <a:extLst>
              <a:ext uri="{FF2B5EF4-FFF2-40B4-BE49-F238E27FC236}">
                <a16:creationId xmlns:a16="http://schemas.microsoft.com/office/drawing/2014/main" id="{B55F6CF4-58E8-3FEC-E5BA-36D52B27742D}"/>
              </a:ext>
            </a:extLst>
          </p:cNvPr>
          <p:cNvSpPr txBox="1">
            <a:spLocks/>
          </p:cNvSpPr>
          <p:nvPr/>
        </p:nvSpPr>
        <p:spPr>
          <a:xfrm>
            <a:off x="5659116" y="3621289"/>
            <a:ext cx="6613604" cy="108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r>
              <a:rPr lang="en-US" sz="1600" dirty="0"/>
              <a:t>Introduce the notion of Continuous Key Agreement (CKA) with tamper detection</a:t>
            </a:r>
          </a:p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endParaRPr lang="en-US" sz="1600" dirty="0"/>
          </a:p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r>
              <a:rPr lang="en-US" sz="1600" dirty="0"/>
              <a:t>Provably secure construction, assuming the inverse CDH and RO </a:t>
            </a:r>
          </a:p>
          <a:p>
            <a:pPr marL="17781">
              <a:lnSpc>
                <a:spcPct val="70000"/>
              </a:lnSpc>
              <a:buClr>
                <a:schemeClr val="dk1"/>
              </a:buClr>
              <a:buSzPts val="1940"/>
            </a:pPr>
            <a:r>
              <a:rPr lang="en-US" sz="1600" dirty="0"/>
              <a:t> </a:t>
            </a:r>
          </a:p>
          <a:p>
            <a:pPr marL="285750" indent="-267969">
              <a:lnSpc>
                <a:spcPct val="70000"/>
              </a:lnSpc>
              <a:buClr>
                <a:schemeClr val="dk1"/>
              </a:buClr>
              <a:buSzPts val="1940"/>
              <a:buFont typeface="Arial"/>
              <a:buChar char="•"/>
            </a:pPr>
            <a:r>
              <a:rPr lang="en-US" sz="1600" dirty="0"/>
              <a:t>Construct a subversion-resilient version of X3DH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13185B-1A2E-198C-7A90-3001EB299783}"/>
              </a:ext>
            </a:extLst>
          </p:cNvPr>
          <p:cNvSpPr txBox="1"/>
          <p:nvPr/>
        </p:nvSpPr>
        <p:spPr>
          <a:xfrm>
            <a:off x="6096000" y="3119997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Additional/Intermediate Results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28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816429-2E3A-D0F3-D109-09DAF8E0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50" y="2679590"/>
            <a:ext cx="7870099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Subversion-Resilient Secure Messaging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703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974D-EFF4-494E-AA7B-1517B938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Signal’s Blueprint [ACD’19]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42CC2-FAB9-504F-8C63-13A484F9BC94}"/>
              </a:ext>
            </a:extLst>
          </p:cNvPr>
          <p:cNvSpPr/>
          <p:nvPr/>
        </p:nvSpPr>
        <p:spPr>
          <a:xfrm>
            <a:off x="1260764" y="2646218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Forward-Secure Authenticated Encryption with Associated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EE8F3-6F09-AF49-A4CD-0C9D57F40ABD}"/>
              </a:ext>
            </a:extLst>
          </p:cNvPr>
          <p:cNvSpPr/>
          <p:nvPr/>
        </p:nvSpPr>
        <p:spPr>
          <a:xfrm>
            <a:off x="7564584" y="2646217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Continuous Key Agreement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0F752-863A-1946-9F7C-B124620ABA2C}"/>
              </a:ext>
            </a:extLst>
          </p:cNvPr>
          <p:cNvSpPr txBox="1"/>
          <p:nvPr/>
        </p:nvSpPr>
        <p:spPr>
          <a:xfrm>
            <a:off x="2175290" y="476971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Forward Security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10C7C-7068-7A49-AD4D-AE536A670D8F}"/>
              </a:ext>
            </a:extLst>
          </p:cNvPr>
          <p:cNvSpPr txBox="1"/>
          <p:nvPr/>
        </p:nvSpPr>
        <p:spPr>
          <a:xfrm>
            <a:off x="7974165" y="4776595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Post-Compromise Security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2CD780-909C-1243-B784-1D41F18BAF39}"/>
              </a:ext>
            </a:extLst>
          </p:cNvPr>
          <p:cNvSpPr/>
          <p:nvPr/>
        </p:nvSpPr>
        <p:spPr>
          <a:xfrm>
            <a:off x="5200794" y="2556162"/>
            <a:ext cx="1787236" cy="17872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PRF-PRG</a:t>
            </a:r>
          </a:p>
          <a:p>
            <a:pPr algn="ctr"/>
            <a:r>
              <a:rPr lang="en-US" sz="1800" dirty="0"/>
              <a:t>(Glue)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99DD40-F1B9-0D44-9D64-4DB4EDCC32AE}"/>
              </a:ext>
            </a:extLst>
          </p:cNvPr>
          <p:cNvCxnSpPr>
            <a:cxnSpLocks/>
            <a:stCxn id="3" idx="3"/>
            <a:endCxn id="7" idx="2"/>
          </p:cNvCxnSpPr>
          <p:nvPr/>
        </p:nvCxnSpPr>
        <p:spPr>
          <a:xfrm flipV="1">
            <a:off x="4627418" y="3449780"/>
            <a:ext cx="57337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32EB37-F6DA-5146-83DB-8F7F23B2AED5}"/>
              </a:ext>
            </a:extLst>
          </p:cNvPr>
          <p:cNvCxnSpPr>
            <a:stCxn id="7" idx="6"/>
            <a:endCxn id="4" idx="1"/>
          </p:cNvCxnSpPr>
          <p:nvPr/>
        </p:nvCxnSpPr>
        <p:spPr>
          <a:xfrm>
            <a:off x="6988030" y="3449780"/>
            <a:ext cx="5765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B3DEC2-42C5-451D-87A0-C9732F779539}"/>
              </a:ext>
            </a:extLst>
          </p:cNvPr>
          <p:cNvSpPr txBox="1"/>
          <p:nvPr/>
        </p:nvSpPr>
        <p:spPr>
          <a:xfrm>
            <a:off x="1490132" y="4292604"/>
            <a:ext cx="293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Symmetric-key Ratchet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D0260-3410-442B-9FA4-EFDCA70A6CEA}"/>
              </a:ext>
            </a:extLst>
          </p:cNvPr>
          <p:cNvSpPr txBox="1"/>
          <p:nvPr/>
        </p:nvSpPr>
        <p:spPr>
          <a:xfrm>
            <a:off x="8051817" y="4284137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Public-key Ratchet</a:t>
            </a:r>
          </a:p>
        </p:txBody>
      </p:sp>
    </p:spTree>
    <p:extLst>
      <p:ext uri="{BB962C8B-B14F-4D97-AF65-F5344CB8AC3E}">
        <p14:creationId xmlns:p14="http://schemas.microsoft.com/office/powerpoint/2010/main" val="1303031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93F8F-9268-394D-EC7B-C85AFD9C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A0AA-739B-CE8C-1662-B940154C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Signal’s Blueprint [ACD’19]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1C2256-E933-86BE-7B9E-F0E635E0A033}"/>
              </a:ext>
            </a:extLst>
          </p:cNvPr>
          <p:cNvSpPr/>
          <p:nvPr/>
        </p:nvSpPr>
        <p:spPr>
          <a:xfrm>
            <a:off x="1260764" y="2646218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Forward-Secure Authenticated Encryption with Associated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81616-4AB6-98B7-E218-8E496E126FB0}"/>
              </a:ext>
            </a:extLst>
          </p:cNvPr>
          <p:cNvSpPr/>
          <p:nvPr/>
        </p:nvSpPr>
        <p:spPr>
          <a:xfrm>
            <a:off x="7564584" y="2646217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Continuous Key Agreement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54BD4-AC64-E802-8ED5-C99845153588}"/>
              </a:ext>
            </a:extLst>
          </p:cNvPr>
          <p:cNvSpPr txBox="1"/>
          <p:nvPr/>
        </p:nvSpPr>
        <p:spPr>
          <a:xfrm>
            <a:off x="2175290" y="476971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Forward Security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7E731-9DE5-A754-BF96-0EFB429D2244}"/>
              </a:ext>
            </a:extLst>
          </p:cNvPr>
          <p:cNvSpPr txBox="1"/>
          <p:nvPr/>
        </p:nvSpPr>
        <p:spPr>
          <a:xfrm>
            <a:off x="7974165" y="4776595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Post-Compromise Security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E2C92E-6ABC-C95F-422A-3C6FEF3D998E}"/>
              </a:ext>
            </a:extLst>
          </p:cNvPr>
          <p:cNvSpPr/>
          <p:nvPr/>
        </p:nvSpPr>
        <p:spPr>
          <a:xfrm>
            <a:off x="5200794" y="2556162"/>
            <a:ext cx="1787236" cy="17872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PRF-PRG</a:t>
            </a:r>
          </a:p>
          <a:p>
            <a:pPr algn="ctr"/>
            <a:r>
              <a:rPr lang="en-US" sz="1800" dirty="0"/>
              <a:t>(Glue)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A77511-D7B0-86F5-F01F-5A120B1110C8}"/>
              </a:ext>
            </a:extLst>
          </p:cNvPr>
          <p:cNvCxnSpPr>
            <a:cxnSpLocks/>
            <a:stCxn id="3" idx="3"/>
            <a:endCxn id="7" idx="2"/>
          </p:cNvCxnSpPr>
          <p:nvPr/>
        </p:nvCxnSpPr>
        <p:spPr>
          <a:xfrm flipV="1">
            <a:off x="4627418" y="3449780"/>
            <a:ext cx="57337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CFA502-525E-9178-6F8F-7478CB2C5D5E}"/>
              </a:ext>
            </a:extLst>
          </p:cNvPr>
          <p:cNvCxnSpPr>
            <a:stCxn id="7" idx="6"/>
            <a:endCxn id="4" idx="1"/>
          </p:cNvCxnSpPr>
          <p:nvPr/>
        </p:nvCxnSpPr>
        <p:spPr>
          <a:xfrm>
            <a:off x="6988030" y="3449780"/>
            <a:ext cx="5765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C08C29-4F8E-36FE-527D-9815E1E68970}"/>
              </a:ext>
            </a:extLst>
          </p:cNvPr>
          <p:cNvSpPr txBox="1"/>
          <p:nvPr/>
        </p:nvSpPr>
        <p:spPr>
          <a:xfrm>
            <a:off x="1490132" y="4292604"/>
            <a:ext cx="293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Symmetric-key Ratchet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A6F1F-134C-CBFA-BE71-D702FE503C05}"/>
              </a:ext>
            </a:extLst>
          </p:cNvPr>
          <p:cNvSpPr txBox="1"/>
          <p:nvPr/>
        </p:nvSpPr>
        <p:spPr>
          <a:xfrm>
            <a:off x="8051817" y="4284137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Public-key Ratchet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FBEE9D-1647-F4FC-1704-630D3C9BE91B}"/>
              </a:ext>
            </a:extLst>
          </p:cNvPr>
          <p:cNvSpPr/>
          <p:nvPr/>
        </p:nvSpPr>
        <p:spPr>
          <a:xfrm>
            <a:off x="7243887" y="2314570"/>
            <a:ext cx="4215865" cy="29645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944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A4EAF-992A-8540-8DE0-29D0CA07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C28E1-1E70-6941-A0ED-BC1C8283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212387" cy="210084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Correctness</a:t>
            </a:r>
          </a:p>
          <a:p>
            <a:r>
              <a:rPr lang="en-US" sz="2000">
                <a:solidFill>
                  <a:srgbClr val="FF0000"/>
                </a:solidFill>
              </a:rPr>
              <a:t>Privacy</a:t>
            </a:r>
            <a:r>
              <a:rPr lang="en-US" sz="2000"/>
              <a:t>: keys random given transcript</a:t>
            </a:r>
          </a:p>
          <a:p>
            <a:r>
              <a:rPr lang="en-US" sz="2000">
                <a:solidFill>
                  <a:srgbClr val="FF0000"/>
                </a:solidFill>
              </a:rPr>
              <a:t>Forward secrecy</a:t>
            </a:r>
            <a:r>
              <a:rPr lang="en-US" sz="2000"/>
              <a:t>: past keys remain secure upon state compromise</a:t>
            </a:r>
          </a:p>
          <a:p>
            <a:r>
              <a:rPr lang="en-US" sz="2000">
                <a:solidFill>
                  <a:srgbClr val="FF0000"/>
                </a:solidFill>
              </a:rPr>
              <a:t>Post-compromise security</a:t>
            </a:r>
            <a:r>
              <a:rPr lang="en-US" sz="2000"/>
              <a:t>: parties heal within two rounds after state compromise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78567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Signal’s CKA: Security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93B095E-DF04-E44E-B37C-A2DADBB7CADD}"/>
              </a:ext>
            </a:extLst>
          </p:cNvPr>
          <p:cNvSpPr/>
          <p:nvPr/>
        </p:nvSpPr>
        <p:spPr>
          <a:xfrm>
            <a:off x="3939746" y="307869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3B492C-BCAF-AF40-B884-4F141DEF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18" y="2786599"/>
            <a:ext cx="393700" cy="292100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D7AA93E2-8EE4-224B-8A0D-D4087D9DE354}"/>
              </a:ext>
            </a:extLst>
          </p:cNvPr>
          <p:cNvSpPr/>
          <p:nvPr/>
        </p:nvSpPr>
        <p:spPr>
          <a:xfrm flipH="1">
            <a:off x="3939746" y="3655383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A2A6D-4BCB-4845-BD6F-9134850B1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518" y="3376811"/>
            <a:ext cx="393700" cy="292100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AD5C5BD8-8329-EA46-844B-AD9188DBE949}"/>
              </a:ext>
            </a:extLst>
          </p:cNvPr>
          <p:cNvSpPr/>
          <p:nvPr/>
        </p:nvSpPr>
        <p:spPr>
          <a:xfrm>
            <a:off x="3939746" y="4262394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BC1642-DFEA-0545-8E89-AEBDF6A71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732" y="4262394"/>
            <a:ext cx="647700" cy="29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F76D74-7B4C-B742-A433-0A3C99C72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518" y="3975693"/>
            <a:ext cx="393700" cy="292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EA0D75-3F93-1C49-92DA-B05381077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153" y="4283906"/>
            <a:ext cx="647700" cy="292100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939746" y="4869405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518" y="4561192"/>
            <a:ext cx="393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28DE3E-F4E1-2640-9EB9-BFB079415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8900" y="4869405"/>
            <a:ext cx="647700" cy="292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696EF4-CCDB-F64B-B9FF-EBA7AB3A06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565" y="3387996"/>
            <a:ext cx="279400" cy="190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C6A3C4-76BE-C146-9CA6-F1ACA2E5E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1179" y="4001779"/>
            <a:ext cx="292100" cy="190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4C66ED-0E4E-F440-9488-4A47DBA1A4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8516" y="4684169"/>
            <a:ext cx="292100" cy="190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1179" y="5373501"/>
            <a:ext cx="292100" cy="1905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EE95D8-730D-A840-AC4D-84D0A6102FAA}"/>
              </a:ext>
            </a:extLst>
          </p:cNvPr>
          <p:cNvCxnSpPr/>
          <p:nvPr/>
        </p:nvCxnSpPr>
        <p:spPr>
          <a:xfrm>
            <a:off x="1738648" y="307869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CD1B7A-EE56-3F49-956D-A71B9B518DA3}"/>
              </a:ext>
            </a:extLst>
          </p:cNvPr>
          <p:cNvCxnSpPr>
            <a:cxnSpLocks/>
          </p:cNvCxnSpPr>
          <p:nvPr/>
        </p:nvCxnSpPr>
        <p:spPr>
          <a:xfrm>
            <a:off x="1738648" y="434617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B338A47-DCA5-6046-B94D-310CB1377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310" y="4869405"/>
            <a:ext cx="647700" cy="2921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1ADBBC7-CCBD-7A4A-B38A-0FB159BA1301}"/>
              </a:ext>
            </a:extLst>
          </p:cNvPr>
          <p:cNvCxnSpPr>
            <a:cxnSpLocks/>
          </p:cNvCxnSpPr>
          <p:nvPr/>
        </p:nvCxnSpPr>
        <p:spPr>
          <a:xfrm>
            <a:off x="10326710" y="3655383"/>
            <a:ext cx="0" cy="861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326710" y="5015455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50BEF8BE-EE59-D345-B243-64B47958E4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1153" y="3632171"/>
            <a:ext cx="647700" cy="292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A97E466-FF31-A14F-B5BD-71677BCF59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2487" y="3529596"/>
            <a:ext cx="647700" cy="2921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E1B7EF2-2A2D-BB43-A026-B6C9B4A3F4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9303" y="1742753"/>
            <a:ext cx="1236007" cy="12319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9536BA-CC02-1D4B-BADD-B31D03E163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9801646" y="2097088"/>
            <a:ext cx="1638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 Attacks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28" y="2866508"/>
            <a:ext cx="1236007" cy="1231900"/>
          </a:xfrm>
          <a:prstGeom prst="rect">
            <a:avLst/>
          </a:prstGeom>
        </p:spPr>
      </p:pic>
      <p:pic>
        <p:nvPicPr>
          <p:cNvPr id="36" name="Picture 35" descr="A blue blob with black dots&#10;&#10;Description automatically generated">
            <a:extLst>
              <a:ext uri="{FF2B5EF4-FFF2-40B4-BE49-F238E27FC236}">
                <a16:creationId xmlns:a16="http://schemas.microsoft.com/office/drawing/2014/main" id="{F23C1EBD-06D1-B4CC-8096-52DBABB2F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491" y="2384491"/>
            <a:ext cx="885563" cy="6731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3A77CA-918F-9899-59B5-9901AE2A5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696" y="2630386"/>
            <a:ext cx="472244" cy="472244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1C07F3-9EE0-BB34-0962-7E724F65F75A}"/>
              </a:ext>
            </a:extLst>
          </p:cNvPr>
          <p:cNvCxnSpPr/>
          <p:nvPr/>
        </p:nvCxnSpPr>
        <p:spPr>
          <a:xfrm>
            <a:off x="4160491" y="2384491"/>
            <a:ext cx="715182" cy="673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5DEC84-3ED2-7587-45F5-68611E184208}"/>
              </a:ext>
            </a:extLst>
          </p:cNvPr>
          <p:cNvCxnSpPr/>
          <p:nvPr/>
        </p:nvCxnSpPr>
        <p:spPr>
          <a:xfrm flipV="1">
            <a:off x="4160491" y="2384491"/>
            <a:ext cx="798309" cy="673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9907DB8-A111-42B7-CAD5-4641D975A107}"/>
              </a:ext>
            </a:extLst>
          </p:cNvPr>
          <p:cNvSpPr txBox="1"/>
          <p:nvPr/>
        </p:nvSpPr>
        <p:spPr>
          <a:xfrm>
            <a:off x="637309" y="51816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Traditionally, we assume cryptographic instantiations are trusted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practice, the adversary can subvert the software or the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Goal</a:t>
            </a:r>
            <a:r>
              <a:rPr lang="en-US" sz="2000" dirty="0"/>
              <a:t>: leak the parties’ private state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703237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Signal’s CKA: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C8B79-9F0D-434C-8DCC-9E2FC65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21" y="5794295"/>
            <a:ext cx="890373" cy="890373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C93B095E-DF04-E44E-B37C-A2DADBB7CADD}"/>
              </a:ext>
            </a:extLst>
          </p:cNvPr>
          <p:cNvSpPr/>
          <p:nvPr/>
        </p:nvSpPr>
        <p:spPr>
          <a:xfrm>
            <a:off x="3939746" y="307869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3B492C-BCAF-AF40-B884-4F141DEF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518" y="2786599"/>
            <a:ext cx="393700" cy="292100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D7AA93E2-8EE4-224B-8A0D-D4087D9DE354}"/>
              </a:ext>
            </a:extLst>
          </p:cNvPr>
          <p:cNvSpPr/>
          <p:nvPr/>
        </p:nvSpPr>
        <p:spPr>
          <a:xfrm flipH="1">
            <a:off x="3939746" y="3655383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A2A6D-4BCB-4845-BD6F-9134850B1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518" y="3376811"/>
            <a:ext cx="393700" cy="292100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AD5C5BD8-8329-EA46-844B-AD9188DBE949}"/>
              </a:ext>
            </a:extLst>
          </p:cNvPr>
          <p:cNvSpPr/>
          <p:nvPr/>
        </p:nvSpPr>
        <p:spPr>
          <a:xfrm>
            <a:off x="3939746" y="4262394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BC1642-DFEA-0545-8E89-AEBDF6A71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732" y="4262394"/>
            <a:ext cx="647700" cy="29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F76D74-7B4C-B742-A433-0A3C99C72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518" y="3975693"/>
            <a:ext cx="393700" cy="292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EA0D75-3F93-1C49-92DA-B05381077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153" y="4283906"/>
            <a:ext cx="647700" cy="292100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939746" y="4869405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518" y="4561192"/>
            <a:ext cx="393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28DE3E-F4E1-2640-9EB9-BFB079415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8900" y="4869405"/>
            <a:ext cx="647700" cy="292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696EF4-CCDB-F64B-B9FF-EBA7AB3A06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565" y="3387996"/>
            <a:ext cx="279400" cy="190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C6A3C4-76BE-C146-9CA6-F1ACA2E5E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1179" y="4001779"/>
            <a:ext cx="292100" cy="190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4C66ED-0E4E-F440-9488-4A47DBA1A4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8516" y="4684169"/>
            <a:ext cx="292100" cy="190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1179" y="5373501"/>
            <a:ext cx="292100" cy="1905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EE95D8-730D-A840-AC4D-84D0A6102FAA}"/>
              </a:ext>
            </a:extLst>
          </p:cNvPr>
          <p:cNvCxnSpPr/>
          <p:nvPr/>
        </p:nvCxnSpPr>
        <p:spPr>
          <a:xfrm>
            <a:off x="1738648" y="307869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CD1B7A-EE56-3F49-956D-A71B9B518DA3}"/>
              </a:ext>
            </a:extLst>
          </p:cNvPr>
          <p:cNvCxnSpPr>
            <a:cxnSpLocks/>
          </p:cNvCxnSpPr>
          <p:nvPr/>
        </p:nvCxnSpPr>
        <p:spPr>
          <a:xfrm>
            <a:off x="1738648" y="434617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B338A47-DCA5-6046-B94D-310CB1377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310" y="4869405"/>
            <a:ext cx="647700" cy="2921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1ADBBC7-CCBD-7A4A-B38A-0FB159BA1301}"/>
              </a:ext>
            </a:extLst>
          </p:cNvPr>
          <p:cNvCxnSpPr>
            <a:cxnSpLocks/>
          </p:cNvCxnSpPr>
          <p:nvPr/>
        </p:nvCxnSpPr>
        <p:spPr>
          <a:xfrm>
            <a:off x="10326710" y="3655383"/>
            <a:ext cx="0" cy="861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326710" y="5015455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50BEF8BE-EE59-D345-B243-64B47958E4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1153" y="3632171"/>
            <a:ext cx="647700" cy="292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A97E466-FF31-A14F-B5BD-71677BCF59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2487" y="3529596"/>
            <a:ext cx="647700" cy="2921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E1B7EF2-2A2D-BB43-A026-B6C9B4A3F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9303" y="1742753"/>
            <a:ext cx="1236007" cy="12319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9536BA-CC02-1D4B-BADD-B31D03E163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9801646" y="2097088"/>
            <a:ext cx="1638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76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Signal’s CKA: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C8B79-9F0D-434C-8DCC-9E2FC65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21" y="5794295"/>
            <a:ext cx="890373" cy="890373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C93B095E-DF04-E44E-B37C-A2DADBB7CADD}"/>
              </a:ext>
            </a:extLst>
          </p:cNvPr>
          <p:cNvSpPr/>
          <p:nvPr/>
        </p:nvSpPr>
        <p:spPr>
          <a:xfrm>
            <a:off x="3939746" y="307869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3B492C-BCAF-AF40-B884-4F141DEF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518" y="2786599"/>
            <a:ext cx="393700" cy="292100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D7AA93E2-8EE4-224B-8A0D-D4087D9DE354}"/>
              </a:ext>
            </a:extLst>
          </p:cNvPr>
          <p:cNvSpPr/>
          <p:nvPr/>
        </p:nvSpPr>
        <p:spPr>
          <a:xfrm flipH="1">
            <a:off x="3939746" y="3655383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A2A6D-4BCB-4845-BD6F-9134850B1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518" y="3376811"/>
            <a:ext cx="393700" cy="292100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AD5C5BD8-8329-EA46-844B-AD9188DBE949}"/>
              </a:ext>
            </a:extLst>
          </p:cNvPr>
          <p:cNvSpPr/>
          <p:nvPr/>
        </p:nvSpPr>
        <p:spPr>
          <a:xfrm>
            <a:off x="3939746" y="4262394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BC1642-DFEA-0545-8E89-AEBDF6A71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732" y="4262394"/>
            <a:ext cx="647700" cy="29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F76D74-7B4C-B742-A433-0A3C99C72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518" y="3975693"/>
            <a:ext cx="393700" cy="292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EA0D75-3F93-1C49-92DA-B05381077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153" y="4283906"/>
            <a:ext cx="647700" cy="292100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939746" y="4869405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518" y="4561192"/>
            <a:ext cx="393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28DE3E-F4E1-2640-9EB9-BFB079415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8900" y="4869405"/>
            <a:ext cx="647700" cy="292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696EF4-CCDB-F64B-B9FF-EBA7AB3A06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565" y="3387996"/>
            <a:ext cx="279400" cy="190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C6A3C4-76BE-C146-9CA6-F1ACA2E5E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1179" y="4001779"/>
            <a:ext cx="292100" cy="190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4C66ED-0E4E-F440-9488-4A47DBA1A4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8516" y="4684169"/>
            <a:ext cx="292100" cy="190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1179" y="5373501"/>
            <a:ext cx="292100" cy="1905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EE95D8-730D-A840-AC4D-84D0A6102FAA}"/>
              </a:ext>
            </a:extLst>
          </p:cNvPr>
          <p:cNvCxnSpPr/>
          <p:nvPr/>
        </p:nvCxnSpPr>
        <p:spPr>
          <a:xfrm>
            <a:off x="1738648" y="307869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CD1B7A-EE56-3F49-956D-A71B9B518DA3}"/>
              </a:ext>
            </a:extLst>
          </p:cNvPr>
          <p:cNvCxnSpPr>
            <a:cxnSpLocks/>
          </p:cNvCxnSpPr>
          <p:nvPr/>
        </p:nvCxnSpPr>
        <p:spPr>
          <a:xfrm>
            <a:off x="1738648" y="434617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B338A47-DCA5-6046-B94D-310CB1377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310" y="4869405"/>
            <a:ext cx="647700" cy="2921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1ADBBC7-CCBD-7A4A-B38A-0FB159BA1301}"/>
              </a:ext>
            </a:extLst>
          </p:cNvPr>
          <p:cNvCxnSpPr>
            <a:cxnSpLocks/>
          </p:cNvCxnSpPr>
          <p:nvPr/>
        </p:nvCxnSpPr>
        <p:spPr>
          <a:xfrm>
            <a:off x="10326710" y="3655383"/>
            <a:ext cx="0" cy="861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326710" y="5015455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4159085-BEEA-4847-8F2C-08559CB24DC2}"/>
              </a:ext>
            </a:extLst>
          </p:cNvPr>
          <p:cNvSpPr txBox="1"/>
          <p:nvPr/>
        </p:nvSpPr>
        <p:spPr>
          <a:xfrm>
            <a:off x="2354453" y="2687874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look random</a:t>
            </a:r>
            <a:br>
              <a:rPr lang="en-US">
                <a:solidFill>
                  <a:srgbClr val="00B050"/>
                </a:solidFill>
              </a:rPr>
            </a:br>
            <a:r>
              <a:rPr lang="en-US">
                <a:solidFill>
                  <a:srgbClr val="00B050"/>
                </a:solidFill>
              </a:rPr>
              <a:t>given transcript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6126CB-05AA-B74D-9993-6255BC693D93}"/>
              </a:ext>
            </a:extLst>
          </p:cNvPr>
          <p:cNvSpPr/>
          <p:nvPr/>
        </p:nvSpPr>
        <p:spPr>
          <a:xfrm>
            <a:off x="1930960" y="3299407"/>
            <a:ext cx="1016099" cy="207409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0BEF8BE-EE59-D345-B243-64B47958E4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1153" y="3632171"/>
            <a:ext cx="647700" cy="292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A97E466-FF31-A14F-B5BD-71677BCF59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2487" y="3529596"/>
            <a:ext cx="647700" cy="2921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E1B7EF2-2A2D-BB43-A026-B6C9B4A3F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9303" y="1742753"/>
            <a:ext cx="1236007" cy="12319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9536BA-CC02-1D4B-BADD-B31D03E163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9801646" y="2097088"/>
            <a:ext cx="1638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00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Signal’s CKA: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C8B79-9F0D-434C-8DCC-9E2FC65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21" y="5794295"/>
            <a:ext cx="890373" cy="890373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C93B095E-DF04-E44E-B37C-A2DADBB7CADD}"/>
              </a:ext>
            </a:extLst>
          </p:cNvPr>
          <p:cNvSpPr/>
          <p:nvPr/>
        </p:nvSpPr>
        <p:spPr>
          <a:xfrm>
            <a:off x="3939746" y="307869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3B492C-BCAF-AF40-B884-4F141DEF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518" y="2786599"/>
            <a:ext cx="393700" cy="292100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D7AA93E2-8EE4-224B-8A0D-D4087D9DE354}"/>
              </a:ext>
            </a:extLst>
          </p:cNvPr>
          <p:cNvSpPr/>
          <p:nvPr/>
        </p:nvSpPr>
        <p:spPr>
          <a:xfrm flipH="1">
            <a:off x="3939746" y="3655383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A2A6D-4BCB-4845-BD6F-9134850B1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518" y="3376811"/>
            <a:ext cx="393700" cy="292100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AD5C5BD8-8329-EA46-844B-AD9188DBE949}"/>
              </a:ext>
            </a:extLst>
          </p:cNvPr>
          <p:cNvSpPr/>
          <p:nvPr/>
        </p:nvSpPr>
        <p:spPr>
          <a:xfrm>
            <a:off x="3939746" y="4262394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BC1642-DFEA-0545-8E89-AEBDF6A71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732" y="4262394"/>
            <a:ext cx="647700" cy="29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F76D74-7B4C-B742-A433-0A3C99C72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518" y="3975693"/>
            <a:ext cx="393700" cy="292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EA0D75-3F93-1C49-92DA-B05381077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153" y="4283906"/>
            <a:ext cx="647700" cy="292100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939746" y="4869405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518" y="4561192"/>
            <a:ext cx="393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28DE3E-F4E1-2640-9EB9-BFB079415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8900" y="4869405"/>
            <a:ext cx="647700" cy="292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696EF4-CCDB-F64B-B9FF-EBA7AB3A06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565" y="3387996"/>
            <a:ext cx="279400" cy="190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C6A3C4-76BE-C146-9CA6-F1ACA2E5E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1179" y="4001779"/>
            <a:ext cx="292100" cy="190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4C66ED-0E4E-F440-9488-4A47DBA1A4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8516" y="4684169"/>
            <a:ext cx="292100" cy="190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1179" y="5373501"/>
            <a:ext cx="292100" cy="1905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EE95D8-730D-A840-AC4D-84D0A6102FAA}"/>
              </a:ext>
            </a:extLst>
          </p:cNvPr>
          <p:cNvCxnSpPr/>
          <p:nvPr/>
        </p:nvCxnSpPr>
        <p:spPr>
          <a:xfrm>
            <a:off x="1738648" y="307869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CD1B7A-EE56-3F49-956D-A71B9B518DA3}"/>
              </a:ext>
            </a:extLst>
          </p:cNvPr>
          <p:cNvCxnSpPr>
            <a:cxnSpLocks/>
          </p:cNvCxnSpPr>
          <p:nvPr/>
        </p:nvCxnSpPr>
        <p:spPr>
          <a:xfrm>
            <a:off x="1738648" y="434617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B338A47-DCA5-6046-B94D-310CB1377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310" y="4869405"/>
            <a:ext cx="647700" cy="2921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1ADBBC7-CCBD-7A4A-B38A-0FB159BA1301}"/>
              </a:ext>
            </a:extLst>
          </p:cNvPr>
          <p:cNvCxnSpPr>
            <a:cxnSpLocks/>
          </p:cNvCxnSpPr>
          <p:nvPr/>
        </p:nvCxnSpPr>
        <p:spPr>
          <a:xfrm>
            <a:off x="10326710" y="3655383"/>
            <a:ext cx="0" cy="861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326710" y="5015455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50BEF8BE-EE59-D345-B243-64B47958E4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1153" y="3632171"/>
            <a:ext cx="647700" cy="292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A97E466-FF31-A14F-B5BD-71677BCF59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2487" y="3529596"/>
            <a:ext cx="647700" cy="2921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355F3BA-AAA4-0148-B2D9-E0B2840796AA}"/>
              </a:ext>
            </a:extLst>
          </p:cNvPr>
          <p:cNvSpPr txBox="1"/>
          <p:nvPr/>
        </p:nvSpPr>
        <p:spPr>
          <a:xfrm>
            <a:off x="2744747" y="5278685"/>
            <a:ext cx="88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 so</a:t>
            </a:r>
          </a:p>
          <a:p>
            <a:r>
              <a:rPr lang="en-US">
                <a:solidFill>
                  <a:srgbClr val="FF0000"/>
                </a:solidFill>
              </a:rPr>
              <a:t>random</a:t>
            </a:r>
          </a:p>
        </p:txBody>
      </p:sp>
      <p:sp>
        <p:nvSpPr>
          <p:cNvPr id="41" name="Bent-Up Arrow 40">
            <a:extLst>
              <a:ext uri="{FF2B5EF4-FFF2-40B4-BE49-F238E27FC236}">
                <a16:creationId xmlns:a16="http://schemas.microsoft.com/office/drawing/2014/main" id="{B2A20E76-B7D8-B84B-83DE-544284D3B2C1}"/>
              </a:ext>
            </a:extLst>
          </p:cNvPr>
          <p:cNvSpPr/>
          <p:nvPr/>
        </p:nvSpPr>
        <p:spPr>
          <a:xfrm rot="16200000" flipH="1">
            <a:off x="9019192" y="4449836"/>
            <a:ext cx="628229" cy="3314970"/>
          </a:xfrm>
          <a:prstGeom prst="bentUpArrow">
            <a:avLst>
              <a:gd name="adj1" fmla="val 22911"/>
              <a:gd name="adj2" fmla="val 25865"/>
              <a:gd name="adj3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41" descr="Magnifying glass">
            <a:extLst>
              <a:ext uri="{FF2B5EF4-FFF2-40B4-BE49-F238E27FC236}">
                <a16:creationId xmlns:a16="http://schemas.microsoft.com/office/drawing/2014/main" id="{101F9B8A-A954-DF4A-914B-D5B0A3785D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10471608" y="5081514"/>
            <a:ext cx="890363" cy="89036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91325794-2060-7549-A03E-2A24E66C81CA}"/>
              </a:ext>
            </a:extLst>
          </p:cNvPr>
          <p:cNvSpPr/>
          <p:nvPr/>
        </p:nvSpPr>
        <p:spPr>
          <a:xfrm>
            <a:off x="1970380" y="4570936"/>
            <a:ext cx="933999" cy="932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47D5FF2-1727-A243-B4A6-3FA2AAA231DF}"/>
              </a:ext>
            </a:extLst>
          </p:cNvPr>
          <p:cNvSpPr/>
          <p:nvPr/>
        </p:nvSpPr>
        <p:spPr>
          <a:xfrm>
            <a:off x="1930960" y="3299407"/>
            <a:ext cx="1016099" cy="145281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58AD1E-44A0-4B41-A8C1-46C715AFF356}"/>
              </a:ext>
            </a:extLst>
          </p:cNvPr>
          <p:cNvSpPr txBox="1"/>
          <p:nvPr/>
        </p:nvSpPr>
        <p:spPr>
          <a:xfrm>
            <a:off x="2741104" y="2797056"/>
            <a:ext cx="88293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still</a:t>
            </a:r>
          </a:p>
          <a:p>
            <a:r>
              <a:rPr lang="en-US">
                <a:solidFill>
                  <a:srgbClr val="00B050"/>
                </a:solidFill>
              </a:rPr>
              <a:t>random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D794650-8FB8-7B42-82A4-C5FAF07870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9303" y="1742753"/>
            <a:ext cx="1236007" cy="1231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B8E3C92-20BB-6C45-B4D3-B28DCECB9CD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9801646" y="2097088"/>
            <a:ext cx="1638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5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Signal’s CKA: Post-Compromise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C8B79-9F0D-434C-8DCC-9E2FC65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21" y="5794295"/>
            <a:ext cx="890373" cy="890373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8BA7C5-4287-E54B-A4E8-9A0B758E1ECB}"/>
              </a:ext>
            </a:extLst>
          </p:cNvPr>
          <p:cNvSpPr txBox="1"/>
          <p:nvPr/>
        </p:nvSpPr>
        <p:spPr>
          <a:xfrm>
            <a:off x="8935868" y="2895339"/>
            <a:ext cx="88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 so</a:t>
            </a:r>
          </a:p>
          <a:p>
            <a:r>
              <a:rPr lang="en-US">
                <a:solidFill>
                  <a:srgbClr val="FF0000"/>
                </a:solidFill>
              </a:rPr>
              <a:t>random</a:t>
            </a:r>
          </a:p>
        </p:txBody>
      </p:sp>
      <p:sp>
        <p:nvSpPr>
          <p:cNvPr id="34" name="Bent-Up Arrow 33">
            <a:extLst>
              <a:ext uri="{FF2B5EF4-FFF2-40B4-BE49-F238E27FC236}">
                <a16:creationId xmlns:a16="http://schemas.microsoft.com/office/drawing/2014/main" id="{6F879E90-7F89-BD4D-88CD-5FCA00473481}"/>
              </a:ext>
            </a:extLst>
          </p:cNvPr>
          <p:cNvSpPr/>
          <p:nvPr/>
        </p:nvSpPr>
        <p:spPr>
          <a:xfrm rot="16200000" flipH="1">
            <a:off x="8066932" y="3497577"/>
            <a:ext cx="2532749" cy="3314970"/>
          </a:xfrm>
          <a:prstGeom prst="bentUpArrow">
            <a:avLst>
              <a:gd name="adj1" fmla="val 6639"/>
              <a:gd name="adj2" fmla="val 6796"/>
              <a:gd name="adj3" fmla="val 179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41" descr="Magnifying glass">
            <a:extLst>
              <a:ext uri="{FF2B5EF4-FFF2-40B4-BE49-F238E27FC236}">
                <a16:creationId xmlns:a16="http://schemas.microsoft.com/office/drawing/2014/main" id="{ECEB0300-A400-204F-BAC7-20FB41B15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07671" y="2865353"/>
            <a:ext cx="890363" cy="890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616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CKA: Post-Compromise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C8B79-9F0D-434C-8DCC-9E2FC65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21" y="5794295"/>
            <a:ext cx="890373" cy="890373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8BA7C5-4287-E54B-A4E8-9A0B758E1ECB}"/>
              </a:ext>
            </a:extLst>
          </p:cNvPr>
          <p:cNvSpPr txBox="1"/>
          <p:nvPr/>
        </p:nvSpPr>
        <p:spPr>
          <a:xfrm>
            <a:off x="8935868" y="2895339"/>
            <a:ext cx="88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 so</a:t>
            </a:r>
          </a:p>
          <a:p>
            <a:r>
              <a:rPr lang="en-US">
                <a:solidFill>
                  <a:srgbClr val="FF0000"/>
                </a:solidFill>
              </a:rPr>
              <a:t>random</a:t>
            </a:r>
          </a:p>
        </p:txBody>
      </p:sp>
      <p:pic>
        <p:nvPicPr>
          <p:cNvPr id="42" name="Graphic 41" descr="Magnifying glass">
            <a:extLst>
              <a:ext uri="{FF2B5EF4-FFF2-40B4-BE49-F238E27FC236}">
                <a16:creationId xmlns:a16="http://schemas.microsoft.com/office/drawing/2014/main" id="{ECEB0300-A400-204F-BAC7-20FB41B15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07671" y="2865353"/>
            <a:ext cx="890363" cy="890363"/>
          </a:xfrm>
          <a:prstGeom prst="rect">
            <a:avLst/>
          </a:prstGeom>
        </p:spPr>
      </p:pic>
      <p:sp>
        <p:nvSpPr>
          <p:cNvPr id="43" name="Right Arrow 42">
            <a:extLst>
              <a:ext uri="{FF2B5EF4-FFF2-40B4-BE49-F238E27FC236}">
                <a16:creationId xmlns:a16="http://schemas.microsoft.com/office/drawing/2014/main" id="{1D51DB78-44DC-1042-9341-723E919DC758}"/>
              </a:ext>
            </a:extLst>
          </p:cNvPr>
          <p:cNvSpPr/>
          <p:nvPr/>
        </p:nvSpPr>
        <p:spPr>
          <a:xfrm>
            <a:off x="3842891" y="3888687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A99A2-437C-DF4F-B638-C7D59AD6FC3A}"/>
              </a:ext>
            </a:extLst>
          </p:cNvPr>
          <p:cNvCxnSpPr>
            <a:cxnSpLocks/>
          </p:cNvCxnSpPr>
          <p:nvPr/>
        </p:nvCxnSpPr>
        <p:spPr>
          <a:xfrm>
            <a:off x="1948724" y="4056249"/>
            <a:ext cx="0" cy="99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F2D5-101D-694E-9DC2-C8F0EC3E90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731" y="4463914"/>
            <a:ext cx="2921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F5471-4C56-024E-9508-14B8CA5FBE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031" y="3596587"/>
            <a:ext cx="3937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F8E46-BDA0-2A46-B441-13425921B1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9495" y="3888687"/>
            <a:ext cx="647700" cy="292100"/>
          </a:xfrm>
          <a:prstGeom prst="rect">
            <a:avLst/>
          </a:prstGeom>
        </p:spPr>
      </p:pic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321AF38F-D099-2542-AEE1-AAAAA63632CB}"/>
              </a:ext>
            </a:extLst>
          </p:cNvPr>
          <p:cNvSpPr/>
          <p:nvPr/>
        </p:nvSpPr>
        <p:spPr>
          <a:xfrm>
            <a:off x="10519237" y="3755716"/>
            <a:ext cx="1596563" cy="861359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Exposure ends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01DAB7F-19BC-D240-BECC-4B2F920820EB}"/>
              </a:ext>
            </a:extLst>
          </p:cNvPr>
          <p:cNvSpPr/>
          <p:nvPr/>
        </p:nvSpPr>
        <p:spPr>
          <a:xfrm flipH="1">
            <a:off x="3777259" y="4787798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4CAC-9458-5B49-BD5E-2DD0D5DE00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1038" y="4760740"/>
            <a:ext cx="647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52DCC-A288-8840-904B-4C1C16B07D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0668" y="3923492"/>
            <a:ext cx="647700" cy="2921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9B18DF-2FD5-EE4B-B12D-B78F025A0C0B}"/>
              </a:ext>
            </a:extLst>
          </p:cNvPr>
          <p:cNvSpPr/>
          <p:nvPr/>
        </p:nvSpPr>
        <p:spPr>
          <a:xfrm>
            <a:off x="2314351" y="3637625"/>
            <a:ext cx="837248" cy="837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DB1C1-7052-484E-BCCC-FBE995B84FBE}"/>
              </a:ext>
            </a:extLst>
          </p:cNvPr>
          <p:cNvSpPr/>
          <p:nvPr/>
        </p:nvSpPr>
        <p:spPr>
          <a:xfrm>
            <a:off x="8355894" y="3637625"/>
            <a:ext cx="837248" cy="837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44EF07-1155-AB49-8B78-6E1A377052BA}"/>
              </a:ext>
            </a:extLst>
          </p:cNvPr>
          <p:cNvCxnSpPr>
            <a:cxnSpLocks/>
          </p:cNvCxnSpPr>
          <p:nvPr/>
        </p:nvCxnSpPr>
        <p:spPr>
          <a:xfrm>
            <a:off x="10164223" y="480880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809585-278B-0E45-AA74-AE5415F821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3031" y="4508364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978A5-9905-DE4F-B1BE-0222C95CE9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06802" y="5121220"/>
            <a:ext cx="292100" cy="190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415B36B-0EFB-5043-95C0-D70F3FDBC7C2}"/>
              </a:ext>
            </a:extLst>
          </p:cNvPr>
          <p:cNvSpPr/>
          <p:nvPr/>
        </p:nvSpPr>
        <p:spPr>
          <a:xfrm>
            <a:off x="8404615" y="45083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C4528D-6E43-B54C-9E50-FA8164DDD536}"/>
              </a:ext>
            </a:extLst>
          </p:cNvPr>
          <p:cNvSpPr txBox="1"/>
          <p:nvPr/>
        </p:nvSpPr>
        <p:spPr>
          <a:xfrm>
            <a:off x="9098368" y="5177699"/>
            <a:ext cx="88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random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E51507-0255-954F-AA9C-8A3C25097F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0774" y="4837538"/>
            <a:ext cx="647700" cy="2921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8B80FC-67AC-B44F-83F7-5B0C15BF5BE9}"/>
              </a:ext>
            </a:extLst>
          </p:cNvPr>
          <p:cNvSpPr/>
          <p:nvPr/>
        </p:nvSpPr>
        <p:spPr>
          <a:xfrm>
            <a:off x="2314351" y="4585162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CKA: Subversion-Resilience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D51DB78-44DC-1042-9341-723E919DC758}"/>
              </a:ext>
            </a:extLst>
          </p:cNvPr>
          <p:cNvSpPr/>
          <p:nvPr/>
        </p:nvSpPr>
        <p:spPr>
          <a:xfrm>
            <a:off x="3842891" y="3888687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A99A2-437C-DF4F-B638-C7D59AD6FC3A}"/>
              </a:ext>
            </a:extLst>
          </p:cNvPr>
          <p:cNvCxnSpPr>
            <a:cxnSpLocks/>
          </p:cNvCxnSpPr>
          <p:nvPr/>
        </p:nvCxnSpPr>
        <p:spPr>
          <a:xfrm>
            <a:off x="1948724" y="4056249"/>
            <a:ext cx="0" cy="99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F2D5-101D-694E-9DC2-C8F0EC3E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731" y="4463914"/>
            <a:ext cx="2921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F5471-4C56-024E-9508-14B8CA5FB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31" y="3596587"/>
            <a:ext cx="3937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F8E46-BDA0-2A46-B441-13425921B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3888687"/>
            <a:ext cx="647700" cy="2921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A01DAB7F-19BC-D240-BECC-4B2F920820EB}"/>
              </a:ext>
            </a:extLst>
          </p:cNvPr>
          <p:cNvSpPr/>
          <p:nvPr/>
        </p:nvSpPr>
        <p:spPr>
          <a:xfrm flipH="1">
            <a:off x="3777259" y="4787798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4CAC-9458-5B49-BD5E-2DD0D5DE0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038" y="4760740"/>
            <a:ext cx="647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52DCC-A288-8840-904B-4C1C16B07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68" y="3923492"/>
            <a:ext cx="647700" cy="2921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9B18DF-2FD5-EE4B-B12D-B78F025A0C0B}"/>
              </a:ext>
            </a:extLst>
          </p:cNvPr>
          <p:cNvSpPr/>
          <p:nvPr/>
        </p:nvSpPr>
        <p:spPr>
          <a:xfrm>
            <a:off x="2314351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DB1C1-7052-484E-BCCC-FBE995B84FBE}"/>
              </a:ext>
            </a:extLst>
          </p:cNvPr>
          <p:cNvSpPr/>
          <p:nvPr/>
        </p:nvSpPr>
        <p:spPr>
          <a:xfrm>
            <a:off x="8355894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44EF07-1155-AB49-8B78-6E1A377052BA}"/>
              </a:ext>
            </a:extLst>
          </p:cNvPr>
          <p:cNvCxnSpPr>
            <a:cxnSpLocks/>
          </p:cNvCxnSpPr>
          <p:nvPr/>
        </p:nvCxnSpPr>
        <p:spPr>
          <a:xfrm>
            <a:off x="10164223" y="480880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809585-278B-0E45-AA74-AE5415F82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031" y="4508364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978A5-9905-DE4F-B1BE-0222C95C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6802" y="5121220"/>
            <a:ext cx="292100" cy="190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415B36B-0EFB-5043-95C0-D70F3FDBC7C2}"/>
              </a:ext>
            </a:extLst>
          </p:cNvPr>
          <p:cNvSpPr/>
          <p:nvPr/>
        </p:nvSpPr>
        <p:spPr>
          <a:xfrm>
            <a:off x="8404615" y="45083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E51507-0255-954F-AA9C-8A3C25097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774" y="4837538"/>
            <a:ext cx="647700" cy="2921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8B80FC-67AC-B44F-83F7-5B0C15BF5BE9}"/>
              </a:ext>
            </a:extLst>
          </p:cNvPr>
          <p:cNvSpPr/>
          <p:nvPr/>
        </p:nvSpPr>
        <p:spPr>
          <a:xfrm>
            <a:off x="2314351" y="4585162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58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CKA: Subversion-Resilience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D51DB78-44DC-1042-9341-723E919DC758}"/>
              </a:ext>
            </a:extLst>
          </p:cNvPr>
          <p:cNvSpPr/>
          <p:nvPr/>
        </p:nvSpPr>
        <p:spPr>
          <a:xfrm>
            <a:off x="3842891" y="3888687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A99A2-437C-DF4F-B638-C7D59AD6FC3A}"/>
              </a:ext>
            </a:extLst>
          </p:cNvPr>
          <p:cNvCxnSpPr>
            <a:cxnSpLocks/>
          </p:cNvCxnSpPr>
          <p:nvPr/>
        </p:nvCxnSpPr>
        <p:spPr>
          <a:xfrm>
            <a:off x="1948724" y="4056249"/>
            <a:ext cx="0" cy="99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F2D5-101D-694E-9DC2-C8F0EC3E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731" y="4463914"/>
            <a:ext cx="2921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F5471-4C56-024E-9508-14B8CA5FB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31" y="3596587"/>
            <a:ext cx="3937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F8E46-BDA0-2A46-B441-13425921B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3888687"/>
            <a:ext cx="647700" cy="2921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A01DAB7F-19BC-D240-BECC-4B2F920820EB}"/>
              </a:ext>
            </a:extLst>
          </p:cNvPr>
          <p:cNvSpPr/>
          <p:nvPr/>
        </p:nvSpPr>
        <p:spPr>
          <a:xfrm flipH="1">
            <a:off x="3777259" y="4787798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4CAC-9458-5B49-BD5E-2DD0D5DE0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038" y="4760740"/>
            <a:ext cx="647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52DCC-A288-8840-904B-4C1C16B07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68" y="3923492"/>
            <a:ext cx="647700" cy="2921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9B18DF-2FD5-EE4B-B12D-B78F025A0C0B}"/>
              </a:ext>
            </a:extLst>
          </p:cNvPr>
          <p:cNvSpPr/>
          <p:nvPr/>
        </p:nvSpPr>
        <p:spPr>
          <a:xfrm>
            <a:off x="2314351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DB1C1-7052-484E-BCCC-FBE995B84FBE}"/>
              </a:ext>
            </a:extLst>
          </p:cNvPr>
          <p:cNvSpPr/>
          <p:nvPr/>
        </p:nvSpPr>
        <p:spPr>
          <a:xfrm>
            <a:off x="8355894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44EF07-1155-AB49-8B78-6E1A377052BA}"/>
              </a:ext>
            </a:extLst>
          </p:cNvPr>
          <p:cNvCxnSpPr>
            <a:cxnSpLocks/>
          </p:cNvCxnSpPr>
          <p:nvPr/>
        </p:nvCxnSpPr>
        <p:spPr>
          <a:xfrm>
            <a:off x="10164223" y="480880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809585-278B-0E45-AA74-AE5415F82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031" y="4508364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978A5-9905-DE4F-B1BE-0222C95C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6802" y="5121220"/>
            <a:ext cx="292100" cy="190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415B36B-0EFB-5043-95C0-D70F3FDBC7C2}"/>
              </a:ext>
            </a:extLst>
          </p:cNvPr>
          <p:cNvSpPr/>
          <p:nvPr/>
        </p:nvSpPr>
        <p:spPr>
          <a:xfrm>
            <a:off x="8404615" y="45083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E51507-0255-954F-AA9C-8A3C25097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774" y="4837538"/>
            <a:ext cx="647700" cy="2921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8B80FC-67AC-B44F-83F7-5B0C15BF5BE9}"/>
              </a:ext>
            </a:extLst>
          </p:cNvPr>
          <p:cNvSpPr/>
          <p:nvPr/>
        </p:nvSpPr>
        <p:spPr>
          <a:xfrm>
            <a:off x="2314351" y="4585162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58D27E92-7C20-C614-CBFC-99F545A4D3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870" y="3506248"/>
            <a:ext cx="1232741" cy="7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1BE4E-A60C-FE48-424C-0FD23E6BC133}"/>
              </a:ext>
            </a:extLst>
          </p:cNvPr>
          <p:cNvSpPr txBox="1"/>
          <p:nvPr/>
        </p:nvSpPr>
        <p:spPr>
          <a:xfrm>
            <a:off x="61504" y="5999735"/>
            <a:ext cx="5626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subversion resilience the firewall needs to sanitize messages</a:t>
            </a:r>
          </a:p>
        </p:txBody>
      </p:sp>
    </p:spTree>
    <p:extLst>
      <p:ext uri="{BB962C8B-B14F-4D97-AF65-F5344CB8AC3E}">
        <p14:creationId xmlns:p14="http://schemas.microsoft.com/office/powerpoint/2010/main" val="33667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CKA: Subversion-Resilience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D51DB78-44DC-1042-9341-723E919DC758}"/>
              </a:ext>
            </a:extLst>
          </p:cNvPr>
          <p:cNvSpPr/>
          <p:nvPr/>
        </p:nvSpPr>
        <p:spPr>
          <a:xfrm>
            <a:off x="3842891" y="3888687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A99A2-437C-DF4F-B638-C7D59AD6FC3A}"/>
              </a:ext>
            </a:extLst>
          </p:cNvPr>
          <p:cNvCxnSpPr>
            <a:cxnSpLocks/>
          </p:cNvCxnSpPr>
          <p:nvPr/>
        </p:nvCxnSpPr>
        <p:spPr>
          <a:xfrm>
            <a:off x="1948724" y="4056249"/>
            <a:ext cx="0" cy="99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F2D5-101D-694E-9DC2-C8F0EC3E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731" y="4463914"/>
            <a:ext cx="2921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F5471-4C56-024E-9508-14B8CA5FB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31" y="3596587"/>
            <a:ext cx="3937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F8E46-BDA0-2A46-B441-13425921B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3888687"/>
            <a:ext cx="647700" cy="2921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A01DAB7F-19BC-D240-BECC-4B2F920820EB}"/>
              </a:ext>
            </a:extLst>
          </p:cNvPr>
          <p:cNvSpPr/>
          <p:nvPr/>
        </p:nvSpPr>
        <p:spPr>
          <a:xfrm flipH="1">
            <a:off x="3777259" y="4787798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4CAC-9458-5B49-BD5E-2DD0D5DE0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038" y="4760740"/>
            <a:ext cx="647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52DCC-A288-8840-904B-4C1C16B07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68" y="3923492"/>
            <a:ext cx="647700" cy="2921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9B18DF-2FD5-EE4B-B12D-B78F025A0C0B}"/>
              </a:ext>
            </a:extLst>
          </p:cNvPr>
          <p:cNvSpPr/>
          <p:nvPr/>
        </p:nvSpPr>
        <p:spPr>
          <a:xfrm>
            <a:off x="2314351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DB1C1-7052-484E-BCCC-FBE995B84FBE}"/>
              </a:ext>
            </a:extLst>
          </p:cNvPr>
          <p:cNvSpPr/>
          <p:nvPr/>
        </p:nvSpPr>
        <p:spPr>
          <a:xfrm>
            <a:off x="8355894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44EF07-1155-AB49-8B78-6E1A377052BA}"/>
              </a:ext>
            </a:extLst>
          </p:cNvPr>
          <p:cNvCxnSpPr>
            <a:cxnSpLocks/>
          </p:cNvCxnSpPr>
          <p:nvPr/>
        </p:nvCxnSpPr>
        <p:spPr>
          <a:xfrm>
            <a:off x="10164223" y="480880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809585-278B-0E45-AA74-AE5415F82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031" y="4508364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978A5-9905-DE4F-B1BE-0222C95C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6802" y="5121220"/>
            <a:ext cx="292100" cy="190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415B36B-0EFB-5043-95C0-D70F3FDBC7C2}"/>
              </a:ext>
            </a:extLst>
          </p:cNvPr>
          <p:cNvSpPr/>
          <p:nvPr/>
        </p:nvSpPr>
        <p:spPr>
          <a:xfrm>
            <a:off x="8404615" y="45083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E51507-0255-954F-AA9C-8A3C25097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774" y="4837538"/>
            <a:ext cx="647700" cy="2921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8B80FC-67AC-B44F-83F7-5B0C15BF5BE9}"/>
              </a:ext>
            </a:extLst>
          </p:cNvPr>
          <p:cNvSpPr/>
          <p:nvPr/>
        </p:nvSpPr>
        <p:spPr>
          <a:xfrm>
            <a:off x="2314351" y="4585162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58D27E92-7C20-C614-CBFC-99F545A4D3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870" y="3506248"/>
            <a:ext cx="1232741" cy="7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1BE4E-A60C-FE48-424C-0FD23E6BC133}"/>
              </a:ext>
            </a:extLst>
          </p:cNvPr>
          <p:cNvSpPr txBox="1"/>
          <p:nvPr/>
        </p:nvSpPr>
        <p:spPr>
          <a:xfrm>
            <a:off x="61504" y="5999735"/>
            <a:ext cx="5626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subversion resilience the firewall needs to sanitize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protocol is non-interactive</a:t>
            </a:r>
          </a:p>
        </p:txBody>
      </p:sp>
    </p:spTree>
    <p:extLst>
      <p:ext uri="{BB962C8B-B14F-4D97-AF65-F5344CB8AC3E}">
        <p14:creationId xmlns:p14="http://schemas.microsoft.com/office/powerpoint/2010/main" val="19792617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CKA: Subversion-Resilience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D51DB78-44DC-1042-9341-723E919DC758}"/>
              </a:ext>
            </a:extLst>
          </p:cNvPr>
          <p:cNvSpPr/>
          <p:nvPr/>
        </p:nvSpPr>
        <p:spPr>
          <a:xfrm>
            <a:off x="3842891" y="3888687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A99A2-437C-DF4F-B638-C7D59AD6FC3A}"/>
              </a:ext>
            </a:extLst>
          </p:cNvPr>
          <p:cNvCxnSpPr>
            <a:cxnSpLocks/>
          </p:cNvCxnSpPr>
          <p:nvPr/>
        </p:nvCxnSpPr>
        <p:spPr>
          <a:xfrm>
            <a:off x="1948724" y="4056249"/>
            <a:ext cx="0" cy="99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F2D5-101D-694E-9DC2-C8F0EC3E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731" y="4463914"/>
            <a:ext cx="2921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F5471-4C56-024E-9508-14B8CA5FB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31" y="3596587"/>
            <a:ext cx="3937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F8E46-BDA0-2A46-B441-13425921B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3888687"/>
            <a:ext cx="647700" cy="2921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A01DAB7F-19BC-D240-BECC-4B2F920820EB}"/>
              </a:ext>
            </a:extLst>
          </p:cNvPr>
          <p:cNvSpPr/>
          <p:nvPr/>
        </p:nvSpPr>
        <p:spPr>
          <a:xfrm flipH="1">
            <a:off x="3777259" y="4787798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4CAC-9458-5B49-BD5E-2DD0D5DE0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038" y="4760740"/>
            <a:ext cx="647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52DCC-A288-8840-904B-4C1C16B07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68" y="3923492"/>
            <a:ext cx="647700" cy="2921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9B18DF-2FD5-EE4B-B12D-B78F025A0C0B}"/>
              </a:ext>
            </a:extLst>
          </p:cNvPr>
          <p:cNvSpPr/>
          <p:nvPr/>
        </p:nvSpPr>
        <p:spPr>
          <a:xfrm>
            <a:off x="2314351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DB1C1-7052-484E-BCCC-FBE995B84FBE}"/>
              </a:ext>
            </a:extLst>
          </p:cNvPr>
          <p:cNvSpPr/>
          <p:nvPr/>
        </p:nvSpPr>
        <p:spPr>
          <a:xfrm>
            <a:off x="8355894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44EF07-1155-AB49-8B78-6E1A377052BA}"/>
              </a:ext>
            </a:extLst>
          </p:cNvPr>
          <p:cNvCxnSpPr>
            <a:cxnSpLocks/>
          </p:cNvCxnSpPr>
          <p:nvPr/>
        </p:nvCxnSpPr>
        <p:spPr>
          <a:xfrm>
            <a:off x="10164223" y="480880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809585-278B-0E45-AA74-AE5415F82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031" y="4508364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978A5-9905-DE4F-B1BE-0222C95C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6802" y="5121220"/>
            <a:ext cx="292100" cy="190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415B36B-0EFB-5043-95C0-D70F3FDBC7C2}"/>
              </a:ext>
            </a:extLst>
          </p:cNvPr>
          <p:cNvSpPr/>
          <p:nvPr/>
        </p:nvSpPr>
        <p:spPr>
          <a:xfrm>
            <a:off x="8404615" y="45083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E51507-0255-954F-AA9C-8A3C25097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774" y="4837538"/>
            <a:ext cx="647700" cy="2921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8B80FC-67AC-B44F-83F7-5B0C15BF5BE9}"/>
              </a:ext>
            </a:extLst>
          </p:cNvPr>
          <p:cNvSpPr/>
          <p:nvPr/>
        </p:nvSpPr>
        <p:spPr>
          <a:xfrm>
            <a:off x="2314351" y="4585162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58D27E92-7C20-C614-CBFC-99F545A4D3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870" y="3506248"/>
            <a:ext cx="1232741" cy="7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1BE4E-A60C-FE48-424C-0FD23E6BC133}"/>
              </a:ext>
            </a:extLst>
          </p:cNvPr>
          <p:cNvSpPr txBox="1"/>
          <p:nvPr/>
        </p:nvSpPr>
        <p:spPr>
          <a:xfrm>
            <a:off x="61504" y="5999735"/>
            <a:ext cx="5729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subversion resilience the firewall needs to sanitize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protocol is non-interactive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How would Alice know the new key without receiving a response? 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405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CKA: Subversion-Resilience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D51DB78-44DC-1042-9341-723E919DC758}"/>
              </a:ext>
            </a:extLst>
          </p:cNvPr>
          <p:cNvSpPr/>
          <p:nvPr/>
        </p:nvSpPr>
        <p:spPr>
          <a:xfrm>
            <a:off x="3842891" y="3888687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A99A2-437C-DF4F-B638-C7D59AD6FC3A}"/>
              </a:ext>
            </a:extLst>
          </p:cNvPr>
          <p:cNvCxnSpPr>
            <a:cxnSpLocks/>
          </p:cNvCxnSpPr>
          <p:nvPr/>
        </p:nvCxnSpPr>
        <p:spPr>
          <a:xfrm>
            <a:off x="1948724" y="4056249"/>
            <a:ext cx="0" cy="99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F2D5-101D-694E-9DC2-C8F0EC3E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731" y="4463914"/>
            <a:ext cx="2921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F5471-4C56-024E-9508-14B8CA5FB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31" y="3596587"/>
            <a:ext cx="3937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F8E46-BDA0-2A46-B441-13425921B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3888687"/>
            <a:ext cx="647700" cy="2921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A01DAB7F-19BC-D240-BECC-4B2F920820EB}"/>
              </a:ext>
            </a:extLst>
          </p:cNvPr>
          <p:cNvSpPr/>
          <p:nvPr/>
        </p:nvSpPr>
        <p:spPr>
          <a:xfrm flipH="1">
            <a:off x="3777259" y="4787798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4CAC-9458-5B49-BD5E-2DD0D5DE0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038" y="4760740"/>
            <a:ext cx="647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52DCC-A288-8840-904B-4C1C16B07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68" y="3923492"/>
            <a:ext cx="647700" cy="2921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9B18DF-2FD5-EE4B-B12D-B78F025A0C0B}"/>
              </a:ext>
            </a:extLst>
          </p:cNvPr>
          <p:cNvSpPr/>
          <p:nvPr/>
        </p:nvSpPr>
        <p:spPr>
          <a:xfrm>
            <a:off x="2314351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DB1C1-7052-484E-BCCC-FBE995B84FBE}"/>
              </a:ext>
            </a:extLst>
          </p:cNvPr>
          <p:cNvSpPr/>
          <p:nvPr/>
        </p:nvSpPr>
        <p:spPr>
          <a:xfrm>
            <a:off x="8355894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44EF07-1155-AB49-8B78-6E1A377052BA}"/>
              </a:ext>
            </a:extLst>
          </p:cNvPr>
          <p:cNvCxnSpPr>
            <a:cxnSpLocks/>
          </p:cNvCxnSpPr>
          <p:nvPr/>
        </p:nvCxnSpPr>
        <p:spPr>
          <a:xfrm>
            <a:off x="10164223" y="480880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809585-278B-0E45-AA74-AE5415F82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031" y="4508364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978A5-9905-DE4F-B1BE-0222C95C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6802" y="5121220"/>
            <a:ext cx="292100" cy="190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415B36B-0EFB-5043-95C0-D70F3FDBC7C2}"/>
              </a:ext>
            </a:extLst>
          </p:cNvPr>
          <p:cNvSpPr/>
          <p:nvPr/>
        </p:nvSpPr>
        <p:spPr>
          <a:xfrm>
            <a:off x="8404615" y="45083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E51507-0255-954F-AA9C-8A3C25097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774" y="4837538"/>
            <a:ext cx="647700" cy="2921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8B80FC-67AC-B44F-83F7-5B0C15BF5BE9}"/>
              </a:ext>
            </a:extLst>
          </p:cNvPr>
          <p:cNvSpPr/>
          <p:nvPr/>
        </p:nvSpPr>
        <p:spPr>
          <a:xfrm>
            <a:off x="2314351" y="4585162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58D27E92-7C20-C614-CBFC-99F545A4D3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870" y="3506248"/>
            <a:ext cx="1232741" cy="7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1BE4E-A60C-FE48-424C-0FD23E6BC133}"/>
              </a:ext>
            </a:extLst>
          </p:cNvPr>
          <p:cNvSpPr txBox="1"/>
          <p:nvPr/>
        </p:nvSpPr>
        <p:spPr>
          <a:xfrm>
            <a:off x="61504" y="5999735"/>
            <a:ext cx="5729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subversion resilience the firewall needs to sanitize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protocol is non-interactive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How would Alice know the new key without receiving a response?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11700-3649-F7D6-FF99-1D144E5779B3}"/>
              </a:ext>
            </a:extLst>
          </p:cNvPr>
          <p:cNvSpPr txBox="1"/>
          <p:nvPr/>
        </p:nvSpPr>
        <p:spPr>
          <a:xfrm>
            <a:off x="1596576" y="5615605"/>
            <a:ext cx="2864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   Requires more interaction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30B477-B010-521F-E69C-6AD4175130E1}"/>
              </a:ext>
            </a:extLst>
          </p:cNvPr>
          <p:cNvSpPr/>
          <p:nvPr/>
        </p:nvSpPr>
        <p:spPr>
          <a:xfrm>
            <a:off x="1708830" y="5536911"/>
            <a:ext cx="2439647" cy="4482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6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 Attacks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28" y="2866508"/>
            <a:ext cx="1236007" cy="1231900"/>
          </a:xfrm>
          <a:prstGeom prst="rect">
            <a:avLst/>
          </a:prstGeom>
        </p:spPr>
      </p:pic>
      <p:pic>
        <p:nvPicPr>
          <p:cNvPr id="36" name="Picture 35" descr="A blue blob with black dots&#10;&#10;Description automatically generated">
            <a:extLst>
              <a:ext uri="{FF2B5EF4-FFF2-40B4-BE49-F238E27FC236}">
                <a16:creationId xmlns:a16="http://schemas.microsoft.com/office/drawing/2014/main" id="{F23C1EBD-06D1-B4CC-8096-52DBABB2F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491" y="2384491"/>
            <a:ext cx="885563" cy="6731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3A77CA-918F-9899-59B5-9901AE2A5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696" y="2630386"/>
            <a:ext cx="472244" cy="472244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1C07F3-9EE0-BB34-0962-7E724F65F75A}"/>
              </a:ext>
            </a:extLst>
          </p:cNvPr>
          <p:cNvCxnSpPr/>
          <p:nvPr/>
        </p:nvCxnSpPr>
        <p:spPr>
          <a:xfrm>
            <a:off x="4160491" y="2384491"/>
            <a:ext cx="715182" cy="673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5DEC84-3ED2-7587-45F5-68611E184208}"/>
              </a:ext>
            </a:extLst>
          </p:cNvPr>
          <p:cNvCxnSpPr/>
          <p:nvPr/>
        </p:nvCxnSpPr>
        <p:spPr>
          <a:xfrm flipV="1">
            <a:off x="4160491" y="2384491"/>
            <a:ext cx="798309" cy="673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9907DB8-A111-42B7-CAD5-4641D975A107}"/>
              </a:ext>
            </a:extLst>
          </p:cNvPr>
          <p:cNvSpPr txBox="1"/>
          <p:nvPr/>
        </p:nvSpPr>
        <p:spPr>
          <a:xfrm>
            <a:off x="637309" y="51816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Traditionally, we assume cryptographic instantiations are trusted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practice, the adversary can subvert the software or the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Goal</a:t>
            </a:r>
            <a:r>
              <a:rPr lang="en-US" sz="2000" dirty="0"/>
              <a:t>: leak the parties’ private state </a:t>
            </a: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C990B-05CD-C4B8-B918-BFD2E1EA2B2E}"/>
              </a:ext>
            </a:extLst>
          </p:cNvPr>
          <p:cNvSpPr txBox="1"/>
          <p:nvPr/>
        </p:nvSpPr>
        <p:spPr>
          <a:xfrm>
            <a:off x="7673792" y="2162331"/>
            <a:ext cx="2537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Kleptography</a:t>
            </a:r>
            <a:r>
              <a:rPr lang="en-US" dirty="0"/>
              <a:t>: [YY’96,YY’97]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37188-9C62-54B9-660C-C29B27D1A37F}"/>
              </a:ext>
            </a:extLst>
          </p:cNvPr>
          <p:cNvSpPr txBox="1"/>
          <p:nvPr/>
        </p:nvSpPr>
        <p:spPr>
          <a:xfrm>
            <a:off x="7524712" y="1833309"/>
            <a:ext cx="2874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Subliminal channels</a:t>
            </a:r>
            <a:r>
              <a:rPr lang="en-US" dirty="0"/>
              <a:t>: [S’83,S’84]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7D27C-5866-B6F1-7E60-2EE067C88A3D}"/>
              </a:ext>
            </a:extLst>
          </p:cNvPr>
          <p:cNvSpPr txBox="1"/>
          <p:nvPr/>
        </p:nvSpPr>
        <p:spPr>
          <a:xfrm>
            <a:off x="7242951" y="4535526"/>
            <a:ext cx="369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Cliptography</a:t>
            </a:r>
            <a:r>
              <a:rPr lang="en-US" dirty="0"/>
              <a:t>: [RTY+’16,RTY+’17,RTY+’18,</a:t>
            </a:r>
          </a:p>
          <a:p>
            <a:r>
              <a:rPr lang="en-US" dirty="0"/>
              <a:t>	       RTY+’19,AFM+’19,BCJ’21]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499C45-BB82-C1F3-2492-DB561AE40DDD}"/>
              </a:ext>
            </a:extLst>
          </p:cNvPr>
          <p:cNvSpPr/>
          <p:nvPr/>
        </p:nvSpPr>
        <p:spPr>
          <a:xfrm>
            <a:off x="7503411" y="1723952"/>
            <a:ext cx="2828168" cy="8283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71147E-2F12-D47A-1A27-09D3408F9201}"/>
              </a:ext>
            </a:extLst>
          </p:cNvPr>
          <p:cNvSpPr/>
          <p:nvPr/>
        </p:nvSpPr>
        <p:spPr>
          <a:xfrm>
            <a:off x="7145948" y="4320083"/>
            <a:ext cx="3751239" cy="8283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EECF5-AFC5-1B8D-69D8-CCA01ABC8ACF}"/>
              </a:ext>
            </a:extLst>
          </p:cNvPr>
          <p:cNvSpPr txBox="1"/>
          <p:nvPr/>
        </p:nvSpPr>
        <p:spPr>
          <a:xfrm>
            <a:off x="10998428" y="4566304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Watchdogs</a:t>
            </a:r>
            <a:endParaRPr lang="en-GB" sz="9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A026B4-335B-51D1-518C-C80B50CA63FF}"/>
              </a:ext>
            </a:extLst>
          </p:cNvPr>
          <p:cNvSpPr txBox="1"/>
          <p:nvPr/>
        </p:nvSpPr>
        <p:spPr>
          <a:xfrm>
            <a:off x="7503411" y="3102630"/>
            <a:ext cx="30171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Substitution Attacks</a:t>
            </a:r>
            <a:r>
              <a:rPr lang="en-US" dirty="0"/>
              <a:t>: </a:t>
            </a:r>
          </a:p>
          <a:p>
            <a:r>
              <a:rPr lang="en-US" dirty="0"/>
              <a:t>         [BPR’14,DFP’15,BJK’15,</a:t>
            </a:r>
          </a:p>
          <a:p>
            <a:r>
              <a:rPr lang="en-US" dirty="0"/>
              <a:t>         AMD’15,GOR’15,AP’19]</a:t>
            </a:r>
            <a:endParaRPr lang="en-GB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E650084-A097-2809-3C6E-F7A9BF667A68}"/>
              </a:ext>
            </a:extLst>
          </p:cNvPr>
          <p:cNvSpPr/>
          <p:nvPr/>
        </p:nvSpPr>
        <p:spPr>
          <a:xfrm>
            <a:off x="7491776" y="3015707"/>
            <a:ext cx="2828168" cy="8283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E23CC4-080E-0479-B8A7-07DE99471383}"/>
              </a:ext>
            </a:extLst>
          </p:cNvPr>
          <p:cNvSpPr txBox="1"/>
          <p:nvPr/>
        </p:nvSpPr>
        <p:spPr>
          <a:xfrm>
            <a:off x="10331579" y="2842840"/>
            <a:ext cx="1409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Symmetric Encryption</a:t>
            </a:r>
            <a:endParaRPr lang="en-GB" sz="9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F09CBF-E54B-AA12-46FC-B5458E865569}"/>
              </a:ext>
            </a:extLst>
          </p:cNvPr>
          <p:cNvSpPr txBox="1"/>
          <p:nvPr/>
        </p:nvSpPr>
        <p:spPr>
          <a:xfrm>
            <a:off x="10357133" y="3089965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Digital Signatures</a:t>
            </a:r>
            <a:endParaRPr lang="en-GB" sz="9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92722F-2071-E6F3-3EB2-A8DA02127624}"/>
              </a:ext>
            </a:extLst>
          </p:cNvPr>
          <p:cNvSpPr txBox="1"/>
          <p:nvPr/>
        </p:nvSpPr>
        <p:spPr>
          <a:xfrm>
            <a:off x="10357133" y="3342483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Secret sharing</a:t>
            </a:r>
            <a:endParaRPr lang="en-GB" sz="9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4F8775-B3C2-7510-33E6-89F629A9E796}"/>
              </a:ext>
            </a:extLst>
          </p:cNvPr>
          <p:cNvSpPr txBox="1"/>
          <p:nvPr/>
        </p:nvSpPr>
        <p:spPr>
          <a:xfrm>
            <a:off x="10362276" y="3589608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MACs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2046890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CKA: Subversion-Resilience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D51DB78-44DC-1042-9341-723E919DC758}"/>
              </a:ext>
            </a:extLst>
          </p:cNvPr>
          <p:cNvSpPr/>
          <p:nvPr/>
        </p:nvSpPr>
        <p:spPr>
          <a:xfrm>
            <a:off x="3842891" y="3888687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A99A2-437C-DF4F-B638-C7D59AD6FC3A}"/>
              </a:ext>
            </a:extLst>
          </p:cNvPr>
          <p:cNvCxnSpPr>
            <a:cxnSpLocks/>
          </p:cNvCxnSpPr>
          <p:nvPr/>
        </p:nvCxnSpPr>
        <p:spPr>
          <a:xfrm>
            <a:off x="1948724" y="4056249"/>
            <a:ext cx="0" cy="99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F2D5-101D-694E-9DC2-C8F0EC3E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731" y="4463914"/>
            <a:ext cx="2921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F5471-4C56-024E-9508-14B8CA5FB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31" y="3596587"/>
            <a:ext cx="3937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F8E46-BDA0-2A46-B441-13425921B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3888687"/>
            <a:ext cx="647700" cy="2921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A01DAB7F-19BC-D240-BECC-4B2F920820EB}"/>
              </a:ext>
            </a:extLst>
          </p:cNvPr>
          <p:cNvSpPr/>
          <p:nvPr/>
        </p:nvSpPr>
        <p:spPr>
          <a:xfrm flipH="1">
            <a:off x="3777259" y="4787798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4CAC-9458-5B49-BD5E-2DD0D5DE0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038" y="4760740"/>
            <a:ext cx="647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52DCC-A288-8840-904B-4C1C16B07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68" y="3923492"/>
            <a:ext cx="647700" cy="2921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9B18DF-2FD5-EE4B-B12D-B78F025A0C0B}"/>
              </a:ext>
            </a:extLst>
          </p:cNvPr>
          <p:cNvSpPr/>
          <p:nvPr/>
        </p:nvSpPr>
        <p:spPr>
          <a:xfrm>
            <a:off x="2314351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DB1C1-7052-484E-BCCC-FBE995B84FBE}"/>
              </a:ext>
            </a:extLst>
          </p:cNvPr>
          <p:cNvSpPr/>
          <p:nvPr/>
        </p:nvSpPr>
        <p:spPr>
          <a:xfrm>
            <a:off x="8355894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44EF07-1155-AB49-8B78-6E1A377052BA}"/>
              </a:ext>
            </a:extLst>
          </p:cNvPr>
          <p:cNvCxnSpPr>
            <a:cxnSpLocks/>
          </p:cNvCxnSpPr>
          <p:nvPr/>
        </p:nvCxnSpPr>
        <p:spPr>
          <a:xfrm>
            <a:off x="10164223" y="480880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809585-278B-0E45-AA74-AE5415F82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031" y="4508364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978A5-9905-DE4F-B1BE-0222C95C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6802" y="5121220"/>
            <a:ext cx="292100" cy="190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415B36B-0EFB-5043-95C0-D70F3FDBC7C2}"/>
              </a:ext>
            </a:extLst>
          </p:cNvPr>
          <p:cNvSpPr/>
          <p:nvPr/>
        </p:nvSpPr>
        <p:spPr>
          <a:xfrm>
            <a:off x="8404615" y="45083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E51507-0255-954F-AA9C-8A3C25097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774" y="4837538"/>
            <a:ext cx="647700" cy="2921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8B80FC-67AC-B44F-83F7-5B0C15BF5BE9}"/>
              </a:ext>
            </a:extLst>
          </p:cNvPr>
          <p:cNvSpPr/>
          <p:nvPr/>
        </p:nvSpPr>
        <p:spPr>
          <a:xfrm>
            <a:off x="2314351" y="4585162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58D27E92-7C20-C614-CBFC-99F545A4D3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870" y="3506248"/>
            <a:ext cx="1232741" cy="7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1BE4E-A60C-FE48-424C-0FD23E6BC133}"/>
              </a:ext>
            </a:extLst>
          </p:cNvPr>
          <p:cNvSpPr txBox="1"/>
          <p:nvPr/>
        </p:nvSpPr>
        <p:spPr>
          <a:xfrm>
            <a:off x="61504" y="5999735"/>
            <a:ext cx="5729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subversion resilience the firewall needs to sanitize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protocol is non-interactive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How would Alice know the new key without receiving a response?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2E7EE-0BD8-7C9D-E638-A4E0B33C8DE2}"/>
              </a:ext>
            </a:extLst>
          </p:cNvPr>
          <p:cNvSpPr txBox="1"/>
          <p:nvPr/>
        </p:nvSpPr>
        <p:spPr>
          <a:xfrm>
            <a:off x="5790958" y="5999735"/>
            <a:ext cx="548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CKA layer secure against passive adversaries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0D4E4-70AF-C52E-D18E-52D4BC4EF60C}"/>
              </a:ext>
            </a:extLst>
          </p:cNvPr>
          <p:cNvSpPr txBox="1"/>
          <p:nvPr/>
        </p:nvSpPr>
        <p:spPr>
          <a:xfrm>
            <a:off x="1596576" y="5615605"/>
            <a:ext cx="2864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   Requires more interaction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3D25B8-4201-8CDE-109B-1238E5077ADA}"/>
              </a:ext>
            </a:extLst>
          </p:cNvPr>
          <p:cNvSpPr/>
          <p:nvPr/>
        </p:nvSpPr>
        <p:spPr>
          <a:xfrm>
            <a:off x="1708830" y="5536911"/>
            <a:ext cx="2439647" cy="4482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977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CKA: Subversion-Resilience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D51DB78-44DC-1042-9341-723E919DC758}"/>
              </a:ext>
            </a:extLst>
          </p:cNvPr>
          <p:cNvSpPr/>
          <p:nvPr/>
        </p:nvSpPr>
        <p:spPr>
          <a:xfrm>
            <a:off x="3842891" y="3888687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A99A2-437C-DF4F-B638-C7D59AD6FC3A}"/>
              </a:ext>
            </a:extLst>
          </p:cNvPr>
          <p:cNvCxnSpPr>
            <a:cxnSpLocks/>
          </p:cNvCxnSpPr>
          <p:nvPr/>
        </p:nvCxnSpPr>
        <p:spPr>
          <a:xfrm>
            <a:off x="1948724" y="4056249"/>
            <a:ext cx="0" cy="99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F2D5-101D-694E-9DC2-C8F0EC3E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731" y="4463914"/>
            <a:ext cx="2921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F5471-4C56-024E-9508-14B8CA5FB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31" y="3596587"/>
            <a:ext cx="3937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F8E46-BDA0-2A46-B441-13425921B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3888687"/>
            <a:ext cx="647700" cy="2921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A01DAB7F-19BC-D240-BECC-4B2F920820EB}"/>
              </a:ext>
            </a:extLst>
          </p:cNvPr>
          <p:cNvSpPr/>
          <p:nvPr/>
        </p:nvSpPr>
        <p:spPr>
          <a:xfrm flipH="1">
            <a:off x="3777259" y="4787798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4CAC-9458-5B49-BD5E-2DD0D5DE0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038" y="4760740"/>
            <a:ext cx="647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52DCC-A288-8840-904B-4C1C16B07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68" y="3923492"/>
            <a:ext cx="647700" cy="2921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9B18DF-2FD5-EE4B-B12D-B78F025A0C0B}"/>
              </a:ext>
            </a:extLst>
          </p:cNvPr>
          <p:cNvSpPr/>
          <p:nvPr/>
        </p:nvSpPr>
        <p:spPr>
          <a:xfrm>
            <a:off x="2314351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DB1C1-7052-484E-BCCC-FBE995B84FBE}"/>
              </a:ext>
            </a:extLst>
          </p:cNvPr>
          <p:cNvSpPr/>
          <p:nvPr/>
        </p:nvSpPr>
        <p:spPr>
          <a:xfrm>
            <a:off x="8355894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44EF07-1155-AB49-8B78-6E1A377052BA}"/>
              </a:ext>
            </a:extLst>
          </p:cNvPr>
          <p:cNvCxnSpPr>
            <a:cxnSpLocks/>
          </p:cNvCxnSpPr>
          <p:nvPr/>
        </p:nvCxnSpPr>
        <p:spPr>
          <a:xfrm>
            <a:off x="10164223" y="480880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809585-278B-0E45-AA74-AE5415F82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031" y="4508364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978A5-9905-DE4F-B1BE-0222C95C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6802" y="5121220"/>
            <a:ext cx="292100" cy="190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415B36B-0EFB-5043-95C0-D70F3FDBC7C2}"/>
              </a:ext>
            </a:extLst>
          </p:cNvPr>
          <p:cNvSpPr/>
          <p:nvPr/>
        </p:nvSpPr>
        <p:spPr>
          <a:xfrm>
            <a:off x="8404615" y="45083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E51507-0255-954F-AA9C-8A3C25097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774" y="4837538"/>
            <a:ext cx="647700" cy="2921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8B80FC-67AC-B44F-83F7-5B0C15BF5BE9}"/>
              </a:ext>
            </a:extLst>
          </p:cNvPr>
          <p:cNvSpPr/>
          <p:nvPr/>
        </p:nvSpPr>
        <p:spPr>
          <a:xfrm>
            <a:off x="2314351" y="4585162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58D27E92-7C20-C614-CBFC-99F545A4D3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870" y="3506248"/>
            <a:ext cx="1232741" cy="7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1BE4E-A60C-FE48-424C-0FD23E6BC133}"/>
              </a:ext>
            </a:extLst>
          </p:cNvPr>
          <p:cNvSpPr txBox="1"/>
          <p:nvPr/>
        </p:nvSpPr>
        <p:spPr>
          <a:xfrm>
            <a:off x="61504" y="5999735"/>
            <a:ext cx="5729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subversion resilience the firewall needs to sanitize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protocol is non-interactive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How would Alice know the new key without receiving a response?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2E7EE-0BD8-7C9D-E638-A4E0B33C8DE2}"/>
              </a:ext>
            </a:extLst>
          </p:cNvPr>
          <p:cNvSpPr txBox="1"/>
          <p:nvPr/>
        </p:nvSpPr>
        <p:spPr>
          <a:xfrm>
            <a:off x="5790958" y="5999735"/>
            <a:ext cx="548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CKA layer secure against passive adversaries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messages are authenticated using symmetric encryption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0358AB-589D-D89E-E926-34387AFD4EDA}"/>
              </a:ext>
            </a:extLst>
          </p:cNvPr>
          <p:cNvCxnSpPr>
            <a:cxnSpLocks/>
          </p:cNvCxnSpPr>
          <p:nvPr/>
        </p:nvCxnSpPr>
        <p:spPr>
          <a:xfrm flipH="1">
            <a:off x="5752281" y="1859490"/>
            <a:ext cx="1244264" cy="617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2FD79B-FA3E-98FC-FD2C-714547CC05E4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599881" y="1843088"/>
            <a:ext cx="1396664" cy="1753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87D48B-6AA4-545B-0FD9-9E0D1E35DF10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5599881" y="1843088"/>
            <a:ext cx="1396664" cy="2665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1A5F5A4-57BB-9AD9-0949-C09FEAEBB2C0}"/>
              </a:ext>
            </a:extLst>
          </p:cNvPr>
          <p:cNvSpPr txBox="1"/>
          <p:nvPr/>
        </p:nvSpPr>
        <p:spPr>
          <a:xfrm>
            <a:off x="6870433" y="1540831"/>
            <a:ext cx="2585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Authenticated using FS-AEAD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6A881-DF95-D3EE-59EF-9C6D2B7628B9}"/>
              </a:ext>
            </a:extLst>
          </p:cNvPr>
          <p:cNvSpPr txBox="1"/>
          <p:nvPr/>
        </p:nvSpPr>
        <p:spPr>
          <a:xfrm>
            <a:off x="1596576" y="5615605"/>
            <a:ext cx="2864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   Requires more interaction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35EF64-ED1A-1AEC-128F-C5A1D4C9957E}"/>
              </a:ext>
            </a:extLst>
          </p:cNvPr>
          <p:cNvSpPr/>
          <p:nvPr/>
        </p:nvSpPr>
        <p:spPr>
          <a:xfrm>
            <a:off x="1708830" y="5536911"/>
            <a:ext cx="2439647" cy="4482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250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CKA: Subversion-Resilience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D51DB78-44DC-1042-9341-723E919DC758}"/>
              </a:ext>
            </a:extLst>
          </p:cNvPr>
          <p:cNvSpPr/>
          <p:nvPr/>
        </p:nvSpPr>
        <p:spPr>
          <a:xfrm>
            <a:off x="3842891" y="3888687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A99A2-437C-DF4F-B638-C7D59AD6FC3A}"/>
              </a:ext>
            </a:extLst>
          </p:cNvPr>
          <p:cNvCxnSpPr>
            <a:cxnSpLocks/>
          </p:cNvCxnSpPr>
          <p:nvPr/>
        </p:nvCxnSpPr>
        <p:spPr>
          <a:xfrm>
            <a:off x="1948724" y="4056249"/>
            <a:ext cx="0" cy="99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F2D5-101D-694E-9DC2-C8F0EC3E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731" y="4463914"/>
            <a:ext cx="2921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F5471-4C56-024E-9508-14B8CA5FB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31" y="3596587"/>
            <a:ext cx="3937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F8E46-BDA0-2A46-B441-13425921B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3888687"/>
            <a:ext cx="647700" cy="2921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A01DAB7F-19BC-D240-BECC-4B2F920820EB}"/>
              </a:ext>
            </a:extLst>
          </p:cNvPr>
          <p:cNvSpPr/>
          <p:nvPr/>
        </p:nvSpPr>
        <p:spPr>
          <a:xfrm flipH="1">
            <a:off x="3777259" y="4787798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4CAC-9458-5B49-BD5E-2DD0D5DE0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038" y="4760740"/>
            <a:ext cx="647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52DCC-A288-8840-904B-4C1C16B07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68" y="3923492"/>
            <a:ext cx="647700" cy="2921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9B18DF-2FD5-EE4B-B12D-B78F025A0C0B}"/>
              </a:ext>
            </a:extLst>
          </p:cNvPr>
          <p:cNvSpPr/>
          <p:nvPr/>
        </p:nvSpPr>
        <p:spPr>
          <a:xfrm>
            <a:off x="2314351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DB1C1-7052-484E-BCCC-FBE995B84FBE}"/>
              </a:ext>
            </a:extLst>
          </p:cNvPr>
          <p:cNvSpPr/>
          <p:nvPr/>
        </p:nvSpPr>
        <p:spPr>
          <a:xfrm>
            <a:off x="8355894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44EF07-1155-AB49-8B78-6E1A377052BA}"/>
              </a:ext>
            </a:extLst>
          </p:cNvPr>
          <p:cNvCxnSpPr>
            <a:cxnSpLocks/>
          </p:cNvCxnSpPr>
          <p:nvPr/>
        </p:nvCxnSpPr>
        <p:spPr>
          <a:xfrm>
            <a:off x="10164223" y="480880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809585-278B-0E45-AA74-AE5415F82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031" y="4508364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978A5-9905-DE4F-B1BE-0222C95C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6802" y="5121220"/>
            <a:ext cx="292100" cy="190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415B36B-0EFB-5043-95C0-D70F3FDBC7C2}"/>
              </a:ext>
            </a:extLst>
          </p:cNvPr>
          <p:cNvSpPr/>
          <p:nvPr/>
        </p:nvSpPr>
        <p:spPr>
          <a:xfrm>
            <a:off x="8404615" y="45083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E51507-0255-954F-AA9C-8A3C25097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774" y="4837538"/>
            <a:ext cx="647700" cy="2921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8B80FC-67AC-B44F-83F7-5B0C15BF5BE9}"/>
              </a:ext>
            </a:extLst>
          </p:cNvPr>
          <p:cNvSpPr/>
          <p:nvPr/>
        </p:nvSpPr>
        <p:spPr>
          <a:xfrm>
            <a:off x="2314351" y="4585162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58D27E92-7C20-C614-CBFC-99F545A4D3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870" y="3506248"/>
            <a:ext cx="1232741" cy="7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1BE4E-A60C-FE48-424C-0FD23E6BC133}"/>
              </a:ext>
            </a:extLst>
          </p:cNvPr>
          <p:cNvSpPr txBox="1"/>
          <p:nvPr/>
        </p:nvSpPr>
        <p:spPr>
          <a:xfrm>
            <a:off x="61504" y="5999735"/>
            <a:ext cx="5729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subversion resilience the firewall needs to sanitize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protocol is non-interactive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How would Alice know the new key without receiving a response?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2E7EE-0BD8-7C9D-E638-A4E0B33C8DE2}"/>
              </a:ext>
            </a:extLst>
          </p:cNvPr>
          <p:cNvSpPr txBox="1"/>
          <p:nvPr/>
        </p:nvSpPr>
        <p:spPr>
          <a:xfrm>
            <a:off x="5790958" y="5999735"/>
            <a:ext cx="5486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CKA layer secure against passive adversaries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messages are authenticated using symmetric 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If the firewall mauls messages creates invalid ciphertexts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0358AB-589D-D89E-E926-34387AFD4EDA}"/>
              </a:ext>
            </a:extLst>
          </p:cNvPr>
          <p:cNvCxnSpPr>
            <a:cxnSpLocks/>
          </p:cNvCxnSpPr>
          <p:nvPr/>
        </p:nvCxnSpPr>
        <p:spPr>
          <a:xfrm flipH="1">
            <a:off x="5752281" y="1859490"/>
            <a:ext cx="1244264" cy="617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2FD79B-FA3E-98FC-FD2C-714547CC05E4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599881" y="1843088"/>
            <a:ext cx="1396664" cy="1753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87D48B-6AA4-545B-0FD9-9E0D1E35DF10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5599881" y="1843088"/>
            <a:ext cx="1396664" cy="2665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1A5F5A4-57BB-9AD9-0949-C09FEAEBB2C0}"/>
              </a:ext>
            </a:extLst>
          </p:cNvPr>
          <p:cNvSpPr txBox="1"/>
          <p:nvPr/>
        </p:nvSpPr>
        <p:spPr>
          <a:xfrm>
            <a:off x="6870433" y="1540831"/>
            <a:ext cx="2585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Authenticated using FS-AEAD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BDF6A-B59C-6E7E-30CE-3F903D127182}"/>
              </a:ext>
            </a:extLst>
          </p:cNvPr>
          <p:cNvSpPr txBox="1"/>
          <p:nvPr/>
        </p:nvSpPr>
        <p:spPr>
          <a:xfrm>
            <a:off x="1596576" y="5615605"/>
            <a:ext cx="2864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   Requires more interaction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09348A-1D7E-F5B8-8A5E-695AB45F63E0}"/>
              </a:ext>
            </a:extLst>
          </p:cNvPr>
          <p:cNvSpPr/>
          <p:nvPr/>
        </p:nvSpPr>
        <p:spPr>
          <a:xfrm>
            <a:off x="1708830" y="5536911"/>
            <a:ext cx="2439647" cy="4482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476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F0C-BAF5-A941-8326-6122F57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CKA: Subversion-Resilience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ECF401-A054-CA42-B82B-66F96DF00721}"/>
              </a:ext>
            </a:extLst>
          </p:cNvPr>
          <p:cNvSpPr/>
          <p:nvPr/>
        </p:nvSpPr>
        <p:spPr>
          <a:xfrm flipH="1">
            <a:off x="3777259" y="2615939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E565A-B577-6540-9888-26050AB9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31" y="2307726"/>
            <a:ext cx="3937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EEC889-B5FA-014B-AB5D-091E3BB9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692" y="3120035"/>
            <a:ext cx="292100" cy="190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49A3-5524-A74A-A7A1-3E52B25005CC}"/>
              </a:ext>
            </a:extLst>
          </p:cNvPr>
          <p:cNvCxnSpPr/>
          <p:nvPr/>
        </p:nvCxnSpPr>
        <p:spPr>
          <a:xfrm>
            <a:off x="10164223" y="2761989"/>
            <a:ext cx="0" cy="744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1EFA82B-C125-2C45-A593-A64D2D85D63F}"/>
              </a:ext>
            </a:extLst>
          </p:cNvPr>
          <p:cNvSpPr/>
          <p:nvPr/>
        </p:nvSpPr>
        <p:spPr>
          <a:xfrm>
            <a:off x="8355894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D51DB78-44DC-1042-9341-723E919DC758}"/>
              </a:ext>
            </a:extLst>
          </p:cNvPr>
          <p:cNvSpPr/>
          <p:nvPr/>
        </p:nvSpPr>
        <p:spPr>
          <a:xfrm>
            <a:off x="3842891" y="3888687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EA99A2-437C-DF4F-B638-C7D59AD6FC3A}"/>
              </a:ext>
            </a:extLst>
          </p:cNvPr>
          <p:cNvCxnSpPr>
            <a:cxnSpLocks/>
          </p:cNvCxnSpPr>
          <p:nvPr/>
        </p:nvCxnSpPr>
        <p:spPr>
          <a:xfrm>
            <a:off x="1948724" y="4056249"/>
            <a:ext cx="0" cy="99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CB9F7-3E13-9F46-8E9F-AD3837E7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38" y="2601873"/>
            <a:ext cx="647700" cy="2921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1EF8982-DBD1-3946-AC6A-1FD67B47CCA6}"/>
              </a:ext>
            </a:extLst>
          </p:cNvPr>
          <p:cNvSpPr/>
          <p:nvPr/>
        </p:nvSpPr>
        <p:spPr>
          <a:xfrm>
            <a:off x="2314351" y="22714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0FD74D-2C7F-7F4F-BEC9-125598CA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95" y="2601873"/>
            <a:ext cx="6477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F2D5-101D-694E-9DC2-C8F0EC3E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731" y="4463914"/>
            <a:ext cx="2921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F5471-4C56-024E-9508-14B8CA5FB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31" y="3596587"/>
            <a:ext cx="3937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F8E46-BDA0-2A46-B441-13425921B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495" y="3888687"/>
            <a:ext cx="647700" cy="2921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A01DAB7F-19BC-D240-BECC-4B2F920820EB}"/>
              </a:ext>
            </a:extLst>
          </p:cNvPr>
          <p:cNvSpPr/>
          <p:nvPr/>
        </p:nvSpPr>
        <p:spPr>
          <a:xfrm flipH="1">
            <a:off x="3777259" y="4787798"/>
            <a:ext cx="3645244" cy="167562"/>
          </a:xfrm>
          <a:prstGeom prst="rightArrow">
            <a:avLst>
              <a:gd name="adj1" fmla="val 30637"/>
              <a:gd name="adj2" fmla="val 118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4CAC-9458-5B49-BD5E-2DD0D5DE0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038" y="4760740"/>
            <a:ext cx="647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52DCC-A288-8840-904B-4C1C16B07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68" y="3923492"/>
            <a:ext cx="647700" cy="2921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9B18DF-2FD5-EE4B-B12D-B78F025A0C0B}"/>
              </a:ext>
            </a:extLst>
          </p:cNvPr>
          <p:cNvSpPr/>
          <p:nvPr/>
        </p:nvSpPr>
        <p:spPr>
          <a:xfrm>
            <a:off x="2314351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DB1C1-7052-484E-BCCC-FBE995B84FBE}"/>
              </a:ext>
            </a:extLst>
          </p:cNvPr>
          <p:cNvSpPr/>
          <p:nvPr/>
        </p:nvSpPr>
        <p:spPr>
          <a:xfrm>
            <a:off x="8355894" y="3637625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44EF07-1155-AB49-8B78-6E1A377052BA}"/>
              </a:ext>
            </a:extLst>
          </p:cNvPr>
          <p:cNvCxnSpPr>
            <a:cxnSpLocks/>
          </p:cNvCxnSpPr>
          <p:nvPr/>
        </p:nvCxnSpPr>
        <p:spPr>
          <a:xfrm>
            <a:off x="10164223" y="4808805"/>
            <a:ext cx="0" cy="815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809585-278B-0E45-AA74-AE5415F82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031" y="4508364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978A5-9905-DE4F-B1BE-0222C95C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6802" y="5121220"/>
            <a:ext cx="292100" cy="190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415B36B-0EFB-5043-95C0-D70F3FDBC7C2}"/>
              </a:ext>
            </a:extLst>
          </p:cNvPr>
          <p:cNvSpPr/>
          <p:nvPr/>
        </p:nvSpPr>
        <p:spPr>
          <a:xfrm>
            <a:off x="8404615" y="4508364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E51507-0255-954F-AA9C-8A3C25097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774" y="4837538"/>
            <a:ext cx="647700" cy="2921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8B80FC-67AC-B44F-83F7-5B0C15BF5BE9}"/>
              </a:ext>
            </a:extLst>
          </p:cNvPr>
          <p:cNvSpPr/>
          <p:nvPr/>
        </p:nvSpPr>
        <p:spPr>
          <a:xfrm>
            <a:off x="2314351" y="4585162"/>
            <a:ext cx="837248" cy="83724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ick wall with a fire icon&#10;&#10;Description automatically generated">
            <a:extLst>
              <a:ext uri="{FF2B5EF4-FFF2-40B4-BE49-F238E27FC236}">
                <a16:creationId xmlns:a16="http://schemas.microsoft.com/office/drawing/2014/main" id="{58D27E92-7C20-C614-CBFC-99F545A4D3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870" y="3506248"/>
            <a:ext cx="1232741" cy="7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1BE4E-A60C-FE48-424C-0FD23E6BC133}"/>
              </a:ext>
            </a:extLst>
          </p:cNvPr>
          <p:cNvSpPr txBox="1"/>
          <p:nvPr/>
        </p:nvSpPr>
        <p:spPr>
          <a:xfrm>
            <a:off x="61504" y="5999735"/>
            <a:ext cx="5729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subversion resilience the firewall needs to sanitize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protocol is non-interactive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How would Alice know the new key without receiving a response?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2E7EE-0BD8-7C9D-E638-A4E0B33C8DE2}"/>
              </a:ext>
            </a:extLst>
          </p:cNvPr>
          <p:cNvSpPr txBox="1"/>
          <p:nvPr/>
        </p:nvSpPr>
        <p:spPr>
          <a:xfrm>
            <a:off x="5790958" y="5999735"/>
            <a:ext cx="5486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CKA layer secure against passive adversaries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messages are authenticated using symmetric 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If the firewall mauls messages creates invalid ciphertexts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0358AB-589D-D89E-E926-34387AFD4EDA}"/>
              </a:ext>
            </a:extLst>
          </p:cNvPr>
          <p:cNvCxnSpPr>
            <a:cxnSpLocks/>
          </p:cNvCxnSpPr>
          <p:nvPr/>
        </p:nvCxnSpPr>
        <p:spPr>
          <a:xfrm flipH="1">
            <a:off x="5752281" y="1859490"/>
            <a:ext cx="1244264" cy="617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2FD79B-FA3E-98FC-FD2C-714547CC05E4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599881" y="1843088"/>
            <a:ext cx="1396664" cy="1753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87D48B-6AA4-545B-0FD9-9E0D1E35DF10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5599881" y="1843088"/>
            <a:ext cx="1396664" cy="2665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1A5F5A4-57BB-9AD9-0949-C09FEAEBB2C0}"/>
              </a:ext>
            </a:extLst>
          </p:cNvPr>
          <p:cNvSpPr txBox="1"/>
          <p:nvPr/>
        </p:nvSpPr>
        <p:spPr>
          <a:xfrm>
            <a:off x="6870433" y="1540831"/>
            <a:ext cx="2585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Authenticated using FS-AEAD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B8F2A9-FA99-EC3C-FAD5-96F5FD8254A4}"/>
              </a:ext>
            </a:extLst>
          </p:cNvPr>
          <p:cNvSpPr txBox="1"/>
          <p:nvPr/>
        </p:nvSpPr>
        <p:spPr>
          <a:xfrm>
            <a:off x="6096000" y="5460799"/>
            <a:ext cx="4802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- New notion: CKA with Tamper Detection</a:t>
            </a:r>
          </a:p>
          <a:p>
            <a:r>
              <a:rPr lang="en-GB" b="1" dirty="0">
                <a:solidFill>
                  <a:schemeClr val="tx1"/>
                </a:solidFill>
              </a:rPr>
              <a:t>- Allows partial tampering of CKA messages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8C31447-3A76-8440-9111-15856D019371}"/>
              </a:ext>
            </a:extLst>
          </p:cNvPr>
          <p:cNvSpPr/>
          <p:nvPr/>
        </p:nvSpPr>
        <p:spPr>
          <a:xfrm>
            <a:off x="6096000" y="5426906"/>
            <a:ext cx="390235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27408-EB3E-12F9-7CFE-740284295161}"/>
              </a:ext>
            </a:extLst>
          </p:cNvPr>
          <p:cNvSpPr txBox="1"/>
          <p:nvPr/>
        </p:nvSpPr>
        <p:spPr>
          <a:xfrm>
            <a:off x="1596576" y="5615605"/>
            <a:ext cx="2864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   Requires more interaction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6FF430-02CE-D693-5BD9-A9B8BC2D12F4}"/>
              </a:ext>
            </a:extLst>
          </p:cNvPr>
          <p:cNvSpPr/>
          <p:nvPr/>
        </p:nvSpPr>
        <p:spPr>
          <a:xfrm>
            <a:off x="1708830" y="5536911"/>
            <a:ext cx="2439647" cy="4482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43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D615-1D80-F159-90EB-3F139721C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EF33-A7CF-4CA6-FA4C-D8A9E2F5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Signal’s Blueprint [ACD’19]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704AF6-2B83-AF6B-8F2D-32F9AC82FF60}"/>
              </a:ext>
            </a:extLst>
          </p:cNvPr>
          <p:cNvSpPr/>
          <p:nvPr/>
        </p:nvSpPr>
        <p:spPr>
          <a:xfrm>
            <a:off x="1260764" y="2646218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Forward-Secure Authenticated Encryption with Associated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DB6377-97FE-5046-DB21-CDDFB7C1E28C}"/>
              </a:ext>
            </a:extLst>
          </p:cNvPr>
          <p:cNvSpPr/>
          <p:nvPr/>
        </p:nvSpPr>
        <p:spPr>
          <a:xfrm>
            <a:off x="7564584" y="2646217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Continuous Key Agreement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8F99B-B750-0E56-AAD8-FD410E947AC3}"/>
              </a:ext>
            </a:extLst>
          </p:cNvPr>
          <p:cNvSpPr txBox="1"/>
          <p:nvPr/>
        </p:nvSpPr>
        <p:spPr>
          <a:xfrm>
            <a:off x="2175290" y="476971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Forward Security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5FC2E2-6126-9DD2-688E-FD57167BD448}"/>
              </a:ext>
            </a:extLst>
          </p:cNvPr>
          <p:cNvSpPr txBox="1"/>
          <p:nvPr/>
        </p:nvSpPr>
        <p:spPr>
          <a:xfrm>
            <a:off x="7974165" y="4776595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Post-Compromise Security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0E3A2C-3FC1-13C2-22D3-99DFB635B090}"/>
              </a:ext>
            </a:extLst>
          </p:cNvPr>
          <p:cNvSpPr/>
          <p:nvPr/>
        </p:nvSpPr>
        <p:spPr>
          <a:xfrm>
            <a:off x="5200794" y="2556162"/>
            <a:ext cx="1787236" cy="17872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PRF-PRG</a:t>
            </a:r>
          </a:p>
          <a:p>
            <a:pPr algn="ctr"/>
            <a:r>
              <a:rPr lang="en-US" sz="1800" dirty="0"/>
              <a:t>(Glue)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145287-6184-3A45-7F8B-73DAA632C14C}"/>
              </a:ext>
            </a:extLst>
          </p:cNvPr>
          <p:cNvCxnSpPr>
            <a:cxnSpLocks/>
            <a:stCxn id="3" idx="3"/>
            <a:endCxn id="7" idx="2"/>
          </p:cNvCxnSpPr>
          <p:nvPr/>
        </p:nvCxnSpPr>
        <p:spPr>
          <a:xfrm flipV="1">
            <a:off x="4627418" y="3449780"/>
            <a:ext cx="57337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5C21E0-13F2-CFE3-F282-B31531210515}"/>
              </a:ext>
            </a:extLst>
          </p:cNvPr>
          <p:cNvCxnSpPr>
            <a:stCxn id="7" idx="6"/>
            <a:endCxn id="4" idx="1"/>
          </p:cNvCxnSpPr>
          <p:nvPr/>
        </p:nvCxnSpPr>
        <p:spPr>
          <a:xfrm>
            <a:off x="6988030" y="3449780"/>
            <a:ext cx="5765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909CD6-EC02-1270-E0C2-1CFD2FA5BD99}"/>
              </a:ext>
            </a:extLst>
          </p:cNvPr>
          <p:cNvSpPr txBox="1"/>
          <p:nvPr/>
        </p:nvSpPr>
        <p:spPr>
          <a:xfrm>
            <a:off x="1490132" y="4292604"/>
            <a:ext cx="293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Symmetric-key Ratchet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F13F1-6754-08B6-8F57-D556C4BE70BF}"/>
              </a:ext>
            </a:extLst>
          </p:cNvPr>
          <p:cNvSpPr txBox="1"/>
          <p:nvPr/>
        </p:nvSpPr>
        <p:spPr>
          <a:xfrm>
            <a:off x="8051817" y="4284137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Public-key Ratchet</a:t>
            </a:r>
          </a:p>
        </p:txBody>
      </p:sp>
    </p:spTree>
    <p:extLst>
      <p:ext uri="{BB962C8B-B14F-4D97-AF65-F5344CB8AC3E}">
        <p14:creationId xmlns:p14="http://schemas.microsoft.com/office/powerpoint/2010/main" val="530071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A5117-E2C0-0179-1750-3CDAB2037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3469-C581-1DC9-B37A-9B08EE1D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Signal’s Blueprint [ACD’19]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03A9E8-21AD-5C7A-9AC1-095908C15877}"/>
              </a:ext>
            </a:extLst>
          </p:cNvPr>
          <p:cNvSpPr/>
          <p:nvPr/>
        </p:nvSpPr>
        <p:spPr>
          <a:xfrm>
            <a:off x="1260764" y="2646218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Forward-Secure Authenticated Encryption with Associated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EFE6BE-2E1B-95B1-3D2B-E34FCD468B34}"/>
              </a:ext>
            </a:extLst>
          </p:cNvPr>
          <p:cNvSpPr/>
          <p:nvPr/>
        </p:nvSpPr>
        <p:spPr>
          <a:xfrm>
            <a:off x="7564584" y="2646217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Continuous Key Agreement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D2DAB-7F46-5762-2433-A983840C500E}"/>
              </a:ext>
            </a:extLst>
          </p:cNvPr>
          <p:cNvSpPr txBox="1"/>
          <p:nvPr/>
        </p:nvSpPr>
        <p:spPr>
          <a:xfrm>
            <a:off x="2175290" y="476971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Forward Security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AEDAC-4686-EB16-A6E0-437FDAAB252E}"/>
              </a:ext>
            </a:extLst>
          </p:cNvPr>
          <p:cNvSpPr txBox="1"/>
          <p:nvPr/>
        </p:nvSpPr>
        <p:spPr>
          <a:xfrm>
            <a:off x="7974165" y="4776595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Post-Compromise Security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037F80-CD07-8286-76EE-3173A2FDA2B9}"/>
              </a:ext>
            </a:extLst>
          </p:cNvPr>
          <p:cNvSpPr/>
          <p:nvPr/>
        </p:nvSpPr>
        <p:spPr>
          <a:xfrm>
            <a:off x="5200794" y="2556162"/>
            <a:ext cx="1787236" cy="17872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PRF-PRG</a:t>
            </a:r>
          </a:p>
          <a:p>
            <a:pPr algn="ctr"/>
            <a:r>
              <a:rPr lang="en-US" sz="1800" dirty="0"/>
              <a:t>(Glue)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97ED70-1290-6ACF-61CB-76428EA24924}"/>
              </a:ext>
            </a:extLst>
          </p:cNvPr>
          <p:cNvCxnSpPr>
            <a:cxnSpLocks/>
            <a:stCxn id="3" idx="3"/>
            <a:endCxn id="7" idx="2"/>
          </p:cNvCxnSpPr>
          <p:nvPr/>
        </p:nvCxnSpPr>
        <p:spPr>
          <a:xfrm flipV="1">
            <a:off x="4627418" y="3449780"/>
            <a:ext cx="57337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005D57-18B4-FA61-8F8A-86EAB26F24AC}"/>
              </a:ext>
            </a:extLst>
          </p:cNvPr>
          <p:cNvCxnSpPr>
            <a:stCxn id="7" idx="6"/>
            <a:endCxn id="4" idx="1"/>
          </p:cNvCxnSpPr>
          <p:nvPr/>
        </p:nvCxnSpPr>
        <p:spPr>
          <a:xfrm>
            <a:off x="6988030" y="3449780"/>
            <a:ext cx="5765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21538E-C93D-619C-5E40-519BF11C9C27}"/>
              </a:ext>
            </a:extLst>
          </p:cNvPr>
          <p:cNvSpPr txBox="1"/>
          <p:nvPr/>
        </p:nvSpPr>
        <p:spPr>
          <a:xfrm>
            <a:off x="1490132" y="4292604"/>
            <a:ext cx="293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Symmetric-key Ratchet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3D7C6-0B16-C8DB-E576-63FBB068E414}"/>
              </a:ext>
            </a:extLst>
          </p:cNvPr>
          <p:cNvSpPr txBox="1"/>
          <p:nvPr/>
        </p:nvSpPr>
        <p:spPr>
          <a:xfrm>
            <a:off x="8051817" y="4284137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Public-key Ratchet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447D0-708F-E66F-6730-8E685D84F89E}"/>
              </a:ext>
            </a:extLst>
          </p:cNvPr>
          <p:cNvSpPr txBox="1"/>
          <p:nvPr/>
        </p:nvSpPr>
        <p:spPr>
          <a:xfrm>
            <a:off x="146704" y="5497052"/>
            <a:ext cx="4810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Can we instantiate Signal’s blueprint?</a:t>
            </a:r>
          </a:p>
          <a:p>
            <a:r>
              <a:rPr lang="en-US" sz="2000" b="1" dirty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912477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41318-F302-8ED0-8798-5ECA0057F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DFA9-8152-3D66-4683-CC36E327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Signal’s Blueprint [ACD’19]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F61F58-C800-FE73-3ED8-8AF18A36AD4C}"/>
              </a:ext>
            </a:extLst>
          </p:cNvPr>
          <p:cNvSpPr/>
          <p:nvPr/>
        </p:nvSpPr>
        <p:spPr>
          <a:xfrm>
            <a:off x="1260764" y="2646218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Forward-Secure Authenticated Encryption with Associated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A672F-8350-6AD7-9837-92FAE2DFBFB9}"/>
              </a:ext>
            </a:extLst>
          </p:cNvPr>
          <p:cNvSpPr/>
          <p:nvPr/>
        </p:nvSpPr>
        <p:spPr>
          <a:xfrm>
            <a:off x="7564584" y="2646217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Continuous Key Agreement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FAA9C-66D7-84F8-E87E-8DDBEE25F53A}"/>
              </a:ext>
            </a:extLst>
          </p:cNvPr>
          <p:cNvSpPr txBox="1"/>
          <p:nvPr/>
        </p:nvSpPr>
        <p:spPr>
          <a:xfrm>
            <a:off x="2175290" y="476971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Forward Security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38028-7C61-BE20-123E-F3B403469EBD}"/>
              </a:ext>
            </a:extLst>
          </p:cNvPr>
          <p:cNvSpPr txBox="1"/>
          <p:nvPr/>
        </p:nvSpPr>
        <p:spPr>
          <a:xfrm>
            <a:off x="7974165" y="4776595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Post-Compromise Security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3E4E4F-13BB-E35D-B63F-4C63252CAD4C}"/>
              </a:ext>
            </a:extLst>
          </p:cNvPr>
          <p:cNvSpPr/>
          <p:nvPr/>
        </p:nvSpPr>
        <p:spPr>
          <a:xfrm>
            <a:off x="5200794" y="2556162"/>
            <a:ext cx="1787236" cy="17872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PRF-PRG</a:t>
            </a:r>
          </a:p>
          <a:p>
            <a:pPr algn="ctr"/>
            <a:r>
              <a:rPr lang="en-US" sz="1800" dirty="0"/>
              <a:t>(Glue)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76DF79-6E85-D68C-53EF-C5D3815B10DE}"/>
              </a:ext>
            </a:extLst>
          </p:cNvPr>
          <p:cNvCxnSpPr>
            <a:cxnSpLocks/>
            <a:stCxn id="3" idx="3"/>
            <a:endCxn id="7" idx="2"/>
          </p:cNvCxnSpPr>
          <p:nvPr/>
        </p:nvCxnSpPr>
        <p:spPr>
          <a:xfrm flipV="1">
            <a:off x="4627418" y="3449780"/>
            <a:ext cx="57337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B53751-4F07-FB74-3ED9-09D375C92941}"/>
              </a:ext>
            </a:extLst>
          </p:cNvPr>
          <p:cNvCxnSpPr>
            <a:stCxn id="7" idx="6"/>
            <a:endCxn id="4" idx="1"/>
          </p:cNvCxnSpPr>
          <p:nvPr/>
        </p:nvCxnSpPr>
        <p:spPr>
          <a:xfrm>
            <a:off x="6988030" y="3449780"/>
            <a:ext cx="5765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3BCB69-0F47-D360-D40A-07C86F410CEC}"/>
              </a:ext>
            </a:extLst>
          </p:cNvPr>
          <p:cNvSpPr txBox="1"/>
          <p:nvPr/>
        </p:nvSpPr>
        <p:spPr>
          <a:xfrm>
            <a:off x="1490132" y="4292604"/>
            <a:ext cx="293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Symmetric-key Ratchet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141CB-8AA3-3518-14F9-8E5A0C7C0744}"/>
              </a:ext>
            </a:extLst>
          </p:cNvPr>
          <p:cNvSpPr txBox="1"/>
          <p:nvPr/>
        </p:nvSpPr>
        <p:spPr>
          <a:xfrm>
            <a:off x="8051817" y="4284137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Public-key Ratchet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09FE2-261A-E36A-5A4E-56EE42A964AC}"/>
              </a:ext>
            </a:extLst>
          </p:cNvPr>
          <p:cNvSpPr txBox="1"/>
          <p:nvPr/>
        </p:nvSpPr>
        <p:spPr>
          <a:xfrm>
            <a:off x="146704" y="5497052"/>
            <a:ext cx="4810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Can we instantiate Signal’s blueprint?</a:t>
            </a:r>
          </a:p>
          <a:p>
            <a:r>
              <a:rPr lang="en-US" sz="2000" b="1" dirty="0"/>
              <a:t>              While: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98D6AF-CB06-4937-E35F-84DE28A656B9}"/>
              </a:ext>
            </a:extLst>
          </p:cNvPr>
          <p:cNvSpPr txBox="1"/>
          <p:nvPr/>
        </p:nvSpPr>
        <p:spPr>
          <a:xfrm>
            <a:off x="2175290" y="5697107"/>
            <a:ext cx="55632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keeping </a:t>
            </a:r>
            <a:r>
              <a:rPr lang="en-GB" dirty="0">
                <a:solidFill>
                  <a:srgbClr val="FF0000"/>
                </a:solidFill>
              </a:rPr>
              <a:t>forward secrecy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post-compromise</a:t>
            </a:r>
            <a:r>
              <a:rPr lang="en-GB" dirty="0"/>
              <a:t>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sz="1400" dirty="0"/>
              <a:t>chieving </a:t>
            </a:r>
            <a:r>
              <a:rPr lang="en-GB" sz="1400" dirty="0">
                <a:solidFill>
                  <a:srgbClr val="FF0000"/>
                </a:solidFill>
              </a:rPr>
              <a:t>correctness guarantees against active attackers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achieving </a:t>
            </a:r>
            <a:r>
              <a:rPr lang="en-GB" sz="1400" dirty="0">
                <a:solidFill>
                  <a:srgbClr val="FF0000"/>
                </a:solidFill>
              </a:rPr>
              <a:t>immediate decryption</a:t>
            </a:r>
          </a:p>
        </p:txBody>
      </p:sp>
    </p:spTree>
    <p:extLst>
      <p:ext uri="{BB962C8B-B14F-4D97-AF65-F5344CB8AC3E}">
        <p14:creationId xmlns:p14="http://schemas.microsoft.com/office/powerpoint/2010/main" val="30297282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03D5E900-E432-F3BC-882C-80B64C4D3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54AB52-37A7-F384-C93B-B536B788E47D}"/>
              </a:ext>
            </a:extLst>
          </p:cNvPr>
          <p:cNvSpPr txBox="1"/>
          <p:nvPr/>
        </p:nvSpPr>
        <p:spPr>
          <a:xfrm>
            <a:off x="838200" y="1690825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Naïve approach:</a:t>
            </a:r>
            <a:endParaRPr lang="en-GB" dirty="0"/>
          </a:p>
        </p:txBody>
      </p:sp>
      <p:sp>
        <p:nvSpPr>
          <p:cNvPr id="6" name="Google Shape;103;g2c1998d5b19_0_6">
            <a:extLst>
              <a:ext uri="{FF2B5EF4-FFF2-40B4-BE49-F238E27FC236}">
                <a16:creationId xmlns:a16="http://schemas.microsoft.com/office/drawing/2014/main" id="{F421DEF3-3D76-9D5C-7201-9514E33394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</p:spTree>
    <p:extLst>
      <p:ext uri="{BB962C8B-B14F-4D97-AF65-F5344CB8AC3E}">
        <p14:creationId xmlns:p14="http://schemas.microsoft.com/office/powerpoint/2010/main" val="4876118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1B43E6A5-F613-2240-0C6F-C7095C06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6033BC-0432-CA58-DD70-22EB327AF41C}"/>
              </a:ext>
            </a:extLst>
          </p:cNvPr>
          <p:cNvSpPr txBox="1"/>
          <p:nvPr/>
        </p:nvSpPr>
        <p:spPr>
          <a:xfrm>
            <a:off x="838200" y="1690825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Naïve approach: </a:t>
            </a:r>
            <a:r>
              <a:rPr lang="en-US" dirty="0"/>
              <a:t>use sequential composition of [DMS’16]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381E68-501F-E7DB-D5DE-7EC73E55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09" y="3739329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860074-82D7-DDF2-23FF-6E64FCD6A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02377" y="3739329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AACA9D-E8F8-B9FC-5FAF-BAA11BA8F552}"/>
                  </a:ext>
                </a:extLst>
              </p:cNvPr>
              <p:cNvSpPr txBox="1"/>
              <p:nvPr/>
            </p:nvSpPr>
            <p:spPr>
              <a:xfrm>
                <a:off x="2513462" y="5404272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AACA9D-E8F8-B9FC-5FAF-BAA11BA8F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2" y="5404272"/>
                <a:ext cx="794064" cy="219227"/>
              </a:xfrm>
              <a:prstGeom prst="rect">
                <a:avLst/>
              </a:prstGeom>
              <a:blipFill>
                <a:blip r:embed="rId5"/>
                <a:stretch>
                  <a:fillRect l="-3817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B7D1F5-5F6C-3859-EF40-A09EC1CD9915}"/>
                  </a:ext>
                </a:extLst>
              </p:cNvPr>
              <p:cNvSpPr txBox="1"/>
              <p:nvPr/>
            </p:nvSpPr>
            <p:spPr>
              <a:xfrm>
                <a:off x="9150801" y="5400489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B7D1F5-5F6C-3859-EF40-A09EC1CD9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801" y="5400489"/>
                <a:ext cx="794064" cy="219227"/>
              </a:xfrm>
              <a:prstGeom prst="rect">
                <a:avLst/>
              </a:prstGeom>
              <a:blipFill>
                <a:blip r:embed="rId5"/>
                <a:stretch>
                  <a:fillRect l="-3846" r="-7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F21E11-A6EB-B8AF-D0BF-389A8E4E5B96}"/>
                  </a:ext>
                </a:extLst>
              </p:cNvPr>
              <p:cNvSpPr txBox="1"/>
              <p:nvPr/>
            </p:nvSpPr>
            <p:spPr>
              <a:xfrm>
                <a:off x="7894716" y="3388695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F21E11-A6EB-B8AF-D0BF-389A8E4E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716" y="3388695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5687E2-440A-4D74-485F-D29245D6D7C1}"/>
                  </a:ext>
                </a:extLst>
              </p:cNvPr>
              <p:cNvSpPr txBox="1"/>
              <p:nvPr/>
            </p:nvSpPr>
            <p:spPr>
              <a:xfrm>
                <a:off x="2513462" y="3326105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5687E2-440A-4D74-485F-D29245D6D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2" y="3326105"/>
                <a:ext cx="1377300" cy="215444"/>
              </a:xfrm>
              <a:prstGeom prst="rect">
                <a:avLst/>
              </a:prstGeom>
              <a:blipFill>
                <a:blip r:embed="rId7"/>
                <a:stretch>
                  <a:fillRect l="-2212" r="-398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75C702-F5A8-6881-DE74-AAE4942F0F8B}"/>
                  </a:ext>
                </a:extLst>
              </p:cNvPr>
              <p:cNvSpPr txBox="1"/>
              <p:nvPr/>
            </p:nvSpPr>
            <p:spPr>
              <a:xfrm>
                <a:off x="7297651" y="5404272"/>
                <a:ext cx="18049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valid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75C702-F5A8-6881-DE74-AAE4942F0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651" y="5404272"/>
                <a:ext cx="1804981" cy="215444"/>
              </a:xfrm>
              <a:prstGeom prst="rect">
                <a:avLst/>
              </a:prstGeom>
              <a:blipFill>
                <a:blip r:embed="rId8"/>
                <a:stretch>
                  <a:fillRect l="-6081" t="-2857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9C86ABCF-ACF2-3A2A-6DD8-0230C61E46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5685" y="3951260"/>
            <a:ext cx="1492125" cy="908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6AB54D-32AD-D702-FBE7-2816A109AEA3}"/>
                  </a:ext>
                </a:extLst>
              </p:cNvPr>
              <p:cNvSpPr txBox="1"/>
              <p:nvPr/>
            </p:nvSpPr>
            <p:spPr>
              <a:xfrm>
                <a:off x="2513462" y="3065826"/>
                <a:ext cx="55156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6AB54D-32AD-D702-FBE7-2816A109A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2" y="3065826"/>
                <a:ext cx="551561" cy="232051"/>
              </a:xfrm>
              <a:prstGeom prst="rect">
                <a:avLst/>
              </a:prstGeom>
              <a:blipFill>
                <a:blip r:embed="rId10"/>
                <a:stretch>
                  <a:fillRect l="-4396" r="-2198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713BF5-8AF3-9423-2515-842E90B5280C}"/>
                  </a:ext>
                </a:extLst>
              </p:cNvPr>
              <p:cNvSpPr txBox="1"/>
              <p:nvPr/>
            </p:nvSpPr>
            <p:spPr>
              <a:xfrm>
                <a:off x="4066083" y="3876136"/>
                <a:ext cx="164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713BF5-8AF3-9423-2515-842E90B52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083" y="3876136"/>
                <a:ext cx="164982" cy="215444"/>
              </a:xfrm>
              <a:prstGeom prst="rect">
                <a:avLst/>
              </a:prstGeom>
              <a:blipFill>
                <a:blip r:embed="rId11"/>
                <a:stretch>
                  <a:fillRect l="-22222" r="-1481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827862F-481B-792A-1674-A31615E2461B}"/>
              </a:ext>
            </a:extLst>
          </p:cNvPr>
          <p:cNvCxnSpPr>
            <a:cxnSpLocks/>
          </p:cNvCxnSpPr>
          <p:nvPr/>
        </p:nvCxnSpPr>
        <p:spPr>
          <a:xfrm>
            <a:off x="3662462" y="4146315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AF1213-770A-27E3-D00B-BA5DF036DC2B}"/>
              </a:ext>
            </a:extLst>
          </p:cNvPr>
          <p:cNvCxnSpPr>
            <a:cxnSpLocks/>
          </p:cNvCxnSpPr>
          <p:nvPr/>
        </p:nvCxnSpPr>
        <p:spPr>
          <a:xfrm flipH="1">
            <a:off x="3664005" y="4436805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BE2A6-E3E4-ECC1-89D5-CA23BE8C818C}"/>
                  </a:ext>
                </a:extLst>
              </p:cNvPr>
              <p:cNvSpPr txBox="1"/>
              <p:nvPr/>
            </p:nvSpPr>
            <p:spPr>
              <a:xfrm>
                <a:off x="4047764" y="4221361"/>
                <a:ext cx="2504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BE2A6-E3E4-ECC1-89D5-CA23BE8C8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64" y="4221361"/>
                <a:ext cx="250453" cy="215444"/>
              </a:xfrm>
              <a:prstGeom prst="rect">
                <a:avLst/>
              </a:prstGeom>
              <a:blipFill>
                <a:blip r:embed="rId12"/>
                <a:stretch>
                  <a:fillRect l="-14634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5DC78F-679E-DC3C-8279-E84925AB0B82}"/>
                  </a:ext>
                </a:extLst>
              </p:cNvPr>
              <p:cNvSpPr txBox="1"/>
              <p:nvPr/>
            </p:nvSpPr>
            <p:spPr>
              <a:xfrm>
                <a:off x="5107841" y="2911937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5DC78F-679E-DC3C-8279-E84925AB0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41" y="2911937"/>
                <a:ext cx="512833" cy="232051"/>
              </a:xfrm>
              <a:prstGeom prst="rect">
                <a:avLst/>
              </a:prstGeom>
              <a:blipFill>
                <a:blip r:embed="rId13"/>
                <a:stretch>
                  <a:fillRect l="-4762" r="-1190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E3FF3F-F31A-E14A-7744-3ED9EB454C4C}"/>
                  </a:ext>
                </a:extLst>
              </p:cNvPr>
              <p:cNvSpPr txBox="1"/>
              <p:nvPr/>
            </p:nvSpPr>
            <p:spPr>
              <a:xfrm>
                <a:off x="4871736" y="3137704"/>
                <a:ext cx="13616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𝑀𝑎𝑢𝑙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E3FF3F-F31A-E14A-7744-3ED9EB454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36" y="3137704"/>
                <a:ext cx="1361651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AAC0C70-B8C3-AD02-2CB2-DE5488269856}"/>
                  </a:ext>
                </a:extLst>
              </p:cNvPr>
              <p:cNvSpPr txBox="1"/>
              <p:nvPr/>
            </p:nvSpPr>
            <p:spPr>
              <a:xfrm>
                <a:off x="4850665" y="3430513"/>
                <a:ext cx="13006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𝑅𝑒𝑟𝑎𝑛𝑑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AAC0C70-B8C3-AD02-2CB2-DE5488269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65" y="3430513"/>
                <a:ext cx="1300618" cy="307777"/>
              </a:xfrm>
              <a:prstGeom prst="rect">
                <a:avLst/>
              </a:prstGeom>
              <a:blipFill>
                <a:blip r:embed="rId15"/>
                <a:stretch>
                  <a:fillRect r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373ED69-95C4-4DF3-EB90-533A1669D121}"/>
              </a:ext>
            </a:extLst>
          </p:cNvPr>
          <p:cNvCxnSpPr>
            <a:cxnSpLocks/>
          </p:cNvCxnSpPr>
          <p:nvPr/>
        </p:nvCxnSpPr>
        <p:spPr>
          <a:xfrm>
            <a:off x="6576200" y="4114840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D78A8F8-BBDD-A316-54E4-8996EFAF3EC7}"/>
                  </a:ext>
                </a:extLst>
              </p:cNvPr>
              <p:cNvSpPr txBox="1"/>
              <p:nvPr/>
            </p:nvSpPr>
            <p:spPr>
              <a:xfrm>
                <a:off x="6945682" y="3876136"/>
                <a:ext cx="2035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D78A8F8-BBDD-A316-54E4-8996EFAF3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682" y="3876136"/>
                <a:ext cx="203581" cy="215444"/>
              </a:xfrm>
              <a:prstGeom prst="rect">
                <a:avLst/>
              </a:prstGeom>
              <a:blipFill>
                <a:blip r:embed="rId16"/>
                <a:stretch>
                  <a:fillRect l="-20588" r="-17647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42139FA-F456-14F8-E0A4-104191C4059E}"/>
              </a:ext>
            </a:extLst>
          </p:cNvPr>
          <p:cNvCxnSpPr>
            <a:cxnSpLocks/>
          </p:cNvCxnSpPr>
          <p:nvPr/>
        </p:nvCxnSpPr>
        <p:spPr>
          <a:xfrm flipH="1">
            <a:off x="6576200" y="4465449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C53802-5E49-7BA0-08F2-298198BCB2A7}"/>
                  </a:ext>
                </a:extLst>
              </p:cNvPr>
              <p:cNvSpPr txBox="1"/>
              <p:nvPr/>
            </p:nvSpPr>
            <p:spPr>
              <a:xfrm>
                <a:off x="6743077" y="4222961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C53802-5E49-7BA0-08F2-298198BCB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077" y="4222961"/>
                <a:ext cx="638893" cy="219227"/>
              </a:xfrm>
              <a:prstGeom prst="rect">
                <a:avLst/>
              </a:prstGeom>
              <a:blipFill>
                <a:blip r:embed="rId17"/>
                <a:stretch>
                  <a:fillRect l="-5714" r="-95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459304-0C81-6BA9-DA81-CE896A1ECDCA}"/>
                  </a:ext>
                </a:extLst>
              </p:cNvPr>
              <p:cNvSpPr txBox="1"/>
              <p:nvPr/>
            </p:nvSpPr>
            <p:spPr>
              <a:xfrm>
                <a:off x="3830771" y="4485607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459304-0C81-6BA9-DA81-CE896A1EC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71" y="4485607"/>
                <a:ext cx="164982" cy="215444"/>
              </a:xfrm>
              <a:prstGeom prst="rect">
                <a:avLst/>
              </a:prstGeom>
              <a:blipFill>
                <a:blip r:embed="rId18"/>
                <a:stretch>
                  <a:fillRect l="-48148" r="-35925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D838A1A-B8ED-66CD-C52F-CEFE7EF0014E}"/>
              </a:ext>
            </a:extLst>
          </p:cNvPr>
          <p:cNvCxnSpPr>
            <a:cxnSpLocks/>
          </p:cNvCxnSpPr>
          <p:nvPr/>
        </p:nvCxnSpPr>
        <p:spPr>
          <a:xfrm>
            <a:off x="3673212" y="475327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4CE2925-46B9-9C98-8CB8-67579CC0F1B1}"/>
                  </a:ext>
                </a:extLst>
              </p:cNvPr>
              <p:cNvSpPr txBox="1"/>
              <p:nvPr/>
            </p:nvSpPr>
            <p:spPr>
              <a:xfrm>
                <a:off x="6744011" y="4485607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4CE2925-46B9-9C98-8CB8-67579CC0F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11" y="4485607"/>
                <a:ext cx="164982" cy="215444"/>
              </a:xfrm>
              <a:prstGeom prst="rect">
                <a:avLst/>
              </a:prstGeom>
              <a:blipFill>
                <a:blip r:embed="rId19"/>
                <a:stretch>
                  <a:fillRect l="-48148" r="-38518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72BBF7D-2D79-032B-0DC9-E87E95F99025}"/>
              </a:ext>
            </a:extLst>
          </p:cNvPr>
          <p:cNvCxnSpPr>
            <a:cxnSpLocks/>
          </p:cNvCxnSpPr>
          <p:nvPr/>
        </p:nvCxnSpPr>
        <p:spPr>
          <a:xfrm>
            <a:off x="6586452" y="475327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3;g2c1998d5b19_0_6">
            <a:extLst>
              <a:ext uri="{FF2B5EF4-FFF2-40B4-BE49-F238E27FC236}">
                <a16:creationId xmlns:a16="http://schemas.microsoft.com/office/drawing/2014/main" id="{09FFEF4A-A71A-BB51-24C8-DD9A30E845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</p:spTree>
    <p:extLst>
      <p:ext uri="{BB962C8B-B14F-4D97-AF65-F5344CB8AC3E}">
        <p14:creationId xmlns:p14="http://schemas.microsoft.com/office/powerpoint/2010/main" val="12512997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55E53C00-06D4-9528-5B11-248B66D1C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AF0225-D21C-CD62-9BB1-EA7FE9B1DC9C}"/>
              </a:ext>
            </a:extLst>
          </p:cNvPr>
          <p:cNvSpPr txBox="1"/>
          <p:nvPr/>
        </p:nvSpPr>
        <p:spPr>
          <a:xfrm>
            <a:off x="838200" y="1690825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Naïve approach: </a:t>
            </a:r>
            <a:r>
              <a:rPr lang="en-US" dirty="0"/>
              <a:t>use sequential composition of [DMS’16]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47AC1F-623C-FD13-B56A-BEA1A404B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09" y="3739329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26A1DD-B926-12B6-AA99-744965CCC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02377" y="3739329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B146F-2985-18E8-1806-E09056406752}"/>
                  </a:ext>
                </a:extLst>
              </p:cNvPr>
              <p:cNvSpPr txBox="1"/>
              <p:nvPr/>
            </p:nvSpPr>
            <p:spPr>
              <a:xfrm>
                <a:off x="2513462" y="5404272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B146F-2985-18E8-1806-E09056406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2" y="5404272"/>
                <a:ext cx="794064" cy="219227"/>
              </a:xfrm>
              <a:prstGeom prst="rect">
                <a:avLst/>
              </a:prstGeom>
              <a:blipFill>
                <a:blip r:embed="rId5"/>
                <a:stretch>
                  <a:fillRect l="-3817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B966F7-A0E5-D15C-0411-42326EEAC857}"/>
                  </a:ext>
                </a:extLst>
              </p:cNvPr>
              <p:cNvSpPr txBox="1"/>
              <p:nvPr/>
            </p:nvSpPr>
            <p:spPr>
              <a:xfrm>
                <a:off x="9150801" y="5400489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B966F7-A0E5-D15C-0411-42326EEAC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801" y="5400489"/>
                <a:ext cx="794064" cy="219227"/>
              </a:xfrm>
              <a:prstGeom prst="rect">
                <a:avLst/>
              </a:prstGeom>
              <a:blipFill>
                <a:blip r:embed="rId5"/>
                <a:stretch>
                  <a:fillRect l="-3846" r="-7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97FF5D-BA77-2AAC-03C9-FB8F7CC3086B}"/>
                  </a:ext>
                </a:extLst>
              </p:cNvPr>
              <p:cNvSpPr txBox="1"/>
              <p:nvPr/>
            </p:nvSpPr>
            <p:spPr>
              <a:xfrm>
                <a:off x="7894716" y="3388695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97FF5D-BA77-2AAC-03C9-FB8F7CC30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716" y="3388695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4370BB-B1CC-3A1E-B576-D426F16049F0}"/>
                  </a:ext>
                </a:extLst>
              </p:cNvPr>
              <p:cNvSpPr txBox="1"/>
              <p:nvPr/>
            </p:nvSpPr>
            <p:spPr>
              <a:xfrm>
                <a:off x="2513462" y="3326105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4370BB-B1CC-3A1E-B576-D426F1604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2" y="3326105"/>
                <a:ext cx="1377300" cy="215444"/>
              </a:xfrm>
              <a:prstGeom prst="rect">
                <a:avLst/>
              </a:prstGeom>
              <a:blipFill>
                <a:blip r:embed="rId7"/>
                <a:stretch>
                  <a:fillRect l="-2212" r="-398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0C1C02-5DD3-B1B2-3B4D-4C62D3E439A8}"/>
                  </a:ext>
                </a:extLst>
              </p:cNvPr>
              <p:cNvSpPr txBox="1"/>
              <p:nvPr/>
            </p:nvSpPr>
            <p:spPr>
              <a:xfrm>
                <a:off x="7297651" y="5404272"/>
                <a:ext cx="18049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valid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0C1C02-5DD3-B1B2-3B4D-4C62D3E4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651" y="5404272"/>
                <a:ext cx="1804981" cy="215444"/>
              </a:xfrm>
              <a:prstGeom prst="rect">
                <a:avLst/>
              </a:prstGeom>
              <a:blipFill>
                <a:blip r:embed="rId8"/>
                <a:stretch>
                  <a:fillRect l="-6081" t="-2857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30E65AEE-13B3-F14E-46D7-C7868557EE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5685" y="3951260"/>
            <a:ext cx="1492125" cy="908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C134302-93C7-19B9-EEC1-A3F2541A5E42}"/>
                  </a:ext>
                </a:extLst>
              </p:cNvPr>
              <p:cNvSpPr txBox="1"/>
              <p:nvPr/>
            </p:nvSpPr>
            <p:spPr>
              <a:xfrm>
                <a:off x="2513462" y="3065826"/>
                <a:ext cx="55156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C134302-93C7-19B9-EEC1-A3F2541A5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2" y="3065826"/>
                <a:ext cx="551561" cy="232051"/>
              </a:xfrm>
              <a:prstGeom prst="rect">
                <a:avLst/>
              </a:prstGeom>
              <a:blipFill>
                <a:blip r:embed="rId10"/>
                <a:stretch>
                  <a:fillRect l="-4396" r="-2198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CF7D01-A0D1-F667-796A-EFAF281AAC02}"/>
                  </a:ext>
                </a:extLst>
              </p:cNvPr>
              <p:cNvSpPr txBox="1"/>
              <p:nvPr/>
            </p:nvSpPr>
            <p:spPr>
              <a:xfrm>
                <a:off x="4066083" y="3876136"/>
                <a:ext cx="164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CF7D01-A0D1-F667-796A-EFAF281AA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083" y="3876136"/>
                <a:ext cx="164982" cy="215444"/>
              </a:xfrm>
              <a:prstGeom prst="rect">
                <a:avLst/>
              </a:prstGeom>
              <a:blipFill>
                <a:blip r:embed="rId11"/>
                <a:stretch>
                  <a:fillRect l="-22222" r="-1481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0F23E6-AD8C-5C49-C4BE-5860D4282916}"/>
              </a:ext>
            </a:extLst>
          </p:cNvPr>
          <p:cNvCxnSpPr>
            <a:cxnSpLocks/>
          </p:cNvCxnSpPr>
          <p:nvPr/>
        </p:nvCxnSpPr>
        <p:spPr>
          <a:xfrm>
            <a:off x="3662462" y="4146315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ECE7696-45A1-9CE6-DD5B-520CFB68A486}"/>
              </a:ext>
            </a:extLst>
          </p:cNvPr>
          <p:cNvCxnSpPr>
            <a:cxnSpLocks/>
          </p:cNvCxnSpPr>
          <p:nvPr/>
        </p:nvCxnSpPr>
        <p:spPr>
          <a:xfrm flipH="1">
            <a:off x="3664005" y="4436805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1BAEC7-5A3C-D88D-F902-81701A516105}"/>
                  </a:ext>
                </a:extLst>
              </p:cNvPr>
              <p:cNvSpPr txBox="1"/>
              <p:nvPr/>
            </p:nvSpPr>
            <p:spPr>
              <a:xfrm>
                <a:off x="4047764" y="4221361"/>
                <a:ext cx="2504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1BAEC7-5A3C-D88D-F902-81701A516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64" y="4221361"/>
                <a:ext cx="250453" cy="215444"/>
              </a:xfrm>
              <a:prstGeom prst="rect">
                <a:avLst/>
              </a:prstGeom>
              <a:blipFill>
                <a:blip r:embed="rId12"/>
                <a:stretch>
                  <a:fillRect l="-14634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EBE391-9CC4-68EC-B051-2622DCD6304C}"/>
                  </a:ext>
                </a:extLst>
              </p:cNvPr>
              <p:cNvSpPr txBox="1"/>
              <p:nvPr/>
            </p:nvSpPr>
            <p:spPr>
              <a:xfrm>
                <a:off x="5107841" y="2911937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EBE391-9CC4-68EC-B051-2622DCD63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41" y="2911937"/>
                <a:ext cx="512833" cy="232051"/>
              </a:xfrm>
              <a:prstGeom prst="rect">
                <a:avLst/>
              </a:prstGeom>
              <a:blipFill>
                <a:blip r:embed="rId13"/>
                <a:stretch>
                  <a:fillRect l="-4762" r="-1190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F479AE-53AA-E614-1234-91FDE90F7D68}"/>
                  </a:ext>
                </a:extLst>
              </p:cNvPr>
              <p:cNvSpPr txBox="1"/>
              <p:nvPr/>
            </p:nvSpPr>
            <p:spPr>
              <a:xfrm>
                <a:off x="4871736" y="3137704"/>
                <a:ext cx="13616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𝑀𝑎𝑢𝑙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F479AE-53AA-E614-1234-91FDE90F7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36" y="3137704"/>
                <a:ext cx="1361651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78F4BDA-07C9-5772-ABAC-661D777145CC}"/>
                  </a:ext>
                </a:extLst>
              </p:cNvPr>
              <p:cNvSpPr txBox="1"/>
              <p:nvPr/>
            </p:nvSpPr>
            <p:spPr>
              <a:xfrm>
                <a:off x="4850665" y="3430513"/>
                <a:ext cx="13006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𝑅𝑒𝑟𝑎𝑛𝑑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78F4BDA-07C9-5772-ABAC-661D77714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65" y="3430513"/>
                <a:ext cx="1300618" cy="307777"/>
              </a:xfrm>
              <a:prstGeom prst="rect">
                <a:avLst/>
              </a:prstGeom>
              <a:blipFill>
                <a:blip r:embed="rId15"/>
                <a:stretch>
                  <a:fillRect r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103074-3446-02F3-9604-15F3DE440437}"/>
              </a:ext>
            </a:extLst>
          </p:cNvPr>
          <p:cNvCxnSpPr>
            <a:cxnSpLocks/>
          </p:cNvCxnSpPr>
          <p:nvPr/>
        </p:nvCxnSpPr>
        <p:spPr>
          <a:xfrm>
            <a:off x="6576200" y="4114840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A113AB-1141-81D3-9842-7BCC5574E264}"/>
                  </a:ext>
                </a:extLst>
              </p:cNvPr>
              <p:cNvSpPr txBox="1"/>
              <p:nvPr/>
            </p:nvSpPr>
            <p:spPr>
              <a:xfrm>
                <a:off x="6945682" y="3876136"/>
                <a:ext cx="2035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A113AB-1141-81D3-9842-7BCC5574E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682" y="3876136"/>
                <a:ext cx="203581" cy="215444"/>
              </a:xfrm>
              <a:prstGeom prst="rect">
                <a:avLst/>
              </a:prstGeom>
              <a:blipFill>
                <a:blip r:embed="rId16"/>
                <a:stretch>
                  <a:fillRect l="-20588" r="-17647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A98CAAC-498B-D249-5E69-6B5231F3B9E7}"/>
              </a:ext>
            </a:extLst>
          </p:cNvPr>
          <p:cNvCxnSpPr>
            <a:cxnSpLocks/>
          </p:cNvCxnSpPr>
          <p:nvPr/>
        </p:nvCxnSpPr>
        <p:spPr>
          <a:xfrm flipH="1">
            <a:off x="6576200" y="4465449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EE1F67-9E8C-C472-2F0C-2BEF7F231D93}"/>
                  </a:ext>
                </a:extLst>
              </p:cNvPr>
              <p:cNvSpPr txBox="1"/>
              <p:nvPr/>
            </p:nvSpPr>
            <p:spPr>
              <a:xfrm>
                <a:off x="6743077" y="4222961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EE1F67-9E8C-C472-2F0C-2BEF7F231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077" y="4222961"/>
                <a:ext cx="638893" cy="219227"/>
              </a:xfrm>
              <a:prstGeom prst="rect">
                <a:avLst/>
              </a:prstGeom>
              <a:blipFill>
                <a:blip r:embed="rId17"/>
                <a:stretch>
                  <a:fillRect l="-5714" r="-95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EA991B7-A96B-7332-88E3-EE58672DDE4D}"/>
                  </a:ext>
                </a:extLst>
              </p:cNvPr>
              <p:cNvSpPr txBox="1"/>
              <p:nvPr/>
            </p:nvSpPr>
            <p:spPr>
              <a:xfrm>
                <a:off x="3830771" y="4485607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EA991B7-A96B-7332-88E3-EE58672DD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71" y="4485607"/>
                <a:ext cx="164982" cy="215444"/>
              </a:xfrm>
              <a:prstGeom prst="rect">
                <a:avLst/>
              </a:prstGeom>
              <a:blipFill>
                <a:blip r:embed="rId18"/>
                <a:stretch>
                  <a:fillRect l="-48148" r="-35925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AEF98A-59BB-1CD9-3D65-6C377F1800D3}"/>
              </a:ext>
            </a:extLst>
          </p:cNvPr>
          <p:cNvCxnSpPr>
            <a:cxnSpLocks/>
          </p:cNvCxnSpPr>
          <p:nvPr/>
        </p:nvCxnSpPr>
        <p:spPr>
          <a:xfrm>
            <a:off x="3673212" y="475327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5A3A3B-A0EF-290A-827C-BAD886ECBAA4}"/>
                  </a:ext>
                </a:extLst>
              </p:cNvPr>
              <p:cNvSpPr txBox="1"/>
              <p:nvPr/>
            </p:nvSpPr>
            <p:spPr>
              <a:xfrm>
                <a:off x="6744011" y="4485607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5A3A3B-A0EF-290A-827C-BAD886ECB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11" y="4485607"/>
                <a:ext cx="164982" cy="215444"/>
              </a:xfrm>
              <a:prstGeom prst="rect">
                <a:avLst/>
              </a:prstGeom>
              <a:blipFill>
                <a:blip r:embed="rId19"/>
                <a:stretch>
                  <a:fillRect l="-48148" r="-38518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5500149-6184-B194-E331-49A88EB2FC6F}"/>
              </a:ext>
            </a:extLst>
          </p:cNvPr>
          <p:cNvCxnSpPr>
            <a:cxnSpLocks/>
          </p:cNvCxnSpPr>
          <p:nvPr/>
        </p:nvCxnSpPr>
        <p:spPr>
          <a:xfrm>
            <a:off x="6586452" y="475327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3;g2c1998d5b19_0_6">
            <a:extLst>
              <a:ext uri="{FF2B5EF4-FFF2-40B4-BE49-F238E27FC236}">
                <a16:creationId xmlns:a16="http://schemas.microsoft.com/office/drawing/2014/main" id="{BF487365-906B-4882-92C7-E3F73A88F8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84226-036B-30D4-4A48-3779B3945AD4}"/>
              </a:ext>
            </a:extLst>
          </p:cNvPr>
          <p:cNvSpPr txBox="1"/>
          <p:nvPr/>
        </p:nvSpPr>
        <p:spPr>
          <a:xfrm>
            <a:off x="8200141" y="2300423"/>
            <a:ext cx="3302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protection against active attacks!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1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816429-2E3A-D0F3-D109-09DAF8E0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Cryptographic Reverse Firewalls [MS’15]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816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1BC36B77-9C5B-CCBF-E4A6-27D26A46D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CC67C4-DBAB-2F8C-98E3-C427348A5DE0}"/>
              </a:ext>
            </a:extLst>
          </p:cNvPr>
          <p:cNvSpPr txBox="1"/>
          <p:nvPr/>
        </p:nvSpPr>
        <p:spPr>
          <a:xfrm>
            <a:off x="838200" y="1690825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Naïve approach: </a:t>
            </a:r>
            <a:r>
              <a:rPr lang="en-US" dirty="0"/>
              <a:t>use sequential composition of [DMS’16]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099ADD-489B-7895-A43F-424462D92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09" y="3739329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56E6F-2807-0E62-6557-7710451D7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02377" y="3739329"/>
            <a:ext cx="16383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0108A3-E842-76FD-58AF-2E7883B19355}"/>
                  </a:ext>
                </a:extLst>
              </p:cNvPr>
              <p:cNvSpPr txBox="1"/>
              <p:nvPr/>
            </p:nvSpPr>
            <p:spPr>
              <a:xfrm>
                <a:off x="2513462" y="5404272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0108A3-E842-76FD-58AF-2E7883B19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2" y="5404272"/>
                <a:ext cx="794064" cy="219227"/>
              </a:xfrm>
              <a:prstGeom prst="rect">
                <a:avLst/>
              </a:prstGeom>
              <a:blipFill>
                <a:blip r:embed="rId5"/>
                <a:stretch>
                  <a:fillRect l="-3817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D24AFF-A288-5771-BBB6-1E966D1E576F}"/>
                  </a:ext>
                </a:extLst>
              </p:cNvPr>
              <p:cNvSpPr txBox="1"/>
              <p:nvPr/>
            </p:nvSpPr>
            <p:spPr>
              <a:xfrm>
                <a:off x="9150801" y="5400489"/>
                <a:ext cx="79406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D24AFF-A288-5771-BBB6-1E966D1E5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801" y="5400489"/>
                <a:ext cx="794064" cy="219227"/>
              </a:xfrm>
              <a:prstGeom prst="rect">
                <a:avLst/>
              </a:prstGeom>
              <a:blipFill>
                <a:blip r:embed="rId5"/>
                <a:stretch>
                  <a:fillRect l="-3846" r="-7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986750-331C-1150-5A2E-F8333BE80D77}"/>
                  </a:ext>
                </a:extLst>
              </p:cNvPr>
              <p:cNvSpPr txBox="1"/>
              <p:nvPr/>
            </p:nvSpPr>
            <p:spPr>
              <a:xfrm>
                <a:off x="7894716" y="3388695"/>
                <a:ext cx="523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986750-331C-1150-5A2E-F8333BE8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716" y="3388695"/>
                <a:ext cx="523926" cy="232051"/>
              </a:xfrm>
              <a:prstGeom prst="rect">
                <a:avLst/>
              </a:prstGeom>
              <a:blipFill>
                <a:blip r:embed="rId6"/>
                <a:stretch>
                  <a:fillRect l="-6977" r="-116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6907C2-F7B7-6071-4A81-A33F2BA47D10}"/>
                  </a:ext>
                </a:extLst>
              </p:cNvPr>
              <p:cNvSpPr txBox="1"/>
              <p:nvPr/>
            </p:nvSpPr>
            <p:spPr>
              <a:xfrm>
                <a:off x="2513462" y="3326105"/>
                <a:ext cx="1377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6907C2-F7B7-6071-4A81-A33F2BA47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2" y="3326105"/>
                <a:ext cx="1377300" cy="215444"/>
              </a:xfrm>
              <a:prstGeom prst="rect">
                <a:avLst/>
              </a:prstGeom>
              <a:blipFill>
                <a:blip r:embed="rId7"/>
                <a:stretch>
                  <a:fillRect l="-2212" r="-398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1BFAEA-E30F-62F7-9F50-D908D3BF1977}"/>
                  </a:ext>
                </a:extLst>
              </p:cNvPr>
              <p:cNvSpPr txBox="1"/>
              <p:nvPr/>
            </p:nvSpPr>
            <p:spPr>
              <a:xfrm>
                <a:off x="7297651" y="5404272"/>
                <a:ext cx="18049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If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valid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1BFAEA-E30F-62F7-9F50-D908D3BF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651" y="5404272"/>
                <a:ext cx="1804981" cy="215444"/>
              </a:xfrm>
              <a:prstGeom prst="rect">
                <a:avLst/>
              </a:prstGeom>
              <a:blipFill>
                <a:blip r:embed="rId8"/>
                <a:stretch>
                  <a:fillRect l="-6081" t="-2857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brick wall with a fire icon&#10;&#10;Description automatically generated">
            <a:extLst>
              <a:ext uri="{FF2B5EF4-FFF2-40B4-BE49-F238E27FC236}">
                <a16:creationId xmlns:a16="http://schemas.microsoft.com/office/drawing/2014/main" id="{58050B80-A2DE-9C40-AF04-030C94024B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5685" y="3951260"/>
            <a:ext cx="1492125" cy="908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6ABEF3B-C6E9-A1EF-1594-B994FF169F2A}"/>
                  </a:ext>
                </a:extLst>
              </p:cNvPr>
              <p:cNvSpPr txBox="1"/>
              <p:nvPr/>
            </p:nvSpPr>
            <p:spPr>
              <a:xfrm>
                <a:off x="2513462" y="3065826"/>
                <a:ext cx="55156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6ABEF3B-C6E9-A1EF-1594-B994FF16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2" y="3065826"/>
                <a:ext cx="551561" cy="232051"/>
              </a:xfrm>
              <a:prstGeom prst="rect">
                <a:avLst/>
              </a:prstGeom>
              <a:blipFill>
                <a:blip r:embed="rId10"/>
                <a:stretch>
                  <a:fillRect l="-4396" r="-2198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442640-0527-D752-693A-42DD8D489F6F}"/>
                  </a:ext>
                </a:extLst>
              </p:cNvPr>
              <p:cNvSpPr txBox="1"/>
              <p:nvPr/>
            </p:nvSpPr>
            <p:spPr>
              <a:xfrm>
                <a:off x="4066083" y="3876136"/>
                <a:ext cx="164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442640-0527-D752-693A-42DD8D489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083" y="3876136"/>
                <a:ext cx="164982" cy="215444"/>
              </a:xfrm>
              <a:prstGeom prst="rect">
                <a:avLst/>
              </a:prstGeom>
              <a:blipFill>
                <a:blip r:embed="rId11"/>
                <a:stretch>
                  <a:fillRect l="-22222" r="-1481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10FC88-A54D-CAAE-E292-85466ABA13D5}"/>
              </a:ext>
            </a:extLst>
          </p:cNvPr>
          <p:cNvCxnSpPr>
            <a:cxnSpLocks/>
          </p:cNvCxnSpPr>
          <p:nvPr/>
        </p:nvCxnSpPr>
        <p:spPr>
          <a:xfrm>
            <a:off x="3662462" y="4146315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269767-03CD-3CBE-7F38-12F99F5E893E}"/>
              </a:ext>
            </a:extLst>
          </p:cNvPr>
          <p:cNvCxnSpPr>
            <a:cxnSpLocks/>
          </p:cNvCxnSpPr>
          <p:nvPr/>
        </p:nvCxnSpPr>
        <p:spPr>
          <a:xfrm flipH="1">
            <a:off x="3664005" y="4436805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F6011A-FC74-C7E1-AAEA-EF2929982732}"/>
                  </a:ext>
                </a:extLst>
              </p:cNvPr>
              <p:cNvSpPr txBox="1"/>
              <p:nvPr/>
            </p:nvSpPr>
            <p:spPr>
              <a:xfrm>
                <a:off x="4047764" y="4221361"/>
                <a:ext cx="2504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F6011A-FC74-C7E1-AAEA-EF2929982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64" y="4221361"/>
                <a:ext cx="250453" cy="215444"/>
              </a:xfrm>
              <a:prstGeom prst="rect">
                <a:avLst/>
              </a:prstGeom>
              <a:blipFill>
                <a:blip r:embed="rId12"/>
                <a:stretch>
                  <a:fillRect l="-14634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0EEE6B1-A3D4-2B97-8FE0-2E1AF475F5BE}"/>
                  </a:ext>
                </a:extLst>
              </p:cNvPr>
              <p:cNvSpPr txBox="1"/>
              <p:nvPr/>
            </p:nvSpPr>
            <p:spPr>
              <a:xfrm>
                <a:off x="5107841" y="2911937"/>
                <a:ext cx="512833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0EEE6B1-A3D4-2B97-8FE0-2E1AF475F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41" y="2911937"/>
                <a:ext cx="512833" cy="232051"/>
              </a:xfrm>
              <a:prstGeom prst="rect">
                <a:avLst/>
              </a:prstGeom>
              <a:blipFill>
                <a:blip r:embed="rId13"/>
                <a:stretch>
                  <a:fillRect l="-4762" r="-1190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D1CFFE-62FE-5BD1-ECFF-1CEA4D9F6F0B}"/>
                  </a:ext>
                </a:extLst>
              </p:cNvPr>
              <p:cNvSpPr txBox="1"/>
              <p:nvPr/>
            </p:nvSpPr>
            <p:spPr>
              <a:xfrm>
                <a:off x="4871736" y="3137704"/>
                <a:ext cx="13616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′⃪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𝑀𝑎𝑢𝑙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D1CFFE-62FE-5BD1-ECFF-1CEA4D9F6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36" y="3137704"/>
                <a:ext cx="1361651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C06A471-405B-1CB2-34BB-E648FB2DF663}"/>
                  </a:ext>
                </a:extLst>
              </p:cNvPr>
              <p:cNvSpPr txBox="1"/>
              <p:nvPr/>
            </p:nvSpPr>
            <p:spPr>
              <a:xfrm>
                <a:off x="4850665" y="3430513"/>
                <a:ext cx="13006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𝑅𝑒𝑟𝑎𝑛𝑑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C06A471-405B-1CB2-34BB-E648FB2D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65" y="3430513"/>
                <a:ext cx="1300618" cy="307777"/>
              </a:xfrm>
              <a:prstGeom prst="rect">
                <a:avLst/>
              </a:prstGeom>
              <a:blipFill>
                <a:blip r:embed="rId15"/>
                <a:stretch>
                  <a:fillRect r="-6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5C65AD-061E-9E7B-600E-082E13B01375}"/>
              </a:ext>
            </a:extLst>
          </p:cNvPr>
          <p:cNvCxnSpPr>
            <a:cxnSpLocks/>
          </p:cNvCxnSpPr>
          <p:nvPr/>
        </p:nvCxnSpPr>
        <p:spPr>
          <a:xfrm>
            <a:off x="6576200" y="4114840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6C2045E-25B6-5540-1569-16C46CF72381}"/>
                  </a:ext>
                </a:extLst>
              </p:cNvPr>
              <p:cNvSpPr txBox="1"/>
              <p:nvPr/>
            </p:nvSpPr>
            <p:spPr>
              <a:xfrm>
                <a:off x="6945682" y="3876136"/>
                <a:ext cx="2035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6C2045E-25B6-5540-1569-16C46CF72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682" y="3876136"/>
                <a:ext cx="203581" cy="215444"/>
              </a:xfrm>
              <a:prstGeom prst="rect">
                <a:avLst/>
              </a:prstGeom>
              <a:blipFill>
                <a:blip r:embed="rId16"/>
                <a:stretch>
                  <a:fillRect l="-20588" r="-17647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8EEDF8C-7411-B29F-E816-29DDE93D8C2A}"/>
              </a:ext>
            </a:extLst>
          </p:cNvPr>
          <p:cNvCxnSpPr>
            <a:cxnSpLocks/>
          </p:cNvCxnSpPr>
          <p:nvPr/>
        </p:nvCxnSpPr>
        <p:spPr>
          <a:xfrm flipH="1">
            <a:off x="6576200" y="4465449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72474E-02A8-4704-0AEB-32532904C9D0}"/>
                  </a:ext>
                </a:extLst>
              </p:cNvPr>
              <p:cNvSpPr txBox="1"/>
              <p:nvPr/>
            </p:nvSpPr>
            <p:spPr>
              <a:xfrm>
                <a:off x="6743077" y="4222961"/>
                <a:ext cx="638893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72474E-02A8-4704-0AEB-32532904C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077" y="4222961"/>
                <a:ext cx="638893" cy="219227"/>
              </a:xfrm>
              <a:prstGeom prst="rect">
                <a:avLst/>
              </a:prstGeom>
              <a:blipFill>
                <a:blip r:embed="rId17"/>
                <a:stretch>
                  <a:fillRect l="-5714" r="-95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856B21-5393-3721-3E04-8A122E6F442C}"/>
                  </a:ext>
                </a:extLst>
              </p:cNvPr>
              <p:cNvSpPr txBox="1"/>
              <p:nvPr/>
            </p:nvSpPr>
            <p:spPr>
              <a:xfrm>
                <a:off x="3830771" y="4485607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856B21-5393-3721-3E04-8A122E6F4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71" y="4485607"/>
                <a:ext cx="164982" cy="215444"/>
              </a:xfrm>
              <a:prstGeom prst="rect">
                <a:avLst/>
              </a:prstGeom>
              <a:blipFill>
                <a:blip r:embed="rId18"/>
                <a:stretch>
                  <a:fillRect l="-48148" r="-35925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D0F6731-3E0F-F0D6-6614-D375239132E6}"/>
              </a:ext>
            </a:extLst>
          </p:cNvPr>
          <p:cNvCxnSpPr>
            <a:cxnSpLocks/>
          </p:cNvCxnSpPr>
          <p:nvPr/>
        </p:nvCxnSpPr>
        <p:spPr>
          <a:xfrm>
            <a:off x="3673212" y="475327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83C764-613E-7D01-124E-FFF4F707AE9D}"/>
                  </a:ext>
                </a:extLst>
              </p:cNvPr>
              <p:cNvSpPr txBox="1"/>
              <p:nvPr/>
            </p:nvSpPr>
            <p:spPr>
              <a:xfrm>
                <a:off x="6744011" y="4485607"/>
                <a:ext cx="164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83C764-613E-7D01-124E-FFF4F707A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11" y="4485607"/>
                <a:ext cx="164982" cy="215444"/>
              </a:xfrm>
              <a:prstGeom prst="rect">
                <a:avLst/>
              </a:prstGeom>
              <a:blipFill>
                <a:blip r:embed="rId19"/>
                <a:stretch>
                  <a:fillRect l="-48148" r="-38518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061B10-E77C-B567-ED33-8064E61AB911}"/>
              </a:ext>
            </a:extLst>
          </p:cNvPr>
          <p:cNvCxnSpPr>
            <a:cxnSpLocks/>
          </p:cNvCxnSpPr>
          <p:nvPr/>
        </p:nvCxnSpPr>
        <p:spPr>
          <a:xfrm>
            <a:off x="6586452" y="4753276"/>
            <a:ext cx="95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3;g2c1998d5b19_0_6">
            <a:extLst>
              <a:ext uri="{FF2B5EF4-FFF2-40B4-BE49-F238E27FC236}">
                <a16:creationId xmlns:a16="http://schemas.microsoft.com/office/drawing/2014/main" id="{5CED22B7-2F80-F8E5-3FFD-481181001A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E5D01-59AB-813C-0713-AE4A9EB65EE5}"/>
              </a:ext>
            </a:extLst>
          </p:cNvPr>
          <p:cNvSpPr txBox="1"/>
          <p:nvPr/>
        </p:nvSpPr>
        <p:spPr>
          <a:xfrm>
            <a:off x="527070" y="2270604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Needs 4 rounds to compute the next key: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Slower Forward Secrecy!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995ED-2C95-D203-7D3F-D9278870279B}"/>
              </a:ext>
            </a:extLst>
          </p:cNvPr>
          <p:cNvSpPr txBox="1"/>
          <p:nvPr/>
        </p:nvSpPr>
        <p:spPr>
          <a:xfrm>
            <a:off x="8200141" y="2300423"/>
            <a:ext cx="3302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protection against active attacks!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68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C0768164-9742-2BF3-311D-A4EC15A8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EFADBDC1-8464-FE8C-1E75-A4912B7001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4B650C-1C73-1D6E-EA1E-AEAABBCB0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438642-5167-E4F3-D871-7A14358A7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13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C1944F35-A47E-2573-D523-4BBCD0E52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C6FA9424-8AD5-77FD-E7E0-8737185CE0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5E931E-68C1-6CE6-62F2-041B9F1D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869AD4-8ADB-C253-AC1B-4B9EBF639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63878-C510-667A-B816-20724A5EAF07}"/>
              </a:ext>
            </a:extLst>
          </p:cNvPr>
          <p:cNvSpPr txBox="1"/>
          <p:nvPr/>
        </p:nvSpPr>
        <p:spPr>
          <a:xfrm>
            <a:off x="4544934" y="1864080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Idea: use amortization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505463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CF4B1E2E-EB9B-2D98-EF08-E3DF9E1CC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24E14625-DE51-650A-EA08-6445637F24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914439-C3F3-DD66-B743-55E89540B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57C258-A9D0-80C9-13E5-5E0651F7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81246F-D889-3FA6-D5C3-5EB821DA904A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4AD5C8-DCA3-5717-60AE-1121E186059E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C0FD4A-A631-C474-89C5-642EFA7B2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55A7FC-72DB-33D8-BFF9-C83C0F03972A}"/>
              </a:ext>
            </a:extLst>
          </p:cNvPr>
          <p:cNvSpPr txBox="1"/>
          <p:nvPr/>
        </p:nvSpPr>
        <p:spPr>
          <a:xfrm>
            <a:off x="4544934" y="1864080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Idea: use amortization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6117102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3B465ECE-F23D-CF4F-8BE7-2B38FA37A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8B510460-6878-43F1-D6D5-17C8F6FE3D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E576D9-FC97-2D8D-6B3C-10C96E45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C3C21C-5484-29FC-346F-18CF7182D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A20B3B-C874-1D20-8AED-2CD4E9E79154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ECEFBA-BA10-F36C-2332-9D8CB8F8B787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C0FD4A-A631-C474-89C5-642EFA7B2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DEEA6B-FD6D-9D29-902B-B8CBED084FFF}"/>
                  </a:ext>
                </a:extLst>
              </p:cNvPr>
              <p:cNvSpPr txBox="1"/>
              <p:nvPr/>
            </p:nvSpPr>
            <p:spPr>
              <a:xfrm>
                <a:off x="323340" y="5303520"/>
                <a:ext cx="2424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is a fresh commitment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70A513-8D8C-D125-7851-5CD5FE377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40" y="5303520"/>
                <a:ext cx="2424959" cy="307777"/>
              </a:xfrm>
              <a:prstGeom prst="rect">
                <a:avLst/>
              </a:prstGeom>
              <a:blipFill>
                <a:blip r:embed="rId6"/>
                <a:stretch>
                  <a:fillRect l="-251" t="-4000" r="-50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738B7E5-2A06-6DC4-E695-A9A96566268D}"/>
              </a:ext>
            </a:extLst>
          </p:cNvPr>
          <p:cNvSpPr txBox="1"/>
          <p:nvPr/>
        </p:nvSpPr>
        <p:spPr>
          <a:xfrm>
            <a:off x="4544934" y="1864080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Idea: use amortization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021277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743C9DE8-E4BA-0CDA-F7B4-955420334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8399D2EA-8714-FDEC-EBE6-E6330A9D1F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9F4E6D-0565-58FC-37DA-456E5E8F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92F7E5-160E-5763-64A2-A4B2520FA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03A7578-45BF-5CA5-F623-E2206D4030FE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95986F-9FCC-6375-460C-9D17D744A645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95986F-9FCC-6375-460C-9D17D744A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62BF8-16F9-F676-199E-1E6F1A5ABE58}"/>
                  </a:ext>
                </a:extLst>
              </p:cNvPr>
              <p:cNvSpPr txBox="1"/>
              <p:nvPr/>
            </p:nvSpPr>
            <p:spPr>
              <a:xfrm>
                <a:off x="323340" y="5303520"/>
                <a:ext cx="5775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is a fresh commitment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b="0" i="1" baseline="-25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solidFill>
                      <a:srgbClr val="7030A0"/>
                    </a:solidFill>
                  </a:rPr>
                  <a:t> is the opening to the commitment sent in the previous message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70A513-8D8C-D125-7851-5CD5FE377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40" y="5303520"/>
                <a:ext cx="5775235" cy="523220"/>
              </a:xfrm>
              <a:prstGeom prst="rect">
                <a:avLst/>
              </a:prstGeom>
              <a:blipFill>
                <a:blip r:embed="rId6"/>
                <a:stretch>
                  <a:fillRect l="-106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4A7200-E422-CB99-E08D-FC52E4199C72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4EF97D-C4BF-D3C7-0175-A769E49C0B8A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7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E4C8958-A144-D77F-AB87-D39DC84911A1}"/>
              </a:ext>
            </a:extLst>
          </p:cNvPr>
          <p:cNvSpPr txBox="1"/>
          <p:nvPr/>
        </p:nvSpPr>
        <p:spPr>
          <a:xfrm>
            <a:off x="4544934" y="1864080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Idea: use amortization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9106181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B40D774C-7B26-011A-BCCD-060AE146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95664169-256B-568D-8B6F-C90E2EB60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98F032-F74A-FAFE-5DA4-707079D5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850B02-9059-4365-3333-84552BE58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6321F8B-817D-182C-0FA7-945C159581A9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BB8D9F-09CE-D6AB-E642-CA0437BE3E33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BB8D9F-09CE-D6AB-E642-CA0437BE3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DD5478-44B4-BB75-D55E-5FA8818DCDA3}"/>
                  </a:ext>
                </a:extLst>
              </p:cNvPr>
              <p:cNvSpPr txBox="1"/>
              <p:nvPr/>
            </p:nvSpPr>
            <p:spPr>
              <a:xfrm>
                <a:off x="323340" y="5303520"/>
                <a:ext cx="583262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is a fresh commitment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b="0" i="1" baseline="-25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solidFill>
                      <a:srgbClr val="7030A0"/>
                    </a:solidFill>
                  </a:rPr>
                  <a:t> is the opening to the commitment sent in the previous message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baseline="-25000" dirty="0">
                    <a:solidFill>
                      <a:srgbClr val="00B050"/>
                    </a:solidFill>
                  </a:rPr>
                  <a:t>i</a:t>
                </a:r>
                <a:r>
                  <a:rPr lang="en-GB" dirty="0">
                    <a:solidFill>
                      <a:srgbClr val="00B050"/>
                    </a:solidFill>
                  </a:rPr>
                  <a:t> is a response to the commitment sent by the other party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70A513-8D8C-D125-7851-5CD5FE377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40" y="5303520"/>
                <a:ext cx="5832622" cy="738664"/>
              </a:xfrm>
              <a:prstGeom prst="rect">
                <a:avLst/>
              </a:prstGeom>
              <a:blipFill>
                <a:blip r:embed="rId6"/>
                <a:stretch>
                  <a:fillRect l="-104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E2A8CA-B2AD-3B98-5FBF-BFEB7C60A872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E62D92-A99D-7E6C-E0C1-2D0EC8C7CE0E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7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54A0F4-5BED-20E0-1403-2317228340ED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35274E-9BA4-D780-1834-098ED2F72C51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8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E058C5B-73DA-89C1-604E-8B423B01A59E}"/>
              </a:ext>
            </a:extLst>
          </p:cNvPr>
          <p:cNvSpPr txBox="1"/>
          <p:nvPr/>
        </p:nvSpPr>
        <p:spPr>
          <a:xfrm>
            <a:off x="4544934" y="1864080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Idea: use amortization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295113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B405688D-E78D-1678-B32A-D846184D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5BC11418-2717-C70C-2ED8-EE9577685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D4D4D9-DDE5-7735-D70F-2122AF73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BD342A-14CB-D9CB-D175-03D7B4416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96ED887-4C89-2FD4-81D5-58C80BBA3DE7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A74DFD1-15CD-194F-C2F2-A3809DDB88AA}"/>
              </a:ext>
            </a:extLst>
          </p:cNvPr>
          <p:cNvSpPr txBox="1"/>
          <p:nvPr/>
        </p:nvSpPr>
        <p:spPr>
          <a:xfrm>
            <a:off x="838200" y="1719053"/>
            <a:ext cx="480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Initial rounds are pushed to the initial shared state</a:t>
            </a:r>
            <a:endParaRPr lang="en-GB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0A1A57-E5AF-2906-CA84-170D507BEDB2}"/>
              </a:ext>
            </a:extLst>
          </p:cNvPr>
          <p:cNvSpPr/>
          <p:nvPr/>
        </p:nvSpPr>
        <p:spPr>
          <a:xfrm>
            <a:off x="838200" y="1597933"/>
            <a:ext cx="4417280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E58066-D299-E260-2E53-0BCACA49B6AE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E58066-D299-E260-2E53-0BCACA49B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653295-4BEA-CE68-7F61-B58CC09C47DA}"/>
                  </a:ext>
                </a:extLst>
              </p:cNvPr>
              <p:cNvSpPr txBox="1"/>
              <p:nvPr/>
            </p:nvSpPr>
            <p:spPr>
              <a:xfrm>
                <a:off x="323340" y="5303520"/>
                <a:ext cx="583262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is a fresh commitment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b="0" i="1" baseline="-25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solidFill>
                      <a:srgbClr val="7030A0"/>
                    </a:solidFill>
                  </a:rPr>
                  <a:t> is the opening to the commitment sent in the previous message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baseline="-25000" dirty="0">
                    <a:solidFill>
                      <a:srgbClr val="00B050"/>
                    </a:solidFill>
                  </a:rPr>
                  <a:t>i</a:t>
                </a:r>
                <a:r>
                  <a:rPr lang="en-GB" dirty="0">
                    <a:solidFill>
                      <a:srgbClr val="00B050"/>
                    </a:solidFill>
                  </a:rPr>
                  <a:t> is a response to the commitment sent by the other party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70A513-8D8C-D125-7851-5CD5FE377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40" y="5303520"/>
                <a:ext cx="5832622" cy="738664"/>
              </a:xfrm>
              <a:prstGeom prst="rect">
                <a:avLst/>
              </a:prstGeom>
              <a:blipFill>
                <a:blip r:embed="rId6"/>
                <a:stretch>
                  <a:fillRect l="-104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E972E6-E622-9CED-6D14-EE18E3F69457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1EE8C3-C772-8737-C4D7-3642183DB20C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7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84A272-1A8E-1FEE-007D-52E3146B37E0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7C3040-5925-F23A-4E5E-9D91738889D7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8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8928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AC864252-CAA9-3B80-5835-44D51D4AE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F7F62363-6AA8-FF02-6115-2CA2F3E923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9A4031-580B-C87B-F8FE-AFA10989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324893-0DFB-C0B0-8ECE-171460EED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37EC259-9C15-F595-051C-A08E885A7FCF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398C41-DD5B-269D-CFA1-5B0B67FFCB6C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685E7C-5AA7-FBFD-13B5-A2446BBB3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3D4DEB-70AC-F5FB-8CBF-7734E7BC4B8A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FC1FFE-35AE-122F-5CF5-034C19A33764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6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7D8449-3917-747A-E259-46F2D03A820B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54BB27-7EF4-B072-EAC4-88865143EE07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7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rick wall with a fire icon&#10;&#10;Description automatically generated">
            <a:extLst>
              <a:ext uri="{FF2B5EF4-FFF2-40B4-BE49-F238E27FC236}">
                <a16:creationId xmlns:a16="http://schemas.microsoft.com/office/drawing/2014/main" id="{861DDD2F-C92D-F727-154C-FF1944E1DC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71" y="2576657"/>
            <a:ext cx="947174" cy="576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69DEF4-23D4-E8F8-0F2A-BDD9C693C8ED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892807" cy="47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820A64-7621-9A6A-58E3-AFCDEC9415E4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975103" cy="60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0D8BE9-48A8-F971-8AB2-8D666D5CC6FE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80945" y="2864892"/>
            <a:ext cx="2274535" cy="110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6069FD3-6BF9-49CE-1B0F-F05B08D64694}"/>
              </a:ext>
            </a:extLst>
          </p:cNvPr>
          <p:cNvSpPr txBox="1"/>
          <p:nvPr/>
        </p:nvSpPr>
        <p:spPr>
          <a:xfrm>
            <a:off x="1185723" y="319389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Firewall mauls commitments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openings and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339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378D3172-53FE-B20D-88AC-E74473BB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557AB193-CC92-9913-1F49-2F92616F5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8997DB-5C4E-AAF4-9320-B840F4630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50B40D-52A2-0735-4364-661A843B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E0CB88B-A0C0-8C28-965B-2FCFC507D5BC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685E7C-5AA7-FBFD-13B5-A2446BBB33FE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685E7C-5AA7-FBFD-13B5-A2446BBB3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30BDB5-0B86-4C68-9BA6-AD9FFBA8516E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BC29FC-86B1-EC63-A038-8ACBC0C7DFC7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6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8092AC-B0B1-1A0C-6264-117AB99DB4D9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2693F6-FCC9-AB45-73B4-FF69D606E3EA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7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rick wall with a fire icon&#10;&#10;Description automatically generated">
            <a:extLst>
              <a:ext uri="{FF2B5EF4-FFF2-40B4-BE49-F238E27FC236}">
                <a16:creationId xmlns:a16="http://schemas.microsoft.com/office/drawing/2014/main" id="{04EA16BF-D505-A404-0DD9-C6E34E1E15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71" y="2576657"/>
            <a:ext cx="947174" cy="576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825708-6640-FF04-7C69-4E72377C34DD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892807" cy="47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BA57A7-E7F3-AE0E-3621-9DE12A1C70C1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975103" cy="60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8401A4-AE56-55AC-C9FF-79878C722EF8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80945" y="2864892"/>
            <a:ext cx="2274535" cy="110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3710D2-2EFB-B1C6-E23B-C9BB981A7FDA}"/>
              </a:ext>
            </a:extLst>
          </p:cNvPr>
          <p:cNvSpPr txBox="1"/>
          <p:nvPr/>
        </p:nvSpPr>
        <p:spPr>
          <a:xfrm>
            <a:off x="1185723" y="319389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Firewall mauls commitments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openings and responses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87A13-C8C5-C78E-4856-8D057E6CA3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2825" y="2329793"/>
            <a:ext cx="472244" cy="472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0CD8C-CA09-1B90-EF5C-3D08D12B4EFA}"/>
              </a:ext>
            </a:extLst>
          </p:cNvPr>
          <p:cNvSpPr txBox="1"/>
          <p:nvPr/>
        </p:nvSpPr>
        <p:spPr>
          <a:xfrm>
            <a:off x="4567307" y="1615204"/>
            <a:ext cx="29735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But the adversary can also tamper </a:t>
            </a:r>
          </a:p>
          <a:p>
            <a:pPr algn="ctr"/>
            <a:r>
              <a:rPr lang="en-US" b="1" dirty="0"/>
              <a:t>with the communication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DBA55C-8CD2-20A9-362B-1991DE25E7BD}"/>
              </a:ext>
            </a:extLst>
          </p:cNvPr>
          <p:cNvSpPr/>
          <p:nvPr/>
        </p:nvSpPr>
        <p:spPr>
          <a:xfrm>
            <a:off x="4418928" y="1556009"/>
            <a:ext cx="3305215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8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/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Cryptographic Reverse Firewalls [MS’15]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185F-DF60-F1C0-55A4-C58D3F0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6" y="2883472"/>
            <a:ext cx="1236007" cy="123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38D0A-3041-2016-A279-717C550C9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4014" y="2883472"/>
            <a:ext cx="1638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49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2A593A0-DB96-CD19-652B-81895885F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7CCC5185-C7AC-FB3A-ABA0-9F07D11B09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D4DC5B-F9BF-EC3E-E9DA-84CA0FCC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0D84D2-4790-90A0-866D-72475E60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6D3825-34FE-F159-0C10-2CFC250A057B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307C47-264D-009D-8B9A-B3AB0E735909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307C47-264D-009D-8B9A-B3AB0E735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BFDF29-2707-10CD-0A48-6146412F24EB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FAF92F-F2E4-0E41-7A40-A62CFAB7BC90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6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35FB26-2239-290B-6F9E-920ED0D8F4FA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964474-0816-0845-FE3B-9CB2C746E61F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7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2DB721-FE95-CD32-DCBE-076A2FE0C50B}"/>
              </a:ext>
            </a:extLst>
          </p:cNvPr>
          <p:cNvSpPr txBox="1"/>
          <p:nvPr/>
        </p:nvSpPr>
        <p:spPr>
          <a:xfrm>
            <a:off x="971395" y="5142374"/>
            <a:ext cx="4802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- New notion: CKA with Tamper Detection</a:t>
            </a:r>
          </a:p>
          <a:p>
            <a:r>
              <a:rPr lang="en-GB" b="1" dirty="0">
                <a:solidFill>
                  <a:schemeClr val="tx1"/>
                </a:solidFill>
              </a:rPr>
              <a:t>- Allows partial tampering of CKA messages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4594F8-1D27-63B7-D099-65965385B0B0}"/>
              </a:ext>
            </a:extLst>
          </p:cNvPr>
          <p:cNvSpPr/>
          <p:nvPr/>
        </p:nvSpPr>
        <p:spPr>
          <a:xfrm>
            <a:off x="971395" y="5108481"/>
            <a:ext cx="390235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rick wall with a fire icon&#10;&#10;Description automatically generated">
            <a:extLst>
              <a:ext uri="{FF2B5EF4-FFF2-40B4-BE49-F238E27FC236}">
                <a16:creationId xmlns:a16="http://schemas.microsoft.com/office/drawing/2014/main" id="{A0E7B3BB-7479-A28B-6BFA-B598A0A04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71" y="2576657"/>
            <a:ext cx="947174" cy="576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E1BFB1-4BD0-E382-09BC-1E1C71E16990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892807" cy="47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4B0642-5C44-6162-C540-25D6165E7490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975103" cy="60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698EC8-AC26-9017-EDC5-D4CE5268985E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80945" y="2864892"/>
            <a:ext cx="2274535" cy="110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851012-7644-B269-6749-A45F95B5D6E2}"/>
              </a:ext>
            </a:extLst>
          </p:cNvPr>
          <p:cNvSpPr txBox="1"/>
          <p:nvPr/>
        </p:nvSpPr>
        <p:spPr>
          <a:xfrm>
            <a:off x="1185723" y="319389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Firewall mauls commitments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openings and responses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D19DE-9849-E61C-B707-DB3974FF85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2825" y="2329793"/>
            <a:ext cx="472244" cy="472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03A43-F693-16AB-2606-1DAD86BF3901}"/>
              </a:ext>
            </a:extLst>
          </p:cNvPr>
          <p:cNvSpPr txBox="1"/>
          <p:nvPr/>
        </p:nvSpPr>
        <p:spPr>
          <a:xfrm>
            <a:off x="4567307" y="1615204"/>
            <a:ext cx="29735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But the adversary can also tamper </a:t>
            </a:r>
          </a:p>
          <a:p>
            <a:pPr algn="ctr"/>
            <a:r>
              <a:rPr lang="en-US" b="1" dirty="0"/>
              <a:t>with the communication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4327F0-B20C-94BB-EC2F-AC8027094502}"/>
              </a:ext>
            </a:extLst>
          </p:cNvPr>
          <p:cNvSpPr/>
          <p:nvPr/>
        </p:nvSpPr>
        <p:spPr>
          <a:xfrm>
            <a:off x="4418928" y="1556009"/>
            <a:ext cx="3305215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375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B43EE869-76AB-EC41-FF8E-0A683302B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B5853672-C427-C787-1348-E8AA9D9F82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2B531D-B03E-2CF6-B3C9-445D2F8F0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19CFDE-B578-43D4-1F76-5DA450319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7B450F-AAAE-6F61-4992-45C07B11A855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2CE1C2-364C-4C4A-4ECB-59B34AC71B04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2CE1C2-364C-4C4A-4ECB-59B34AC71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DC0CCF-D6FA-ECE5-84CE-F00A7C19F7D6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CB202E-8FD0-615F-5E96-800E15786074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6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B34A30-C34D-C177-757F-A14484BCC787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BACE69-0FFA-0BA0-F9B6-BC9A13D04802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7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C240D6F-2B57-AF2C-0B0E-077952124029}"/>
              </a:ext>
            </a:extLst>
          </p:cNvPr>
          <p:cNvSpPr txBox="1"/>
          <p:nvPr/>
        </p:nvSpPr>
        <p:spPr>
          <a:xfrm>
            <a:off x="971395" y="5142374"/>
            <a:ext cx="4802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- New notion: CKA with Tamper Detection</a:t>
            </a:r>
          </a:p>
          <a:p>
            <a:r>
              <a:rPr lang="en-GB" b="1" dirty="0">
                <a:solidFill>
                  <a:schemeClr val="tx1"/>
                </a:solidFill>
              </a:rPr>
              <a:t>- Allows partial tampering of CKA messages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584D71-E0A2-1C73-0AFA-CFBBD505C18E}"/>
              </a:ext>
            </a:extLst>
          </p:cNvPr>
          <p:cNvSpPr/>
          <p:nvPr/>
        </p:nvSpPr>
        <p:spPr>
          <a:xfrm>
            <a:off x="971395" y="5108481"/>
            <a:ext cx="390235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rick wall with a fire icon&#10;&#10;Description automatically generated">
            <a:extLst>
              <a:ext uri="{FF2B5EF4-FFF2-40B4-BE49-F238E27FC236}">
                <a16:creationId xmlns:a16="http://schemas.microsoft.com/office/drawing/2014/main" id="{03812CBA-ED4A-090D-4C0B-24418FA84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71" y="2576657"/>
            <a:ext cx="947174" cy="576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46086C-6341-4AB9-8A90-49FDD822F3E6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892807" cy="47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F9C19B-6348-F9B7-21FF-9939E321BD72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975103" cy="60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E4E545-9876-1003-7E3A-F12FECEB08F1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80945" y="2864892"/>
            <a:ext cx="2274535" cy="110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4C9D8B0-FC7F-5AD3-00BF-7EEAF5C6142C}"/>
              </a:ext>
            </a:extLst>
          </p:cNvPr>
          <p:cNvSpPr txBox="1"/>
          <p:nvPr/>
        </p:nvSpPr>
        <p:spPr>
          <a:xfrm>
            <a:off x="1185723" y="319389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Firewall mauls commitments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openings and responses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8E453-5FF6-B4A6-536B-EFA6E20907F8}"/>
              </a:ext>
            </a:extLst>
          </p:cNvPr>
          <p:cNvSpPr txBox="1"/>
          <p:nvPr/>
        </p:nvSpPr>
        <p:spPr>
          <a:xfrm>
            <a:off x="8570231" y="1683770"/>
            <a:ext cx="233717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How do we achieve tamper </a:t>
            </a:r>
          </a:p>
          <a:p>
            <a:pPr algn="ctr"/>
            <a:r>
              <a:rPr lang="en-US" b="1" dirty="0"/>
              <a:t>detection?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76DB193-971F-FC98-492D-CE070196A15C}"/>
              </a:ext>
            </a:extLst>
          </p:cNvPr>
          <p:cNvSpPr/>
          <p:nvPr/>
        </p:nvSpPr>
        <p:spPr>
          <a:xfrm>
            <a:off x="8307932" y="1656060"/>
            <a:ext cx="2883182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CD7BD-3486-4F76-4EF5-90C6E2C261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2825" y="2329793"/>
            <a:ext cx="472244" cy="472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99B35C-2AA3-80F3-B5D7-D53C7219D30C}"/>
              </a:ext>
            </a:extLst>
          </p:cNvPr>
          <p:cNvSpPr txBox="1"/>
          <p:nvPr/>
        </p:nvSpPr>
        <p:spPr>
          <a:xfrm>
            <a:off x="4567307" y="1615204"/>
            <a:ext cx="29735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But the adversary can also tamper </a:t>
            </a:r>
          </a:p>
          <a:p>
            <a:pPr algn="ctr"/>
            <a:r>
              <a:rPr lang="en-US" b="1" dirty="0"/>
              <a:t>with the communication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A2EC69-6951-1102-C151-FB811D5DDE35}"/>
              </a:ext>
            </a:extLst>
          </p:cNvPr>
          <p:cNvSpPr/>
          <p:nvPr/>
        </p:nvSpPr>
        <p:spPr>
          <a:xfrm>
            <a:off x="4418928" y="1556009"/>
            <a:ext cx="3305215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929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03153DF1-9693-F6F5-27B2-281E6785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42D72A1C-661A-40A8-E86A-9F623AC3F2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8596C8-DCE0-8289-C0A3-EC3004927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8AB065-E461-7A77-C573-A8FBD78A2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68E622-EF8F-0521-5F2B-67B247A95812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6B1278-B961-4DCC-56F7-1DE938C08E92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6B1278-B961-4DCC-56F7-1DE938C08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966F2F-A15E-3EBD-F55A-A34A3943DE44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522E66-1736-0F09-E92D-B2A81996DA94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6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CD876B-B16F-C037-B3B2-CA63AD54ED57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62FF6D-75AF-A6F0-DE0D-0B97E7BED012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7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9EFAE2E-154B-EE22-34B9-59DD8F3DCAE8}"/>
              </a:ext>
            </a:extLst>
          </p:cNvPr>
          <p:cNvSpPr txBox="1"/>
          <p:nvPr/>
        </p:nvSpPr>
        <p:spPr>
          <a:xfrm>
            <a:off x="971395" y="5142374"/>
            <a:ext cx="4802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- New notion: CKA with Tamper Detection</a:t>
            </a:r>
          </a:p>
          <a:p>
            <a:r>
              <a:rPr lang="en-GB" b="1" dirty="0">
                <a:solidFill>
                  <a:schemeClr val="tx1"/>
                </a:solidFill>
              </a:rPr>
              <a:t>- Allows partial tampering of CKA messages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E16D40-66A4-4D45-0DED-086744D3DE1F}"/>
              </a:ext>
            </a:extLst>
          </p:cNvPr>
          <p:cNvSpPr/>
          <p:nvPr/>
        </p:nvSpPr>
        <p:spPr>
          <a:xfrm>
            <a:off x="971395" y="5108481"/>
            <a:ext cx="390235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rick wall with a fire icon&#10;&#10;Description automatically generated">
            <a:extLst>
              <a:ext uri="{FF2B5EF4-FFF2-40B4-BE49-F238E27FC236}">
                <a16:creationId xmlns:a16="http://schemas.microsoft.com/office/drawing/2014/main" id="{8E3371FC-2436-8AD2-9D7C-4E144C3F38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71" y="2576657"/>
            <a:ext cx="947174" cy="576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ECE70A-F872-7CA2-CE3F-3EFC9308006B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892807" cy="47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532C7E-3400-4B79-3B73-951B6CB809FF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975103" cy="60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B9C05-53DE-AC26-5588-5EEC42C40646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80945" y="2864892"/>
            <a:ext cx="2274535" cy="110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6A1ED6C-5CBE-F424-C78C-CA2DCA71CA48}"/>
              </a:ext>
            </a:extLst>
          </p:cNvPr>
          <p:cNvSpPr txBox="1"/>
          <p:nvPr/>
        </p:nvSpPr>
        <p:spPr>
          <a:xfrm>
            <a:off x="1185723" y="319389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Firewall mauls commitments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openings and responses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3CD619-B70E-4002-EF5A-C2DDEFB9D1E7}"/>
              </a:ext>
            </a:extLst>
          </p:cNvPr>
          <p:cNvSpPr txBox="1"/>
          <p:nvPr/>
        </p:nvSpPr>
        <p:spPr>
          <a:xfrm>
            <a:off x="8570231" y="1683770"/>
            <a:ext cx="233717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How do we achieve tamper </a:t>
            </a:r>
          </a:p>
          <a:p>
            <a:pPr algn="ctr"/>
            <a:r>
              <a:rPr lang="en-US" b="1" dirty="0"/>
              <a:t>detection?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A1DC599-18D5-106D-E73C-39CD558141CF}"/>
              </a:ext>
            </a:extLst>
          </p:cNvPr>
          <p:cNvSpPr/>
          <p:nvPr/>
        </p:nvSpPr>
        <p:spPr>
          <a:xfrm>
            <a:off x="8307932" y="1656060"/>
            <a:ext cx="2883182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24FF8-2CAB-28BA-3F4A-D5FDEB11ED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2825" y="2329793"/>
            <a:ext cx="472244" cy="472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C03A89-045B-6C3C-C6C9-FDB826A18C53}"/>
              </a:ext>
            </a:extLst>
          </p:cNvPr>
          <p:cNvSpPr txBox="1"/>
          <p:nvPr/>
        </p:nvSpPr>
        <p:spPr>
          <a:xfrm>
            <a:off x="4567307" y="1615204"/>
            <a:ext cx="29735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But the adversary can also tamper </a:t>
            </a:r>
          </a:p>
          <a:p>
            <a:pPr algn="ctr"/>
            <a:r>
              <a:rPr lang="en-US" b="1" dirty="0"/>
              <a:t>with the communication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E462E1-56F4-E49B-B214-E6B793E5EC7D}"/>
              </a:ext>
            </a:extLst>
          </p:cNvPr>
          <p:cNvSpPr/>
          <p:nvPr/>
        </p:nvSpPr>
        <p:spPr>
          <a:xfrm>
            <a:off x="4418928" y="1556009"/>
            <a:ext cx="3305215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ADC685-34B8-7E43-519D-3DAA71AA2118}"/>
              </a:ext>
            </a:extLst>
          </p:cNvPr>
          <p:cNvSpPr txBox="1"/>
          <p:nvPr/>
        </p:nvSpPr>
        <p:spPr>
          <a:xfrm>
            <a:off x="8180814" y="2561500"/>
            <a:ext cx="33374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Observe: A response to a commitment</a:t>
            </a:r>
          </a:p>
          <a:p>
            <a:pPr algn="ctr"/>
            <a:r>
              <a:rPr lang="en-US" b="1" dirty="0"/>
              <a:t>defines the next CKA key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138FD0-5FF8-0FAB-1488-1E79B2CD2905}"/>
              </a:ext>
            </a:extLst>
          </p:cNvPr>
          <p:cNvSpPr/>
          <p:nvPr/>
        </p:nvSpPr>
        <p:spPr>
          <a:xfrm>
            <a:off x="8110280" y="2527029"/>
            <a:ext cx="347853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816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C018143A-01DC-F358-16BE-EDFB254A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74C9E1A4-A0F9-619F-C112-04485CF819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781C75-D85B-9A35-6EE6-7480D23A0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4B89AA-00CB-813F-C456-9A25048E3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EB211A-1001-F167-E425-6E29D8166373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2528E7-4E31-F299-962A-67221A135ED3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2528E7-4E31-F299-962A-67221A135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43CB8D-73D1-DA44-61F5-BE63BE0571BD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AA2280-8C65-8E16-5117-CF37013877F1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6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1A67EE-E46B-436B-8FA0-6C58E810C868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3D98C8-A415-731B-EA4A-5BE4C797BC8D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7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EB2BD1E-1A0E-59A7-E78C-34E3D617D9E7}"/>
              </a:ext>
            </a:extLst>
          </p:cNvPr>
          <p:cNvSpPr txBox="1"/>
          <p:nvPr/>
        </p:nvSpPr>
        <p:spPr>
          <a:xfrm>
            <a:off x="971395" y="5142374"/>
            <a:ext cx="4802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- New notion: CKA with Tamper Detection</a:t>
            </a:r>
          </a:p>
          <a:p>
            <a:r>
              <a:rPr lang="en-GB" b="1" dirty="0">
                <a:solidFill>
                  <a:schemeClr val="tx1"/>
                </a:solidFill>
              </a:rPr>
              <a:t>- Allows partial tampering of CKA messages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FB5AC3-89FE-19FD-6C02-77886B478BBE}"/>
              </a:ext>
            </a:extLst>
          </p:cNvPr>
          <p:cNvSpPr/>
          <p:nvPr/>
        </p:nvSpPr>
        <p:spPr>
          <a:xfrm>
            <a:off x="971395" y="5108481"/>
            <a:ext cx="390235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rick wall with a fire icon&#10;&#10;Description automatically generated">
            <a:extLst>
              <a:ext uri="{FF2B5EF4-FFF2-40B4-BE49-F238E27FC236}">
                <a16:creationId xmlns:a16="http://schemas.microsoft.com/office/drawing/2014/main" id="{E54B4C53-EADB-BBDC-8E1F-7F7C7B862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71" y="2576657"/>
            <a:ext cx="947174" cy="576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1EEA70-F28D-88EE-08B6-084DFE8F4AA3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892807" cy="47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D6F167-023A-9065-89C8-EF8B857F00B3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975103" cy="60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14F36A-474B-C4A2-93E6-112C4CBCB33C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80945" y="2864892"/>
            <a:ext cx="2274535" cy="110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94CCF2C-6E39-CB25-E991-D0870099D0E1}"/>
              </a:ext>
            </a:extLst>
          </p:cNvPr>
          <p:cNvSpPr txBox="1"/>
          <p:nvPr/>
        </p:nvSpPr>
        <p:spPr>
          <a:xfrm>
            <a:off x="1185723" y="319389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Firewall mauls commitments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openings and responses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7CA976-2B30-BE00-B278-542B1920EF84}"/>
              </a:ext>
            </a:extLst>
          </p:cNvPr>
          <p:cNvSpPr txBox="1"/>
          <p:nvPr/>
        </p:nvSpPr>
        <p:spPr>
          <a:xfrm>
            <a:off x="8570231" y="1683770"/>
            <a:ext cx="233717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How do we achieve tamper </a:t>
            </a:r>
          </a:p>
          <a:p>
            <a:pPr algn="ctr"/>
            <a:r>
              <a:rPr lang="en-US" b="1" dirty="0"/>
              <a:t>detection?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D55E8D-48AB-2300-64FB-31D2E1627BC1}"/>
              </a:ext>
            </a:extLst>
          </p:cNvPr>
          <p:cNvSpPr/>
          <p:nvPr/>
        </p:nvSpPr>
        <p:spPr>
          <a:xfrm>
            <a:off x="8307932" y="1656060"/>
            <a:ext cx="2883182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71C5E-F372-CC9D-4842-B0098E09BD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2825" y="2329793"/>
            <a:ext cx="472244" cy="472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C6D59-045C-0893-9576-94C366E9C22E}"/>
              </a:ext>
            </a:extLst>
          </p:cNvPr>
          <p:cNvSpPr txBox="1"/>
          <p:nvPr/>
        </p:nvSpPr>
        <p:spPr>
          <a:xfrm>
            <a:off x="4567307" y="1615204"/>
            <a:ext cx="29735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But the adversary can also tamper </a:t>
            </a:r>
          </a:p>
          <a:p>
            <a:pPr algn="ctr"/>
            <a:r>
              <a:rPr lang="en-US" b="1" dirty="0"/>
              <a:t>with the communication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BB04F9-8A1B-A09E-8162-E51844056239}"/>
              </a:ext>
            </a:extLst>
          </p:cNvPr>
          <p:cNvSpPr/>
          <p:nvPr/>
        </p:nvSpPr>
        <p:spPr>
          <a:xfrm>
            <a:off x="4418928" y="1556009"/>
            <a:ext cx="3305215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CB2206-EAE1-6DBC-1DB5-EA13A6D61484}"/>
              </a:ext>
            </a:extLst>
          </p:cNvPr>
          <p:cNvSpPr txBox="1"/>
          <p:nvPr/>
        </p:nvSpPr>
        <p:spPr>
          <a:xfrm>
            <a:off x="8180814" y="2561500"/>
            <a:ext cx="33374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Observe: A response to a commitment</a:t>
            </a:r>
          </a:p>
          <a:p>
            <a:pPr algn="ctr"/>
            <a:r>
              <a:rPr lang="en-US" b="1" dirty="0"/>
              <a:t>defines the next CKA key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DBA4D46-F386-4C2C-97D0-FC50A9E3D45A}"/>
              </a:ext>
            </a:extLst>
          </p:cNvPr>
          <p:cNvSpPr/>
          <p:nvPr/>
        </p:nvSpPr>
        <p:spPr>
          <a:xfrm>
            <a:off x="8110280" y="2527029"/>
            <a:ext cx="347853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6E4C6D-5D66-C184-68C3-75B772ABE64B}"/>
                  </a:ext>
                </a:extLst>
              </p:cNvPr>
              <p:cNvSpPr txBox="1"/>
              <p:nvPr/>
            </p:nvSpPr>
            <p:spPr>
              <a:xfrm>
                <a:off x="8135029" y="4986497"/>
                <a:ext cx="3854901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/>
                  <a:t>Idea: Authenticate part of the CKA message</a:t>
                </a:r>
              </a:p>
              <a:p>
                <a:r>
                  <a:rPr lang="en-US" b="1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≔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GB" dirty="0"/>
              </a:p>
              <a:p>
                <a:pPr algn="ctr"/>
                <a:r>
                  <a:rPr lang="en-GB" b="1" dirty="0"/>
                  <a:t>I.e., the next CKA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b="1" dirty="0"/>
                  <a:t> is authenticated </a:t>
                </a:r>
              </a:p>
              <a:p>
                <a:pPr algn="ctr"/>
                <a:r>
                  <a:rPr lang="en-GB" b="1" dirty="0"/>
                  <a:t>using the current CKA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6E4C6D-5D66-C184-68C3-75B772ABE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29" y="4986497"/>
                <a:ext cx="3854901" cy="861774"/>
              </a:xfrm>
              <a:prstGeom prst="rect">
                <a:avLst/>
              </a:prstGeom>
              <a:blipFill>
                <a:blip r:embed="rId10"/>
                <a:stretch>
                  <a:fillRect l="-2844" t="-6383" r="-158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7016B1-AC85-155E-ED83-B23DA5085719}"/>
              </a:ext>
            </a:extLst>
          </p:cNvPr>
          <p:cNvSpPr/>
          <p:nvPr/>
        </p:nvSpPr>
        <p:spPr>
          <a:xfrm>
            <a:off x="7966303" y="4926932"/>
            <a:ext cx="3902357" cy="9541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384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E47EA612-6149-69D6-F4DC-9808D954A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28CBC5E9-2556-F06D-A65D-FC2D1B2E56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A05D17-D574-0717-3B50-14B545A6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7BDCC5-815D-2915-874C-66D79BD5C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71A82F-B1C2-CA0D-9A02-1C00574FE740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D2F723-62C0-C95B-1C10-5B65D2F99693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D2F723-62C0-C95B-1C10-5B65D2F99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931C60-0ACF-0D4E-0672-AA1D97FD3523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E33298-7CF5-489F-CF5D-987B63F760C4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6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566B1F-D8EB-1952-2446-C5E53FA214D6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BE5F22-ADF9-3374-D98E-829D806A1113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7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7C67B75-8E0A-1B7E-8DC4-4D415E785798}"/>
              </a:ext>
            </a:extLst>
          </p:cNvPr>
          <p:cNvSpPr txBox="1"/>
          <p:nvPr/>
        </p:nvSpPr>
        <p:spPr>
          <a:xfrm>
            <a:off x="971395" y="5142374"/>
            <a:ext cx="4802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- New notion: CKA with Tamper Detection</a:t>
            </a:r>
          </a:p>
          <a:p>
            <a:r>
              <a:rPr lang="en-GB" b="1" dirty="0">
                <a:solidFill>
                  <a:schemeClr val="tx1"/>
                </a:solidFill>
              </a:rPr>
              <a:t>- Allows partial tampering of CKA messages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1A5BAA-FD82-E796-A1E1-88D6158EC6E1}"/>
              </a:ext>
            </a:extLst>
          </p:cNvPr>
          <p:cNvSpPr/>
          <p:nvPr/>
        </p:nvSpPr>
        <p:spPr>
          <a:xfrm>
            <a:off x="971395" y="5108481"/>
            <a:ext cx="390235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rick wall with a fire icon&#10;&#10;Description automatically generated">
            <a:extLst>
              <a:ext uri="{FF2B5EF4-FFF2-40B4-BE49-F238E27FC236}">
                <a16:creationId xmlns:a16="http://schemas.microsoft.com/office/drawing/2014/main" id="{094FBF9A-5F5D-37E4-F568-DC9730E593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71" y="2576657"/>
            <a:ext cx="947174" cy="576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160C46-3ED8-CDA7-9E0C-1ACD61E46082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892807" cy="47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D09D3F-A478-F6C8-BEEE-97266D45175E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975103" cy="60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6E3AA9-F2C8-30CD-A315-38C59E66005C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80945" y="2864892"/>
            <a:ext cx="2274535" cy="110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B5762A9-A1D2-8287-FA49-37AC67C67454}"/>
              </a:ext>
            </a:extLst>
          </p:cNvPr>
          <p:cNvSpPr txBox="1"/>
          <p:nvPr/>
        </p:nvSpPr>
        <p:spPr>
          <a:xfrm>
            <a:off x="1185723" y="319389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Firewall mauls commitments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openings and responses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5DB992-E9B1-97ED-EAB3-0BF5C1EB54A0}"/>
              </a:ext>
            </a:extLst>
          </p:cNvPr>
          <p:cNvSpPr txBox="1"/>
          <p:nvPr/>
        </p:nvSpPr>
        <p:spPr>
          <a:xfrm>
            <a:off x="8570231" y="1683770"/>
            <a:ext cx="233717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How do we achieve tamper </a:t>
            </a:r>
          </a:p>
          <a:p>
            <a:pPr algn="ctr"/>
            <a:r>
              <a:rPr lang="en-US" b="1" dirty="0"/>
              <a:t>detection?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42FBBE2-43D4-3730-22F3-DB488A5F9065}"/>
              </a:ext>
            </a:extLst>
          </p:cNvPr>
          <p:cNvSpPr/>
          <p:nvPr/>
        </p:nvSpPr>
        <p:spPr>
          <a:xfrm>
            <a:off x="8307932" y="1656060"/>
            <a:ext cx="2883182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B7E83-BB95-2F60-67FA-ED7F494B38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2825" y="2329793"/>
            <a:ext cx="472244" cy="472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0AFDC9-1390-209A-CE6F-DAEBDACFC844}"/>
              </a:ext>
            </a:extLst>
          </p:cNvPr>
          <p:cNvSpPr txBox="1"/>
          <p:nvPr/>
        </p:nvSpPr>
        <p:spPr>
          <a:xfrm>
            <a:off x="4567307" y="1615204"/>
            <a:ext cx="29735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But the adversary can also tamper </a:t>
            </a:r>
          </a:p>
          <a:p>
            <a:pPr algn="ctr"/>
            <a:r>
              <a:rPr lang="en-US" b="1" dirty="0"/>
              <a:t>with the communication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1AC0FB-4A10-8FD1-91CC-A4429472AAAF}"/>
              </a:ext>
            </a:extLst>
          </p:cNvPr>
          <p:cNvSpPr/>
          <p:nvPr/>
        </p:nvSpPr>
        <p:spPr>
          <a:xfrm>
            <a:off x="4418928" y="1556009"/>
            <a:ext cx="3305215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2EC796-85EA-F864-054C-D046496C5F84}"/>
              </a:ext>
            </a:extLst>
          </p:cNvPr>
          <p:cNvSpPr txBox="1"/>
          <p:nvPr/>
        </p:nvSpPr>
        <p:spPr>
          <a:xfrm>
            <a:off x="8180814" y="2561500"/>
            <a:ext cx="33374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Observe: A response to a commitment</a:t>
            </a:r>
          </a:p>
          <a:p>
            <a:pPr algn="ctr"/>
            <a:r>
              <a:rPr lang="en-US" b="1" dirty="0"/>
              <a:t>defines the next CKA key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3798E5-518A-BA0D-58D8-4CC8A3F772A4}"/>
              </a:ext>
            </a:extLst>
          </p:cNvPr>
          <p:cNvSpPr/>
          <p:nvPr/>
        </p:nvSpPr>
        <p:spPr>
          <a:xfrm>
            <a:off x="8110280" y="2527029"/>
            <a:ext cx="347853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61EB0D-811D-A73D-A150-13EB1310D668}"/>
                  </a:ext>
                </a:extLst>
              </p:cNvPr>
              <p:cNvSpPr txBox="1"/>
              <p:nvPr/>
            </p:nvSpPr>
            <p:spPr>
              <a:xfrm>
                <a:off x="259332" y="5689612"/>
                <a:ext cx="89819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At the CKA level Adv is allowed to tamper only with the unauthenticated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/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Adv tampers with the unauthenticated part in a way that leads to diverging CKA keys, this will be detected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61EB0D-811D-A73D-A150-13EB1310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2" y="5689612"/>
                <a:ext cx="8981946" cy="523220"/>
              </a:xfrm>
              <a:prstGeom prst="rect">
                <a:avLst/>
              </a:prstGeom>
              <a:blipFill>
                <a:blip r:embed="rId10"/>
                <a:stretch>
                  <a:fillRect l="-136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CDC8FF-F265-F3EA-E85D-A55E4B0D52DF}"/>
                  </a:ext>
                </a:extLst>
              </p:cNvPr>
              <p:cNvSpPr txBox="1"/>
              <p:nvPr/>
            </p:nvSpPr>
            <p:spPr>
              <a:xfrm>
                <a:off x="8135029" y="4986497"/>
                <a:ext cx="3854901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/>
                  <a:t>Idea: Authenticate part of the CKA message</a:t>
                </a:r>
              </a:p>
              <a:p>
                <a:r>
                  <a:rPr lang="en-US" b="1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≔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GB" dirty="0"/>
              </a:p>
              <a:p>
                <a:pPr algn="ctr"/>
                <a:r>
                  <a:rPr lang="en-GB" b="1" dirty="0"/>
                  <a:t>I.e., the next CKA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b="1" dirty="0"/>
                  <a:t> is authenticated </a:t>
                </a:r>
              </a:p>
              <a:p>
                <a:pPr algn="ctr"/>
                <a:r>
                  <a:rPr lang="en-GB" b="1" dirty="0"/>
                  <a:t>using the current CKA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CDC8FF-F265-F3EA-E85D-A55E4B0D5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29" y="4986497"/>
                <a:ext cx="3854901" cy="861774"/>
              </a:xfrm>
              <a:prstGeom prst="rect">
                <a:avLst/>
              </a:prstGeom>
              <a:blipFill>
                <a:blip r:embed="rId11"/>
                <a:stretch>
                  <a:fillRect l="-2844" t="-6383" r="-158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46A9E32-AE07-A91F-6704-3DD4E9A83037}"/>
              </a:ext>
            </a:extLst>
          </p:cNvPr>
          <p:cNvSpPr/>
          <p:nvPr/>
        </p:nvSpPr>
        <p:spPr>
          <a:xfrm>
            <a:off x="7966303" y="4926932"/>
            <a:ext cx="3902357" cy="9541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7084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7B118163-50EE-1D21-EBD2-6E293788C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9909F5CA-D79C-3C0D-1BD3-863F30D8AC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674069-596C-24B1-1AFA-F430F4970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95BCE2-C640-A8CE-CE5E-C86922179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EE83F29-869A-1810-9757-80DF400A22D8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E9F894-1106-8039-8FCB-7AB250C357B6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E9F894-1106-8039-8FCB-7AB250C35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A5DFC8-EB6E-E711-1F2E-BD42851CDD61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30E14B-3D92-1465-2F47-C8CE35A2247E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6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61CE45-DD2C-2447-5A08-5CAB6BBD3D63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925C0B-5AAA-5B23-F8D7-C60AC404311D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7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D4EAC10-E45A-CE1B-35EB-FB4BDA91BD79}"/>
              </a:ext>
            </a:extLst>
          </p:cNvPr>
          <p:cNvSpPr txBox="1"/>
          <p:nvPr/>
        </p:nvSpPr>
        <p:spPr>
          <a:xfrm>
            <a:off x="971395" y="5142374"/>
            <a:ext cx="4802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- New notion: CKA with Tamper Detection</a:t>
            </a:r>
          </a:p>
          <a:p>
            <a:r>
              <a:rPr lang="en-GB" b="1" dirty="0">
                <a:solidFill>
                  <a:schemeClr val="tx1"/>
                </a:solidFill>
              </a:rPr>
              <a:t>- Allows partial tampering of CKA messages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21C044-B221-EDBA-93A4-370AC6FD724A}"/>
              </a:ext>
            </a:extLst>
          </p:cNvPr>
          <p:cNvSpPr/>
          <p:nvPr/>
        </p:nvSpPr>
        <p:spPr>
          <a:xfrm>
            <a:off x="971395" y="5108481"/>
            <a:ext cx="390235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rick wall with a fire icon&#10;&#10;Description automatically generated">
            <a:extLst>
              <a:ext uri="{FF2B5EF4-FFF2-40B4-BE49-F238E27FC236}">
                <a16:creationId xmlns:a16="http://schemas.microsoft.com/office/drawing/2014/main" id="{82CD59FE-C65D-90E4-F085-0366DB103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71" y="2576657"/>
            <a:ext cx="947174" cy="576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3EECB3-AE91-E246-8973-812EBBC824AB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892807" cy="47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FCA590-79A8-26A5-05FF-95709CA89F99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975103" cy="60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8E162F-0E50-B23F-28DA-80B41A616D70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80945" y="2864892"/>
            <a:ext cx="2274535" cy="110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7A9BFC-0919-FE28-7A0B-B58E912FF940}"/>
              </a:ext>
            </a:extLst>
          </p:cNvPr>
          <p:cNvSpPr txBox="1"/>
          <p:nvPr/>
        </p:nvSpPr>
        <p:spPr>
          <a:xfrm>
            <a:off x="1185723" y="319389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Firewall mauls commitments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openings and responses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FC739-382E-52C1-5A59-05ED78E0CD23}"/>
              </a:ext>
            </a:extLst>
          </p:cNvPr>
          <p:cNvSpPr txBox="1"/>
          <p:nvPr/>
        </p:nvSpPr>
        <p:spPr>
          <a:xfrm>
            <a:off x="8570231" y="1683770"/>
            <a:ext cx="233717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How do we achieve tamper </a:t>
            </a:r>
          </a:p>
          <a:p>
            <a:pPr algn="ctr"/>
            <a:r>
              <a:rPr lang="en-US" b="1" dirty="0"/>
              <a:t>detection?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43257A-72C5-A360-0C27-9FD7E565D992}"/>
              </a:ext>
            </a:extLst>
          </p:cNvPr>
          <p:cNvSpPr/>
          <p:nvPr/>
        </p:nvSpPr>
        <p:spPr>
          <a:xfrm>
            <a:off x="8307932" y="1656060"/>
            <a:ext cx="2883182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BC6FC-927D-36E1-2BE1-670AB249A7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2825" y="2329793"/>
            <a:ext cx="472244" cy="472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EAC7F1-75F2-911B-B30F-CD76AFBFB552}"/>
              </a:ext>
            </a:extLst>
          </p:cNvPr>
          <p:cNvSpPr txBox="1"/>
          <p:nvPr/>
        </p:nvSpPr>
        <p:spPr>
          <a:xfrm>
            <a:off x="4567307" y="1615204"/>
            <a:ext cx="29735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But the adversary can also tamper </a:t>
            </a:r>
          </a:p>
          <a:p>
            <a:pPr algn="ctr"/>
            <a:r>
              <a:rPr lang="en-US" b="1" dirty="0"/>
              <a:t>with the communication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0D32F3-58B7-E5CA-E726-F8A6F648C3DC}"/>
              </a:ext>
            </a:extLst>
          </p:cNvPr>
          <p:cNvSpPr/>
          <p:nvPr/>
        </p:nvSpPr>
        <p:spPr>
          <a:xfrm>
            <a:off x="4418928" y="1556009"/>
            <a:ext cx="3305215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2AD13-1275-30EF-3B45-48E184520304}"/>
              </a:ext>
            </a:extLst>
          </p:cNvPr>
          <p:cNvSpPr txBox="1"/>
          <p:nvPr/>
        </p:nvSpPr>
        <p:spPr>
          <a:xfrm>
            <a:off x="8180814" y="2561500"/>
            <a:ext cx="33374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Observe: A response to a commitment</a:t>
            </a:r>
          </a:p>
          <a:p>
            <a:pPr algn="ctr"/>
            <a:r>
              <a:rPr lang="en-US" b="1" dirty="0"/>
              <a:t>defines the next CKA key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3593708-9D86-1016-0376-E78008F58D34}"/>
              </a:ext>
            </a:extLst>
          </p:cNvPr>
          <p:cNvSpPr/>
          <p:nvPr/>
        </p:nvSpPr>
        <p:spPr>
          <a:xfrm>
            <a:off x="8110280" y="2527029"/>
            <a:ext cx="347853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F5C459-4E18-6EA8-AABE-D5FE30325D46}"/>
                  </a:ext>
                </a:extLst>
              </p:cNvPr>
              <p:cNvSpPr txBox="1"/>
              <p:nvPr/>
            </p:nvSpPr>
            <p:spPr>
              <a:xfrm>
                <a:off x="259332" y="5689612"/>
                <a:ext cx="989886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At the CKA level Adv is allowed to tamper only with the unauthenticated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/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Adv tampers with the unauthenticated part in a way that leads to diverging CKA keys, this will be detected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Parties then engage in a four-round “resend” protocol in which they resend the unauthenticated parts of their messages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F5C459-4E18-6EA8-AABE-D5FE30325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2" y="5689612"/>
                <a:ext cx="9898864" cy="954107"/>
              </a:xfrm>
              <a:prstGeom prst="rect">
                <a:avLst/>
              </a:prstGeom>
              <a:blipFill>
                <a:blip r:embed="rId10"/>
                <a:stretch>
                  <a:fillRect l="-123" t="-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1FB3D5-D099-F7ED-F0EC-5DDC2136E42C}"/>
                  </a:ext>
                </a:extLst>
              </p:cNvPr>
              <p:cNvSpPr txBox="1"/>
              <p:nvPr/>
            </p:nvSpPr>
            <p:spPr>
              <a:xfrm>
                <a:off x="8135029" y="4986497"/>
                <a:ext cx="3854901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/>
                  <a:t>Idea: Authenticate part of the CKA message</a:t>
                </a:r>
              </a:p>
              <a:p>
                <a:r>
                  <a:rPr lang="en-US" b="1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≔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GB" dirty="0"/>
              </a:p>
              <a:p>
                <a:pPr algn="ctr"/>
                <a:r>
                  <a:rPr lang="en-GB" b="1" dirty="0"/>
                  <a:t>I.e., the next CKA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b="1" dirty="0"/>
                  <a:t> is authenticated </a:t>
                </a:r>
              </a:p>
              <a:p>
                <a:pPr algn="ctr"/>
                <a:r>
                  <a:rPr lang="en-GB" b="1" dirty="0"/>
                  <a:t>using the current CKA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1FB3D5-D099-F7ED-F0EC-5DDC2136E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29" y="4986497"/>
                <a:ext cx="3854901" cy="861774"/>
              </a:xfrm>
              <a:prstGeom prst="rect">
                <a:avLst/>
              </a:prstGeom>
              <a:blipFill>
                <a:blip r:embed="rId11"/>
                <a:stretch>
                  <a:fillRect l="-2844" t="-6383" r="-158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00E3BF0-10B0-47D4-3AA4-5B22B9739EBE}"/>
              </a:ext>
            </a:extLst>
          </p:cNvPr>
          <p:cNvSpPr/>
          <p:nvPr/>
        </p:nvSpPr>
        <p:spPr>
          <a:xfrm>
            <a:off x="7966303" y="4926932"/>
            <a:ext cx="3902357" cy="9541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620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CF8F60E2-ADAB-788A-A1DB-E75A2B851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6AF6D709-F831-05E0-B7C8-585A13DDB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Subversion-Resilient CKA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C5ED8F-743E-1FBC-ECE4-87EF96732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66C1D8-28A3-DDFB-9B22-7886A75B0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F7B60FC-437F-8192-997F-8D7609FE0C03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19CDA9-2F5E-F91F-6399-1344A56C0639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19CDA9-2F5E-F91F-6399-1344A56C0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62FF10-BB6A-7C03-1BA3-C915D8253F56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3C8CD-DFF8-F918-1871-045A1F135449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6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B466CA-E669-F6E6-B5E9-4E7C38541F06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F89EAC-EBA3-E824-EE65-E2A9432AB171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7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630E8-20B5-245D-9A04-9CE084BAE22C}"/>
              </a:ext>
            </a:extLst>
          </p:cNvPr>
          <p:cNvSpPr txBox="1"/>
          <p:nvPr/>
        </p:nvSpPr>
        <p:spPr>
          <a:xfrm>
            <a:off x="971395" y="5142374"/>
            <a:ext cx="4802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- New notion: CKA with Tamper Detection</a:t>
            </a:r>
          </a:p>
          <a:p>
            <a:r>
              <a:rPr lang="en-GB" b="1" dirty="0">
                <a:solidFill>
                  <a:schemeClr val="tx1"/>
                </a:solidFill>
              </a:rPr>
              <a:t>- Allows partial tampering of CKA messages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0933D3-57DE-3C3C-DCCB-9CFB1478D155}"/>
              </a:ext>
            </a:extLst>
          </p:cNvPr>
          <p:cNvSpPr/>
          <p:nvPr/>
        </p:nvSpPr>
        <p:spPr>
          <a:xfrm>
            <a:off x="971395" y="5108481"/>
            <a:ext cx="390235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rick wall with a fire icon&#10;&#10;Description automatically generated">
            <a:extLst>
              <a:ext uri="{FF2B5EF4-FFF2-40B4-BE49-F238E27FC236}">
                <a16:creationId xmlns:a16="http://schemas.microsoft.com/office/drawing/2014/main" id="{B8656187-BA0A-CFC4-398F-9A1C761D5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71" y="2576657"/>
            <a:ext cx="947174" cy="576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0ABEDC-5D39-875D-308F-F1E8D5827035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892807" cy="47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C94603-06E7-36CC-FE2F-29AA796568ED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975103" cy="60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D704D5-81D8-85F2-8835-DAED1A0ED2A2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80945" y="2864892"/>
            <a:ext cx="2274535" cy="110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BF673D-94D4-872D-04D4-729CFD681A58}"/>
              </a:ext>
            </a:extLst>
          </p:cNvPr>
          <p:cNvSpPr txBox="1"/>
          <p:nvPr/>
        </p:nvSpPr>
        <p:spPr>
          <a:xfrm>
            <a:off x="1185723" y="319389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Firewall mauls commitments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openings and responses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A2D7EC-85D6-0FC3-A35D-249A5405D0E4}"/>
              </a:ext>
            </a:extLst>
          </p:cNvPr>
          <p:cNvSpPr txBox="1"/>
          <p:nvPr/>
        </p:nvSpPr>
        <p:spPr>
          <a:xfrm>
            <a:off x="8570231" y="1683770"/>
            <a:ext cx="233717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How do we achieve tamper </a:t>
            </a:r>
          </a:p>
          <a:p>
            <a:pPr algn="ctr"/>
            <a:r>
              <a:rPr lang="en-US" b="1" dirty="0"/>
              <a:t>detection?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DC029ED-E80A-3F54-2DAE-FA71A122D20E}"/>
              </a:ext>
            </a:extLst>
          </p:cNvPr>
          <p:cNvSpPr/>
          <p:nvPr/>
        </p:nvSpPr>
        <p:spPr>
          <a:xfrm>
            <a:off x="8307932" y="1656060"/>
            <a:ext cx="2883182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D13DE-DC7A-DCE2-E560-9B33D46DF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2825" y="2329793"/>
            <a:ext cx="472244" cy="472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8CCDB6-0F2A-F2B0-25F1-D0B7A61B0125}"/>
              </a:ext>
            </a:extLst>
          </p:cNvPr>
          <p:cNvSpPr txBox="1"/>
          <p:nvPr/>
        </p:nvSpPr>
        <p:spPr>
          <a:xfrm>
            <a:off x="4567307" y="1615204"/>
            <a:ext cx="29735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But the adversary can also tamper </a:t>
            </a:r>
          </a:p>
          <a:p>
            <a:pPr algn="ctr"/>
            <a:r>
              <a:rPr lang="en-US" b="1" dirty="0"/>
              <a:t>with the communication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7B3893-C2AD-1B88-13F5-F1F823CB7B7D}"/>
              </a:ext>
            </a:extLst>
          </p:cNvPr>
          <p:cNvSpPr/>
          <p:nvPr/>
        </p:nvSpPr>
        <p:spPr>
          <a:xfrm>
            <a:off x="4418928" y="1556009"/>
            <a:ext cx="3305215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692CCE-7E1D-4A9B-197C-1871451952B5}"/>
              </a:ext>
            </a:extLst>
          </p:cNvPr>
          <p:cNvSpPr txBox="1"/>
          <p:nvPr/>
        </p:nvSpPr>
        <p:spPr>
          <a:xfrm>
            <a:off x="8180814" y="2561500"/>
            <a:ext cx="33374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Observe: A response to a commitment</a:t>
            </a:r>
          </a:p>
          <a:p>
            <a:pPr algn="ctr"/>
            <a:r>
              <a:rPr lang="en-US" b="1" dirty="0"/>
              <a:t>defines the next CKA key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220B8C-74C5-3311-D99A-33F770A9D357}"/>
              </a:ext>
            </a:extLst>
          </p:cNvPr>
          <p:cNvSpPr/>
          <p:nvPr/>
        </p:nvSpPr>
        <p:spPr>
          <a:xfrm>
            <a:off x="8110280" y="2527029"/>
            <a:ext cx="347853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247BCB-DAB3-B18B-E09A-A7CC8908BC43}"/>
                  </a:ext>
                </a:extLst>
              </p:cNvPr>
              <p:cNvSpPr txBox="1"/>
              <p:nvPr/>
            </p:nvSpPr>
            <p:spPr>
              <a:xfrm>
                <a:off x="259332" y="5689612"/>
                <a:ext cx="989886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At the CKA level Adv is allowed to tamper only with the unauthenticated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/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Adv tampers with the unauthenticated part in a way that leads to diverging CKA keys, this will be detected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Parties then engage in a four-round “resend” protocol in which they resend the unauthenticated parts of their messages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Adv remains passive (or tampers in a consistent way), parties reach a consistent CKA state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247BCB-DAB3-B18B-E09A-A7CC8908B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2" y="5689612"/>
                <a:ext cx="9898864" cy="1384995"/>
              </a:xfrm>
              <a:prstGeom prst="rect">
                <a:avLst/>
              </a:prstGeom>
              <a:blipFill>
                <a:blip r:embed="rId10"/>
                <a:stretch>
                  <a:fillRect l="-123" t="-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F8C1E8-9680-E8CD-05DC-9A84672E1598}"/>
                  </a:ext>
                </a:extLst>
              </p:cNvPr>
              <p:cNvSpPr txBox="1"/>
              <p:nvPr/>
            </p:nvSpPr>
            <p:spPr>
              <a:xfrm>
                <a:off x="8135029" y="4986497"/>
                <a:ext cx="3854901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/>
                  <a:t>Idea: Authenticate part of the CKA message</a:t>
                </a:r>
              </a:p>
              <a:p>
                <a:r>
                  <a:rPr lang="en-US" b="1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≔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GB" dirty="0"/>
              </a:p>
              <a:p>
                <a:pPr algn="ctr"/>
                <a:r>
                  <a:rPr lang="en-GB" b="1" dirty="0"/>
                  <a:t>I.e., the next CKA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b="1" dirty="0"/>
                  <a:t> is authenticated </a:t>
                </a:r>
              </a:p>
              <a:p>
                <a:pPr algn="ctr"/>
                <a:r>
                  <a:rPr lang="en-GB" b="1" dirty="0"/>
                  <a:t>using the current CKA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F8C1E8-9680-E8CD-05DC-9A84672E1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29" y="4986497"/>
                <a:ext cx="3854901" cy="861774"/>
              </a:xfrm>
              <a:prstGeom prst="rect">
                <a:avLst/>
              </a:prstGeom>
              <a:blipFill>
                <a:blip r:embed="rId11"/>
                <a:stretch>
                  <a:fillRect l="-2844" t="-6383" r="-158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C9111C9-3821-C54D-F18C-7ABD8E44FA39}"/>
              </a:ext>
            </a:extLst>
          </p:cNvPr>
          <p:cNvSpPr/>
          <p:nvPr/>
        </p:nvSpPr>
        <p:spPr>
          <a:xfrm>
            <a:off x="7966303" y="4926932"/>
            <a:ext cx="3902357" cy="9541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92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EED1B971-A1DB-48B7-6F26-D7DB96BD3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998d5b19_0_6">
            <a:extLst>
              <a:ext uri="{FF2B5EF4-FFF2-40B4-BE49-F238E27FC236}">
                <a16:creationId xmlns:a16="http://schemas.microsoft.com/office/drawing/2014/main" id="{C188F39E-07D7-4EBA-D611-AB5733AFE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Subversion-Resilient CKA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50CCF7-4582-44F4-74FF-1E97FA4E5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9" y="3555210"/>
            <a:ext cx="1236007" cy="1231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957495-9C79-185E-2B7B-ABCA6EEF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3163" y="3555210"/>
            <a:ext cx="1638300" cy="12319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F089F4-C7C2-6C5A-F65B-8736B8D96DAE}"/>
              </a:ext>
            </a:extLst>
          </p:cNvPr>
          <p:cNvCxnSpPr>
            <a:cxnSpLocks/>
          </p:cNvCxnSpPr>
          <p:nvPr/>
        </p:nvCxnSpPr>
        <p:spPr>
          <a:xfrm>
            <a:off x="5047488" y="4178004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03F6-B814-2250-5F31-2D4D17285148}"/>
                  </a:ext>
                </a:extLst>
              </p:cNvPr>
              <p:cNvSpPr txBox="1"/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03F6-B814-2250-5F31-2D4D17285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80" y="3860136"/>
                <a:ext cx="1156470" cy="215444"/>
              </a:xfrm>
              <a:prstGeom prst="rect">
                <a:avLst/>
              </a:prstGeom>
              <a:blipFill>
                <a:blip r:embed="rId5"/>
                <a:stretch>
                  <a:fillRect l="-5263" t="-25000" r="-631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A836E5-803F-82D0-C9EB-81CA454CF72C}"/>
              </a:ext>
            </a:extLst>
          </p:cNvPr>
          <p:cNvCxnSpPr>
            <a:cxnSpLocks/>
          </p:cNvCxnSpPr>
          <p:nvPr/>
        </p:nvCxnSpPr>
        <p:spPr>
          <a:xfrm>
            <a:off x="4809744" y="3134208"/>
            <a:ext cx="22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D8F96E-B661-E9FE-81A0-ED9EFAFFB4AB}"/>
                  </a:ext>
                </a:extLst>
              </p:cNvPr>
              <p:cNvSpPr txBox="1"/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C31055-3CDE-B608-5CD0-37182D2B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88" y="2805030"/>
                <a:ext cx="1822550" cy="215444"/>
              </a:xfrm>
              <a:prstGeom prst="rect">
                <a:avLst/>
              </a:prstGeom>
              <a:blipFill>
                <a:blip r:embed="rId6"/>
                <a:stretch>
                  <a:fillRect l="-3344" t="-25714" r="-334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C3CB31-E208-C89A-7BC8-C97493B08AE2}"/>
              </a:ext>
            </a:extLst>
          </p:cNvPr>
          <p:cNvCxnSpPr>
            <a:cxnSpLocks/>
          </p:cNvCxnSpPr>
          <p:nvPr/>
        </p:nvCxnSpPr>
        <p:spPr>
          <a:xfrm flipH="1">
            <a:off x="4809744" y="3685010"/>
            <a:ext cx="235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78F6E7-6003-9F62-1D00-C19CA1C7B92E}"/>
                  </a:ext>
                </a:extLst>
              </p:cNvPr>
              <p:cNvSpPr txBox="1"/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17BC1-E642-C1E2-B041-6B0B0405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36" y="3367787"/>
                <a:ext cx="1862626" cy="215444"/>
              </a:xfrm>
              <a:prstGeom prst="rect">
                <a:avLst/>
              </a:prstGeom>
              <a:blipFill>
                <a:blip r:embed="rId7"/>
                <a:stretch>
                  <a:fillRect l="-3268" t="-25000" r="-3595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rick wall with a fire icon&#10;&#10;Description automatically generated">
            <a:extLst>
              <a:ext uri="{FF2B5EF4-FFF2-40B4-BE49-F238E27FC236}">
                <a16:creationId xmlns:a16="http://schemas.microsoft.com/office/drawing/2014/main" id="{9F7FAD8D-B224-F951-55AF-572745C8A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71" y="2576657"/>
            <a:ext cx="947174" cy="576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8A5B93-C821-A7BF-1ACB-52FE6C962B63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892807" cy="47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A22EDF-DED6-5925-B076-CFA68ABBE9A0}"/>
              </a:ext>
            </a:extLst>
          </p:cNvPr>
          <p:cNvCxnSpPr>
            <a:stCxn id="4" idx="3"/>
          </p:cNvCxnSpPr>
          <p:nvPr/>
        </p:nvCxnSpPr>
        <p:spPr>
          <a:xfrm>
            <a:off x="2980945" y="2864892"/>
            <a:ext cx="1975103" cy="60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AA1AF2-9E54-F641-8083-1F61DAC0356D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80945" y="2864892"/>
            <a:ext cx="2274535" cy="110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DFAB1B-3409-BC28-3811-405266ACC5CE}"/>
              </a:ext>
            </a:extLst>
          </p:cNvPr>
          <p:cNvSpPr txBox="1"/>
          <p:nvPr/>
        </p:nvSpPr>
        <p:spPr>
          <a:xfrm>
            <a:off x="1185723" y="319389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Firewall mauls commitments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openings and responses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03090-FE91-5E5F-2B34-CD9C58332E46}"/>
              </a:ext>
            </a:extLst>
          </p:cNvPr>
          <p:cNvSpPr txBox="1"/>
          <p:nvPr/>
        </p:nvSpPr>
        <p:spPr>
          <a:xfrm>
            <a:off x="8570231" y="1683770"/>
            <a:ext cx="233717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How do we achieve tamper </a:t>
            </a:r>
          </a:p>
          <a:p>
            <a:pPr algn="ctr"/>
            <a:r>
              <a:rPr lang="en-US" b="1" dirty="0"/>
              <a:t>detection?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B50F1F4-1D31-6E76-658C-933D5EB4EAC4}"/>
              </a:ext>
            </a:extLst>
          </p:cNvPr>
          <p:cNvSpPr/>
          <p:nvPr/>
        </p:nvSpPr>
        <p:spPr>
          <a:xfrm>
            <a:off x="8307932" y="1656060"/>
            <a:ext cx="2883182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784F9-81CD-B0E6-CF29-A8978A014E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2825" y="2329793"/>
            <a:ext cx="472244" cy="472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BAA7D-83BF-F8E4-AE19-6E77CD571EEE}"/>
              </a:ext>
            </a:extLst>
          </p:cNvPr>
          <p:cNvSpPr txBox="1"/>
          <p:nvPr/>
        </p:nvSpPr>
        <p:spPr>
          <a:xfrm>
            <a:off x="4567307" y="1615204"/>
            <a:ext cx="29735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/>
              <a:t>But the adversary can also tamper </a:t>
            </a:r>
          </a:p>
          <a:p>
            <a:pPr algn="ctr"/>
            <a:r>
              <a:rPr lang="en-US" b="1" dirty="0"/>
              <a:t>with the communication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F6CFD4-5D55-066E-F717-F8324F45A9DD}"/>
              </a:ext>
            </a:extLst>
          </p:cNvPr>
          <p:cNvSpPr/>
          <p:nvPr/>
        </p:nvSpPr>
        <p:spPr>
          <a:xfrm>
            <a:off x="4418928" y="1556009"/>
            <a:ext cx="3305215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E537-D173-E866-8E15-97EB1B5CFB1B}"/>
              </a:ext>
            </a:extLst>
          </p:cNvPr>
          <p:cNvSpPr txBox="1"/>
          <p:nvPr/>
        </p:nvSpPr>
        <p:spPr>
          <a:xfrm>
            <a:off x="8180814" y="2561500"/>
            <a:ext cx="33374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Observe: A response to a commitment</a:t>
            </a:r>
          </a:p>
          <a:p>
            <a:pPr algn="ctr"/>
            <a:r>
              <a:rPr lang="en-US" b="1" dirty="0"/>
              <a:t>defines the next CKA key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EB7819-4846-B0AD-E0E0-7FB5E7013C36}"/>
              </a:ext>
            </a:extLst>
          </p:cNvPr>
          <p:cNvSpPr/>
          <p:nvPr/>
        </p:nvSpPr>
        <p:spPr>
          <a:xfrm>
            <a:off x="8110280" y="2527029"/>
            <a:ext cx="347853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D3BF60-B6C4-44C9-0FA3-5832D1EC27B2}"/>
                  </a:ext>
                </a:extLst>
              </p:cNvPr>
              <p:cNvSpPr txBox="1"/>
              <p:nvPr/>
            </p:nvSpPr>
            <p:spPr>
              <a:xfrm>
                <a:off x="259332" y="5689612"/>
                <a:ext cx="9898864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At the CKA level Adv is allowed to tamper only with the unauthenticated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/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Adv tampers with the unauthenticated part in a way that leads to diverging CKA keys, this will be detected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Parties then engage in a four-round “resend” protocol in which they resend the unauthenticated parts of their messages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Adv remains passive (or tampers in a consistent way), parties reach a consistent CKA state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D3BF60-B6C4-44C9-0FA3-5832D1EC2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2" y="5689612"/>
                <a:ext cx="9898864" cy="1384995"/>
              </a:xfrm>
              <a:prstGeom prst="rect">
                <a:avLst/>
              </a:prstGeom>
              <a:blipFill>
                <a:blip r:embed="rId10"/>
                <a:stretch>
                  <a:fillRect l="-123" t="-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3DB1534-C9B7-F652-5FFA-44B3DB81CC3B}"/>
              </a:ext>
            </a:extLst>
          </p:cNvPr>
          <p:cNvSpPr txBox="1"/>
          <p:nvPr/>
        </p:nvSpPr>
        <p:spPr>
          <a:xfrm>
            <a:off x="971395" y="5142374"/>
            <a:ext cx="3984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During</a:t>
            </a:r>
            <a:r>
              <a:rPr lang="en-GB" b="1" dirty="0">
                <a:solidFill>
                  <a:schemeClr val="tx1"/>
                </a:solidFill>
              </a:rPr>
              <a:t> “resend” parties can normally exchange messages</a:t>
            </a:r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035A51E-EA2D-FE47-10CD-CBFFEC7F39A6}"/>
              </a:ext>
            </a:extLst>
          </p:cNvPr>
          <p:cNvSpPr/>
          <p:nvPr/>
        </p:nvSpPr>
        <p:spPr>
          <a:xfrm>
            <a:off x="971395" y="5108481"/>
            <a:ext cx="3902357" cy="5500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885971-B8AF-61AA-ABC0-A2659DFFA408}"/>
                  </a:ext>
                </a:extLst>
              </p:cNvPr>
              <p:cNvSpPr txBox="1"/>
              <p:nvPr/>
            </p:nvSpPr>
            <p:spPr>
              <a:xfrm>
                <a:off x="8135029" y="4986497"/>
                <a:ext cx="3854901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/>
                  <a:t>Idea: Authenticate part of the CKA message</a:t>
                </a:r>
              </a:p>
              <a:p>
                <a:r>
                  <a:rPr lang="en-US" b="1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≔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GB" dirty="0"/>
              </a:p>
              <a:p>
                <a:pPr algn="ctr"/>
                <a:r>
                  <a:rPr lang="en-GB" b="1" dirty="0"/>
                  <a:t>I.e., the next CKA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b="1" dirty="0"/>
                  <a:t> is authenticated </a:t>
                </a:r>
              </a:p>
              <a:p>
                <a:pPr algn="ctr"/>
                <a:r>
                  <a:rPr lang="en-GB" b="1" dirty="0"/>
                  <a:t>using the current CKA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885971-B8AF-61AA-ABC0-A2659DFFA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29" y="4986497"/>
                <a:ext cx="3854901" cy="861774"/>
              </a:xfrm>
              <a:prstGeom prst="rect">
                <a:avLst/>
              </a:prstGeom>
              <a:blipFill>
                <a:blip r:embed="rId11"/>
                <a:stretch>
                  <a:fillRect l="-2844" t="-6383" r="-158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382C682-6E21-28CD-148A-0C3A09BD0834}"/>
              </a:ext>
            </a:extLst>
          </p:cNvPr>
          <p:cNvSpPr/>
          <p:nvPr/>
        </p:nvSpPr>
        <p:spPr>
          <a:xfrm>
            <a:off x="7966303" y="4926932"/>
            <a:ext cx="3902357" cy="9541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504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BD9BF-8E5C-1B03-0E1A-30243157C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D0EB-10FE-053E-AA08-9B3C0F81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Subversion-Resilient Secure Messaging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52FE88-6134-77F1-A516-A62B7B1BD26B}"/>
              </a:ext>
            </a:extLst>
          </p:cNvPr>
          <p:cNvSpPr/>
          <p:nvPr/>
        </p:nvSpPr>
        <p:spPr>
          <a:xfrm>
            <a:off x="1260764" y="2646218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Forward-Secure Authenticated Encryption with Associated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97D28C-F7D9-A2D5-7F0D-BBCF9470E304}"/>
              </a:ext>
            </a:extLst>
          </p:cNvPr>
          <p:cNvSpPr/>
          <p:nvPr/>
        </p:nvSpPr>
        <p:spPr>
          <a:xfrm>
            <a:off x="7564584" y="2646217"/>
            <a:ext cx="3366654" cy="1607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Continuous Key Agreement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469A8-B91F-A300-9447-95AEEA870BC4}"/>
              </a:ext>
            </a:extLst>
          </p:cNvPr>
          <p:cNvSpPr txBox="1"/>
          <p:nvPr/>
        </p:nvSpPr>
        <p:spPr>
          <a:xfrm>
            <a:off x="2175290" y="476971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Forward Security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ADC17-E453-33B8-B622-3D4B0A1D0A58}"/>
              </a:ext>
            </a:extLst>
          </p:cNvPr>
          <p:cNvSpPr txBox="1"/>
          <p:nvPr/>
        </p:nvSpPr>
        <p:spPr>
          <a:xfrm>
            <a:off x="7974165" y="4776595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Post-Compromise Security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457D17-D10C-E98D-2432-A6E3786D8A38}"/>
              </a:ext>
            </a:extLst>
          </p:cNvPr>
          <p:cNvSpPr/>
          <p:nvPr/>
        </p:nvSpPr>
        <p:spPr>
          <a:xfrm>
            <a:off x="5200794" y="2556162"/>
            <a:ext cx="1787236" cy="17872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PRF-PRG</a:t>
            </a:r>
          </a:p>
          <a:p>
            <a:pPr algn="ctr"/>
            <a:r>
              <a:rPr lang="en-US" sz="1800" dirty="0"/>
              <a:t>(Glue)</a:t>
            </a:r>
          </a:p>
          <a:p>
            <a:pPr algn="ctr"/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40F1D1-DF0D-174C-CEB9-B26B88982DCD}"/>
              </a:ext>
            </a:extLst>
          </p:cNvPr>
          <p:cNvCxnSpPr>
            <a:cxnSpLocks/>
            <a:stCxn id="3" idx="3"/>
            <a:endCxn id="7" idx="2"/>
          </p:cNvCxnSpPr>
          <p:nvPr/>
        </p:nvCxnSpPr>
        <p:spPr>
          <a:xfrm flipV="1">
            <a:off x="4627418" y="3449780"/>
            <a:ext cx="57337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524BF-B0F1-A1B0-221F-544955BD263A}"/>
              </a:ext>
            </a:extLst>
          </p:cNvPr>
          <p:cNvCxnSpPr>
            <a:cxnSpLocks/>
            <a:stCxn id="7" idx="6"/>
            <a:endCxn id="4" idx="1"/>
          </p:cNvCxnSpPr>
          <p:nvPr/>
        </p:nvCxnSpPr>
        <p:spPr>
          <a:xfrm>
            <a:off x="6988030" y="3449780"/>
            <a:ext cx="5765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57E4F8-1854-1CA7-EFEE-DFC2A1ED0EA8}"/>
              </a:ext>
            </a:extLst>
          </p:cNvPr>
          <p:cNvSpPr txBox="1"/>
          <p:nvPr/>
        </p:nvSpPr>
        <p:spPr>
          <a:xfrm>
            <a:off x="1490132" y="4292604"/>
            <a:ext cx="293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Symmetric-key Ratchet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159D6-90F7-D756-E8A0-EB6C7F5332A1}"/>
              </a:ext>
            </a:extLst>
          </p:cNvPr>
          <p:cNvSpPr txBox="1"/>
          <p:nvPr/>
        </p:nvSpPr>
        <p:spPr>
          <a:xfrm>
            <a:off x="8051817" y="4284137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Public-key Ratchet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26987E-3584-03B9-43EE-6CC8C40F6EEB}"/>
              </a:ext>
            </a:extLst>
          </p:cNvPr>
          <p:cNvSpPr txBox="1"/>
          <p:nvPr/>
        </p:nvSpPr>
        <p:spPr>
          <a:xfrm>
            <a:off x="1988572" y="5402442"/>
            <a:ext cx="92364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We prove security of the composition using Subversion-Resilient CKA with Tamper Detection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(Additional properties: uniqueness of encryption and a notion of functionality maintaining adversaries)</a:t>
            </a:r>
          </a:p>
        </p:txBody>
      </p:sp>
    </p:spTree>
    <p:extLst>
      <p:ext uri="{BB962C8B-B14F-4D97-AF65-F5344CB8AC3E}">
        <p14:creationId xmlns:p14="http://schemas.microsoft.com/office/powerpoint/2010/main" val="26008845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F856A26C-4ED5-8B2A-8C98-E62F9AECF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FC950-C58B-964E-666D-B0A4B0A4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Subversion-Resilient X3DH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751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5551</Words>
  <Application>Microsoft Office PowerPoint</Application>
  <PresentationFormat>Widescreen</PresentationFormat>
  <Paragraphs>1054</Paragraphs>
  <Slides>113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8" baseType="lpstr">
      <vt:lpstr>Calibri</vt:lpstr>
      <vt:lpstr>Arial</vt:lpstr>
      <vt:lpstr>Cambria Math</vt:lpstr>
      <vt:lpstr>Play</vt:lpstr>
      <vt:lpstr>Θέμα του Office</vt:lpstr>
      <vt:lpstr>Guarding the Signal: Secure Messaging with Reverse Firewalls</vt:lpstr>
      <vt:lpstr>Talk Overview</vt:lpstr>
      <vt:lpstr>Subversion Attacks</vt:lpstr>
      <vt:lpstr>Subversion Attacks</vt:lpstr>
      <vt:lpstr>Subversion Attacks</vt:lpstr>
      <vt:lpstr>Subversion Attacks</vt:lpstr>
      <vt:lpstr>Subversion Attacks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 [MS’15]</vt:lpstr>
      <vt:lpstr>Cryptographic Reverse Firewalls</vt:lpstr>
      <vt:lpstr>Cryptographic Reverse Firewalls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Key Agreement</vt:lpstr>
      <vt:lpstr>[DMS’16]: Secure Message Transmission with Reverse Firewalls</vt:lpstr>
      <vt:lpstr>[DMS’16]: Secure Message Transmission with Reverse Firewalls</vt:lpstr>
      <vt:lpstr>[DMS’16]: Secure Message Transmission with Reverse Firewalls</vt:lpstr>
      <vt:lpstr>[DMS’16]: Secure Message Transmission with Reverse Firewalls</vt:lpstr>
      <vt:lpstr>[DMS’16]: Secure Message Transmission with Reverse Firewalls</vt:lpstr>
      <vt:lpstr>[DMS’16]: Secure Message Transmission with Reverse Firewalls</vt:lpstr>
      <vt:lpstr>[DMS’16]: Secure Message Transmission with Reverse Firewalls</vt:lpstr>
      <vt:lpstr>[DMS’16]: Secure Message Transmission with Reverse Firewalls</vt:lpstr>
      <vt:lpstr>[DMS’16]: Secure Message Transmission with Reverse Firewalls</vt:lpstr>
      <vt:lpstr>Our Results</vt:lpstr>
      <vt:lpstr>Our Results</vt:lpstr>
      <vt:lpstr>Our Results</vt:lpstr>
      <vt:lpstr>Subversion-Resilient Secure Messaging</vt:lpstr>
      <vt:lpstr>Signal’s Blueprint [ACD’19]</vt:lpstr>
      <vt:lpstr>Signal’s Blueprint [ACD’19]</vt:lpstr>
      <vt:lpstr>CKA Requirements</vt:lpstr>
      <vt:lpstr>Signal’s CKA: Security</vt:lpstr>
      <vt:lpstr>Signal’s CKA: Security</vt:lpstr>
      <vt:lpstr>Signal’s CKA: Security</vt:lpstr>
      <vt:lpstr>Signal’s CKA: Security</vt:lpstr>
      <vt:lpstr>Signal’s CKA: Post-Compromise Security</vt:lpstr>
      <vt:lpstr>CKA: Post-Compromise Security</vt:lpstr>
      <vt:lpstr>CKA: Subversion-Resilience</vt:lpstr>
      <vt:lpstr>CKA: Subversion-Resilience</vt:lpstr>
      <vt:lpstr>CKA: Subversion-Resilience</vt:lpstr>
      <vt:lpstr>CKA: Subversion-Resilience</vt:lpstr>
      <vt:lpstr>CKA: Subversion-Resilience</vt:lpstr>
      <vt:lpstr>CKA: Subversion-Resilience</vt:lpstr>
      <vt:lpstr>CKA: Subversion-Resilience</vt:lpstr>
      <vt:lpstr>CKA: Subversion-Resilience</vt:lpstr>
      <vt:lpstr>CKA: Subversion-Resilience</vt:lpstr>
      <vt:lpstr>Signal’s Blueprint [ACD’19]</vt:lpstr>
      <vt:lpstr>Signal’s Blueprint [ACD’19]</vt:lpstr>
      <vt:lpstr>Signal’s Blueprint [ACD’19]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CKA</vt:lpstr>
      <vt:lpstr>Subversion-Resilient Secure Messaging</vt:lpstr>
      <vt:lpstr>Subversion-Resilient X3DH</vt:lpstr>
      <vt:lpstr>X3DH (Simplified)</vt:lpstr>
      <vt:lpstr>X3DH (Simplified)</vt:lpstr>
      <vt:lpstr>X3DH (Simplified)</vt:lpstr>
      <vt:lpstr>X3DH (Simplified)</vt:lpstr>
      <vt:lpstr>Firewall-Friendly version of X3DH (Simplified)</vt:lpstr>
      <vt:lpstr>Firewall-Friendly version of X3DH (Simplified)</vt:lpstr>
      <vt:lpstr>Firewall-Friendly version of X3DH (Simplified)</vt:lpstr>
      <vt:lpstr>Firewall-Friendly version of X3DH (Simplified)</vt:lpstr>
      <vt:lpstr>Firewall-Friendly version of X3DH (Simplified)</vt:lpstr>
      <vt:lpstr>Firewall-Friendly version of X3DH (Simplified)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Messaging with Reverse Firewalls</dc:title>
  <cp:lastModifiedBy>Tselekounis, Yiannis</cp:lastModifiedBy>
  <cp:revision>22</cp:revision>
  <dcterms:created xsi:type="dcterms:W3CDTF">2020-08-02T19:20:10Z</dcterms:created>
  <dcterms:modified xsi:type="dcterms:W3CDTF">2025-08-19T20:08:14Z</dcterms:modified>
</cp:coreProperties>
</file>