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9" r:id="rId6"/>
    <p:sldId id="266" r:id="rId7"/>
    <p:sldId id="267" r:id="rId8"/>
    <p:sldId id="268" r:id="rId9"/>
    <p:sldId id="260" r:id="rId10"/>
    <p:sldId id="265" r:id="rId11"/>
    <p:sldId id="264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8"/>
    <p:restoredTop sz="94679"/>
  </p:normalViewPr>
  <p:slideViewPr>
    <p:cSldViewPr snapToGrid="0">
      <p:cViewPr>
        <p:scale>
          <a:sx n="140" d="100"/>
          <a:sy n="140" d="100"/>
        </p:scale>
        <p:origin x="8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6725D-E193-0205-2755-CB2AB78A7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AA6D0-598B-E731-7A7A-62BCBF52A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4F68E-CAB4-C8D3-D1DF-09CE1352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AD57B-DE4A-779B-2952-9861EFE8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7BDA3-62BB-1F73-378A-2411A07D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837A-8910-9C9D-E7AC-9B6C82C0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4B81D-78A0-710E-98D1-9D2B520A4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BC411-A544-2A9E-A47C-B8DB12D7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AB06-0B49-5ECB-8434-C0977E7B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ADEE4-E760-3010-BB45-D471FA1F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5B151-2A1F-438E-8515-8B2DE0F47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BDE51-45B2-E21F-E94C-701D0B301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52F74-F98E-0B15-F532-55CC974B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15B8B-7809-7304-716F-1E1A2FF7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561FE-3E8F-7EFA-8ED4-03653338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8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3793C-A381-271A-FD5D-6CDB842D3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9510-54DF-8B17-329A-DCDC173B3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2C075-380C-ED41-4E3C-7E44E85D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A8BA2-71B2-7D50-4612-D0DB5C36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AFDA2-0528-94BA-F72E-A96AD9C9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7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177F-85E4-3D68-95EB-DF7DC0F3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C2B8-EE92-25FF-94B6-F1E9B0956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3D932-6C2F-650F-406E-7A5D27DB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1976C-1F7C-54C5-ED15-BA5B25BB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B3955-EA61-8EBA-FEFF-C506C7D0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C1E5-D9CF-C25E-B166-28A7A4FE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0023-A6A0-BD62-FD68-09B0C3629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C602C-9999-B89A-6F01-7EF8C2C74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4421-2103-F8B7-806A-88BC5CAD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87C9D-E344-CC03-FA52-1ABD8F09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25D6E-63B1-8041-1CB9-A6825369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AAE0-F86C-7191-D225-B94100207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0300F-F080-5E93-0A02-2F976A171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73B2A-6324-5EC3-A4DC-D1E1126F1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CB65C-57DA-6204-38F6-F9EA06253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0DF6AF-934F-4BF4-537E-14FEAF0D2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2C5C5-F28E-1EE6-EFE6-DBAC45BC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1185A-0F5D-7DA1-FBFF-7977243C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89335-8CF9-186A-C73A-F0FEE25A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12A2-253F-B8C1-4F42-AC428806A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67360-BFCD-A41A-3C4D-FA8B29EE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FA89-3A09-E338-420B-8F7D487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1A590-4AB3-3D68-50FA-B41D6F7B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3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9F7A5-0249-A746-B8E0-4FBDDACE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1CDCAE-1166-58D6-BDB4-A00C3187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CB888-A84E-AC62-9377-C6EE91E1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D2B5-DDC4-B5C4-EF96-49F5305A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B810-2149-5700-EC92-CF3D501D4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7F83A-6EE9-903C-D16B-F6853A9E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8F1AA-9688-C5DB-02E8-89A67CB4C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68222-5B37-7F6B-8BE2-35797F69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1BADF-126B-9A8A-B76F-91EB7E4C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08AC-048A-E138-01F0-3C5F14AC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802B2-CD9D-9F42-7866-429230672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2A208-4F87-9F9D-0EE5-BCF48C993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F85E7-8310-22CA-781B-0E3EA1C0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E06C7-4228-28D0-E1B1-2EE60E77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91524-AA85-17D0-7CEF-8BB1C1E5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4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78369A-21A9-745E-771E-3C31A6E0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BA611-677A-2F13-B60B-C99649FAD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A5D93-F866-99E8-AB0F-5CFB83CD8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3BFC69-05CA-CC44-BE92-697C4BE010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607A-DE00-6FFA-934B-2FC68EF7A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E105C-7079-FF5B-0A7F-0709873B6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2E0CD-1FF5-4C41-A3B1-C9FE1BD38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11.jpeg"/><Relationship Id="rId4" Type="http://schemas.openxmlformats.org/officeDocument/2006/relationships/image" Target="../media/image2.sv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2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7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9F42-387C-6D52-D2E8-11B7C6ED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86" y="1141216"/>
            <a:ext cx="9763027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Quantum One-Time Protection of any Randomized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9CACE-6318-DE78-A41E-A5E78434A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Sam Gunn</a:t>
            </a:r>
            <a:r>
              <a:rPr lang="en-US" dirty="0">
                <a:latin typeface="Garamond" panose="02020404030301010803" pitchFamily="18" charset="0"/>
              </a:rPr>
              <a:t>*</a:t>
            </a:r>
            <a:r>
              <a:rPr lang="en-US" baseline="30000" dirty="0">
                <a:latin typeface="Garamond" panose="02020404030301010803" pitchFamily="18" charset="0"/>
              </a:rPr>
              <a:t>†</a:t>
            </a:r>
            <a:r>
              <a:rPr lang="en-US" dirty="0">
                <a:latin typeface="Garamond" panose="02020404030301010803" pitchFamily="18" charset="0"/>
              </a:rPr>
              <a:t> and Ramis </a:t>
            </a:r>
            <a:r>
              <a:rPr lang="en-US" dirty="0" err="1">
                <a:latin typeface="Garamond" panose="02020404030301010803" pitchFamily="18" charset="0"/>
              </a:rPr>
              <a:t>Movassagh</a:t>
            </a:r>
            <a:r>
              <a:rPr lang="en-US" dirty="0">
                <a:latin typeface="Garamond" panose="02020404030301010803" pitchFamily="18" charset="0"/>
              </a:rPr>
              <a:t>*</a:t>
            </a:r>
          </a:p>
          <a:p>
            <a:r>
              <a:rPr lang="en-US" dirty="0">
                <a:latin typeface="Garamond" panose="02020404030301010803" pitchFamily="18" charset="0"/>
              </a:rPr>
              <a:t>*Google Quantum</a:t>
            </a:r>
          </a:p>
          <a:p>
            <a:r>
              <a:rPr lang="en-US" baseline="30000" dirty="0">
                <a:latin typeface="Garamond" panose="02020404030301010803" pitchFamily="18" charset="0"/>
              </a:rPr>
              <a:t>†</a:t>
            </a:r>
            <a:r>
              <a:rPr lang="en-US" dirty="0">
                <a:latin typeface="Garamond" panose="02020404030301010803" pitchFamily="18" charset="0"/>
              </a:rPr>
              <a:t>UC Berkeley</a:t>
            </a:r>
          </a:p>
        </p:txBody>
      </p:sp>
    </p:spTree>
    <p:extLst>
      <p:ext uri="{BB962C8B-B14F-4D97-AF65-F5344CB8AC3E}">
        <p14:creationId xmlns:p14="http://schemas.microsoft.com/office/powerpoint/2010/main" val="157964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51A2-7C80-2C9E-8627-0DEC642C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8187C2-ADB0-6F1F-2703-91CED7F89182}"/>
                  </a:ext>
                </a:extLst>
              </p:cNvPr>
              <p:cNvSpPr txBox="1"/>
              <p:nvPr/>
            </p:nvSpPr>
            <p:spPr>
              <a:xfrm>
                <a:off x="3054310" y="1690688"/>
                <a:ext cx="598602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Verify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correctly authenticates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If so,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8187C2-ADB0-6F1F-2703-91CED7F89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10" y="1690688"/>
                <a:ext cx="5986021" cy="1384995"/>
              </a:xfrm>
              <a:prstGeom prst="rect">
                <a:avLst/>
              </a:prstGeom>
              <a:blipFill>
                <a:blip r:embed="rId2"/>
                <a:stretch>
                  <a:fillRect l="-1907" r="-1483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A9A23F2-2C13-570E-6D2A-E57EC271A8EE}"/>
                  </a:ext>
                </a:extLst>
              </p:cNvPr>
              <p:cNvSpPr/>
              <p:nvPr/>
            </p:nvSpPr>
            <p:spPr>
              <a:xfrm>
                <a:off x="740842" y="3638992"/>
                <a:ext cx="9724234" cy="94048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Key lemma: </a:t>
                </a: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has high min-entropy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, then the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is </a:t>
                </a:r>
                <a:r>
                  <a:rPr lang="en-US" sz="2800" b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collapsing</a:t>
                </a: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A9A23F2-2C13-570E-6D2A-E57EC271A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42" y="3638992"/>
                <a:ext cx="9724234" cy="940487"/>
              </a:xfrm>
              <a:prstGeom prst="roundRect">
                <a:avLst/>
              </a:prstGeom>
              <a:blipFill>
                <a:blip r:embed="rId3"/>
                <a:stretch>
                  <a:fillRect l="-521" t="-6579" r="-117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F885C6-4B10-CB19-D512-785FD8C2A6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842" y="4790661"/>
                <a:ext cx="10612958" cy="94048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/>
                  <a:t> Measuring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effectively collapses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from the perspective of any computationally bounded adversary.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FF885C6-4B10-CB19-D512-785FD8C2A6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842" y="4790661"/>
                <a:ext cx="10612958" cy="940488"/>
              </a:xfrm>
              <a:blipFill>
                <a:blip r:embed="rId4"/>
                <a:stretch>
                  <a:fillRect l="-1195" t="-10667" r="-478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77D2249-2393-BB8B-E5A9-91508F5951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842" y="5646539"/>
                <a:ext cx="10612958" cy="9404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/>
                  <a:t> One-time security of the authentication scheme guarantees that the adversary can’t produce a second valid input.</a:t>
                </a:r>
              </a:p>
            </p:txBody>
          </p:sp>
        </mc:Choice>
        <mc:Fallback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777D2249-2393-BB8B-E5A9-91508F595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42" y="5646539"/>
                <a:ext cx="10612958" cy="940488"/>
              </a:xfrm>
              <a:prstGeom prst="rect">
                <a:avLst/>
              </a:prstGeom>
              <a:blipFill>
                <a:blip r:embed="rId5"/>
                <a:stretch>
                  <a:fillRect l="-1195" t="-10667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57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5BCD-866A-1B90-7A97-2F7A4D52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the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2694-28FC-7710-7DD9-DC916B299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Quantum requirements are independent of the program being protected!</a:t>
            </a:r>
          </a:p>
          <a:p>
            <a:pPr lvl="1"/>
            <a:r>
              <a:rPr lang="en-US" dirty="0"/>
              <a:t>In fact, all that is needed is preparation and measurement of subspace states.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Quantum communication can be removed using remote state preparation for coset states [Shm22, CHV23]!</a:t>
            </a:r>
          </a:p>
          <a:p>
            <a:pPr lvl="1"/>
            <a:r>
              <a:rPr lang="en-US" dirty="0"/>
              <a:t>Unfortunately, with existing schemes this would dramatically increase the amount of quantum computation required.</a:t>
            </a:r>
          </a:p>
        </p:txBody>
      </p:sp>
    </p:spTree>
    <p:extLst>
      <p:ext uri="{BB962C8B-B14F-4D97-AF65-F5344CB8AC3E}">
        <p14:creationId xmlns:p14="http://schemas.microsoft.com/office/powerpoint/2010/main" val="381264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AC27-A669-7CFD-86DB-BD0F73DA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98ED-CB52-0411-C240-2894ABA0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626"/>
            <a:ext cx="10515600" cy="5327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[GKR08] Shafi Goldwasser, Yael Kalai, and Guy </a:t>
            </a:r>
            <a:r>
              <a:rPr lang="en-US" dirty="0" err="1"/>
              <a:t>Rothblum</a:t>
            </a:r>
            <a:r>
              <a:rPr lang="en-US" dirty="0"/>
              <a:t>. One-time programs. </a:t>
            </a:r>
            <a:r>
              <a:rPr lang="en-US" i="1" dirty="0"/>
              <a:t>CRYPTO</a:t>
            </a:r>
            <a:r>
              <a:rPr lang="en-US" dirty="0"/>
              <a:t> 2008.</a:t>
            </a:r>
          </a:p>
          <a:p>
            <a:r>
              <a:rPr lang="en-US" dirty="0"/>
              <a:t>[BGS13] Anne Broadbent, Gus Gutoski, and Douglas </a:t>
            </a:r>
            <a:r>
              <a:rPr lang="en-US" dirty="0" err="1"/>
              <a:t>Stebila</a:t>
            </a:r>
            <a:r>
              <a:rPr lang="en-US" dirty="0"/>
              <a:t>. Quantum one-time programs. </a:t>
            </a:r>
            <a:r>
              <a:rPr lang="en-US" i="1" dirty="0"/>
              <a:t>CRYPTO</a:t>
            </a:r>
            <a:r>
              <a:rPr lang="en-US" dirty="0"/>
              <a:t> 2013.</a:t>
            </a:r>
          </a:p>
          <a:p>
            <a:r>
              <a:rPr lang="en-US" dirty="0"/>
              <a:t>[Shm22] Omri Shmueli. Semi-quantum tokenized signatures. </a:t>
            </a:r>
            <a:r>
              <a:rPr lang="en-US" i="1" dirty="0"/>
              <a:t>CRYPTO</a:t>
            </a:r>
            <a:r>
              <a:rPr lang="en-US" dirty="0"/>
              <a:t> 2022.</a:t>
            </a:r>
          </a:p>
          <a:p>
            <a:r>
              <a:rPr lang="en-US" dirty="0"/>
              <a:t>[CHV23] Céline Chevalier, Paul </a:t>
            </a:r>
            <a:r>
              <a:rPr lang="en-US" dirty="0" err="1"/>
              <a:t>Hermouet</a:t>
            </a:r>
            <a:r>
              <a:rPr lang="en-US" dirty="0"/>
              <a:t>, and Quoc-Huy Vu. Semi-quantum copy-protection and more. </a:t>
            </a:r>
            <a:r>
              <a:rPr lang="en-US" i="1" dirty="0"/>
              <a:t>TCC</a:t>
            </a:r>
            <a:r>
              <a:rPr lang="en-US" dirty="0"/>
              <a:t> 2023.</a:t>
            </a:r>
          </a:p>
          <a:p>
            <a:r>
              <a:rPr lang="en-US" dirty="0"/>
              <a:t>[BS23] Shalev Ben-David and Or </a:t>
            </a:r>
            <a:r>
              <a:rPr lang="en-US" dirty="0" err="1"/>
              <a:t>Sattath</a:t>
            </a:r>
            <a:r>
              <a:rPr lang="en-US" dirty="0"/>
              <a:t>. Quantum tokens for digital signatures. </a:t>
            </a:r>
            <a:r>
              <a:rPr lang="en-US" i="1" dirty="0"/>
              <a:t>Quantum</a:t>
            </a:r>
            <a:r>
              <a:rPr lang="en-US" dirty="0"/>
              <a:t> 2023.</a:t>
            </a:r>
          </a:p>
          <a:p>
            <a:r>
              <a:rPr lang="en-US" dirty="0"/>
              <a:t>[Zha19] Mark Zhandry. How to record quantum queries, and applications to quantum </a:t>
            </a:r>
            <a:r>
              <a:rPr lang="en-US" dirty="0" err="1"/>
              <a:t>indifferentiability</a:t>
            </a:r>
            <a:r>
              <a:rPr lang="en-US" dirty="0"/>
              <a:t>. </a:t>
            </a:r>
            <a:r>
              <a:rPr lang="en-US" i="1" dirty="0"/>
              <a:t>CRYPTO</a:t>
            </a:r>
            <a:r>
              <a:rPr lang="en-US" dirty="0"/>
              <a:t> 2019.</a:t>
            </a:r>
          </a:p>
          <a:p>
            <a:r>
              <a:rPr lang="en-US" dirty="0"/>
              <a:t>[</a:t>
            </a:r>
            <a:r>
              <a:rPr lang="en-US" b="1" dirty="0"/>
              <a:t>GLRRV25</a:t>
            </a:r>
            <a:r>
              <a:rPr lang="en-US" dirty="0"/>
              <a:t>] Aparna Gupte, Jiahui Liu, Justin Raizes, Bhaskar Roberts, and Vinod </a:t>
            </a:r>
            <a:r>
              <a:rPr lang="en-US" dirty="0" err="1"/>
              <a:t>Vaikuntanathan</a:t>
            </a:r>
            <a:r>
              <a:rPr lang="en-US" dirty="0"/>
              <a:t>. Quantum one-time programs, revisited. STOC 2025.</a:t>
            </a:r>
          </a:p>
        </p:txBody>
      </p:sp>
    </p:spTree>
    <p:extLst>
      <p:ext uri="{BB962C8B-B14F-4D97-AF65-F5344CB8AC3E}">
        <p14:creationId xmlns:p14="http://schemas.microsoft.com/office/powerpoint/2010/main" val="286818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FB252-F4B7-33BE-4BCC-2C8E2FAE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One-time programs </a:t>
            </a:r>
            <a:r>
              <a:rPr lang="en-US" sz="2800" b="0" dirty="0"/>
              <a:t>[GKR08]</a:t>
            </a:r>
          </a:p>
        </p:txBody>
      </p:sp>
      <p:pic>
        <p:nvPicPr>
          <p:cNvPr id="7" name="Graphic 6" descr="Programmer male with solid fill">
            <a:extLst>
              <a:ext uri="{FF2B5EF4-FFF2-40B4-BE49-F238E27FC236}">
                <a16:creationId xmlns:a16="http://schemas.microsoft.com/office/drawing/2014/main" id="{B48A3AB7-428A-F810-F5C0-68D399930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6305" y="1841517"/>
            <a:ext cx="1514425" cy="1514425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05AB500A-3418-CFE3-A6D9-1B42ACE0834F}"/>
              </a:ext>
            </a:extLst>
          </p:cNvPr>
          <p:cNvSpPr/>
          <p:nvPr/>
        </p:nvSpPr>
        <p:spPr>
          <a:xfrm rot="10800000">
            <a:off x="4345757" y="2598729"/>
            <a:ext cx="3109127" cy="31108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School boy with solid fill">
            <a:extLst>
              <a:ext uri="{FF2B5EF4-FFF2-40B4-BE49-F238E27FC236}">
                <a16:creationId xmlns:a16="http://schemas.microsoft.com/office/drawing/2014/main" id="{42CEF067-3739-E438-AA9F-F682497FD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6664" y="1840874"/>
            <a:ext cx="1789093" cy="17890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E5B376-8402-3FE6-D640-21A14D8C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458" y="3382962"/>
            <a:ext cx="795141" cy="7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deo game icon 17744677 PNG">
            <a:extLst>
              <a:ext uri="{FF2B5EF4-FFF2-40B4-BE49-F238E27FC236}">
                <a16:creationId xmlns:a16="http://schemas.microsoft.com/office/drawing/2014/main" id="{EFC28498-37A9-A117-AE7B-E30399FB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93" y="939710"/>
            <a:ext cx="1087236" cy="108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9C5703-1079-F13E-747F-60C017B7C917}"/>
              </a:ext>
            </a:extLst>
          </p:cNvPr>
          <p:cNvCxnSpPr>
            <a:cxnSpLocks/>
          </p:cNvCxnSpPr>
          <p:nvPr/>
        </p:nvCxnSpPr>
        <p:spPr>
          <a:xfrm flipV="1">
            <a:off x="8801540" y="1836982"/>
            <a:ext cx="638075" cy="374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8ABC27-6D90-9FB2-D1C4-79F012A60006}"/>
              </a:ext>
            </a:extLst>
          </p:cNvPr>
          <p:cNvCxnSpPr>
            <a:cxnSpLocks/>
          </p:cNvCxnSpPr>
          <p:nvPr/>
        </p:nvCxnSpPr>
        <p:spPr>
          <a:xfrm flipV="1">
            <a:off x="9060730" y="2701842"/>
            <a:ext cx="991681" cy="60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2AD9CB-377B-2B28-4431-C61365377D81}"/>
              </a:ext>
            </a:extLst>
          </p:cNvPr>
          <p:cNvCxnSpPr>
            <a:cxnSpLocks/>
          </p:cNvCxnSpPr>
          <p:nvPr/>
        </p:nvCxnSpPr>
        <p:spPr>
          <a:xfrm>
            <a:off x="9062521" y="3346601"/>
            <a:ext cx="920465" cy="320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8970C67-898A-B839-12C9-70B739B37E43}"/>
              </a:ext>
            </a:extLst>
          </p:cNvPr>
          <p:cNvSpPr txBox="1">
            <a:spLocks/>
          </p:cNvSpPr>
          <p:nvPr/>
        </p:nvSpPr>
        <p:spPr>
          <a:xfrm>
            <a:off x="2665838" y="3682030"/>
            <a:ext cx="2714641" cy="63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“Give me slides for my talk at Crypto”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E441062D-8F49-9887-DE95-6D1D06129385}"/>
                  </a:ext>
                </a:extLst>
              </p:cNvPr>
              <p:cNvSpPr/>
              <p:nvPr/>
            </p:nvSpPr>
            <p:spPr>
              <a:xfrm>
                <a:off x="4881740" y="4217620"/>
                <a:ext cx="5316718" cy="2440549"/>
              </a:xfrm>
              <a:prstGeom prst="hexagon">
                <a:avLst/>
              </a:prstGeom>
              <a:solidFill>
                <a:srgbClr val="FF0000">
                  <a:alpha val="75000"/>
                </a:srgb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Garamond" panose="02020404030301010803" pitchFamily="18" charset="0"/>
                  </a:rPr>
                  <a:t>Clearly impossible with classical information!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b="1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2800" dirty="0">
                    <a:latin typeface="Garamond" panose="02020404030301010803" pitchFamily="18" charset="0"/>
                  </a:rPr>
                  <a:t>[GKR08] use hardware assumptions</a:t>
                </a:r>
              </a:p>
            </p:txBody>
          </p:sp>
        </mc:Choice>
        <mc:Fallback>
          <p:sp>
            <p:nvSpPr>
              <p:cNvPr id="25" name="Hexagon 24">
                <a:extLst>
                  <a:ext uri="{FF2B5EF4-FFF2-40B4-BE49-F238E27FC236}">
                    <a16:creationId xmlns:a16="http://schemas.microsoft.com/office/drawing/2014/main" id="{E441062D-8F49-9887-DE95-6D1D06129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740" y="4217620"/>
                <a:ext cx="5316718" cy="2440549"/>
              </a:xfrm>
              <a:prstGeom prst="hexagon">
                <a:avLst/>
              </a:prstGeom>
              <a:blipFill>
                <a:blip r:embed="rId8"/>
                <a:stretch>
                  <a:fillRect t="-513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>
            <a:extLst>
              <a:ext uri="{FF2B5EF4-FFF2-40B4-BE49-F238E27FC236}">
                <a16:creationId xmlns:a16="http://schemas.microsoft.com/office/drawing/2014/main" id="{62DE76F3-8DD4-C5F5-B75B-7C99E50D17D7}"/>
              </a:ext>
            </a:extLst>
          </p:cNvPr>
          <p:cNvSpPr/>
          <p:nvPr/>
        </p:nvSpPr>
        <p:spPr>
          <a:xfrm rot="10800000">
            <a:off x="1855451" y="3869662"/>
            <a:ext cx="751642" cy="19680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8902307-C38A-1C24-6272-2F89A45C9862}"/>
              </a:ext>
            </a:extLst>
          </p:cNvPr>
          <p:cNvSpPr/>
          <p:nvPr/>
        </p:nvSpPr>
        <p:spPr>
          <a:xfrm rot="5400000">
            <a:off x="930320" y="4638690"/>
            <a:ext cx="549244" cy="17306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Gurobi Optimization · GitHub">
            <a:extLst>
              <a:ext uri="{FF2B5EF4-FFF2-40B4-BE49-F238E27FC236}">
                <a16:creationId xmlns:a16="http://schemas.microsoft.com/office/drawing/2014/main" id="{024BE3FB-4121-C7A0-1D1B-AD450E1B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711" y="2148143"/>
            <a:ext cx="1107397" cy="11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D077EE4-27FC-FB54-DD5E-2FF9C2538B12}"/>
              </a:ext>
            </a:extLst>
          </p:cNvPr>
          <p:cNvSpPr txBox="1"/>
          <p:nvPr/>
        </p:nvSpPr>
        <p:spPr>
          <a:xfrm>
            <a:off x="4053526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9" name="Picture 3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FF064946-B26F-EF99-C2E7-20E4891786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619" y="5067323"/>
            <a:ext cx="2818988" cy="1590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D468084F-A22E-EF68-557B-12724B26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37" y="1952746"/>
            <a:ext cx="390794" cy="3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cked Box Icons - Free SVG &amp; PNG Locked Box Images - Noun ...">
            <a:extLst>
              <a:ext uri="{FF2B5EF4-FFF2-40B4-BE49-F238E27FC236}">
                <a16:creationId xmlns:a16="http://schemas.microsoft.com/office/drawing/2014/main" id="{E2BF384F-6D55-BE90-D35A-77C51D7B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76" y="1672582"/>
            <a:ext cx="927509" cy="9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947010C-A9DE-BD11-5337-EBB9D04339D3}"/>
              </a:ext>
            </a:extLst>
          </p:cNvPr>
          <p:cNvGrpSpPr/>
          <p:nvPr/>
        </p:nvGrpSpPr>
        <p:grpSpPr>
          <a:xfrm>
            <a:off x="471105" y="3017248"/>
            <a:ext cx="1365870" cy="1365870"/>
            <a:chOff x="827718" y="3439978"/>
            <a:chExt cx="927509" cy="927509"/>
          </a:xfrm>
        </p:grpSpPr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0DB23361-1423-95C8-343D-DC9E420F6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79" y="3720142"/>
              <a:ext cx="390794" cy="390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6" descr="Locked Box Icons - Free SVG &amp; PNG Locked Box Images - Noun ...">
              <a:extLst>
                <a:ext uri="{FF2B5EF4-FFF2-40B4-BE49-F238E27FC236}">
                  <a16:creationId xmlns:a16="http://schemas.microsoft.com/office/drawing/2014/main" id="{AB56EE85-24F9-DB8D-CEBE-6ED7C1DE8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18" y="3439978"/>
              <a:ext cx="927509" cy="92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90CD5CEB-5165-6077-6C09-8759186E6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19226" r="27182" b="36908"/>
          <a:stretch>
            <a:fillRect/>
          </a:stretch>
        </p:blipFill>
        <p:spPr bwMode="auto">
          <a:xfrm>
            <a:off x="492669" y="3214461"/>
            <a:ext cx="1309230" cy="9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5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utput image">
            <a:extLst>
              <a:ext uri="{FF2B5EF4-FFF2-40B4-BE49-F238E27FC236}">
                <a16:creationId xmlns:a16="http://schemas.microsoft.com/office/drawing/2014/main" id="{0E8B17EC-DBD4-EAD1-A2AF-2FE3BEF55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4"/>
          <a:stretch>
            <a:fillRect/>
          </a:stretch>
        </p:blipFill>
        <p:spPr bwMode="auto">
          <a:xfrm>
            <a:off x="3302727" y="3192499"/>
            <a:ext cx="1272658" cy="8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E3A2D-9EF2-3BC9-3644-7E5522F4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o</a:t>
            </a:r>
            <a:r>
              <a:rPr lang="en-US" dirty="0">
                <a:latin typeface="Garamond" panose="02020404030301010803" pitchFamily="18" charset="0"/>
              </a:rPr>
              <a:t>ne-time programs </a:t>
            </a:r>
            <a:r>
              <a:rPr lang="en-US" sz="2800" b="0" dirty="0">
                <a:latin typeface="Garamond" panose="02020404030301010803" pitchFamily="18" charset="0"/>
              </a:rPr>
              <a:t>[BGS13]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7F41-B68C-E9C7-CA8A-E0B6A8B33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732"/>
            <a:ext cx="8104572" cy="885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one-time protection (even of classical functions) is still impossible in a quantum world!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299526D-4651-53AC-4584-62B85C3A1EB7}"/>
                  </a:ext>
                </a:extLst>
              </p:cNvPr>
              <p:cNvSpPr/>
              <p:nvPr/>
            </p:nvSpPr>
            <p:spPr>
              <a:xfrm>
                <a:off x="1069738" y="5667319"/>
                <a:ext cx="6061363" cy="94048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But what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is randomized?</a:t>
                </a:r>
              </a:p>
            </p:txBody>
          </p:sp>
        </mc:Choice>
        <mc:Fallback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B299526D-4651-53AC-4584-62B85C3A1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38" y="5667319"/>
                <a:ext cx="6061363" cy="9404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90F2D63-715E-C525-2563-EBC1874E9837}"/>
              </a:ext>
            </a:extLst>
          </p:cNvPr>
          <p:cNvGrpSpPr/>
          <p:nvPr/>
        </p:nvGrpSpPr>
        <p:grpSpPr>
          <a:xfrm>
            <a:off x="7687537" y="2710177"/>
            <a:ext cx="3813803" cy="3427386"/>
            <a:chOff x="7546305" y="939710"/>
            <a:chExt cx="3813803" cy="3427386"/>
          </a:xfrm>
        </p:grpSpPr>
        <p:pic>
          <p:nvPicPr>
            <p:cNvPr id="10" name="Graphic 9" descr="Programmer male with solid fill">
              <a:extLst>
                <a:ext uri="{FF2B5EF4-FFF2-40B4-BE49-F238E27FC236}">
                  <a16:creationId xmlns:a16="http://schemas.microsoft.com/office/drawing/2014/main" id="{DF8DBF03-161A-4DBF-A67E-8F0C956C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46305" y="1841517"/>
              <a:ext cx="1514425" cy="1514425"/>
            </a:xfrm>
            <a:prstGeom prst="rect">
              <a:avLst/>
            </a:prstGeom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4F7927E-2202-4374-575D-46A4114B6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1636" y="3571955"/>
              <a:ext cx="795141" cy="79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video game icon 17744677 PNG">
              <a:extLst>
                <a:ext uri="{FF2B5EF4-FFF2-40B4-BE49-F238E27FC236}">
                  <a16:creationId xmlns:a16="http://schemas.microsoft.com/office/drawing/2014/main" id="{B1F81AB9-BD3A-FE57-8015-2E24FD68B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793" y="939710"/>
              <a:ext cx="1087236" cy="1087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666E23-49D6-1F13-BFB1-DA84AD2605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540" y="1836982"/>
              <a:ext cx="638075" cy="374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07A74B-4AA3-CA8C-8EE6-213EF29D7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730" y="2701842"/>
              <a:ext cx="991681" cy="606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45A3F5-2047-6F39-7ED4-902D9C4208C3}"/>
                </a:ext>
              </a:extLst>
            </p:cNvPr>
            <p:cNvCxnSpPr>
              <a:cxnSpLocks/>
            </p:cNvCxnSpPr>
            <p:nvPr/>
          </p:nvCxnSpPr>
          <p:spPr>
            <a:xfrm>
              <a:off x="9062521" y="3346601"/>
              <a:ext cx="713075" cy="427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2" descr="Gurobi Optimization · GitHub">
              <a:extLst>
                <a:ext uri="{FF2B5EF4-FFF2-40B4-BE49-F238E27FC236}">
                  <a16:creationId xmlns:a16="http://schemas.microsoft.com/office/drawing/2014/main" id="{D41EC856-2392-78AF-56A0-1F6B5EFA1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711" y="2148143"/>
              <a:ext cx="1107397" cy="110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F0BD17-8CF6-73A6-00E7-73F55AF432E6}"/>
              </a:ext>
            </a:extLst>
          </p:cNvPr>
          <p:cNvCxnSpPr>
            <a:cxnSpLocks/>
          </p:cNvCxnSpPr>
          <p:nvPr/>
        </p:nvCxnSpPr>
        <p:spPr>
          <a:xfrm>
            <a:off x="1594871" y="3607059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25222A4-D3CE-3D68-33EC-48417C5F487C}"/>
                  </a:ext>
                </a:extLst>
              </p:cNvPr>
              <p:cNvSpPr/>
              <p:nvPr/>
            </p:nvSpPr>
            <p:spPr>
              <a:xfrm>
                <a:off x="2019077" y="3295976"/>
                <a:ext cx="970961" cy="1987376"/>
              </a:xfrm>
              <a:prstGeom prst="roundRect">
                <a:avLst>
                  <a:gd name="adj" fmla="val 15696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25222A4-D3CE-3D68-33EC-48417C5F4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77" y="3295976"/>
                <a:ext cx="970961" cy="1987376"/>
              </a:xfrm>
              <a:prstGeom prst="roundRect">
                <a:avLst>
                  <a:gd name="adj" fmla="val 1569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32147B-B7E2-2DF3-52D2-F2E118CF9947}"/>
              </a:ext>
            </a:extLst>
          </p:cNvPr>
          <p:cNvCxnSpPr>
            <a:cxnSpLocks/>
          </p:cNvCxnSpPr>
          <p:nvPr/>
        </p:nvCxnSpPr>
        <p:spPr>
          <a:xfrm>
            <a:off x="1594871" y="3872581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3823A3-4997-A497-9A5F-CD6BC07A9FE4}"/>
              </a:ext>
            </a:extLst>
          </p:cNvPr>
          <p:cNvCxnSpPr>
            <a:cxnSpLocks/>
          </p:cNvCxnSpPr>
          <p:nvPr/>
        </p:nvCxnSpPr>
        <p:spPr>
          <a:xfrm>
            <a:off x="1594871" y="4138103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19EF2A-AA27-D1DB-BF65-5DD4B2D79C68}"/>
              </a:ext>
            </a:extLst>
          </p:cNvPr>
          <p:cNvCxnSpPr>
            <a:cxnSpLocks/>
          </p:cNvCxnSpPr>
          <p:nvPr/>
        </p:nvCxnSpPr>
        <p:spPr>
          <a:xfrm>
            <a:off x="1594871" y="4403625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427AFC2-7213-3C80-F77F-97A733E1C5C0}"/>
              </a:ext>
            </a:extLst>
          </p:cNvPr>
          <p:cNvCxnSpPr>
            <a:cxnSpLocks/>
          </p:cNvCxnSpPr>
          <p:nvPr/>
        </p:nvCxnSpPr>
        <p:spPr>
          <a:xfrm>
            <a:off x="1594871" y="4669147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8842BE-F3C0-8AB4-2248-6EEA577C1A54}"/>
              </a:ext>
            </a:extLst>
          </p:cNvPr>
          <p:cNvCxnSpPr>
            <a:cxnSpLocks/>
          </p:cNvCxnSpPr>
          <p:nvPr/>
        </p:nvCxnSpPr>
        <p:spPr>
          <a:xfrm>
            <a:off x="1594871" y="4934669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9A0368-5235-FB98-9487-70910A623109}"/>
              </a:ext>
            </a:extLst>
          </p:cNvPr>
          <p:cNvCxnSpPr>
            <a:cxnSpLocks/>
          </p:cNvCxnSpPr>
          <p:nvPr/>
        </p:nvCxnSpPr>
        <p:spPr>
          <a:xfrm>
            <a:off x="2990038" y="3599201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116653-55CF-2B11-C434-3C0805E4A8F3}"/>
              </a:ext>
            </a:extLst>
          </p:cNvPr>
          <p:cNvCxnSpPr>
            <a:cxnSpLocks/>
          </p:cNvCxnSpPr>
          <p:nvPr/>
        </p:nvCxnSpPr>
        <p:spPr>
          <a:xfrm>
            <a:off x="2990038" y="3864723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C607117-6A8B-4EC7-2AC9-9561CC49326F}"/>
              </a:ext>
            </a:extLst>
          </p:cNvPr>
          <p:cNvCxnSpPr>
            <a:cxnSpLocks/>
          </p:cNvCxnSpPr>
          <p:nvPr/>
        </p:nvCxnSpPr>
        <p:spPr>
          <a:xfrm>
            <a:off x="2990038" y="4130245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AA6455-5891-35A2-698F-072122D29537}"/>
              </a:ext>
            </a:extLst>
          </p:cNvPr>
          <p:cNvCxnSpPr>
            <a:cxnSpLocks/>
          </p:cNvCxnSpPr>
          <p:nvPr/>
        </p:nvCxnSpPr>
        <p:spPr>
          <a:xfrm>
            <a:off x="2990038" y="4395767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BFFE3C4-2996-D496-5019-BB84142F327F}"/>
              </a:ext>
            </a:extLst>
          </p:cNvPr>
          <p:cNvCxnSpPr>
            <a:cxnSpLocks/>
          </p:cNvCxnSpPr>
          <p:nvPr/>
        </p:nvCxnSpPr>
        <p:spPr>
          <a:xfrm>
            <a:off x="2990038" y="4661289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C0D51F-8962-DC5E-9902-5CD4E2548929}"/>
              </a:ext>
            </a:extLst>
          </p:cNvPr>
          <p:cNvCxnSpPr>
            <a:cxnSpLocks/>
          </p:cNvCxnSpPr>
          <p:nvPr/>
        </p:nvCxnSpPr>
        <p:spPr>
          <a:xfrm>
            <a:off x="2990038" y="4926811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B8D4A65-FC82-7AA8-3E87-49DA99BA7C9D}"/>
                  </a:ext>
                </a:extLst>
              </p:cNvPr>
              <p:cNvSpPr/>
              <p:nvPr/>
            </p:nvSpPr>
            <p:spPr>
              <a:xfrm>
                <a:off x="4888112" y="3295976"/>
                <a:ext cx="970961" cy="1987376"/>
              </a:xfrm>
              <a:prstGeom prst="roundRect">
                <a:avLst>
                  <a:gd name="adj" fmla="val 15696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B8D4A65-FC82-7AA8-3E87-49DA99BA7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12" y="3295976"/>
                <a:ext cx="970961" cy="1987376"/>
              </a:xfrm>
              <a:prstGeom prst="roundRect">
                <a:avLst>
                  <a:gd name="adj" fmla="val 15696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C7F63E-FCC7-86F9-48ED-9CB553C45C14}"/>
              </a:ext>
            </a:extLst>
          </p:cNvPr>
          <p:cNvCxnSpPr>
            <a:cxnSpLocks/>
          </p:cNvCxnSpPr>
          <p:nvPr/>
        </p:nvCxnSpPr>
        <p:spPr>
          <a:xfrm>
            <a:off x="5859073" y="3599201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B497771-FB51-BBC7-E03F-447CD64E4D80}"/>
              </a:ext>
            </a:extLst>
          </p:cNvPr>
          <p:cNvCxnSpPr>
            <a:cxnSpLocks/>
          </p:cNvCxnSpPr>
          <p:nvPr/>
        </p:nvCxnSpPr>
        <p:spPr>
          <a:xfrm>
            <a:off x="5859073" y="3864723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EDFDB34-F866-252A-C05E-CF7BFD0A218D}"/>
              </a:ext>
            </a:extLst>
          </p:cNvPr>
          <p:cNvCxnSpPr>
            <a:cxnSpLocks/>
          </p:cNvCxnSpPr>
          <p:nvPr/>
        </p:nvCxnSpPr>
        <p:spPr>
          <a:xfrm>
            <a:off x="5859073" y="4130245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6533E6-94D1-0A1B-4757-EEDCC3C568E2}"/>
              </a:ext>
            </a:extLst>
          </p:cNvPr>
          <p:cNvCxnSpPr>
            <a:cxnSpLocks/>
          </p:cNvCxnSpPr>
          <p:nvPr/>
        </p:nvCxnSpPr>
        <p:spPr>
          <a:xfrm>
            <a:off x="5859073" y="4395767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71DC6D5-D062-099E-3E64-7700C4B39300}"/>
              </a:ext>
            </a:extLst>
          </p:cNvPr>
          <p:cNvCxnSpPr>
            <a:cxnSpLocks/>
          </p:cNvCxnSpPr>
          <p:nvPr/>
        </p:nvCxnSpPr>
        <p:spPr>
          <a:xfrm>
            <a:off x="5859073" y="4661289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D9986FE-5491-14A0-2402-12701B4F3DBE}"/>
              </a:ext>
            </a:extLst>
          </p:cNvPr>
          <p:cNvCxnSpPr>
            <a:cxnSpLocks/>
          </p:cNvCxnSpPr>
          <p:nvPr/>
        </p:nvCxnSpPr>
        <p:spPr>
          <a:xfrm>
            <a:off x="5859073" y="4926811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D16215-A459-038A-BCC1-1DAB566F4F26}"/>
              </a:ext>
            </a:extLst>
          </p:cNvPr>
          <p:cNvCxnSpPr>
            <a:cxnSpLocks/>
          </p:cNvCxnSpPr>
          <p:nvPr/>
        </p:nvCxnSpPr>
        <p:spPr>
          <a:xfrm>
            <a:off x="4470047" y="3599201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24B140-39C2-503B-4F39-62CA8453A473}"/>
              </a:ext>
            </a:extLst>
          </p:cNvPr>
          <p:cNvCxnSpPr>
            <a:cxnSpLocks/>
          </p:cNvCxnSpPr>
          <p:nvPr/>
        </p:nvCxnSpPr>
        <p:spPr>
          <a:xfrm>
            <a:off x="4470047" y="3864723"/>
            <a:ext cx="42420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86B027-C4FE-20BB-A7B8-8CFA0BC75903}"/>
                  </a:ext>
                </a:extLst>
              </p:cNvPr>
              <p:cNvSpPr txBox="1"/>
              <p:nvPr/>
            </p:nvSpPr>
            <p:spPr>
              <a:xfrm>
                <a:off x="961976" y="3502378"/>
                <a:ext cx="275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86B027-C4FE-20BB-A7B8-8CFA0BC7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76" y="3502378"/>
                <a:ext cx="275395" cy="430887"/>
              </a:xfrm>
              <a:prstGeom prst="rect">
                <a:avLst/>
              </a:prstGeom>
              <a:blipFill>
                <a:blip r:embed="rId11"/>
                <a:stretch>
                  <a:fillRect l="-13043"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CC3C4E-814A-4B5D-6444-8A25F31CE1C3}"/>
                  </a:ext>
                </a:extLst>
              </p:cNvPr>
              <p:cNvSpPr txBox="1"/>
              <p:nvPr/>
            </p:nvSpPr>
            <p:spPr>
              <a:xfrm>
                <a:off x="781775" y="4057332"/>
                <a:ext cx="575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CC3C4E-814A-4B5D-6444-8A25F31CE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75" y="4057332"/>
                <a:ext cx="575927" cy="430887"/>
              </a:xfrm>
              <a:prstGeom prst="rect">
                <a:avLst/>
              </a:prstGeom>
              <a:blipFill>
                <a:blip r:embed="rId12"/>
                <a:stretch>
                  <a:fillRect l="-21277" t="-2857" r="-2127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36E3091-6CE3-315A-0E65-7207178EC5E2}"/>
              </a:ext>
            </a:extLst>
          </p:cNvPr>
          <p:cNvCxnSpPr>
            <a:cxnSpLocks/>
          </p:cNvCxnSpPr>
          <p:nvPr/>
        </p:nvCxnSpPr>
        <p:spPr>
          <a:xfrm flipV="1">
            <a:off x="3939056" y="2978455"/>
            <a:ext cx="0" cy="271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72" name="TextBox 3071">
                <a:extLst>
                  <a:ext uri="{FF2B5EF4-FFF2-40B4-BE49-F238E27FC236}">
                    <a16:creationId xmlns:a16="http://schemas.microsoft.com/office/drawing/2014/main" id="{24D7D172-7400-4C84-4B10-24C68DEF97D1}"/>
                  </a:ext>
                </a:extLst>
              </p:cNvPr>
              <p:cNvSpPr txBox="1"/>
              <p:nvPr/>
            </p:nvSpPr>
            <p:spPr>
              <a:xfrm>
                <a:off x="3560697" y="2497034"/>
                <a:ext cx="7812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72" name="TextBox 3071">
                <a:extLst>
                  <a:ext uri="{FF2B5EF4-FFF2-40B4-BE49-F238E27FC236}">
                    <a16:creationId xmlns:a16="http://schemas.microsoft.com/office/drawing/2014/main" id="{24D7D172-7400-4C84-4B10-24C68DEF9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697" y="2497034"/>
                <a:ext cx="781240" cy="430887"/>
              </a:xfrm>
              <a:prstGeom prst="rect">
                <a:avLst/>
              </a:prstGeom>
              <a:blipFill>
                <a:blip r:embed="rId13"/>
                <a:stretch>
                  <a:fillRect l="-16129" t="-2857" r="-1612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75" name="Straight Connector 3074">
            <a:extLst>
              <a:ext uri="{FF2B5EF4-FFF2-40B4-BE49-F238E27FC236}">
                <a16:creationId xmlns:a16="http://schemas.microsoft.com/office/drawing/2014/main" id="{9C4827E6-BBA7-EEF3-51AF-675C659E2A79}"/>
              </a:ext>
            </a:extLst>
          </p:cNvPr>
          <p:cNvCxnSpPr>
            <a:cxnSpLocks/>
          </p:cNvCxnSpPr>
          <p:nvPr/>
        </p:nvCxnSpPr>
        <p:spPr>
          <a:xfrm>
            <a:off x="2990038" y="4130245"/>
            <a:ext cx="18980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6" name="Straight Connector 3075">
            <a:extLst>
              <a:ext uri="{FF2B5EF4-FFF2-40B4-BE49-F238E27FC236}">
                <a16:creationId xmlns:a16="http://schemas.microsoft.com/office/drawing/2014/main" id="{E561A1DA-A503-EC9B-4847-87D6AB3C14ED}"/>
              </a:ext>
            </a:extLst>
          </p:cNvPr>
          <p:cNvCxnSpPr>
            <a:cxnSpLocks/>
          </p:cNvCxnSpPr>
          <p:nvPr/>
        </p:nvCxnSpPr>
        <p:spPr>
          <a:xfrm>
            <a:off x="2990038" y="4395767"/>
            <a:ext cx="18980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7" name="Straight Connector 3076">
            <a:extLst>
              <a:ext uri="{FF2B5EF4-FFF2-40B4-BE49-F238E27FC236}">
                <a16:creationId xmlns:a16="http://schemas.microsoft.com/office/drawing/2014/main" id="{73FCB883-B8CD-FFDE-CAAA-06746CE06DE4}"/>
              </a:ext>
            </a:extLst>
          </p:cNvPr>
          <p:cNvCxnSpPr>
            <a:cxnSpLocks/>
          </p:cNvCxnSpPr>
          <p:nvPr/>
        </p:nvCxnSpPr>
        <p:spPr>
          <a:xfrm>
            <a:off x="2990038" y="4661289"/>
            <a:ext cx="18980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8" name="Straight Connector 3077">
            <a:extLst>
              <a:ext uri="{FF2B5EF4-FFF2-40B4-BE49-F238E27FC236}">
                <a16:creationId xmlns:a16="http://schemas.microsoft.com/office/drawing/2014/main" id="{A9DF06EC-88AB-0D75-D00B-0762243EAED7}"/>
              </a:ext>
            </a:extLst>
          </p:cNvPr>
          <p:cNvCxnSpPr>
            <a:cxnSpLocks/>
          </p:cNvCxnSpPr>
          <p:nvPr/>
        </p:nvCxnSpPr>
        <p:spPr>
          <a:xfrm>
            <a:off x="2990038" y="4926811"/>
            <a:ext cx="189807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95" name="TextBox 3094">
                <a:extLst>
                  <a:ext uri="{FF2B5EF4-FFF2-40B4-BE49-F238E27FC236}">
                    <a16:creationId xmlns:a16="http://schemas.microsoft.com/office/drawing/2014/main" id="{F639E474-F95D-F8B3-B7A4-72E5098FA871}"/>
                  </a:ext>
                </a:extLst>
              </p:cNvPr>
              <p:cNvSpPr txBox="1"/>
              <p:nvPr/>
            </p:nvSpPr>
            <p:spPr>
              <a:xfrm>
                <a:off x="6621635" y="3502378"/>
                <a:ext cx="2753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95" name="TextBox 3094">
                <a:extLst>
                  <a:ext uri="{FF2B5EF4-FFF2-40B4-BE49-F238E27FC236}">
                    <a16:creationId xmlns:a16="http://schemas.microsoft.com/office/drawing/2014/main" id="{F639E474-F95D-F8B3-B7A4-72E5098F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635" y="3502378"/>
                <a:ext cx="275395" cy="430887"/>
              </a:xfrm>
              <a:prstGeom prst="rect">
                <a:avLst/>
              </a:prstGeom>
              <a:blipFill>
                <a:blip r:embed="rId14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96" name="TextBox 3095">
                <a:extLst>
                  <a:ext uri="{FF2B5EF4-FFF2-40B4-BE49-F238E27FC236}">
                    <a16:creationId xmlns:a16="http://schemas.microsoft.com/office/drawing/2014/main" id="{3F54A70B-DB03-A950-5EE3-8258BA457A88}"/>
                  </a:ext>
                </a:extLst>
              </p:cNvPr>
              <p:cNvSpPr txBox="1"/>
              <p:nvPr/>
            </p:nvSpPr>
            <p:spPr>
              <a:xfrm>
                <a:off x="6441434" y="4057332"/>
                <a:ext cx="575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96" name="TextBox 3095">
                <a:extLst>
                  <a:ext uri="{FF2B5EF4-FFF2-40B4-BE49-F238E27FC236}">
                    <a16:creationId xmlns:a16="http://schemas.microsoft.com/office/drawing/2014/main" id="{3F54A70B-DB03-A950-5EE3-8258BA457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34" y="4057332"/>
                <a:ext cx="575927" cy="430887"/>
              </a:xfrm>
              <a:prstGeom prst="rect">
                <a:avLst/>
              </a:prstGeom>
              <a:blipFill>
                <a:blip r:embed="rId15"/>
                <a:stretch>
                  <a:fillRect l="-23913" t="-2857" r="-2173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7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44" grpId="0" animBg="1"/>
      <p:bldP spid="59" grpId="0"/>
      <p:bldP spid="60" grpId="0"/>
      <p:bldP spid="3072" grpId="0"/>
      <p:bldP spid="3095" grpId="0"/>
      <p:bldP spid="30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E560-DC3E-0909-3EDF-64F3903F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authentication </a:t>
            </a:r>
            <a:r>
              <a:rPr lang="en-US" sz="2800" b="0" dirty="0"/>
              <a:t>[BS23]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109B-D59B-1AF7-E5B3-6BC9754F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757" y="4894843"/>
            <a:ext cx="5880335" cy="1639390"/>
          </a:xfrm>
        </p:spPr>
        <p:txBody>
          <a:bodyPr>
            <a:normAutofit/>
          </a:bodyPr>
          <a:lstStyle/>
          <a:p>
            <a:r>
              <a:rPr lang="en-US" dirty="0"/>
              <a:t>Alice can only sign as many messages as she has tokens.</a:t>
            </a:r>
          </a:p>
          <a:p>
            <a:r>
              <a:rPr lang="en-US" dirty="0"/>
              <a:t>Verification may require a secret key.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B74555-D4C5-402C-698E-F665410B47F9}"/>
                  </a:ext>
                </a:extLst>
              </p:cNvPr>
              <p:cNvSpPr txBox="1"/>
              <p:nvPr/>
            </p:nvSpPr>
            <p:spPr>
              <a:xfrm>
                <a:off x="1696859" y="4993531"/>
                <a:ext cx="14662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B74555-D4C5-402C-698E-F665410B4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59" y="4993531"/>
                <a:ext cx="1466299" cy="430887"/>
              </a:xfrm>
              <a:prstGeom prst="rect">
                <a:avLst/>
              </a:prstGeom>
              <a:blipFill>
                <a:blip r:embed="rId2"/>
                <a:stretch>
                  <a:fillRect l="-7692" t="-2857" r="-769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phic 37" descr="Programmer male with solid fill">
            <a:extLst>
              <a:ext uri="{FF2B5EF4-FFF2-40B4-BE49-F238E27FC236}">
                <a16:creationId xmlns:a16="http://schemas.microsoft.com/office/drawing/2014/main" id="{5C1539E8-D1D1-556F-9ECD-71BFD804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305" y="1841517"/>
            <a:ext cx="1514425" cy="1514425"/>
          </a:xfrm>
          <a:prstGeom prst="rect">
            <a:avLst/>
          </a:prstGeom>
        </p:spPr>
      </p:pic>
      <p:sp>
        <p:nvSpPr>
          <p:cNvPr id="39" name="Right Arrow 38">
            <a:extLst>
              <a:ext uri="{FF2B5EF4-FFF2-40B4-BE49-F238E27FC236}">
                <a16:creationId xmlns:a16="http://schemas.microsoft.com/office/drawing/2014/main" id="{629B1A66-E05A-E02C-E681-43C4DBC69C2E}"/>
              </a:ext>
            </a:extLst>
          </p:cNvPr>
          <p:cNvSpPr/>
          <p:nvPr/>
        </p:nvSpPr>
        <p:spPr>
          <a:xfrm rot="10800000">
            <a:off x="4345757" y="2598729"/>
            <a:ext cx="3109127" cy="31108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School boy with solid fill">
            <a:extLst>
              <a:ext uri="{FF2B5EF4-FFF2-40B4-BE49-F238E27FC236}">
                <a16:creationId xmlns:a16="http://schemas.microsoft.com/office/drawing/2014/main" id="{2BE4C9D7-4050-4702-F306-44E772ADA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98489" y="1851301"/>
            <a:ext cx="1789093" cy="17890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FB2BAA99-E6C5-1D48-A364-439C7AA66B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9470" y="3675718"/>
                <a:ext cx="658490" cy="6377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FB2BAA99-E6C5-1D48-A364-439C7AA66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470" y="3675718"/>
                <a:ext cx="658490" cy="637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>
            <a:extLst>
              <a:ext uri="{FF2B5EF4-FFF2-40B4-BE49-F238E27FC236}">
                <a16:creationId xmlns:a16="http://schemas.microsoft.com/office/drawing/2014/main" id="{A9656755-640D-8AD2-2F13-4D92D9D6CA0D}"/>
              </a:ext>
            </a:extLst>
          </p:cNvPr>
          <p:cNvSpPr/>
          <p:nvPr/>
        </p:nvSpPr>
        <p:spPr>
          <a:xfrm rot="10800000">
            <a:off x="2989082" y="3863350"/>
            <a:ext cx="751642" cy="19680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6A9E676A-7426-D53A-E7BB-0EAE688C8870}"/>
              </a:ext>
            </a:extLst>
          </p:cNvPr>
          <p:cNvSpPr/>
          <p:nvPr/>
        </p:nvSpPr>
        <p:spPr>
          <a:xfrm rot="5400000">
            <a:off x="2063951" y="4632378"/>
            <a:ext cx="549244" cy="17306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D118A2-7401-11BB-233D-34877E482167}"/>
                  </a:ext>
                </a:extLst>
              </p:cNvPr>
              <p:cNvSpPr txBox="1"/>
              <p:nvPr/>
            </p:nvSpPr>
            <p:spPr>
              <a:xfrm>
                <a:off x="5658067" y="2167841"/>
                <a:ext cx="751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2D118A2-7401-11BB-233D-34877E482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067" y="2167841"/>
                <a:ext cx="751937" cy="430887"/>
              </a:xfrm>
              <a:prstGeom prst="rect">
                <a:avLst/>
              </a:prstGeom>
              <a:blipFill>
                <a:blip r:embed="rId8"/>
                <a:stretch>
                  <a:fillRect l="-16667" t="-2857" r="-16667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A89E7A-EDB2-C52B-E07A-8456DCF50877}"/>
                  </a:ext>
                </a:extLst>
              </p:cNvPr>
              <p:cNvSpPr txBox="1"/>
              <p:nvPr/>
            </p:nvSpPr>
            <p:spPr>
              <a:xfrm>
                <a:off x="2066204" y="3711916"/>
                <a:ext cx="751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A89E7A-EDB2-C52B-E07A-8456DCF50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204" y="3711916"/>
                <a:ext cx="751937" cy="430887"/>
              </a:xfrm>
              <a:prstGeom prst="rect">
                <a:avLst/>
              </a:prstGeom>
              <a:blipFill>
                <a:blip r:embed="rId9"/>
                <a:stretch>
                  <a:fillRect l="-16667" t="-2857" r="-1666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8" descr="undefined">
            <a:extLst>
              <a:ext uri="{FF2B5EF4-FFF2-40B4-BE49-F238E27FC236}">
                <a16:creationId xmlns:a16="http://schemas.microsoft.com/office/drawing/2014/main" id="{A717DD2B-34CD-D4CC-38CC-9C59EF2A9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t="19226" r="27182" b="36908"/>
          <a:stretch>
            <a:fillRect/>
          </a:stretch>
        </p:blipFill>
        <p:spPr bwMode="auto">
          <a:xfrm>
            <a:off x="1862412" y="3491503"/>
            <a:ext cx="1041199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FC444E-8A10-D56D-45CC-0001084A932B}"/>
                  </a:ext>
                </a:extLst>
              </p:cNvPr>
              <p:cNvSpPr txBox="1"/>
              <p:nvPr/>
            </p:nvSpPr>
            <p:spPr>
              <a:xfrm>
                <a:off x="7117815" y="3714962"/>
                <a:ext cx="27865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𝑣𝑒𝑟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𝑠𝑖𝑔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FC444E-8A10-D56D-45CC-0001084A9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815" y="3714962"/>
                <a:ext cx="2786532" cy="430887"/>
              </a:xfrm>
              <a:prstGeom prst="rect">
                <a:avLst/>
              </a:prstGeom>
              <a:blipFill>
                <a:blip r:embed="rId11"/>
                <a:stretch>
                  <a:fillRect l="-1364" t="-2857" r="-4545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41" grpId="0"/>
      <p:bldP spid="42" grpId="0" animBg="1"/>
      <p:bldP spid="43" grpId="0" animBg="1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C487A-DC81-82A0-F002-17CFB1040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4551-258E-1F70-2D3B-E2EC2152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One-time authentication example </a:t>
            </a:r>
            <a:r>
              <a:rPr lang="en-US" sz="2800" b="0" dirty="0"/>
              <a:t>[BS23]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268A97-E6C8-6B48-2E67-12B806D84454}"/>
                  </a:ext>
                </a:extLst>
              </p:cNvPr>
              <p:cNvSpPr txBox="1"/>
              <p:nvPr/>
            </p:nvSpPr>
            <p:spPr>
              <a:xfrm>
                <a:off x="2421506" y="2572630"/>
                <a:ext cx="2117952" cy="1045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sz="2800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268A97-E6C8-6B48-2E67-12B806D8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506" y="2572630"/>
                <a:ext cx="2117952" cy="1045543"/>
              </a:xfrm>
              <a:prstGeom prst="rect">
                <a:avLst/>
              </a:prstGeom>
              <a:blipFill>
                <a:blip r:embed="rId2"/>
                <a:stretch>
                  <a:fillRect l="-14286" t="-144048" r="-13095" b="-198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1C2C8B-AC1D-ED84-9CDC-0E92E45CA1E3}"/>
                  </a:ext>
                </a:extLst>
              </p:cNvPr>
              <p:cNvSpPr txBox="1"/>
              <p:nvPr/>
            </p:nvSpPr>
            <p:spPr>
              <a:xfrm>
                <a:off x="7988358" y="2572630"/>
                <a:ext cx="2399631" cy="1066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1C2C8B-AC1D-ED84-9CDC-0E92E45CA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358" y="2572630"/>
                <a:ext cx="2399631" cy="1066318"/>
              </a:xfrm>
              <a:prstGeom prst="rect">
                <a:avLst/>
              </a:prstGeom>
              <a:blipFill>
                <a:blip r:embed="rId3"/>
                <a:stretch>
                  <a:fillRect l="-2632" t="-142353" r="-10000" b="-19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027CCCB-6BA7-7916-B758-57DC271DE35B}"/>
              </a:ext>
            </a:extLst>
          </p:cNvPr>
          <p:cNvSpPr txBox="1">
            <a:spLocks/>
          </p:cNvSpPr>
          <p:nvPr/>
        </p:nvSpPr>
        <p:spPr>
          <a:xfrm>
            <a:off x="450282" y="2753478"/>
            <a:ext cx="1933054" cy="57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token: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B3A9376-E0AE-A69C-FD56-3C809E21FDEC}"/>
              </a:ext>
            </a:extLst>
          </p:cNvPr>
          <p:cNvSpPr/>
          <p:nvPr/>
        </p:nvSpPr>
        <p:spPr>
          <a:xfrm rot="5400000">
            <a:off x="2963358" y="3789062"/>
            <a:ext cx="457596" cy="18891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F78050B-AF4D-97CA-63A1-A108A49CD624}"/>
              </a:ext>
            </a:extLst>
          </p:cNvPr>
          <p:cNvSpPr/>
          <p:nvPr/>
        </p:nvSpPr>
        <p:spPr>
          <a:xfrm rot="5400000">
            <a:off x="8731570" y="3789063"/>
            <a:ext cx="457596" cy="18891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01DB4C9-60F6-2C4E-16CF-A627102399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51078" y="4123911"/>
                <a:ext cx="3671067" cy="5793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signature of 0</a:t>
                </a: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01DB4C9-60F6-2C4E-16CF-A62710239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078" y="4123911"/>
                <a:ext cx="3671067" cy="579380"/>
              </a:xfrm>
              <a:prstGeom prst="rect">
                <a:avLst/>
              </a:prstGeom>
              <a:blipFill>
                <a:blip r:embed="rId4"/>
                <a:stretch>
                  <a:fillRect t="-17021" r="-1034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67D89944-4552-D456-60E7-A0703954A1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82733" y="4123911"/>
                <a:ext cx="3671067" cy="5793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/>
                  <a:t> is a signature of 1</a:t>
                </a:r>
              </a:p>
            </p:txBody>
          </p:sp>
        </mc:Choice>
        <mc:Fallback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67D89944-4552-D456-60E7-A0703954A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33" y="4123911"/>
                <a:ext cx="3671067" cy="579380"/>
              </a:xfrm>
              <a:prstGeom prst="rect">
                <a:avLst/>
              </a:prstGeom>
              <a:blipFill>
                <a:blip r:embed="rId5"/>
                <a:stretch>
                  <a:fillRect t="-14894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A516DE5E-847A-8F3D-D40E-5F75BC66C411}"/>
              </a:ext>
            </a:extLst>
          </p:cNvPr>
          <p:cNvSpPr/>
          <p:nvPr/>
        </p:nvSpPr>
        <p:spPr>
          <a:xfrm>
            <a:off x="4668665" y="2947548"/>
            <a:ext cx="3189420" cy="295706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0D2688-A3F4-0AE8-2B06-BC99DA5C602A}"/>
              </a:ext>
            </a:extLst>
          </p:cNvPr>
          <p:cNvSpPr txBox="1"/>
          <p:nvPr/>
        </p:nvSpPr>
        <p:spPr>
          <a:xfrm>
            <a:off x="5530001" y="2612280"/>
            <a:ext cx="146674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Hadamard</a:t>
            </a:r>
          </a:p>
        </p:txBody>
      </p:sp>
    </p:spTree>
    <p:extLst>
      <p:ext uri="{BB962C8B-B14F-4D97-AF65-F5344CB8AC3E}">
        <p14:creationId xmlns:p14="http://schemas.microsoft.com/office/powerpoint/2010/main" val="7073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5" grpId="0" animBg="1"/>
      <p:bldP spid="26" grpId="0"/>
      <p:bldP spid="27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E1D73-E2CF-8996-DC73-775279A2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EAC0-A9A0-C7CC-6DDA-4F15F0A3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Attempted construction?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34870-B4CE-54C3-1DD4-ECB4035FD0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4278"/>
                <a:ext cx="10515600" cy="10359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Bob wants to one-time protect some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b="0" dirty="0"/>
                  <a:t> with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and randomness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34870-B4CE-54C3-1DD4-ECB4035FD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4278"/>
                <a:ext cx="10515600" cy="1035921"/>
              </a:xfrm>
              <a:blipFill>
                <a:blip r:embed="rId2"/>
                <a:stretch>
                  <a:fillRect l="-1206" t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A685947-457A-4AA5-86C8-1D869A6D9EFF}"/>
              </a:ext>
            </a:extLst>
          </p:cNvPr>
          <p:cNvGrpSpPr/>
          <p:nvPr/>
        </p:nvGrpSpPr>
        <p:grpSpPr>
          <a:xfrm>
            <a:off x="8829307" y="2092238"/>
            <a:ext cx="3013937" cy="2708563"/>
            <a:chOff x="7546305" y="939710"/>
            <a:chExt cx="3813803" cy="3427386"/>
          </a:xfrm>
        </p:grpSpPr>
        <p:pic>
          <p:nvPicPr>
            <p:cNvPr id="23" name="Graphic 22" descr="Programmer male with solid fill">
              <a:extLst>
                <a:ext uri="{FF2B5EF4-FFF2-40B4-BE49-F238E27FC236}">
                  <a16:creationId xmlns:a16="http://schemas.microsoft.com/office/drawing/2014/main" id="{9EC13EB6-A79B-AA2C-8CED-D80011B18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46305" y="1841517"/>
              <a:ext cx="1514425" cy="1514425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0DA5AB5D-0D1B-893D-2BD5-1A3F638EA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1636" y="3571955"/>
              <a:ext cx="795141" cy="79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video game icon 17744677 PNG">
              <a:extLst>
                <a:ext uri="{FF2B5EF4-FFF2-40B4-BE49-F238E27FC236}">
                  <a16:creationId xmlns:a16="http://schemas.microsoft.com/office/drawing/2014/main" id="{47B1FF95-DC55-526B-4D05-CB3C492CA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793" y="939710"/>
              <a:ext cx="1087236" cy="1087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F6023D-68B8-2BDB-5C36-FA8765D8D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540" y="1836982"/>
              <a:ext cx="638075" cy="374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0F3D07-9B68-6990-A86B-0EABA2BC60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730" y="2701842"/>
              <a:ext cx="991681" cy="606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C4F758-314F-5D31-0295-B8961C6E97C7}"/>
                </a:ext>
              </a:extLst>
            </p:cNvPr>
            <p:cNvCxnSpPr>
              <a:cxnSpLocks/>
            </p:cNvCxnSpPr>
            <p:nvPr/>
          </p:nvCxnSpPr>
          <p:spPr>
            <a:xfrm>
              <a:off x="9062521" y="3346601"/>
              <a:ext cx="713075" cy="427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12" descr="Gurobi Optimization · GitHub">
              <a:extLst>
                <a:ext uri="{FF2B5EF4-FFF2-40B4-BE49-F238E27FC236}">
                  <a16:creationId xmlns:a16="http://schemas.microsoft.com/office/drawing/2014/main" id="{7258B49F-3565-D8C3-355C-2AD379C1E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711" y="2148143"/>
              <a:ext cx="1107397" cy="110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2FA068-C275-7A6E-681F-2E6402BFF8FB}"/>
                  </a:ext>
                </a:extLst>
              </p:cNvPr>
              <p:cNvSpPr txBox="1"/>
              <p:nvPr/>
            </p:nvSpPr>
            <p:spPr>
              <a:xfrm>
                <a:off x="620053" y="4255957"/>
                <a:ext cx="1391343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Obf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62FA068-C275-7A6E-681F-2E6402BFF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3" y="4255957"/>
                <a:ext cx="1391343" cy="442429"/>
              </a:xfrm>
              <a:prstGeom prst="rect">
                <a:avLst/>
              </a:prstGeom>
              <a:blipFill>
                <a:blip r:embed="rId8"/>
                <a:stretch>
                  <a:fillRect l="-5405" t="-22222" r="-630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uble Bracket 30">
            <a:extLst>
              <a:ext uri="{FF2B5EF4-FFF2-40B4-BE49-F238E27FC236}">
                <a16:creationId xmlns:a16="http://schemas.microsoft.com/office/drawing/2014/main" id="{15618CEE-4FE2-61B9-1971-08448F996FD7}"/>
              </a:ext>
            </a:extLst>
          </p:cNvPr>
          <p:cNvSpPr/>
          <p:nvPr/>
        </p:nvSpPr>
        <p:spPr>
          <a:xfrm>
            <a:off x="2099421" y="3756922"/>
            <a:ext cx="5986021" cy="144050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8184C05-08B3-630B-C121-B972393EB00A}"/>
                  </a:ext>
                </a:extLst>
              </p:cNvPr>
              <p:cNvSpPr txBox="1"/>
              <p:nvPr/>
            </p:nvSpPr>
            <p:spPr>
              <a:xfrm>
                <a:off x="2159714" y="3817142"/>
                <a:ext cx="598602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Verify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correctly authenticates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If so,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8184C05-08B3-630B-C121-B972393EB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14" y="3817142"/>
                <a:ext cx="5986021" cy="1384995"/>
              </a:xfrm>
              <a:prstGeom prst="rect">
                <a:avLst/>
              </a:prstGeom>
              <a:blipFill>
                <a:blip r:embed="rId9"/>
                <a:stretch>
                  <a:fillRect l="-1691" r="-1268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1419CD-16E3-5FA3-9189-48D61E6AB74B}"/>
                  </a:ext>
                </a:extLst>
              </p:cNvPr>
              <p:cNvSpPr txBox="1"/>
              <p:nvPr/>
            </p:nvSpPr>
            <p:spPr>
              <a:xfrm>
                <a:off x="3747921" y="2533685"/>
                <a:ext cx="486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Garamond" panose="02020404030301010803" pitchFamily="18" charset="0"/>
                  </a:rPr>
                  <a:t>One-time a</a:t>
                </a:r>
                <a:r>
                  <a:rPr lang="en-US" sz="2800" b="0" dirty="0">
                    <a:latin typeface="Garamond" panose="02020404030301010803" pitchFamily="18" charset="0"/>
                  </a:rPr>
                  <a:t>uthentication token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A1419CD-16E3-5FA3-9189-48D61E6A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21" y="2533685"/>
                <a:ext cx="4864024" cy="430887"/>
              </a:xfrm>
              <a:prstGeom prst="rect">
                <a:avLst/>
              </a:prstGeom>
              <a:blipFill>
                <a:blip r:embed="rId10"/>
                <a:stretch>
                  <a:fillRect l="-4688" t="-25714" r="-2344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B3EC354-178A-3594-1C4D-668618E94F52}"/>
              </a:ext>
            </a:extLst>
          </p:cNvPr>
          <p:cNvSpPr/>
          <p:nvPr/>
        </p:nvSpPr>
        <p:spPr>
          <a:xfrm>
            <a:off x="620053" y="3551436"/>
            <a:ext cx="7794405" cy="200319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E812695-0F34-97B5-BFDD-98DFC5A2D876}"/>
              </a:ext>
            </a:extLst>
          </p:cNvPr>
          <p:cNvSpPr/>
          <p:nvPr/>
        </p:nvSpPr>
        <p:spPr>
          <a:xfrm>
            <a:off x="3543661" y="2386677"/>
            <a:ext cx="5187098" cy="7725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144F42D3-C4E3-7209-ED5B-133DEACF32DA}"/>
              </a:ext>
            </a:extLst>
          </p:cNvPr>
          <p:cNvSpPr/>
          <p:nvPr/>
        </p:nvSpPr>
        <p:spPr>
          <a:xfrm rot="12098664">
            <a:off x="8374043" y="3289015"/>
            <a:ext cx="544953" cy="19740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D5FC8EEA-537E-595B-7FB1-446F3FBDEA20}"/>
              </a:ext>
            </a:extLst>
          </p:cNvPr>
          <p:cNvSpPr/>
          <p:nvPr/>
        </p:nvSpPr>
        <p:spPr>
          <a:xfrm rot="8888121">
            <a:off x="8435269" y="3927658"/>
            <a:ext cx="480338" cy="21596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A700813E-8972-347B-37C3-1E22CBFE16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170" y="5783118"/>
                <a:ext cx="10515600" cy="10359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To evaluate on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to obtain a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then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A700813E-8972-347B-37C3-1E22CBFE1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0" y="5783118"/>
                <a:ext cx="10515600" cy="1035921"/>
              </a:xfrm>
              <a:prstGeom prst="rect">
                <a:avLst/>
              </a:prstGeom>
              <a:blipFill>
                <a:blip r:embed="rId11"/>
                <a:stretch>
                  <a:fillRect l="-1206" t="-9639"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56F64B53-D358-02E6-F53A-84DC28DBBE1C}"/>
                  </a:ext>
                </a:extLst>
              </p:cNvPr>
              <p:cNvSpPr/>
              <p:nvPr/>
            </p:nvSpPr>
            <p:spPr>
              <a:xfrm>
                <a:off x="3375476" y="5283723"/>
                <a:ext cx="4526134" cy="1442680"/>
              </a:xfrm>
              <a:prstGeom prst="hexagon">
                <a:avLst/>
              </a:prstGeom>
              <a:solidFill>
                <a:srgbClr val="FF0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Garamond" panose="02020404030301010803" pitchFamily="18" charset="0"/>
                </a:endParaRPr>
              </a:p>
              <a:p>
                <a:pPr algn="ctr"/>
                <a:r>
                  <a:rPr lang="en-US" sz="2800" dirty="0">
                    <a:latin typeface="Garamond" panose="02020404030301010803" pitchFamily="18" charset="0"/>
                  </a:rPr>
                  <a:t>is deterministic!</a:t>
                </a:r>
              </a:p>
            </p:txBody>
          </p:sp>
        </mc:Choice>
        <mc:Fallback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56F64B53-D358-02E6-F53A-84DC28DBB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476" y="5283723"/>
                <a:ext cx="4526134" cy="1442680"/>
              </a:xfrm>
              <a:prstGeom prst="hexagon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263544-BCA8-6B2A-CA02-35BCD9821AAA}"/>
                  </a:ext>
                </a:extLst>
              </p:cNvPr>
              <p:cNvSpPr txBox="1"/>
              <p:nvPr/>
            </p:nvSpPr>
            <p:spPr>
              <a:xfrm>
                <a:off x="66341" y="2641859"/>
                <a:ext cx="34283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Obf</m:t>
                    </m:r>
                  </m:oMath>
                </a14:m>
                <a:r>
                  <a:rPr lang="en-US" sz="2000" dirty="0">
                    <a:latin typeface="Garamond" panose="02020404030301010803" pitchFamily="18" charset="0"/>
                  </a:rPr>
                  <a:t> is an obfuscator that we’ll model as black-box obfuscation.</a:t>
                </a: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263544-BCA8-6B2A-CA02-35BCD982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1" y="2641859"/>
                <a:ext cx="3428357" cy="707886"/>
              </a:xfrm>
              <a:prstGeom prst="rect">
                <a:avLst/>
              </a:prstGeom>
              <a:blipFill>
                <a:blip r:embed="rId13"/>
                <a:stretch>
                  <a:fillRect l="-1845" t="-1754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ight Arrow 45">
            <a:extLst>
              <a:ext uri="{FF2B5EF4-FFF2-40B4-BE49-F238E27FC236}">
                <a16:creationId xmlns:a16="http://schemas.microsoft.com/office/drawing/2014/main" id="{A29C894D-8E10-3585-A662-6A2DDAFAA15A}"/>
              </a:ext>
            </a:extLst>
          </p:cNvPr>
          <p:cNvSpPr/>
          <p:nvPr/>
        </p:nvSpPr>
        <p:spPr>
          <a:xfrm rot="4155446">
            <a:off x="1098786" y="3682121"/>
            <a:ext cx="897680" cy="18758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3" grpId="0"/>
      <p:bldP spid="34" grpId="0"/>
      <p:bldP spid="35" grpId="0" animBg="1"/>
      <p:bldP spid="36" grpId="0" animBg="1"/>
      <p:bldP spid="39" grpId="0" animBg="1"/>
      <p:bldP spid="40" grpId="0" animBg="1"/>
      <p:bldP spid="44" grpId="0"/>
      <p:bldP spid="43" grpId="0" animBg="1"/>
      <p:bldP spid="45" grpId="0"/>
      <p:bldP spid="45" grpId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26862-68EA-0C70-1387-0878E005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50AFA-BA3E-D852-6993-12A43DA5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construction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DD6CDF-01C5-3B48-053A-1C8B9D85A639}"/>
              </a:ext>
            </a:extLst>
          </p:cNvPr>
          <p:cNvGrpSpPr/>
          <p:nvPr/>
        </p:nvGrpSpPr>
        <p:grpSpPr>
          <a:xfrm>
            <a:off x="8810454" y="1083570"/>
            <a:ext cx="3013937" cy="2708563"/>
            <a:chOff x="7546305" y="939710"/>
            <a:chExt cx="3813803" cy="3427386"/>
          </a:xfrm>
        </p:grpSpPr>
        <p:pic>
          <p:nvPicPr>
            <p:cNvPr id="23" name="Graphic 22" descr="Programmer male with solid fill">
              <a:extLst>
                <a:ext uri="{FF2B5EF4-FFF2-40B4-BE49-F238E27FC236}">
                  <a16:creationId xmlns:a16="http://schemas.microsoft.com/office/drawing/2014/main" id="{B640F5C0-6D28-BB2D-87F7-FD6648FE8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46305" y="1841517"/>
              <a:ext cx="1514425" cy="1514425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7F03935-3924-8A87-1FD6-57243113F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1636" y="3571955"/>
              <a:ext cx="795141" cy="79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video game icon 17744677 PNG">
              <a:extLst>
                <a:ext uri="{FF2B5EF4-FFF2-40B4-BE49-F238E27FC236}">
                  <a16:creationId xmlns:a16="http://schemas.microsoft.com/office/drawing/2014/main" id="{6008A2F0-4BA1-E45E-667F-7C738E7D0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793" y="939710"/>
              <a:ext cx="1087236" cy="1087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6E820E-A199-ACDC-7979-417A49525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540" y="1836982"/>
              <a:ext cx="638075" cy="374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B695C6-03BE-617B-FBAB-A802343B4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730" y="2701842"/>
              <a:ext cx="991681" cy="606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06B20BF-3125-4BDD-A729-49F38AE2FEBA}"/>
                </a:ext>
              </a:extLst>
            </p:cNvPr>
            <p:cNvCxnSpPr>
              <a:cxnSpLocks/>
            </p:cNvCxnSpPr>
            <p:nvPr/>
          </p:nvCxnSpPr>
          <p:spPr>
            <a:xfrm>
              <a:off x="9062521" y="3346601"/>
              <a:ext cx="713075" cy="427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12" descr="Gurobi Optimization · GitHub">
              <a:extLst>
                <a:ext uri="{FF2B5EF4-FFF2-40B4-BE49-F238E27FC236}">
                  <a16:creationId xmlns:a16="http://schemas.microsoft.com/office/drawing/2014/main" id="{5F20FC1B-ECBD-DD45-AEC3-466ECCD77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711" y="2148143"/>
              <a:ext cx="1107397" cy="110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AACB09-D8A2-79A0-C358-D5A470624DBD}"/>
                  </a:ext>
                </a:extLst>
              </p:cNvPr>
              <p:cNvSpPr txBox="1"/>
              <p:nvPr/>
            </p:nvSpPr>
            <p:spPr>
              <a:xfrm>
                <a:off x="601200" y="3247289"/>
                <a:ext cx="1391343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Obf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AACB09-D8A2-79A0-C358-D5A470624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0" y="3247289"/>
                <a:ext cx="1391343" cy="442429"/>
              </a:xfrm>
              <a:prstGeom prst="rect">
                <a:avLst/>
              </a:prstGeom>
              <a:blipFill>
                <a:blip r:embed="rId7"/>
                <a:stretch>
                  <a:fillRect l="-6364" t="-19444" r="-6364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uble Bracket 30">
            <a:extLst>
              <a:ext uri="{FF2B5EF4-FFF2-40B4-BE49-F238E27FC236}">
                <a16:creationId xmlns:a16="http://schemas.microsoft.com/office/drawing/2014/main" id="{52A38078-B254-CC0E-654A-CFE511A7749D}"/>
              </a:ext>
            </a:extLst>
          </p:cNvPr>
          <p:cNvSpPr/>
          <p:nvPr/>
        </p:nvSpPr>
        <p:spPr>
          <a:xfrm>
            <a:off x="2080568" y="2748254"/>
            <a:ext cx="5986021" cy="144050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4207CE-78AA-031C-64D6-3D0718039077}"/>
                  </a:ext>
                </a:extLst>
              </p:cNvPr>
              <p:cNvSpPr txBox="1"/>
              <p:nvPr/>
            </p:nvSpPr>
            <p:spPr>
              <a:xfrm>
                <a:off x="2140861" y="2808474"/>
                <a:ext cx="598602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Verify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correctly authenticates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If so,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D4207CE-78AA-031C-64D6-3D0718039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61" y="2808474"/>
                <a:ext cx="5986021" cy="1384995"/>
              </a:xfrm>
              <a:prstGeom prst="rect">
                <a:avLst/>
              </a:prstGeom>
              <a:blipFill>
                <a:blip r:embed="rId8"/>
                <a:stretch>
                  <a:fillRect l="-1907" r="-1483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F6A354-9828-5809-9B76-DFD2A51579E6}"/>
                  </a:ext>
                </a:extLst>
              </p:cNvPr>
              <p:cNvSpPr txBox="1"/>
              <p:nvPr/>
            </p:nvSpPr>
            <p:spPr>
              <a:xfrm>
                <a:off x="3356622" y="1614370"/>
                <a:ext cx="486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Garamond" panose="02020404030301010803" pitchFamily="18" charset="0"/>
                  </a:rPr>
                  <a:t>One-time a</a:t>
                </a:r>
                <a:r>
                  <a:rPr lang="en-US" sz="2800" b="0" dirty="0">
                    <a:latin typeface="Garamond" panose="02020404030301010803" pitchFamily="18" charset="0"/>
                  </a:rPr>
                  <a:t>uthentication token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4F6A354-9828-5809-9B76-DFD2A5157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22" y="1614370"/>
                <a:ext cx="4864024" cy="430887"/>
              </a:xfrm>
              <a:prstGeom prst="rect">
                <a:avLst/>
              </a:prstGeom>
              <a:blipFill>
                <a:blip r:embed="rId9"/>
                <a:stretch>
                  <a:fillRect l="-4427" t="-25714" r="-2344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0E187D0-1E46-4087-3B50-A6FC4C2464BD}"/>
              </a:ext>
            </a:extLst>
          </p:cNvPr>
          <p:cNvSpPr/>
          <p:nvPr/>
        </p:nvSpPr>
        <p:spPr>
          <a:xfrm>
            <a:off x="601200" y="2542768"/>
            <a:ext cx="7794405" cy="200319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5B51DBB-B9FD-1CCB-3F27-F19E1C4B070B}"/>
              </a:ext>
            </a:extLst>
          </p:cNvPr>
          <p:cNvSpPr/>
          <p:nvPr/>
        </p:nvSpPr>
        <p:spPr>
          <a:xfrm>
            <a:off x="3152362" y="1467362"/>
            <a:ext cx="5187098" cy="7725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B714ABA9-6584-8340-AED6-3DAAA2606D19}"/>
              </a:ext>
            </a:extLst>
          </p:cNvPr>
          <p:cNvSpPr/>
          <p:nvPr/>
        </p:nvSpPr>
        <p:spPr>
          <a:xfrm rot="12033181">
            <a:off x="8355305" y="2009419"/>
            <a:ext cx="544953" cy="19740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E2E2E2CB-1A2A-102A-C560-6E661233B10C}"/>
              </a:ext>
            </a:extLst>
          </p:cNvPr>
          <p:cNvSpPr/>
          <p:nvPr/>
        </p:nvSpPr>
        <p:spPr>
          <a:xfrm rot="8888121">
            <a:off x="8416416" y="2918990"/>
            <a:ext cx="480338" cy="21596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990FAF-5037-EF9B-1FC1-8497FCABFB5B}"/>
                  </a:ext>
                </a:extLst>
              </p:cNvPr>
              <p:cNvSpPr txBox="1"/>
              <p:nvPr/>
            </p:nvSpPr>
            <p:spPr>
              <a:xfrm>
                <a:off x="4355184" y="4792533"/>
                <a:ext cx="32522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Garamond" panose="02020404030301010803" pitchFamily="18" charset="0"/>
                  </a:rPr>
                  <a:t> is a hash function that we’ll model as a random oracle.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990FAF-5037-EF9B-1FC1-8497FCABF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184" y="4792533"/>
                <a:ext cx="3252247" cy="707886"/>
              </a:xfrm>
              <a:prstGeom prst="rect">
                <a:avLst/>
              </a:prstGeom>
              <a:blipFill>
                <a:blip r:embed="rId10"/>
                <a:stretch>
                  <a:fillRect l="-1938" t="-357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C3EB9351-4897-F5B4-ABB9-B80D0015A95C}"/>
              </a:ext>
            </a:extLst>
          </p:cNvPr>
          <p:cNvSpPr/>
          <p:nvPr/>
        </p:nvSpPr>
        <p:spPr>
          <a:xfrm rot="15482347">
            <a:off x="5208480" y="4365818"/>
            <a:ext cx="613903" cy="21530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A82E-80CB-8001-78C0-55B9B7EA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1DC8-50FD-2D59-30D8-394C2758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construction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3F030C-AB5F-3C1F-0B6F-CDFE15FBD170}"/>
              </a:ext>
            </a:extLst>
          </p:cNvPr>
          <p:cNvGrpSpPr/>
          <p:nvPr/>
        </p:nvGrpSpPr>
        <p:grpSpPr>
          <a:xfrm>
            <a:off x="8810454" y="1083570"/>
            <a:ext cx="3013937" cy="2708563"/>
            <a:chOff x="7546305" y="939710"/>
            <a:chExt cx="3813803" cy="3427386"/>
          </a:xfrm>
        </p:grpSpPr>
        <p:pic>
          <p:nvPicPr>
            <p:cNvPr id="23" name="Graphic 22" descr="Programmer male with solid fill">
              <a:extLst>
                <a:ext uri="{FF2B5EF4-FFF2-40B4-BE49-F238E27FC236}">
                  <a16:creationId xmlns:a16="http://schemas.microsoft.com/office/drawing/2014/main" id="{43E02D04-3BA3-BA00-487E-8EF0C9DF9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46305" y="1841517"/>
              <a:ext cx="1514425" cy="1514425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14418CB6-EF38-35D3-86B3-8FE75DC8E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1636" y="3571955"/>
              <a:ext cx="795141" cy="795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video game icon 17744677 PNG">
              <a:extLst>
                <a:ext uri="{FF2B5EF4-FFF2-40B4-BE49-F238E27FC236}">
                  <a16:creationId xmlns:a16="http://schemas.microsoft.com/office/drawing/2014/main" id="{BA128389-2623-6C3B-08C8-933040EBF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8793" y="939710"/>
              <a:ext cx="1087236" cy="1087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F42114-E3BC-AFAC-BF6C-626BBAD3CC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540" y="1836982"/>
              <a:ext cx="638075" cy="3745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3AFD26-C2EE-04AB-4317-A80085C7B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730" y="2701842"/>
              <a:ext cx="991681" cy="606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B95A70A-1EC1-DDB8-B29A-25736412DD6A}"/>
                </a:ext>
              </a:extLst>
            </p:cNvPr>
            <p:cNvCxnSpPr>
              <a:cxnSpLocks/>
            </p:cNvCxnSpPr>
            <p:nvPr/>
          </p:nvCxnSpPr>
          <p:spPr>
            <a:xfrm>
              <a:off x="9062521" y="3346601"/>
              <a:ext cx="713075" cy="427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12" descr="Gurobi Optimization · GitHub">
              <a:extLst>
                <a:ext uri="{FF2B5EF4-FFF2-40B4-BE49-F238E27FC236}">
                  <a16:creationId xmlns:a16="http://schemas.microsoft.com/office/drawing/2014/main" id="{38F85A85-3031-52E9-5808-556DC80CB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2711" y="2148143"/>
              <a:ext cx="1107397" cy="1107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F3E4E4-5250-986D-449D-91BB239C9211}"/>
                  </a:ext>
                </a:extLst>
              </p:cNvPr>
              <p:cNvSpPr txBox="1"/>
              <p:nvPr/>
            </p:nvSpPr>
            <p:spPr>
              <a:xfrm>
                <a:off x="601200" y="3247289"/>
                <a:ext cx="1391343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Obf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F3E4E4-5250-986D-449D-91BB239C9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0" y="3247289"/>
                <a:ext cx="1391343" cy="442429"/>
              </a:xfrm>
              <a:prstGeom prst="rect">
                <a:avLst/>
              </a:prstGeom>
              <a:blipFill>
                <a:blip r:embed="rId7"/>
                <a:stretch>
                  <a:fillRect l="-6364" t="-19444" r="-6364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uble Bracket 30">
            <a:extLst>
              <a:ext uri="{FF2B5EF4-FFF2-40B4-BE49-F238E27FC236}">
                <a16:creationId xmlns:a16="http://schemas.microsoft.com/office/drawing/2014/main" id="{66EA4C55-983D-2186-E057-1A74598C368F}"/>
              </a:ext>
            </a:extLst>
          </p:cNvPr>
          <p:cNvSpPr/>
          <p:nvPr/>
        </p:nvSpPr>
        <p:spPr>
          <a:xfrm>
            <a:off x="2080568" y="2748254"/>
            <a:ext cx="5986021" cy="1440501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363D39-2521-4840-138B-798956F1A73D}"/>
                  </a:ext>
                </a:extLst>
              </p:cNvPr>
              <p:cNvSpPr txBox="1"/>
              <p:nvPr/>
            </p:nvSpPr>
            <p:spPr>
              <a:xfrm>
                <a:off x="2140861" y="2808474"/>
                <a:ext cx="598602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800" b="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Verify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correctly authenticates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If so, output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363D39-2521-4840-138B-798956F1A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61" y="2808474"/>
                <a:ext cx="5986021" cy="1384995"/>
              </a:xfrm>
              <a:prstGeom prst="rect">
                <a:avLst/>
              </a:prstGeom>
              <a:blipFill>
                <a:blip r:embed="rId8"/>
                <a:stretch>
                  <a:fillRect l="-1907" r="-1483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35D17A-6C28-57C7-5F59-57DC80C64394}"/>
                  </a:ext>
                </a:extLst>
              </p:cNvPr>
              <p:cNvSpPr txBox="1"/>
              <p:nvPr/>
            </p:nvSpPr>
            <p:spPr>
              <a:xfrm>
                <a:off x="3356622" y="1614370"/>
                <a:ext cx="48640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>
                    <a:latin typeface="Garamond" panose="02020404030301010803" pitchFamily="18" charset="0"/>
                  </a:rPr>
                  <a:t>One-time a</a:t>
                </a:r>
                <a:r>
                  <a:rPr lang="en-US" sz="2800" b="0" dirty="0">
                    <a:latin typeface="Garamond" panose="02020404030301010803" pitchFamily="18" charset="0"/>
                  </a:rPr>
                  <a:t>uthentication token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35D17A-6C28-57C7-5F59-57DC80C64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22" y="1614370"/>
                <a:ext cx="4864024" cy="430887"/>
              </a:xfrm>
              <a:prstGeom prst="rect">
                <a:avLst/>
              </a:prstGeom>
              <a:blipFill>
                <a:blip r:embed="rId9"/>
                <a:stretch>
                  <a:fillRect l="-4427" t="-25714" r="-2344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67942A6-876F-1AD9-BA16-34648E6F61E0}"/>
              </a:ext>
            </a:extLst>
          </p:cNvPr>
          <p:cNvSpPr/>
          <p:nvPr/>
        </p:nvSpPr>
        <p:spPr>
          <a:xfrm>
            <a:off x="601200" y="2542768"/>
            <a:ext cx="7794405" cy="200319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231886A-D462-9888-FCA4-1A100D2C6CB4}"/>
              </a:ext>
            </a:extLst>
          </p:cNvPr>
          <p:cNvSpPr/>
          <p:nvPr/>
        </p:nvSpPr>
        <p:spPr>
          <a:xfrm>
            <a:off x="3152362" y="1467362"/>
            <a:ext cx="5187098" cy="77255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6B124B7-55D9-0E5F-00E4-180CEAB5EC2A}"/>
              </a:ext>
            </a:extLst>
          </p:cNvPr>
          <p:cNvSpPr/>
          <p:nvPr/>
        </p:nvSpPr>
        <p:spPr>
          <a:xfrm rot="12033181">
            <a:off x="8355305" y="2009419"/>
            <a:ext cx="544953" cy="19740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3192C627-7D45-F1EF-4185-41CB32393CAF}"/>
              </a:ext>
            </a:extLst>
          </p:cNvPr>
          <p:cNvSpPr/>
          <p:nvPr/>
        </p:nvSpPr>
        <p:spPr>
          <a:xfrm rot="8888121">
            <a:off x="8416416" y="2918990"/>
            <a:ext cx="480338" cy="21596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338D-794D-938C-0648-2D91A8DB71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200" y="5058239"/>
                <a:ext cx="10515600" cy="10359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To evaluate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, 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b="0" dirty="0"/>
                  <a:t> to obtain a signature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b="0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and then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4B338D-794D-938C-0648-2D91A8DB7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200" y="5058239"/>
                <a:ext cx="10515600" cy="1035921"/>
              </a:xfrm>
              <a:blipFill>
                <a:blip r:embed="rId10"/>
                <a:stretch>
                  <a:fillRect l="-1206" t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20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392278-766C-7653-20D5-72ED33594544}"/>
              </a:ext>
            </a:extLst>
          </p:cNvPr>
          <p:cNvSpPr/>
          <p:nvPr/>
        </p:nvSpPr>
        <p:spPr>
          <a:xfrm>
            <a:off x="4895402" y="1654715"/>
            <a:ext cx="821973" cy="819815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71AFA-2B08-CC20-359C-E49B885C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“Security” of the construction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FC330-AEB6-78B0-295D-6ED5D048B9E9}"/>
              </a:ext>
            </a:extLst>
          </p:cNvPr>
          <p:cNvSpPr txBox="1">
            <a:spLocks/>
          </p:cNvSpPr>
          <p:nvPr/>
        </p:nvSpPr>
        <p:spPr>
          <a:xfrm>
            <a:off x="838200" y="1761209"/>
            <a:ext cx="43276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/>
              <a:t>Adversary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0DB0FB-21A0-C113-12D7-D690A69B5A8C}"/>
              </a:ext>
            </a:extLst>
          </p:cNvPr>
          <p:cNvSpPr txBox="1">
            <a:spLocks/>
          </p:cNvSpPr>
          <p:nvPr/>
        </p:nvSpPr>
        <p:spPr>
          <a:xfrm>
            <a:off x="7542425" y="1761208"/>
            <a:ext cx="3724177" cy="502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/>
              <a:t>Challenger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BB1C75-8360-0A4C-6003-A35723119A09}"/>
                  </a:ext>
                </a:extLst>
              </p:cNvPr>
              <p:cNvSpPr txBox="1"/>
              <p:nvPr/>
            </p:nvSpPr>
            <p:spPr>
              <a:xfrm>
                <a:off x="5116933" y="1819684"/>
                <a:ext cx="305340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BB1C75-8360-0A4C-6003-A35723119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33" y="1819684"/>
                <a:ext cx="305340" cy="442429"/>
              </a:xfrm>
              <a:prstGeom prst="rect">
                <a:avLst/>
              </a:prstGeom>
              <a:blipFill>
                <a:blip r:embed="rId2"/>
                <a:stretch>
                  <a:fillRect l="-24000" r="-24000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819D9A-0F2B-B6BC-6FD4-66669633876B}"/>
                  </a:ext>
                </a:extLst>
              </p:cNvPr>
              <p:cNvSpPr txBox="1"/>
              <p:nvPr/>
            </p:nvSpPr>
            <p:spPr>
              <a:xfrm>
                <a:off x="6231111" y="1831226"/>
                <a:ext cx="575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819D9A-0F2B-B6BC-6FD4-666696338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111" y="1831226"/>
                <a:ext cx="575927" cy="430887"/>
              </a:xfrm>
              <a:prstGeom prst="rect">
                <a:avLst/>
              </a:prstGeom>
              <a:blipFill>
                <a:blip r:embed="rId3"/>
                <a:stretch>
                  <a:fillRect l="-21277" t="-2857" r="-2127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>
            <a:extLst>
              <a:ext uri="{FF2B5EF4-FFF2-40B4-BE49-F238E27FC236}">
                <a16:creationId xmlns:a16="http://schemas.microsoft.com/office/drawing/2014/main" id="{41A53774-C3B6-D078-B683-3F64B299824B}"/>
              </a:ext>
            </a:extLst>
          </p:cNvPr>
          <p:cNvSpPr/>
          <p:nvPr/>
        </p:nvSpPr>
        <p:spPr>
          <a:xfrm rot="10800000">
            <a:off x="4214223" y="2555493"/>
            <a:ext cx="3109127" cy="1638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1E81535-89FE-193F-C352-F6E00C2DD48C}"/>
              </a:ext>
            </a:extLst>
          </p:cNvPr>
          <p:cNvSpPr/>
          <p:nvPr/>
        </p:nvSpPr>
        <p:spPr>
          <a:xfrm>
            <a:off x="4205604" y="3316764"/>
            <a:ext cx="3109127" cy="1638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7435ED-C2AC-3781-3862-BE2A6E34F0E7}"/>
                  </a:ext>
                </a:extLst>
              </p:cNvPr>
              <p:cNvSpPr txBox="1"/>
              <p:nvPr/>
            </p:nvSpPr>
            <p:spPr>
              <a:xfrm>
                <a:off x="5352793" y="2946547"/>
                <a:ext cx="5882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7435ED-C2AC-3781-3862-BE2A6E34F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3" y="2946547"/>
                <a:ext cx="588238" cy="430887"/>
              </a:xfrm>
              <a:prstGeom prst="rect">
                <a:avLst/>
              </a:prstGeom>
              <a:blipFill>
                <a:blip r:embed="rId4"/>
                <a:stretch>
                  <a:fillRect l="-8333"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9DA7C2B9-027E-DB69-2586-1FE3D906CC97}"/>
              </a:ext>
            </a:extLst>
          </p:cNvPr>
          <p:cNvSpPr/>
          <p:nvPr/>
        </p:nvSpPr>
        <p:spPr>
          <a:xfrm rot="10800000">
            <a:off x="4214223" y="4315234"/>
            <a:ext cx="3109127" cy="1638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CAC0D3-111D-D61A-0C9F-7EBA15C6B84F}"/>
                  </a:ext>
                </a:extLst>
              </p:cNvPr>
              <p:cNvSpPr txBox="1"/>
              <p:nvPr/>
            </p:nvSpPr>
            <p:spPr>
              <a:xfrm>
                <a:off x="5540317" y="3916442"/>
                <a:ext cx="2802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2CAC0D3-111D-D61A-0C9F-7EBA15C6B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317" y="3916442"/>
                <a:ext cx="280269" cy="430887"/>
              </a:xfrm>
              <a:prstGeom prst="rect">
                <a:avLst/>
              </a:prstGeom>
              <a:blipFill>
                <a:blip r:embed="rId5"/>
                <a:stretch>
                  <a:fillRect l="-30435" r="-2608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6642F081-3876-ABC5-FC67-E52F0ADBE388}"/>
              </a:ext>
            </a:extLst>
          </p:cNvPr>
          <p:cNvSpPr/>
          <p:nvPr/>
        </p:nvSpPr>
        <p:spPr>
          <a:xfrm>
            <a:off x="4214223" y="4974333"/>
            <a:ext cx="3109127" cy="16382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13A6B5-A16D-2874-44EE-2E555B8C8265}"/>
                  </a:ext>
                </a:extLst>
              </p:cNvPr>
              <p:cNvSpPr txBox="1"/>
              <p:nvPr/>
            </p:nvSpPr>
            <p:spPr>
              <a:xfrm>
                <a:off x="5361412" y="4604116"/>
                <a:ext cx="7916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13A6B5-A16D-2874-44EE-2E555B8C8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412" y="4604116"/>
                <a:ext cx="791692" cy="430887"/>
              </a:xfrm>
              <a:prstGeom prst="rect">
                <a:avLst/>
              </a:prstGeom>
              <a:blipFill>
                <a:blip r:embed="rId6"/>
                <a:stretch>
                  <a:fillRect l="-4688" t="-2857" r="-1250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B29BAC1-AEDC-EB52-D09F-6D3BB1854A71}"/>
                  </a:ext>
                </a:extLst>
              </p:cNvPr>
              <p:cNvSpPr/>
              <p:nvPr/>
            </p:nvSpPr>
            <p:spPr>
              <a:xfrm>
                <a:off x="581816" y="5667338"/>
                <a:ext cx="4191865" cy="940487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Adversary wins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B29BAC1-AEDC-EB52-D09F-6D3BB1854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16" y="5667338"/>
                <a:ext cx="4191865" cy="9404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C735497-9092-82F8-4615-94895EE12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28932" y="3120812"/>
                <a:ext cx="3632710" cy="11506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⊥</m:t>
                    </m:r>
                  </m:oMath>
                </a14:m>
                <a:r>
                  <a:rPr lang="en-US" dirty="0"/>
                  <a:t>, abort.</a:t>
                </a:r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C735497-9092-82F8-4615-94895EE12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8932" y="3120812"/>
                <a:ext cx="3632710" cy="1150691"/>
              </a:xfrm>
              <a:blipFill>
                <a:blip r:embed="rId8"/>
                <a:stretch>
                  <a:fillRect l="-3484" t="-8696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26268A1-A06D-DE7A-1341-25A453D009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8933" y="4819559"/>
                <a:ext cx="3632710" cy="11506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′= ⊥</m:t>
                    </m:r>
                  </m:oMath>
                </a14:m>
                <a:r>
                  <a:rPr lang="en-US" dirty="0"/>
                  <a:t>, abort.</a:t>
                </a:r>
              </a:p>
            </p:txBody>
          </p:sp>
        </mc:Choice>
        <mc:Fallback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26268A1-A06D-DE7A-1341-25A453D00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933" y="4819559"/>
                <a:ext cx="3632710" cy="1150691"/>
              </a:xfrm>
              <a:prstGeom prst="rect">
                <a:avLst/>
              </a:prstGeom>
              <a:blipFill>
                <a:blip r:embed="rId9"/>
                <a:stretch>
                  <a:fillRect l="-3484" t="-8791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4941764-6599-3C68-297D-40269660969E}"/>
              </a:ext>
            </a:extLst>
          </p:cNvPr>
          <p:cNvSpPr/>
          <p:nvPr/>
        </p:nvSpPr>
        <p:spPr>
          <a:xfrm>
            <a:off x="7515440" y="3069342"/>
            <a:ext cx="3367907" cy="590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 animBg="1"/>
      <p:bldP spid="10" grpId="0" animBg="1"/>
      <p:bldP spid="11" grpId="0"/>
      <p:bldP spid="13" grpId="0" animBg="1"/>
      <p:bldP spid="14" grpId="0"/>
      <p:bldP spid="17" grpId="0" animBg="1"/>
      <p:bldP spid="18" grpId="0"/>
      <p:bldP spid="19" grpId="0" animBg="1"/>
      <p:bldP spid="20" grpId="0" build="p"/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726</Words>
  <Application>Microsoft Macintosh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 Math</vt:lpstr>
      <vt:lpstr>Garamond</vt:lpstr>
      <vt:lpstr>Office Theme</vt:lpstr>
      <vt:lpstr>Quantum One-Time Protection of any Randomized Algorithm</vt:lpstr>
      <vt:lpstr>One-time programs [GKR08]</vt:lpstr>
      <vt:lpstr>Quantum one-time programs [BGS13]</vt:lpstr>
      <vt:lpstr>One-time authentication [BS23]</vt:lpstr>
      <vt:lpstr>One-time authentication example [BS23]</vt:lpstr>
      <vt:lpstr>Attempted construction?</vt:lpstr>
      <vt:lpstr>Our construction</vt:lpstr>
      <vt:lpstr>Our construction</vt:lpstr>
      <vt:lpstr>“Security” of the construction</vt:lpstr>
      <vt:lpstr>Technical result</vt:lpstr>
      <vt:lpstr>Features of the construction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Gunn</dc:creator>
  <cp:lastModifiedBy>Samuel Gunn</cp:lastModifiedBy>
  <cp:revision>73</cp:revision>
  <dcterms:created xsi:type="dcterms:W3CDTF">2025-08-19T17:55:22Z</dcterms:created>
  <dcterms:modified xsi:type="dcterms:W3CDTF">2025-08-20T18:08:34Z</dcterms:modified>
</cp:coreProperties>
</file>