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y="5143500" cx="9144000"/>
  <p:notesSz cx="6858000" cy="9144000"/>
  <p:embeddedFontLst>
    <p:embeddedFont>
      <p:font typeface="Raleway"/>
      <p:regular r:id="rId51"/>
      <p:bold r:id="rId52"/>
      <p:italic r:id="rId53"/>
      <p:boldItalic r:id="rId54"/>
    </p:embeddedFont>
    <p:embeddedFont>
      <p:font typeface="Proxima Nova"/>
      <p:regular r:id="rId55"/>
      <p:bold r:id="rId56"/>
      <p:italic r:id="rId57"/>
      <p:boldItalic r:id="rId58"/>
    </p:embeddedFont>
    <p:embeddedFont>
      <p:font typeface="Short Stack"/>
      <p:regular r:id="rId59"/>
    </p:embeddedFont>
    <p:embeddedFont>
      <p:font typeface="Helvetica Neue"/>
      <p:regular r:id="rId60"/>
      <p:bold r:id="rId61"/>
      <p:italic r:id="rId62"/>
      <p:boldItalic r:id="rId63"/>
    </p:embeddedFont>
    <p:embeddedFont>
      <p:font typeface="Helvetica Neue Light"/>
      <p:regular r:id="rId64"/>
      <p:bold r:id="rId65"/>
      <p:italic r:id="rId66"/>
      <p:boldItalic r:id="rId67"/>
    </p:embeddedFont>
    <p:embeddedFont>
      <p:font typeface="Roboto Mono"/>
      <p:regular r:id="rId68"/>
      <p:bold r:id="rId69"/>
      <p:italic r:id="rId70"/>
      <p:boldItalic r:id="rId71"/>
    </p:embeddedFont>
    <p:embeddedFont>
      <p:font typeface="Alfa Slab One"/>
      <p:regular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E0AA82-39DF-469B-90AB-B6B66DCA6A51}">
  <a:tblStyle styleId="{20E0AA82-39DF-469B-90AB-B6B66DCA6A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2" Type="http://schemas.openxmlformats.org/officeDocument/2006/relationships/font" Target="fonts/AlfaSlabOne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RobotoMono-boldItalic.fntdata"/><Relationship Id="rId70" Type="http://schemas.openxmlformats.org/officeDocument/2006/relationships/font" Target="fonts/RobotoMono-italic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HelveticaNeue-italic.fntdata"/><Relationship Id="rId61" Type="http://schemas.openxmlformats.org/officeDocument/2006/relationships/font" Target="fonts/HelveticaNeue-bold.fntdata"/><Relationship Id="rId20" Type="http://schemas.openxmlformats.org/officeDocument/2006/relationships/slide" Target="slides/slide12.xml"/><Relationship Id="rId64" Type="http://schemas.openxmlformats.org/officeDocument/2006/relationships/font" Target="fonts/HelveticaNeueLight-regular.fntdata"/><Relationship Id="rId63" Type="http://schemas.openxmlformats.org/officeDocument/2006/relationships/font" Target="fonts/HelveticaNeue-boldItalic.fntdata"/><Relationship Id="rId22" Type="http://schemas.openxmlformats.org/officeDocument/2006/relationships/slide" Target="slides/slide14.xml"/><Relationship Id="rId66" Type="http://schemas.openxmlformats.org/officeDocument/2006/relationships/font" Target="fonts/HelveticaNeueLight-italic.fntdata"/><Relationship Id="rId21" Type="http://schemas.openxmlformats.org/officeDocument/2006/relationships/slide" Target="slides/slide13.xml"/><Relationship Id="rId65" Type="http://schemas.openxmlformats.org/officeDocument/2006/relationships/font" Target="fonts/HelveticaNeueLight-bold.fntdata"/><Relationship Id="rId24" Type="http://schemas.openxmlformats.org/officeDocument/2006/relationships/slide" Target="slides/slide16.xml"/><Relationship Id="rId68" Type="http://schemas.openxmlformats.org/officeDocument/2006/relationships/font" Target="fonts/RobotoMono-regular.fntdata"/><Relationship Id="rId23" Type="http://schemas.openxmlformats.org/officeDocument/2006/relationships/slide" Target="slides/slide15.xml"/><Relationship Id="rId67" Type="http://schemas.openxmlformats.org/officeDocument/2006/relationships/font" Target="fonts/HelveticaNeueLight-boldItalic.fntdata"/><Relationship Id="rId60" Type="http://schemas.openxmlformats.org/officeDocument/2006/relationships/font" Target="fonts/HelveticaNeue-regular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RobotoMono-bold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aleway-regular.fntdata"/><Relationship Id="rId50" Type="http://schemas.openxmlformats.org/officeDocument/2006/relationships/slide" Target="slides/slide42.xml"/><Relationship Id="rId53" Type="http://schemas.openxmlformats.org/officeDocument/2006/relationships/font" Target="fonts/Raleway-italic.fntdata"/><Relationship Id="rId52" Type="http://schemas.openxmlformats.org/officeDocument/2006/relationships/font" Target="fonts/Raleway-bold.fntdata"/><Relationship Id="rId11" Type="http://schemas.openxmlformats.org/officeDocument/2006/relationships/slide" Target="slides/slide3.xml"/><Relationship Id="rId55" Type="http://schemas.openxmlformats.org/officeDocument/2006/relationships/font" Target="fonts/ProximaNova-regular.fntdata"/><Relationship Id="rId10" Type="http://schemas.openxmlformats.org/officeDocument/2006/relationships/slide" Target="slides/slide2.xml"/><Relationship Id="rId54" Type="http://schemas.openxmlformats.org/officeDocument/2006/relationships/font" Target="fonts/Raleway-boldItalic.fntdata"/><Relationship Id="rId13" Type="http://schemas.openxmlformats.org/officeDocument/2006/relationships/slide" Target="slides/slide5.xml"/><Relationship Id="rId57" Type="http://schemas.openxmlformats.org/officeDocument/2006/relationships/font" Target="fonts/ProximaNova-italic.fntdata"/><Relationship Id="rId12" Type="http://schemas.openxmlformats.org/officeDocument/2006/relationships/slide" Target="slides/slide4.xml"/><Relationship Id="rId56" Type="http://schemas.openxmlformats.org/officeDocument/2006/relationships/font" Target="fonts/ProximaNova-bold.fntdata"/><Relationship Id="rId15" Type="http://schemas.openxmlformats.org/officeDocument/2006/relationships/slide" Target="slides/slide7.xml"/><Relationship Id="rId59" Type="http://schemas.openxmlformats.org/officeDocument/2006/relationships/font" Target="fonts/ShortStack-regular.fntdata"/><Relationship Id="rId14" Type="http://schemas.openxmlformats.org/officeDocument/2006/relationships/slide" Target="slides/slide6.xml"/><Relationship Id="rId58" Type="http://schemas.openxmlformats.org/officeDocument/2006/relationships/font" Target="fonts/ProximaNova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a36d28f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a36d28f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0803439f2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370803439f2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448" name="Google Shape;448;g370803439f2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70803439f2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370803439f2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493" name="Google Shape;493;g370803439f2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70803439f2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370803439f2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538" name="Google Shape;538;g370803439f2_0_4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1d766096f761d3c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41d766096f761d3c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561" name="Google Shape;561;g41d766096f761d3c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95c8e7d3b75360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295c8e7d3b75360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576" name="Google Shape;576;g295c8e7d3b75360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70ef7a1e627139f3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70ef7a1e627139f3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593" name="Google Shape;593;g70ef7a1e627139f3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70803439f2_0_6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370803439f2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632" name="Google Shape;632;g370803439f2_0_6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e88c8e14039a4d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9e88c8e14039a4d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670" name="Google Shape;670;g9e88c8e14039a4d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2a239474d41946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g22a239474d41946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677" name="Google Shape;677;g22a239474d41946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762869d33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3762869d33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702" name="Google Shape;702;g3762869d33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a36d28f96_0_8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5a36d28f96_0_8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6" name="Google Shape;216;g35a36d28f96_0_8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762869d330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3762869d330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740" name="Google Shape;740;g3762869d330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762869d330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g3762869d330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752" name="Google Shape;752;g3762869d330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762869d330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g3762869d330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765" name="Google Shape;765;g3762869d330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762869d330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g3762869d330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786" name="Google Shape;786;g3762869d330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762869d330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3762869d330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820" name="Google Shape;820;g3762869d330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44e164996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3" name="Google Shape;853;g344e164996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854" name="Google Shape;854;g344e164996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44e1649961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g344e1649961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870" name="Google Shape;870;g344e1649961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95c8e7d3b753609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g295c8e7d3b753609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888" name="Google Shape;888;g295c8e7d3b753609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8fc9ccd2e628f5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18fc9ccd2e628f5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762869d33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762869d33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0803439f2_0_6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70803439f2_0_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43" name="Google Shape;243;g370803439f2_0_6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8fc9ccd2e628f5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g18fc9ccd2e628f5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932" name="Google Shape;932;g18fc9ccd2e628f5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4ebb938d22568b4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4ebb938d22568b4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8fc9ccd2e628f5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8fc9ccd2e628f5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705d0333c1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5" name="Google Shape;965;g3705d0333c1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966" name="Google Shape;966;g3705d0333c1_2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70803439f2_0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g370803439f2_0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979" name="Google Shape;979;g370803439f2_0_2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370803439f2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g370803439f2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988" name="Google Shape;988;g370803439f2_0_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70803439f2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370803439f2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041" name="Google Shape;1041;g370803439f2_0_3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450230df85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g3450230df85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120" name="Google Shape;1120;g3450230df85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3450230df85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g3450230df85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132" name="Google Shape;1132;g3450230df85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6468f6c31d37f07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3" name="Google Shape;1143;g26468f6c31d37f07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144" name="Google Shape;1144;g26468f6c31d37f07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89a185ec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789a185ec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762869d330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3762869d330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156" name="Google Shape;1156;g3762869d330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762869d330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7" name="Google Shape;1177;g3762869d330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178" name="Google Shape;1178;g3762869d330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8fc9ccd2e628f5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0" name="Google Shape;1200;g18fc9ccd2e628f5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201" name="Google Shape;1201;g18fc9ccd2e628f5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05d0333c1_2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705d0333c1_2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325" name="Google Shape;325;g3705d0333c1_2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59c556a1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59c556a1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2869d3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2869d3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70624146e9631a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70624146e9631a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389" name="Google Shape;389;g270624146e9631a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70694150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370694150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403" name="Google Shape;403;g3706941500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66750" y="2652713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 sz="500"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500"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4484637" y="4905375"/>
            <a:ext cx="169964" cy="172898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81000" y="11430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533400" y="94892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»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65135" y="4683920"/>
            <a:ext cx="221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 type="tx">
  <p:cSld name="TITLE_AND_BODY"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6604" y="0"/>
            <a:ext cx="8230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456604" y="971117"/>
            <a:ext cx="82308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»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6331535" y="4767263"/>
            <a:ext cx="221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>
            <p:ph idx="2" type="pic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0"/>
          <p:cNvSpPr/>
          <p:nvPr>
            <p:ph idx="3" type="pic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0"/>
          <p:cNvSpPr/>
          <p:nvPr>
            <p:ph idx="4" type="pic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>
            <p:ph idx="2" type="pic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2"/>
          <p:cNvSpPr txBox="1"/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>
            <p:ph idx="2" type="pic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3"/>
          <p:cNvSpPr txBox="1"/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9" name="Google Shape;109;p26"/>
          <p:cNvSpPr/>
          <p:nvPr>
            <p:ph idx="3" type="pic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6"/>
          <p:cNvSpPr txBox="1"/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idx="1" type="body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2" type="body"/>
          </p:nvPr>
        </p:nvSpPr>
        <p:spPr>
          <a:xfrm>
            <a:off x="452438" y="3098317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 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/>
          <p:nvPr>
            <p:ph idx="2" type="pic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5"/>
          <p:cNvSpPr/>
          <p:nvPr>
            <p:ph idx="3" type="pic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5"/>
          <p:cNvSpPr/>
          <p:nvPr>
            <p:ph idx="4" type="pic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/>
          <p:nvPr>
            <p:ph idx="2" type="pic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456604" y="0"/>
            <a:ext cx="8230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sz="33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456604" y="971112"/>
            <a:ext cx="82308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2" type="sldNum"/>
          </p:nvPr>
        </p:nvSpPr>
        <p:spPr>
          <a:xfrm>
            <a:off x="6364026" y="4676545"/>
            <a:ext cx="18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39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39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" name="Google Shape;17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" name="Google Shape;175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6" name="Google Shape;176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4" name="Google Shape;18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46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92" name="Google Shape;192;p46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4" name="Google Shape;19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6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368300" lvl="0" marL="4572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8300" lvl="2" marL="13716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8300" lvl="3" marL="18288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8300" lvl="4" marL="22860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8300" lvl="5" marL="27432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68300" lvl="6" marL="32004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68300" lvl="7" marL="36576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68300" lvl="8" marL="41148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2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/>
          <p:nvPr>
            <p:ph idx="1" type="subTitle"/>
          </p:nvPr>
        </p:nvSpPr>
        <p:spPr>
          <a:xfrm>
            <a:off x="623405" y="3138726"/>
            <a:ext cx="8520600" cy="11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Raleway"/>
                <a:ea typeface="Raleway"/>
                <a:cs typeface="Raleway"/>
                <a:sym typeface="Raleway"/>
              </a:rPr>
              <a:t>Tianyao Gu</a:t>
            </a:r>
            <a:endParaRPr sz="2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Raleway"/>
                <a:ea typeface="Raleway"/>
                <a:cs typeface="Raleway"/>
                <a:sym typeface="Raleway"/>
              </a:rPr>
              <a:t>Joint work with Afonso Tinoco, Sri Rajan, Elaine Shi</a:t>
            </a:r>
            <a:endParaRPr sz="2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50"/>
          <p:cNvSpPr/>
          <p:nvPr/>
        </p:nvSpPr>
        <p:spPr>
          <a:xfrm>
            <a:off x="4106675" y="2614450"/>
            <a:ext cx="1057200" cy="4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0"/>
          <p:cNvSpPr txBox="1"/>
          <p:nvPr>
            <p:ph type="ctrTitle"/>
          </p:nvPr>
        </p:nvSpPr>
        <p:spPr>
          <a:xfrm>
            <a:off x="-689300" y="141425"/>
            <a:ext cx="9660900" cy="2817900"/>
          </a:xfrm>
          <a:prstGeom prst="rect">
            <a:avLst/>
          </a:prstGeom>
          <a:noFill/>
        </p:spPr>
        <p:txBody>
          <a:bodyPr anchorCtr="0" anchor="ctr" bIns="91425" lIns="1371600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rgbClr val="0DB7C4"/>
                </a:solidFill>
                <a:latin typeface="Raleway"/>
                <a:ea typeface="Raleway"/>
                <a:cs typeface="Raleway"/>
                <a:sym typeface="Raleway"/>
              </a:rPr>
              <a:t>PicoGRAM</a:t>
            </a:r>
            <a:r>
              <a:rPr b="1" lang="en" sz="4522">
                <a:solidFill>
                  <a:srgbClr val="0DB7C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4522">
              <a:solidFill>
                <a:srgbClr val="0DB7C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DB7C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77">
                <a:latin typeface="Raleway"/>
                <a:ea typeface="Raleway"/>
                <a:cs typeface="Raleway"/>
                <a:sym typeface="Raleway"/>
              </a:rPr>
              <a:t>Practical Garbled RAM from DDH</a:t>
            </a:r>
            <a:endParaRPr sz="4077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1" name="Google Shape;2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850" y="220900"/>
            <a:ext cx="646996" cy="64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0622" y="220908"/>
            <a:ext cx="458178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/>
          <p:nvPr/>
        </p:nvSpPr>
        <p:spPr>
          <a:xfrm>
            <a:off x="3176250" y="1294325"/>
            <a:ext cx="1416300" cy="14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59"/>
          <p:cNvSpPr txBox="1"/>
          <p:nvPr/>
        </p:nvSpPr>
        <p:spPr>
          <a:xfrm>
            <a:off x="276425" y="115250"/>
            <a:ext cx="57819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RAM = CPU Circuit + Memory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Computational Model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2" name="Google Shape;45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252" y="3332725"/>
            <a:ext cx="1416300" cy="141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59"/>
          <p:cNvGrpSpPr/>
          <p:nvPr/>
        </p:nvGrpSpPr>
        <p:grpSpPr>
          <a:xfrm>
            <a:off x="1513200" y="1409413"/>
            <a:ext cx="9565500" cy="1075763"/>
            <a:chOff x="3418200" y="1409413"/>
            <a:chExt cx="9565500" cy="1075763"/>
          </a:xfrm>
        </p:grpSpPr>
        <p:sp>
          <p:nvSpPr>
            <p:cNvPr id="454" name="Google Shape;454;p59"/>
            <p:cNvSpPr/>
            <p:nvPr/>
          </p:nvSpPr>
          <p:spPr>
            <a:xfrm>
              <a:off x="3418200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T=1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55" name="Google Shape;455;p59"/>
            <p:cNvGrpSpPr/>
            <p:nvPr/>
          </p:nvGrpSpPr>
          <p:grpSpPr>
            <a:xfrm>
              <a:off x="4350600" y="1409413"/>
              <a:ext cx="1913075" cy="1075763"/>
              <a:chOff x="4426800" y="1409413"/>
              <a:chExt cx="1913075" cy="1075763"/>
            </a:xfrm>
          </p:grpSpPr>
          <p:sp>
            <p:nvSpPr>
              <p:cNvPr id="456" name="Google Shape;456;p59"/>
              <p:cNvSpPr/>
              <p:nvPr/>
            </p:nvSpPr>
            <p:spPr>
              <a:xfrm>
                <a:off x="5407475" y="1552775"/>
                <a:ext cx="932400" cy="9324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EEEEEE"/>
                  </a:gs>
                </a:gsLst>
                <a:lin ang="5400012" scaled="0"/>
              </a:gra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CPU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T=2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57" name="Google Shape;457;p59"/>
              <p:cNvCxnSpPr>
                <a:stCxn id="454" idx="3"/>
                <a:endCxn id="456" idx="1"/>
              </p:cNvCxnSpPr>
              <p:nvPr/>
            </p:nvCxnSpPr>
            <p:spPr>
              <a:xfrm>
                <a:off x="4426800" y="20189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58" name="Google Shape;458;p59"/>
              <p:cNvCxnSpPr/>
              <p:nvPr/>
            </p:nvCxnSpPr>
            <p:spPr>
              <a:xfrm>
                <a:off x="4426800" y="183462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59" name="Google Shape;459;p59"/>
              <p:cNvCxnSpPr/>
              <p:nvPr/>
            </p:nvCxnSpPr>
            <p:spPr>
              <a:xfrm>
                <a:off x="4426800" y="21890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60" name="Google Shape;460;p59"/>
              <p:cNvSpPr txBox="1"/>
              <p:nvPr/>
            </p:nvSpPr>
            <p:spPr>
              <a:xfrm>
                <a:off x="4599588" y="1409413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61" name="Google Shape;461;p59"/>
            <p:cNvSpPr/>
            <p:nvPr/>
          </p:nvSpPr>
          <p:spPr>
            <a:xfrm>
              <a:off x="72443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T=3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62" name="Google Shape;462;p59"/>
            <p:cNvCxnSpPr>
              <a:endCxn id="461" idx="1"/>
            </p:cNvCxnSpPr>
            <p:nvPr/>
          </p:nvCxnSpPr>
          <p:spPr>
            <a:xfrm>
              <a:off x="6263675" y="20189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63" name="Google Shape;463;p59"/>
            <p:cNvCxnSpPr/>
            <p:nvPr/>
          </p:nvCxnSpPr>
          <p:spPr>
            <a:xfrm>
              <a:off x="6263700" y="183462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64" name="Google Shape;464;p59"/>
            <p:cNvCxnSpPr/>
            <p:nvPr/>
          </p:nvCxnSpPr>
          <p:spPr>
            <a:xfrm>
              <a:off x="6263700" y="21890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65" name="Google Shape;465;p59"/>
            <p:cNvSpPr txBox="1"/>
            <p:nvPr/>
          </p:nvSpPr>
          <p:spPr>
            <a:xfrm>
              <a:off x="6436488" y="1409413"/>
              <a:ext cx="635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Reg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66" name="Google Shape;466;p59"/>
            <p:cNvGrpSpPr/>
            <p:nvPr/>
          </p:nvGrpSpPr>
          <p:grpSpPr>
            <a:xfrm>
              <a:off x="81767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467" name="Google Shape;467;p59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68" name="Google Shape;468;p59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69" name="Google Shape;469;p59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70" name="Google Shape;470;p59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71" name="Google Shape;471;p59"/>
            <p:cNvSpPr/>
            <p:nvPr/>
          </p:nvSpPr>
          <p:spPr>
            <a:xfrm>
              <a:off x="91574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T=4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72" name="Google Shape;472;p59"/>
            <p:cNvGrpSpPr/>
            <p:nvPr/>
          </p:nvGrpSpPr>
          <p:grpSpPr>
            <a:xfrm>
              <a:off x="100898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473" name="Google Shape;473;p59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74" name="Google Shape;474;p59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75" name="Google Shape;475;p59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76" name="Google Shape;476;p59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77" name="Google Shape;477;p59"/>
            <p:cNvSpPr/>
            <p:nvPr/>
          </p:nvSpPr>
          <p:spPr>
            <a:xfrm>
              <a:off x="110705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T=5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78" name="Google Shape;478;p59"/>
            <p:cNvGrpSpPr/>
            <p:nvPr/>
          </p:nvGrpSpPr>
          <p:grpSpPr>
            <a:xfrm>
              <a:off x="120029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479" name="Google Shape;479;p59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80" name="Google Shape;480;p59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81" name="Google Shape;481;p59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82" name="Google Shape;482;p59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483" name="Google Shape;483;p59"/>
          <p:cNvSpPr txBox="1"/>
          <p:nvPr/>
        </p:nvSpPr>
        <p:spPr>
          <a:xfrm>
            <a:off x="4714775" y="4103175"/>
            <a:ext cx="1102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84" name="Google Shape;484;p59"/>
          <p:cNvGrpSpPr/>
          <p:nvPr/>
        </p:nvGrpSpPr>
        <p:grpSpPr>
          <a:xfrm>
            <a:off x="2956775" y="2533250"/>
            <a:ext cx="852300" cy="1001400"/>
            <a:chOff x="2956775" y="2533250"/>
            <a:chExt cx="852300" cy="1001400"/>
          </a:xfrm>
        </p:grpSpPr>
        <p:cxnSp>
          <p:nvCxnSpPr>
            <p:cNvPr id="485" name="Google Shape;485;p59"/>
            <p:cNvCxnSpPr/>
            <p:nvPr/>
          </p:nvCxnSpPr>
          <p:spPr>
            <a:xfrm>
              <a:off x="375047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EC920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86" name="Google Shape;486;p59"/>
            <p:cNvSpPr txBox="1"/>
            <p:nvPr/>
          </p:nvSpPr>
          <p:spPr>
            <a:xfrm>
              <a:off x="295677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baseline="-25000" lang="en" sz="19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baseline="-25000" sz="1900">
                <a:solidFill>
                  <a:srgbClr val="EC920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87" name="Google Shape;487;p59"/>
          <p:cNvGrpSpPr/>
          <p:nvPr/>
        </p:nvGrpSpPr>
        <p:grpSpPr>
          <a:xfrm>
            <a:off x="4018325" y="2533250"/>
            <a:ext cx="852300" cy="1001400"/>
            <a:chOff x="4018325" y="2533250"/>
            <a:chExt cx="852300" cy="1001400"/>
          </a:xfrm>
        </p:grpSpPr>
        <p:cxnSp>
          <p:nvCxnSpPr>
            <p:cNvPr id="488" name="Google Shape;488;p59"/>
            <p:cNvCxnSpPr/>
            <p:nvPr/>
          </p:nvCxnSpPr>
          <p:spPr>
            <a:xfrm>
              <a:off x="401832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10B9CB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89" name="Google Shape;489;p59"/>
            <p:cNvSpPr txBox="1"/>
            <p:nvPr/>
          </p:nvSpPr>
          <p:spPr>
            <a:xfrm>
              <a:off x="401832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19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baseline="-25000" sz="1900">
                <a:solidFill>
                  <a:srgbClr val="0DB7C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/>
          <p:nvPr/>
        </p:nvSpPr>
        <p:spPr>
          <a:xfrm>
            <a:off x="3176250" y="1294325"/>
            <a:ext cx="1416300" cy="14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p60"/>
          <p:cNvSpPr txBox="1"/>
          <p:nvPr/>
        </p:nvSpPr>
        <p:spPr>
          <a:xfrm>
            <a:off x="276425" y="115250"/>
            <a:ext cx="57819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RAM = CPU Circuit + Memory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Computational Model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7" name="Google Shape;49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252" y="3332725"/>
            <a:ext cx="1416300" cy="141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0"/>
          <p:cNvGrpSpPr/>
          <p:nvPr/>
        </p:nvGrpSpPr>
        <p:grpSpPr>
          <a:xfrm>
            <a:off x="-391800" y="1409413"/>
            <a:ext cx="9565500" cy="1075763"/>
            <a:chOff x="3418200" y="1409413"/>
            <a:chExt cx="9565500" cy="1075763"/>
          </a:xfrm>
        </p:grpSpPr>
        <p:sp>
          <p:nvSpPr>
            <p:cNvPr id="499" name="Google Shape;499;p60"/>
            <p:cNvSpPr/>
            <p:nvPr/>
          </p:nvSpPr>
          <p:spPr>
            <a:xfrm>
              <a:off x="3418200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T=1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00" name="Google Shape;500;p60"/>
            <p:cNvGrpSpPr/>
            <p:nvPr/>
          </p:nvGrpSpPr>
          <p:grpSpPr>
            <a:xfrm>
              <a:off x="4350600" y="1409413"/>
              <a:ext cx="1913075" cy="1075763"/>
              <a:chOff x="4426800" y="1409413"/>
              <a:chExt cx="1913075" cy="1075763"/>
            </a:xfrm>
          </p:grpSpPr>
          <p:sp>
            <p:nvSpPr>
              <p:cNvPr id="501" name="Google Shape;501;p60"/>
              <p:cNvSpPr/>
              <p:nvPr/>
            </p:nvSpPr>
            <p:spPr>
              <a:xfrm>
                <a:off x="5407475" y="1552775"/>
                <a:ext cx="932400" cy="9324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EEEEEE"/>
                  </a:gs>
                </a:gsLst>
                <a:lin ang="5400012" scaled="0"/>
              </a:gra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CPU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T=2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502" name="Google Shape;502;p60"/>
              <p:cNvCxnSpPr>
                <a:stCxn id="499" idx="3"/>
                <a:endCxn id="501" idx="1"/>
              </p:cNvCxnSpPr>
              <p:nvPr/>
            </p:nvCxnSpPr>
            <p:spPr>
              <a:xfrm>
                <a:off x="4426800" y="20189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03" name="Google Shape;503;p60"/>
              <p:cNvCxnSpPr/>
              <p:nvPr/>
            </p:nvCxnSpPr>
            <p:spPr>
              <a:xfrm>
                <a:off x="4426800" y="183462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04" name="Google Shape;504;p60"/>
              <p:cNvCxnSpPr/>
              <p:nvPr/>
            </p:nvCxnSpPr>
            <p:spPr>
              <a:xfrm>
                <a:off x="4426800" y="21890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505" name="Google Shape;505;p60"/>
              <p:cNvSpPr txBox="1"/>
              <p:nvPr/>
            </p:nvSpPr>
            <p:spPr>
              <a:xfrm>
                <a:off x="4599588" y="1409413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06" name="Google Shape;506;p60"/>
            <p:cNvSpPr/>
            <p:nvPr/>
          </p:nvSpPr>
          <p:spPr>
            <a:xfrm>
              <a:off x="72443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T=3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07" name="Google Shape;507;p60"/>
            <p:cNvCxnSpPr>
              <a:endCxn id="506" idx="1"/>
            </p:cNvCxnSpPr>
            <p:nvPr/>
          </p:nvCxnSpPr>
          <p:spPr>
            <a:xfrm>
              <a:off x="6263675" y="20189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08" name="Google Shape;508;p60"/>
            <p:cNvCxnSpPr/>
            <p:nvPr/>
          </p:nvCxnSpPr>
          <p:spPr>
            <a:xfrm>
              <a:off x="6263700" y="183462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09" name="Google Shape;509;p60"/>
            <p:cNvCxnSpPr/>
            <p:nvPr/>
          </p:nvCxnSpPr>
          <p:spPr>
            <a:xfrm>
              <a:off x="6263700" y="21890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10" name="Google Shape;510;p60"/>
            <p:cNvSpPr txBox="1"/>
            <p:nvPr/>
          </p:nvSpPr>
          <p:spPr>
            <a:xfrm>
              <a:off x="6436488" y="1409413"/>
              <a:ext cx="635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Reg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11" name="Google Shape;511;p60"/>
            <p:cNvGrpSpPr/>
            <p:nvPr/>
          </p:nvGrpSpPr>
          <p:grpSpPr>
            <a:xfrm>
              <a:off x="81767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512" name="Google Shape;512;p60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13" name="Google Shape;513;p60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14" name="Google Shape;514;p60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515" name="Google Shape;515;p60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16" name="Google Shape;516;p60"/>
            <p:cNvSpPr/>
            <p:nvPr/>
          </p:nvSpPr>
          <p:spPr>
            <a:xfrm>
              <a:off x="91574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T=4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17" name="Google Shape;517;p60"/>
            <p:cNvGrpSpPr/>
            <p:nvPr/>
          </p:nvGrpSpPr>
          <p:grpSpPr>
            <a:xfrm>
              <a:off x="100898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518" name="Google Shape;518;p60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19" name="Google Shape;519;p60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20" name="Google Shape;520;p60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521" name="Google Shape;521;p60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22" name="Google Shape;522;p60"/>
            <p:cNvSpPr/>
            <p:nvPr/>
          </p:nvSpPr>
          <p:spPr>
            <a:xfrm>
              <a:off x="110705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T=5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23" name="Google Shape;523;p60"/>
            <p:cNvGrpSpPr/>
            <p:nvPr/>
          </p:nvGrpSpPr>
          <p:grpSpPr>
            <a:xfrm>
              <a:off x="120029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524" name="Google Shape;524;p60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25" name="Google Shape;525;p60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526" name="Google Shape;526;p60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527" name="Google Shape;527;p60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528" name="Google Shape;528;p60"/>
          <p:cNvSpPr txBox="1"/>
          <p:nvPr/>
        </p:nvSpPr>
        <p:spPr>
          <a:xfrm>
            <a:off x="4714775" y="4103175"/>
            <a:ext cx="1102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29" name="Google Shape;529;p60"/>
          <p:cNvGrpSpPr/>
          <p:nvPr/>
        </p:nvGrpSpPr>
        <p:grpSpPr>
          <a:xfrm>
            <a:off x="2956775" y="2533250"/>
            <a:ext cx="852300" cy="1001400"/>
            <a:chOff x="2956775" y="2533250"/>
            <a:chExt cx="852300" cy="1001400"/>
          </a:xfrm>
        </p:grpSpPr>
        <p:cxnSp>
          <p:nvCxnSpPr>
            <p:cNvPr id="530" name="Google Shape;530;p60"/>
            <p:cNvCxnSpPr/>
            <p:nvPr/>
          </p:nvCxnSpPr>
          <p:spPr>
            <a:xfrm>
              <a:off x="375047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EC920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31" name="Google Shape;531;p60"/>
            <p:cNvSpPr txBox="1"/>
            <p:nvPr/>
          </p:nvSpPr>
          <p:spPr>
            <a:xfrm>
              <a:off x="295677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baseline="-25000" lang="en" sz="19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1900">
                <a:solidFill>
                  <a:srgbClr val="EC920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32" name="Google Shape;532;p60"/>
          <p:cNvGrpSpPr/>
          <p:nvPr/>
        </p:nvGrpSpPr>
        <p:grpSpPr>
          <a:xfrm>
            <a:off x="4018325" y="2533250"/>
            <a:ext cx="852300" cy="1001400"/>
            <a:chOff x="4018325" y="2533250"/>
            <a:chExt cx="852300" cy="1001400"/>
          </a:xfrm>
        </p:grpSpPr>
        <p:cxnSp>
          <p:nvCxnSpPr>
            <p:cNvPr id="533" name="Google Shape;533;p60"/>
            <p:cNvCxnSpPr/>
            <p:nvPr/>
          </p:nvCxnSpPr>
          <p:spPr>
            <a:xfrm>
              <a:off x="401832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10B9CB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34" name="Google Shape;534;p60"/>
            <p:cNvSpPr txBox="1"/>
            <p:nvPr/>
          </p:nvSpPr>
          <p:spPr>
            <a:xfrm>
              <a:off x="401832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19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1900">
                <a:solidFill>
                  <a:srgbClr val="0DB7C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1"/>
          <p:cNvSpPr txBox="1"/>
          <p:nvPr/>
        </p:nvSpPr>
        <p:spPr>
          <a:xfrm>
            <a:off x="350650" y="115250"/>
            <a:ext cx="3232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Memory</a:t>
            </a:r>
            <a:endParaRPr b="1"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1" name="Google Shape;541;p61"/>
          <p:cNvCxnSpPr>
            <a:stCxn id="542" idx="2"/>
            <a:endCxn id="543" idx="0"/>
          </p:cNvCxnSpPr>
          <p:nvPr/>
        </p:nvCxnSpPr>
        <p:spPr>
          <a:xfrm>
            <a:off x="1808402" y="1761661"/>
            <a:ext cx="2930400" cy="18375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4" name="Google Shape;544;p61"/>
          <p:cNvCxnSpPr>
            <a:stCxn id="545" idx="2"/>
            <a:endCxn id="546" idx="0"/>
          </p:cNvCxnSpPr>
          <p:nvPr/>
        </p:nvCxnSpPr>
        <p:spPr>
          <a:xfrm>
            <a:off x="3233784" y="1761661"/>
            <a:ext cx="950700" cy="18375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7" name="Google Shape;547;p61"/>
          <p:cNvCxnSpPr>
            <a:stCxn id="548" idx="2"/>
            <a:endCxn id="549" idx="0"/>
          </p:cNvCxnSpPr>
          <p:nvPr/>
        </p:nvCxnSpPr>
        <p:spPr>
          <a:xfrm flipH="1">
            <a:off x="1966653" y="1761661"/>
            <a:ext cx="2692500" cy="1837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2" name="Google Shape;542;p61"/>
          <p:cNvSpPr txBox="1"/>
          <p:nvPr/>
        </p:nvSpPr>
        <p:spPr>
          <a:xfrm>
            <a:off x="1363502" y="1293661"/>
            <a:ext cx="889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T=1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5" name="Google Shape;545;p61"/>
          <p:cNvSpPr txBox="1"/>
          <p:nvPr/>
        </p:nvSpPr>
        <p:spPr>
          <a:xfrm>
            <a:off x="2788884" y="1293661"/>
            <a:ext cx="889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=2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8" name="Google Shape;548;p61"/>
          <p:cNvSpPr txBox="1"/>
          <p:nvPr/>
        </p:nvSpPr>
        <p:spPr>
          <a:xfrm>
            <a:off x="4214253" y="1293661"/>
            <a:ext cx="889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=3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Google Shape;550;p61"/>
          <p:cNvSpPr/>
          <p:nvPr/>
        </p:nvSpPr>
        <p:spPr>
          <a:xfrm>
            <a:off x="1185351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61"/>
          <p:cNvSpPr/>
          <p:nvPr/>
        </p:nvSpPr>
        <p:spPr>
          <a:xfrm>
            <a:off x="1739788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1" name="Google Shape;551;p61"/>
          <p:cNvSpPr/>
          <p:nvPr/>
        </p:nvSpPr>
        <p:spPr>
          <a:xfrm>
            <a:off x="2294201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2" name="Google Shape;552;p61"/>
          <p:cNvSpPr/>
          <p:nvPr/>
        </p:nvSpPr>
        <p:spPr>
          <a:xfrm>
            <a:off x="2848638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3" name="Google Shape;553;p61"/>
          <p:cNvSpPr/>
          <p:nvPr/>
        </p:nvSpPr>
        <p:spPr>
          <a:xfrm>
            <a:off x="3403051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61"/>
          <p:cNvSpPr/>
          <p:nvPr/>
        </p:nvSpPr>
        <p:spPr>
          <a:xfrm>
            <a:off x="3957488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3" name="Google Shape;543;p61"/>
          <p:cNvSpPr/>
          <p:nvPr/>
        </p:nvSpPr>
        <p:spPr>
          <a:xfrm>
            <a:off x="4511901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Google Shape;554;p61"/>
          <p:cNvSpPr/>
          <p:nvPr/>
        </p:nvSpPr>
        <p:spPr>
          <a:xfrm>
            <a:off x="5066338" y="3599157"/>
            <a:ext cx="45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61"/>
          <p:cNvSpPr txBox="1"/>
          <p:nvPr/>
        </p:nvSpPr>
        <p:spPr>
          <a:xfrm>
            <a:off x="2416951" y="4215608"/>
            <a:ext cx="224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Memory locations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61"/>
          <p:cNvSpPr txBox="1"/>
          <p:nvPr/>
        </p:nvSpPr>
        <p:spPr>
          <a:xfrm>
            <a:off x="2112676" y="809751"/>
            <a:ext cx="224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CPU timesteps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61"/>
          <p:cNvSpPr txBox="1"/>
          <p:nvPr/>
        </p:nvSpPr>
        <p:spPr>
          <a:xfrm>
            <a:off x="5823175" y="2028600"/>
            <a:ext cx="29850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Cannot be efficiently expressed as a Boolean circuit 🥺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2"/>
          <p:cNvSpPr txBox="1"/>
          <p:nvPr/>
        </p:nvSpPr>
        <p:spPr>
          <a:xfrm>
            <a:off x="4120959" y="2789864"/>
            <a:ext cx="1031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ORAM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62"/>
          <p:cNvSpPr txBox="1"/>
          <p:nvPr/>
        </p:nvSpPr>
        <p:spPr>
          <a:xfrm>
            <a:off x="2606996" y="1629339"/>
            <a:ext cx="7602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5" name="Google Shape;56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831" y="1740793"/>
            <a:ext cx="802200" cy="8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972" y="1629343"/>
            <a:ext cx="913650" cy="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2"/>
          <p:cNvSpPr txBox="1"/>
          <p:nvPr/>
        </p:nvSpPr>
        <p:spPr>
          <a:xfrm>
            <a:off x="5561856" y="1585014"/>
            <a:ext cx="7602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Google Shape;568;p62"/>
          <p:cNvSpPr txBox="1"/>
          <p:nvPr/>
        </p:nvSpPr>
        <p:spPr>
          <a:xfrm>
            <a:off x="6668074" y="2789875"/>
            <a:ext cx="10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Stacks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9" name="Google Shape;569;p62"/>
          <p:cNvSpPr txBox="1"/>
          <p:nvPr/>
        </p:nvSpPr>
        <p:spPr>
          <a:xfrm>
            <a:off x="2175025" y="2417100"/>
            <a:ext cx="149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[HKO22, ...]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0" name="Google Shape;570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013" y="1761791"/>
            <a:ext cx="760200" cy="760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2"/>
          <p:cNvSpPr txBox="1"/>
          <p:nvPr/>
        </p:nvSpPr>
        <p:spPr>
          <a:xfrm>
            <a:off x="957284" y="2789864"/>
            <a:ext cx="1031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62"/>
          <p:cNvSpPr txBox="1"/>
          <p:nvPr/>
        </p:nvSpPr>
        <p:spPr>
          <a:xfrm>
            <a:off x="350650" y="115250"/>
            <a:ext cx="3232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Memory</a:t>
            </a:r>
            <a:endParaRPr b="1"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3"/>
          <p:cNvSpPr txBox="1"/>
          <p:nvPr/>
        </p:nvSpPr>
        <p:spPr>
          <a:xfrm>
            <a:off x="4120959" y="2789864"/>
            <a:ext cx="1031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ORAM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9" name="Google Shape;579;p63"/>
          <p:cNvSpPr txBox="1"/>
          <p:nvPr/>
        </p:nvSpPr>
        <p:spPr>
          <a:xfrm>
            <a:off x="2606996" y="1629339"/>
            <a:ext cx="7602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0" name="Google Shape;5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831" y="1740793"/>
            <a:ext cx="802200" cy="8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972" y="1629343"/>
            <a:ext cx="913650" cy="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3"/>
          <p:cNvSpPr txBox="1"/>
          <p:nvPr/>
        </p:nvSpPr>
        <p:spPr>
          <a:xfrm>
            <a:off x="5561856" y="1585014"/>
            <a:ext cx="7602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63"/>
          <p:cNvSpPr txBox="1"/>
          <p:nvPr/>
        </p:nvSpPr>
        <p:spPr>
          <a:xfrm>
            <a:off x="6668074" y="2789875"/>
            <a:ext cx="10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Stack</a:t>
            </a: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4" name="Google Shape;58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013" y="1761791"/>
            <a:ext cx="760200" cy="76021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3"/>
          <p:cNvSpPr txBox="1"/>
          <p:nvPr/>
        </p:nvSpPr>
        <p:spPr>
          <a:xfrm>
            <a:off x="957284" y="2789864"/>
            <a:ext cx="1031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6" name="Google Shape;586;p63"/>
          <p:cNvSpPr txBox="1"/>
          <p:nvPr/>
        </p:nvSpPr>
        <p:spPr>
          <a:xfrm>
            <a:off x="5924225" y="3550075"/>
            <a:ext cx="251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Captures the unpredictability</a:t>
            </a:r>
            <a:endParaRPr sz="24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63"/>
          <p:cNvSpPr/>
          <p:nvPr/>
        </p:nvSpPr>
        <p:spPr>
          <a:xfrm>
            <a:off x="6406625" y="1482475"/>
            <a:ext cx="1554600" cy="18474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63"/>
          <p:cNvSpPr txBox="1"/>
          <p:nvPr/>
        </p:nvSpPr>
        <p:spPr>
          <a:xfrm>
            <a:off x="2175025" y="2417100"/>
            <a:ext cx="149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[HKO22, ...]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Google Shape;589;p63"/>
          <p:cNvSpPr txBox="1"/>
          <p:nvPr/>
        </p:nvSpPr>
        <p:spPr>
          <a:xfrm>
            <a:off x="350650" y="115250"/>
            <a:ext cx="3232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Memory</a:t>
            </a:r>
            <a:endParaRPr b="1"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 txBox="1"/>
          <p:nvPr/>
        </p:nvSpPr>
        <p:spPr>
          <a:xfrm>
            <a:off x="414725" y="115250"/>
            <a:ext cx="6710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Stack</a:t>
            </a:r>
            <a:endParaRPr b="1"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6" name="Google Shape;596;p64"/>
          <p:cNvCxnSpPr/>
          <p:nvPr/>
        </p:nvCxnSpPr>
        <p:spPr>
          <a:xfrm>
            <a:off x="4354610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97" name="Google Shape;597;p64"/>
          <p:cNvGrpSpPr/>
          <p:nvPr/>
        </p:nvGrpSpPr>
        <p:grpSpPr>
          <a:xfrm>
            <a:off x="3797103" y="1619129"/>
            <a:ext cx="4900633" cy="2268269"/>
            <a:chOff x="2029050" y="1498100"/>
            <a:chExt cx="5203475" cy="2557525"/>
          </a:xfrm>
        </p:grpSpPr>
        <p:sp>
          <p:nvSpPr>
            <p:cNvPr id="598" name="Google Shape;598;p64"/>
            <p:cNvSpPr/>
            <p:nvPr/>
          </p:nvSpPr>
          <p:spPr>
            <a:xfrm flipH="1" rot="5400000">
              <a:off x="3557763" y="181063"/>
              <a:ext cx="2146050" cy="5203475"/>
            </a:xfrm>
            <a:prstGeom prst="flowChartManualInput">
              <a:avLst/>
            </a:prstGeom>
            <a:solidFill>
              <a:srgbClr val="F3F3F3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99" name="Google Shape;599;p64"/>
            <p:cNvCxnSpPr/>
            <p:nvPr/>
          </p:nvCxnSpPr>
          <p:spPr>
            <a:xfrm>
              <a:off x="26213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64"/>
            <p:cNvCxnSpPr/>
            <p:nvPr/>
          </p:nvCxnSpPr>
          <p:spPr>
            <a:xfrm>
              <a:off x="33908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64"/>
            <p:cNvCxnSpPr/>
            <p:nvPr/>
          </p:nvCxnSpPr>
          <p:spPr>
            <a:xfrm>
              <a:off x="41528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64"/>
            <p:cNvCxnSpPr/>
            <p:nvPr/>
          </p:nvCxnSpPr>
          <p:spPr>
            <a:xfrm>
              <a:off x="49148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64"/>
            <p:cNvCxnSpPr/>
            <p:nvPr/>
          </p:nvCxnSpPr>
          <p:spPr>
            <a:xfrm>
              <a:off x="56768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64"/>
            <p:cNvCxnSpPr/>
            <p:nvPr/>
          </p:nvCxnSpPr>
          <p:spPr>
            <a:xfrm>
              <a:off x="6438800" y="1498100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64"/>
            <p:cNvCxnSpPr/>
            <p:nvPr/>
          </p:nvCxnSpPr>
          <p:spPr>
            <a:xfrm>
              <a:off x="2621300" y="3855825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64"/>
            <p:cNvCxnSpPr/>
            <p:nvPr/>
          </p:nvCxnSpPr>
          <p:spPr>
            <a:xfrm>
              <a:off x="3390800" y="3855825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64"/>
            <p:cNvCxnSpPr/>
            <p:nvPr/>
          </p:nvCxnSpPr>
          <p:spPr>
            <a:xfrm>
              <a:off x="4152800" y="3855825"/>
              <a:ext cx="0" cy="199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8" name="Google Shape;608;p64"/>
          <p:cNvCxnSpPr/>
          <p:nvPr/>
        </p:nvCxnSpPr>
        <p:spPr>
          <a:xfrm>
            <a:off x="5082055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09" name="Google Shape;609;p64"/>
          <p:cNvCxnSpPr/>
          <p:nvPr/>
        </p:nvCxnSpPr>
        <p:spPr>
          <a:xfrm>
            <a:off x="5792618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0" name="Google Shape;610;p64"/>
          <p:cNvCxnSpPr/>
          <p:nvPr/>
        </p:nvCxnSpPr>
        <p:spPr>
          <a:xfrm>
            <a:off x="6511634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1" name="Google Shape;611;p64"/>
          <p:cNvCxnSpPr/>
          <p:nvPr/>
        </p:nvCxnSpPr>
        <p:spPr>
          <a:xfrm>
            <a:off x="7234135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2" name="Google Shape;612;p64"/>
          <p:cNvCxnSpPr/>
          <p:nvPr/>
        </p:nvCxnSpPr>
        <p:spPr>
          <a:xfrm>
            <a:off x="7949643" y="1107978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3" name="Google Shape;613;p64"/>
          <p:cNvCxnSpPr/>
          <p:nvPr/>
        </p:nvCxnSpPr>
        <p:spPr>
          <a:xfrm>
            <a:off x="4354610" y="3887263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4" name="Google Shape;614;p64"/>
          <p:cNvCxnSpPr/>
          <p:nvPr/>
        </p:nvCxnSpPr>
        <p:spPr>
          <a:xfrm>
            <a:off x="5082055" y="3887263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5" name="Google Shape;615;p64"/>
          <p:cNvCxnSpPr/>
          <p:nvPr/>
        </p:nvCxnSpPr>
        <p:spPr>
          <a:xfrm>
            <a:off x="5796833" y="3887263"/>
            <a:ext cx="0" cy="51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6" name="Google Shape;616;p64"/>
          <p:cNvCxnSpPr/>
          <p:nvPr/>
        </p:nvCxnSpPr>
        <p:spPr>
          <a:xfrm>
            <a:off x="4354610" y="1809057"/>
            <a:ext cx="0" cy="18882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7" name="Google Shape;617;p64"/>
          <p:cNvCxnSpPr/>
          <p:nvPr/>
        </p:nvCxnSpPr>
        <p:spPr>
          <a:xfrm flipH="1">
            <a:off x="5076518" y="1809068"/>
            <a:ext cx="716100" cy="18852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8" name="Google Shape;618;p64"/>
          <p:cNvCxnSpPr/>
          <p:nvPr/>
        </p:nvCxnSpPr>
        <p:spPr>
          <a:xfrm flipH="1">
            <a:off x="5802843" y="1809068"/>
            <a:ext cx="2146800" cy="1896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19" name="Google Shape;619;p64"/>
          <p:cNvSpPr txBox="1"/>
          <p:nvPr/>
        </p:nvSpPr>
        <p:spPr>
          <a:xfrm>
            <a:off x="3935592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t=1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p64"/>
          <p:cNvSpPr txBox="1"/>
          <p:nvPr/>
        </p:nvSpPr>
        <p:spPr>
          <a:xfrm>
            <a:off x="4663037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t=2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64"/>
          <p:cNvSpPr txBox="1"/>
          <p:nvPr/>
        </p:nvSpPr>
        <p:spPr>
          <a:xfrm>
            <a:off x="5377827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t=3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64"/>
          <p:cNvSpPr txBox="1"/>
          <p:nvPr/>
        </p:nvSpPr>
        <p:spPr>
          <a:xfrm>
            <a:off x="6101975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t=4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p64"/>
          <p:cNvSpPr txBox="1"/>
          <p:nvPr/>
        </p:nvSpPr>
        <p:spPr>
          <a:xfrm>
            <a:off x="6820073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t=5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4" name="Google Shape;624;p64"/>
          <p:cNvSpPr txBox="1"/>
          <p:nvPr/>
        </p:nvSpPr>
        <p:spPr>
          <a:xfrm>
            <a:off x="7540926" y="688850"/>
            <a:ext cx="837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t=6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64"/>
          <p:cNvSpPr/>
          <p:nvPr/>
        </p:nvSpPr>
        <p:spPr>
          <a:xfrm>
            <a:off x="4042287" y="4435775"/>
            <a:ext cx="60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6" name="Google Shape;626;p64"/>
          <p:cNvSpPr/>
          <p:nvPr/>
        </p:nvSpPr>
        <p:spPr>
          <a:xfrm>
            <a:off x="4780042" y="4435775"/>
            <a:ext cx="60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7" name="Google Shape;627;p64"/>
          <p:cNvSpPr/>
          <p:nvPr/>
        </p:nvSpPr>
        <p:spPr>
          <a:xfrm>
            <a:off x="5517767" y="4435775"/>
            <a:ext cx="603900" cy="5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8" name="Google Shape;628;p64"/>
          <p:cNvSpPr txBox="1"/>
          <p:nvPr/>
        </p:nvSpPr>
        <p:spPr>
          <a:xfrm>
            <a:off x="218500" y="2010450"/>
            <a:ext cx="3492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Only two instructions: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Pop next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No-op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5"/>
          <p:cNvSpPr txBox="1"/>
          <p:nvPr/>
        </p:nvSpPr>
        <p:spPr>
          <a:xfrm>
            <a:off x="428825" y="115250"/>
            <a:ext cx="7207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Selector</a:t>
            </a:r>
            <a:r>
              <a:rPr b="1" lang="en" sz="2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(minimal stack)</a:t>
            </a:r>
            <a:endParaRPr b="1" sz="2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5" name="Google Shape;635;p65"/>
          <p:cNvSpPr/>
          <p:nvPr/>
        </p:nvSpPr>
        <p:spPr>
          <a:xfrm flipH="1" rot="5400000">
            <a:off x="6337986" y="1932482"/>
            <a:ext cx="1313882" cy="2233086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36" name="Google Shape;636;p65"/>
          <p:cNvCxnSpPr/>
          <p:nvPr/>
        </p:nvCxnSpPr>
        <p:spPr>
          <a:xfrm>
            <a:off x="6396946" y="2206730"/>
            <a:ext cx="0" cy="174945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65"/>
          <p:cNvCxnSpPr/>
          <p:nvPr/>
        </p:nvCxnSpPr>
        <p:spPr>
          <a:xfrm>
            <a:off x="7737928" y="2206730"/>
            <a:ext cx="0" cy="174945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65"/>
          <p:cNvCxnSpPr/>
          <p:nvPr/>
        </p:nvCxnSpPr>
        <p:spPr>
          <a:xfrm>
            <a:off x="6394801" y="3705955"/>
            <a:ext cx="0" cy="174945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65"/>
          <p:cNvCxnSpPr/>
          <p:nvPr/>
        </p:nvCxnSpPr>
        <p:spPr>
          <a:xfrm>
            <a:off x="7733626" y="1702122"/>
            <a:ext cx="0" cy="504608"/>
          </a:xfrm>
          <a:prstGeom prst="straightConnector1">
            <a:avLst/>
          </a:prstGeom>
          <a:noFill/>
          <a:ln cap="flat" cmpd="sng" w="2502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0" name="Google Shape;640;p65"/>
          <p:cNvCxnSpPr/>
          <p:nvPr/>
        </p:nvCxnSpPr>
        <p:spPr>
          <a:xfrm>
            <a:off x="6394801" y="1702122"/>
            <a:ext cx="0" cy="504608"/>
          </a:xfrm>
          <a:prstGeom prst="straightConnector1">
            <a:avLst/>
          </a:prstGeom>
          <a:noFill/>
          <a:ln cap="flat" cmpd="sng" w="25025">
            <a:solidFill>
              <a:srgbClr val="CC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1" name="Google Shape;641;p65"/>
          <p:cNvCxnSpPr/>
          <p:nvPr/>
        </p:nvCxnSpPr>
        <p:spPr>
          <a:xfrm>
            <a:off x="6396957" y="3880900"/>
            <a:ext cx="0" cy="504608"/>
          </a:xfrm>
          <a:prstGeom prst="straightConnector1">
            <a:avLst/>
          </a:prstGeom>
          <a:noFill/>
          <a:ln cap="flat" cmpd="sng" w="2502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2" name="Google Shape;642;p65"/>
          <p:cNvCxnSpPr/>
          <p:nvPr/>
        </p:nvCxnSpPr>
        <p:spPr>
          <a:xfrm flipH="1">
            <a:off x="6389755" y="2394306"/>
            <a:ext cx="1343871" cy="1300791"/>
          </a:xfrm>
          <a:prstGeom prst="straightConnector1">
            <a:avLst/>
          </a:prstGeom>
          <a:noFill/>
          <a:ln cap="flat" cmpd="sng" w="2502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43" name="Google Shape;643;p65"/>
          <p:cNvSpPr txBox="1"/>
          <p:nvPr/>
        </p:nvSpPr>
        <p:spPr>
          <a:xfrm>
            <a:off x="5921350" y="1490525"/>
            <a:ext cx="686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</a:t>
            </a:r>
            <a:endParaRPr sz="210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4" name="Google Shape;644;p65"/>
          <p:cNvSpPr txBox="1"/>
          <p:nvPr/>
        </p:nvSpPr>
        <p:spPr>
          <a:xfrm>
            <a:off x="7873548" y="1490472"/>
            <a:ext cx="11886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rgbClr val="783F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2101">
              <a:solidFill>
                <a:srgbClr val="783F0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5" name="Google Shape;645;p65"/>
          <p:cNvSpPr txBox="1"/>
          <p:nvPr/>
        </p:nvSpPr>
        <p:spPr>
          <a:xfrm>
            <a:off x="6545023" y="4033177"/>
            <a:ext cx="1462077" cy="702406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rgbClr val="783F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101">
                <a:solidFill>
                  <a:srgbClr val="783F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y</a:t>
            </a:r>
            <a:endParaRPr sz="2101">
              <a:solidFill>
                <a:srgbClr val="783F0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46" name="Google Shape;646;p65"/>
          <p:cNvCxnSpPr/>
          <p:nvPr/>
        </p:nvCxnSpPr>
        <p:spPr>
          <a:xfrm>
            <a:off x="3139551" y="1702122"/>
            <a:ext cx="0" cy="504600"/>
          </a:xfrm>
          <a:prstGeom prst="straightConnector1">
            <a:avLst/>
          </a:prstGeom>
          <a:noFill/>
          <a:ln cap="flat" cmpd="sng" w="25025">
            <a:solidFill>
              <a:srgbClr val="CC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7" name="Google Shape;647;p65"/>
          <p:cNvCxnSpPr/>
          <p:nvPr/>
        </p:nvCxnSpPr>
        <p:spPr>
          <a:xfrm>
            <a:off x="1800726" y="1702122"/>
            <a:ext cx="0" cy="5046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8" name="Google Shape;648;p65"/>
          <p:cNvCxnSpPr/>
          <p:nvPr/>
        </p:nvCxnSpPr>
        <p:spPr>
          <a:xfrm>
            <a:off x="1802882" y="3880900"/>
            <a:ext cx="0" cy="5046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49" name="Google Shape;649;p65"/>
          <p:cNvSpPr txBox="1"/>
          <p:nvPr/>
        </p:nvSpPr>
        <p:spPr>
          <a:xfrm>
            <a:off x="1318300" y="1476600"/>
            <a:ext cx="493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101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2101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0" name="Google Shape;650;p65"/>
          <p:cNvSpPr txBox="1"/>
          <p:nvPr/>
        </p:nvSpPr>
        <p:spPr>
          <a:xfrm>
            <a:off x="3279450" y="1461851"/>
            <a:ext cx="983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210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1" name="Google Shape;651;p65"/>
          <p:cNvSpPr txBox="1"/>
          <p:nvPr/>
        </p:nvSpPr>
        <p:spPr>
          <a:xfrm>
            <a:off x="1950948" y="4033177"/>
            <a:ext cx="14622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1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101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x</a:t>
            </a:r>
            <a:endParaRPr sz="2101">
              <a:solidFill>
                <a:srgbClr val="A64D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52" name="Google Shape;652;p65"/>
          <p:cNvCxnSpPr/>
          <p:nvPr/>
        </p:nvCxnSpPr>
        <p:spPr>
          <a:xfrm>
            <a:off x="4663800" y="1119350"/>
            <a:ext cx="0" cy="3730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3" name="Google Shape;653;p65"/>
          <p:cNvSpPr txBox="1"/>
          <p:nvPr/>
        </p:nvSpPr>
        <p:spPr>
          <a:xfrm>
            <a:off x="1659450" y="972000"/>
            <a:ext cx="1610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Case One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4" name="Google Shape;654;p65"/>
          <p:cNvSpPr txBox="1"/>
          <p:nvPr/>
        </p:nvSpPr>
        <p:spPr>
          <a:xfrm>
            <a:off x="6405954" y="972000"/>
            <a:ext cx="18300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Case Two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5" name="Google Shape;655;p65"/>
          <p:cNvGrpSpPr/>
          <p:nvPr/>
        </p:nvGrpSpPr>
        <p:grpSpPr>
          <a:xfrm>
            <a:off x="451200" y="2206730"/>
            <a:ext cx="3066195" cy="1674124"/>
            <a:chOff x="451200" y="2206730"/>
            <a:chExt cx="3066195" cy="1674124"/>
          </a:xfrm>
        </p:grpSpPr>
        <p:sp>
          <p:nvSpPr>
            <p:cNvPr id="656" name="Google Shape;656;p65"/>
            <p:cNvSpPr/>
            <p:nvPr/>
          </p:nvSpPr>
          <p:spPr>
            <a:xfrm flipH="1" rot="5400000">
              <a:off x="1743911" y="1932482"/>
              <a:ext cx="1313882" cy="2233086"/>
            </a:xfrm>
            <a:prstGeom prst="flowChartManualInput">
              <a:avLst/>
            </a:prstGeom>
            <a:solidFill>
              <a:srgbClr val="F3F3F3"/>
            </a:solidFill>
            <a:ln cap="flat" cmpd="sng" w="25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0050" lIns="80050" spcFirstLastPara="1" rIns="80050" wrap="square" tIns="80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25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57" name="Google Shape;657;p65"/>
            <p:cNvCxnSpPr/>
            <p:nvPr/>
          </p:nvCxnSpPr>
          <p:spPr>
            <a:xfrm>
              <a:off x="1802871" y="2206730"/>
              <a:ext cx="0" cy="1749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65"/>
            <p:cNvCxnSpPr/>
            <p:nvPr/>
          </p:nvCxnSpPr>
          <p:spPr>
            <a:xfrm>
              <a:off x="3143853" y="2206730"/>
              <a:ext cx="0" cy="1749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65"/>
            <p:cNvCxnSpPr/>
            <p:nvPr/>
          </p:nvCxnSpPr>
          <p:spPr>
            <a:xfrm>
              <a:off x="1800726" y="3705955"/>
              <a:ext cx="0" cy="1749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65"/>
            <p:cNvCxnSpPr/>
            <p:nvPr/>
          </p:nvCxnSpPr>
          <p:spPr>
            <a:xfrm>
              <a:off x="1795675" y="2402825"/>
              <a:ext cx="0" cy="1292100"/>
            </a:xfrm>
            <a:prstGeom prst="straightConnector1">
              <a:avLst/>
            </a:prstGeom>
            <a:noFill/>
            <a:ln cap="flat" cmpd="sng" w="25025">
              <a:solidFill>
                <a:srgbClr val="A64D7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61" name="Google Shape;661;p65"/>
            <p:cNvCxnSpPr/>
            <p:nvPr/>
          </p:nvCxnSpPr>
          <p:spPr>
            <a:xfrm flipH="1" rot="10800000">
              <a:off x="503959" y="3048532"/>
              <a:ext cx="580200" cy="1200"/>
            </a:xfrm>
            <a:prstGeom prst="straightConnector1">
              <a:avLst/>
            </a:prstGeom>
            <a:noFill/>
            <a:ln cap="flat" cmpd="sng" w="250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62" name="Google Shape;662;p65"/>
            <p:cNvCxnSpPr>
              <a:stCxn id="656" idx="2"/>
            </p:cNvCxnSpPr>
            <p:nvPr/>
          </p:nvCxnSpPr>
          <p:spPr>
            <a:xfrm flipH="1">
              <a:off x="1084208" y="3049025"/>
              <a:ext cx="200100" cy="6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3" name="Google Shape;663;p65"/>
            <p:cNvSpPr txBox="1"/>
            <p:nvPr/>
          </p:nvSpPr>
          <p:spPr>
            <a:xfrm>
              <a:off x="451200" y="2571750"/>
              <a:ext cx="848400" cy="46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 = 0</a:t>
              </a:r>
              <a:endParaRPr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664" name="Google Shape;664;p65"/>
          <p:cNvCxnSpPr/>
          <p:nvPr/>
        </p:nvCxnSpPr>
        <p:spPr>
          <a:xfrm flipH="1" rot="10800000">
            <a:off x="5082734" y="3041444"/>
            <a:ext cx="580200" cy="12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65" name="Google Shape;665;p65"/>
          <p:cNvCxnSpPr/>
          <p:nvPr/>
        </p:nvCxnSpPr>
        <p:spPr>
          <a:xfrm flipH="1">
            <a:off x="5662983" y="3041937"/>
            <a:ext cx="200100" cy="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65"/>
          <p:cNvSpPr txBox="1"/>
          <p:nvPr/>
        </p:nvSpPr>
        <p:spPr>
          <a:xfrm>
            <a:off x="5029975" y="2564663"/>
            <a:ext cx="848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1</a:t>
            </a:r>
            <a:endParaRPr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6"/>
          <p:cNvSpPr txBox="1"/>
          <p:nvPr/>
        </p:nvSpPr>
        <p:spPr>
          <a:xfrm>
            <a:off x="428825" y="115250"/>
            <a:ext cx="7207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Selector</a:t>
            </a:r>
            <a:r>
              <a:rPr b="1" lang="en" sz="2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(minimal stack)</a:t>
            </a:r>
            <a:endParaRPr b="1" sz="2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3" name="Google Shape;67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075" y="1141350"/>
            <a:ext cx="5834249" cy="362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7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a Selector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[HKO23]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80" name="Google Shape;680;p67"/>
          <p:cNvCxnSpPr/>
          <p:nvPr/>
        </p:nvCxnSpPr>
        <p:spPr>
          <a:xfrm>
            <a:off x="552150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E6913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81" name="Google Shape;681;p67"/>
          <p:cNvCxnSpPr/>
          <p:nvPr/>
        </p:nvCxnSpPr>
        <p:spPr>
          <a:xfrm>
            <a:off x="2892401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82" name="Google Shape;682;p67"/>
          <p:cNvCxnSpPr/>
          <p:nvPr/>
        </p:nvCxnSpPr>
        <p:spPr>
          <a:xfrm flipH="1">
            <a:off x="28861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83" name="Google Shape;683;p67"/>
          <p:cNvSpPr txBox="1"/>
          <p:nvPr/>
        </p:nvSpPr>
        <p:spPr>
          <a:xfrm>
            <a:off x="1428396" y="809741"/>
            <a:ext cx="1842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</a:t>
            </a:r>
            <a:r>
              <a:rPr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</a:t>
            </a:r>
            <a:r>
              <a:rPr baseline="-25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</a:t>
            </a:r>
            <a:endParaRPr baseline="-25000" sz="25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4" name="Google Shape;684;p67"/>
          <p:cNvSpPr txBox="1"/>
          <p:nvPr/>
        </p:nvSpPr>
        <p:spPr>
          <a:xfrm>
            <a:off x="5683101" y="809750"/>
            <a:ext cx="22872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-25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=0</a:t>
            </a:r>
            <a:r>
              <a:rPr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</a:t>
            </a:r>
            <a:r>
              <a:rPr baseline="-25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-25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=1</a:t>
            </a:r>
            <a:endParaRPr baseline="-25000" sz="25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5" name="Google Shape;685;p67"/>
          <p:cNvSpPr txBox="1"/>
          <p:nvPr/>
        </p:nvSpPr>
        <p:spPr>
          <a:xfrm>
            <a:off x="3016655" y="4217302"/>
            <a:ext cx="22872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-25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=0</a:t>
            </a:r>
            <a:r>
              <a:rPr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</a:t>
            </a:r>
            <a:r>
              <a:rPr baseline="-25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-25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=1</a:t>
            </a:r>
            <a:endParaRPr baseline="-25000" sz="25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6" name="Google Shape;686;p67"/>
          <p:cNvSpPr txBox="1"/>
          <p:nvPr/>
        </p:nvSpPr>
        <p:spPr>
          <a:xfrm>
            <a:off x="177443" y="2256631"/>
            <a:ext cx="2191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=0 </a:t>
            </a: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endParaRPr baseline="-25000" sz="25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7" name="Google Shape;687;p67"/>
          <p:cNvSpPr/>
          <p:nvPr/>
        </p:nvSpPr>
        <p:spPr>
          <a:xfrm flipH="1" rot="5400000">
            <a:off x="3028971" y="789993"/>
            <a:ext cx="2073665" cy="4386727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88" name="Google Shape;688;p67"/>
          <p:cNvCxnSpPr/>
          <p:nvPr/>
        </p:nvCxnSpPr>
        <p:spPr>
          <a:xfrm>
            <a:off x="2891118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9" name="Google Shape;689;p67"/>
          <p:cNvCxnSpPr/>
          <p:nvPr/>
        </p:nvCxnSpPr>
        <p:spPr>
          <a:xfrm>
            <a:off x="552537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67"/>
          <p:cNvCxnSpPr/>
          <p:nvPr/>
        </p:nvCxnSpPr>
        <p:spPr>
          <a:xfrm>
            <a:off x="28869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1" name="Google Shape;691;p67"/>
          <p:cNvCxnSpPr/>
          <p:nvPr/>
        </p:nvCxnSpPr>
        <p:spPr>
          <a:xfrm flipH="1" rot="10800000">
            <a:off x="339505" y="2982673"/>
            <a:ext cx="1139700" cy="18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92" name="Google Shape;692;p67"/>
          <p:cNvCxnSpPr>
            <a:stCxn id="687" idx="2"/>
          </p:cNvCxnSpPr>
          <p:nvPr/>
        </p:nvCxnSpPr>
        <p:spPr>
          <a:xfrm flipH="1">
            <a:off x="1479440" y="2983357"/>
            <a:ext cx="3930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3" name="Google Shape;693;p67"/>
          <p:cNvSpPr txBox="1"/>
          <p:nvPr/>
        </p:nvSpPr>
        <p:spPr>
          <a:xfrm>
            <a:off x="2049820" y="2135675"/>
            <a:ext cx="37485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x=b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⊕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z=b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y=b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⊕ 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z=b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67"/>
          <p:cNvSpPr txBox="1"/>
          <p:nvPr/>
        </p:nvSpPr>
        <p:spPr>
          <a:xfrm>
            <a:off x="6110150" y="2735626"/>
            <a:ext cx="143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for b = 0, 1</a:t>
            </a:r>
            <a:endParaRPr i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95" name="Google Shape;695;p67"/>
          <p:cNvGrpSpPr/>
          <p:nvPr/>
        </p:nvGrpSpPr>
        <p:grpSpPr>
          <a:xfrm>
            <a:off x="6103129" y="4093745"/>
            <a:ext cx="3040943" cy="564896"/>
            <a:chOff x="156575" y="4332825"/>
            <a:chExt cx="2477750" cy="460275"/>
          </a:xfrm>
        </p:grpSpPr>
        <p:pic>
          <p:nvPicPr>
            <p:cNvPr id="696" name="Google Shape;696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575" y="4372375"/>
              <a:ext cx="859075" cy="420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p67"/>
            <p:cNvSpPr txBox="1"/>
            <p:nvPr/>
          </p:nvSpPr>
          <p:spPr>
            <a:xfrm>
              <a:off x="954625" y="4332825"/>
              <a:ext cx="1679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200" lIns="112200" spcFirstLastPara="1" rIns="112200" wrap="square" tIns="11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9">
                  <a:latin typeface="Helvetica Neue"/>
                  <a:ea typeface="Helvetica Neue"/>
                  <a:cs typeface="Helvetica Neue"/>
                  <a:sym typeface="Helvetica Neue"/>
                </a:rPr>
                <a:t>bits of comm.</a:t>
              </a:r>
              <a:endParaRPr sz="220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98" name="Google Shape;698;p67"/>
          <p:cNvSpPr/>
          <p:nvPr/>
        </p:nvSpPr>
        <p:spPr>
          <a:xfrm>
            <a:off x="6001600" y="4048550"/>
            <a:ext cx="3041100" cy="631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8"/>
          <p:cNvSpPr txBox="1"/>
          <p:nvPr/>
        </p:nvSpPr>
        <p:spPr>
          <a:xfrm>
            <a:off x="428825" y="115250"/>
            <a:ext cx="8258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</a:t>
            </a:r>
            <a:r>
              <a:rPr b="1" lang="en" sz="2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SIMD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Selectors - Naive Approach</a:t>
            </a:r>
            <a:endParaRPr b="1" sz="29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05" name="Google Shape;705;p68"/>
          <p:cNvCxnSpPr/>
          <p:nvPr/>
        </p:nvCxnSpPr>
        <p:spPr>
          <a:xfrm flipH="1">
            <a:off x="28861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06" name="Google Shape;706;p68"/>
          <p:cNvSpPr txBox="1"/>
          <p:nvPr/>
        </p:nvSpPr>
        <p:spPr>
          <a:xfrm>
            <a:off x="1726725" y="903675"/>
            <a:ext cx="2967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x_i = b</a:t>
            </a:r>
            <a:endParaRPr baseline="-25000" sz="30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7" name="Google Shape;707;p68"/>
          <p:cNvSpPr txBox="1"/>
          <p:nvPr/>
        </p:nvSpPr>
        <p:spPr>
          <a:xfrm>
            <a:off x="177443" y="2256631"/>
            <a:ext cx="2191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endParaRPr baseline="-25000" sz="25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8" name="Google Shape;708;p68"/>
          <p:cNvSpPr/>
          <p:nvPr/>
        </p:nvSpPr>
        <p:spPr>
          <a:xfrm flipH="1" rot="5400000">
            <a:off x="3028971" y="789993"/>
            <a:ext cx="2073665" cy="4386727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09" name="Google Shape;709;p68"/>
          <p:cNvCxnSpPr/>
          <p:nvPr/>
        </p:nvCxnSpPr>
        <p:spPr>
          <a:xfrm>
            <a:off x="28869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68"/>
          <p:cNvCxnSpPr/>
          <p:nvPr/>
        </p:nvCxnSpPr>
        <p:spPr>
          <a:xfrm flipH="1" rot="10800000">
            <a:off x="339505" y="2982673"/>
            <a:ext cx="1139700" cy="18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11" name="Google Shape;711;p68"/>
          <p:cNvCxnSpPr>
            <a:stCxn id="708" idx="2"/>
          </p:cNvCxnSpPr>
          <p:nvPr/>
        </p:nvCxnSpPr>
        <p:spPr>
          <a:xfrm flipH="1">
            <a:off x="1479440" y="2983357"/>
            <a:ext cx="3930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2" name="Google Shape;712;p68"/>
          <p:cNvSpPr txBox="1"/>
          <p:nvPr/>
        </p:nvSpPr>
        <p:spPr>
          <a:xfrm>
            <a:off x="6120700" y="2828975"/>
            <a:ext cx="234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i="1"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= 0, 1 and</a:t>
            </a:r>
            <a:endParaRPr i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Helvetica Neue"/>
                <a:ea typeface="Helvetica Neue"/>
                <a:cs typeface="Helvetica Neue"/>
                <a:sym typeface="Helvetica Neue"/>
              </a:rPr>
              <a:t>i = 1, 2, …, W</a:t>
            </a:r>
            <a:endParaRPr b="1" i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3" name="Google Shape;713;p68"/>
          <p:cNvSpPr txBox="1"/>
          <p:nvPr/>
        </p:nvSpPr>
        <p:spPr>
          <a:xfrm>
            <a:off x="5663700" y="917450"/>
            <a:ext cx="2718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y_i = b</a:t>
            </a:r>
            <a:endParaRPr baseline="-25000" sz="30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4" name="Google Shape;714;p68"/>
          <p:cNvSpPr txBox="1"/>
          <p:nvPr/>
        </p:nvSpPr>
        <p:spPr>
          <a:xfrm>
            <a:off x="3551575" y="4312750"/>
            <a:ext cx="2805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z_i = b</a:t>
            </a:r>
            <a:endParaRPr baseline="-25000" sz="30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15" name="Google Shape;715;p68"/>
          <p:cNvGrpSpPr/>
          <p:nvPr/>
        </p:nvGrpSpPr>
        <p:grpSpPr>
          <a:xfrm>
            <a:off x="2891118" y="891674"/>
            <a:ext cx="1283" cy="1038311"/>
            <a:chOff x="3805518" y="1044074"/>
            <a:chExt cx="1283" cy="1038311"/>
          </a:xfrm>
        </p:grpSpPr>
        <p:cxnSp>
          <p:nvCxnSpPr>
            <p:cNvPr id="716" name="Google Shape;716;p68"/>
            <p:cNvCxnSpPr/>
            <p:nvPr/>
          </p:nvCxnSpPr>
          <p:spPr>
            <a:xfrm>
              <a:off x="3806801" y="1044074"/>
              <a:ext cx="0" cy="762300"/>
            </a:xfrm>
            <a:prstGeom prst="straightConnector1">
              <a:avLst/>
            </a:prstGeom>
            <a:noFill/>
            <a:ln cap="flat" cmpd="sng" w="25025">
              <a:solidFill>
                <a:srgbClr val="A64D7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717" name="Google Shape;717;p68"/>
            <p:cNvCxnSpPr/>
            <p:nvPr/>
          </p:nvCxnSpPr>
          <p:spPr>
            <a:xfrm>
              <a:off x="3805518" y="1806385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18" name="Google Shape;718;p68"/>
          <p:cNvCxnSpPr/>
          <p:nvPr/>
        </p:nvCxnSpPr>
        <p:spPr>
          <a:xfrm>
            <a:off x="335322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19" name="Google Shape;719;p68"/>
          <p:cNvCxnSpPr/>
          <p:nvPr/>
        </p:nvCxnSpPr>
        <p:spPr>
          <a:xfrm>
            <a:off x="335194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Google Shape;720;p68"/>
          <p:cNvSpPr txBox="1"/>
          <p:nvPr/>
        </p:nvSpPr>
        <p:spPr>
          <a:xfrm>
            <a:off x="294390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A64D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1" name="Google Shape;721;p68"/>
          <p:cNvSpPr txBox="1"/>
          <p:nvPr/>
        </p:nvSpPr>
        <p:spPr>
          <a:xfrm>
            <a:off x="294388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2" name="Google Shape;722;p68"/>
          <p:cNvCxnSpPr/>
          <p:nvPr/>
        </p:nvCxnSpPr>
        <p:spPr>
          <a:xfrm>
            <a:off x="5083751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3" name="Google Shape;723;p68"/>
          <p:cNvCxnSpPr/>
          <p:nvPr/>
        </p:nvCxnSpPr>
        <p:spPr>
          <a:xfrm>
            <a:off x="5082468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4" name="Google Shape;724;p68"/>
          <p:cNvCxnSpPr/>
          <p:nvPr/>
        </p:nvCxnSpPr>
        <p:spPr>
          <a:xfrm>
            <a:off x="554457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5" name="Google Shape;725;p68"/>
          <p:cNvCxnSpPr/>
          <p:nvPr/>
        </p:nvCxnSpPr>
        <p:spPr>
          <a:xfrm>
            <a:off x="554329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6" name="Google Shape;726;p68"/>
          <p:cNvSpPr txBox="1"/>
          <p:nvPr/>
        </p:nvSpPr>
        <p:spPr>
          <a:xfrm>
            <a:off x="513525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7" name="Google Shape;727;p68"/>
          <p:cNvSpPr txBox="1"/>
          <p:nvPr/>
        </p:nvSpPr>
        <p:spPr>
          <a:xfrm>
            <a:off x="513523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8" name="Google Shape;728;p68"/>
          <p:cNvCxnSpPr/>
          <p:nvPr/>
        </p:nvCxnSpPr>
        <p:spPr>
          <a:xfrm flipH="1">
            <a:off x="33433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9" name="Google Shape;729;p68"/>
          <p:cNvCxnSpPr/>
          <p:nvPr/>
        </p:nvCxnSpPr>
        <p:spPr>
          <a:xfrm>
            <a:off x="33441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0" name="Google Shape;730;p68"/>
          <p:cNvSpPr txBox="1"/>
          <p:nvPr/>
        </p:nvSpPr>
        <p:spPr>
          <a:xfrm>
            <a:off x="2943888" y="38426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1" name="Google Shape;731;p68"/>
          <p:cNvSpPr txBox="1"/>
          <p:nvPr/>
        </p:nvSpPr>
        <p:spPr>
          <a:xfrm>
            <a:off x="2943901" y="42910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2" name="Google Shape;732;p68"/>
          <p:cNvSpPr txBox="1"/>
          <p:nvPr/>
        </p:nvSpPr>
        <p:spPr>
          <a:xfrm>
            <a:off x="2064513" y="2135675"/>
            <a:ext cx="43074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6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6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x_i=b</a:t>
            </a:r>
            <a:r>
              <a:rPr baseline="-25000"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⊕</a:t>
            </a:r>
            <a:r>
              <a:rPr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</a:t>
            </a:r>
            <a:r>
              <a:rPr baseline="-25000"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z_i=b </a:t>
            </a: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 </a:t>
            </a:r>
            <a:r>
              <a:rPr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r>
              <a:rPr baseline="-25000" lang="en" sz="26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6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6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y_i=b</a:t>
            </a:r>
            <a:r>
              <a:rPr baseline="-25000"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⊕ </a:t>
            </a:r>
            <a:r>
              <a:rPr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6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z_i=b </a:t>
            </a: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33" name="Google Shape;733;p68"/>
          <p:cNvGrpSpPr/>
          <p:nvPr/>
        </p:nvGrpSpPr>
        <p:grpSpPr>
          <a:xfrm>
            <a:off x="5692700" y="4048550"/>
            <a:ext cx="3451372" cy="631200"/>
            <a:chOff x="5692700" y="4048550"/>
            <a:chExt cx="3451372" cy="631200"/>
          </a:xfrm>
        </p:grpSpPr>
        <p:sp>
          <p:nvSpPr>
            <p:cNvPr id="734" name="Google Shape;734;p68"/>
            <p:cNvSpPr txBox="1"/>
            <p:nvPr/>
          </p:nvSpPr>
          <p:spPr>
            <a:xfrm>
              <a:off x="7082576" y="4093745"/>
              <a:ext cx="2061496" cy="545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200" lIns="112200" spcFirstLastPara="1" rIns="112200" wrap="square" tIns="11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9">
                  <a:latin typeface="Helvetica Neue"/>
                  <a:ea typeface="Helvetica Neue"/>
                  <a:cs typeface="Helvetica Neue"/>
                  <a:sym typeface="Helvetica Neue"/>
                </a:rPr>
                <a:t>bits of comm.</a:t>
              </a:r>
              <a:endParaRPr sz="220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5692700" y="4048550"/>
              <a:ext cx="3350100" cy="6312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36" name="Google Shape;736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56850" y="4147100"/>
              <a:ext cx="1379853" cy="487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/>
        </p:nvSpPr>
        <p:spPr>
          <a:xfrm>
            <a:off x="276425" y="115250"/>
            <a:ext cx="9635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Garbled Circuit (GC)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51"/>
          <p:cNvPicPr preferRelativeResize="0"/>
          <p:nvPr/>
        </p:nvPicPr>
        <p:blipFill rotWithShape="1">
          <a:blip r:embed="rId3">
            <a:alphaModFix/>
          </a:blip>
          <a:srcRect b="0" l="53473" r="0" t="26814"/>
          <a:stretch/>
        </p:blipFill>
        <p:spPr>
          <a:xfrm>
            <a:off x="2606692" y="1893896"/>
            <a:ext cx="951600" cy="1473900"/>
          </a:xfrm>
          <a:prstGeom prst="roundRect">
            <a:avLst>
              <a:gd fmla="val 42171" name="adj"/>
            </a:avLst>
          </a:prstGeom>
          <a:noFill/>
          <a:ln>
            <a:noFill/>
          </a:ln>
        </p:spPr>
      </p:pic>
      <p:pic>
        <p:nvPicPr>
          <p:cNvPr id="220" name="Google Shape;220;p51"/>
          <p:cNvPicPr preferRelativeResize="0"/>
          <p:nvPr/>
        </p:nvPicPr>
        <p:blipFill rotWithShape="1">
          <a:blip r:embed="rId3">
            <a:alphaModFix/>
          </a:blip>
          <a:srcRect b="0" l="0" r="51342" t="24488"/>
          <a:stretch/>
        </p:blipFill>
        <p:spPr>
          <a:xfrm>
            <a:off x="6327148" y="1893918"/>
            <a:ext cx="951600" cy="14541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221" name="Google Shape;221;p51"/>
          <p:cNvCxnSpPr/>
          <p:nvPr/>
        </p:nvCxnSpPr>
        <p:spPr>
          <a:xfrm flipH="1" rot="10800000">
            <a:off x="3713227" y="2620942"/>
            <a:ext cx="2439000" cy="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2" name="Google Shape;222;p51"/>
          <p:cNvCxnSpPr/>
          <p:nvPr/>
        </p:nvCxnSpPr>
        <p:spPr>
          <a:xfrm>
            <a:off x="840685" y="2620942"/>
            <a:ext cx="1611000" cy="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3" name="Google Shape;223;p51"/>
          <p:cNvSpPr/>
          <p:nvPr/>
        </p:nvSpPr>
        <p:spPr>
          <a:xfrm>
            <a:off x="654600" y="1000800"/>
            <a:ext cx="1830762" cy="1190754"/>
          </a:xfrm>
          <a:prstGeom prst="flowChartDocument">
            <a:avLst/>
          </a:prstGeom>
          <a:solidFill>
            <a:srgbClr val="D2F0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f(x, y):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   z</a:t>
            </a: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= x + y + 1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   output x * z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51"/>
          <p:cNvSpPr/>
          <p:nvPr/>
        </p:nvSpPr>
        <p:spPr>
          <a:xfrm>
            <a:off x="4058666" y="1000800"/>
            <a:ext cx="1830762" cy="1190754"/>
          </a:xfrm>
          <a:prstGeom prst="flowChartDocumen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 Mono"/>
                <a:ea typeface="Roboto Mono"/>
                <a:cs typeface="Roboto Mono"/>
                <a:sym typeface="Roboto Mono"/>
              </a:rPr>
              <a:t>100010101010000100110101010110…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5" name="Google Shape;2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648" y="2847978"/>
            <a:ext cx="678341" cy="66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5519" y="3779175"/>
            <a:ext cx="892375" cy="8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050" y="4186849"/>
            <a:ext cx="667775" cy="6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1"/>
          <p:cNvSpPr/>
          <p:nvPr/>
        </p:nvSpPr>
        <p:spPr>
          <a:xfrm>
            <a:off x="1831375" y="4187388"/>
            <a:ext cx="1007975" cy="732900"/>
          </a:xfrm>
          <a:prstGeom prst="flowChartPunchedCard">
            <a:avLst/>
          </a:prstGeom>
          <a:solidFill>
            <a:srgbClr val="D2F0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= 2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= 1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9" name="Google Shape;229;p51"/>
          <p:cNvCxnSpPr/>
          <p:nvPr/>
        </p:nvCxnSpPr>
        <p:spPr>
          <a:xfrm>
            <a:off x="1273188" y="4077900"/>
            <a:ext cx="2334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" name="Google Shape;230;p51"/>
          <p:cNvCxnSpPr/>
          <p:nvPr/>
        </p:nvCxnSpPr>
        <p:spPr>
          <a:xfrm flipH="1" rot="10800000">
            <a:off x="4837500" y="3201875"/>
            <a:ext cx="1433400" cy="71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1" name="Google Shape;231;p51"/>
          <p:cNvSpPr/>
          <p:nvPr/>
        </p:nvSpPr>
        <p:spPr>
          <a:xfrm>
            <a:off x="5279925" y="3806575"/>
            <a:ext cx="1545825" cy="769500"/>
          </a:xfrm>
          <a:prstGeom prst="flowChartPunchedCar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=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10111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010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51"/>
          <p:cNvSpPr/>
          <p:nvPr/>
        </p:nvSpPr>
        <p:spPr>
          <a:xfrm>
            <a:off x="7565550" y="1248350"/>
            <a:ext cx="1396500" cy="943200"/>
          </a:xfrm>
          <a:prstGeom prst="wedgeRoundRectCallout">
            <a:avLst>
              <a:gd fmla="val -63792" name="adj1"/>
              <a:gd fmla="val 46989" name="adj2"/>
              <a:gd fmla="val 0" name="adj3"/>
            </a:avLst>
          </a:prstGeom>
          <a:solidFill>
            <a:srgbClr val="D2F0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Output is 8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51"/>
          <p:cNvSpPr txBox="1"/>
          <p:nvPr/>
        </p:nvSpPr>
        <p:spPr>
          <a:xfrm>
            <a:off x="1083700" y="2189425"/>
            <a:ext cx="892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Circuit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51"/>
          <p:cNvSpPr txBox="1"/>
          <p:nvPr/>
        </p:nvSpPr>
        <p:spPr>
          <a:xfrm>
            <a:off x="4090226" y="2167700"/>
            <a:ext cx="1879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Garbled Circuit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51"/>
          <p:cNvSpPr txBox="1"/>
          <p:nvPr/>
        </p:nvSpPr>
        <p:spPr>
          <a:xfrm>
            <a:off x="1994100" y="3632400"/>
            <a:ext cx="892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51"/>
          <p:cNvSpPr txBox="1"/>
          <p:nvPr/>
        </p:nvSpPr>
        <p:spPr>
          <a:xfrm>
            <a:off x="4860288" y="2919763"/>
            <a:ext cx="17124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Encod</a:t>
            </a: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51"/>
          <p:cNvSpPr txBox="1"/>
          <p:nvPr/>
        </p:nvSpPr>
        <p:spPr>
          <a:xfrm>
            <a:off x="2637847" y="1430125"/>
            <a:ext cx="9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Garbler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51"/>
          <p:cNvSpPr txBox="1"/>
          <p:nvPr/>
        </p:nvSpPr>
        <p:spPr>
          <a:xfrm>
            <a:off x="6152225" y="1430125"/>
            <a:ext cx="12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Evaluator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51"/>
          <p:cNvSpPr txBox="1"/>
          <p:nvPr/>
        </p:nvSpPr>
        <p:spPr>
          <a:xfrm>
            <a:off x="3628125" y="3367800"/>
            <a:ext cx="12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Encoder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/>
          <p:nvPr/>
        </p:nvSpPr>
        <p:spPr>
          <a:xfrm>
            <a:off x="428825" y="115250"/>
            <a:ext cx="3663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Matrix DDH Lemma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3" name="Google Shape;743;p69"/>
          <p:cNvSpPr txBox="1"/>
          <p:nvPr/>
        </p:nvSpPr>
        <p:spPr>
          <a:xfrm>
            <a:off x="934400" y="1060500"/>
            <a:ext cx="9381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DDH: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44" name="Google Shape;744;p69"/>
          <p:cNvGrpSpPr/>
          <p:nvPr/>
        </p:nvGrpSpPr>
        <p:grpSpPr>
          <a:xfrm>
            <a:off x="891525" y="1998563"/>
            <a:ext cx="6800873" cy="2983637"/>
            <a:chOff x="891525" y="1922363"/>
            <a:chExt cx="6800873" cy="2983637"/>
          </a:xfrm>
        </p:grpSpPr>
        <p:sp>
          <p:nvSpPr>
            <p:cNvPr id="745" name="Google Shape;745;p69"/>
            <p:cNvSpPr/>
            <p:nvPr/>
          </p:nvSpPr>
          <p:spPr>
            <a:xfrm>
              <a:off x="3922250" y="1922363"/>
              <a:ext cx="310800" cy="631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46" name="Google Shape;746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1525" y="2639049"/>
              <a:ext cx="6800873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69"/>
            <p:cNvSpPr txBox="1"/>
            <p:nvPr/>
          </p:nvSpPr>
          <p:spPr>
            <a:xfrm>
              <a:off x="4228375" y="1933550"/>
              <a:ext cx="16329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implies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48" name="Google Shape;74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325" y="898525"/>
            <a:ext cx="3551450" cy="9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0"/>
          <p:cNvSpPr txBox="1"/>
          <p:nvPr/>
        </p:nvSpPr>
        <p:spPr>
          <a:xfrm>
            <a:off x="1369475" y="1060500"/>
            <a:ext cx="726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Let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5" name="Google Shape;75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425" y="1060500"/>
            <a:ext cx="1469276" cy="4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70"/>
          <p:cNvSpPr txBox="1"/>
          <p:nvPr/>
        </p:nvSpPr>
        <p:spPr>
          <a:xfrm>
            <a:off x="4275675" y="1060500"/>
            <a:ext cx="2095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Then, DDH ⇒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7" name="Google Shape;75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850" y="2216950"/>
            <a:ext cx="6350502" cy="223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70"/>
          <p:cNvSpPr txBox="1"/>
          <p:nvPr/>
        </p:nvSpPr>
        <p:spPr>
          <a:xfrm>
            <a:off x="428825" y="115250"/>
            <a:ext cx="3663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Matrix DDH Lemma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59" name="Google Shape;759;p70"/>
          <p:cNvGrpSpPr/>
          <p:nvPr/>
        </p:nvGrpSpPr>
        <p:grpSpPr>
          <a:xfrm>
            <a:off x="1193650" y="2140750"/>
            <a:ext cx="7767525" cy="2798125"/>
            <a:chOff x="1193650" y="2140750"/>
            <a:chExt cx="7767525" cy="2798125"/>
          </a:xfrm>
        </p:grpSpPr>
        <p:sp>
          <p:nvSpPr>
            <p:cNvPr id="760" name="Google Shape;760;p70"/>
            <p:cNvSpPr/>
            <p:nvPr/>
          </p:nvSpPr>
          <p:spPr>
            <a:xfrm>
              <a:off x="1193650" y="2140750"/>
              <a:ext cx="4932600" cy="2336525"/>
            </a:xfrm>
            <a:prstGeom prst="flowChartProcess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1" name="Google Shape;761;p70"/>
            <p:cNvSpPr txBox="1"/>
            <p:nvPr/>
          </p:nvSpPr>
          <p:spPr>
            <a:xfrm>
              <a:off x="6307675" y="4179275"/>
              <a:ext cx="26535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EB220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Wire labels</a:t>
              </a:r>
              <a:endParaRPr sz="2400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1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a Selector with </a:t>
            </a:r>
            <a:r>
              <a:rPr b="1" lang="en" sz="2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DDH</a:t>
            </a:r>
            <a:endParaRPr b="1" sz="29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68" name="Google Shape;768;p71"/>
          <p:cNvCxnSpPr/>
          <p:nvPr/>
        </p:nvCxnSpPr>
        <p:spPr>
          <a:xfrm>
            <a:off x="628350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69" name="Google Shape;769;p71"/>
          <p:cNvCxnSpPr/>
          <p:nvPr/>
        </p:nvCxnSpPr>
        <p:spPr>
          <a:xfrm>
            <a:off x="3654401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70" name="Google Shape;770;p71"/>
          <p:cNvCxnSpPr/>
          <p:nvPr/>
        </p:nvCxnSpPr>
        <p:spPr>
          <a:xfrm flipH="1">
            <a:off x="36481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71" name="Google Shape;771;p71"/>
          <p:cNvSpPr txBox="1"/>
          <p:nvPr/>
        </p:nvSpPr>
        <p:spPr>
          <a:xfrm>
            <a:off x="1809250" y="917475"/>
            <a:ext cx="26199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x=b</a:t>
            </a: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baseline="-25000" sz="32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2" name="Google Shape;772;p71"/>
          <p:cNvSpPr txBox="1"/>
          <p:nvPr/>
        </p:nvSpPr>
        <p:spPr>
          <a:xfrm>
            <a:off x="939443" y="2256631"/>
            <a:ext cx="2191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endParaRPr baseline="-25000" sz="25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3" name="Google Shape;773;p71"/>
          <p:cNvSpPr/>
          <p:nvPr/>
        </p:nvSpPr>
        <p:spPr>
          <a:xfrm flipH="1" rot="5400000">
            <a:off x="3790971" y="789993"/>
            <a:ext cx="2073665" cy="4386727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74" name="Google Shape;774;p71"/>
          <p:cNvCxnSpPr/>
          <p:nvPr/>
        </p:nvCxnSpPr>
        <p:spPr>
          <a:xfrm>
            <a:off x="3653118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71"/>
          <p:cNvCxnSpPr/>
          <p:nvPr/>
        </p:nvCxnSpPr>
        <p:spPr>
          <a:xfrm>
            <a:off x="628737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71"/>
          <p:cNvCxnSpPr/>
          <p:nvPr/>
        </p:nvCxnSpPr>
        <p:spPr>
          <a:xfrm>
            <a:off x="36489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71"/>
          <p:cNvCxnSpPr/>
          <p:nvPr/>
        </p:nvCxnSpPr>
        <p:spPr>
          <a:xfrm flipH="1" rot="10800000">
            <a:off x="1101505" y="2982673"/>
            <a:ext cx="1139700" cy="18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78" name="Google Shape;778;p71"/>
          <p:cNvCxnSpPr>
            <a:stCxn id="773" idx="2"/>
          </p:cNvCxnSpPr>
          <p:nvPr/>
        </p:nvCxnSpPr>
        <p:spPr>
          <a:xfrm flipH="1">
            <a:off x="2241440" y="2983357"/>
            <a:ext cx="3930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Google Shape;779;p71"/>
          <p:cNvSpPr txBox="1"/>
          <p:nvPr/>
        </p:nvSpPr>
        <p:spPr>
          <a:xfrm>
            <a:off x="3078150" y="2167150"/>
            <a:ext cx="29676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r>
              <a:rPr baseline="-25000" lang="en" sz="31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-25000" lang="en" sz="2800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Google Shape;780;p71"/>
          <p:cNvSpPr txBox="1"/>
          <p:nvPr/>
        </p:nvSpPr>
        <p:spPr>
          <a:xfrm>
            <a:off x="6894600" y="3149238"/>
            <a:ext cx="143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for b = 0, 1</a:t>
            </a:r>
            <a:endParaRPr i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1" name="Google Shape;781;p71"/>
          <p:cNvSpPr txBox="1"/>
          <p:nvPr/>
        </p:nvSpPr>
        <p:spPr>
          <a:xfrm>
            <a:off x="6528350" y="917450"/>
            <a:ext cx="23337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y=b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baseline="-25000" sz="3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2" name="Google Shape;782;p71"/>
          <p:cNvSpPr txBox="1"/>
          <p:nvPr/>
        </p:nvSpPr>
        <p:spPr>
          <a:xfrm>
            <a:off x="3732000" y="4318376"/>
            <a:ext cx="1842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z=b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baseline="-25000" sz="32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2"/>
          <p:cNvSpPr txBox="1"/>
          <p:nvPr/>
        </p:nvSpPr>
        <p:spPr>
          <a:xfrm>
            <a:off x="428825" y="115250"/>
            <a:ext cx="7105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</a:t>
            </a:r>
            <a:r>
              <a:rPr b="1" lang="en" sz="2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SIMD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Selectors with DDH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89" name="Google Shape;789;p72"/>
          <p:cNvCxnSpPr/>
          <p:nvPr/>
        </p:nvCxnSpPr>
        <p:spPr>
          <a:xfrm flipH="1">
            <a:off x="36481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90" name="Google Shape;790;p72"/>
          <p:cNvSpPr txBox="1"/>
          <p:nvPr/>
        </p:nvSpPr>
        <p:spPr>
          <a:xfrm>
            <a:off x="974825" y="903700"/>
            <a:ext cx="2967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x_i = b</a:t>
            </a: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baseline="-25000" sz="32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1" name="Google Shape;791;p72"/>
          <p:cNvSpPr txBox="1"/>
          <p:nvPr/>
        </p:nvSpPr>
        <p:spPr>
          <a:xfrm>
            <a:off x="939443" y="2256631"/>
            <a:ext cx="2191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endParaRPr baseline="-25000" sz="25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" name="Google Shape;792;p72"/>
          <p:cNvSpPr/>
          <p:nvPr/>
        </p:nvSpPr>
        <p:spPr>
          <a:xfrm flipH="1" rot="5400000">
            <a:off x="3790971" y="789993"/>
            <a:ext cx="2073665" cy="4386727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93" name="Google Shape;793;p72"/>
          <p:cNvCxnSpPr/>
          <p:nvPr/>
        </p:nvCxnSpPr>
        <p:spPr>
          <a:xfrm>
            <a:off x="36489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4" name="Google Shape;794;p72"/>
          <p:cNvCxnSpPr/>
          <p:nvPr/>
        </p:nvCxnSpPr>
        <p:spPr>
          <a:xfrm flipH="1" rot="10800000">
            <a:off x="1101505" y="2982673"/>
            <a:ext cx="1139700" cy="18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95" name="Google Shape;795;p72"/>
          <p:cNvCxnSpPr>
            <a:stCxn id="792" idx="2"/>
          </p:cNvCxnSpPr>
          <p:nvPr/>
        </p:nvCxnSpPr>
        <p:spPr>
          <a:xfrm flipH="1">
            <a:off x="2241440" y="2983357"/>
            <a:ext cx="3930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72"/>
          <p:cNvSpPr txBox="1"/>
          <p:nvPr/>
        </p:nvSpPr>
        <p:spPr>
          <a:xfrm>
            <a:off x="3078150" y="2167150"/>
            <a:ext cx="29676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r>
              <a:rPr baseline="-25000" lang="en" sz="31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7" name="Google Shape;797;p72"/>
          <p:cNvSpPr txBox="1"/>
          <p:nvPr/>
        </p:nvSpPr>
        <p:spPr>
          <a:xfrm>
            <a:off x="6730300" y="2828975"/>
            <a:ext cx="234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for b = 0, 1</a:t>
            </a:r>
            <a:endParaRPr i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i="1" lang="en" sz="2000">
                <a:latin typeface="Helvetica Neue"/>
                <a:ea typeface="Helvetica Neue"/>
                <a:cs typeface="Helvetica Neue"/>
                <a:sym typeface="Helvetica Neue"/>
              </a:rPr>
              <a:t>i = 1, 2, …, W</a:t>
            </a:r>
            <a:endParaRPr b="1" i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8" name="Google Shape;798;p72"/>
          <p:cNvSpPr txBox="1"/>
          <p:nvPr/>
        </p:nvSpPr>
        <p:spPr>
          <a:xfrm>
            <a:off x="6425700" y="917450"/>
            <a:ext cx="2718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y_i = b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baseline="-25000" sz="3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9" name="Google Shape;799;p72"/>
          <p:cNvSpPr txBox="1"/>
          <p:nvPr/>
        </p:nvSpPr>
        <p:spPr>
          <a:xfrm>
            <a:off x="4313575" y="4312750"/>
            <a:ext cx="2805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z_i=b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baseline="-25000" sz="32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00" name="Google Shape;800;p72"/>
          <p:cNvGrpSpPr/>
          <p:nvPr/>
        </p:nvGrpSpPr>
        <p:grpSpPr>
          <a:xfrm>
            <a:off x="3653118" y="891674"/>
            <a:ext cx="1283" cy="1038311"/>
            <a:chOff x="3805518" y="1044074"/>
            <a:chExt cx="1283" cy="1038311"/>
          </a:xfrm>
        </p:grpSpPr>
        <p:cxnSp>
          <p:nvCxnSpPr>
            <p:cNvPr id="801" name="Google Shape;801;p72"/>
            <p:cNvCxnSpPr/>
            <p:nvPr/>
          </p:nvCxnSpPr>
          <p:spPr>
            <a:xfrm>
              <a:off x="3806801" y="1044074"/>
              <a:ext cx="0" cy="762300"/>
            </a:xfrm>
            <a:prstGeom prst="straightConnector1">
              <a:avLst/>
            </a:prstGeom>
            <a:noFill/>
            <a:ln cap="flat" cmpd="sng" w="25025">
              <a:solidFill>
                <a:srgbClr val="A64D7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02" name="Google Shape;802;p72"/>
            <p:cNvCxnSpPr/>
            <p:nvPr/>
          </p:nvCxnSpPr>
          <p:spPr>
            <a:xfrm>
              <a:off x="3805518" y="1806385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3" name="Google Shape;803;p72"/>
          <p:cNvCxnSpPr/>
          <p:nvPr/>
        </p:nvCxnSpPr>
        <p:spPr>
          <a:xfrm>
            <a:off x="411522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4" name="Google Shape;804;p72"/>
          <p:cNvCxnSpPr/>
          <p:nvPr/>
        </p:nvCxnSpPr>
        <p:spPr>
          <a:xfrm>
            <a:off x="411394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5" name="Google Shape;805;p72"/>
          <p:cNvSpPr txBox="1"/>
          <p:nvPr/>
        </p:nvSpPr>
        <p:spPr>
          <a:xfrm>
            <a:off x="370590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A64D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6" name="Google Shape;806;p72"/>
          <p:cNvSpPr txBox="1"/>
          <p:nvPr/>
        </p:nvSpPr>
        <p:spPr>
          <a:xfrm>
            <a:off x="370588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7" name="Google Shape;807;p72"/>
          <p:cNvCxnSpPr/>
          <p:nvPr/>
        </p:nvCxnSpPr>
        <p:spPr>
          <a:xfrm>
            <a:off x="5845751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8" name="Google Shape;808;p72"/>
          <p:cNvCxnSpPr/>
          <p:nvPr/>
        </p:nvCxnSpPr>
        <p:spPr>
          <a:xfrm>
            <a:off x="5844468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9" name="Google Shape;809;p72"/>
          <p:cNvCxnSpPr/>
          <p:nvPr/>
        </p:nvCxnSpPr>
        <p:spPr>
          <a:xfrm>
            <a:off x="630657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10" name="Google Shape;810;p72"/>
          <p:cNvCxnSpPr/>
          <p:nvPr/>
        </p:nvCxnSpPr>
        <p:spPr>
          <a:xfrm>
            <a:off x="630529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1" name="Google Shape;811;p72"/>
          <p:cNvSpPr txBox="1"/>
          <p:nvPr/>
        </p:nvSpPr>
        <p:spPr>
          <a:xfrm>
            <a:off x="589725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2" name="Google Shape;812;p72"/>
          <p:cNvSpPr txBox="1"/>
          <p:nvPr/>
        </p:nvSpPr>
        <p:spPr>
          <a:xfrm>
            <a:off x="589723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13" name="Google Shape;813;p72"/>
          <p:cNvCxnSpPr/>
          <p:nvPr/>
        </p:nvCxnSpPr>
        <p:spPr>
          <a:xfrm flipH="1">
            <a:off x="41053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14" name="Google Shape;814;p72"/>
          <p:cNvCxnSpPr/>
          <p:nvPr/>
        </p:nvCxnSpPr>
        <p:spPr>
          <a:xfrm>
            <a:off x="41061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5" name="Google Shape;815;p72"/>
          <p:cNvSpPr txBox="1"/>
          <p:nvPr/>
        </p:nvSpPr>
        <p:spPr>
          <a:xfrm>
            <a:off x="3705888" y="38426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6" name="Google Shape;816;p72"/>
          <p:cNvSpPr txBox="1"/>
          <p:nvPr/>
        </p:nvSpPr>
        <p:spPr>
          <a:xfrm>
            <a:off x="3705901" y="42910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3"/>
          <p:cNvSpPr txBox="1"/>
          <p:nvPr/>
        </p:nvSpPr>
        <p:spPr>
          <a:xfrm>
            <a:off x="428825" y="115250"/>
            <a:ext cx="7105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</a:t>
            </a:r>
            <a:r>
              <a:rPr b="1" lang="en" sz="2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SIMD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Selectors with DDH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23" name="Google Shape;823;p73"/>
          <p:cNvCxnSpPr/>
          <p:nvPr/>
        </p:nvCxnSpPr>
        <p:spPr>
          <a:xfrm flipH="1">
            <a:off x="36481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24" name="Google Shape;824;p73"/>
          <p:cNvSpPr txBox="1"/>
          <p:nvPr/>
        </p:nvSpPr>
        <p:spPr>
          <a:xfrm>
            <a:off x="974825" y="903700"/>
            <a:ext cx="2967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x_i = b</a:t>
            </a: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baseline="-25000" sz="32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5" name="Google Shape;825;p73"/>
          <p:cNvSpPr txBox="1"/>
          <p:nvPr/>
        </p:nvSpPr>
        <p:spPr>
          <a:xfrm>
            <a:off x="939443" y="2256631"/>
            <a:ext cx="2191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c=0 </a:t>
            </a:r>
            <a:r>
              <a:rPr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2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c=1</a:t>
            </a:r>
            <a:endParaRPr baseline="-25000" sz="25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6" name="Google Shape;826;p73"/>
          <p:cNvSpPr/>
          <p:nvPr/>
        </p:nvSpPr>
        <p:spPr>
          <a:xfrm flipH="1" rot="5400000">
            <a:off x="3790971" y="789993"/>
            <a:ext cx="2073665" cy="4386727"/>
          </a:xfrm>
          <a:prstGeom prst="flowChartManualInput">
            <a:avLst/>
          </a:prstGeom>
          <a:solidFill>
            <a:srgbClr val="F3F3F3"/>
          </a:solidFill>
          <a:ln cap="flat" cmpd="sng" w="250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050" lIns="80050" spcFirstLastPara="1" rIns="80050" wrap="square" tIns="80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27" name="Google Shape;827;p73"/>
          <p:cNvCxnSpPr/>
          <p:nvPr/>
        </p:nvCxnSpPr>
        <p:spPr>
          <a:xfrm>
            <a:off x="36489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73"/>
          <p:cNvCxnSpPr/>
          <p:nvPr/>
        </p:nvCxnSpPr>
        <p:spPr>
          <a:xfrm flipH="1" rot="10800000">
            <a:off x="1101505" y="2982673"/>
            <a:ext cx="1139700" cy="1800"/>
          </a:xfrm>
          <a:prstGeom prst="straightConnector1">
            <a:avLst/>
          </a:prstGeom>
          <a:noFill/>
          <a:ln cap="flat" cmpd="sng" w="25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29" name="Google Shape;829;p73"/>
          <p:cNvCxnSpPr>
            <a:stCxn id="826" idx="2"/>
          </p:cNvCxnSpPr>
          <p:nvPr/>
        </p:nvCxnSpPr>
        <p:spPr>
          <a:xfrm flipH="1">
            <a:off x="2241440" y="2983357"/>
            <a:ext cx="3930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0" name="Google Shape;830;p73"/>
          <p:cNvSpPr txBox="1"/>
          <p:nvPr/>
        </p:nvSpPr>
        <p:spPr>
          <a:xfrm>
            <a:off x="2942950" y="2355338"/>
            <a:ext cx="35895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Comm. cost does not depend on </a:t>
            </a:r>
            <a:r>
              <a:rPr b="1" i="1" lang="en"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endParaRPr b="1" i="1" sz="2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1" name="Google Shape;831;p73"/>
          <p:cNvSpPr txBox="1"/>
          <p:nvPr/>
        </p:nvSpPr>
        <p:spPr>
          <a:xfrm>
            <a:off x="6730300" y="2828975"/>
            <a:ext cx="234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for b = 0, 1</a:t>
            </a:r>
            <a:endParaRPr i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i="1" lang="en" sz="2000">
                <a:latin typeface="Helvetica Neue"/>
                <a:ea typeface="Helvetica Neue"/>
                <a:cs typeface="Helvetica Neue"/>
                <a:sym typeface="Helvetica Neue"/>
              </a:rPr>
              <a:t>i = 1, 2, …, W</a:t>
            </a:r>
            <a:endParaRPr b="1" i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2" name="Google Shape;832;p73"/>
          <p:cNvSpPr txBox="1"/>
          <p:nvPr/>
        </p:nvSpPr>
        <p:spPr>
          <a:xfrm>
            <a:off x="6425700" y="917450"/>
            <a:ext cx="2718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y_i = b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baseline="-25000" sz="3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3" name="Google Shape;833;p73"/>
          <p:cNvSpPr txBox="1"/>
          <p:nvPr/>
        </p:nvSpPr>
        <p:spPr>
          <a:xfrm>
            <a:off x="4313575" y="4312750"/>
            <a:ext cx="2805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z_i=b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latin typeface="Helvetica Neue"/>
                <a:ea typeface="Helvetica Neue"/>
                <a:cs typeface="Helvetica Neue"/>
                <a:sym typeface="Helvetica Neue"/>
              </a:rPr>
              <a:t>2i+b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baseline="-25000" sz="32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34" name="Google Shape;834;p73"/>
          <p:cNvGrpSpPr/>
          <p:nvPr/>
        </p:nvGrpSpPr>
        <p:grpSpPr>
          <a:xfrm>
            <a:off x="3653118" y="891674"/>
            <a:ext cx="1283" cy="1038311"/>
            <a:chOff x="3805518" y="1044074"/>
            <a:chExt cx="1283" cy="1038311"/>
          </a:xfrm>
        </p:grpSpPr>
        <p:cxnSp>
          <p:nvCxnSpPr>
            <p:cNvPr id="835" name="Google Shape;835;p73"/>
            <p:cNvCxnSpPr/>
            <p:nvPr/>
          </p:nvCxnSpPr>
          <p:spPr>
            <a:xfrm>
              <a:off x="3806801" y="1044074"/>
              <a:ext cx="0" cy="762300"/>
            </a:xfrm>
            <a:prstGeom prst="straightConnector1">
              <a:avLst/>
            </a:prstGeom>
            <a:noFill/>
            <a:ln cap="flat" cmpd="sng" w="25025">
              <a:solidFill>
                <a:srgbClr val="A64D7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36" name="Google Shape;836;p73"/>
            <p:cNvCxnSpPr/>
            <p:nvPr/>
          </p:nvCxnSpPr>
          <p:spPr>
            <a:xfrm>
              <a:off x="3805518" y="1806385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7" name="Google Shape;837;p73"/>
          <p:cNvCxnSpPr/>
          <p:nvPr/>
        </p:nvCxnSpPr>
        <p:spPr>
          <a:xfrm>
            <a:off x="411522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8" name="Google Shape;838;p73"/>
          <p:cNvCxnSpPr/>
          <p:nvPr/>
        </p:nvCxnSpPr>
        <p:spPr>
          <a:xfrm>
            <a:off x="411394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9" name="Google Shape;839;p73"/>
          <p:cNvSpPr txBox="1"/>
          <p:nvPr/>
        </p:nvSpPr>
        <p:spPr>
          <a:xfrm>
            <a:off x="370590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A64D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0" name="Google Shape;840;p73"/>
          <p:cNvSpPr txBox="1"/>
          <p:nvPr/>
        </p:nvSpPr>
        <p:spPr>
          <a:xfrm>
            <a:off x="370588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1" name="Google Shape;841;p73"/>
          <p:cNvCxnSpPr/>
          <p:nvPr/>
        </p:nvCxnSpPr>
        <p:spPr>
          <a:xfrm>
            <a:off x="5845751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2" name="Google Shape;842;p73"/>
          <p:cNvCxnSpPr/>
          <p:nvPr/>
        </p:nvCxnSpPr>
        <p:spPr>
          <a:xfrm>
            <a:off x="5844468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3" name="Google Shape;843;p73"/>
          <p:cNvCxnSpPr/>
          <p:nvPr/>
        </p:nvCxnSpPr>
        <p:spPr>
          <a:xfrm>
            <a:off x="6306576" y="891674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4" name="Google Shape;844;p73"/>
          <p:cNvCxnSpPr/>
          <p:nvPr/>
        </p:nvCxnSpPr>
        <p:spPr>
          <a:xfrm>
            <a:off x="6305293" y="1653985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5" name="Google Shape;845;p73"/>
          <p:cNvSpPr txBox="1"/>
          <p:nvPr/>
        </p:nvSpPr>
        <p:spPr>
          <a:xfrm>
            <a:off x="5897251" y="10144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6" name="Google Shape;846;p73"/>
          <p:cNvSpPr txBox="1"/>
          <p:nvPr/>
        </p:nvSpPr>
        <p:spPr>
          <a:xfrm>
            <a:off x="5897238" y="14804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7" name="Google Shape;847;p73"/>
          <p:cNvCxnSpPr/>
          <p:nvPr/>
        </p:nvCxnSpPr>
        <p:spPr>
          <a:xfrm flipH="1">
            <a:off x="4105370" y="4307109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8" name="Google Shape;848;p73"/>
          <p:cNvCxnSpPr/>
          <p:nvPr/>
        </p:nvCxnSpPr>
        <p:spPr>
          <a:xfrm>
            <a:off x="4106104" y="4020172"/>
            <a:ext cx="0" cy="276000"/>
          </a:xfrm>
          <a:prstGeom prst="straightConnector1">
            <a:avLst/>
          </a:prstGeom>
          <a:noFill/>
          <a:ln cap="flat" cmpd="sng" w="25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9" name="Google Shape;849;p73"/>
          <p:cNvSpPr txBox="1"/>
          <p:nvPr/>
        </p:nvSpPr>
        <p:spPr>
          <a:xfrm>
            <a:off x="3705888" y="3842663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0" name="Google Shape;850;p73"/>
          <p:cNvSpPr txBox="1"/>
          <p:nvPr/>
        </p:nvSpPr>
        <p:spPr>
          <a:xfrm>
            <a:off x="3705901" y="4291000"/>
            <a:ext cx="393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4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Selectors to Stack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57" name="Google Shape;857;p74"/>
          <p:cNvGrpSpPr/>
          <p:nvPr/>
        </p:nvGrpSpPr>
        <p:grpSpPr>
          <a:xfrm>
            <a:off x="230250" y="1103100"/>
            <a:ext cx="4323600" cy="3227400"/>
            <a:chOff x="230250" y="1407900"/>
            <a:chExt cx="4323600" cy="3227400"/>
          </a:xfrm>
        </p:grpSpPr>
        <p:sp>
          <p:nvSpPr>
            <p:cNvPr id="858" name="Google Shape;858;p74"/>
            <p:cNvSpPr txBox="1"/>
            <p:nvPr/>
          </p:nvSpPr>
          <p:spPr>
            <a:xfrm>
              <a:off x="230250" y="1407900"/>
              <a:ext cx="4323600" cy="3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Prior works [HKO22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PLS23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,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H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KO23] </a:t>
              </a:r>
              <a:endParaRPr b="1" sz="18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Oblivious Stack [ZE13]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59" name="Google Shape;859;p74"/>
            <p:cNvGrpSpPr/>
            <p:nvPr/>
          </p:nvGrpSpPr>
          <p:grpSpPr>
            <a:xfrm>
              <a:off x="691000" y="1941363"/>
              <a:ext cx="3627599" cy="2573713"/>
              <a:chOff x="650475" y="2120463"/>
              <a:chExt cx="3627599" cy="2573713"/>
            </a:xfrm>
          </p:grpSpPr>
          <p:pic>
            <p:nvPicPr>
              <p:cNvPr id="860" name="Google Shape;860;p7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50475" y="3311600"/>
                <a:ext cx="3346975" cy="1382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1" name="Google Shape;861;p7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14950" y="2120463"/>
                <a:ext cx="1763124" cy="1082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2" name="Google Shape;862;p7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0475" y="2260461"/>
                <a:ext cx="1763126" cy="9497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63" name="Google Shape;863;p74"/>
          <p:cNvGrpSpPr/>
          <p:nvPr/>
        </p:nvGrpSpPr>
        <p:grpSpPr>
          <a:xfrm>
            <a:off x="4901950" y="1056850"/>
            <a:ext cx="4323600" cy="3227400"/>
            <a:chOff x="4901950" y="1361650"/>
            <a:chExt cx="4323600" cy="3227400"/>
          </a:xfrm>
        </p:grpSpPr>
        <p:sp>
          <p:nvSpPr>
            <p:cNvPr id="864" name="Google Shape;864;p74"/>
            <p:cNvSpPr txBox="1"/>
            <p:nvPr/>
          </p:nvSpPr>
          <p:spPr>
            <a:xfrm>
              <a:off x="4901950" y="1361650"/>
              <a:ext cx="4323600" cy="3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Our Approach</a:t>
              </a: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b="1" sz="18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Oblivious Compaction [Goo11]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65" name="Google Shape;865;p7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04425" y="1896623"/>
              <a:ext cx="3518651" cy="1866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6" name="Google Shape;866;p74"/>
          <p:cNvSpPr txBox="1"/>
          <p:nvPr/>
        </p:nvSpPr>
        <p:spPr>
          <a:xfrm>
            <a:off x="4969150" y="4152325"/>
            <a:ext cx="41892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Circuit size:    ~4× reduction</a:t>
            </a:r>
            <a:endParaRPr b="1" sz="2000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Pseudocode:  30+ </a:t>
            </a:r>
            <a:r>
              <a:rPr b="1" lang="en" sz="20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lines</a:t>
            </a:r>
            <a:r>
              <a:rPr b="1" lang="en" sz="20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8 lines</a:t>
            </a:r>
            <a:endParaRPr b="1" sz="2000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5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Selectors to Stack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3" name="Google Shape;873;p75"/>
          <p:cNvPicPr preferRelativeResize="0"/>
          <p:nvPr/>
        </p:nvPicPr>
        <p:blipFill rotWithShape="1">
          <a:blip r:embed="rId3">
            <a:alphaModFix/>
          </a:blip>
          <a:srcRect b="11691" l="0" r="0" t="0"/>
          <a:stretch/>
        </p:blipFill>
        <p:spPr>
          <a:xfrm>
            <a:off x="1877575" y="917438"/>
            <a:ext cx="4377951" cy="33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75"/>
          <p:cNvSpPr txBox="1"/>
          <p:nvPr/>
        </p:nvSpPr>
        <p:spPr>
          <a:xfrm>
            <a:off x="1777825" y="4422050"/>
            <a:ext cx="474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Goodrich’s Compaction Network [Goo11]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5" name="Google Shape;875;p75"/>
          <p:cNvSpPr txBox="1"/>
          <p:nvPr/>
        </p:nvSpPr>
        <p:spPr>
          <a:xfrm>
            <a:off x="6368325" y="1445313"/>
            <a:ext cx="171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10B9C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 shift = 1</a:t>
            </a:r>
            <a:endParaRPr i="1" sz="1800">
              <a:solidFill>
                <a:srgbClr val="10B9C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6" name="Google Shape;876;p75"/>
          <p:cNvSpPr txBox="1"/>
          <p:nvPr/>
        </p:nvSpPr>
        <p:spPr>
          <a:xfrm>
            <a:off x="6368325" y="2337763"/>
            <a:ext cx="171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10B9C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 shift = 2</a:t>
            </a:r>
            <a:endParaRPr i="1" sz="1800">
              <a:solidFill>
                <a:srgbClr val="10B9C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7" name="Google Shape;877;p75"/>
          <p:cNvSpPr txBox="1"/>
          <p:nvPr/>
        </p:nvSpPr>
        <p:spPr>
          <a:xfrm>
            <a:off x="6368325" y="3230200"/>
            <a:ext cx="171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10B9C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 shift = 4</a:t>
            </a:r>
            <a:endParaRPr i="1" sz="1800">
              <a:solidFill>
                <a:srgbClr val="10B9C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78" name="Google Shape;878;p75"/>
          <p:cNvGrpSpPr/>
          <p:nvPr/>
        </p:nvGrpSpPr>
        <p:grpSpPr>
          <a:xfrm>
            <a:off x="3025450" y="1881400"/>
            <a:ext cx="1437600" cy="1380700"/>
            <a:chOff x="3025450" y="1881400"/>
            <a:chExt cx="1437600" cy="1380700"/>
          </a:xfrm>
        </p:grpSpPr>
        <p:sp>
          <p:nvSpPr>
            <p:cNvPr id="879" name="Google Shape;879;p75"/>
            <p:cNvSpPr/>
            <p:nvPr/>
          </p:nvSpPr>
          <p:spPr>
            <a:xfrm>
              <a:off x="3976450" y="1881400"/>
              <a:ext cx="486600" cy="516900"/>
            </a:xfrm>
            <a:prstGeom prst="rect">
              <a:avLst/>
            </a:prstGeom>
            <a:noFill/>
            <a:ln cap="flat" cmpd="sng" w="38100">
              <a:solidFill>
                <a:srgbClr val="FF57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0" name="Google Shape;880;p75"/>
            <p:cNvSpPr/>
            <p:nvPr/>
          </p:nvSpPr>
          <p:spPr>
            <a:xfrm>
              <a:off x="3025450" y="2745200"/>
              <a:ext cx="486600" cy="516900"/>
            </a:xfrm>
            <a:prstGeom prst="rect">
              <a:avLst/>
            </a:prstGeom>
            <a:noFill/>
            <a:ln cap="flat" cmpd="sng" w="38100">
              <a:solidFill>
                <a:srgbClr val="FF57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1" name="Google Shape;881;p75"/>
            <p:cNvSpPr/>
            <p:nvPr/>
          </p:nvSpPr>
          <p:spPr>
            <a:xfrm>
              <a:off x="3025450" y="1881400"/>
              <a:ext cx="486600" cy="516900"/>
            </a:xfrm>
            <a:prstGeom prst="rect">
              <a:avLst/>
            </a:prstGeom>
            <a:noFill/>
            <a:ln cap="flat" cmpd="sng" w="38100">
              <a:solidFill>
                <a:srgbClr val="FF57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82" name="Google Shape;882;p75"/>
            <p:cNvCxnSpPr>
              <a:stCxn id="881" idx="2"/>
              <a:endCxn id="880" idx="0"/>
            </p:cNvCxnSpPr>
            <p:nvPr/>
          </p:nvCxnSpPr>
          <p:spPr>
            <a:xfrm>
              <a:off x="3268750" y="2398300"/>
              <a:ext cx="0" cy="346800"/>
            </a:xfrm>
            <a:prstGeom prst="straightConnector1">
              <a:avLst/>
            </a:prstGeom>
            <a:noFill/>
            <a:ln cap="flat" cmpd="sng" w="38100">
              <a:solidFill>
                <a:srgbClr val="FF572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75"/>
            <p:cNvCxnSpPr>
              <a:endCxn id="880" idx="0"/>
            </p:cNvCxnSpPr>
            <p:nvPr/>
          </p:nvCxnSpPr>
          <p:spPr>
            <a:xfrm flipH="1">
              <a:off x="3268750" y="2402900"/>
              <a:ext cx="983100" cy="342300"/>
            </a:xfrm>
            <a:prstGeom prst="straightConnector1">
              <a:avLst/>
            </a:prstGeom>
            <a:noFill/>
            <a:ln cap="flat" cmpd="sng" w="38100">
              <a:solidFill>
                <a:srgbClr val="FF572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84" name="Google Shape;884;p75"/>
          <p:cNvSpPr txBox="1"/>
          <p:nvPr/>
        </p:nvSpPr>
        <p:spPr>
          <a:xfrm>
            <a:off x="193550" y="2131950"/>
            <a:ext cx="1683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57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Consists of</a:t>
            </a:r>
            <a:endParaRPr b="1" sz="1800">
              <a:solidFill>
                <a:srgbClr val="FF57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57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 log n selectors</a:t>
            </a:r>
            <a:endParaRPr b="1" sz="1800">
              <a:solidFill>
                <a:srgbClr val="FF57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76"/>
          <p:cNvGrpSpPr/>
          <p:nvPr/>
        </p:nvGrpSpPr>
        <p:grpSpPr>
          <a:xfrm>
            <a:off x="6219216" y="2950416"/>
            <a:ext cx="1438175" cy="1235600"/>
            <a:chOff x="4417108" y="3043544"/>
            <a:chExt cx="1438175" cy="1235600"/>
          </a:xfrm>
        </p:grpSpPr>
        <p:sp>
          <p:nvSpPr>
            <p:cNvPr id="891" name="Google Shape;891;p76"/>
            <p:cNvSpPr/>
            <p:nvPr/>
          </p:nvSpPr>
          <p:spPr>
            <a:xfrm flipH="1" rot="5400000">
              <a:off x="4794396" y="2942246"/>
              <a:ext cx="683600" cy="1438175"/>
            </a:xfrm>
            <a:prstGeom prst="flowChartManualInput">
              <a:avLst/>
            </a:prstGeom>
            <a:solidFill>
              <a:srgbClr val="F3F3F3"/>
            </a:solidFill>
            <a:ln cap="flat" cmpd="sng" w="25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0050" lIns="80050" spcFirstLastPara="1" rIns="80050" wrap="square" tIns="80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25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92" name="Google Shape;892;p76"/>
            <p:cNvCxnSpPr/>
            <p:nvPr/>
          </p:nvCxnSpPr>
          <p:spPr>
            <a:xfrm>
              <a:off x="4754409" y="40031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76"/>
            <p:cNvCxnSpPr/>
            <p:nvPr/>
          </p:nvCxnSpPr>
          <p:spPr>
            <a:xfrm>
              <a:off x="4754401" y="30435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Google Shape;894;p76"/>
            <p:cNvCxnSpPr/>
            <p:nvPr/>
          </p:nvCxnSpPr>
          <p:spPr>
            <a:xfrm>
              <a:off x="5431161" y="30435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5" name="Google Shape;895;p76"/>
          <p:cNvSpPr txBox="1"/>
          <p:nvPr/>
        </p:nvSpPr>
        <p:spPr>
          <a:xfrm>
            <a:off x="428825" y="115250"/>
            <a:ext cx="7105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About Computation?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6" name="Google Shape;896;p76"/>
          <p:cNvSpPr txBox="1"/>
          <p:nvPr/>
        </p:nvSpPr>
        <p:spPr>
          <a:xfrm>
            <a:off x="6281342" y="3180981"/>
            <a:ext cx="12696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/>
          </a:p>
        </p:txBody>
      </p:sp>
      <p:grpSp>
        <p:nvGrpSpPr>
          <p:cNvPr id="897" name="Google Shape;897;p76"/>
          <p:cNvGrpSpPr/>
          <p:nvPr/>
        </p:nvGrpSpPr>
        <p:grpSpPr>
          <a:xfrm>
            <a:off x="6909536" y="1001628"/>
            <a:ext cx="1438175" cy="1235600"/>
            <a:chOff x="4417108" y="3043544"/>
            <a:chExt cx="1438175" cy="1235600"/>
          </a:xfrm>
        </p:grpSpPr>
        <p:sp>
          <p:nvSpPr>
            <p:cNvPr id="898" name="Google Shape;898;p76"/>
            <p:cNvSpPr/>
            <p:nvPr/>
          </p:nvSpPr>
          <p:spPr>
            <a:xfrm flipH="1" rot="5400000">
              <a:off x="4794396" y="2942246"/>
              <a:ext cx="683600" cy="1438175"/>
            </a:xfrm>
            <a:prstGeom prst="flowChartManualInput">
              <a:avLst/>
            </a:prstGeom>
            <a:solidFill>
              <a:srgbClr val="F3F3F3"/>
            </a:solidFill>
            <a:ln cap="flat" cmpd="sng" w="25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0050" lIns="80050" spcFirstLastPara="1" rIns="80050" wrap="square" tIns="80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25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99" name="Google Shape;899;p76"/>
            <p:cNvCxnSpPr/>
            <p:nvPr/>
          </p:nvCxnSpPr>
          <p:spPr>
            <a:xfrm>
              <a:off x="4754409" y="40031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0" name="Google Shape;900;p76"/>
            <p:cNvCxnSpPr/>
            <p:nvPr/>
          </p:nvCxnSpPr>
          <p:spPr>
            <a:xfrm>
              <a:off x="4754401" y="30435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1" name="Google Shape;901;p76"/>
            <p:cNvCxnSpPr/>
            <p:nvPr/>
          </p:nvCxnSpPr>
          <p:spPr>
            <a:xfrm>
              <a:off x="5431161" y="3043544"/>
              <a:ext cx="0" cy="276000"/>
            </a:xfrm>
            <a:prstGeom prst="straightConnector1">
              <a:avLst/>
            </a:prstGeom>
            <a:noFill/>
            <a:ln cap="flat" cmpd="sng" w="250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2" name="Google Shape;902;p76"/>
          <p:cNvSpPr txBox="1"/>
          <p:nvPr/>
        </p:nvSpPr>
        <p:spPr>
          <a:xfrm>
            <a:off x="7002361" y="1234383"/>
            <a:ext cx="11124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lang="en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</a:t>
            </a:r>
            <a:r>
              <a:rPr lang="en" sz="28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28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cxnSp>
        <p:nvCxnSpPr>
          <p:cNvPr id="903" name="Google Shape;903;p76"/>
          <p:cNvCxnSpPr/>
          <p:nvPr/>
        </p:nvCxnSpPr>
        <p:spPr>
          <a:xfrm flipH="1">
            <a:off x="7237631" y="2237240"/>
            <a:ext cx="8700" cy="715800"/>
          </a:xfrm>
          <a:prstGeom prst="straightConnector1">
            <a:avLst/>
          </a:prstGeom>
          <a:noFill/>
          <a:ln cap="flat" cmpd="sng" w="25025">
            <a:solidFill>
              <a:srgbClr val="B45F0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04" name="Google Shape;904;p76"/>
          <p:cNvCxnSpPr/>
          <p:nvPr/>
        </p:nvCxnSpPr>
        <p:spPr>
          <a:xfrm>
            <a:off x="7918791" y="239319"/>
            <a:ext cx="0" cy="762300"/>
          </a:xfrm>
          <a:prstGeom prst="straightConnector1">
            <a:avLst/>
          </a:prstGeom>
          <a:noFill/>
          <a:ln cap="flat" cmpd="sng" w="250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05" name="Google Shape;905;p76"/>
          <p:cNvCxnSpPr/>
          <p:nvPr/>
        </p:nvCxnSpPr>
        <p:spPr>
          <a:xfrm flipH="1">
            <a:off x="6554161" y="4186034"/>
            <a:ext cx="2400" cy="719100"/>
          </a:xfrm>
          <a:prstGeom prst="straightConnector1">
            <a:avLst/>
          </a:prstGeom>
          <a:noFill/>
          <a:ln cap="flat" cmpd="sng" w="250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06" name="Google Shape;906;p76"/>
          <p:cNvSpPr txBox="1"/>
          <p:nvPr/>
        </p:nvSpPr>
        <p:spPr>
          <a:xfrm>
            <a:off x="8076652" y="177675"/>
            <a:ext cx="8022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baseline="-25000" sz="3200">
              <a:solidFill>
                <a:srgbClr val="74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7" name="Google Shape;907;p76"/>
          <p:cNvSpPr txBox="1"/>
          <p:nvPr/>
        </p:nvSpPr>
        <p:spPr>
          <a:xfrm>
            <a:off x="7427258" y="2190944"/>
            <a:ext cx="5007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baseline="-25000" sz="3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8" name="Google Shape;908;p76"/>
          <p:cNvSpPr txBox="1"/>
          <p:nvPr/>
        </p:nvSpPr>
        <p:spPr>
          <a:xfrm>
            <a:off x="6717642" y="4142825"/>
            <a:ext cx="6297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50" lIns="80050" spcFirstLastPara="1" rIns="80050" wrap="square" tIns="80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baseline="-25000" sz="32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9" name="Google Shape;909;p76"/>
          <p:cNvSpPr txBox="1"/>
          <p:nvPr/>
        </p:nvSpPr>
        <p:spPr>
          <a:xfrm>
            <a:off x="808600" y="3613465"/>
            <a:ext cx="4639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of exponentiation does not depend on the network depth!</a:t>
            </a:r>
            <a:endParaRPr sz="2500">
              <a:solidFill>
                <a:srgbClr val="99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0" name="Google Shape;910;p76"/>
          <p:cNvSpPr txBox="1"/>
          <p:nvPr/>
        </p:nvSpPr>
        <p:spPr>
          <a:xfrm>
            <a:off x="808612" y="1909778"/>
            <a:ext cx="44523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Neither garbler nor evaluator needs to compute 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7"/>
          <p:cNvSpPr txBox="1"/>
          <p:nvPr/>
        </p:nvSpPr>
        <p:spPr>
          <a:xfrm>
            <a:off x="6279150" y="1293975"/>
            <a:ext cx="2865000" cy="3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Costs for N = </a:t>
            </a:r>
            <a:r>
              <a:rPr lang="en" sz="1600">
                <a:solidFill>
                  <a:schemeClr val="dk2"/>
                </a:solidFill>
              </a:rPr>
              <a:t>2^30 are extrapolated to match large-scale real world </a:t>
            </a:r>
            <a:r>
              <a:rPr lang="en" sz="1600">
                <a:solidFill>
                  <a:schemeClr val="dk2"/>
                </a:solidFill>
              </a:rPr>
              <a:t>use cases</a:t>
            </a:r>
            <a:r>
              <a:rPr lang="en" sz="1600">
                <a:solidFill>
                  <a:schemeClr val="dk2"/>
                </a:solidFill>
              </a:rPr>
              <a:t> such as </a:t>
            </a:r>
            <a:r>
              <a:rPr lang="en" sz="1600" u="sng">
                <a:solidFill>
                  <a:schemeClr val="dk2"/>
                </a:solidFill>
              </a:rPr>
              <a:t>Signal</a:t>
            </a:r>
            <a:r>
              <a:rPr lang="en" sz="1600">
                <a:solidFill>
                  <a:schemeClr val="dk2"/>
                </a:solidFill>
              </a:rPr>
              <a:t> private contact discovery and </a:t>
            </a:r>
            <a:r>
              <a:rPr lang="en" sz="1600" u="sng">
                <a:solidFill>
                  <a:schemeClr val="dk2"/>
                </a:solidFill>
              </a:rPr>
              <a:t>Ethereum</a:t>
            </a:r>
            <a:r>
              <a:rPr lang="en" sz="1600">
                <a:solidFill>
                  <a:schemeClr val="dk2"/>
                </a:solidFill>
              </a:rPr>
              <a:t> balance checker.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16" name="Google Shape;916;p77"/>
          <p:cNvSpPr txBox="1"/>
          <p:nvPr/>
        </p:nvSpPr>
        <p:spPr>
          <a:xfrm>
            <a:off x="450725" y="115225"/>
            <a:ext cx="7693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Concrete Performance (end-to-end time)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7" name="Google Shape;917;p77" title="bar_char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00" y="746425"/>
            <a:ext cx="5115345" cy="409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77"/>
          <p:cNvCxnSpPr/>
          <p:nvPr/>
        </p:nvCxnSpPr>
        <p:spPr>
          <a:xfrm>
            <a:off x="3884875" y="1268675"/>
            <a:ext cx="0" cy="1664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919" name="Google Shape;919;p77"/>
          <p:cNvSpPr txBox="1"/>
          <p:nvPr/>
        </p:nvSpPr>
        <p:spPr>
          <a:xfrm>
            <a:off x="2960425" y="1790050"/>
            <a:ext cx="84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2.5 ×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8"/>
          <p:cNvSpPr txBox="1"/>
          <p:nvPr/>
        </p:nvSpPr>
        <p:spPr>
          <a:xfrm>
            <a:off x="6279150" y="1293975"/>
            <a:ext cx="2865000" cy="3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Costs for N = 2^30 are extrapolated to match large-scale real world use cases such as </a:t>
            </a:r>
            <a:r>
              <a:rPr lang="en" sz="1600" u="sng">
                <a:solidFill>
                  <a:schemeClr val="dk2"/>
                </a:solidFill>
              </a:rPr>
              <a:t>Signal</a:t>
            </a:r>
            <a:r>
              <a:rPr lang="en" sz="1600">
                <a:solidFill>
                  <a:schemeClr val="dk2"/>
                </a:solidFill>
              </a:rPr>
              <a:t> private contact discovery and </a:t>
            </a:r>
            <a:r>
              <a:rPr lang="en" sz="1600" u="sng">
                <a:solidFill>
                  <a:schemeClr val="dk2"/>
                </a:solidFill>
              </a:rPr>
              <a:t>Ethereum</a:t>
            </a:r>
            <a:r>
              <a:rPr lang="en" sz="1600">
                <a:solidFill>
                  <a:schemeClr val="dk2"/>
                </a:solidFill>
              </a:rPr>
              <a:t> balance checker.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25" name="Google Shape;925;p78"/>
          <p:cNvSpPr txBox="1"/>
          <p:nvPr/>
        </p:nvSpPr>
        <p:spPr>
          <a:xfrm>
            <a:off x="450725" y="115225"/>
            <a:ext cx="87462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Concrete Performance 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(online time)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6" name="Google Shape;926;p78" title="bar_chart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00" y="746425"/>
            <a:ext cx="5115345" cy="409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3884875" y="1268675"/>
            <a:ext cx="0" cy="186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928" name="Google Shape;928;p78"/>
          <p:cNvSpPr txBox="1"/>
          <p:nvPr/>
        </p:nvSpPr>
        <p:spPr>
          <a:xfrm>
            <a:off x="3030625" y="1790050"/>
            <a:ext cx="7794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3.2 </a:t>
            </a:r>
            <a:r>
              <a:rPr lang="en" sz="1900">
                <a:solidFill>
                  <a:schemeClr val="dk1"/>
                </a:solidFill>
              </a:rPr>
              <a:t>×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52"/>
          <p:cNvCxnSpPr/>
          <p:nvPr/>
        </p:nvCxnSpPr>
        <p:spPr>
          <a:xfrm flipH="1">
            <a:off x="3022864" y="1871363"/>
            <a:ext cx="1457400" cy="815100"/>
          </a:xfrm>
          <a:prstGeom prst="bentConnector3">
            <a:avLst>
              <a:gd fmla="val 100004" name="adj1"/>
            </a:avLst>
          </a:prstGeom>
          <a:noFill/>
          <a:ln cap="flat" cmpd="sng" w="248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52"/>
          <p:cNvSpPr txBox="1"/>
          <p:nvPr/>
        </p:nvSpPr>
        <p:spPr>
          <a:xfrm>
            <a:off x="276425" y="115250"/>
            <a:ext cx="587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Yao’s 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Garbled Circuit [Yao86]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47" name="Google Shape;247;p52"/>
          <p:cNvGrpSpPr/>
          <p:nvPr/>
        </p:nvGrpSpPr>
        <p:grpSpPr>
          <a:xfrm>
            <a:off x="3474116" y="1011306"/>
            <a:ext cx="2577286" cy="1375726"/>
            <a:chOff x="2184313" y="1735871"/>
            <a:chExt cx="2964442" cy="1582385"/>
          </a:xfrm>
        </p:grpSpPr>
        <p:grpSp>
          <p:nvGrpSpPr>
            <p:cNvPr id="248" name="Google Shape;248;p52"/>
            <p:cNvGrpSpPr/>
            <p:nvPr/>
          </p:nvGrpSpPr>
          <p:grpSpPr>
            <a:xfrm>
              <a:off x="2184313" y="1735871"/>
              <a:ext cx="873646" cy="476760"/>
              <a:chOff x="2173888" y="1819521"/>
              <a:chExt cx="873646" cy="476760"/>
            </a:xfrm>
          </p:grpSpPr>
          <p:sp>
            <p:nvSpPr>
              <p:cNvPr id="249" name="Google Shape;249;p52"/>
              <p:cNvSpPr/>
              <p:nvPr/>
            </p:nvSpPr>
            <p:spPr>
              <a:xfrm rot="-5400000">
                <a:off x="2402389" y="1591020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00A2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0" name="Google Shape;250;p52"/>
              <p:cNvSpPr/>
              <p:nvPr/>
            </p:nvSpPr>
            <p:spPr>
              <a:xfrm rot="-5400000">
                <a:off x="2474189" y="1722937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F3B80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251" name="Google Shape;251;p52"/>
            <p:cNvGrpSpPr/>
            <p:nvPr/>
          </p:nvGrpSpPr>
          <p:grpSpPr>
            <a:xfrm>
              <a:off x="2209798" y="2853334"/>
              <a:ext cx="873646" cy="464923"/>
              <a:chOff x="2173886" y="2777784"/>
              <a:chExt cx="873646" cy="464923"/>
            </a:xfrm>
          </p:grpSpPr>
          <p:sp>
            <p:nvSpPr>
              <p:cNvPr id="252" name="Google Shape;252;p52"/>
              <p:cNvSpPr/>
              <p:nvPr/>
            </p:nvSpPr>
            <p:spPr>
              <a:xfrm rot="-5400000">
                <a:off x="2402387" y="2549283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61D83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3" name="Google Shape;253;p52"/>
              <p:cNvSpPr/>
              <p:nvPr/>
            </p:nvSpPr>
            <p:spPr>
              <a:xfrm rot="-5400000">
                <a:off x="2474187" y="2669362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EB220C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254" name="Google Shape;254;p52"/>
            <p:cNvGrpSpPr/>
            <p:nvPr/>
          </p:nvGrpSpPr>
          <p:grpSpPr>
            <a:xfrm>
              <a:off x="4268608" y="1807184"/>
              <a:ext cx="880146" cy="466073"/>
              <a:chOff x="4252983" y="1854771"/>
              <a:chExt cx="880146" cy="466073"/>
            </a:xfrm>
          </p:grpSpPr>
          <p:sp>
            <p:nvSpPr>
              <p:cNvPr id="255" name="Google Shape;255;p52"/>
              <p:cNvSpPr/>
              <p:nvPr/>
            </p:nvSpPr>
            <p:spPr>
              <a:xfrm rot="-5400000">
                <a:off x="4481484" y="1626270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EF5FA7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6" name="Google Shape;256;p52"/>
              <p:cNvSpPr/>
              <p:nvPr/>
            </p:nvSpPr>
            <p:spPr>
              <a:xfrm rot="-5400000">
                <a:off x="4559784" y="1747499"/>
                <a:ext cx="344844" cy="801846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6" y="0"/>
                      <a:pt x="0" y="2080"/>
                      <a:pt x="0" y="4646"/>
                    </a:cubicBezTo>
                    <a:cubicBezTo>
                      <a:pt x="0" y="6406"/>
                      <a:pt x="2275" y="7936"/>
                      <a:pt x="5629" y="8724"/>
                    </a:cubicBezTo>
                    <a:lnTo>
                      <a:pt x="5629" y="10112"/>
                    </a:lnTo>
                    <a:lnTo>
                      <a:pt x="7250" y="10112"/>
                    </a:lnTo>
                    <a:lnTo>
                      <a:pt x="7250" y="20420"/>
                    </a:lnTo>
                    <a:lnTo>
                      <a:pt x="10804" y="21600"/>
                    </a:lnTo>
                    <a:lnTo>
                      <a:pt x="13009" y="20420"/>
                    </a:lnTo>
                    <a:lnTo>
                      <a:pt x="14362" y="19712"/>
                    </a:lnTo>
                    <a:lnTo>
                      <a:pt x="13009" y="19092"/>
                    </a:lnTo>
                    <a:lnTo>
                      <a:pt x="13013" y="18588"/>
                    </a:lnTo>
                    <a:lnTo>
                      <a:pt x="14397" y="17726"/>
                    </a:lnTo>
                    <a:lnTo>
                      <a:pt x="13016" y="16890"/>
                    </a:lnTo>
                    <a:lnTo>
                      <a:pt x="13016" y="16332"/>
                    </a:lnTo>
                    <a:lnTo>
                      <a:pt x="14397" y="15473"/>
                    </a:lnTo>
                    <a:lnTo>
                      <a:pt x="13013" y="14634"/>
                    </a:lnTo>
                    <a:lnTo>
                      <a:pt x="13013" y="14082"/>
                    </a:lnTo>
                    <a:lnTo>
                      <a:pt x="14397" y="13220"/>
                    </a:lnTo>
                    <a:lnTo>
                      <a:pt x="13009" y="12380"/>
                    </a:lnTo>
                    <a:lnTo>
                      <a:pt x="13009" y="11885"/>
                    </a:lnTo>
                    <a:lnTo>
                      <a:pt x="13064" y="11753"/>
                    </a:lnTo>
                    <a:lnTo>
                      <a:pt x="14566" y="10665"/>
                    </a:lnTo>
                    <a:lnTo>
                      <a:pt x="14566" y="10112"/>
                    </a:lnTo>
                    <a:lnTo>
                      <a:pt x="15970" y="10112"/>
                    </a:lnTo>
                    <a:lnTo>
                      <a:pt x="15970" y="8724"/>
                    </a:lnTo>
                    <a:cubicBezTo>
                      <a:pt x="19325" y="7936"/>
                      <a:pt x="21600" y="6406"/>
                      <a:pt x="21600" y="4646"/>
                    </a:cubicBezTo>
                    <a:cubicBezTo>
                      <a:pt x="21600" y="2080"/>
                      <a:pt x="16764" y="0"/>
                      <a:pt x="10800" y="0"/>
                    </a:cubicBezTo>
                    <a:close/>
                    <a:moveTo>
                      <a:pt x="10800" y="1183"/>
                    </a:moveTo>
                    <a:cubicBezTo>
                      <a:pt x="12161" y="1183"/>
                      <a:pt x="13264" y="1657"/>
                      <a:pt x="13264" y="2243"/>
                    </a:cubicBezTo>
                    <a:cubicBezTo>
                      <a:pt x="13264" y="2828"/>
                      <a:pt x="12161" y="3302"/>
                      <a:pt x="10800" y="3302"/>
                    </a:cubicBezTo>
                    <a:cubicBezTo>
                      <a:pt x="9439" y="3302"/>
                      <a:pt x="8336" y="2828"/>
                      <a:pt x="8336" y="2243"/>
                    </a:cubicBezTo>
                    <a:cubicBezTo>
                      <a:pt x="8336" y="1657"/>
                      <a:pt x="9439" y="1183"/>
                      <a:pt x="10800" y="1183"/>
                    </a:cubicBezTo>
                    <a:close/>
                  </a:path>
                </a:pathLst>
              </a:custGeom>
              <a:solidFill>
                <a:srgbClr val="007B7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0"/>
                  <a:buFont typeface="Helvetica Neue"/>
                  <a:buNone/>
                </a:pPr>
                <a:r>
                  <a:t/>
                </a:r>
                <a:endParaRPr b="0" i="0" sz="97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cxnSp>
        <p:nvCxnSpPr>
          <p:cNvPr id="257" name="Google Shape;257;p52"/>
          <p:cNvCxnSpPr/>
          <p:nvPr/>
        </p:nvCxnSpPr>
        <p:spPr>
          <a:xfrm>
            <a:off x="2764894" y="1543087"/>
            <a:ext cx="1724400" cy="0"/>
          </a:xfrm>
          <a:prstGeom prst="straightConnector1">
            <a:avLst/>
          </a:prstGeom>
          <a:noFill/>
          <a:ln cap="flat" cmpd="sng" w="248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52"/>
          <p:cNvCxnSpPr/>
          <p:nvPr/>
        </p:nvCxnSpPr>
        <p:spPr>
          <a:xfrm>
            <a:off x="5286327" y="1707388"/>
            <a:ext cx="918300" cy="0"/>
          </a:xfrm>
          <a:prstGeom prst="straightConnector1">
            <a:avLst/>
          </a:prstGeom>
          <a:noFill/>
          <a:ln cap="flat" cmpd="sng" w="248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52"/>
          <p:cNvCxnSpPr/>
          <p:nvPr/>
        </p:nvCxnSpPr>
        <p:spPr>
          <a:xfrm flipH="1">
            <a:off x="2719632" y="1982911"/>
            <a:ext cx="3492000" cy="708900"/>
          </a:xfrm>
          <a:prstGeom prst="bentConnector3">
            <a:avLst>
              <a:gd fmla="val 23822" name="adj1"/>
            </a:avLst>
          </a:prstGeom>
          <a:noFill/>
          <a:ln cap="flat" cmpd="sng" w="248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52"/>
          <p:cNvCxnSpPr/>
          <p:nvPr/>
        </p:nvCxnSpPr>
        <p:spPr>
          <a:xfrm>
            <a:off x="6896127" y="1846562"/>
            <a:ext cx="536700" cy="0"/>
          </a:xfrm>
          <a:prstGeom prst="straightConnector1">
            <a:avLst/>
          </a:prstGeom>
          <a:noFill/>
          <a:ln cap="flat" cmpd="sng" w="248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52"/>
          <p:cNvSpPr txBox="1"/>
          <p:nvPr/>
        </p:nvSpPr>
        <p:spPr>
          <a:xfrm>
            <a:off x="7467464" y="1394794"/>
            <a:ext cx="53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16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3216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52"/>
          <p:cNvSpPr txBox="1"/>
          <p:nvPr/>
        </p:nvSpPr>
        <p:spPr>
          <a:xfrm>
            <a:off x="1996815" y="1074300"/>
            <a:ext cx="536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16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3216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Google Shape;2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123" y="1425866"/>
            <a:ext cx="841393" cy="84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941" y="1221364"/>
            <a:ext cx="975437" cy="97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2"/>
          <p:cNvSpPr txBox="1"/>
          <p:nvPr/>
        </p:nvSpPr>
        <p:spPr>
          <a:xfrm>
            <a:off x="1996815" y="2234437"/>
            <a:ext cx="536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16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3216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52"/>
          <p:cNvSpPr txBox="1"/>
          <p:nvPr/>
        </p:nvSpPr>
        <p:spPr>
          <a:xfrm>
            <a:off x="4190982" y="1128042"/>
            <a:ext cx="4914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73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X</a:t>
            </a:r>
            <a:endParaRPr sz="1217"/>
          </a:p>
        </p:txBody>
      </p:sp>
      <p:sp>
        <p:nvSpPr>
          <p:cNvPr id="267" name="Google Shape;267;p52"/>
          <p:cNvSpPr txBox="1"/>
          <p:nvPr/>
        </p:nvSpPr>
        <p:spPr>
          <a:xfrm>
            <a:off x="4190982" y="1799178"/>
            <a:ext cx="4914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73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Y</a:t>
            </a:r>
            <a:endParaRPr sz="1217"/>
          </a:p>
        </p:txBody>
      </p:sp>
      <p:sp>
        <p:nvSpPr>
          <p:cNvPr id="268" name="Google Shape;268;p52"/>
          <p:cNvSpPr txBox="1"/>
          <p:nvPr/>
        </p:nvSpPr>
        <p:spPr>
          <a:xfrm>
            <a:off x="5732640" y="1304124"/>
            <a:ext cx="4914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475" lIns="79475" spcFirstLastPara="1" rIns="79475" wrap="square" tIns="79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73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Z</a:t>
            </a:r>
            <a:endParaRPr sz="1217"/>
          </a:p>
        </p:txBody>
      </p:sp>
      <p:grpSp>
        <p:nvGrpSpPr>
          <p:cNvPr id="269" name="Google Shape;269;p52"/>
          <p:cNvGrpSpPr/>
          <p:nvPr/>
        </p:nvGrpSpPr>
        <p:grpSpPr>
          <a:xfrm>
            <a:off x="516795" y="3058550"/>
            <a:ext cx="8057979" cy="1815324"/>
            <a:chOff x="516795" y="3058550"/>
            <a:chExt cx="8057979" cy="1815324"/>
          </a:xfrm>
        </p:grpSpPr>
        <p:grpSp>
          <p:nvGrpSpPr>
            <p:cNvPr id="270" name="Google Shape;270;p52"/>
            <p:cNvGrpSpPr/>
            <p:nvPr/>
          </p:nvGrpSpPr>
          <p:grpSpPr>
            <a:xfrm>
              <a:off x="2056055" y="3242077"/>
              <a:ext cx="6518719" cy="1456804"/>
              <a:chOff x="843259" y="7600848"/>
              <a:chExt cx="22697490" cy="5072436"/>
            </a:xfrm>
          </p:grpSpPr>
          <p:grpSp>
            <p:nvGrpSpPr>
              <p:cNvPr id="271" name="Google Shape;271;p52"/>
              <p:cNvGrpSpPr/>
              <p:nvPr/>
            </p:nvGrpSpPr>
            <p:grpSpPr>
              <a:xfrm>
                <a:off x="843259" y="7600848"/>
                <a:ext cx="4653513" cy="5072436"/>
                <a:chOff x="0" y="0"/>
                <a:chExt cx="4653513" cy="5072436"/>
              </a:xfrm>
            </p:grpSpPr>
            <p:sp>
              <p:nvSpPr>
                <p:cNvPr id="272" name="Google Shape;272;p52"/>
                <p:cNvSpPr/>
                <p:nvPr/>
              </p:nvSpPr>
              <p:spPr>
                <a:xfrm>
                  <a:off x="450909" y="0"/>
                  <a:ext cx="4202604" cy="5072436"/>
                </a:xfrm>
                <a:custGeom>
                  <a:rect b="b" l="l" r="r" t="t"/>
                  <a:pathLst>
                    <a:path extrusionOk="0" h="21600" w="21600">
                      <a:moveTo>
                        <a:pt x="9882" y="0"/>
                      </a:moveTo>
                      <a:lnTo>
                        <a:pt x="9882" y="2173"/>
                      </a:lnTo>
                      <a:lnTo>
                        <a:pt x="9882" y="7634"/>
                      </a:lnTo>
                      <a:lnTo>
                        <a:pt x="9383" y="7634"/>
                      </a:lnTo>
                      <a:lnTo>
                        <a:pt x="9383" y="4074"/>
                      </a:lnTo>
                      <a:lnTo>
                        <a:pt x="5937" y="4074"/>
                      </a:lnTo>
                      <a:cubicBezTo>
                        <a:pt x="7315" y="4687"/>
                        <a:pt x="8253" y="5892"/>
                        <a:pt x="8253" y="7276"/>
                      </a:cubicBezTo>
                      <a:lnTo>
                        <a:pt x="8253" y="14258"/>
                      </a:lnTo>
                      <a:lnTo>
                        <a:pt x="13534" y="14258"/>
                      </a:lnTo>
                      <a:lnTo>
                        <a:pt x="17732" y="14258"/>
                      </a:lnTo>
                      <a:lnTo>
                        <a:pt x="21600" y="14258"/>
                      </a:lnTo>
                      <a:cubicBezTo>
                        <a:pt x="21600" y="14258"/>
                        <a:pt x="21600" y="9046"/>
                        <a:pt x="21600" y="7276"/>
                      </a:cubicBezTo>
                      <a:cubicBezTo>
                        <a:pt x="21600" y="5507"/>
                        <a:pt x="19868" y="4074"/>
                        <a:pt x="17732" y="4074"/>
                      </a:cubicBezTo>
                      <a:lnTo>
                        <a:pt x="11603" y="4074"/>
                      </a:lnTo>
                      <a:lnTo>
                        <a:pt x="11603" y="1888"/>
                      </a:lnTo>
                      <a:lnTo>
                        <a:pt x="13581" y="1561"/>
                      </a:lnTo>
                      <a:lnTo>
                        <a:pt x="13581" y="0"/>
                      </a:lnTo>
                      <a:lnTo>
                        <a:pt x="9882" y="0"/>
                      </a:lnTo>
                      <a:close/>
                      <a:moveTo>
                        <a:pt x="3866" y="4074"/>
                      </a:moveTo>
                      <a:cubicBezTo>
                        <a:pt x="1730" y="4074"/>
                        <a:pt x="0" y="5507"/>
                        <a:pt x="0" y="7276"/>
                      </a:cubicBezTo>
                      <a:cubicBezTo>
                        <a:pt x="0" y="8488"/>
                        <a:pt x="0" y="14259"/>
                        <a:pt x="0" y="14259"/>
                      </a:cubicBezTo>
                      <a:lnTo>
                        <a:pt x="7732" y="14259"/>
                      </a:lnTo>
                      <a:cubicBezTo>
                        <a:pt x="7732" y="14259"/>
                        <a:pt x="7732" y="9046"/>
                        <a:pt x="7732" y="7276"/>
                      </a:cubicBezTo>
                      <a:cubicBezTo>
                        <a:pt x="7732" y="5507"/>
                        <a:pt x="6001" y="4074"/>
                        <a:pt x="3866" y="4074"/>
                      </a:cubicBezTo>
                      <a:close/>
                      <a:moveTo>
                        <a:pt x="8296" y="14690"/>
                      </a:moveTo>
                      <a:lnTo>
                        <a:pt x="8296" y="21600"/>
                      </a:lnTo>
                      <a:lnTo>
                        <a:pt x="10923" y="21600"/>
                      </a:lnTo>
                      <a:lnTo>
                        <a:pt x="10923" y="14690"/>
                      </a:lnTo>
                      <a:lnTo>
                        <a:pt x="8296" y="14690"/>
                      </a:lnTo>
                      <a:close/>
                      <a:moveTo>
                        <a:pt x="11469" y="14690"/>
                      </a:moveTo>
                      <a:lnTo>
                        <a:pt x="11469" y="21600"/>
                      </a:lnTo>
                      <a:lnTo>
                        <a:pt x="14143" y="21600"/>
                      </a:lnTo>
                      <a:lnTo>
                        <a:pt x="14143" y="14690"/>
                      </a:lnTo>
                      <a:lnTo>
                        <a:pt x="13534" y="14690"/>
                      </a:lnTo>
                      <a:lnTo>
                        <a:pt x="11469" y="1469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3" name="Google Shape;273;p52"/>
                <p:cNvSpPr/>
                <p:nvPr/>
              </p:nvSpPr>
              <p:spPr>
                <a:xfrm>
                  <a:off x="1142314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61D836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4" name="Google Shape;274;p52"/>
                <p:cNvSpPr/>
                <p:nvPr/>
              </p:nvSpPr>
              <p:spPr>
                <a:xfrm>
                  <a:off x="0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00A2F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5" name="Google Shape;275;p52"/>
                <p:cNvSpPr/>
                <p:nvPr/>
              </p:nvSpPr>
              <p:spPr>
                <a:xfrm rot="-5400000">
                  <a:off x="2938341" y="1023833"/>
                  <a:ext cx="994086" cy="2310984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36" y="0"/>
                        <a:pt x="0" y="2080"/>
                        <a:pt x="0" y="4646"/>
                      </a:cubicBezTo>
                      <a:cubicBezTo>
                        <a:pt x="0" y="6406"/>
                        <a:pt x="2275" y="7936"/>
                        <a:pt x="5629" y="8724"/>
                      </a:cubicBezTo>
                      <a:lnTo>
                        <a:pt x="5629" y="10112"/>
                      </a:lnTo>
                      <a:lnTo>
                        <a:pt x="7250" y="10112"/>
                      </a:lnTo>
                      <a:lnTo>
                        <a:pt x="7250" y="20420"/>
                      </a:lnTo>
                      <a:lnTo>
                        <a:pt x="10804" y="21600"/>
                      </a:lnTo>
                      <a:lnTo>
                        <a:pt x="13009" y="20420"/>
                      </a:lnTo>
                      <a:lnTo>
                        <a:pt x="14362" y="19712"/>
                      </a:lnTo>
                      <a:lnTo>
                        <a:pt x="13009" y="19092"/>
                      </a:lnTo>
                      <a:lnTo>
                        <a:pt x="13013" y="18588"/>
                      </a:lnTo>
                      <a:lnTo>
                        <a:pt x="14397" y="17726"/>
                      </a:lnTo>
                      <a:lnTo>
                        <a:pt x="13016" y="16890"/>
                      </a:lnTo>
                      <a:lnTo>
                        <a:pt x="13016" y="16332"/>
                      </a:lnTo>
                      <a:lnTo>
                        <a:pt x="14397" y="15473"/>
                      </a:lnTo>
                      <a:lnTo>
                        <a:pt x="13013" y="14634"/>
                      </a:lnTo>
                      <a:lnTo>
                        <a:pt x="13013" y="14082"/>
                      </a:lnTo>
                      <a:lnTo>
                        <a:pt x="14397" y="13220"/>
                      </a:lnTo>
                      <a:lnTo>
                        <a:pt x="13009" y="12380"/>
                      </a:lnTo>
                      <a:lnTo>
                        <a:pt x="13009" y="11885"/>
                      </a:lnTo>
                      <a:lnTo>
                        <a:pt x="13064" y="11753"/>
                      </a:lnTo>
                      <a:lnTo>
                        <a:pt x="14566" y="10665"/>
                      </a:lnTo>
                      <a:lnTo>
                        <a:pt x="14566" y="10112"/>
                      </a:lnTo>
                      <a:lnTo>
                        <a:pt x="15970" y="10112"/>
                      </a:lnTo>
                      <a:lnTo>
                        <a:pt x="15970" y="8724"/>
                      </a:lnTo>
                      <a:cubicBezTo>
                        <a:pt x="19325" y="7936"/>
                        <a:pt x="21600" y="6406"/>
                        <a:pt x="21600" y="4646"/>
                      </a:cubicBezTo>
                      <a:cubicBezTo>
                        <a:pt x="21600" y="2080"/>
                        <a:pt x="16764" y="0"/>
                        <a:pt x="10800" y="0"/>
                      </a:cubicBezTo>
                      <a:close/>
                      <a:moveTo>
                        <a:pt x="10800" y="1183"/>
                      </a:moveTo>
                      <a:cubicBezTo>
                        <a:pt x="12161" y="1183"/>
                        <a:pt x="13264" y="1657"/>
                        <a:pt x="13264" y="2243"/>
                      </a:cubicBezTo>
                      <a:cubicBezTo>
                        <a:pt x="13264" y="2828"/>
                        <a:pt x="12161" y="3302"/>
                        <a:pt x="10800" y="3302"/>
                      </a:cubicBezTo>
                      <a:cubicBezTo>
                        <a:pt x="9439" y="3302"/>
                        <a:pt x="8336" y="2828"/>
                        <a:pt x="8336" y="2243"/>
                      </a:cubicBezTo>
                      <a:cubicBezTo>
                        <a:pt x="8336" y="1657"/>
                        <a:pt x="9439" y="1183"/>
                        <a:pt x="10800" y="1183"/>
                      </a:cubicBezTo>
                      <a:close/>
                    </a:path>
                  </a:pathLst>
                </a:custGeom>
                <a:solidFill>
                  <a:srgbClr val="EF5FA7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276" name="Google Shape;276;p52"/>
              <p:cNvGrpSpPr/>
              <p:nvPr/>
            </p:nvGrpSpPr>
            <p:grpSpPr>
              <a:xfrm>
                <a:off x="6857919" y="7600848"/>
                <a:ext cx="4653513" cy="5072436"/>
                <a:chOff x="0" y="0"/>
                <a:chExt cx="4653513" cy="5072436"/>
              </a:xfrm>
            </p:grpSpPr>
            <p:sp>
              <p:nvSpPr>
                <p:cNvPr id="277" name="Google Shape;277;p52"/>
                <p:cNvSpPr/>
                <p:nvPr/>
              </p:nvSpPr>
              <p:spPr>
                <a:xfrm>
                  <a:off x="450909" y="0"/>
                  <a:ext cx="4202604" cy="5072436"/>
                </a:xfrm>
                <a:custGeom>
                  <a:rect b="b" l="l" r="r" t="t"/>
                  <a:pathLst>
                    <a:path extrusionOk="0" h="21600" w="21600">
                      <a:moveTo>
                        <a:pt x="9882" y="0"/>
                      </a:moveTo>
                      <a:lnTo>
                        <a:pt x="9882" y="2173"/>
                      </a:lnTo>
                      <a:lnTo>
                        <a:pt x="9882" y="7634"/>
                      </a:lnTo>
                      <a:lnTo>
                        <a:pt x="9383" y="7634"/>
                      </a:lnTo>
                      <a:lnTo>
                        <a:pt x="9383" y="4074"/>
                      </a:lnTo>
                      <a:lnTo>
                        <a:pt x="5937" y="4074"/>
                      </a:lnTo>
                      <a:cubicBezTo>
                        <a:pt x="7315" y="4687"/>
                        <a:pt x="8253" y="5892"/>
                        <a:pt x="8253" y="7276"/>
                      </a:cubicBezTo>
                      <a:lnTo>
                        <a:pt x="8253" y="14258"/>
                      </a:lnTo>
                      <a:lnTo>
                        <a:pt x="13534" y="14258"/>
                      </a:lnTo>
                      <a:lnTo>
                        <a:pt x="17732" y="14258"/>
                      </a:lnTo>
                      <a:lnTo>
                        <a:pt x="21600" y="14258"/>
                      </a:lnTo>
                      <a:cubicBezTo>
                        <a:pt x="21600" y="14258"/>
                        <a:pt x="21600" y="9046"/>
                        <a:pt x="21600" y="7276"/>
                      </a:cubicBezTo>
                      <a:cubicBezTo>
                        <a:pt x="21600" y="5507"/>
                        <a:pt x="19868" y="4074"/>
                        <a:pt x="17732" y="4074"/>
                      </a:cubicBezTo>
                      <a:lnTo>
                        <a:pt x="11603" y="4074"/>
                      </a:lnTo>
                      <a:lnTo>
                        <a:pt x="11603" y="1888"/>
                      </a:lnTo>
                      <a:lnTo>
                        <a:pt x="13581" y="1561"/>
                      </a:lnTo>
                      <a:lnTo>
                        <a:pt x="13581" y="0"/>
                      </a:lnTo>
                      <a:lnTo>
                        <a:pt x="9882" y="0"/>
                      </a:lnTo>
                      <a:close/>
                      <a:moveTo>
                        <a:pt x="3866" y="4074"/>
                      </a:moveTo>
                      <a:cubicBezTo>
                        <a:pt x="1730" y="4074"/>
                        <a:pt x="0" y="5507"/>
                        <a:pt x="0" y="7276"/>
                      </a:cubicBezTo>
                      <a:cubicBezTo>
                        <a:pt x="0" y="8488"/>
                        <a:pt x="0" y="14259"/>
                        <a:pt x="0" y="14259"/>
                      </a:cubicBezTo>
                      <a:lnTo>
                        <a:pt x="7732" y="14259"/>
                      </a:lnTo>
                      <a:cubicBezTo>
                        <a:pt x="7732" y="14259"/>
                        <a:pt x="7732" y="9046"/>
                        <a:pt x="7732" y="7276"/>
                      </a:cubicBezTo>
                      <a:cubicBezTo>
                        <a:pt x="7732" y="5507"/>
                        <a:pt x="6001" y="4074"/>
                        <a:pt x="3866" y="4074"/>
                      </a:cubicBezTo>
                      <a:close/>
                      <a:moveTo>
                        <a:pt x="8296" y="14690"/>
                      </a:moveTo>
                      <a:lnTo>
                        <a:pt x="8296" y="21600"/>
                      </a:lnTo>
                      <a:lnTo>
                        <a:pt x="10923" y="21600"/>
                      </a:lnTo>
                      <a:lnTo>
                        <a:pt x="10923" y="14690"/>
                      </a:lnTo>
                      <a:lnTo>
                        <a:pt x="8296" y="14690"/>
                      </a:lnTo>
                      <a:close/>
                      <a:moveTo>
                        <a:pt x="11469" y="14690"/>
                      </a:moveTo>
                      <a:lnTo>
                        <a:pt x="11469" y="21600"/>
                      </a:lnTo>
                      <a:lnTo>
                        <a:pt x="14143" y="21600"/>
                      </a:lnTo>
                      <a:lnTo>
                        <a:pt x="14143" y="14690"/>
                      </a:lnTo>
                      <a:lnTo>
                        <a:pt x="13534" y="14690"/>
                      </a:lnTo>
                      <a:lnTo>
                        <a:pt x="11469" y="1469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8" name="Google Shape;278;p52"/>
                <p:cNvSpPr/>
                <p:nvPr/>
              </p:nvSpPr>
              <p:spPr>
                <a:xfrm>
                  <a:off x="1142314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EB220C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9" name="Google Shape;279;p52"/>
                <p:cNvSpPr/>
                <p:nvPr/>
              </p:nvSpPr>
              <p:spPr>
                <a:xfrm>
                  <a:off x="0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00A2F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0" name="Google Shape;280;p52"/>
                <p:cNvSpPr/>
                <p:nvPr/>
              </p:nvSpPr>
              <p:spPr>
                <a:xfrm rot="-5400000">
                  <a:off x="2938341" y="1023833"/>
                  <a:ext cx="994086" cy="2310984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36" y="0"/>
                        <a:pt x="0" y="2080"/>
                        <a:pt x="0" y="4646"/>
                      </a:cubicBezTo>
                      <a:cubicBezTo>
                        <a:pt x="0" y="6406"/>
                        <a:pt x="2275" y="7936"/>
                        <a:pt x="5629" y="8724"/>
                      </a:cubicBezTo>
                      <a:lnTo>
                        <a:pt x="5629" y="10112"/>
                      </a:lnTo>
                      <a:lnTo>
                        <a:pt x="7250" y="10112"/>
                      </a:lnTo>
                      <a:lnTo>
                        <a:pt x="7250" y="20420"/>
                      </a:lnTo>
                      <a:lnTo>
                        <a:pt x="10804" y="21600"/>
                      </a:lnTo>
                      <a:lnTo>
                        <a:pt x="13009" y="20420"/>
                      </a:lnTo>
                      <a:lnTo>
                        <a:pt x="14362" y="19712"/>
                      </a:lnTo>
                      <a:lnTo>
                        <a:pt x="13009" y="19092"/>
                      </a:lnTo>
                      <a:lnTo>
                        <a:pt x="13013" y="18588"/>
                      </a:lnTo>
                      <a:lnTo>
                        <a:pt x="14397" y="17726"/>
                      </a:lnTo>
                      <a:lnTo>
                        <a:pt x="13016" y="16890"/>
                      </a:lnTo>
                      <a:lnTo>
                        <a:pt x="13016" y="16332"/>
                      </a:lnTo>
                      <a:lnTo>
                        <a:pt x="14397" y="15473"/>
                      </a:lnTo>
                      <a:lnTo>
                        <a:pt x="13013" y="14634"/>
                      </a:lnTo>
                      <a:lnTo>
                        <a:pt x="13013" y="14082"/>
                      </a:lnTo>
                      <a:lnTo>
                        <a:pt x="14397" y="13220"/>
                      </a:lnTo>
                      <a:lnTo>
                        <a:pt x="13009" y="12380"/>
                      </a:lnTo>
                      <a:lnTo>
                        <a:pt x="13009" y="11885"/>
                      </a:lnTo>
                      <a:lnTo>
                        <a:pt x="13064" y="11753"/>
                      </a:lnTo>
                      <a:lnTo>
                        <a:pt x="14566" y="10665"/>
                      </a:lnTo>
                      <a:lnTo>
                        <a:pt x="14566" y="10112"/>
                      </a:lnTo>
                      <a:lnTo>
                        <a:pt x="15970" y="10112"/>
                      </a:lnTo>
                      <a:lnTo>
                        <a:pt x="15970" y="8724"/>
                      </a:lnTo>
                      <a:cubicBezTo>
                        <a:pt x="19325" y="7936"/>
                        <a:pt x="21600" y="6406"/>
                        <a:pt x="21600" y="4646"/>
                      </a:cubicBezTo>
                      <a:cubicBezTo>
                        <a:pt x="21600" y="2080"/>
                        <a:pt x="16764" y="0"/>
                        <a:pt x="10800" y="0"/>
                      </a:cubicBezTo>
                      <a:close/>
                      <a:moveTo>
                        <a:pt x="10800" y="1183"/>
                      </a:moveTo>
                      <a:cubicBezTo>
                        <a:pt x="12161" y="1183"/>
                        <a:pt x="13264" y="1657"/>
                        <a:pt x="13264" y="2243"/>
                      </a:cubicBezTo>
                      <a:cubicBezTo>
                        <a:pt x="13264" y="2828"/>
                        <a:pt x="12161" y="3302"/>
                        <a:pt x="10800" y="3302"/>
                      </a:cubicBezTo>
                      <a:cubicBezTo>
                        <a:pt x="9439" y="3302"/>
                        <a:pt x="8336" y="2828"/>
                        <a:pt x="8336" y="2243"/>
                      </a:cubicBezTo>
                      <a:cubicBezTo>
                        <a:pt x="8336" y="1657"/>
                        <a:pt x="9439" y="1183"/>
                        <a:pt x="10800" y="1183"/>
                      </a:cubicBezTo>
                      <a:close/>
                    </a:path>
                  </a:pathLst>
                </a:custGeom>
                <a:solidFill>
                  <a:srgbClr val="EF5FA7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281" name="Google Shape;281;p52"/>
              <p:cNvGrpSpPr/>
              <p:nvPr/>
            </p:nvGrpSpPr>
            <p:grpSpPr>
              <a:xfrm>
                <a:off x="12872578" y="7600848"/>
                <a:ext cx="4653513" cy="5072436"/>
                <a:chOff x="0" y="0"/>
                <a:chExt cx="4653513" cy="5072436"/>
              </a:xfrm>
            </p:grpSpPr>
            <p:sp>
              <p:nvSpPr>
                <p:cNvPr id="282" name="Google Shape;282;p52"/>
                <p:cNvSpPr/>
                <p:nvPr/>
              </p:nvSpPr>
              <p:spPr>
                <a:xfrm>
                  <a:off x="450909" y="0"/>
                  <a:ext cx="4202604" cy="5072436"/>
                </a:xfrm>
                <a:custGeom>
                  <a:rect b="b" l="l" r="r" t="t"/>
                  <a:pathLst>
                    <a:path extrusionOk="0" h="21600" w="21600">
                      <a:moveTo>
                        <a:pt x="9882" y="0"/>
                      </a:moveTo>
                      <a:lnTo>
                        <a:pt x="9882" y="2173"/>
                      </a:lnTo>
                      <a:lnTo>
                        <a:pt x="9882" y="7634"/>
                      </a:lnTo>
                      <a:lnTo>
                        <a:pt x="9383" y="7634"/>
                      </a:lnTo>
                      <a:lnTo>
                        <a:pt x="9383" y="4074"/>
                      </a:lnTo>
                      <a:lnTo>
                        <a:pt x="5937" y="4074"/>
                      </a:lnTo>
                      <a:cubicBezTo>
                        <a:pt x="7315" y="4687"/>
                        <a:pt x="8253" y="5892"/>
                        <a:pt x="8253" y="7276"/>
                      </a:cubicBezTo>
                      <a:lnTo>
                        <a:pt x="8253" y="14258"/>
                      </a:lnTo>
                      <a:lnTo>
                        <a:pt x="13534" y="14258"/>
                      </a:lnTo>
                      <a:lnTo>
                        <a:pt x="17732" y="14258"/>
                      </a:lnTo>
                      <a:lnTo>
                        <a:pt x="21600" y="14258"/>
                      </a:lnTo>
                      <a:cubicBezTo>
                        <a:pt x="21600" y="14258"/>
                        <a:pt x="21600" y="9046"/>
                        <a:pt x="21600" y="7276"/>
                      </a:cubicBezTo>
                      <a:cubicBezTo>
                        <a:pt x="21600" y="5507"/>
                        <a:pt x="19868" y="4074"/>
                        <a:pt x="17732" y="4074"/>
                      </a:cubicBezTo>
                      <a:lnTo>
                        <a:pt x="11603" y="4074"/>
                      </a:lnTo>
                      <a:lnTo>
                        <a:pt x="11603" y="1888"/>
                      </a:lnTo>
                      <a:lnTo>
                        <a:pt x="13581" y="1561"/>
                      </a:lnTo>
                      <a:lnTo>
                        <a:pt x="13581" y="0"/>
                      </a:lnTo>
                      <a:lnTo>
                        <a:pt x="9882" y="0"/>
                      </a:lnTo>
                      <a:close/>
                      <a:moveTo>
                        <a:pt x="3866" y="4074"/>
                      </a:moveTo>
                      <a:cubicBezTo>
                        <a:pt x="1730" y="4074"/>
                        <a:pt x="0" y="5507"/>
                        <a:pt x="0" y="7276"/>
                      </a:cubicBezTo>
                      <a:cubicBezTo>
                        <a:pt x="0" y="8488"/>
                        <a:pt x="0" y="14259"/>
                        <a:pt x="0" y="14259"/>
                      </a:cubicBezTo>
                      <a:lnTo>
                        <a:pt x="7732" y="14259"/>
                      </a:lnTo>
                      <a:cubicBezTo>
                        <a:pt x="7732" y="14259"/>
                        <a:pt x="7732" y="9046"/>
                        <a:pt x="7732" y="7276"/>
                      </a:cubicBezTo>
                      <a:cubicBezTo>
                        <a:pt x="7732" y="5507"/>
                        <a:pt x="6001" y="4074"/>
                        <a:pt x="3866" y="4074"/>
                      </a:cubicBezTo>
                      <a:close/>
                      <a:moveTo>
                        <a:pt x="8296" y="14690"/>
                      </a:moveTo>
                      <a:lnTo>
                        <a:pt x="8296" y="21600"/>
                      </a:lnTo>
                      <a:lnTo>
                        <a:pt x="10923" y="21600"/>
                      </a:lnTo>
                      <a:lnTo>
                        <a:pt x="10923" y="14690"/>
                      </a:lnTo>
                      <a:lnTo>
                        <a:pt x="8296" y="14690"/>
                      </a:lnTo>
                      <a:close/>
                      <a:moveTo>
                        <a:pt x="11469" y="14690"/>
                      </a:moveTo>
                      <a:lnTo>
                        <a:pt x="11469" y="21600"/>
                      </a:lnTo>
                      <a:lnTo>
                        <a:pt x="14143" y="21600"/>
                      </a:lnTo>
                      <a:lnTo>
                        <a:pt x="14143" y="14690"/>
                      </a:lnTo>
                      <a:lnTo>
                        <a:pt x="13534" y="14690"/>
                      </a:lnTo>
                      <a:lnTo>
                        <a:pt x="11469" y="1469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3" name="Google Shape;283;p52"/>
                <p:cNvSpPr/>
                <p:nvPr/>
              </p:nvSpPr>
              <p:spPr>
                <a:xfrm>
                  <a:off x="1142314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61D836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4" name="Google Shape;284;p52"/>
                <p:cNvSpPr/>
                <p:nvPr/>
              </p:nvSpPr>
              <p:spPr>
                <a:xfrm>
                  <a:off x="0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F3B802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 rot="-5400000">
                  <a:off x="2938341" y="1023833"/>
                  <a:ext cx="994086" cy="2310984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36" y="0"/>
                        <a:pt x="0" y="2080"/>
                        <a:pt x="0" y="4646"/>
                      </a:cubicBezTo>
                      <a:cubicBezTo>
                        <a:pt x="0" y="6406"/>
                        <a:pt x="2275" y="7936"/>
                        <a:pt x="5629" y="8724"/>
                      </a:cubicBezTo>
                      <a:lnTo>
                        <a:pt x="5629" y="10112"/>
                      </a:lnTo>
                      <a:lnTo>
                        <a:pt x="7250" y="10112"/>
                      </a:lnTo>
                      <a:lnTo>
                        <a:pt x="7250" y="20420"/>
                      </a:lnTo>
                      <a:lnTo>
                        <a:pt x="10804" y="21600"/>
                      </a:lnTo>
                      <a:lnTo>
                        <a:pt x="13009" y="20420"/>
                      </a:lnTo>
                      <a:lnTo>
                        <a:pt x="14362" y="19712"/>
                      </a:lnTo>
                      <a:lnTo>
                        <a:pt x="13009" y="19092"/>
                      </a:lnTo>
                      <a:lnTo>
                        <a:pt x="13013" y="18588"/>
                      </a:lnTo>
                      <a:lnTo>
                        <a:pt x="14397" y="17726"/>
                      </a:lnTo>
                      <a:lnTo>
                        <a:pt x="13016" y="16890"/>
                      </a:lnTo>
                      <a:lnTo>
                        <a:pt x="13016" y="16332"/>
                      </a:lnTo>
                      <a:lnTo>
                        <a:pt x="14397" y="15473"/>
                      </a:lnTo>
                      <a:lnTo>
                        <a:pt x="13013" y="14634"/>
                      </a:lnTo>
                      <a:lnTo>
                        <a:pt x="13013" y="14082"/>
                      </a:lnTo>
                      <a:lnTo>
                        <a:pt x="14397" y="13220"/>
                      </a:lnTo>
                      <a:lnTo>
                        <a:pt x="13009" y="12380"/>
                      </a:lnTo>
                      <a:lnTo>
                        <a:pt x="13009" y="11885"/>
                      </a:lnTo>
                      <a:lnTo>
                        <a:pt x="13064" y="11753"/>
                      </a:lnTo>
                      <a:lnTo>
                        <a:pt x="14566" y="10665"/>
                      </a:lnTo>
                      <a:lnTo>
                        <a:pt x="14566" y="10112"/>
                      </a:lnTo>
                      <a:lnTo>
                        <a:pt x="15970" y="10112"/>
                      </a:lnTo>
                      <a:lnTo>
                        <a:pt x="15970" y="8724"/>
                      </a:lnTo>
                      <a:cubicBezTo>
                        <a:pt x="19325" y="7936"/>
                        <a:pt x="21600" y="6406"/>
                        <a:pt x="21600" y="4646"/>
                      </a:cubicBezTo>
                      <a:cubicBezTo>
                        <a:pt x="21600" y="2080"/>
                        <a:pt x="16764" y="0"/>
                        <a:pt x="10800" y="0"/>
                      </a:cubicBezTo>
                      <a:close/>
                      <a:moveTo>
                        <a:pt x="10800" y="1183"/>
                      </a:moveTo>
                      <a:cubicBezTo>
                        <a:pt x="12161" y="1183"/>
                        <a:pt x="13264" y="1657"/>
                        <a:pt x="13264" y="2243"/>
                      </a:cubicBezTo>
                      <a:cubicBezTo>
                        <a:pt x="13264" y="2828"/>
                        <a:pt x="12161" y="3302"/>
                        <a:pt x="10800" y="3302"/>
                      </a:cubicBezTo>
                      <a:cubicBezTo>
                        <a:pt x="9439" y="3302"/>
                        <a:pt x="8336" y="2828"/>
                        <a:pt x="8336" y="2243"/>
                      </a:cubicBezTo>
                      <a:cubicBezTo>
                        <a:pt x="8336" y="1657"/>
                        <a:pt x="9439" y="1183"/>
                        <a:pt x="10800" y="1183"/>
                      </a:cubicBezTo>
                      <a:close/>
                    </a:path>
                  </a:pathLst>
                </a:custGeom>
                <a:solidFill>
                  <a:srgbClr val="EF5FA7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286" name="Google Shape;286;p52"/>
              <p:cNvGrpSpPr/>
              <p:nvPr/>
            </p:nvGrpSpPr>
            <p:grpSpPr>
              <a:xfrm>
                <a:off x="18887236" y="7600848"/>
                <a:ext cx="4653513" cy="5072436"/>
                <a:chOff x="0" y="0"/>
                <a:chExt cx="4653513" cy="5072436"/>
              </a:xfrm>
            </p:grpSpPr>
            <p:sp>
              <p:nvSpPr>
                <p:cNvPr id="287" name="Google Shape;287;p52"/>
                <p:cNvSpPr/>
                <p:nvPr/>
              </p:nvSpPr>
              <p:spPr>
                <a:xfrm>
                  <a:off x="450909" y="0"/>
                  <a:ext cx="4202604" cy="5072436"/>
                </a:xfrm>
                <a:custGeom>
                  <a:rect b="b" l="l" r="r" t="t"/>
                  <a:pathLst>
                    <a:path extrusionOk="0" h="21600" w="21600">
                      <a:moveTo>
                        <a:pt x="9882" y="0"/>
                      </a:moveTo>
                      <a:lnTo>
                        <a:pt x="9882" y="2173"/>
                      </a:lnTo>
                      <a:lnTo>
                        <a:pt x="9882" y="7634"/>
                      </a:lnTo>
                      <a:lnTo>
                        <a:pt x="9383" y="7634"/>
                      </a:lnTo>
                      <a:lnTo>
                        <a:pt x="9383" y="4074"/>
                      </a:lnTo>
                      <a:lnTo>
                        <a:pt x="5937" y="4074"/>
                      </a:lnTo>
                      <a:cubicBezTo>
                        <a:pt x="7315" y="4687"/>
                        <a:pt x="8253" y="5892"/>
                        <a:pt x="8253" y="7276"/>
                      </a:cubicBezTo>
                      <a:lnTo>
                        <a:pt x="8253" y="14258"/>
                      </a:lnTo>
                      <a:lnTo>
                        <a:pt x="13534" y="14258"/>
                      </a:lnTo>
                      <a:lnTo>
                        <a:pt x="17732" y="14258"/>
                      </a:lnTo>
                      <a:lnTo>
                        <a:pt x="21600" y="14258"/>
                      </a:lnTo>
                      <a:cubicBezTo>
                        <a:pt x="21600" y="14258"/>
                        <a:pt x="21600" y="9046"/>
                        <a:pt x="21600" y="7276"/>
                      </a:cubicBezTo>
                      <a:cubicBezTo>
                        <a:pt x="21600" y="5507"/>
                        <a:pt x="19868" y="4074"/>
                        <a:pt x="17732" y="4074"/>
                      </a:cubicBezTo>
                      <a:lnTo>
                        <a:pt x="11603" y="4074"/>
                      </a:lnTo>
                      <a:lnTo>
                        <a:pt x="11603" y="1888"/>
                      </a:lnTo>
                      <a:lnTo>
                        <a:pt x="13581" y="1561"/>
                      </a:lnTo>
                      <a:lnTo>
                        <a:pt x="13581" y="0"/>
                      </a:lnTo>
                      <a:lnTo>
                        <a:pt x="9882" y="0"/>
                      </a:lnTo>
                      <a:close/>
                      <a:moveTo>
                        <a:pt x="3866" y="4074"/>
                      </a:moveTo>
                      <a:cubicBezTo>
                        <a:pt x="1730" y="4074"/>
                        <a:pt x="0" y="5507"/>
                        <a:pt x="0" y="7276"/>
                      </a:cubicBezTo>
                      <a:cubicBezTo>
                        <a:pt x="0" y="8488"/>
                        <a:pt x="0" y="14259"/>
                        <a:pt x="0" y="14259"/>
                      </a:cubicBezTo>
                      <a:lnTo>
                        <a:pt x="7732" y="14259"/>
                      </a:lnTo>
                      <a:cubicBezTo>
                        <a:pt x="7732" y="14259"/>
                        <a:pt x="7732" y="9046"/>
                        <a:pt x="7732" y="7276"/>
                      </a:cubicBezTo>
                      <a:cubicBezTo>
                        <a:pt x="7732" y="5507"/>
                        <a:pt x="6001" y="4074"/>
                        <a:pt x="3866" y="4074"/>
                      </a:cubicBezTo>
                      <a:close/>
                      <a:moveTo>
                        <a:pt x="8296" y="14690"/>
                      </a:moveTo>
                      <a:lnTo>
                        <a:pt x="8296" y="21600"/>
                      </a:lnTo>
                      <a:lnTo>
                        <a:pt x="10923" y="21600"/>
                      </a:lnTo>
                      <a:lnTo>
                        <a:pt x="10923" y="14690"/>
                      </a:lnTo>
                      <a:lnTo>
                        <a:pt x="8296" y="14690"/>
                      </a:lnTo>
                      <a:close/>
                      <a:moveTo>
                        <a:pt x="11469" y="14690"/>
                      </a:moveTo>
                      <a:lnTo>
                        <a:pt x="11469" y="21600"/>
                      </a:lnTo>
                      <a:lnTo>
                        <a:pt x="14143" y="21600"/>
                      </a:lnTo>
                      <a:lnTo>
                        <a:pt x="14143" y="14690"/>
                      </a:lnTo>
                      <a:lnTo>
                        <a:pt x="13534" y="14690"/>
                      </a:lnTo>
                      <a:lnTo>
                        <a:pt x="11469" y="1469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1142314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EB220C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0" y="2833380"/>
                  <a:ext cx="1160406" cy="1761210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6292" y="0"/>
                        <a:pt x="2626" y="2414"/>
                        <a:pt x="2626" y="5384"/>
                      </a:cubicBezTo>
                      <a:lnTo>
                        <a:pt x="2626" y="9831"/>
                      </a:lnTo>
                      <a:cubicBezTo>
                        <a:pt x="989" y="11082"/>
                        <a:pt x="0" y="12705"/>
                        <a:pt x="0" y="14484"/>
                      </a:cubicBezTo>
                      <a:cubicBezTo>
                        <a:pt x="0" y="18414"/>
                        <a:pt x="4835" y="21600"/>
                        <a:pt x="10800" y="21600"/>
                      </a:cubicBezTo>
                      <a:cubicBezTo>
                        <a:pt x="16765" y="21600"/>
                        <a:pt x="21600" y="18414"/>
                        <a:pt x="21600" y="14484"/>
                      </a:cubicBezTo>
                      <a:cubicBezTo>
                        <a:pt x="21600" y="12705"/>
                        <a:pt x="20611" y="11082"/>
                        <a:pt x="18974" y="9831"/>
                      </a:cubicBezTo>
                      <a:lnTo>
                        <a:pt x="18974" y="5384"/>
                      </a:lnTo>
                      <a:cubicBezTo>
                        <a:pt x="18974" y="2414"/>
                        <a:pt x="15308" y="0"/>
                        <a:pt x="10800" y="0"/>
                      </a:cubicBezTo>
                      <a:close/>
                      <a:moveTo>
                        <a:pt x="10800" y="2700"/>
                      </a:moveTo>
                      <a:cubicBezTo>
                        <a:pt x="13050" y="2700"/>
                        <a:pt x="14883" y="3908"/>
                        <a:pt x="14883" y="5391"/>
                      </a:cubicBezTo>
                      <a:lnTo>
                        <a:pt x="14883" y="7897"/>
                      </a:lnTo>
                      <a:cubicBezTo>
                        <a:pt x="13623" y="7558"/>
                        <a:pt x="12248" y="7368"/>
                        <a:pt x="10800" y="7368"/>
                      </a:cubicBezTo>
                      <a:cubicBezTo>
                        <a:pt x="9352" y="7368"/>
                        <a:pt x="7977" y="7558"/>
                        <a:pt x="6717" y="7897"/>
                      </a:cubicBezTo>
                      <a:lnTo>
                        <a:pt x="6717" y="5391"/>
                      </a:lnTo>
                      <a:cubicBezTo>
                        <a:pt x="6717" y="3908"/>
                        <a:pt x="8550" y="2700"/>
                        <a:pt x="10800" y="2700"/>
                      </a:cubicBezTo>
                      <a:close/>
                      <a:moveTo>
                        <a:pt x="10800" y="10711"/>
                      </a:moveTo>
                      <a:cubicBezTo>
                        <a:pt x="13966" y="10711"/>
                        <a:pt x="16527" y="12398"/>
                        <a:pt x="16527" y="14484"/>
                      </a:cubicBezTo>
                      <a:cubicBezTo>
                        <a:pt x="16527" y="16570"/>
                        <a:pt x="13966" y="18258"/>
                        <a:pt x="10800" y="18258"/>
                      </a:cubicBezTo>
                      <a:cubicBezTo>
                        <a:pt x="7634" y="18258"/>
                        <a:pt x="5073" y="16570"/>
                        <a:pt x="5073" y="14484"/>
                      </a:cubicBezTo>
                      <a:cubicBezTo>
                        <a:pt x="5073" y="12398"/>
                        <a:pt x="7634" y="10711"/>
                        <a:pt x="10800" y="10711"/>
                      </a:cubicBezTo>
                      <a:close/>
                      <a:moveTo>
                        <a:pt x="10800" y="11336"/>
                      </a:moveTo>
                      <a:cubicBezTo>
                        <a:pt x="9577" y="11336"/>
                        <a:pt x="8355" y="11644"/>
                        <a:pt x="7422" y="12259"/>
                      </a:cubicBezTo>
                      <a:cubicBezTo>
                        <a:pt x="5556" y="13488"/>
                        <a:pt x="5556" y="15480"/>
                        <a:pt x="7422" y="16710"/>
                      </a:cubicBezTo>
                      <a:cubicBezTo>
                        <a:pt x="9288" y="17939"/>
                        <a:pt x="12312" y="17939"/>
                        <a:pt x="14178" y="16710"/>
                      </a:cubicBezTo>
                      <a:cubicBezTo>
                        <a:pt x="16044" y="15480"/>
                        <a:pt x="16044" y="13488"/>
                        <a:pt x="14178" y="12259"/>
                      </a:cubicBezTo>
                      <a:cubicBezTo>
                        <a:pt x="13245" y="11644"/>
                        <a:pt x="12023" y="11336"/>
                        <a:pt x="10800" y="11336"/>
                      </a:cubicBezTo>
                      <a:close/>
                    </a:path>
                  </a:pathLst>
                </a:custGeom>
                <a:solidFill>
                  <a:srgbClr val="F3B802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 rot="-5400000">
                  <a:off x="2938341" y="1023833"/>
                  <a:ext cx="994086" cy="2310984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36" y="0"/>
                        <a:pt x="0" y="2080"/>
                        <a:pt x="0" y="4646"/>
                      </a:cubicBezTo>
                      <a:cubicBezTo>
                        <a:pt x="0" y="6406"/>
                        <a:pt x="2275" y="7936"/>
                        <a:pt x="5629" y="8724"/>
                      </a:cubicBezTo>
                      <a:lnTo>
                        <a:pt x="5629" y="10112"/>
                      </a:lnTo>
                      <a:lnTo>
                        <a:pt x="7250" y="10112"/>
                      </a:lnTo>
                      <a:lnTo>
                        <a:pt x="7250" y="20420"/>
                      </a:lnTo>
                      <a:lnTo>
                        <a:pt x="10804" y="21600"/>
                      </a:lnTo>
                      <a:lnTo>
                        <a:pt x="13009" y="20420"/>
                      </a:lnTo>
                      <a:lnTo>
                        <a:pt x="14362" y="19712"/>
                      </a:lnTo>
                      <a:lnTo>
                        <a:pt x="13009" y="19092"/>
                      </a:lnTo>
                      <a:lnTo>
                        <a:pt x="13013" y="18588"/>
                      </a:lnTo>
                      <a:lnTo>
                        <a:pt x="14397" y="17726"/>
                      </a:lnTo>
                      <a:lnTo>
                        <a:pt x="13016" y="16890"/>
                      </a:lnTo>
                      <a:lnTo>
                        <a:pt x="13016" y="16332"/>
                      </a:lnTo>
                      <a:lnTo>
                        <a:pt x="14397" y="15473"/>
                      </a:lnTo>
                      <a:lnTo>
                        <a:pt x="13013" y="14634"/>
                      </a:lnTo>
                      <a:lnTo>
                        <a:pt x="13013" y="14082"/>
                      </a:lnTo>
                      <a:lnTo>
                        <a:pt x="14397" y="13220"/>
                      </a:lnTo>
                      <a:lnTo>
                        <a:pt x="13009" y="12380"/>
                      </a:lnTo>
                      <a:lnTo>
                        <a:pt x="13009" y="11885"/>
                      </a:lnTo>
                      <a:lnTo>
                        <a:pt x="13064" y="11753"/>
                      </a:lnTo>
                      <a:lnTo>
                        <a:pt x="14566" y="10665"/>
                      </a:lnTo>
                      <a:lnTo>
                        <a:pt x="14566" y="10112"/>
                      </a:lnTo>
                      <a:lnTo>
                        <a:pt x="15970" y="10112"/>
                      </a:lnTo>
                      <a:lnTo>
                        <a:pt x="15970" y="8724"/>
                      </a:lnTo>
                      <a:cubicBezTo>
                        <a:pt x="19325" y="7936"/>
                        <a:pt x="21600" y="6406"/>
                        <a:pt x="21600" y="4646"/>
                      </a:cubicBezTo>
                      <a:cubicBezTo>
                        <a:pt x="21600" y="2080"/>
                        <a:pt x="16764" y="0"/>
                        <a:pt x="10800" y="0"/>
                      </a:cubicBezTo>
                      <a:close/>
                      <a:moveTo>
                        <a:pt x="10800" y="1183"/>
                      </a:moveTo>
                      <a:cubicBezTo>
                        <a:pt x="12161" y="1183"/>
                        <a:pt x="13264" y="1657"/>
                        <a:pt x="13264" y="2243"/>
                      </a:cubicBezTo>
                      <a:cubicBezTo>
                        <a:pt x="13264" y="2828"/>
                        <a:pt x="12161" y="3302"/>
                        <a:pt x="10800" y="3302"/>
                      </a:cubicBezTo>
                      <a:cubicBezTo>
                        <a:pt x="9439" y="3302"/>
                        <a:pt x="8336" y="2828"/>
                        <a:pt x="8336" y="2243"/>
                      </a:cubicBezTo>
                      <a:cubicBezTo>
                        <a:pt x="8336" y="1657"/>
                        <a:pt x="9439" y="1183"/>
                        <a:pt x="10800" y="1183"/>
                      </a:cubicBezTo>
                      <a:close/>
                    </a:path>
                  </a:pathLst>
                </a:custGeom>
                <a:solidFill>
                  <a:srgbClr val="007B7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19"/>
                    <a:buFont typeface="Helvetica Neue"/>
                    <a:buNone/>
                  </a:pPr>
                  <a:r>
                    <a:t/>
                  </a:r>
                  <a:endParaRPr b="0" i="0" sz="918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291" name="Google Shape;291;p52"/>
            <p:cNvSpPr txBox="1"/>
            <p:nvPr/>
          </p:nvSpPr>
          <p:spPr>
            <a:xfrm>
              <a:off x="2100169" y="4530674"/>
              <a:ext cx="6609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0   0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2" name="Google Shape;292;p52"/>
            <p:cNvSpPr txBox="1"/>
            <p:nvPr/>
          </p:nvSpPr>
          <p:spPr>
            <a:xfrm>
              <a:off x="3825159" y="4530674"/>
              <a:ext cx="6609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0   1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3" name="Google Shape;293;p52"/>
            <p:cNvSpPr txBox="1"/>
            <p:nvPr/>
          </p:nvSpPr>
          <p:spPr>
            <a:xfrm>
              <a:off x="516795" y="3058550"/>
              <a:ext cx="17631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51">
                  <a:latin typeface="Helvetica Neue"/>
                  <a:ea typeface="Helvetica Neue"/>
                  <a:cs typeface="Helvetica Neue"/>
                  <a:sym typeface="Helvetica Neue"/>
                </a:rPr>
                <a:t>Garbled AND</a:t>
              </a:r>
              <a:endParaRPr b="1" sz="185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4" name="Google Shape;294;p52"/>
            <p:cNvSpPr txBox="1"/>
            <p:nvPr/>
          </p:nvSpPr>
          <p:spPr>
            <a:xfrm>
              <a:off x="2987131" y="3451476"/>
              <a:ext cx="318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5" name="Google Shape;295;p52"/>
            <p:cNvSpPr txBox="1"/>
            <p:nvPr/>
          </p:nvSpPr>
          <p:spPr>
            <a:xfrm>
              <a:off x="4709458" y="3451476"/>
              <a:ext cx="318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6" name="Google Shape;296;p52"/>
            <p:cNvSpPr txBox="1"/>
            <p:nvPr/>
          </p:nvSpPr>
          <p:spPr>
            <a:xfrm>
              <a:off x="6431786" y="3451476"/>
              <a:ext cx="318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7" name="Google Shape;297;p52"/>
            <p:cNvSpPr txBox="1"/>
            <p:nvPr/>
          </p:nvSpPr>
          <p:spPr>
            <a:xfrm>
              <a:off x="8154114" y="3451476"/>
              <a:ext cx="318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8" name="Google Shape;298;p52"/>
            <p:cNvSpPr txBox="1"/>
            <p:nvPr/>
          </p:nvSpPr>
          <p:spPr>
            <a:xfrm>
              <a:off x="5588990" y="4530674"/>
              <a:ext cx="6609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   0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9" name="Google Shape;299;p52"/>
            <p:cNvSpPr txBox="1"/>
            <p:nvPr/>
          </p:nvSpPr>
          <p:spPr>
            <a:xfrm>
              <a:off x="7311410" y="4530674"/>
              <a:ext cx="6609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1   1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00" name="Google Shape;300;p52"/>
          <p:cNvGrpSpPr/>
          <p:nvPr/>
        </p:nvGrpSpPr>
        <p:grpSpPr>
          <a:xfrm>
            <a:off x="3133288" y="917113"/>
            <a:ext cx="2565900" cy="1545600"/>
            <a:chOff x="3133288" y="917113"/>
            <a:chExt cx="2565900" cy="1545600"/>
          </a:xfrm>
        </p:grpSpPr>
        <p:sp>
          <p:nvSpPr>
            <p:cNvPr id="301" name="Google Shape;301;p52"/>
            <p:cNvSpPr txBox="1"/>
            <p:nvPr/>
          </p:nvSpPr>
          <p:spPr>
            <a:xfrm>
              <a:off x="3133288" y="917113"/>
              <a:ext cx="660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 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2" name="Google Shape;302;p52"/>
            <p:cNvSpPr txBox="1"/>
            <p:nvPr/>
          </p:nvSpPr>
          <p:spPr>
            <a:xfrm>
              <a:off x="5038288" y="917113"/>
              <a:ext cx="660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 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3" name="Google Shape;303;p52"/>
            <p:cNvSpPr txBox="1"/>
            <p:nvPr/>
          </p:nvSpPr>
          <p:spPr>
            <a:xfrm>
              <a:off x="3209488" y="1831513"/>
              <a:ext cx="660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650" lIns="84650" spcFirstLastPara="1" rIns="84650" wrap="square" tIns="84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0 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6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666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9"/>
          <p:cNvSpPr txBox="1"/>
          <p:nvPr/>
        </p:nvSpPr>
        <p:spPr>
          <a:xfrm>
            <a:off x="450725" y="115225"/>
            <a:ext cx="7472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Concrete Performance (communication)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5" name="Google Shape;93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500" y="973963"/>
            <a:ext cx="4230191" cy="4092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p79"/>
          <p:cNvCxnSpPr/>
          <p:nvPr/>
        </p:nvCxnSpPr>
        <p:spPr>
          <a:xfrm flipH="1">
            <a:off x="5898075" y="3564700"/>
            <a:ext cx="661800" cy="56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37" name="Google Shape;937;p79"/>
          <p:cNvSpPr txBox="1"/>
          <p:nvPr/>
        </p:nvSpPr>
        <p:spPr>
          <a:xfrm>
            <a:off x="6642950" y="3003100"/>
            <a:ext cx="22659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Only 3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% higher than Interactive baseline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128" y="1768883"/>
            <a:ext cx="1194150" cy="11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376" y="1809340"/>
            <a:ext cx="1113199" cy="111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836" y="1809327"/>
            <a:ext cx="1113199" cy="11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80"/>
          <p:cNvSpPr txBox="1"/>
          <p:nvPr/>
        </p:nvSpPr>
        <p:spPr>
          <a:xfrm>
            <a:off x="2345425" y="3227550"/>
            <a:ext cx="2406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Malicious / Adaptive Security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6" name="Google Shape;946;p80"/>
          <p:cNvSpPr txBox="1"/>
          <p:nvPr/>
        </p:nvSpPr>
        <p:spPr>
          <a:xfrm>
            <a:off x="4771539" y="3227558"/>
            <a:ext cx="2115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Multi-Party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Setting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7" name="Google Shape;947;p80"/>
          <p:cNvSpPr txBox="1"/>
          <p:nvPr/>
        </p:nvSpPr>
        <p:spPr>
          <a:xfrm>
            <a:off x="6743300" y="3227540"/>
            <a:ext cx="234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Weaker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Assumptions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8" name="Google Shape;948;p80"/>
          <p:cNvSpPr txBox="1"/>
          <p:nvPr/>
        </p:nvSpPr>
        <p:spPr>
          <a:xfrm>
            <a:off x="450725" y="115225"/>
            <a:ext cx="5781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Future Works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9" name="Google Shape;949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6626" y="115225"/>
            <a:ext cx="631200" cy="6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550" y="1809363"/>
            <a:ext cx="1113201" cy="111318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80"/>
          <p:cNvSpPr txBox="1"/>
          <p:nvPr/>
        </p:nvSpPr>
        <p:spPr>
          <a:xfrm>
            <a:off x="250489" y="3227557"/>
            <a:ext cx="2115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Further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Speedup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1"/>
          <p:cNvSpPr txBox="1"/>
          <p:nvPr/>
        </p:nvSpPr>
        <p:spPr>
          <a:xfrm>
            <a:off x="2817125" y="549925"/>
            <a:ext cx="35850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solidFill>
                  <a:srgbClr val="0DB7C4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957" name="Google Shape;957;p81"/>
          <p:cNvSpPr txBox="1"/>
          <p:nvPr/>
        </p:nvSpPr>
        <p:spPr>
          <a:xfrm>
            <a:off x="0" y="4574100"/>
            <a:ext cx="115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777777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Icons from </a:t>
            </a:r>
            <a:r>
              <a:rPr lang="en" sz="1250">
                <a:solidFill>
                  <a:srgbClr val="777777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Flaticon.com</a:t>
            </a:r>
            <a:endParaRPr sz="1600"/>
          </a:p>
        </p:txBody>
      </p:sp>
      <p:grpSp>
        <p:nvGrpSpPr>
          <p:cNvPr id="958" name="Google Shape;958;p81"/>
          <p:cNvGrpSpPr/>
          <p:nvPr/>
        </p:nvGrpSpPr>
        <p:grpSpPr>
          <a:xfrm>
            <a:off x="6292229" y="4587500"/>
            <a:ext cx="3057221" cy="459000"/>
            <a:chOff x="3255750" y="3590442"/>
            <a:chExt cx="3057221" cy="459000"/>
          </a:xfrm>
        </p:grpSpPr>
        <p:pic>
          <p:nvPicPr>
            <p:cNvPr id="959" name="Google Shape;959;p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55750" y="3646613"/>
              <a:ext cx="346675" cy="346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0" name="Google Shape;960;p81"/>
            <p:cNvSpPr txBox="1"/>
            <p:nvPr/>
          </p:nvSpPr>
          <p:spPr>
            <a:xfrm>
              <a:off x="3597671" y="3590442"/>
              <a:ext cx="2715300" cy="4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dk2"/>
                  </a:solidFill>
                </a:rPr>
                <a:t> tianyaog@cmu.edu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961" name="Google Shape;96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8840" y="1775741"/>
            <a:ext cx="1721550" cy="17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81"/>
          <p:cNvSpPr txBox="1"/>
          <p:nvPr/>
        </p:nvSpPr>
        <p:spPr>
          <a:xfrm>
            <a:off x="3673615" y="3562644"/>
            <a:ext cx="1796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Github Code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2"/>
          <p:cNvSpPr txBox="1"/>
          <p:nvPr/>
        </p:nvSpPr>
        <p:spPr>
          <a:xfrm>
            <a:off x="276425" y="115250"/>
            <a:ext cx="38859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Garbled Circuit (GC)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More formally</a:t>
            </a:r>
            <a:endParaRPr b="1" sz="2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9" name="Google Shape;96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3" y="1992800"/>
            <a:ext cx="3340400" cy="21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700" y="1967525"/>
            <a:ext cx="4046349" cy="50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1" name="Google Shape;971;p82"/>
          <p:cNvCxnSpPr/>
          <p:nvPr/>
        </p:nvCxnSpPr>
        <p:spPr>
          <a:xfrm>
            <a:off x="3911750" y="931625"/>
            <a:ext cx="0" cy="390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2" name="Google Shape;972;p82"/>
          <p:cNvSpPr txBox="1"/>
          <p:nvPr/>
        </p:nvSpPr>
        <p:spPr>
          <a:xfrm>
            <a:off x="4022475" y="1294700"/>
            <a:ext cx="17385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Correctness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3" name="Google Shape;973;p82"/>
          <p:cNvSpPr txBox="1"/>
          <p:nvPr/>
        </p:nvSpPr>
        <p:spPr>
          <a:xfrm>
            <a:off x="4022475" y="2947725"/>
            <a:ext cx="17385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Security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4" name="Google Shape;97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025" y="3575051"/>
            <a:ext cx="4449699" cy="564753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82"/>
          <p:cNvSpPr txBox="1"/>
          <p:nvPr/>
        </p:nvSpPr>
        <p:spPr>
          <a:xfrm>
            <a:off x="276425" y="1426425"/>
            <a:ext cx="17385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Experiment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3"/>
          <p:cNvSpPr txBox="1"/>
          <p:nvPr/>
        </p:nvSpPr>
        <p:spPr>
          <a:xfrm>
            <a:off x="276425" y="115250"/>
            <a:ext cx="57819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Starting Point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[HKO23]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2" name="Google Shape;98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250" y="0"/>
            <a:ext cx="3041526" cy="12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702" y="1797175"/>
            <a:ext cx="5644600" cy="25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83"/>
          <p:cNvSpPr/>
          <p:nvPr/>
        </p:nvSpPr>
        <p:spPr>
          <a:xfrm>
            <a:off x="1481300" y="1531075"/>
            <a:ext cx="6391764" cy="3496986"/>
          </a:xfrm>
          <a:prstGeom prst="flowChartDocumen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4"/>
          <p:cNvSpPr/>
          <p:nvPr/>
        </p:nvSpPr>
        <p:spPr>
          <a:xfrm>
            <a:off x="3176250" y="1294325"/>
            <a:ext cx="1416300" cy="14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1" name="Google Shape;991;p8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966462" y="2485175"/>
            <a:ext cx="3893075" cy="3893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2" name="Google Shape;992;p84"/>
          <p:cNvGrpSpPr/>
          <p:nvPr/>
        </p:nvGrpSpPr>
        <p:grpSpPr>
          <a:xfrm>
            <a:off x="-391800" y="1409413"/>
            <a:ext cx="9565500" cy="1075763"/>
            <a:chOff x="3418200" y="1409413"/>
            <a:chExt cx="9565500" cy="1075763"/>
          </a:xfrm>
        </p:grpSpPr>
        <p:sp>
          <p:nvSpPr>
            <p:cNvPr id="993" name="Google Shape;993;p84"/>
            <p:cNvSpPr/>
            <p:nvPr/>
          </p:nvSpPr>
          <p:spPr>
            <a:xfrm>
              <a:off x="3418200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T=1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994" name="Google Shape;994;p84"/>
            <p:cNvGrpSpPr/>
            <p:nvPr/>
          </p:nvGrpSpPr>
          <p:grpSpPr>
            <a:xfrm>
              <a:off x="4350600" y="1409413"/>
              <a:ext cx="1913075" cy="1075763"/>
              <a:chOff x="4426800" y="1409413"/>
              <a:chExt cx="1913075" cy="1075763"/>
            </a:xfrm>
          </p:grpSpPr>
          <p:sp>
            <p:nvSpPr>
              <p:cNvPr id="995" name="Google Shape;995;p84"/>
              <p:cNvSpPr/>
              <p:nvPr/>
            </p:nvSpPr>
            <p:spPr>
              <a:xfrm>
                <a:off x="5407475" y="1552775"/>
                <a:ext cx="932400" cy="9324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EEEEEE"/>
                  </a:gs>
                </a:gsLst>
                <a:lin ang="5400012" scaled="0"/>
              </a:gra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CPU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T=2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996" name="Google Shape;996;p84"/>
              <p:cNvCxnSpPr>
                <a:stCxn id="993" idx="3"/>
                <a:endCxn id="995" idx="1"/>
              </p:cNvCxnSpPr>
              <p:nvPr/>
            </p:nvCxnSpPr>
            <p:spPr>
              <a:xfrm>
                <a:off x="4426800" y="20189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997" name="Google Shape;997;p84"/>
              <p:cNvCxnSpPr/>
              <p:nvPr/>
            </p:nvCxnSpPr>
            <p:spPr>
              <a:xfrm>
                <a:off x="4426800" y="183462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998" name="Google Shape;998;p84"/>
              <p:cNvCxnSpPr/>
              <p:nvPr/>
            </p:nvCxnSpPr>
            <p:spPr>
              <a:xfrm>
                <a:off x="4426800" y="21890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999" name="Google Shape;999;p84"/>
              <p:cNvSpPr txBox="1"/>
              <p:nvPr/>
            </p:nvSpPr>
            <p:spPr>
              <a:xfrm>
                <a:off x="4599588" y="1409413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00" name="Google Shape;1000;p84"/>
            <p:cNvSpPr/>
            <p:nvPr/>
          </p:nvSpPr>
          <p:spPr>
            <a:xfrm>
              <a:off x="72443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T=3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01" name="Google Shape;1001;p84"/>
            <p:cNvCxnSpPr>
              <a:endCxn id="1000" idx="1"/>
            </p:cNvCxnSpPr>
            <p:nvPr/>
          </p:nvCxnSpPr>
          <p:spPr>
            <a:xfrm>
              <a:off x="6263675" y="20189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02" name="Google Shape;1002;p84"/>
            <p:cNvCxnSpPr/>
            <p:nvPr/>
          </p:nvCxnSpPr>
          <p:spPr>
            <a:xfrm>
              <a:off x="6263700" y="183462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03" name="Google Shape;1003;p84"/>
            <p:cNvCxnSpPr/>
            <p:nvPr/>
          </p:nvCxnSpPr>
          <p:spPr>
            <a:xfrm>
              <a:off x="6263700" y="21890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04" name="Google Shape;1004;p84"/>
            <p:cNvSpPr txBox="1"/>
            <p:nvPr/>
          </p:nvSpPr>
          <p:spPr>
            <a:xfrm>
              <a:off x="6436488" y="1409413"/>
              <a:ext cx="635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Reg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005" name="Google Shape;1005;p84"/>
            <p:cNvGrpSpPr/>
            <p:nvPr/>
          </p:nvGrpSpPr>
          <p:grpSpPr>
            <a:xfrm>
              <a:off x="81767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1006" name="Google Shape;1006;p84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07" name="Google Shape;1007;p84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08" name="Google Shape;1008;p84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009" name="Google Shape;1009;p84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10" name="Google Shape;1010;p84"/>
            <p:cNvSpPr/>
            <p:nvPr/>
          </p:nvSpPr>
          <p:spPr>
            <a:xfrm>
              <a:off x="91574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T=4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011" name="Google Shape;1011;p84"/>
            <p:cNvGrpSpPr/>
            <p:nvPr/>
          </p:nvGrpSpPr>
          <p:grpSpPr>
            <a:xfrm>
              <a:off x="100898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1012" name="Google Shape;1012;p84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13" name="Google Shape;1013;p84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14" name="Google Shape;1014;p84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015" name="Google Shape;1015;p84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16" name="Google Shape;1016;p84"/>
            <p:cNvSpPr/>
            <p:nvPr/>
          </p:nvSpPr>
          <p:spPr>
            <a:xfrm>
              <a:off x="110705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T=5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017" name="Google Shape;1017;p84"/>
            <p:cNvGrpSpPr/>
            <p:nvPr/>
          </p:nvGrpSpPr>
          <p:grpSpPr>
            <a:xfrm>
              <a:off x="120029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1018" name="Google Shape;1018;p84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19" name="Google Shape;1019;p84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1020" name="Google Shape;1020;p84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021" name="Google Shape;1021;p84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1022" name="Google Shape;1022;p84"/>
          <p:cNvSpPr txBox="1"/>
          <p:nvPr/>
        </p:nvSpPr>
        <p:spPr>
          <a:xfrm>
            <a:off x="1190825" y="115250"/>
            <a:ext cx="79035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Memory == Position Map + Data Store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Computational Model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3" name="Google Shape;102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773" y="3511550"/>
            <a:ext cx="913652" cy="913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84"/>
          <p:cNvGrpSpPr/>
          <p:nvPr/>
        </p:nvGrpSpPr>
        <p:grpSpPr>
          <a:xfrm rot="1487892">
            <a:off x="2653763" y="2372090"/>
            <a:ext cx="857942" cy="990174"/>
            <a:chOff x="2956775" y="2533250"/>
            <a:chExt cx="852300" cy="1001400"/>
          </a:xfrm>
        </p:grpSpPr>
        <p:cxnSp>
          <p:nvCxnSpPr>
            <p:cNvPr id="1025" name="Google Shape;1025;p84"/>
            <p:cNvCxnSpPr/>
            <p:nvPr/>
          </p:nvCxnSpPr>
          <p:spPr>
            <a:xfrm>
              <a:off x="375047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FF572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26" name="Google Shape;1026;p84"/>
            <p:cNvSpPr txBox="1"/>
            <p:nvPr/>
          </p:nvSpPr>
          <p:spPr>
            <a:xfrm>
              <a:off x="295677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57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baseline="-25000" lang="en" sz="1900">
                  <a:solidFill>
                    <a:srgbClr val="FF57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1900">
                <a:solidFill>
                  <a:srgbClr val="FF57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27" name="Google Shape;1027;p84"/>
          <p:cNvGrpSpPr/>
          <p:nvPr/>
        </p:nvGrpSpPr>
        <p:grpSpPr>
          <a:xfrm rot="-1349840">
            <a:off x="4325573" y="2336228"/>
            <a:ext cx="852210" cy="970782"/>
            <a:chOff x="4018325" y="2533250"/>
            <a:chExt cx="852300" cy="1001400"/>
          </a:xfrm>
        </p:grpSpPr>
        <p:cxnSp>
          <p:nvCxnSpPr>
            <p:cNvPr id="1028" name="Google Shape;1028;p84"/>
            <p:cNvCxnSpPr/>
            <p:nvPr/>
          </p:nvCxnSpPr>
          <p:spPr>
            <a:xfrm>
              <a:off x="401832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1029" name="Google Shape;1029;p84"/>
            <p:cNvSpPr txBox="1"/>
            <p:nvPr/>
          </p:nvSpPr>
          <p:spPr>
            <a:xfrm>
              <a:off x="401832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19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19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30" name="Google Shape;1030;p84"/>
          <p:cNvSpPr txBox="1"/>
          <p:nvPr/>
        </p:nvSpPr>
        <p:spPr>
          <a:xfrm>
            <a:off x="2042638" y="4359925"/>
            <a:ext cx="16419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Position Map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31" name="Google Shape;1031;p84"/>
          <p:cNvCxnSpPr/>
          <p:nvPr/>
        </p:nvCxnSpPr>
        <p:spPr>
          <a:xfrm>
            <a:off x="3457124" y="3874662"/>
            <a:ext cx="885600" cy="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32" name="Google Shape;1032;p84"/>
          <p:cNvSpPr txBox="1"/>
          <p:nvPr/>
        </p:nvSpPr>
        <p:spPr>
          <a:xfrm>
            <a:off x="3578325" y="3356850"/>
            <a:ext cx="660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</a:t>
            </a:r>
            <a:r>
              <a:rPr baseline="-25000" lang="en" sz="19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aseline="-25000" sz="19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3" name="Google Shape;1033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9425" y="3436125"/>
            <a:ext cx="913650" cy="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84"/>
          <p:cNvSpPr txBox="1"/>
          <p:nvPr/>
        </p:nvSpPr>
        <p:spPr>
          <a:xfrm>
            <a:off x="4297900" y="4352850"/>
            <a:ext cx="1416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Data Store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35" name="Google Shape;1035;p84"/>
          <p:cNvCxnSpPr/>
          <p:nvPr/>
        </p:nvCxnSpPr>
        <p:spPr>
          <a:xfrm>
            <a:off x="3457124" y="4004362"/>
            <a:ext cx="885600" cy="0"/>
          </a:xfrm>
          <a:prstGeom prst="straightConnector1">
            <a:avLst/>
          </a:prstGeom>
          <a:noFill/>
          <a:ln cap="flat" cmpd="sng" w="19050">
            <a:solidFill>
              <a:srgbClr val="FF572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036" name="Google Shape;103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75" y="182750"/>
            <a:ext cx="747525" cy="7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84"/>
          <p:cNvSpPr/>
          <p:nvPr/>
        </p:nvSpPr>
        <p:spPr>
          <a:xfrm>
            <a:off x="4356650" y="3288650"/>
            <a:ext cx="1159200" cy="1524000"/>
          </a:xfrm>
          <a:prstGeom prst="rect">
            <a:avLst/>
          </a:prstGeom>
          <a:solidFill>
            <a:srgbClr val="EFEFEF">
              <a:alpha val="0"/>
            </a:srgbClr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85"/>
          <p:cNvSpPr txBox="1"/>
          <p:nvPr/>
        </p:nvSpPr>
        <p:spPr>
          <a:xfrm>
            <a:off x="1190825" y="115250"/>
            <a:ext cx="228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Store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4" name="Google Shape;104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1" y="191450"/>
            <a:ext cx="789175" cy="7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85"/>
          <p:cNvPicPr preferRelativeResize="0"/>
          <p:nvPr/>
        </p:nvPicPr>
        <p:blipFill rotWithShape="1">
          <a:blip r:embed="rId3">
            <a:alphaModFix/>
          </a:blip>
          <a:srcRect b="39842" l="0" r="0" t="0"/>
          <a:stretch/>
        </p:blipFill>
        <p:spPr>
          <a:xfrm>
            <a:off x="1021325" y="3865520"/>
            <a:ext cx="1654500" cy="995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85"/>
          <p:cNvSpPr/>
          <p:nvPr/>
        </p:nvSpPr>
        <p:spPr>
          <a:xfrm>
            <a:off x="2898900" y="1089100"/>
            <a:ext cx="3346200" cy="2455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7" name="Google Shape;1047;p85"/>
          <p:cNvSpPr txBox="1"/>
          <p:nvPr/>
        </p:nvSpPr>
        <p:spPr>
          <a:xfrm>
            <a:off x="205525" y="3865525"/>
            <a:ext cx="10881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Left sub-tree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8" name="Google Shape;1048;p85"/>
          <p:cNvSpPr txBox="1"/>
          <p:nvPr/>
        </p:nvSpPr>
        <p:spPr>
          <a:xfrm>
            <a:off x="7940700" y="3865525"/>
            <a:ext cx="12033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Righ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 sub-tree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9" name="Google Shape;1049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850" y="2356825"/>
            <a:ext cx="1087950" cy="108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0" name="Google Shape;1050;p85"/>
          <p:cNvGrpSpPr/>
          <p:nvPr/>
        </p:nvGrpSpPr>
        <p:grpSpPr>
          <a:xfrm>
            <a:off x="4170900" y="1257350"/>
            <a:ext cx="802200" cy="802227"/>
            <a:chOff x="3643100" y="1302062"/>
            <a:chExt cx="802200" cy="802227"/>
          </a:xfrm>
        </p:grpSpPr>
        <p:sp>
          <p:nvSpPr>
            <p:cNvPr id="1051" name="Google Shape;1051;p85"/>
            <p:cNvSpPr/>
            <p:nvPr/>
          </p:nvSpPr>
          <p:spPr>
            <a:xfrm>
              <a:off x="3773375" y="1446225"/>
              <a:ext cx="564000" cy="513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Helvetica Neue"/>
                  <a:ea typeface="Helvetica Neue"/>
                  <a:cs typeface="Helvetica Neue"/>
                  <a:sym typeface="Helvetica Neue"/>
                </a:rPr>
                <a:t>t=1</a:t>
              </a:r>
              <a:endParaRPr sz="19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052" name="Google Shape;1052;p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43100" y="1302062"/>
              <a:ext cx="802200" cy="8022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3" name="Google Shape;1053;p85"/>
          <p:cNvSpPr/>
          <p:nvPr/>
        </p:nvSpPr>
        <p:spPr>
          <a:xfrm>
            <a:off x="193550" y="1686763"/>
            <a:ext cx="2431200" cy="1143000"/>
          </a:xfrm>
          <a:prstGeom prst="wedgeRectCallout">
            <a:avLst>
              <a:gd fmla="val 122588" name="adj1"/>
              <a:gd fmla="val -4884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4" name="Google Shape;1054;p85"/>
          <p:cNvSpPr txBox="1"/>
          <p:nvPr/>
        </p:nvSpPr>
        <p:spPr>
          <a:xfrm>
            <a:off x="581900" y="2829775"/>
            <a:ext cx="1654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Local store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55" name="Google Shape;1055;p85"/>
          <p:cNvGrpSpPr/>
          <p:nvPr/>
        </p:nvGrpSpPr>
        <p:grpSpPr>
          <a:xfrm>
            <a:off x="4973100" y="1257350"/>
            <a:ext cx="1211938" cy="802227"/>
            <a:chOff x="4973100" y="1257350"/>
            <a:chExt cx="1211938" cy="802227"/>
          </a:xfrm>
        </p:grpSpPr>
        <p:pic>
          <p:nvPicPr>
            <p:cNvPr id="1056" name="Google Shape;1056;p85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5382838" y="1257350"/>
              <a:ext cx="802200" cy="8022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57" name="Google Shape;1057;p85"/>
            <p:cNvCxnSpPr/>
            <p:nvPr/>
          </p:nvCxnSpPr>
          <p:spPr>
            <a:xfrm rot="10800000">
              <a:off x="4973100" y="1440075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8" name="Google Shape;1058;p85"/>
            <p:cNvCxnSpPr/>
            <p:nvPr/>
          </p:nvCxnSpPr>
          <p:spPr>
            <a:xfrm rot="10800000">
              <a:off x="4973100" y="15500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9" name="Google Shape;1059;p85"/>
            <p:cNvCxnSpPr/>
            <p:nvPr/>
          </p:nvCxnSpPr>
          <p:spPr>
            <a:xfrm rot="10800000">
              <a:off x="4973100" y="1658463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1060" name="Google Shape;1060;p85"/>
            <p:cNvCxnSpPr/>
            <p:nvPr/>
          </p:nvCxnSpPr>
          <p:spPr>
            <a:xfrm rot="10800000">
              <a:off x="4973100" y="176985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1" name="Google Shape;1061;p85"/>
            <p:cNvCxnSpPr/>
            <p:nvPr/>
          </p:nvCxnSpPr>
          <p:spPr>
            <a:xfrm rot="10800000">
              <a:off x="4973100" y="18798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aphicFrame>
        <p:nvGraphicFramePr>
          <p:cNvPr id="1062" name="Google Shape;1062;p85"/>
          <p:cNvGraphicFramePr/>
          <p:nvPr/>
        </p:nvGraphicFramePr>
        <p:xfrm>
          <a:off x="268700" y="177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{20E0AA82-39DF-469B-90AB-B6B66DCA6A51}</a:tableStyleId>
              </a:tblPr>
              <a:tblGrid>
                <a:gridCol w="760300"/>
                <a:gridCol w="760300"/>
                <a:gridCol w="760300"/>
              </a:tblGrid>
              <a:tr h="488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5722"/>
                          </a:solidFill>
                        </a:rPr>
                        <a:t>addr</a:t>
                      </a:r>
                      <a:r>
                        <a:rPr baseline="-25000" lang="en" sz="1800">
                          <a:solidFill>
                            <a:srgbClr val="FF5722"/>
                          </a:solidFill>
                        </a:rPr>
                        <a:t>2</a:t>
                      </a:r>
                      <a:endParaRPr baseline="-25000" sz="1800">
                        <a:solidFill>
                          <a:srgbClr val="FF572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pos</a:t>
                      </a:r>
                      <a:r>
                        <a:rPr baseline="-25000" lang="en" sz="1800">
                          <a:solidFill>
                            <a:srgbClr val="38761D"/>
                          </a:solidFill>
                        </a:rPr>
                        <a:t>2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</a:rPr>
                        <a:t>data</a:t>
                      </a:r>
                      <a:r>
                        <a:rPr baseline="-25000" lang="en" sz="1800">
                          <a:solidFill>
                            <a:schemeClr val="accent1"/>
                          </a:solidFill>
                        </a:rPr>
                        <a:t>2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8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5722"/>
                          </a:solidFill>
                        </a:rPr>
                        <a:t>N/A</a:t>
                      </a:r>
                      <a:endParaRPr baseline="-25000" sz="1800">
                        <a:solidFill>
                          <a:srgbClr val="FF572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N/A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</a:rPr>
                        <a:t>N/A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063" name="Google Shape;1063;p85"/>
          <p:cNvGrpSpPr/>
          <p:nvPr/>
        </p:nvGrpSpPr>
        <p:grpSpPr>
          <a:xfrm>
            <a:off x="6185050" y="1257350"/>
            <a:ext cx="1211938" cy="802227"/>
            <a:chOff x="4973100" y="1257350"/>
            <a:chExt cx="1211938" cy="802227"/>
          </a:xfrm>
        </p:grpSpPr>
        <p:pic>
          <p:nvPicPr>
            <p:cNvPr id="1064" name="Google Shape;1064;p85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5382838" y="1257350"/>
              <a:ext cx="802200" cy="8022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5" name="Google Shape;1065;p85"/>
            <p:cNvCxnSpPr/>
            <p:nvPr/>
          </p:nvCxnSpPr>
          <p:spPr>
            <a:xfrm rot="10800000">
              <a:off x="4973100" y="1440075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6" name="Google Shape;1066;p85"/>
            <p:cNvCxnSpPr/>
            <p:nvPr/>
          </p:nvCxnSpPr>
          <p:spPr>
            <a:xfrm rot="10800000">
              <a:off x="4973100" y="15500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7" name="Google Shape;1067;p85"/>
            <p:cNvCxnSpPr/>
            <p:nvPr/>
          </p:nvCxnSpPr>
          <p:spPr>
            <a:xfrm rot="10800000">
              <a:off x="4973100" y="1658463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1068" name="Google Shape;1068;p85"/>
            <p:cNvCxnSpPr/>
            <p:nvPr/>
          </p:nvCxnSpPr>
          <p:spPr>
            <a:xfrm rot="10800000">
              <a:off x="4973100" y="176985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9" name="Google Shape;1069;p85"/>
            <p:cNvCxnSpPr/>
            <p:nvPr/>
          </p:nvCxnSpPr>
          <p:spPr>
            <a:xfrm rot="10800000">
              <a:off x="4973100" y="18798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70" name="Google Shape;1070;p85"/>
          <p:cNvGrpSpPr/>
          <p:nvPr/>
        </p:nvGrpSpPr>
        <p:grpSpPr>
          <a:xfrm>
            <a:off x="7397000" y="1257350"/>
            <a:ext cx="1211938" cy="802227"/>
            <a:chOff x="4973100" y="1257350"/>
            <a:chExt cx="1211938" cy="802227"/>
          </a:xfrm>
        </p:grpSpPr>
        <p:pic>
          <p:nvPicPr>
            <p:cNvPr id="1071" name="Google Shape;1071;p85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5382838" y="1257350"/>
              <a:ext cx="802200" cy="8022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72" name="Google Shape;1072;p85"/>
            <p:cNvCxnSpPr/>
            <p:nvPr/>
          </p:nvCxnSpPr>
          <p:spPr>
            <a:xfrm rot="10800000">
              <a:off x="4973100" y="1440075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3" name="Google Shape;1073;p85"/>
            <p:cNvCxnSpPr/>
            <p:nvPr/>
          </p:nvCxnSpPr>
          <p:spPr>
            <a:xfrm rot="10800000">
              <a:off x="4973100" y="15500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4" name="Google Shape;1074;p85"/>
            <p:cNvCxnSpPr/>
            <p:nvPr/>
          </p:nvCxnSpPr>
          <p:spPr>
            <a:xfrm rot="10800000">
              <a:off x="4973100" y="1658463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1075" name="Google Shape;1075;p85"/>
            <p:cNvCxnSpPr/>
            <p:nvPr/>
          </p:nvCxnSpPr>
          <p:spPr>
            <a:xfrm rot="10800000">
              <a:off x="4973100" y="176985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6" name="Google Shape;1076;p85"/>
            <p:cNvCxnSpPr/>
            <p:nvPr/>
          </p:nvCxnSpPr>
          <p:spPr>
            <a:xfrm rot="10800000">
              <a:off x="4973100" y="18798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77" name="Google Shape;1077;p85"/>
          <p:cNvGrpSpPr/>
          <p:nvPr/>
        </p:nvGrpSpPr>
        <p:grpSpPr>
          <a:xfrm>
            <a:off x="3609675" y="255950"/>
            <a:ext cx="866413" cy="1001400"/>
            <a:chOff x="3609675" y="255950"/>
            <a:chExt cx="866413" cy="1001400"/>
          </a:xfrm>
        </p:grpSpPr>
        <p:grpSp>
          <p:nvGrpSpPr>
            <p:cNvPr id="1078" name="Google Shape;1078;p85"/>
            <p:cNvGrpSpPr/>
            <p:nvPr/>
          </p:nvGrpSpPr>
          <p:grpSpPr>
            <a:xfrm>
              <a:off x="3623788" y="255950"/>
              <a:ext cx="852300" cy="1001400"/>
              <a:chOff x="3020925" y="2533250"/>
              <a:chExt cx="852300" cy="1001400"/>
            </a:xfrm>
          </p:grpSpPr>
          <p:cxnSp>
            <p:nvCxnSpPr>
              <p:cNvPr id="1079" name="Google Shape;1079;p85"/>
              <p:cNvCxnSpPr/>
              <p:nvPr/>
            </p:nvCxnSpPr>
            <p:spPr>
              <a:xfrm>
                <a:off x="3750475" y="2533250"/>
                <a:ext cx="0" cy="1001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572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080" name="Google Shape;1080;p85"/>
              <p:cNvSpPr txBox="1"/>
              <p:nvPr/>
            </p:nvSpPr>
            <p:spPr>
              <a:xfrm>
                <a:off x="3020925" y="2604438"/>
                <a:ext cx="852300" cy="51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572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addr</a:t>
                </a:r>
                <a:r>
                  <a:rPr baseline="-25000" lang="en" sz="1900">
                    <a:solidFill>
                      <a:srgbClr val="FF572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3</a:t>
                </a:r>
                <a:endParaRPr baseline="-25000" sz="1900">
                  <a:solidFill>
                    <a:srgbClr val="FF572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081" name="Google Shape;1081;p85"/>
            <p:cNvGrpSpPr/>
            <p:nvPr/>
          </p:nvGrpSpPr>
          <p:grpSpPr>
            <a:xfrm>
              <a:off x="3609675" y="255950"/>
              <a:ext cx="852288" cy="1001400"/>
              <a:chOff x="2868538" y="2380850"/>
              <a:chExt cx="852288" cy="1001400"/>
            </a:xfrm>
          </p:grpSpPr>
          <p:cxnSp>
            <p:nvCxnSpPr>
              <p:cNvPr id="1082" name="Google Shape;1082;p85"/>
              <p:cNvCxnSpPr/>
              <p:nvPr/>
            </p:nvCxnSpPr>
            <p:spPr>
              <a:xfrm>
                <a:off x="3720825" y="2380850"/>
                <a:ext cx="0" cy="1001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083" name="Google Shape;1083;p85"/>
              <p:cNvSpPr txBox="1"/>
              <p:nvPr/>
            </p:nvSpPr>
            <p:spPr>
              <a:xfrm>
                <a:off x="2868538" y="2696200"/>
                <a:ext cx="752700" cy="51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38761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pos</a:t>
                </a:r>
                <a:r>
                  <a:rPr baseline="-25000" lang="en" sz="1900">
                    <a:solidFill>
                      <a:srgbClr val="38761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3</a:t>
                </a:r>
                <a:endParaRPr baseline="-25000" sz="1900">
                  <a:solidFill>
                    <a:srgbClr val="38761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1084" name="Google Shape;1084;p85"/>
          <p:cNvGrpSpPr/>
          <p:nvPr/>
        </p:nvGrpSpPr>
        <p:grpSpPr>
          <a:xfrm>
            <a:off x="4147475" y="2059575"/>
            <a:ext cx="311725" cy="450000"/>
            <a:chOff x="4147475" y="2059575"/>
            <a:chExt cx="311725" cy="450000"/>
          </a:xfrm>
        </p:grpSpPr>
        <p:cxnSp>
          <p:nvCxnSpPr>
            <p:cNvPr id="1085" name="Google Shape;1085;p85"/>
            <p:cNvCxnSpPr/>
            <p:nvPr/>
          </p:nvCxnSpPr>
          <p:spPr>
            <a:xfrm flipH="1">
              <a:off x="4147475" y="2059575"/>
              <a:ext cx="203100" cy="450000"/>
            </a:xfrm>
            <a:prstGeom prst="straightConnector1">
              <a:avLst/>
            </a:prstGeom>
            <a:noFill/>
            <a:ln cap="flat" cmpd="sng" w="19050">
              <a:solidFill>
                <a:srgbClr val="FF572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86" name="Google Shape;1086;p85"/>
            <p:cNvCxnSpPr/>
            <p:nvPr/>
          </p:nvCxnSpPr>
          <p:spPr>
            <a:xfrm flipH="1">
              <a:off x="4190400" y="2059575"/>
              <a:ext cx="268800" cy="449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087" name="Google Shape;1087;p85"/>
          <p:cNvGrpSpPr/>
          <p:nvPr/>
        </p:nvGrpSpPr>
        <p:grpSpPr>
          <a:xfrm>
            <a:off x="5078763" y="3001339"/>
            <a:ext cx="2233799" cy="802198"/>
            <a:chOff x="5078950" y="3001450"/>
            <a:chExt cx="2015700" cy="723875"/>
          </a:xfrm>
        </p:grpSpPr>
        <p:cxnSp>
          <p:nvCxnSpPr>
            <p:cNvPr id="1088" name="Google Shape;1088;p85"/>
            <p:cNvCxnSpPr/>
            <p:nvPr/>
          </p:nvCxnSpPr>
          <p:spPr>
            <a:xfrm>
              <a:off x="5078950" y="3001450"/>
              <a:ext cx="2015700" cy="668400"/>
            </a:xfrm>
            <a:prstGeom prst="straightConnector1">
              <a:avLst/>
            </a:prstGeom>
            <a:noFill/>
            <a:ln cap="flat" cmpd="sng" w="21100">
              <a:solidFill>
                <a:srgbClr val="FF572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89" name="Google Shape;1089;p85"/>
            <p:cNvCxnSpPr/>
            <p:nvPr/>
          </p:nvCxnSpPr>
          <p:spPr>
            <a:xfrm>
              <a:off x="5078950" y="3056925"/>
              <a:ext cx="2015700" cy="668400"/>
            </a:xfrm>
            <a:prstGeom prst="straightConnector1">
              <a:avLst/>
            </a:prstGeom>
            <a:noFill/>
            <a:ln cap="flat" cmpd="sng" w="21100">
              <a:solidFill>
                <a:srgbClr val="38761D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090" name="Google Shape;1090;p85"/>
          <p:cNvGrpSpPr/>
          <p:nvPr/>
        </p:nvGrpSpPr>
        <p:grpSpPr>
          <a:xfrm>
            <a:off x="5049009" y="3107561"/>
            <a:ext cx="2233799" cy="1057860"/>
            <a:chOff x="5048950" y="3107525"/>
            <a:chExt cx="2015700" cy="954575"/>
          </a:xfrm>
        </p:grpSpPr>
        <p:cxnSp>
          <p:nvCxnSpPr>
            <p:cNvPr id="1091" name="Google Shape;1091;p85"/>
            <p:cNvCxnSpPr/>
            <p:nvPr/>
          </p:nvCxnSpPr>
          <p:spPr>
            <a:xfrm>
              <a:off x="5048950" y="3107525"/>
              <a:ext cx="2015700" cy="668400"/>
            </a:xfrm>
            <a:prstGeom prst="straightConnector1">
              <a:avLst/>
            </a:prstGeom>
            <a:noFill/>
            <a:ln cap="flat" cmpd="sng" w="21100">
              <a:solidFill>
                <a:schemeClr val="accent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1092" name="Google Shape;1092;p85"/>
            <p:cNvSpPr txBox="1"/>
            <p:nvPr/>
          </p:nvSpPr>
          <p:spPr>
            <a:xfrm>
              <a:off x="5964325" y="3544300"/>
              <a:ext cx="7527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325" lIns="101325" spcFirstLastPara="1" rIns="101325" wrap="square" tIns="1013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94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2105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2105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1093" name="Google Shape;1093;p85"/>
          <p:cNvCxnSpPr/>
          <p:nvPr/>
        </p:nvCxnSpPr>
        <p:spPr>
          <a:xfrm flipH="1">
            <a:off x="4250525" y="2059575"/>
            <a:ext cx="320700" cy="445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stealth"/>
            <a:tailEnd len="med" w="med" type="none"/>
          </a:ln>
        </p:spPr>
      </p:cxnSp>
      <p:grpSp>
        <p:nvGrpSpPr>
          <p:cNvPr id="1094" name="Google Shape;1094;p85"/>
          <p:cNvGrpSpPr/>
          <p:nvPr/>
        </p:nvGrpSpPr>
        <p:grpSpPr>
          <a:xfrm>
            <a:off x="4524325" y="240625"/>
            <a:ext cx="752700" cy="1017000"/>
            <a:chOff x="4524325" y="240625"/>
            <a:chExt cx="752700" cy="1017000"/>
          </a:xfrm>
        </p:grpSpPr>
        <p:cxnSp>
          <p:nvCxnSpPr>
            <p:cNvPr id="1095" name="Google Shape;1095;p85"/>
            <p:cNvCxnSpPr/>
            <p:nvPr/>
          </p:nvCxnSpPr>
          <p:spPr>
            <a:xfrm>
              <a:off x="4564250" y="240625"/>
              <a:ext cx="0" cy="1017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1096" name="Google Shape;1096;p85"/>
            <p:cNvSpPr txBox="1"/>
            <p:nvPr/>
          </p:nvSpPr>
          <p:spPr>
            <a:xfrm>
              <a:off x="4524325" y="327138"/>
              <a:ext cx="7527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19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baseline="-25000" sz="19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97" name="Google Shape;1097;p85"/>
          <p:cNvGrpSpPr/>
          <p:nvPr/>
        </p:nvGrpSpPr>
        <p:grpSpPr>
          <a:xfrm>
            <a:off x="8608950" y="1257350"/>
            <a:ext cx="1211938" cy="802227"/>
            <a:chOff x="4973100" y="1257350"/>
            <a:chExt cx="1211938" cy="802227"/>
          </a:xfrm>
        </p:grpSpPr>
        <p:pic>
          <p:nvPicPr>
            <p:cNvPr id="1098" name="Google Shape;1098;p85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5382838" y="1257350"/>
              <a:ext cx="802200" cy="8022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9" name="Google Shape;1099;p85"/>
            <p:cNvCxnSpPr/>
            <p:nvPr/>
          </p:nvCxnSpPr>
          <p:spPr>
            <a:xfrm rot="10800000">
              <a:off x="4973100" y="1440075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0" name="Google Shape;1100;p85"/>
            <p:cNvCxnSpPr/>
            <p:nvPr/>
          </p:nvCxnSpPr>
          <p:spPr>
            <a:xfrm rot="10800000">
              <a:off x="4973100" y="15500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85"/>
            <p:cNvCxnSpPr/>
            <p:nvPr/>
          </p:nvCxnSpPr>
          <p:spPr>
            <a:xfrm rot="10800000">
              <a:off x="4973100" y="1658463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1102" name="Google Shape;1102;p85"/>
            <p:cNvCxnSpPr/>
            <p:nvPr/>
          </p:nvCxnSpPr>
          <p:spPr>
            <a:xfrm rot="10800000">
              <a:off x="4973100" y="176985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85"/>
            <p:cNvCxnSpPr/>
            <p:nvPr/>
          </p:nvCxnSpPr>
          <p:spPr>
            <a:xfrm rot="10800000">
              <a:off x="4973100" y="1879800"/>
              <a:ext cx="420600" cy="0"/>
            </a:xfrm>
            <a:prstGeom prst="straightConnector1">
              <a:avLst/>
            </a:prstGeom>
            <a:noFill/>
            <a:ln cap="flat" cmpd="sng" w="38100">
              <a:solidFill>
                <a:srgbClr val="88888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04" name="Google Shape;1104;p85"/>
          <p:cNvSpPr/>
          <p:nvPr/>
        </p:nvSpPr>
        <p:spPr>
          <a:xfrm>
            <a:off x="3981225" y="2258250"/>
            <a:ext cx="1159200" cy="1186500"/>
          </a:xfrm>
          <a:prstGeom prst="rect">
            <a:avLst/>
          </a:prstGeom>
          <a:solidFill>
            <a:srgbClr val="EFEFEF">
              <a:alpha val="0"/>
            </a:srgbClr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5" name="Google Shape;1105;p85"/>
          <p:cNvSpPr/>
          <p:nvPr/>
        </p:nvSpPr>
        <p:spPr>
          <a:xfrm>
            <a:off x="154925" y="1828525"/>
            <a:ext cx="866400" cy="445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6" name="Google Shape;1106;p85"/>
          <p:cNvSpPr/>
          <p:nvPr/>
        </p:nvSpPr>
        <p:spPr>
          <a:xfrm>
            <a:off x="154925" y="2274025"/>
            <a:ext cx="866400" cy="445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7" name="Google Shape;1107;p85"/>
          <p:cNvSpPr txBox="1"/>
          <p:nvPr/>
        </p:nvSpPr>
        <p:spPr>
          <a:xfrm flipH="1">
            <a:off x="5483502" y="1418450"/>
            <a:ext cx="6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t=2</a:t>
            </a:r>
            <a:endParaRPr sz="19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8" name="Google Shape;1108;p85"/>
          <p:cNvSpPr txBox="1"/>
          <p:nvPr/>
        </p:nvSpPr>
        <p:spPr>
          <a:xfrm flipH="1">
            <a:off x="6712552" y="1418463"/>
            <a:ext cx="6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t=3</a:t>
            </a:r>
            <a:endParaRPr sz="19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9" name="Google Shape;1109;p85"/>
          <p:cNvSpPr txBox="1"/>
          <p:nvPr/>
        </p:nvSpPr>
        <p:spPr>
          <a:xfrm flipH="1">
            <a:off x="7909779" y="1418475"/>
            <a:ext cx="6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t=4</a:t>
            </a:r>
            <a:endParaRPr sz="19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0" name="Google Shape;1110;p85"/>
          <p:cNvPicPr preferRelativeResize="0"/>
          <p:nvPr/>
        </p:nvPicPr>
        <p:blipFill rotWithShape="1">
          <a:blip r:embed="rId3">
            <a:alphaModFix/>
          </a:blip>
          <a:srcRect b="39842" l="0" r="0" t="0"/>
          <a:stretch/>
        </p:blipFill>
        <p:spPr>
          <a:xfrm>
            <a:off x="6527017" y="3865520"/>
            <a:ext cx="1654500" cy="995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85"/>
          <p:cNvSpPr txBox="1"/>
          <p:nvPr/>
        </p:nvSpPr>
        <p:spPr>
          <a:xfrm>
            <a:off x="5863800" y="363275"/>
            <a:ext cx="32802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Circuit ORAM [WCS15] circuitry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12" name="Google Shape;1112;p85"/>
          <p:cNvCxnSpPr/>
          <p:nvPr/>
        </p:nvCxnSpPr>
        <p:spPr>
          <a:xfrm flipH="1" rot="10800000">
            <a:off x="4807750" y="787200"/>
            <a:ext cx="16005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3" name="Google Shape;1113;p85"/>
          <p:cNvCxnSpPr>
            <a:stCxn id="1056" idx="0"/>
          </p:cNvCxnSpPr>
          <p:nvPr/>
        </p:nvCxnSpPr>
        <p:spPr>
          <a:xfrm flipH="1" rot="10800000">
            <a:off x="5783938" y="796850"/>
            <a:ext cx="1130400" cy="4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4" name="Google Shape;1114;p85"/>
          <p:cNvCxnSpPr>
            <a:stCxn id="1064" idx="0"/>
            <a:endCxn id="1111" idx="2"/>
          </p:cNvCxnSpPr>
          <p:nvPr/>
        </p:nvCxnSpPr>
        <p:spPr>
          <a:xfrm flipH="1" rot="10800000">
            <a:off x="6995888" y="808850"/>
            <a:ext cx="507900" cy="44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5" name="Google Shape;1115;p85"/>
          <p:cNvCxnSpPr>
            <a:stCxn id="1071" idx="0"/>
          </p:cNvCxnSpPr>
          <p:nvPr/>
        </p:nvCxnSpPr>
        <p:spPr>
          <a:xfrm rot="10800000">
            <a:off x="8038638" y="789950"/>
            <a:ext cx="169200" cy="46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6" name="Google Shape;1116;p85"/>
          <p:cNvCxnSpPr>
            <a:stCxn id="1098" idx="0"/>
          </p:cNvCxnSpPr>
          <p:nvPr/>
        </p:nvCxnSpPr>
        <p:spPr>
          <a:xfrm rot="10800000">
            <a:off x="8608888" y="791450"/>
            <a:ext cx="810900" cy="4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6"/>
          <p:cNvSpPr txBox="1"/>
          <p:nvPr/>
        </p:nvSpPr>
        <p:spPr>
          <a:xfrm>
            <a:off x="1190825" y="115250"/>
            <a:ext cx="7105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Sum-up </a:t>
            </a: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(per instruction)</a:t>
            </a:r>
            <a:endParaRPr b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3" name="Google Shape;112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50" y="115250"/>
            <a:ext cx="757400" cy="75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4" name="Google Shape;1124;p86"/>
          <p:cNvGraphicFramePr/>
          <p:nvPr/>
        </p:nvGraphicFramePr>
        <p:xfrm>
          <a:off x="474225" y="106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{20E0AA82-39DF-469B-90AB-B6B66DCA6A51}</a:tableStyleId>
              </a:tblPr>
              <a:tblGrid>
                <a:gridCol w="963925"/>
                <a:gridCol w="1054100"/>
                <a:gridCol w="931925"/>
                <a:gridCol w="1651625"/>
                <a:gridCol w="3915775"/>
              </a:tblGrid>
              <a:tr h="5278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CPU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 ⋅⋅⋅⋅⋅⋅⋅⋅⋅⋅⋅⋅⋅⋅⋅⋅⋅⋅⋅⋅⋅⋅⋅⋅⋅⋅⋅⋅⋅⋅⋅⋅⋅⋅⋅⋅⋅⋅⋅⋅⋅⋅⋅⋅⋅⋅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O(λ ⋅ W)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80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Mem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Data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S</a:t>
                      </a:r>
                      <a:r>
                        <a:rPr lang="en" sz="2200"/>
                        <a:t>tore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Root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Store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 ⋅⋅⋅⋅⋅⋅⋅⋅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O(λ ⋅ W ⋅ log</a:t>
                      </a:r>
                      <a:r>
                        <a:rPr baseline="30000" lang="en" sz="2200">
                          <a:solidFill>
                            <a:schemeClr val="dk1"/>
                          </a:solidFill>
                        </a:rPr>
                        <a:t>1+ε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N)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8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Stack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 ⋅⋅⋅⋅⋅⋅⋅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FF0000"/>
                          </a:solidFill>
                        </a:rPr>
                        <a:t>O(λ ⋅ log N)</a:t>
                      </a:r>
                      <a:endParaRPr sz="2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800"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Sub-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trees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Store  ⋅⋅⋅⋅⋅⋅⋅⋅</a:t>
                      </a:r>
                      <a:endParaRPr sz="2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O(λ ⋅ W ⋅ log N)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8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Stack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 ⋅⋅⋅⋅⋅⋅⋅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FF0000"/>
                          </a:solidFill>
                        </a:rPr>
                        <a:t>O(λ ⋅ log</a:t>
                      </a:r>
                      <a:r>
                        <a:rPr baseline="30000" lang="en" sz="22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sz="2200">
                          <a:solidFill>
                            <a:srgbClr val="FF0000"/>
                          </a:solidFill>
                        </a:rPr>
                        <a:t> N)</a:t>
                      </a:r>
                      <a:endParaRPr sz="2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800">
                <a:tc v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Position Map</a:t>
                      </a:r>
                      <a:r>
                        <a:rPr lang="en" sz="2200">
                          <a:solidFill>
                            <a:schemeClr val="dk1"/>
                          </a:solidFill>
                        </a:rPr>
                        <a:t>  ⋅⋅⋅⋅⋅⋅⋅⋅⋅⋅⋅⋅⋅⋅⋅⋅⋅⋅⋅⋅⋅</a:t>
                      </a:r>
                      <a:endParaRPr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EB220C"/>
                          </a:solidFill>
                        </a:rPr>
                        <a:t>O(λ ⋅ log</a:t>
                      </a:r>
                      <a:r>
                        <a:rPr baseline="30000" lang="en" sz="2200">
                          <a:solidFill>
                            <a:srgbClr val="EB220C"/>
                          </a:solidFill>
                        </a:rPr>
                        <a:t>3</a:t>
                      </a:r>
                      <a:r>
                        <a:rPr lang="en" sz="2200">
                          <a:solidFill>
                            <a:srgbClr val="EB220C"/>
                          </a:solidFill>
                        </a:rPr>
                        <a:t> N)</a:t>
                      </a:r>
                      <a:endParaRPr sz="2200">
                        <a:solidFill>
                          <a:srgbClr val="EB220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39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Sum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  ⋅⋅⋅⋅⋅⋅⋅⋅⋅⋅⋅⋅⋅⋅⋅⋅⋅⋅⋅⋅⋅⋅⋅⋅⋅⋅⋅⋅⋅⋅⋅⋅⋅⋅⋅⋅⋅⋅⋅⋅⋅⋅⋅</a:t>
                      </a:r>
                      <a:endParaRPr b="1" sz="2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O(λ ⋅ (W ⋅ log</a:t>
                      </a:r>
                      <a:r>
                        <a:rPr b="1" baseline="30000" lang="en" sz="2200">
                          <a:solidFill>
                            <a:schemeClr val="dk1"/>
                          </a:solidFill>
                        </a:rPr>
                        <a:t>1+ε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 N + log</a:t>
                      </a:r>
                      <a:r>
                        <a:rPr b="1" baseline="30000" lang="en" sz="22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 N))</a:t>
                      </a:r>
                      <a:endParaRPr b="1" sz="2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5" name="Google Shape;1125;p86"/>
          <p:cNvSpPr/>
          <p:nvPr/>
        </p:nvSpPr>
        <p:spPr>
          <a:xfrm>
            <a:off x="1286575" y="2292875"/>
            <a:ext cx="116700" cy="2026800"/>
          </a:xfrm>
          <a:prstGeom prst="leftBrace">
            <a:avLst>
              <a:gd fmla="val 50000" name="adj1"/>
              <a:gd fmla="val 38962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6" name="Google Shape;1126;p86"/>
          <p:cNvSpPr/>
          <p:nvPr/>
        </p:nvSpPr>
        <p:spPr>
          <a:xfrm>
            <a:off x="2302325" y="2099200"/>
            <a:ext cx="116700" cy="1228500"/>
          </a:xfrm>
          <a:prstGeom prst="leftBrace">
            <a:avLst>
              <a:gd fmla="val 50000" name="adj1"/>
              <a:gd fmla="val 40562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7" name="Google Shape;1127;p86"/>
          <p:cNvSpPr/>
          <p:nvPr/>
        </p:nvSpPr>
        <p:spPr>
          <a:xfrm>
            <a:off x="3307475" y="1772000"/>
            <a:ext cx="116700" cy="904800"/>
          </a:xfrm>
          <a:prstGeom prst="leftBrace">
            <a:avLst>
              <a:gd fmla="val 50000" name="adj1"/>
              <a:gd fmla="val 51493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8" name="Google Shape;1128;p86"/>
          <p:cNvSpPr/>
          <p:nvPr/>
        </p:nvSpPr>
        <p:spPr>
          <a:xfrm>
            <a:off x="3318075" y="2905800"/>
            <a:ext cx="116700" cy="904800"/>
          </a:xfrm>
          <a:prstGeom prst="leftBrace">
            <a:avLst>
              <a:gd fmla="val 50000" name="adj1"/>
              <a:gd fmla="val 51493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7"/>
          <p:cNvSpPr txBox="1"/>
          <p:nvPr/>
        </p:nvSpPr>
        <p:spPr>
          <a:xfrm>
            <a:off x="1190825" y="115250"/>
            <a:ext cx="6978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Selector from DDH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5" name="Google Shape;113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" y="115250"/>
            <a:ext cx="802200" cy="8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87"/>
          <p:cNvSpPr/>
          <p:nvPr/>
        </p:nvSpPr>
        <p:spPr>
          <a:xfrm>
            <a:off x="1489025" y="2599500"/>
            <a:ext cx="687600" cy="30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7" name="Google Shape;1137;p87"/>
          <p:cNvSpPr txBox="1"/>
          <p:nvPr/>
        </p:nvSpPr>
        <p:spPr>
          <a:xfrm>
            <a:off x="2330532" y="2427750"/>
            <a:ext cx="368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Decrypts 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8" name="Google Shape;1138;p87"/>
          <p:cNvSpPr txBox="1"/>
          <p:nvPr/>
        </p:nvSpPr>
        <p:spPr>
          <a:xfrm>
            <a:off x="2330519" y="3199897"/>
            <a:ext cx="460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z=b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30000" lang="en" sz="3000"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30000" lang="en" sz="25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(</a:t>
            </a:r>
            <a:r>
              <a:rPr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x=b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30000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baseline="30000" lang="en" sz="30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74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baseline="30000" i="1" sz="3000">
              <a:solidFill>
                <a:srgbClr val="741B47"/>
              </a:solidFill>
            </a:endParaRPr>
          </a:p>
        </p:txBody>
      </p:sp>
      <p:sp>
        <p:nvSpPr>
          <p:cNvPr id="1139" name="Google Shape;1139;p87"/>
          <p:cNvSpPr/>
          <p:nvPr/>
        </p:nvSpPr>
        <p:spPr>
          <a:xfrm>
            <a:off x="1489025" y="3409666"/>
            <a:ext cx="687600" cy="30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0" name="Google Shape;1140;p87"/>
          <p:cNvSpPr txBox="1"/>
          <p:nvPr/>
        </p:nvSpPr>
        <p:spPr>
          <a:xfrm>
            <a:off x="1354098" y="1598400"/>
            <a:ext cx="460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For the evaluator, if </a:t>
            </a:r>
            <a:r>
              <a:rPr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8"/>
          <p:cNvSpPr txBox="1"/>
          <p:nvPr/>
        </p:nvSpPr>
        <p:spPr>
          <a:xfrm>
            <a:off x="1190825" y="115250"/>
            <a:ext cx="7140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Selector from DDH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7" name="Google Shape;114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" y="115250"/>
            <a:ext cx="802200" cy="8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88"/>
          <p:cNvSpPr/>
          <p:nvPr/>
        </p:nvSpPr>
        <p:spPr>
          <a:xfrm>
            <a:off x="1489025" y="2599500"/>
            <a:ext cx="687600" cy="30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9" name="Google Shape;1149;p88"/>
          <p:cNvSpPr txBox="1"/>
          <p:nvPr/>
        </p:nvSpPr>
        <p:spPr>
          <a:xfrm>
            <a:off x="2330532" y="2427750"/>
            <a:ext cx="368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Decrypts 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</a:t>
            </a:r>
            <a:endParaRPr sz="3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0" name="Google Shape;1150;p88"/>
          <p:cNvSpPr txBox="1"/>
          <p:nvPr/>
        </p:nvSpPr>
        <p:spPr>
          <a:xfrm>
            <a:off x="2330519" y="3199897"/>
            <a:ext cx="460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z=b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baseline="-25000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30000" lang="en" sz="3000"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aseline="30000" lang="en" sz="25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(</a:t>
            </a:r>
            <a:r>
              <a:rPr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aseline="-25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y=b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  <a:r>
              <a:rPr baseline="30000" lang="en" sz="3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baseline="30000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baseline="30000" lang="en" sz="30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aseline="30000" lang="en" sz="25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baseline="30000" i="1" sz="3000">
              <a:solidFill>
                <a:srgbClr val="B45F06"/>
              </a:solidFill>
            </a:endParaRPr>
          </a:p>
        </p:txBody>
      </p:sp>
      <p:sp>
        <p:nvSpPr>
          <p:cNvPr id="1151" name="Google Shape;1151;p88"/>
          <p:cNvSpPr/>
          <p:nvPr/>
        </p:nvSpPr>
        <p:spPr>
          <a:xfrm>
            <a:off x="1489025" y="3409666"/>
            <a:ext cx="687600" cy="30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2" name="Google Shape;1152;p88"/>
          <p:cNvSpPr txBox="1"/>
          <p:nvPr/>
        </p:nvSpPr>
        <p:spPr>
          <a:xfrm>
            <a:off x="1354098" y="1598400"/>
            <a:ext cx="460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For the evaluator, if </a:t>
            </a:r>
            <a:r>
              <a:rPr lang="en" sz="3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1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850" y="1414525"/>
            <a:ext cx="1128925" cy="11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850" y="3303953"/>
            <a:ext cx="1128925" cy="1128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53"/>
          <p:cNvCxnSpPr/>
          <p:nvPr/>
        </p:nvCxnSpPr>
        <p:spPr>
          <a:xfrm>
            <a:off x="6399600" y="2683075"/>
            <a:ext cx="0" cy="67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1" name="Google Shape;311;p53"/>
          <p:cNvCxnSpPr/>
          <p:nvPr/>
        </p:nvCxnSpPr>
        <p:spPr>
          <a:xfrm>
            <a:off x="6718800" y="2683075"/>
            <a:ext cx="0" cy="67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12" name="Google Shape;312;p53"/>
          <p:cNvCxnSpPr/>
          <p:nvPr/>
        </p:nvCxnSpPr>
        <p:spPr>
          <a:xfrm flipH="1" rot="5400000">
            <a:off x="1229822" y="1488168"/>
            <a:ext cx="847500" cy="831300"/>
          </a:xfrm>
          <a:prstGeom prst="bentConnector3">
            <a:avLst>
              <a:gd fmla="val 50000" name="adj1"/>
            </a:avLst>
          </a:prstGeom>
          <a:noFill/>
          <a:ln cap="flat" cmpd="sng" w="1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53"/>
          <p:cNvCxnSpPr/>
          <p:nvPr/>
        </p:nvCxnSpPr>
        <p:spPr>
          <a:xfrm>
            <a:off x="2420975" y="1470025"/>
            <a:ext cx="0" cy="864000"/>
          </a:xfrm>
          <a:prstGeom prst="straightConnector1">
            <a:avLst/>
          </a:prstGeom>
          <a:noFill/>
          <a:ln cap="flat" cmpd="sng" w="1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53"/>
          <p:cNvCxnSpPr/>
          <p:nvPr/>
        </p:nvCxnSpPr>
        <p:spPr>
          <a:xfrm rot="5400000">
            <a:off x="2045429" y="3093903"/>
            <a:ext cx="399000" cy="0"/>
          </a:xfrm>
          <a:prstGeom prst="straightConnector1">
            <a:avLst/>
          </a:prstGeom>
          <a:noFill/>
          <a:ln cap="flat" cmpd="sng" w="1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53"/>
          <p:cNvCxnSpPr/>
          <p:nvPr/>
        </p:nvCxnSpPr>
        <p:spPr>
          <a:xfrm flipH="1" rot="5400000">
            <a:off x="900286" y="2245271"/>
            <a:ext cx="1379100" cy="698100"/>
          </a:xfrm>
          <a:prstGeom prst="bentConnector3">
            <a:avLst>
              <a:gd fmla="val 21948" name="adj1"/>
            </a:avLst>
          </a:prstGeom>
          <a:noFill/>
          <a:ln cap="flat" cmpd="sng" w="1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53"/>
          <p:cNvCxnSpPr/>
          <p:nvPr/>
        </p:nvCxnSpPr>
        <p:spPr>
          <a:xfrm rot="5400000">
            <a:off x="1859270" y="4098365"/>
            <a:ext cx="469800" cy="0"/>
          </a:xfrm>
          <a:prstGeom prst="straightConnector1">
            <a:avLst/>
          </a:prstGeom>
          <a:noFill/>
          <a:ln cap="flat" cmpd="sng" w="1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7" name="Google Shape;31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725683" y="3108822"/>
            <a:ext cx="736975" cy="90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820110" y="2167236"/>
            <a:ext cx="845994" cy="104523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3"/>
          <p:cNvSpPr txBox="1"/>
          <p:nvPr/>
        </p:nvSpPr>
        <p:spPr>
          <a:xfrm>
            <a:off x="6898550" y="2757125"/>
            <a:ext cx="1679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Read / Write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3"/>
          <p:cNvSpPr/>
          <p:nvPr/>
        </p:nvSpPr>
        <p:spPr>
          <a:xfrm>
            <a:off x="3397475" y="2441100"/>
            <a:ext cx="1756200" cy="45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3"/>
          <p:cNvSpPr txBox="1"/>
          <p:nvPr/>
        </p:nvSpPr>
        <p:spPr>
          <a:xfrm>
            <a:off x="276425" y="115250"/>
            <a:ext cx="963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</a:t>
            </a:r>
            <a:r>
              <a:rPr b="1" lang="en" sz="2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Circuit to Random-Access Machine (RAM)</a:t>
            </a:r>
            <a:endParaRPr sz="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89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a Stack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9" name="Google Shape;1159;p89"/>
          <p:cNvPicPr preferRelativeResize="0"/>
          <p:nvPr/>
        </p:nvPicPr>
        <p:blipFill rotWithShape="1">
          <a:blip r:embed="rId3">
            <a:alphaModFix/>
          </a:blip>
          <a:srcRect b="11691" l="0" r="0" t="0"/>
          <a:stretch/>
        </p:blipFill>
        <p:spPr>
          <a:xfrm>
            <a:off x="4292715" y="1516314"/>
            <a:ext cx="3644909" cy="277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89"/>
          <p:cNvSpPr txBox="1"/>
          <p:nvPr/>
        </p:nvSpPr>
        <p:spPr>
          <a:xfrm>
            <a:off x="2345443" y="1560050"/>
            <a:ext cx="16305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selectors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1" name="Google Shape;1161;p89"/>
          <p:cNvSpPr/>
          <p:nvPr/>
        </p:nvSpPr>
        <p:spPr>
          <a:xfrm flipH="1">
            <a:off x="7825700" y="1560038"/>
            <a:ext cx="264000" cy="268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2" name="Google Shape;1162;p89" title="[0,0,0,&quot;https://www.codecogs.com/eqnedit.php?latex=n%20%5Clog%20n#0&quot;]"/>
          <p:cNvPicPr preferRelativeResize="0"/>
          <p:nvPr/>
        </p:nvPicPr>
        <p:blipFill rotWithShape="1">
          <a:blip r:embed="rId4">
            <a:alphaModFix/>
          </a:blip>
          <a:srcRect b="0" l="0" r="76981" t="0"/>
          <a:stretch/>
        </p:blipFill>
        <p:spPr>
          <a:xfrm>
            <a:off x="5476249" y="794975"/>
            <a:ext cx="197776" cy="2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89"/>
          <p:cNvSpPr txBox="1"/>
          <p:nvPr/>
        </p:nvSpPr>
        <p:spPr>
          <a:xfrm>
            <a:off x="5740475" y="690475"/>
            <a:ext cx="1782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input cells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4" name="Google Shape;1164;p89"/>
          <p:cNvSpPr/>
          <p:nvPr/>
        </p:nvSpPr>
        <p:spPr>
          <a:xfrm flipH="1" rot="-5400000">
            <a:off x="5942750" y="-361800"/>
            <a:ext cx="264000" cy="3321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5" name="Google Shape;1165;p89" title="[0,0,0,&quot;https://www.codecogs.com/eqnedit.php?latex=n%20%5Clog%20n#0&quot;]"/>
          <p:cNvPicPr preferRelativeResize="0"/>
          <p:nvPr/>
        </p:nvPicPr>
        <p:blipFill rotWithShape="1">
          <a:blip r:embed="rId4">
            <a:alphaModFix/>
          </a:blip>
          <a:srcRect b="0" l="24408" r="0" t="0"/>
          <a:stretch/>
        </p:blipFill>
        <p:spPr>
          <a:xfrm>
            <a:off x="8254250" y="2523797"/>
            <a:ext cx="649500" cy="28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89"/>
          <p:cNvSpPr txBox="1"/>
          <p:nvPr/>
        </p:nvSpPr>
        <p:spPr>
          <a:xfrm>
            <a:off x="8177888" y="2858150"/>
            <a:ext cx="802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depth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7" name="Google Shape;1167;p89"/>
          <p:cNvSpPr/>
          <p:nvPr/>
        </p:nvSpPr>
        <p:spPr>
          <a:xfrm rot="-5400000">
            <a:off x="4581650" y="4124050"/>
            <a:ext cx="108300" cy="44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8" name="Google Shape;1168;p89"/>
          <p:cNvSpPr txBox="1"/>
          <p:nvPr/>
        </p:nvSpPr>
        <p:spPr>
          <a:xfrm>
            <a:off x="4648925" y="4377225"/>
            <a:ext cx="2447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parallel bits per cell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9" name="Google Shape;1169;p89"/>
          <p:cNvSpPr txBox="1"/>
          <p:nvPr/>
        </p:nvSpPr>
        <p:spPr>
          <a:xfrm>
            <a:off x="2993737" y="3470888"/>
            <a:ext cx="8022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bits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0" name="Google Shape;1170;p89"/>
          <p:cNvSpPr/>
          <p:nvPr/>
        </p:nvSpPr>
        <p:spPr>
          <a:xfrm rot="5400000">
            <a:off x="837443" y="2638975"/>
            <a:ext cx="1015500" cy="23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1" name="Google Shape;1171;p89"/>
          <p:cNvSpPr txBox="1"/>
          <p:nvPr/>
        </p:nvSpPr>
        <p:spPr>
          <a:xfrm>
            <a:off x="1677193" y="2249450"/>
            <a:ext cx="22989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Straightforward Garbling [HKO23]</a:t>
            </a:r>
            <a:endParaRPr sz="2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2" name="Google Shape;1172;p89" title="[0,0,0,&quot;https://www.codecogs.com/eqnedit.php?latex=W%20%5Ccdot%20n%5Ccdot%20%5Clog%20n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18" y="1627275"/>
            <a:ext cx="1593271" cy="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89" title="[0,0,0,&quot;https://www.codecogs.com/eqnedit.php?latex=O(%5Clambda%20%5Ccdot%20W%20%5Ccdot%20n%5Ccdot%20%5Clog%20n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118" y="3529381"/>
            <a:ext cx="2447400" cy="31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89" title="[0,0,0,&quot;https://www.codecogs.com/eqnedit.php?latex=W%20%5Ccdot%20n%5Ccdot%20%5Clog%20n#0&quot;]"/>
          <p:cNvPicPr preferRelativeResize="0"/>
          <p:nvPr/>
        </p:nvPicPr>
        <p:blipFill rotWithShape="1">
          <a:blip r:embed="rId5">
            <a:alphaModFix/>
          </a:blip>
          <a:srcRect b="0" l="0" r="78153" t="0"/>
          <a:stretch/>
        </p:blipFill>
        <p:spPr>
          <a:xfrm>
            <a:off x="4341325" y="4521025"/>
            <a:ext cx="348075" cy="2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90"/>
          <p:cNvPicPr preferRelativeResize="0"/>
          <p:nvPr/>
        </p:nvPicPr>
        <p:blipFill rotWithShape="1">
          <a:blip r:embed="rId3">
            <a:alphaModFix/>
          </a:blip>
          <a:srcRect b="11691" l="0" r="0" t="0"/>
          <a:stretch/>
        </p:blipFill>
        <p:spPr>
          <a:xfrm>
            <a:off x="4292715" y="1516314"/>
            <a:ext cx="3644909" cy="277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90"/>
          <p:cNvSpPr/>
          <p:nvPr/>
        </p:nvSpPr>
        <p:spPr>
          <a:xfrm flipH="1">
            <a:off x="7825700" y="1560038"/>
            <a:ext cx="264000" cy="268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82" name="Google Shape;1182;p90" title="[0,0,0,&quot;https://www.codecogs.com/eqnedit.php?latex=n%20%5Clog%20n#0&quot;]"/>
          <p:cNvPicPr preferRelativeResize="0"/>
          <p:nvPr/>
        </p:nvPicPr>
        <p:blipFill rotWithShape="1">
          <a:blip r:embed="rId4">
            <a:alphaModFix/>
          </a:blip>
          <a:srcRect b="0" l="0" r="76981" t="0"/>
          <a:stretch/>
        </p:blipFill>
        <p:spPr>
          <a:xfrm>
            <a:off x="5476249" y="794975"/>
            <a:ext cx="197776" cy="2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90"/>
          <p:cNvSpPr txBox="1"/>
          <p:nvPr/>
        </p:nvSpPr>
        <p:spPr>
          <a:xfrm>
            <a:off x="5740475" y="690475"/>
            <a:ext cx="1782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input cells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4" name="Google Shape;1184;p90"/>
          <p:cNvSpPr/>
          <p:nvPr/>
        </p:nvSpPr>
        <p:spPr>
          <a:xfrm flipH="1" rot="-5400000">
            <a:off x="5942750" y="-361800"/>
            <a:ext cx="264000" cy="3321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85" name="Google Shape;1185;p90" title="[0,0,0,&quot;https://www.codecogs.com/eqnedit.php?latex=n%20%5Clog%20n#0&quot;]"/>
          <p:cNvPicPr preferRelativeResize="0"/>
          <p:nvPr/>
        </p:nvPicPr>
        <p:blipFill rotWithShape="1">
          <a:blip r:embed="rId4">
            <a:alphaModFix/>
          </a:blip>
          <a:srcRect b="0" l="24408" r="0" t="0"/>
          <a:stretch/>
        </p:blipFill>
        <p:spPr>
          <a:xfrm>
            <a:off x="8254250" y="2523797"/>
            <a:ext cx="649500" cy="28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90"/>
          <p:cNvSpPr txBox="1"/>
          <p:nvPr/>
        </p:nvSpPr>
        <p:spPr>
          <a:xfrm>
            <a:off x="8177888" y="2858150"/>
            <a:ext cx="802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depth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7" name="Google Shape;1187;p90"/>
          <p:cNvSpPr/>
          <p:nvPr/>
        </p:nvSpPr>
        <p:spPr>
          <a:xfrm rot="-5400000">
            <a:off x="4581650" y="4124050"/>
            <a:ext cx="108300" cy="44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8" name="Google Shape;1188;p90"/>
          <p:cNvSpPr txBox="1"/>
          <p:nvPr/>
        </p:nvSpPr>
        <p:spPr>
          <a:xfrm>
            <a:off x="4648925" y="4377225"/>
            <a:ext cx="2447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parallel bits per cell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9" name="Google Shape;1189;p90"/>
          <p:cNvSpPr txBox="1"/>
          <p:nvPr/>
        </p:nvSpPr>
        <p:spPr>
          <a:xfrm>
            <a:off x="2987313" y="3470875"/>
            <a:ext cx="8022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bits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0" name="Google Shape;1190;p90"/>
          <p:cNvSpPr/>
          <p:nvPr/>
        </p:nvSpPr>
        <p:spPr>
          <a:xfrm rot="5400000">
            <a:off x="831019" y="2638963"/>
            <a:ext cx="1015500" cy="23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1" name="Google Shape;1191;p90" title="[0,0,0,&quot;https://www.codecogs.com/eqnedit.php?latex=W%20%5Ccdot%20n%5Ccdot%20%5Clog%20n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94" y="1627263"/>
            <a:ext cx="1593271" cy="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90" title="[0,0,0,&quot;https://www.codecogs.com/eqnedit.php?latex=O(%5Clambda%20%5Ccdot%20W%20%5Ccdot%20n%5Ccdot%20%5Clog%20n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94" y="3529369"/>
            <a:ext cx="2447400" cy="31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90" title="[0,0,0,&quot;https://www.codecogs.com/eqnedit.php?latex=W%20%5Ccdot%20n%5Ccdot%20%5Clog%20n#0&quot;]"/>
          <p:cNvPicPr preferRelativeResize="0"/>
          <p:nvPr/>
        </p:nvPicPr>
        <p:blipFill rotWithShape="1">
          <a:blip r:embed="rId5">
            <a:alphaModFix/>
          </a:blip>
          <a:srcRect b="0" l="0" r="78153" t="0"/>
          <a:stretch/>
        </p:blipFill>
        <p:spPr>
          <a:xfrm>
            <a:off x="4341325" y="4521025"/>
            <a:ext cx="348075" cy="2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4" name="Google Shape;1194;p90"/>
          <p:cNvCxnSpPr/>
          <p:nvPr/>
        </p:nvCxnSpPr>
        <p:spPr>
          <a:xfrm>
            <a:off x="1176319" y="3543113"/>
            <a:ext cx="383400" cy="244200"/>
          </a:xfrm>
          <a:prstGeom prst="straightConnector1">
            <a:avLst/>
          </a:prstGeom>
          <a:noFill/>
          <a:ln cap="flat" cmpd="sng" w="38100">
            <a:solidFill>
              <a:srgbClr val="EB220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5" name="Google Shape;1195;p90"/>
          <p:cNvSpPr txBox="1"/>
          <p:nvPr/>
        </p:nvSpPr>
        <p:spPr>
          <a:xfrm>
            <a:off x="1548022" y="2446413"/>
            <a:ext cx="264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SIMD Garbling!</a:t>
            </a:r>
            <a:endParaRPr sz="24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6" name="Google Shape;1196;p90"/>
          <p:cNvSpPr txBox="1"/>
          <p:nvPr/>
        </p:nvSpPr>
        <p:spPr>
          <a:xfrm>
            <a:off x="428825" y="115250"/>
            <a:ext cx="563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Garbling a Stack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7" name="Google Shape;1197;p90"/>
          <p:cNvSpPr txBox="1"/>
          <p:nvPr/>
        </p:nvSpPr>
        <p:spPr>
          <a:xfrm>
            <a:off x="2345443" y="1560050"/>
            <a:ext cx="16305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selectors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91"/>
          <p:cNvSpPr txBox="1"/>
          <p:nvPr/>
        </p:nvSpPr>
        <p:spPr>
          <a:xfrm>
            <a:off x="5340525" y="1846350"/>
            <a:ext cx="35235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End-to-end time vs. BW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= 2</a:t>
            </a:r>
            <a:r>
              <a:rPr baseline="30000" lang="en" sz="20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baseline="30000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4" name="Google Shape;120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376" y="943725"/>
            <a:ext cx="4012451" cy="38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91"/>
          <p:cNvSpPr txBox="1"/>
          <p:nvPr/>
        </p:nvSpPr>
        <p:spPr>
          <a:xfrm>
            <a:off x="5314450" y="3294900"/>
            <a:ext cx="39198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Each query fetches a 64-bit word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Amortized across T &gt;= N instructions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300 Mbps bandwidth, 100 ms RTT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8 CPU cores @ 2.2 GHz 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206" name="Google Shape;1206;p91"/>
          <p:cNvSpPr txBox="1"/>
          <p:nvPr/>
        </p:nvSpPr>
        <p:spPr>
          <a:xfrm>
            <a:off x="450725" y="115225"/>
            <a:ext cx="5781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Concrete Performance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7" name="Google Shape;120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625" y="115225"/>
            <a:ext cx="631200" cy="6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/>
        </p:nvSpPr>
        <p:spPr>
          <a:xfrm>
            <a:off x="276425" y="115250"/>
            <a:ext cx="9635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Garbled </a:t>
            </a:r>
            <a:r>
              <a:rPr b="1" lang="en" sz="2900">
                <a:solidFill>
                  <a:schemeClr val="dk1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RAM 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(GRAM</a:t>
            </a: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8" name="Google Shape;328;p54"/>
          <p:cNvPicPr preferRelativeResize="0"/>
          <p:nvPr/>
        </p:nvPicPr>
        <p:blipFill rotWithShape="1">
          <a:blip r:embed="rId3">
            <a:alphaModFix amt="30000"/>
          </a:blip>
          <a:srcRect b="0" l="53473" r="0" t="26814"/>
          <a:stretch/>
        </p:blipFill>
        <p:spPr>
          <a:xfrm>
            <a:off x="2606692" y="1893896"/>
            <a:ext cx="951600" cy="1473900"/>
          </a:xfrm>
          <a:prstGeom prst="roundRect">
            <a:avLst>
              <a:gd fmla="val 42171" name="adj"/>
            </a:avLst>
          </a:prstGeom>
          <a:noFill/>
          <a:ln>
            <a:noFill/>
          </a:ln>
        </p:spPr>
      </p:pic>
      <p:pic>
        <p:nvPicPr>
          <p:cNvPr id="329" name="Google Shape;329;p54"/>
          <p:cNvPicPr preferRelativeResize="0"/>
          <p:nvPr/>
        </p:nvPicPr>
        <p:blipFill rotWithShape="1">
          <a:blip r:embed="rId3">
            <a:alphaModFix amt="30000"/>
          </a:blip>
          <a:srcRect b="0" l="0" r="51342" t="24488"/>
          <a:stretch/>
        </p:blipFill>
        <p:spPr>
          <a:xfrm>
            <a:off x="6327148" y="1893918"/>
            <a:ext cx="951600" cy="14541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30" name="Google Shape;330;p54"/>
          <p:cNvCxnSpPr/>
          <p:nvPr/>
        </p:nvCxnSpPr>
        <p:spPr>
          <a:xfrm flipH="1" rot="10800000">
            <a:off x="3713227" y="2620942"/>
            <a:ext cx="2439000" cy="9900"/>
          </a:xfrm>
          <a:prstGeom prst="straightConnector1">
            <a:avLst/>
          </a:prstGeom>
          <a:noFill/>
          <a:ln cap="flat" cmpd="sng" w="38100">
            <a:solidFill>
              <a:srgbClr val="777777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1" name="Google Shape;331;p54"/>
          <p:cNvCxnSpPr/>
          <p:nvPr/>
        </p:nvCxnSpPr>
        <p:spPr>
          <a:xfrm>
            <a:off x="840685" y="2620942"/>
            <a:ext cx="1611000" cy="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32" name="Google Shape;332;p54"/>
          <p:cNvSpPr/>
          <p:nvPr/>
        </p:nvSpPr>
        <p:spPr>
          <a:xfrm>
            <a:off x="730800" y="1000800"/>
            <a:ext cx="1830762" cy="1473876"/>
          </a:xfrm>
          <a:prstGeom prst="flowChartDocument">
            <a:avLst/>
          </a:prstGeom>
          <a:solidFill>
            <a:srgbClr val="D2F0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f(x, y):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 for t = 1…100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1900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b="1"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=</a:t>
            </a:r>
            <a:r>
              <a:rPr b="1" lang="en" sz="1900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y[x]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lvetica Neue"/>
                <a:ea typeface="Helvetica Neue"/>
                <a:cs typeface="Helvetica Neue"/>
                <a:sym typeface="Helvetica Neue"/>
              </a:rPr>
              <a:t>  output x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54"/>
          <p:cNvSpPr/>
          <p:nvPr/>
        </p:nvSpPr>
        <p:spPr>
          <a:xfrm>
            <a:off x="4058666" y="1000800"/>
            <a:ext cx="1830762" cy="1190754"/>
          </a:xfrm>
          <a:prstGeom prst="flowChartDocumen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100010110001110110101010100111</a:t>
            </a:r>
            <a:r>
              <a:rPr lang="en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…</a:t>
            </a:r>
            <a:endParaRPr sz="19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34" name="Google Shape;33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648" y="2847978"/>
            <a:ext cx="678341" cy="66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4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815519" y="3779175"/>
            <a:ext cx="892375" cy="8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050" y="4186849"/>
            <a:ext cx="667775" cy="6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4"/>
          <p:cNvSpPr/>
          <p:nvPr/>
        </p:nvSpPr>
        <p:spPr>
          <a:xfrm>
            <a:off x="1273200" y="4187400"/>
            <a:ext cx="2285100" cy="732900"/>
          </a:xfrm>
          <a:prstGeom prst="flowChartPunchedCar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= 2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= [5,3,1,6,4,2,...]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8" name="Google Shape;338;p54"/>
          <p:cNvCxnSpPr/>
          <p:nvPr/>
        </p:nvCxnSpPr>
        <p:spPr>
          <a:xfrm>
            <a:off x="1273188" y="4077900"/>
            <a:ext cx="2334300" cy="0"/>
          </a:xfrm>
          <a:prstGeom prst="straightConnector1">
            <a:avLst/>
          </a:prstGeom>
          <a:noFill/>
          <a:ln cap="flat" cmpd="sng" w="38100">
            <a:solidFill>
              <a:srgbClr val="777777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9" name="Google Shape;339;p54"/>
          <p:cNvCxnSpPr/>
          <p:nvPr/>
        </p:nvCxnSpPr>
        <p:spPr>
          <a:xfrm flipH="1" rot="10800000">
            <a:off x="4837500" y="3201875"/>
            <a:ext cx="1433400" cy="711900"/>
          </a:xfrm>
          <a:prstGeom prst="straightConnector1">
            <a:avLst/>
          </a:prstGeom>
          <a:noFill/>
          <a:ln cap="flat" cmpd="sng" w="38100">
            <a:solidFill>
              <a:srgbClr val="777777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40" name="Google Shape;340;p54"/>
          <p:cNvSpPr/>
          <p:nvPr/>
        </p:nvSpPr>
        <p:spPr>
          <a:xfrm>
            <a:off x="5279925" y="3806575"/>
            <a:ext cx="1545825" cy="769500"/>
          </a:xfrm>
          <a:prstGeom prst="flowChartPunchedCar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= </a:t>
            </a: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11000</a:t>
            </a: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= </a:t>
            </a: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10100</a:t>
            </a: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54"/>
          <p:cNvSpPr/>
          <p:nvPr/>
        </p:nvSpPr>
        <p:spPr>
          <a:xfrm>
            <a:off x="7565550" y="1248350"/>
            <a:ext cx="1396500" cy="943200"/>
          </a:xfrm>
          <a:prstGeom prst="wedgeRoundRectCallout">
            <a:avLst>
              <a:gd fmla="val -63792" name="adj1"/>
              <a:gd fmla="val 4698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 is 4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54"/>
          <p:cNvSpPr txBox="1"/>
          <p:nvPr/>
        </p:nvSpPr>
        <p:spPr>
          <a:xfrm>
            <a:off x="777250" y="2613200"/>
            <a:ext cx="19032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RAM program</a:t>
            </a:r>
            <a:endParaRPr b="1" sz="1700">
              <a:solidFill>
                <a:srgbClr val="1155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54"/>
          <p:cNvSpPr txBox="1"/>
          <p:nvPr/>
        </p:nvSpPr>
        <p:spPr>
          <a:xfrm>
            <a:off x="4090225" y="2167700"/>
            <a:ext cx="20619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Garbled program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1994100" y="3632400"/>
            <a:ext cx="892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4860288" y="2919763"/>
            <a:ext cx="17124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Encoded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endParaRPr sz="17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2637847" y="1430125"/>
            <a:ext cx="9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Garbler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6152225" y="1430125"/>
            <a:ext cx="12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Evaluator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3628125" y="3367800"/>
            <a:ext cx="12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Encoder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/>
        </p:nvSpPr>
        <p:spPr>
          <a:xfrm>
            <a:off x="276425" y="115250"/>
            <a:ext cx="587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aleway"/>
                <a:ea typeface="Raleway"/>
                <a:cs typeface="Raleway"/>
                <a:sym typeface="Raleway"/>
              </a:rPr>
              <a:t>A Bit of History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4" name="Google Shape;354;p55"/>
          <p:cNvSpPr/>
          <p:nvPr/>
        </p:nvSpPr>
        <p:spPr>
          <a:xfrm>
            <a:off x="2648167" y="2203500"/>
            <a:ext cx="737400" cy="27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3311160" y="1300150"/>
            <a:ext cx="25809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Garbled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RAM</a:t>
            </a:r>
            <a:endParaRPr b="1"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[LO13]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55"/>
          <p:cNvSpPr/>
          <p:nvPr/>
        </p:nvSpPr>
        <p:spPr>
          <a:xfrm>
            <a:off x="5846580" y="2203500"/>
            <a:ext cx="737400" cy="27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7" name="Google Shape;357;p55"/>
          <p:cNvPicPr preferRelativeResize="0"/>
          <p:nvPr/>
        </p:nvPicPr>
        <p:blipFill rotWithShape="1">
          <a:blip r:embed="rId3">
            <a:alphaModFix/>
          </a:blip>
          <a:srcRect b="33705" l="0" r="0" t="34731"/>
          <a:stretch/>
        </p:blipFill>
        <p:spPr>
          <a:xfrm>
            <a:off x="3466878" y="2482800"/>
            <a:ext cx="2269375" cy="162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55"/>
          <p:cNvGrpSpPr/>
          <p:nvPr/>
        </p:nvGrpSpPr>
        <p:grpSpPr>
          <a:xfrm>
            <a:off x="73250" y="1095550"/>
            <a:ext cx="2580900" cy="3045600"/>
            <a:chOff x="149450" y="1095550"/>
            <a:chExt cx="2580900" cy="3045600"/>
          </a:xfrm>
        </p:grpSpPr>
        <p:sp>
          <p:nvSpPr>
            <p:cNvPr id="359" name="Google Shape;359;p55"/>
            <p:cNvSpPr txBox="1"/>
            <p:nvPr/>
          </p:nvSpPr>
          <p:spPr>
            <a:xfrm>
              <a:off x="149450" y="1322500"/>
              <a:ext cx="25809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Proxima Nova"/>
                  <a:ea typeface="Proxima Nova"/>
                  <a:cs typeface="Proxima Nova"/>
                  <a:sym typeface="Proxima Nova"/>
                </a:rPr>
                <a:t>RAM Model 2PC</a:t>
              </a:r>
              <a:endParaRPr b="1" sz="22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Proxima Nova"/>
                  <a:ea typeface="Proxima Nova"/>
                  <a:cs typeface="Proxima Nova"/>
                  <a:sym typeface="Proxima Nova"/>
                </a:rPr>
                <a:t>[GKKKMRV12]</a:t>
              </a:r>
              <a:endParaRPr sz="2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360" name="Google Shape;360;p55"/>
            <p:cNvPicPr preferRelativeResize="0"/>
            <p:nvPr/>
          </p:nvPicPr>
          <p:blipFill rotWithShape="1">
            <a:blip r:embed="rId3">
              <a:alphaModFix/>
            </a:blip>
            <a:srcRect b="68437" l="0" r="0" t="0"/>
            <a:stretch/>
          </p:blipFill>
          <p:spPr>
            <a:xfrm>
              <a:off x="308487" y="2482800"/>
              <a:ext cx="2269375" cy="162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55"/>
            <p:cNvSpPr/>
            <p:nvPr/>
          </p:nvSpPr>
          <p:spPr>
            <a:xfrm>
              <a:off x="251469" y="1095550"/>
              <a:ext cx="2361600" cy="3045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62" name="Google Shape;362;p55"/>
          <p:cNvSpPr/>
          <p:nvPr/>
        </p:nvSpPr>
        <p:spPr>
          <a:xfrm>
            <a:off x="3420682" y="1083500"/>
            <a:ext cx="2361600" cy="304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63" name="Google Shape;363;p55"/>
          <p:cNvGrpSpPr/>
          <p:nvPr/>
        </p:nvGrpSpPr>
        <p:grpSpPr>
          <a:xfrm>
            <a:off x="6472870" y="1083500"/>
            <a:ext cx="2580900" cy="3045600"/>
            <a:chOff x="6472870" y="1083500"/>
            <a:chExt cx="2580900" cy="3045600"/>
          </a:xfrm>
        </p:grpSpPr>
        <p:sp>
          <p:nvSpPr>
            <p:cNvPr id="364" name="Google Shape;364;p55"/>
            <p:cNvSpPr txBox="1"/>
            <p:nvPr/>
          </p:nvSpPr>
          <p:spPr>
            <a:xfrm>
              <a:off x="6472870" y="1300150"/>
              <a:ext cx="25809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Proxima Nova"/>
                  <a:ea typeface="Proxima Nova"/>
                  <a:cs typeface="Proxima Nova"/>
                  <a:sym typeface="Proxima Nova"/>
                </a:rPr>
                <a:t>Succinct </a:t>
              </a:r>
              <a:r>
                <a:rPr b="1" lang="en" sz="2200">
                  <a:latin typeface="Proxima Nova"/>
                  <a:ea typeface="Proxima Nova"/>
                  <a:cs typeface="Proxima Nova"/>
                  <a:sym typeface="Proxima Nova"/>
                </a:rPr>
                <a:t>GRAM</a:t>
              </a:r>
              <a:endParaRPr b="1" sz="22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Proxima Nova"/>
                  <a:ea typeface="Proxima Nova"/>
                  <a:cs typeface="Proxima Nova"/>
                  <a:sym typeface="Proxima Nova"/>
                </a:rPr>
                <a:t>[BGLPT+15, CHJV15, KLW15]</a:t>
              </a:r>
              <a:endParaRPr sz="18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365" name="Google Shape;365;p55"/>
            <p:cNvPicPr preferRelativeResize="0"/>
            <p:nvPr/>
          </p:nvPicPr>
          <p:blipFill rotWithShape="1">
            <a:blip r:embed="rId3">
              <a:alphaModFix/>
            </a:blip>
            <a:srcRect b="0" l="0" r="0" t="68437"/>
            <a:stretch/>
          </p:blipFill>
          <p:spPr>
            <a:xfrm>
              <a:off x="6665291" y="2497550"/>
              <a:ext cx="2269375" cy="162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55"/>
            <p:cNvSpPr/>
            <p:nvPr/>
          </p:nvSpPr>
          <p:spPr>
            <a:xfrm>
              <a:off x="6629271" y="1083500"/>
              <a:ext cx="2361600" cy="3045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67" name="Google Shape;367;p55"/>
          <p:cNvSpPr txBox="1"/>
          <p:nvPr/>
        </p:nvSpPr>
        <p:spPr>
          <a:xfrm>
            <a:off x="6665300" y="457150"/>
            <a:ext cx="2259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C10303"/>
                </a:solidFill>
                <a:latin typeface="Proxima Nova"/>
                <a:ea typeface="Proxima Nova"/>
                <a:cs typeface="Proxima Nova"/>
                <a:sym typeface="Proxima Nova"/>
              </a:rPr>
              <a:t>Not practical</a:t>
            </a:r>
            <a:endParaRPr b="1" i="1" sz="2500">
              <a:solidFill>
                <a:srgbClr val="C1030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 txBox="1"/>
          <p:nvPr/>
        </p:nvSpPr>
        <p:spPr>
          <a:xfrm>
            <a:off x="276425" y="115250"/>
            <a:ext cx="587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aleway"/>
                <a:ea typeface="Raleway"/>
                <a:cs typeface="Raleway"/>
                <a:sym typeface="Raleway"/>
              </a:rPr>
              <a:t>A Bit of History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56"/>
          <p:cNvSpPr/>
          <p:nvPr/>
        </p:nvSpPr>
        <p:spPr>
          <a:xfrm>
            <a:off x="2648167" y="2203500"/>
            <a:ext cx="737400" cy="27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56"/>
          <p:cNvSpPr txBox="1"/>
          <p:nvPr/>
        </p:nvSpPr>
        <p:spPr>
          <a:xfrm>
            <a:off x="3311160" y="1300150"/>
            <a:ext cx="25809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Garbled RAM</a:t>
            </a:r>
            <a:endParaRPr b="1"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[LO13]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5" name="Google Shape;375;p56"/>
          <p:cNvSpPr/>
          <p:nvPr/>
        </p:nvSpPr>
        <p:spPr>
          <a:xfrm>
            <a:off x="5846580" y="2203500"/>
            <a:ext cx="737400" cy="27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6" name="Google Shape;376;p56"/>
          <p:cNvPicPr preferRelativeResize="0"/>
          <p:nvPr/>
        </p:nvPicPr>
        <p:blipFill rotWithShape="1">
          <a:blip r:embed="rId3">
            <a:alphaModFix/>
          </a:blip>
          <a:srcRect b="33705" l="0" r="0" t="34731"/>
          <a:stretch/>
        </p:blipFill>
        <p:spPr>
          <a:xfrm>
            <a:off x="3466878" y="2482800"/>
            <a:ext cx="2269375" cy="162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56"/>
          <p:cNvGrpSpPr/>
          <p:nvPr/>
        </p:nvGrpSpPr>
        <p:grpSpPr>
          <a:xfrm>
            <a:off x="73250" y="1095550"/>
            <a:ext cx="2580900" cy="3045600"/>
            <a:chOff x="149450" y="1095550"/>
            <a:chExt cx="2580900" cy="3045600"/>
          </a:xfrm>
        </p:grpSpPr>
        <p:sp>
          <p:nvSpPr>
            <p:cNvPr id="378" name="Google Shape;378;p56"/>
            <p:cNvSpPr txBox="1"/>
            <p:nvPr/>
          </p:nvSpPr>
          <p:spPr>
            <a:xfrm>
              <a:off x="149450" y="1322500"/>
              <a:ext cx="25809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Proxima Nova"/>
                  <a:ea typeface="Proxima Nova"/>
                  <a:cs typeface="Proxima Nova"/>
                  <a:sym typeface="Proxima Nova"/>
                </a:rPr>
                <a:t>RAM Model 2PC</a:t>
              </a:r>
              <a:endParaRPr b="1" sz="22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Proxima Nova"/>
                  <a:ea typeface="Proxima Nova"/>
                  <a:cs typeface="Proxima Nova"/>
                  <a:sym typeface="Proxima Nova"/>
                </a:rPr>
                <a:t>[GKKKMRV12]</a:t>
              </a:r>
              <a:endParaRPr sz="2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379" name="Google Shape;379;p56"/>
            <p:cNvPicPr preferRelativeResize="0"/>
            <p:nvPr/>
          </p:nvPicPr>
          <p:blipFill rotWithShape="1">
            <a:blip r:embed="rId3">
              <a:alphaModFix/>
            </a:blip>
            <a:srcRect b="68437" l="0" r="0" t="0"/>
            <a:stretch/>
          </p:blipFill>
          <p:spPr>
            <a:xfrm>
              <a:off x="308487" y="2482800"/>
              <a:ext cx="2269375" cy="162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56"/>
            <p:cNvSpPr/>
            <p:nvPr/>
          </p:nvSpPr>
          <p:spPr>
            <a:xfrm>
              <a:off x="251469" y="1095550"/>
              <a:ext cx="2361600" cy="3045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81" name="Google Shape;381;p56"/>
          <p:cNvSpPr/>
          <p:nvPr/>
        </p:nvSpPr>
        <p:spPr>
          <a:xfrm>
            <a:off x="3420682" y="1083500"/>
            <a:ext cx="2361600" cy="304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82" name="Google Shape;382;p56"/>
          <p:cNvGrpSpPr/>
          <p:nvPr/>
        </p:nvGrpSpPr>
        <p:grpSpPr>
          <a:xfrm>
            <a:off x="6472870" y="1083500"/>
            <a:ext cx="2580900" cy="3045600"/>
            <a:chOff x="6472870" y="1083500"/>
            <a:chExt cx="2580900" cy="3045600"/>
          </a:xfrm>
        </p:grpSpPr>
        <p:sp>
          <p:nvSpPr>
            <p:cNvPr id="383" name="Google Shape;383;p56"/>
            <p:cNvSpPr txBox="1"/>
            <p:nvPr/>
          </p:nvSpPr>
          <p:spPr>
            <a:xfrm>
              <a:off x="6472870" y="1300150"/>
              <a:ext cx="25809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Proxima Nova"/>
                  <a:ea typeface="Proxima Nova"/>
                  <a:cs typeface="Proxima Nova"/>
                  <a:sym typeface="Proxima Nova"/>
                </a:rPr>
                <a:t>Practical GRAM</a:t>
              </a:r>
              <a:endParaRPr b="1" sz="22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Proxima Nova"/>
                  <a:ea typeface="Proxima Nova"/>
                  <a:cs typeface="Proxima Nova"/>
                  <a:sym typeface="Proxima Nova"/>
                </a:rPr>
                <a:t>[HKO22, PLS23, HKO23]</a:t>
              </a:r>
              <a:endParaRPr sz="18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84" name="Google Shape;384;p56"/>
            <p:cNvSpPr/>
            <p:nvPr/>
          </p:nvSpPr>
          <p:spPr>
            <a:xfrm>
              <a:off x="6629271" y="1083500"/>
              <a:ext cx="2361600" cy="3045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385" name="Google Shape;385;p56"/>
          <p:cNvPicPr preferRelativeResize="0"/>
          <p:nvPr/>
        </p:nvPicPr>
        <p:blipFill rotWithShape="1">
          <a:blip r:embed="rId3">
            <a:alphaModFix/>
          </a:blip>
          <a:srcRect b="36795" l="9720" r="10009" t="34731"/>
          <a:stretch/>
        </p:blipFill>
        <p:spPr>
          <a:xfrm>
            <a:off x="6849275" y="2482800"/>
            <a:ext cx="1821650" cy="14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7"/>
          <p:cNvSpPr txBox="1"/>
          <p:nvPr/>
        </p:nvSpPr>
        <p:spPr>
          <a:xfrm>
            <a:off x="276425" y="115250"/>
            <a:ext cx="5781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Result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92" name="Google Shape;392;p57"/>
          <p:cNvGrpSpPr/>
          <p:nvPr/>
        </p:nvGrpSpPr>
        <p:grpSpPr>
          <a:xfrm>
            <a:off x="405223" y="1067624"/>
            <a:ext cx="9998750" cy="2047315"/>
            <a:chOff x="405223" y="1220024"/>
            <a:chExt cx="9998750" cy="2047315"/>
          </a:xfrm>
        </p:grpSpPr>
        <p:grpSp>
          <p:nvGrpSpPr>
            <p:cNvPr id="393" name="Google Shape;393;p57"/>
            <p:cNvGrpSpPr/>
            <p:nvPr/>
          </p:nvGrpSpPr>
          <p:grpSpPr>
            <a:xfrm>
              <a:off x="405223" y="1220024"/>
              <a:ext cx="9998750" cy="2047315"/>
              <a:chOff x="480443" y="3179390"/>
              <a:chExt cx="8578200" cy="1771800"/>
            </a:xfrm>
          </p:grpSpPr>
          <p:sp>
            <p:nvSpPr>
              <p:cNvPr id="394" name="Google Shape;394;p57"/>
              <p:cNvSpPr txBox="1"/>
              <p:nvPr/>
            </p:nvSpPr>
            <p:spPr>
              <a:xfrm>
                <a:off x="480443" y="3179390"/>
                <a:ext cx="8578200" cy="177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rgbClr val="43434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For word width                                , where      denotes the RAM space </a:t>
                </a:r>
                <a:endParaRPr sz="19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395" name="Google Shape;395;p57" title="[0,0,0,&quot;https://www.codecogs.com/eqnedit.php?latex=W%20%5Cin%20%5COmega(%5Clog%5E2%20N)#0&quot;]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46226" y="3256241"/>
                <a:ext cx="1662964" cy="2956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6" name="Google Shape;396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9975" y="1323700"/>
              <a:ext cx="221400" cy="311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Google Shape;39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25" y="1767050"/>
            <a:ext cx="8751002" cy="18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/>
          <p:nvPr/>
        </p:nvSpPr>
        <p:spPr>
          <a:xfrm>
            <a:off x="2730500" y="3237650"/>
            <a:ext cx="2445600" cy="283200"/>
          </a:xfrm>
          <a:prstGeom prst="rect">
            <a:avLst/>
          </a:prstGeom>
          <a:noFill/>
          <a:ln cap="flat" cmpd="sng" w="9525">
            <a:solidFill>
              <a:srgbClr val="EB22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1381950" y="3643550"/>
            <a:ext cx="6075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103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to match the SOTA Interactive RAM model 2PC</a:t>
            </a:r>
            <a:endParaRPr sz="1800">
              <a:solidFill>
                <a:srgbClr val="C1030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/>
          <p:nvPr/>
        </p:nvSpPr>
        <p:spPr>
          <a:xfrm>
            <a:off x="3176250" y="1294325"/>
            <a:ext cx="1416300" cy="14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276425" y="115250"/>
            <a:ext cx="55413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RAM = CPU Circuit + Memory</a:t>
            </a:r>
            <a:endParaRPr b="1" sz="2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Computational Model</a:t>
            </a:r>
            <a:endParaRPr b="1"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7" name="Google Shape;4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252" y="3332725"/>
            <a:ext cx="1416300" cy="141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58"/>
          <p:cNvGrpSpPr/>
          <p:nvPr/>
        </p:nvGrpSpPr>
        <p:grpSpPr>
          <a:xfrm>
            <a:off x="3418200" y="1409413"/>
            <a:ext cx="9565500" cy="1075763"/>
            <a:chOff x="3418200" y="1409413"/>
            <a:chExt cx="9565500" cy="1075763"/>
          </a:xfrm>
        </p:grpSpPr>
        <p:sp>
          <p:nvSpPr>
            <p:cNvPr id="409" name="Google Shape;409;p58"/>
            <p:cNvSpPr/>
            <p:nvPr/>
          </p:nvSpPr>
          <p:spPr>
            <a:xfrm>
              <a:off x="3418200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T=1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10" name="Google Shape;410;p58"/>
            <p:cNvGrpSpPr/>
            <p:nvPr/>
          </p:nvGrpSpPr>
          <p:grpSpPr>
            <a:xfrm>
              <a:off x="4350600" y="1409413"/>
              <a:ext cx="1913075" cy="1075763"/>
              <a:chOff x="4426800" y="1409413"/>
              <a:chExt cx="1913075" cy="1075763"/>
            </a:xfrm>
          </p:grpSpPr>
          <p:sp>
            <p:nvSpPr>
              <p:cNvPr id="411" name="Google Shape;411;p58"/>
              <p:cNvSpPr/>
              <p:nvPr/>
            </p:nvSpPr>
            <p:spPr>
              <a:xfrm>
                <a:off x="5407475" y="1552775"/>
                <a:ext cx="932400" cy="9324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EEEEEE"/>
                  </a:gs>
                </a:gsLst>
                <a:lin ang="5400012" scaled="0"/>
              </a:gra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CPU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latin typeface="Helvetica Neue"/>
                    <a:ea typeface="Helvetica Neue"/>
                    <a:cs typeface="Helvetica Neue"/>
                    <a:sym typeface="Helvetica Neue"/>
                  </a:rPr>
                  <a:t>T=2</a:t>
                </a:r>
                <a:endParaRPr sz="2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12" name="Google Shape;412;p58"/>
              <p:cNvCxnSpPr>
                <a:stCxn id="409" idx="3"/>
                <a:endCxn id="411" idx="1"/>
              </p:cNvCxnSpPr>
              <p:nvPr/>
            </p:nvCxnSpPr>
            <p:spPr>
              <a:xfrm>
                <a:off x="4426800" y="20189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13" name="Google Shape;413;p58"/>
              <p:cNvCxnSpPr/>
              <p:nvPr/>
            </p:nvCxnSpPr>
            <p:spPr>
              <a:xfrm>
                <a:off x="4426800" y="183462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14" name="Google Shape;414;p58"/>
              <p:cNvCxnSpPr/>
              <p:nvPr/>
            </p:nvCxnSpPr>
            <p:spPr>
              <a:xfrm>
                <a:off x="4426800" y="2189075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15" name="Google Shape;415;p58"/>
              <p:cNvSpPr txBox="1"/>
              <p:nvPr/>
            </p:nvSpPr>
            <p:spPr>
              <a:xfrm>
                <a:off x="4599588" y="1409413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16" name="Google Shape;416;p58"/>
            <p:cNvSpPr/>
            <p:nvPr/>
          </p:nvSpPr>
          <p:spPr>
            <a:xfrm>
              <a:off x="72443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T=3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17" name="Google Shape;417;p58"/>
            <p:cNvCxnSpPr>
              <a:endCxn id="416" idx="1"/>
            </p:cNvCxnSpPr>
            <p:nvPr/>
          </p:nvCxnSpPr>
          <p:spPr>
            <a:xfrm>
              <a:off x="6263675" y="20189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18" name="Google Shape;418;p58"/>
            <p:cNvCxnSpPr/>
            <p:nvPr/>
          </p:nvCxnSpPr>
          <p:spPr>
            <a:xfrm>
              <a:off x="6263700" y="183462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19" name="Google Shape;419;p58"/>
            <p:cNvCxnSpPr/>
            <p:nvPr/>
          </p:nvCxnSpPr>
          <p:spPr>
            <a:xfrm>
              <a:off x="6263700" y="2189075"/>
              <a:ext cx="98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20" name="Google Shape;420;p58"/>
            <p:cNvSpPr txBox="1"/>
            <p:nvPr/>
          </p:nvSpPr>
          <p:spPr>
            <a:xfrm>
              <a:off x="6436488" y="1409413"/>
              <a:ext cx="635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Reg</a:t>
              </a:r>
              <a:endParaRPr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21" name="Google Shape;421;p58"/>
            <p:cNvGrpSpPr/>
            <p:nvPr/>
          </p:nvGrpSpPr>
          <p:grpSpPr>
            <a:xfrm>
              <a:off x="8176800" y="1409413"/>
              <a:ext cx="980700" cy="779663"/>
              <a:chOff x="4616150" y="3465288"/>
              <a:chExt cx="980700" cy="779663"/>
            </a:xfrm>
          </p:grpSpPr>
          <p:cxnSp>
            <p:nvCxnSpPr>
              <p:cNvPr id="422" name="Google Shape;422;p58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23" name="Google Shape;423;p58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24" name="Google Shape;424;p58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25" name="Google Shape;425;p58"/>
            <p:cNvSpPr/>
            <p:nvPr/>
          </p:nvSpPr>
          <p:spPr>
            <a:xfrm>
              <a:off x="91574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T=4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26" name="Google Shape;426;p58"/>
            <p:cNvGrpSpPr/>
            <p:nvPr/>
          </p:nvGrpSpPr>
          <p:grpSpPr>
            <a:xfrm>
              <a:off x="100898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427" name="Google Shape;427;p58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28" name="Google Shape;428;p58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29" name="Google Shape;429;p58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30" name="Google Shape;430;p58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31" name="Google Shape;431;p58"/>
            <p:cNvSpPr/>
            <p:nvPr/>
          </p:nvSpPr>
          <p:spPr>
            <a:xfrm>
              <a:off x="11070575" y="1552775"/>
              <a:ext cx="932400" cy="932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EEEEEE"/>
                </a:gs>
              </a:gsLst>
              <a:lin ang="5400012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CPU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Helvetica Neue"/>
                  <a:ea typeface="Helvetica Neue"/>
                  <a:cs typeface="Helvetica Neue"/>
                  <a:sym typeface="Helvetica Neue"/>
                </a:rPr>
                <a:t>T=5</a:t>
              </a:r>
              <a:endParaRPr sz="2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32" name="Google Shape;432;p58"/>
            <p:cNvGrpSpPr/>
            <p:nvPr/>
          </p:nvGrpSpPr>
          <p:grpSpPr>
            <a:xfrm>
              <a:off x="12002975" y="1409413"/>
              <a:ext cx="980725" cy="779663"/>
              <a:chOff x="4616125" y="3465288"/>
              <a:chExt cx="980725" cy="779663"/>
            </a:xfrm>
          </p:grpSpPr>
          <p:cxnSp>
            <p:nvCxnSpPr>
              <p:cNvPr id="433" name="Google Shape;433;p58"/>
              <p:cNvCxnSpPr/>
              <p:nvPr/>
            </p:nvCxnSpPr>
            <p:spPr>
              <a:xfrm>
                <a:off x="4616125" y="40748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34" name="Google Shape;434;p58"/>
              <p:cNvCxnSpPr/>
              <p:nvPr/>
            </p:nvCxnSpPr>
            <p:spPr>
              <a:xfrm>
                <a:off x="4616150" y="389050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435" name="Google Shape;435;p58"/>
              <p:cNvCxnSpPr/>
              <p:nvPr/>
            </p:nvCxnSpPr>
            <p:spPr>
              <a:xfrm>
                <a:off x="4616150" y="4244950"/>
                <a:ext cx="980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436" name="Google Shape;436;p58"/>
              <p:cNvSpPr txBox="1"/>
              <p:nvPr/>
            </p:nvSpPr>
            <p:spPr>
              <a:xfrm>
                <a:off x="4788938" y="3465288"/>
                <a:ext cx="635100" cy="3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Reg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437" name="Google Shape;437;p58"/>
          <p:cNvGrpSpPr/>
          <p:nvPr/>
        </p:nvGrpSpPr>
        <p:grpSpPr>
          <a:xfrm>
            <a:off x="2956775" y="2533250"/>
            <a:ext cx="852300" cy="1001400"/>
            <a:chOff x="2956775" y="2533250"/>
            <a:chExt cx="852300" cy="1001400"/>
          </a:xfrm>
        </p:grpSpPr>
        <p:cxnSp>
          <p:nvCxnSpPr>
            <p:cNvPr id="438" name="Google Shape;438;p58"/>
            <p:cNvCxnSpPr/>
            <p:nvPr/>
          </p:nvCxnSpPr>
          <p:spPr>
            <a:xfrm>
              <a:off x="375047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EC920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39" name="Google Shape;439;p58"/>
            <p:cNvSpPr txBox="1"/>
            <p:nvPr/>
          </p:nvSpPr>
          <p:spPr>
            <a:xfrm>
              <a:off x="295677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baseline="-25000" lang="en" sz="1900">
                  <a:solidFill>
                    <a:srgbClr val="EC920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baseline="-25000" sz="1900">
                <a:solidFill>
                  <a:srgbClr val="EC920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40" name="Google Shape;440;p58"/>
          <p:cNvGrpSpPr/>
          <p:nvPr/>
        </p:nvGrpSpPr>
        <p:grpSpPr>
          <a:xfrm>
            <a:off x="4018325" y="2533250"/>
            <a:ext cx="852300" cy="1001400"/>
            <a:chOff x="4018325" y="2533250"/>
            <a:chExt cx="852300" cy="1001400"/>
          </a:xfrm>
        </p:grpSpPr>
        <p:cxnSp>
          <p:nvCxnSpPr>
            <p:cNvPr id="441" name="Google Shape;441;p58"/>
            <p:cNvCxnSpPr/>
            <p:nvPr/>
          </p:nvCxnSpPr>
          <p:spPr>
            <a:xfrm>
              <a:off x="4018325" y="2533250"/>
              <a:ext cx="0" cy="1001400"/>
            </a:xfrm>
            <a:prstGeom prst="straightConnector1">
              <a:avLst/>
            </a:prstGeom>
            <a:noFill/>
            <a:ln cap="flat" cmpd="sng" w="19050">
              <a:solidFill>
                <a:srgbClr val="10B9CB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42" name="Google Shape;442;p58"/>
            <p:cNvSpPr txBox="1"/>
            <p:nvPr/>
          </p:nvSpPr>
          <p:spPr>
            <a:xfrm>
              <a:off x="4018325" y="2758150"/>
              <a:ext cx="852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r>
                <a:rPr baseline="-25000" lang="en" sz="1900">
                  <a:solidFill>
                    <a:srgbClr val="0DB7C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baseline="-25000" sz="1900">
                <a:solidFill>
                  <a:srgbClr val="0DB7C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43" name="Google Shape;443;p58"/>
          <p:cNvSpPr txBox="1"/>
          <p:nvPr/>
        </p:nvSpPr>
        <p:spPr>
          <a:xfrm>
            <a:off x="4714775" y="4103175"/>
            <a:ext cx="1102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4" name="Google Shape;444;p58"/>
          <p:cNvCxnSpPr/>
          <p:nvPr/>
        </p:nvCxnSpPr>
        <p:spPr>
          <a:xfrm>
            <a:off x="8184875" y="2018975"/>
            <a:ext cx="98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