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28" r:id="rId3"/>
    <p:sldId id="329" r:id="rId4"/>
    <p:sldId id="327" r:id="rId5"/>
    <p:sldId id="297" r:id="rId6"/>
    <p:sldId id="303" r:id="rId7"/>
    <p:sldId id="321" r:id="rId8"/>
    <p:sldId id="299" r:id="rId9"/>
    <p:sldId id="273" r:id="rId10"/>
    <p:sldId id="289" r:id="rId11"/>
    <p:sldId id="288" r:id="rId12"/>
    <p:sldId id="322" r:id="rId13"/>
    <p:sldId id="308" r:id="rId14"/>
    <p:sldId id="330" r:id="rId15"/>
    <p:sldId id="318" r:id="rId16"/>
    <p:sldId id="316" r:id="rId17"/>
    <p:sldId id="319" r:id="rId18"/>
    <p:sldId id="323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8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18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C3BFB-3264-AB44-90B2-9E4F59B66C10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205AE-F5D5-9248-B298-0983BE52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9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719B3-2717-33AA-6F81-679844FE2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D6CF1-B868-CA6F-13D1-B9499857E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9741D-4C95-551D-CCB8-F5786EFAE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0E21C-3CEF-48AA-5F4F-D4147CF52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205AE-F5D5-9248-B298-0983BE523E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0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06CCD-2F6C-7C42-23EA-F0762B86D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460BBA-1F4F-DE86-BF6D-B8D9B4C26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D25D1-A9D4-9279-79BC-08EAF8868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0D4A1-FCFC-0D47-BE5A-F5A0EE0C6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205AE-F5D5-9248-B298-0983BE523E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012C9-CA9B-2DE8-6D07-EEBB7BAD9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0FD475-4783-DDA2-5640-D97A98C01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4A30F-9695-B8FC-A376-BFB7AEED8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11BC3-4DBF-E2C0-0F7F-AA69D29ED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205AE-F5D5-9248-B298-0983BE523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7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05AE-F5D5-9248-B298-0983BE523E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05AE-F5D5-9248-B298-0983BE523E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05AE-F5D5-9248-B298-0983BE523E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45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05AE-F5D5-9248-B298-0983BE523E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05AE-F5D5-9248-B298-0983BE523E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3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3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9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4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A3FA4-1277-7749-BB90-05C9CE585AB8}" type="datetimeFigureOut">
              <a:rPr lang="en-US" smtClean="0"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0710-34BA-6647-B113-1985B9675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1.png"/><Relationship Id="rId21" Type="http://schemas.openxmlformats.org/officeDocument/2006/relationships/image" Target="../media/image5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0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3.png"/><Relationship Id="rId5" Type="http://schemas.openxmlformats.org/officeDocument/2006/relationships/image" Target="../media/image33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5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25" Type="http://schemas.openxmlformats.org/officeDocument/2006/relationships/image" Target="../media/image57.png"/><Relationship Id="rId2" Type="http://schemas.openxmlformats.org/officeDocument/2006/relationships/image" Target="../media/image30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6.png"/><Relationship Id="rId5" Type="http://schemas.openxmlformats.org/officeDocument/2006/relationships/image" Target="../media/image33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31.png"/><Relationship Id="rId21" Type="http://schemas.openxmlformats.org/officeDocument/2006/relationships/image" Target="../media/image5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25" Type="http://schemas.openxmlformats.org/officeDocument/2006/relationships/image" Target="../media/image58.png"/><Relationship Id="rId2" Type="http://schemas.openxmlformats.org/officeDocument/2006/relationships/image" Target="../media/image30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6.png"/><Relationship Id="rId5" Type="http://schemas.openxmlformats.org/officeDocument/2006/relationships/image" Target="../media/image33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 the Power of Oblivious State Preparation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67800"/>
            <a:ext cx="9144000" cy="518728"/>
          </a:xfrm>
        </p:spPr>
        <p:txBody>
          <a:bodyPr>
            <a:normAutofit/>
          </a:bodyPr>
          <a:lstStyle/>
          <a:p>
            <a:r>
              <a:rPr lang="en-US" sz="2800" dirty="0"/>
              <a:t>James </a:t>
            </a:r>
            <a:r>
              <a:rPr lang="en-US" sz="2800" dirty="0" err="1"/>
              <a:t>Bartusek</a:t>
            </a:r>
            <a:r>
              <a:rPr lang="en-US" sz="2800" dirty="0"/>
              <a:t>                   </a:t>
            </a:r>
            <a:r>
              <a:rPr lang="en-US" sz="2800" dirty="0" err="1"/>
              <a:t>Dakshita</a:t>
            </a:r>
            <a:r>
              <a:rPr lang="en-US" sz="2800" dirty="0"/>
              <a:t> </a:t>
            </a:r>
            <a:r>
              <a:rPr lang="en-US" sz="2800" dirty="0" err="1"/>
              <a:t>Khurana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7447" y="5174787"/>
            <a:ext cx="9144000" cy="51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Columbia University                       UIUC and NTT Research</a:t>
            </a:r>
          </a:p>
        </p:txBody>
      </p:sp>
    </p:spTree>
    <p:extLst>
      <p:ext uri="{BB962C8B-B14F-4D97-AF65-F5344CB8AC3E}">
        <p14:creationId xmlns:p14="http://schemas.microsoft.com/office/powerpoint/2010/main" val="705714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6424" y="1463630"/>
            <a:ext cx="113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Prover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304" y="1463631"/>
            <a:ext cx="124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2233" y="2005063"/>
                <a:ext cx="24151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233" y="2005063"/>
                <a:ext cx="241514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40" t="-10526" r="-15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4959190" y="2063797"/>
            <a:ext cx="1340173" cy="704133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OSP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45902" y="2254269"/>
            <a:ext cx="57443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9736" y="1824108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36" y="1824108"/>
                <a:ext cx="42639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454761" y="2678176"/>
            <a:ext cx="56557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9736" y="2262470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36" y="2262470"/>
                <a:ext cx="43261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4206794" y="2415863"/>
            <a:ext cx="58615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87910" y="2207329"/>
                <a:ext cx="1033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10" y="2207329"/>
                <a:ext cx="103342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8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956127" y="3337802"/>
            <a:ext cx="2018672" cy="20186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33869" y="329871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19567" y="531980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3379" y="430141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38464" y="430682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99704" y="2925157"/>
                <a:ext cx="559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|0⟩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04" y="2925157"/>
                <a:ext cx="55976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9704" y="5372155"/>
                <a:ext cx="559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|1⟩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04" y="5372155"/>
                <a:ext cx="55976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357" y="4147083"/>
                <a:ext cx="609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|+⟩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7" y="4147083"/>
                <a:ext cx="609462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39097" y="4149321"/>
                <a:ext cx="609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|−⟩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97" y="4149321"/>
                <a:ext cx="609462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810" y="4398311"/>
                <a:ext cx="1743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0" y="4398311"/>
                <a:ext cx="174328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60920" y="3311894"/>
                <a:ext cx="1608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920" y="3311894"/>
                <a:ext cx="1608733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75221" y="5630197"/>
                <a:ext cx="1608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1" y="5630197"/>
                <a:ext cx="160873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30711" y="4398311"/>
                <a:ext cx="1743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11" y="4398311"/>
                <a:ext cx="1743281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32233" y="3181191"/>
                <a:ext cx="2419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𝑦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233" y="3181191"/>
                <a:ext cx="2419124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4030" t="-10526" r="-12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041271" y="3494212"/>
            <a:ext cx="11694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63996" y="3039795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96" y="3039795"/>
                <a:ext cx="430374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6866" y="6146801"/>
                <a:ext cx="27342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r>
                      <a:rPr lang="en-US" sz="20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000" dirty="0"/>
                  <a:t>, 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𝑋</m:t>
                    </m:r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</a:rPr>
                      <m:t>𝑍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r>
                      <a:rPr lang="en-US" sz="20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000" dirty="0"/>
                  <a:t>, 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𝑋</m:t>
                    </m:r>
                    <m:r>
                      <a:rPr lang="en-US" sz="2000" b="0" i="1" smtClean="0"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latin typeface="Cambria Math" charset="0"/>
                      </a:rPr>
                      <m:t>𝑍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66" y="6146801"/>
                <a:ext cx="2734210" cy="707886"/>
              </a:xfrm>
              <a:prstGeom prst="rect">
                <a:avLst/>
              </a:prstGeom>
              <a:blipFill rotWithShape="0">
                <a:blip r:embed="rId16"/>
                <a:stretch>
                  <a:fillRect l="-222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179308" y="3553429"/>
            <a:ext cx="1623668" cy="16236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137877" y="3541734"/>
            <a:ext cx="1632799" cy="16327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13646" y="3730981"/>
                <a:ext cx="80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46" y="3730981"/>
                <a:ext cx="80990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93074" y="3734788"/>
                <a:ext cx="80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074" y="3734788"/>
                <a:ext cx="80990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2637156" y="358910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30309" y="360018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60092" y="503120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04389" y="503055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1469" y="3248178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9" y="3248178"/>
                <a:ext cx="79727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4554" y="5142390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54" y="5142390"/>
                <a:ext cx="797270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26123" y="3243591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23" y="3243591"/>
                <a:ext cx="797270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79208" y="5137803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208" y="5137803"/>
                <a:ext cx="797270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5041271" y="4126456"/>
            <a:ext cx="11694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65663" y="3699172"/>
                <a:ext cx="42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663" y="3699172"/>
                <a:ext cx="427040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28950" y="3857999"/>
                <a:ext cx="31110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Accept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𝑎</m:t>
                    </m:r>
                    <m:r>
                      <a:rPr lang="en-US" sz="2400" b="0" i="1" smtClean="0">
                        <a:latin typeface="Cambria Math" charset="0"/>
                      </a:rPr>
                      <m:t>⊕</m:t>
                    </m:r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r>
                      <a:rPr lang="en-US" sz="2400" b="0" i="1" smtClean="0">
                        <a:latin typeface="Cambria Math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950" y="3857999"/>
                <a:ext cx="3111044" cy="461665"/>
              </a:xfrm>
              <a:prstGeom prst="rect">
                <a:avLst/>
              </a:prstGeom>
              <a:blipFill rotWithShape="0">
                <a:blip r:embed="rId24"/>
                <a:stretch>
                  <a:fillRect l="-29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11480" y="349624"/>
            <a:ext cx="7684008" cy="1096495"/>
          </a:xfrm>
        </p:spPr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quantumness</a:t>
            </a:r>
            <a:r>
              <a:rPr lang="en-US" dirty="0"/>
              <a:t> from OSP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2355" y="2837797"/>
            <a:ext cx="3509155" cy="33080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684376" y="4588121"/>
            <a:ext cx="6024304" cy="1957556"/>
          </a:xfrm>
          <a:prstGeom prst="roundRect">
            <a:avLst/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804410" y="4640522"/>
            <a:ext cx="587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Soundness argument</a:t>
            </a:r>
            <a:r>
              <a:rPr lang="en-US" dirty="0"/>
              <a:t>: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867887" y="319629"/>
            <a:ext cx="4091761" cy="973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898719" y="331347"/>
                <a:ext cx="4091761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Quantum completeness: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&gt;0.85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19" y="331347"/>
                <a:ext cx="4091761" cy="506870"/>
              </a:xfrm>
              <a:prstGeom prst="rect">
                <a:avLst/>
              </a:prstGeom>
              <a:blipFill rotWithShape="0">
                <a:blip r:embed="rId25"/>
                <a:stretch>
                  <a:fillRect l="-134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898719" y="832826"/>
                <a:ext cx="3488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Classical soundness: 0.75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negl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19" y="832826"/>
                <a:ext cx="348896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15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5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15" grpId="0"/>
      <p:bldP spid="54" grpId="0" animBg="1"/>
      <p:bldP spid="55" grpId="0"/>
      <p:bldP spid="56" grpId="0" animBg="1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6424" y="1463630"/>
            <a:ext cx="113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Prover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304" y="1463631"/>
            <a:ext cx="124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2233" y="2005063"/>
                <a:ext cx="24151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233" y="2005063"/>
                <a:ext cx="241514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40" t="-10526" r="-15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4959190" y="2063797"/>
            <a:ext cx="1340173" cy="704133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OSP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45902" y="2254269"/>
            <a:ext cx="57443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9736" y="1824108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36" y="1824108"/>
                <a:ext cx="42639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454761" y="2678176"/>
            <a:ext cx="56557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9736" y="2262470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36" y="2262470"/>
                <a:ext cx="43261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4206794" y="2415863"/>
            <a:ext cx="58615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87910" y="2207329"/>
                <a:ext cx="1033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10" y="2207329"/>
                <a:ext cx="103342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8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956127" y="3337802"/>
            <a:ext cx="2018672" cy="20186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33869" y="329871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19567" y="531980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3379" y="430141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38464" y="430682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99704" y="2925157"/>
                <a:ext cx="559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|0⟩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04" y="2925157"/>
                <a:ext cx="55976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9704" y="5372155"/>
                <a:ext cx="559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|1⟩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04" y="5372155"/>
                <a:ext cx="55976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357" y="4147083"/>
                <a:ext cx="609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|+⟩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7" y="4147083"/>
                <a:ext cx="609462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39097" y="4149321"/>
                <a:ext cx="609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|−⟩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97" y="4149321"/>
                <a:ext cx="609462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810" y="4398311"/>
                <a:ext cx="1743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0" y="4398311"/>
                <a:ext cx="174328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60920" y="3311894"/>
                <a:ext cx="1608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920" y="3311894"/>
                <a:ext cx="1608733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75221" y="5630197"/>
                <a:ext cx="1608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1" y="5630197"/>
                <a:ext cx="160873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30711" y="4398311"/>
                <a:ext cx="1743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11" y="4398311"/>
                <a:ext cx="1743281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32233" y="3181191"/>
                <a:ext cx="2419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𝑦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233" y="3181191"/>
                <a:ext cx="2419124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4030" t="-10526" r="-12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041271" y="3494212"/>
            <a:ext cx="11694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63996" y="3039795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96" y="3039795"/>
                <a:ext cx="430374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6866" y="6146801"/>
                <a:ext cx="27342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r>
                      <a:rPr lang="en-US" sz="20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000" dirty="0"/>
                  <a:t>, 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𝑋</m:t>
                    </m:r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</a:rPr>
                      <m:t>𝑍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r>
                      <a:rPr lang="en-US" sz="20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000" dirty="0"/>
                  <a:t>, 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𝑋</m:t>
                    </m:r>
                    <m:r>
                      <a:rPr lang="en-US" sz="2000" b="0" i="1" smtClean="0"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latin typeface="Cambria Math" charset="0"/>
                      </a:rPr>
                      <m:t>𝑍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66" y="6146801"/>
                <a:ext cx="2734210" cy="707886"/>
              </a:xfrm>
              <a:prstGeom prst="rect">
                <a:avLst/>
              </a:prstGeom>
              <a:blipFill rotWithShape="0">
                <a:blip r:embed="rId16"/>
                <a:stretch>
                  <a:fillRect l="-222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179308" y="3553429"/>
            <a:ext cx="1623668" cy="16236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137877" y="3541734"/>
            <a:ext cx="1632799" cy="16327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13646" y="3730981"/>
                <a:ext cx="80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46" y="3730981"/>
                <a:ext cx="80990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93074" y="3734788"/>
                <a:ext cx="80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074" y="3734788"/>
                <a:ext cx="80990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2637156" y="358910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30309" y="360018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60092" y="503120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04389" y="503055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1469" y="3248178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9" y="3248178"/>
                <a:ext cx="79727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4554" y="5142390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54" y="5142390"/>
                <a:ext cx="797270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26123" y="3243591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23" y="3243591"/>
                <a:ext cx="797270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79208" y="5137803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208" y="5137803"/>
                <a:ext cx="797270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5041271" y="4126456"/>
            <a:ext cx="11694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65663" y="3699172"/>
                <a:ext cx="42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663" y="3699172"/>
                <a:ext cx="427040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28950" y="3857999"/>
                <a:ext cx="31110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Accept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𝑎</m:t>
                    </m:r>
                    <m:r>
                      <a:rPr lang="en-US" sz="2400" b="0" i="1" smtClean="0">
                        <a:latin typeface="Cambria Math" charset="0"/>
                      </a:rPr>
                      <m:t>⊕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r>
                      <a:rPr lang="en-US" sz="2400" b="0" i="1" smtClean="0">
                        <a:latin typeface="Cambria Math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950" y="3857999"/>
                <a:ext cx="3111044" cy="461665"/>
              </a:xfrm>
              <a:prstGeom prst="rect">
                <a:avLst/>
              </a:prstGeom>
              <a:blipFill rotWithShape="0">
                <a:blip r:embed="rId24"/>
                <a:stretch>
                  <a:fillRect l="-29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le 46"/>
          <p:cNvSpPr/>
          <p:nvPr/>
        </p:nvSpPr>
        <p:spPr>
          <a:xfrm>
            <a:off x="4684376" y="4588121"/>
            <a:ext cx="6024304" cy="1957556"/>
          </a:xfrm>
          <a:prstGeom prst="roundRect">
            <a:avLst/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11480" y="349624"/>
            <a:ext cx="7684008" cy="1096495"/>
          </a:xfrm>
        </p:spPr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quantumness</a:t>
            </a:r>
            <a:r>
              <a:rPr lang="en-US" dirty="0"/>
              <a:t> from OSP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2355" y="2837797"/>
            <a:ext cx="3509155" cy="33080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867887" y="319629"/>
            <a:ext cx="4091761" cy="973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04410" y="4640522"/>
                <a:ext cx="5872234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Soundness argument</a:t>
                </a:r>
                <a:r>
                  <a:rPr lang="en-US" dirty="0"/>
                  <a:t>: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=0,</m:t>
                    </m:r>
                  </m:oMath>
                </a14:m>
                <a:r>
                  <a:rPr lang="en-US" dirty="0"/>
                  <a:t> accepting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/>
                  <a:t>, accepting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⊕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b="0" i="1" dirty="0">
                  <a:latin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/>
                  <a:t>, the hidden OSP basis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By rewinding, any PPT prover w/ </a:t>
                </a:r>
                <a:r>
                  <a:rPr lang="en-US" dirty="0" err="1"/>
                  <a:t>adv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≥0.75+1/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poly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yields both accepting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w.p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≥0.5+1/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poly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410" y="4640522"/>
                <a:ext cx="5872234" cy="1785104"/>
              </a:xfrm>
              <a:prstGeom prst="rect">
                <a:avLst/>
              </a:prstGeom>
              <a:blipFill rotWithShape="0">
                <a:blip r:embed="rId25"/>
                <a:stretch>
                  <a:fillRect l="-1038" t="-1706" b="-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898719" y="331347"/>
                <a:ext cx="4091761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Quantum completeness: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&gt;0.85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19" y="331347"/>
                <a:ext cx="4091761" cy="506870"/>
              </a:xfrm>
              <a:prstGeom prst="rect">
                <a:avLst/>
              </a:prstGeom>
              <a:blipFill rotWithShape="0">
                <a:blip r:embed="rId26"/>
                <a:stretch>
                  <a:fillRect l="-134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898719" y="832826"/>
                <a:ext cx="3488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Classical soundness: 0.75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negl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719" y="832826"/>
                <a:ext cx="348896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15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6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6424" y="1463630"/>
            <a:ext cx="113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Prover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304" y="1463631"/>
            <a:ext cx="124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2233" y="2005063"/>
                <a:ext cx="24151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233" y="2005063"/>
                <a:ext cx="241514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40" t="-10526" r="-15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4959190" y="2063797"/>
            <a:ext cx="1340173" cy="704133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OSP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45902" y="2254269"/>
            <a:ext cx="57443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9736" y="1824108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36" y="1824108"/>
                <a:ext cx="42639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454761" y="2678176"/>
            <a:ext cx="56557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9736" y="2262470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36" y="2262470"/>
                <a:ext cx="43261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4206794" y="2415863"/>
            <a:ext cx="58615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87910" y="2207329"/>
                <a:ext cx="1033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10" y="2207329"/>
                <a:ext cx="103342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8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956127" y="3337802"/>
            <a:ext cx="2018672" cy="20186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33869" y="329871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19567" y="531980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3379" y="430141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38464" y="430682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99704" y="2925157"/>
                <a:ext cx="559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|0⟩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04" y="2925157"/>
                <a:ext cx="55976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9704" y="5372155"/>
                <a:ext cx="559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|1⟩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04" y="5372155"/>
                <a:ext cx="55976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357" y="4147083"/>
                <a:ext cx="609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|+⟩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7" y="4147083"/>
                <a:ext cx="609462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39097" y="4149321"/>
                <a:ext cx="609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|−⟩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97" y="4149321"/>
                <a:ext cx="609462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810" y="4398311"/>
                <a:ext cx="1743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0" y="4398311"/>
                <a:ext cx="174328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60920" y="3311894"/>
                <a:ext cx="1608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920" y="3311894"/>
                <a:ext cx="1608733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75221" y="5630197"/>
                <a:ext cx="1608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1" y="5630197"/>
                <a:ext cx="160873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30711" y="4398311"/>
                <a:ext cx="1743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11" y="4398311"/>
                <a:ext cx="1743281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32233" y="3181191"/>
                <a:ext cx="2419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𝑦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233" y="3181191"/>
                <a:ext cx="2419124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4030" t="-10526" r="-12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041271" y="3494212"/>
            <a:ext cx="11694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63996" y="3039795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996" y="3039795"/>
                <a:ext cx="430374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6866" y="6146801"/>
                <a:ext cx="27342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r>
                      <a:rPr lang="en-US" sz="20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000" dirty="0"/>
                  <a:t>, 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𝑋</m:t>
                    </m:r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</a:rPr>
                      <m:t>𝑍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r>
                      <a:rPr lang="en-US" sz="20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000" dirty="0"/>
                  <a:t>, 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𝑋</m:t>
                    </m:r>
                    <m:r>
                      <a:rPr lang="en-US" sz="2000" b="0" i="1" smtClean="0">
                        <a:latin typeface="Cambria Math" charset="0"/>
                      </a:rPr>
                      <m:t>−</m:t>
                    </m:r>
                    <m:r>
                      <a:rPr lang="en-US" sz="2000" b="0" i="1" smtClean="0">
                        <a:latin typeface="Cambria Math" charset="0"/>
                      </a:rPr>
                      <m:t>𝑍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66" y="6146801"/>
                <a:ext cx="2734210" cy="707886"/>
              </a:xfrm>
              <a:prstGeom prst="rect">
                <a:avLst/>
              </a:prstGeom>
              <a:blipFill rotWithShape="0">
                <a:blip r:embed="rId16"/>
                <a:stretch>
                  <a:fillRect l="-222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>
            <a:off x="1179308" y="3553429"/>
            <a:ext cx="1623668" cy="16236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137877" y="3541734"/>
            <a:ext cx="1632799" cy="163279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13646" y="3730981"/>
                <a:ext cx="80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46" y="3730981"/>
                <a:ext cx="80990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93074" y="3734788"/>
                <a:ext cx="80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074" y="3734788"/>
                <a:ext cx="80990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2637156" y="358910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230309" y="360018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60092" y="5031205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204389" y="5030553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1469" y="3248178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69" y="3248178"/>
                <a:ext cx="79727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24554" y="5142390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54" y="5142390"/>
                <a:ext cx="797270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26123" y="3243591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23" y="3243591"/>
                <a:ext cx="797270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79208" y="5137803"/>
                <a:ext cx="797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208" y="5137803"/>
                <a:ext cx="797270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5041271" y="4126456"/>
            <a:ext cx="11694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65663" y="3699172"/>
                <a:ext cx="42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663" y="3699172"/>
                <a:ext cx="427040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28950" y="3857999"/>
                <a:ext cx="31110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Accept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𝑎</m:t>
                    </m:r>
                    <m:r>
                      <a:rPr lang="en-US" sz="2400" b="0" i="1" smtClean="0">
                        <a:latin typeface="Cambria Math" charset="0"/>
                      </a:rPr>
                      <m:t>⊕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r>
                      <a:rPr lang="en-US" sz="2400" b="0" i="1" smtClean="0">
                        <a:latin typeface="Cambria Math" charset="0"/>
                      </a:rPr>
                      <m:t>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950" y="3857999"/>
                <a:ext cx="3111044" cy="461665"/>
              </a:xfrm>
              <a:prstGeom prst="rect">
                <a:avLst/>
              </a:prstGeom>
              <a:blipFill rotWithShape="0">
                <a:blip r:embed="rId24"/>
                <a:stretch>
                  <a:fillRect l="-29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11480" y="349624"/>
            <a:ext cx="7684008" cy="1096495"/>
          </a:xfrm>
        </p:spPr>
        <p:txBody>
          <a:bodyPr/>
          <a:lstStyle/>
          <a:p>
            <a:r>
              <a:rPr lang="en-US" dirty="0"/>
              <a:t>Unclonable states from OSP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2355" y="2837797"/>
            <a:ext cx="3509155" cy="33080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684376" y="4588121"/>
            <a:ext cx="7129672" cy="1742365"/>
          </a:xfrm>
          <a:prstGeom prst="roundRect">
            <a:avLst/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70438" y="4975275"/>
                <a:ext cx="70436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Even a </a:t>
                </a:r>
                <a:r>
                  <a:rPr lang="en-US" sz="2000" i="1" dirty="0"/>
                  <a:t>quantum</a:t>
                </a:r>
                <a:r>
                  <a:rPr lang="en-US" sz="2000" dirty="0"/>
                  <a:t> prover shouldn’t be able to clone the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|</m:t>
                    </m:r>
                    <m:r>
                      <a:rPr lang="en-US" sz="2000" b="0" i="1" smtClean="0">
                        <a:latin typeface="Cambria Math" charset="0"/>
                      </a:rPr>
                      <m:t>𝑎</m:t>
                    </m:r>
                    <m:r>
                      <a:rPr lang="en-US" sz="2000" b="0" i="1" smtClean="0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sz="2000" dirty="0"/>
                  <a:t>, since this would also enable answering both challenges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000" dirty="0"/>
                  <a:t>By repeating and amplifying, we turn this into quantum money and position-verification (following [RS19, LLQ22])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438" y="4975275"/>
                <a:ext cx="7043610" cy="1323439"/>
              </a:xfrm>
              <a:prstGeom prst="rect">
                <a:avLst/>
              </a:prstGeom>
              <a:blipFill rotWithShape="0">
                <a:blip r:embed="rId25"/>
                <a:stretch>
                  <a:fillRect l="-779" t="-2304" r="-1039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00710" y="4651108"/>
            <a:ext cx="1526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Observation:</a:t>
            </a:r>
          </a:p>
        </p:txBody>
      </p:sp>
    </p:spTree>
    <p:extLst>
      <p:ext uri="{BB962C8B-B14F-4D97-AF65-F5344CB8AC3E}">
        <p14:creationId xmlns:p14="http://schemas.microsoft.com/office/powerpoint/2010/main" val="12685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7527" y="432372"/>
            <a:ext cx="9940155" cy="925422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Public-key encryption from (two-round) OSP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0F6AAF8-DF01-CEB0-FFFE-C449A335B453}"/>
              </a:ext>
            </a:extLst>
          </p:cNvPr>
          <p:cNvSpPr/>
          <p:nvPr/>
        </p:nvSpPr>
        <p:spPr>
          <a:xfrm>
            <a:off x="1243041" y="3129454"/>
            <a:ext cx="2132170" cy="925421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Two-round OSP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4640E2-F8E6-B094-8A69-413BF54254D0}"/>
              </a:ext>
            </a:extLst>
          </p:cNvPr>
          <p:cNvSpPr/>
          <p:nvPr/>
        </p:nvSpPr>
        <p:spPr>
          <a:xfrm>
            <a:off x="4474817" y="3125743"/>
            <a:ext cx="2867276" cy="925422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Two-round Encrypted CNOT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4D9C8B-D1F6-F1E2-8FAE-42482F76F1A6}"/>
              </a:ext>
            </a:extLst>
          </p:cNvPr>
          <p:cNvSpPr/>
          <p:nvPr/>
        </p:nvSpPr>
        <p:spPr>
          <a:xfrm>
            <a:off x="8441699" y="3125743"/>
            <a:ext cx="1925983" cy="925422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PKE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7FEB48-DDFC-7255-7B7C-7F1A709DD74B}"/>
              </a:ext>
            </a:extLst>
          </p:cNvPr>
          <p:cNvCxnSpPr/>
          <p:nvPr/>
        </p:nvCxnSpPr>
        <p:spPr>
          <a:xfrm>
            <a:off x="3590364" y="3576918"/>
            <a:ext cx="6454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A8D7A7-87C7-3380-1A03-27A33FA9EE75}"/>
              </a:ext>
            </a:extLst>
          </p:cNvPr>
          <p:cNvCxnSpPr/>
          <p:nvPr/>
        </p:nvCxnSpPr>
        <p:spPr>
          <a:xfrm>
            <a:off x="7521388" y="3576918"/>
            <a:ext cx="6454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A023F-4F15-AC51-0723-1DC3B801A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96E015-BD03-80E1-45D0-FF052E6D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27" y="432372"/>
            <a:ext cx="8143449" cy="925422"/>
          </a:xfrm>
        </p:spPr>
        <p:txBody>
          <a:bodyPr>
            <a:normAutofit/>
          </a:bodyPr>
          <a:lstStyle/>
          <a:p>
            <a:r>
              <a:rPr lang="en-US" dirty="0"/>
              <a:t>Encrypted CNOT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2D0B14-D314-5B7D-2ADB-D987584D2A6B}"/>
                  </a:ext>
                </a:extLst>
              </p:cNvPr>
              <p:cNvSpPr txBox="1"/>
              <p:nvPr/>
            </p:nvSpPr>
            <p:spPr>
              <a:xfrm>
                <a:off x="2511552" y="2108500"/>
                <a:ext cx="2441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Classical Client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(</m:t>
                    </m:r>
                    <m:r>
                      <a:rPr lang="en-US" sz="2400" b="0" i="1" u="sng" smtClean="0">
                        <a:latin typeface="Cambria Math" charset="0"/>
                      </a:rPr>
                      <m:t>𝑏</m:t>
                    </m:r>
                    <m:r>
                      <a:rPr lang="en-US" sz="2400" b="0" i="1" u="sng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u="sng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2D0B14-D314-5B7D-2ADB-D987584D2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552" y="2108500"/>
                <a:ext cx="2441630" cy="461665"/>
              </a:xfrm>
              <a:prstGeom prst="rect">
                <a:avLst/>
              </a:prstGeom>
              <a:blipFill>
                <a:blip r:embed="rId2"/>
                <a:stretch>
                  <a:fillRect l="-3608" t="-8108" r="-103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030FB0-B537-FF58-6B2E-C0D3C8765A9A}"/>
                  </a:ext>
                </a:extLst>
              </p:cNvPr>
              <p:cNvSpPr txBox="1"/>
              <p:nvPr/>
            </p:nvSpPr>
            <p:spPr>
              <a:xfrm>
                <a:off x="7162800" y="2108500"/>
                <a:ext cx="2927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Quantum Server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(|</m:t>
                    </m:r>
                    <m:r>
                      <a:rPr lang="en-US" sz="2400" b="0" i="1" u="sng" smtClean="0">
                        <a:latin typeface="Cambria Math" charset="0"/>
                      </a:rPr>
                      <m:t>𝜓</m:t>
                    </m:r>
                    <m:r>
                      <a:rPr lang="en-US" sz="2400" b="0" i="1" u="sng" smtClean="0">
                        <a:latin typeface="Cambria Math" charset="0"/>
                      </a:rPr>
                      <m:t>⟩)</m:t>
                    </m:r>
                  </m:oMath>
                </a14:m>
                <a:endParaRPr lang="en-US" sz="2400" u="sng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030FB0-B537-FF58-6B2E-C0D3C8765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108500"/>
                <a:ext cx="2927533" cy="461665"/>
              </a:xfrm>
              <a:prstGeom prst="rect">
                <a:avLst/>
              </a:prstGeom>
              <a:blipFill>
                <a:blip r:embed="rId3"/>
                <a:stretch>
                  <a:fillRect l="-3463" t="-8108" r="-86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FB9A47-0071-CB57-986E-2800C5DA5E2A}"/>
              </a:ext>
            </a:extLst>
          </p:cNvPr>
          <p:cNvCxnSpPr/>
          <p:nvPr/>
        </p:nvCxnSpPr>
        <p:spPr>
          <a:xfrm>
            <a:off x="8570976" y="344962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D79703-AAAB-8EE8-A049-52824A9229DF}"/>
                  </a:ext>
                </a:extLst>
              </p:cNvPr>
              <p:cNvSpPr txBox="1"/>
              <p:nvPr/>
            </p:nvSpPr>
            <p:spPr>
              <a:xfrm>
                <a:off x="7468204" y="3846304"/>
                <a:ext cx="2316724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CNO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T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𝑏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D79703-AAAB-8EE8-A049-52824A922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04" y="3846304"/>
                <a:ext cx="2316724" cy="46820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D05D49-DF81-750C-457E-34C4A9B6006C}"/>
              </a:ext>
            </a:extLst>
          </p:cNvPr>
          <p:cNvCxnSpPr/>
          <p:nvPr/>
        </p:nvCxnSpPr>
        <p:spPr>
          <a:xfrm>
            <a:off x="3529584" y="344962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0A12CD-31B8-26F1-AD4E-F459E92BC3C1}"/>
                  </a:ext>
                </a:extLst>
              </p:cNvPr>
              <p:cNvSpPr txBox="1"/>
              <p:nvPr/>
            </p:nvSpPr>
            <p:spPr>
              <a:xfrm>
                <a:off x="3161645" y="3846304"/>
                <a:ext cx="694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0A12CD-31B8-26F1-AD4E-F459E92BC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645" y="3846304"/>
                <a:ext cx="6945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EB104E-E8F6-92A3-595C-B53E8A803813}"/>
                  </a:ext>
                </a:extLst>
              </p:cNvPr>
              <p:cNvSpPr txBox="1"/>
              <p:nvPr/>
            </p:nvSpPr>
            <p:spPr>
              <a:xfrm>
                <a:off x="7442460" y="4515233"/>
                <a:ext cx="2368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Learns nothing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EB104E-E8F6-92A3-595C-B53E8A803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460" y="4515233"/>
                <a:ext cx="2368212" cy="369332"/>
              </a:xfrm>
              <a:prstGeom prst="rect">
                <a:avLst/>
              </a:prstGeom>
              <a:blipFill>
                <a:blip r:embed="rId6"/>
                <a:stretch>
                  <a:fillRect l="-267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3741D2-A6A5-6517-8F50-074E5DD198BE}"/>
              </a:ext>
            </a:extLst>
          </p:cNvPr>
          <p:cNvSpPr/>
          <p:nvPr/>
        </p:nvSpPr>
        <p:spPr>
          <a:xfrm>
            <a:off x="2800804" y="5571946"/>
            <a:ext cx="6769916" cy="57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Introduced in [Mah18] as a </a:t>
            </a:r>
            <a:r>
              <a:rPr lang="en-US" sz="2400">
                <a:solidFill>
                  <a:schemeClr val="tx1"/>
                </a:solidFill>
              </a:rPr>
              <a:t>building block for QFHE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BA8D718-6267-256A-4590-9C3C33958AC8}"/>
              </a:ext>
            </a:extLst>
          </p:cNvPr>
          <p:cNvCxnSpPr>
            <a:cxnSpLocks/>
          </p:cNvCxnSpPr>
          <p:nvPr/>
        </p:nvCxnSpPr>
        <p:spPr>
          <a:xfrm>
            <a:off x="5127511" y="2755451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B440ED-72DD-0248-B4C3-1746A826A0FF}"/>
              </a:ext>
            </a:extLst>
          </p:cNvPr>
          <p:cNvCxnSpPr>
            <a:cxnSpLocks/>
          </p:cNvCxnSpPr>
          <p:nvPr/>
        </p:nvCxnSpPr>
        <p:spPr>
          <a:xfrm>
            <a:off x="5127511" y="3295217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2EB26F-FBBC-0C73-741A-3AC0AADD5473}"/>
              </a:ext>
            </a:extLst>
          </p:cNvPr>
          <p:cNvCxnSpPr>
            <a:cxnSpLocks/>
          </p:cNvCxnSpPr>
          <p:nvPr/>
        </p:nvCxnSpPr>
        <p:spPr>
          <a:xfrm flipH="1">
            <a:off x="5127511" y="3028874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91077C-C8CF-7D04-1734-0753086B7825}"/>
              </a:ext>
            </a:extLst>
          </p:cNvPr>
          <p:cNvCxnSpPr>
            <a:cxnSpLocks/>
          </p:cNvCxnSpPr>
          <p:nvPr/>
        </p:nvCxnSpPr>
        <p:spPr>
          <a:xfrm flipH="1">
            <a:off x="5127511" y="3571238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5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11552" y="2108500"/>
                <a:ext cx="2441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Classical Client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(</m:t>
                    </m:r>
                    <m:r>
                      <a:rPr lang="en-US" sz="2400" b="0" i="1" u="sng" smtClean="0">
                        <a:latin typeface="Cambria Math" charset="0"/>
                      </a:rPr>
                      <m:t>𝑏</m:t>
                    </m:r>
                    <m:r>
                      <a:rPr lang="en-US" sz="2400" b="0" i="1" u="sng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u="sng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552" y="2108500"/>
                <a:ext cx="2441630" cy="461665"/>
              </a:xfrm>
              <a:prstGeom prst="rect">
                <a:avLst/>
              </a:prstGeom>
              <a:blipFill>
                <a:blip r:embed="rId2"/>
                <a:stretch>
                  <a:fillRect l="-3608" t="-8108" r="-103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162800" y="2108500"/>
                <a:ext cx="2927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Quantum Server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(|</m:t>
                    </m:r>
                    <m:r>
                      <a:rPr lang="en-US" sz="2400" b="0" i="1" u="sng" smtClean="0">
                        <a:latin typeface="Cambria Math" charset="0"/>
                      </a:rPr>
                      <m:t>𝜓</m:t>
                    </m:r>
                    <m:r>
                      <a:rPr lang="en-US" sz="2400" b="0" i="1" u="sng" smtClean="0">
                        <a:latin typeface="Cambria Math" charset="0"/>
                      </a:rPr>
                      <m:t>⟩)</m:t>
                    </m:r>
                  </m:oMath>
                </a14:m>
                <a:endParaRPr lang="en-US" sz="2400" u="sng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108500"/>
                <a:ext cx="2927533" cy="461665"/>
              </a:xfrm>
              <a:prstGeom prst="rect">
                <a:avLst/>
              </a:prstGeom>
              <a:blipFill>
                <a:blip r:embed="rId3"/>
                <a:stretch>
                  <a:fillRect l="-3463" t="-8108" r="-86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8570976" y="344962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468204" y="3846304"/>
                <a:ext cx="2316724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CNO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T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𝑏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04" y="3846304"/>
                <a:ext cx="2316724" cy="46820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529584" y="3449620"/>
            <a:ext cx="0" cy="3657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442460" y="4515233"/>
                <a:ext cx="2368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Learns nothing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460" y="4515233"/>
                <a:ext cx="2368212" cy="369332"/>
              </a:xfrm>
              <a:prstGeom prst="rect">
                <a:avLst/>
              </a:prstGeom>
              <a:blipFill>
                <a:blip r:embed="rId5"/>
                <a:stretch>
                  <a:fillRect l="-267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800804" y="5571946"/>
            <a:ext cx="6769916" cy="57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Introduced in [Mah18] as a </a:t>
            </a:r>
            <a:r>
              <a:rPr lang="en-US" sz="2400">
                <a:solidFill>
                  <a:schemeClr val="tx1"/>
                </a:solidFill>
              </a:rPr>
              <a:t>building block for QFHE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06112" y="2925364"/>
            <a:ext cx="260908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669536" y="3388660"/>
            <a:ext cx="264566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381170" y="2507826"/>
                <a:ext cx="10029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EC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𝑏</m:t>
                      </m:r>
                      <m:r>
                        <a:rPr lang="en-US" sz="20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170" y="2507826"/>
                <a:ext cx="1002902" cy="400110"/>
              </a:xfrm>
              <a:prstGeom prst="rect">
                <a:avLst/>
              </a:prstGeom>
              <a:blipFill>
                <a:blip r:embed="rId6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555736" y="3028890"/>
                <a:ext cx="653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EC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36" y="3028890"/>
                <a:ext cx="65376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3115388" y="2988853"/>
                <a:ext cx="941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EC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88" y="2988853"/>
                <a:ext cx="9414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CE3E4135-CA2A-90EA-DDE0-971D38604EC1}"/>
              </a:ext>
            </a:extLst>
          </p:cNvPr>
          <p:cNvSpPr txBox="1">
            <a:spLocks/>
          </p:cNvSpPr>
          <p:nvPr/>
        </p:nvSpPr>
        <p:spPr>
          <a:xfrm>
            <a:off x="427527" y="432372"/>
            <a:ext cx="8143449" cy="92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Two-round Encrypted CNOT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AFAD92-895F-71E0-8B62-4EDAC28E547E}"/>
                  </a:ext>
                </a:extLst>
              </p:cNvPr>
              <p:cNvSpPr txBox="1"/>
              <p:nvPr/>
            </p:nvSpPr>
            <p:spPr>
              <a:xfrm>
                <a:off x="3161645" y="3846304"/>
                <a:ext cx="694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AFAD92-895F-71E0-8B62-4EDAC28E5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645" y="3846304"/>
                <a:ext cx="69454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03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053" y="1662565"/>
            <a:ext cx="4754880" cy="2271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053" y="4244131"/>
            <a:ext cx="3612824" cy="225801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2996541" y="3401568"/>
            <a:ext cx="1361512" cy="628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96541" y="4918010"/>
            <a:ext cx="1361512" cy="916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77149" y="4009032"/>
            <a:ext cx="2065685" cy="9162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Two-round OSP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7336AB-583B-9E36-1675-E3DF34C3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27" y="432372"/>
            <a:ext cx="11002473" cy="925422"/>
          </a:xfrm>
        </p:spPr>
        <p:txBody>
          <a:bodyPr>
            <a:normAutofit fontScale="90000"/>
          </a:bodyPr>
          <a:lstStyle/>
          <a:p>
            <a:r>
              <a:rPr lang="en-US" dirty="0"/>
              <a:t>(Two-round) Encrypted CNOT from (Two-round) OSP</a:t>
            </a:r>
          </a:p>
        </p:txBody>
      </p:sp>
    </p:spTree>
    <p:extLst>
      <p:ext uri="{BB962C8B-B14F-4D97-AF65-F5344CB8AC3E}">
        <p14:creationId xmlns:p14="http://schemas.microsoft.com/office/powerpoint/2010/main" val="14362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890834"/>
            <a:ext cx="114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/>
              <a:t>KeyGen</a:t>
            </a:r>
            <a:endParaRPr lang="en-US" sz="24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564880" y="1890834"/>
                <a:ext cx="1146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Enc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(</m:t>
                    </m:r>
                    <m:r>
                      <a:rPr lang="en-US" sz="2400" b="0" i="1" u="sng" smtClean="0">
                        <a:latin typeface="Cambria Math" charset="0"/>
                      </a:rPr>
                      <m:t>𝑚</m:t>
                    </m:r>
                    <m:r>
                      <a:rPr lang="en-US" sz="2400" b="0" i="1" u="sng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u="sng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880" y="1890834"/>
                <a:ext cx="1146917" cy="461665"/>
              </a:xfrm>
              <a:prstGeom prst="rect">
                <a:avLst/>
              </a:prstGeom>
              <a:blipFill>
                <a:blip r:embed="rId3"/>
                <a:stretch>
                  <a:fillRect l="-8791" t="-7895" r="-32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9600" y="2622354"/>
                <a:ext cx="286706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𝑟</m:t>
                    </m:r>
                    <m:r>
                      <a:rPr lang="en-US" sz="20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charset="0"/>
                      </a:rPr>
                      <m:t>{</m:t>
                    </m:r>
                    <m:r>
                      <a:rPr lang="en-US" sz="20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Generate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sSub>
                      <m:sSubPr>
                        <m:ctrlPr>
                          <a:rPr lang="en-US" sz="2000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</m:sSub>
                  </m:oMath>
                </a14:m>
                <a:endParaRPr lang="en-US" sz="2000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sk</m:t>
                      </m:r>
                      <m:r>
                        <a:rPr lang="en-US" sz="200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EC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22354"/>
                <a:ext cx="2867067" cy="1015663"/>
              </a:xfrm>
              <a:prstGeom prst="rect">
                <a:avLst/>
              </a:prstGeom>
              <a:blipFill>
                <a:blip r:embed="rId4"/>
                <a:stretch>
                  <a:fillRect l="-2212" t="-2469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504944" y="2673062"/>
            <a:ext cx="24276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918629" y="2222244"/>
                <a:ext cx="16003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pk</m:t>
                      </m:r>
                      <m:r>
                        <a:rPr lang="en-US" sz="2000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 charset="0"/>
                            </a:rPr>
                            <m:t>EC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629" y="2222244"/>
                <a:ext cx="1600310" cy="40011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720037" y="3286675"/>
                <a:ext cx="3242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𝑍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0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),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EC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037" y="3286675"/>
                <a:ext cx="324293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738325" y="2524818"/>
                <a:ext cx="924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+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325" y="2524818"/>
                <a:ext cx="92416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8172391" y="2979494"/>
            <a:ext cx="0" cy="276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756DFB3-7DA7-6CBB-89EC-B0C187AD8519}"/>
              </a:ext>
            </a:extLst>
          </p:cNvPr>
          <p:cNvSpPr txBox="1">
            <a:spLocks/>
          </p:cNvSpPr>
          <p:nvPr/>
        </p:nvSpPr>
        <p:spPr>
          <a:xfrm>
            <a:off x="427527" y="432372"/>
            <a:ext cx="8568555" cy="92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PKE from (Two-round) Encrypted CNOT</a:t>
            </a:r>
          </a:p>
        </p:txBody>
      </p:sp>
    </p:spTree>
    <p:extLst>
      <p:ext uri="{BB962C8B-B14F-4D97-AF65-F5344CB8AC3E}">
        <p14:creationId xmlns:p14="http://schemas.microsoft.com/office/powerpoint/2010/main" val="5407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890834"/>
            <a:ext cx="114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/>
              <a:t>KeyGen</a:t>
            </a:r>
            <a:endParaRPr lang="en-US" sz="2400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564880" y="1890834"/>
                <a:ext cx="1146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Enc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(</m:t>
                    </m:r>
                    <m:r>
                      <a:rPr lang="en-US" sz="2400" b="0" i="1" u="sng" smtClean="0">
                        <a:latin typeface="Cambria Math" charset="0"/>
                      </a:rPr>
                      <m:t>𝑚</m:t>
                    </m:r>
                    <m:r>
                      <a:rPr lang="en-US" sz="2400" b="0" i="1" u="sng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u="sng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880" y="1890834"/>
                <a:ext cx="1146917" cy="461665"/>
              </a:xfrm>
              <a:prstGeom prst="rect">
                <a:avLst/>
              </a:prstGeom>
              <a:blipFill>
                <a:blip r:embed="rId3"/>
                <a:stretch>
                  <a:fillRect l="-8791" t="-7895" r="-329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4504944" y="2673062"/>
            <a:ext cx="24276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777648" y="3280877"/>
                <a:ext cx="33373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0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𝑧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EC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48" y="3280877"/>
                <a:ext cx="333738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738325" y="2524818"/>
                <a:ext cx="924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+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325" y="2524818"/>
                <a:ext cx="92416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8172391" y="2979494"/>
            <a:ext cx="0" cy="2769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777648" y="3766226"/>
                <a:ext cx="21623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→(</m:t>
                    </m:r>
                    <m:r>
                      <a:rPr lang="en-US" sz="2000" b="0" i="1" smtClean="0">
                        <a:latin typeface="Cambria Math" charset="0"/>
                      </a:rPr>
                      <m:t>𝑏</m:t>
                    </m:r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48" y="3766226"/>
                <a:ext cx="2162387" cy="400110"/>
              </a:xfrm>
              <a:prstGeom prst="rect">
                <a:avLst/>
              </a:prstGeom>
              <a:blipFill>
                <a:blip r:embed="rId6"/>
                <a:stretch>
                  <a:fillRect l="-2924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508753" y="4037791"/>
                <a:ext cx="25863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ct</m:t>
                      </m:r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EC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𝑏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𝑚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753" y="4037791"/>
                <a:ext cx="2586349" cy="400110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4569684" y="4474787"/>
            <a:ext cx="247497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4075143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Dec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09600" y="4684977"/>
                <a:ext cx="442569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Recover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EC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Recover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000" dirty="0"/>
                  <a:t>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(</m:t>
                    </m:r>
                    <m:r>
                      <a:rPr lang="en-US" sz="2000" i="1">
                        <a:latin typeface="Cambria Math" charset="0"/>
                      </a:rPr>
                      <m:t>𝑏</m:t>
                    </m:r>
                    <m:r>
                      <a:rPr lang="en-US" sz="2000" i="1">
                        <a:latin typeface="Cambria Math" charset="0"/>
                      </a:rPr>
                      <m:t>,</m:t>
                    </m:r>
                    <m:r>
                      <a:rPr lang="en-US" sz="2000" i="1">
                        <a:latin typeface="Cambria Math" charset="0"/>
                      </a:rPr>
                      <m:t>𝑚</m:t>
                    </m:r>
                    <m:r>
                      <a:rPr lang="en-US" sz="2000" i="1"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𝑏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84977"/>
                <a:ext cx="4425696" cy="707886"/>
              </a:xfrm>
              <a:prstGeom prst="rect">
                <a:avLst/>
              </a:prstGeom>
              <a:blipFill>
                <a:blip r:embed="rId8"/>
                <a:stretch>
                  <a:fillRect l="-1433" t="-53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858841" y="2908589"/>
                <a:ext cx="222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41" y="2908589"/>
                <a:ext cx="2225417" cy="369332"/>
              </a:xfrm>
              <a:prstGeom prst="rect">
                <a:avLst/>
              </a:prstGeom>
              <a:blipFill>
                <a:blip r:embed="rId9"/>
                <a:stretch>
                  <a:fillRect t="-3226" r="-170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F7EC20-A9BE-08BA-3FEA-AA87A7072CCD}"/>
                  </a:ext>
                </a:extLst>
              </p:cNvPr>
              <p:cNvSpPr txBox="1"/>
              <p:nvPr/>
            </p:nvSpPr>
            <p:spPr>
              <a:xfrm>
                <a:off x="609600" y="2622354"/>
                <a:ext cx="286706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𝑟</m:t>
                    </m:r>
                    <m:r>
                      <a:rPr lang="en-US" sz="20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charset="0"/>
                      </a:rPr>
                      <m:t>{</m:t>
                    </m:r>
                    <m:r>
                      <a:rPr lang="en-US" sz="20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Generate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sSub>
                      <m:sSubPr>
                        <m:ctrlPr>
                          <a:rPr lang="en-US" sz="2000" b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</m:sSub>
                  </m:oMath>
                </a14:m>
                <a:endParaRPr lang="en-US" sz="2000" b="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charset="0"/>
                        </a:rPr>
                        <m:t>sk</m:t>
                      </m:r>
                      <m:r>
                        <a:rPr lang="en-US" sz="200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charset="0"/>
                            </a:rPr>
                            <m:t>EC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𝑠𝑡𝑎𝑡𝑒</m:t>
                          </m:r>
                        </m:sub>
                      </m:sSub>
                      <m:r>
                        <a:rPr lang="en-US" sz="200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F7EC20-A9BE-08BA-3FEA-AA87A7072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22354"/>
                <a:ext cx="2867067" cy="1015663"/>
              </a:xfrm>
              <a:prstGeom prst="rect">
                <a:avLst/>
              </a:prstGeom>
              <a:blipFill>
                <a:blip r:embed="rId10"/>
                <a:stretch>
                  <a:fillRect l="-2212" t="-2469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21DD19-99B8-A8A7-939B-8CC95DE7C85B}"/>
                  </a:ext>
                </a:extLst>
              </p:cNvPr>
              <p:cNvSpPr txBox="1"/>
              <p:nvPr/>
            </p:nvSpPr>
            <p:spPr>
              <a:xfrm>
                <a:off x="4918629" y="2222244"/>
                <a:ext cx="16003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charset="0"/>
                        </a:rPr>
                        <m:t>pk</m:t>
                      </m:r>
                      <m:r>
                        <a:rPr lang="en-US" sz="2000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 charset="0"/>
                            </a:rPr>
                            <m:t>EC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21DD19-99B8-A8A7-939B-8CC95DE7C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629" y="2222244"/>
                <a:ext cx="1600310" cy="400110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F4E4A7ED-9E04-2955-421C-2720E525EC34}"/>
              </a:ext>
            </a:extLst>
          </p:cNvPr>
          <p:cNvSpPr txBox="1">
            <a:spLocks/>
          </p:cNvSpPr>
          <p:nvPr/>
        </p:nvSpPr>
        <p:spPr>
          <a:xfrm>
            <a:off x="427527" y="432372"/>
            <a:ext cx="8568555" cy="92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PKE from (Two-round) Encrypted CNOT</a:t>
            </a:r>
          </a:p>
        </p:txBody>
      </p:sp>
    </p:spTree>
    <p:extLst>
      <p:ext uri="{BB962C8B-B14F-4D97-AF65-F5344CB8AC3E}">
        <p14:creationId xmlns:p14="http://schemas.microsoft.com/office/powerpoint/2010/main" val="8700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6408" y="175878"/>
            <a:ext cx="4355592" cy="994554"/>
          </a:xfrm>
        </p:spPr>
        <p:txBody>
          <a:bodyPr/>
          <a:lstStyle/>
          <a:p>
            <a:r>
              <a:rPr lang="en-US" dirty="0"/>
              <a:t>Open directions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118" y="1372138"/>
            <a:ext cx="977177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Other applications of OSP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Certified deletion / revocable crypto with classical communication?</a:t>
            </a:r>
          </a:p>
          <a:p>
            <a:pPr lvl="2"/>
            <a:endParaRPr lang="en-US" sz="2800" dirty="0"/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What else implies OSP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Coding-based assumptions?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Anti-commutation tests?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OT? Or is there a separation?</a:t>
            </a:r>
          </a:p>
          <a:p>
            <a:pPr marL="742950" lvl="1" indent="-285750">
              <a:buFont typeface="Arial" charset="0"/>
              <a:buChar char="•"/>
            </a:pPr>
            <a:endParaRPr lang="en-US" sz="2800" dirty="0"/>
          </a:p>
          <a:p>
            <a:pPr marL="742950" lvl="1" indent="-285750">
              <a:buFont typeface="Arial" charset="0"/>
              <a:buChar char="•"/>
            </a:pPr>
            <a:r>
              <a:rPr lang="en-US" sz="2800" dirty="0"/>
              <a:t>Exploring OSP as a basic cryptographic primitive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OSP extension (see [Zha21])? 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OSP for several binary observables? Or multi-output observables?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/>
              <a:t>Amplification? Combiners?</a:t>
            </a:r>
          </a:p>
        </p:txBody>
      </p:sp>
    </p:spTree>
    <p:extLst>
      <p:ext uri="{BB962C8B-B14F-4D97-AF65-F5344CB8AC3E}">
        <p14:creationId xmlns:p14="http://schemas.microsoft.com/office/powerpoint/2010/main" val="17778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C9A3B-50AE-4847-D128-0924A7772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425D-4CA9-ADDE-5973-0A55EC5C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Oblivious State Preparation (OSP)</a:t>
            </a:r>
          </a:p>
        </p:txBody>
      </p:sp>
    </p:spTree>
    <p:extLst>
      <p:ext uri="{BB962C8B-B14F-4D97-AF65-F5344CB8AC3E}">
        <p14:creationId xmlns:p14="http://schemas.microsoft.com/office/powerpoint/2010/main" val="389356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93AA0-D2E4-E94F-5449-32027995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39D5-0631-E713-F9E8-5FF9A20D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Oblivious State Preparation (OSP)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824B1-406E-382C-8E9B-76EFC50F7EFE}"/>
              </a:ext>
            </a:extLst>
          </p:cNvPr>
          <p:cNvSpPr txBox="1"/>
          <p:nvPr/>
        </p:nvSpPr>
        <p:spPr>
          <a:xfrm>
            <a:off x="1731211" y="1603811"/>
            <a:ext cx="217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Classical Sender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9359B-8668-6AB7-1239-1300106110C6}"/>
              </a:ext>
            </a:extLst>
          </p:cNvPr>
          <p:cNvSpPr txBox="1"/>
          <p:nvPr/>
        </p:nvSpPr>
        <p:spPr>
          <a:xfrm>
            <a:off x="7517199" y="1603811"/>
            <a:ext cx="250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Quantum Receiver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6A713B-C90D-5E49-1A69-45E83E9489FE}"/>
                  </a:ext>
                </a:extLst>
              </p:cNvPr>
              <p:cNvSpPr txBox="1"/>
              <p:nvPr/>
            </p:nvSpPr>
            <p:spPr>
              <a:xfrm>
                <a:off x="8393722" y="3688847"/>
                <a:ext cx="682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6A713B-C90D-5E49-1A69-45E83E948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22" y="3688847"/>
                <a:ext cx="682879" cy="461665"/>
              </a:xfrm>
              <a:prstGeom prst="rect">
                <a:avLst/>
              </a:prstGeom>
              <a:blipFill>
                <a:blip r:embed="rId3"/>
                <a:stretch>
                  <a:fillRect r="-1818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DBA62E-9C1C-D3EE-1485-32C0AD2AFCAF}"/>
                  </a:ext>
                </a:extLst>
              </p:cNvPr>
              <p:cNvSpPr txBox="1"/>
              <p:nvPr/>
            </p:nvSpPr>
            <p:spPr>
              <a:xfrm>
                <a:off x="2041915" y="3688848"/>
                <a:ext cx="1694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DBA62E-9C1C-D3EE-1485-32C0AD2AF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915" y="3688848"/>
                <a:ext cx="1694566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C69A8-1902-79FE-4EFF-3AEA3A325688}"/>
              </a:ext>
            </a:extLst>
          </p:cNvPr>
          <p:cNvCxnSpPr/>
          <p:nvPr/>
        </p:nvCxnSpPr>
        <p:spPr>
          <a:xfrm>
            <a:off x="8708267" y="3241429"/>
            <a:ext cx="0" cy="3516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A75FDE-9964-3372-1789-89B5B2C38449}"/>
              </a:ext>
            </a:extLst>
          </p:cNvPr>
          <p:cNvCxnSpPr/>
          <p:nvPr/>
        </p:nvCxnSpPr>
        <p:spPr>
          <a:xfrm>
            <a:off x="2900195" y="3227982"/>
            <a:ext cx="0" cy="3516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B1C34E6-BFC2-4886-75EC-313945C8FE8F}"/>
              </a:ext>
            </a:extLst>
          </p:cNvPr>
          <p:cNvSpPr txBox="1"/>
          <p:nvPr/>
        </p:nvSpPr>
        <p:spPr>
          <a:xfrm>
            <a:off x="8680236" y="673963"/>
            <a:ext cx="351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[CCKW19]: Malicious 4-states </a:t>
            </a:r>
            <a:r>
              <a:rPr lang="en-US" sz="2000" dirty="0" err="1"/>
              <a:t>QFactory</a:t>
            </a:r>
            <a:r>
              <a:rPr lang="en-US" sz="2000" dirty="0"/>
              <a:t> with basis-blindness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B088EEE-723F-143A-27FC-C2A6C0473E5D}"/>
              </a:ext>
            </a:extLst>
          </p:cNvPr>
          <p:cNvSpPr/>
          <p:nvPr/>
        </p:nvSpPr>
        <p:spPr>
          <a:xfrm>
            <a:off x="1552635" y="5886877"/>
            <a:ext cx="8993124" cy="578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Note: We don’t require any </a:t>
            </a:r>
            <a:r>
              <a:rPr lang="en-US" sz="2400" i="1" dirty="0">
                <a:solidFill>
                  <a:schemeClr val="tx1"/>
                </a:solidFill>
              </a:rPr>
              <a:t>verifiability</a:t>
            </a:r>
            <a:r>
              <a:rPr lang="en-US" sz="2400" dirty="0">
                <a:solidFill>
                  <a:schemeClr val="tx1"/>
                </a:solidFill>
              </a:rPr>
              <a:t> property [GV19, GMP22, …]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9512D2-DC45-F31F-14DF-120CD5D469DF}"/>
                  </a:ext>
                </a:extLst>
              </p:cNvPr>
              <p:cNvSpPr txBox="1"/>
              <p:nvPr/>
            </p:nvSpPr>
            <p:spPr>
              <a:xfrm>
                <a:off x="838200" y="4420205"/>
                <a:ext cx="10845957" cy="120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Correctness: When sender and receiver are honest,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𝜓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,|−⟩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Security: Any QPT receiver has negligible advantage distinguishing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9512D2-DC45-F31F-14DF-120CD5D46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0205"/>
                <a:ext cx="10845957" cy="1207382"/>
              </a:xfrm>
              <a:prstGeom prst="rect">
                <a:avLst/>
              </a:prstGeom>
              <a:blipFill>
                <a:blip r:embed="rId5"/>
                <a:stretch>
                  <a:fillRect l="-936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CEACC1-9EA0-7041-9C2E-EF5A258E38C2}"/>
              </a:ext>
            </a:extLst>
          </p:cNvPr>
          <p:cNvCxnSpPr>
            <a:cxnSpLocks/>
          </p:cNvCxnSpPr>
          <p:nvPr/>
        </p:nvCxnSpPr>
        <p:spPr>
          <a:xfrm>
            <a:off x="4791336" y="2298253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4EDE89-8C56-0A50-02B3-AE26EC498F99}"/>
              </a:ext>
            </a:extLst>
          </p:cNvPr>
          <p:cNvCxnSpPr>
            <a:cxnSpLocks/>
          </p:cNvCxnSpPr>
          <p:nvPr/>
        </p:nvCxnSpPr>
        <p:spPr>
          <a:xfrm>
            <a:off x="4791336" y="2838019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6D9306-B1E5-17DD-92CB-E1D7ADD680D3}"/>
              </a:ext>
            </a:extLst>
          </p:cNvPr>
          <p:cNvCxnSpPr>
            <a:cxnSpLocks/>
          </p:cNvCxnSpPr>
          <p:nvPr/>
        </p:nvCxnSpPr>
        <p:spPr>
          <a:xfrm flipH="1">
            <a:off x="4791336" y="2571676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B625EE-BFEB-274C-3120-7A17073C2C42}"/>
              </a:ext>
            </a:extLst>
          </p:cNvPr>
          <p:cNvCxnSpPr>
            <a:cxnSpLocks/>
          </p:cNvCxnSpPr>
          <p:nvPr/>
        </p:nvCxnSpPr>
        <p:spPr>
          <a:xfrm flipH="1">
            <a:off x="4791336" y="3114040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9EBB2-3C24-8C6B-D018-64EAAAAD8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66F9-5A88-CB31-76F6-95E42FF2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Two-Round OSP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4093F9-95EA-F53C-A953-6863A21B7697}"/>
                  </a:ext>
                </a:extLst>
              </p:cNvPr>
              <p:cNvSpPr txBox="1"/>
              <p:nvPr/>
            </p:nvSpPr>
            <p:spPr>
              <a:xfrm>
                <a:off x="1731211" y="1603811"/>
                <a:ext cx="2600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Classical Sender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u="sng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u="sng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4093F9-95EA-F53C-A953-6863A21B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11" y="1603811"/>
                <a:ext cx="2600327" cy="461665"/>
              </a:xfrm>
              <a:prstGeom prst="rect">
                <a:avLst/>
              </a:prstGeom>
              <a:blipFill>
                <a:blip r:embed="rId3"/>
                <a:stretch>
                  <a:fillRect l="-388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97708C9-E216-5A2D-D417-85941E859932}"/>
              </a:ext>
            </a:extLst>
          </p:cNvPr>
          <p:cNvSpPr txBox="1"/>
          <p:nvPr/>
        </p:nvSpPr>
        <p:spPr>
          <a:xfrm>
            <a:off x="7517199" y="1603811"/>
            <a:ext cx="2506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Quantum Receiver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920F72-33FA-0167-8E0A-77C98949CC5D}"/>
                  </a:ext>
                </a:extLst>
              </p:cNvPr>
              <p:cNvSpPr txBox="1"/>
              <p:nvPr/>
            </p:nvSpPr>
            <p:spPr>
              <a:xfrm>
                <a:off x="8393722" y="3688847"/>
                <a:ext cx="682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920F72-33FA-0167-8E0A-77C98949C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22" y="3688847"/>
                <a:ext cx="682879" cy="461665"/>
              </a:xfrm>
              <a:prstGeom prst="rect">
                <a:avLst/>
              </a:prstGeom>
              <a:blipFill>
                <a:blip r:embed="rId4"/>
                <a:stretch>
                  <a:fillRect r="-1818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9DF7CB-4289-5C43-5A8F-4BE62FCE7844}"/>
                  </a:ext>
                </a:extLst>
              </p:cNvPr>
              <p:cNvSpPr txBox="1"/>
              <p:nvPr/>
            </p:nvSpPr>
            <p:spPr>
              <a:xfrm>
                <a:off x="2216726" y="3688848"/>
                <a:ext cx="14073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9DF7CB-4289-5C43-5A8F-4BE62FCE7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26" y="3688848"/>
                <a:ext cx="1407308" cy="461665"/>
              </a:xfrm>
              <a:prstGeom prst="rect">
                <a:avLst/>
              </a:prstGeom>
              <a:blipFill>
                <a:blip r:embed="rId5"/>
                <a:stretch>
                  <a:fillRect r="-893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32DD06-C816-6735-680A-F2E277FB8CA8}"/>
              </a:ext>
            </a:extLst>
          </p:cNvPr>
          <p:cNvCxnSpPr/>
          <p:nvPr/>
        </p:nvCxnSpPr>
        <p:spPr>
          <a:xfrm>
            <a:off x="8708267" y="3241429"/>
            <a:ext cx="0" cy="3516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8D2327-1368-9123-1823-09EE047BE5CC}"/>
              </a:ext>
            </a:extLst>
          </p:cNvPr>
          <p:cNvCxnSpPr/>
          <p:nvPr/>
        </p:nvCxnSpPr>
        <p:spPr>
          <a:xfrm>
            <a:off x="2900195" y="3227982"/>
            <a:ext cx="0" cy="3516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BBF3A-3ABD-D4B4-C7C1-E938C32FA2AD}"/>
                  </a:ext>
                </a:extLst>
              </p:cNvPr>
              <p:cNvSpPr txBox="1"/>
              <p:nvPr/>
            </p:nvSpPr>
            <p:spPr>
              <a:xfrm>
                <a:off x="838200" y="4420205"/>
                <a:ext cx="10845957" cy="1207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Correctness: When sender and receiver are honest,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𝜓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,|−⟩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Security: Any QPT receiver has negligible advantage distinguishing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𝑏</m:t>
                    </m:r>
                    <m:r>
                      <a:rPr lang="en-US" sz="24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6BBF3A-3ABD-D4B4-C7C1-E938C32FA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0205"/>
                <a:ext cx="10845957" cy="1207382"/>
              </a:xfrm>
              <a:prstGeom prst="rect">
                <a:avLst/>
              </a:prstGeom>
              <a:blipFill>
                <a:blip r:embed="rId6"/>
                <a:stretch>
                  <a:fillRect l="-936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EBBEB9-6A4B-8C1B-D034-97A0ACC131ED}"/>
              </a:ext>
            </a:extLst>
          </p:cNvPr>
          <p:cNvCxnSpPr>
            <a:cxnSpLocks/>
          </p:cNvCxnSpPr>
          <p:nvPr/>
        </p:nvCxnSpPr>
        <p:spPr>
          <a:xfrm>
            <a:off x="4791336" y="2459617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369B7DC-D438-DEEE-4C79-229483ECECAE}"/>
              </a:ext>
            </a:extLst>
          </p:cNvPr>
          <p:cNvCxnSpPr>
            <a:cxnSpLocks/>
          </p:cNvCxnSpPr>
          <p:nvPr/>
        </p:nvCxnSpPr>
        <p:spPr>
          <a:xfrm flipH="1">
            <a:off x="4791336" y="3046805"/>
            <a:ext cx="1828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5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85289" y="3074217"/>
            <a:ext cx="1340173" cy="704133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OSP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44914" y="1251941"/>
            <a:ext cx="2919056" cy="768236"/>
          </a:xfrm>
          <a:prstGeom prst="roundRect">
            <a:avLst/>
          </a:prstGeom>
          <a:solidFill>
            <a:schemeClr val="accent6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Proof of </a:t>
            </a:r>
            <a:r>
              <a:rPr lang="en-US" dirty="0" err="1">
                <a:solidFill>
                  <a:schemeClr val="tx1"/>
                </a:solidFill>
              </a:rPr>
              <a:t>quantumness</a:t>
            </a:r>
            <a:r>
              <a:rPr lang="en-US" dirty="0">
                <a:solidFill>
                  <a:schemeClr val="tx1"/>
                </a:solidFill>
              </a:rPr>
              <a:t> (and anti-commutation test)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51940" y="2260991"/>
            <a:ext cx="2661138" cy="768236"/>
          </a:xfrm>
          <a:prstGeom prst="roundRect">
            <a:avLst/>
          </a:prstGeom>
          <a:solidFill>
            <a:schemeClr val="accent6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Blind classical delegation of quantum computation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09538" y="1806877"/>
            <a:ext cx="2649414" cy="768236"/>
          </a:xfrm>
          <a:prstGeom prst="roundRect">
            <a:avLst/>
          </a:prstGeom>
          <a:solidFill>
            <a:schemeClr val="accent6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Classical verification of quantum computation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50167" y="3498590"/>
            <a:ext cx="1592219" cy="397896"/>
          </a:xfrm>
          <a:prstGeom prst="roundRect">
            <a:avLst/>
          </a:prstGeom>
          <a:solidFill>
            <a:schemeClr val="accent6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1-of-2 puzzles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48345" y="3095481"/>
            <a:ext cx="2743201" cy="682869"/>
          </a:xfrm>
          <a:prstGeom prst="roundRect">
            <a:avLst/>
          </a:prstGeom>
          <a:solidFill>
            <a:schemeClr val="accent6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Quantum money with classical communication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748344" y="4174162"/>
            <a:ext cx="2743201" cy="621760"/>
          </a:xfrm>
          <a:prstGeom prst="roundRect">
            <a:avLst/>
          </a:prstGeom>
          <a:solidFill>
            <a:schemeClr val="accent6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Classically-verifiable position verification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64826" y="2648849"/>
            <a:ext cx="1516018" cy="375138"/>
          </a:xfrm>
          <a:prstGeom prst="roundRect">
            <a:avLst/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Plain TCFs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381" y="3603207"/>
            <a:ext cx="1832541" cy="515815"/>
          </a:xfrm>
          <a:prstGeom prst="roundRect">
            <a:avLst/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Dual-mode TCFs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32137" y="4229356"/>
            <a:ext cx="826479" cy="408674"/>
          </a:xfrm>
          <a:prstGeom prst="roundRect">
            <a:avLst/>
          </a:prstGeom>
          <a:solidFill>
            <a:schemeClr val="accent6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QFHE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23289" y="5019173"/>
            <a:ext cx="3502621" cy="730530"/>
          </a:xfrm>
          <a:prstGeom prst="roundRect">
            <a:avLst/>
          </a:prstGeom>
          <a:solidFill>
            <a:schemeClr val="accent2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Oblivious transfer between </a:t>
            </a:r>
            <a:r>
              <a:rPr lang="en-US">
                <a:solidFill>
                  <a:schemeClr val="tx1"/>
                </a:solidFill>
              </a:rPr>
              <a:t>one classical and one quantum party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38686" y="6011113"/>
            <a:ext cx="2764772" cy="7264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PKE with classical keys and </a:t>
            </a:r>
            <a:r>
              <a:rPr lang="en-US" dirty="0" err="1">
                <a:solidFill>
                  <a:schemeClr val="tx1"/>
                </a:solidFill>
              </a:rPr>
              <a:t>ciphertexts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82412" y="224934"/>
            <a:ext cx="1859174" cy="961643"/>
          </a:xfrm>
        </p:spPr>
        <p:txBody>
          <a:bodyPr/>
          <a:lstStyle/>
          <a:p>
            <a:r>
              <a:rPr lang="en-US"/>
              <a:t>Results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021655" y="2095448"/>
            <a:ext cx="538625" cy="7777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23290" y="2758638"/>
            <a:ext cx="430822" cy="256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99323" y="3568979"/>
            <a:ext cx="808270" cy="147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23290" y="3979413"/>
            <a:ext cx="816218" cy="4660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757502">
            <a:off x="4178318" y="3874234"/>
            <a:ext cx="1662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Two-round</a:t>
            </a:r>
          </a:p>
          <a:p>
            <a:pPr algn="ctr"/>
            <a:r>
              <a:rPr lang="en-US" dirty="0"/>
              <a:t>(+ classical FHE)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997700" y="3961104"/>
            <a:ext cx="821633" cy="8492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55375" y="3979413"/>
            <a:ext cx="0" cy="18535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12664" y="2911248"/>
            <a:ext cx="594658" cy="1315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41586" y="3549984"/>
            <a:ext cx="794253" cy="267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125911" y="2260991"/>
            <a:ext cx="622433" cy="25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510435" y="3498590"/>
            <a:ext cx="1000519" cy="2131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503242" y="3877871"/>
            <a:ext cx="1007712" cy="5078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591142">
            <a:off x="4517987" y="3298923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Two-round</a:t>
            </a:r>
          </a:p>
        </p:txBody>
      </p:sp>
      <p:sp>
        <p:nvSpPr>
          <p:cNvPr id="50" name="TextBox 49"/>
          <p:cNvSpPr txBox="1"/>
          <p:nvPr/>
        </p:nvSpPr>
        <p:spPr>
          <a:xfrm rot="20544878">
            <a:off x="1884542" y="3366851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Two-round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503242" y="3260113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[RS19]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44059" y="4167222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[LLQ22]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ounded Rectangle 53"/>
              <p:cNvSpPr/>
              <p:nvPr/>
            </p:nvSpPr>
            <p:spPr>
              <a:xfrm>
                <a:off x="1450769" y="1425145"/>
                <a:ext cx="1863944" cy="800662"/>
              </a:xfrm>
              <a:prstGeom prst="roundRect">
                <a:avLst/>
              </a:prstGeom>
              <a:solidFill>
                <a:schemeClr val="tx1">
                  <a:alpha val="1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-OSP 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=1/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poly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69" y="1425145"/>
                <a:ext cx="1863944" cy="8006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3006972" y="2412278"/>
            <a:ext cx="492241" cy="4748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22547" y="4939005"/>
            <a:ext cx="691342" cy="375138"/>
          </a:xfrm>
          <a:prstGeom prst="roundRect">
            <a:avLst/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LWE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180894" y="4868911"/>
            <a:ext cx="1834344" cy="690902"/>
          </a:xfrm>
          <a:prstGeom prst="roundRect">
            <a:avLst/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Extended LHS on group actions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365165" y="4351888"/>
            <a:ext cx="7867" cy="4352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1603424" y="4324480"/>
            <a:ext cx="204548" cy="373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2743" y="4395698"/>
            <a:ext cx="126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[BCMVV18]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97162" y="4277813"/>
            <a:ext cx="163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[AMR22, GV24]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2996095" y="4740558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Two-round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92B3CCA-4043-5BAD-A0AD-83A658973084}"/>
              </a:ext>
            </a:extLst>
          </p:cNvPr>
          <p:cNvSpPr/>
          <p:nvPr/>
        </p:nvSpPr>
        <p:spPr>
          <a:xfrm>
            <a:off x="3024554" y="209930"/>
            <a:ext cx="1561472" cy="987811"/>
          </a:xfrm>
          <a:prstGeom prst="roundRect">
            <a:avLst/>
          </a:prstGeom>
          <a:solidFill>
            <a:schemeClr val="tx1">
              <a:alpha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Lattice isomorphism problem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6211E9-03C4-BD7C-E517-3506762068CE}"/>
              </a:ext>
            </a:extLst>
          </p:cNvPr>
          <p:cNvCxnSpPr>
            <a:cxnSpLocks/>
          </p:cNvCxnSpPr>
          <p:nvPr/>
        </p:nvCxnSpPr>
        <p:spPr>
          <a:xfrm>
            <a:off x="3784036" y="1459175"/>
            <a:ext cx="0" cy="12456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962832A-B793-B74D-A5C7-51585C9E4F7F}"/>
              </a:ext>
            </a:extLst>
          </p:cNvPr>
          <p:cNvSpPr txBox="1"/>
          <p:nvPr/>
        </p:nvSpPr>
        <p:spPr>
          <a:xfrm>
            <a:off x="3721072" y="157968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[BMR25]</a:t>
            </a:r>
          </a:p>
        </p:txBody>
      </p:sp>
    </p:spTree>
    <p:extLst>
      <p:ext uri="{BB962C8B-B14F-4D97-AF65-F5344CB8AC3E}">
        <p14:creationId xmlns:p14="http://schemas.microsoft.com/office/powerpoint/2010/main" val="8998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1" grpId="0"/>
      <p:bldP spid="48" grpId="0"/>
      <p:bldP spid="50" grpId="0"/>
      <p:bldP spid="51" grpId="0"/>
      <p:bldP spid="52" grpId="0"/>
      <p:bldP spid="54" grpId="0" animBg="1"/>
      <p:bldP spid="59" grpId="0" animBg="1"/>
      <p:bldP spid="60" grpId="0" animBg="1"/>
      <p:bldP spid="67" grpId="0"/>
      <p:bldP spid="69" grpId="0"/>
      <p:bldP spid="42" grpId="0"/>
      <p:bldP spid="2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926" y="1622123"/>
            <a:ext cx="11247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OSP a simple primitive that unifies several constructions in the classical-client quantum-server setting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In some cases, going through OSP gives new implications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Dual-mode TCFs -&gt; quantum money with classical communication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Plain TCFs -&gt; blind classical delegation of quantum computation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Plain TCFs -&gt; classical verification of quantum computation</a:t>
            </a:r>
          </a:p>
          <a:p>
            <a:pPr lvl="1"/>
            <a:r>
              <a:rPr lang="en-US" sz="2400" dirty="0"/>
              <a:t>               (concurrent with [BKMSW25, Zha25])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2412" y="224934"/>
            <a:ext cx="3692180" cy="961643"/>
          </a:xfrm>
        </p:spPr>
        <p:txBody>
          <a:bodyPr>
            <a:normAutofit/>
          </a:bodyPr>
          <a:lstStyle/>
          <a:p>
            <a:r>
              <a:rPr lang="en-US"/>
              <a:t>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926" y="1622123"/>
            <a:ext cx="112471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OSP a simple primitive that unifies several constructions in the classical-client quantum-server setting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In some cases, going through OSP gives new implications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Group actions -&gt; quantum money with classical communication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Group actions -&gt; blind classical delegation of quantum computation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Group actions -&gt; classical verification of quantum computation </a:t>
            </a:r>
          </a:p>
          <a:p>
            <a:pPr lvl="1"/>
            <a:r>
              <a:rPr lang="en-US" sz="2400" dirty="0"/>
              <a:t>               (concurrent with [BKMSW25, Zha25])</a:t>
            </a:r>
          </a:p>
          <a:p>
            <a:endParaRPr lang="en-US" sz="2400" dirty="0"/>
          </a:p>
          <a:p>
            <a:pPr marL="457200" lvl="2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2412" y="224934"/>
            <a:ext cx="3692180" cy="961643"/>
          </a:xfrm>
        </p:spPr>
        <p:txBody>
          <a:bodyPr>
            <a:normAutofit/>
          </a:bodyPr>
          <a:lstStyle/>
          <a:p>
            <a:r>
              <a:rPr lang="en-US"/>
              <a:t>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86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632" y="175878"/>
            <a:ext cx="10515600" cy="1325563"/>
          </a:xfrm>
        </p:spPr>
        <p:txBody>
          <a:bodyPr/>
          <a:lstStyle/>
          <a:p>
            <a:r>
              <a:rPr lang="en-US" dirty="0"/>
              <a:t>Remainder of this talk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649" y="1827904"/>
            <a:ext cx="81812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“Computational Bell test” from OSP and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Two-round OSP implies PKE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Open directions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664D957-2BE1-DCEC-843E-DCC034884BCD}"/>
              </a:ext>
            </a:extLst>
          </p:cNvPr>
          <p:cNvSpPr/>
          <p:nvPr/>
        </p:nvSpPr>
        <p:spPr>
          <a:xfrm>
            <a:off x="3260411" y="5030096"/>
            <a:ext cx="6529047" cy="9941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See next talk and/or our paper for applications to blind and verifiable quantum computation</a:t>
            </a:r>
          </a:p>
        </p:txBody>
      </p:sp>
    </p:spTree>
    <p:extLst>
      <p:ext uri="{BB962C8B-B14F-4D97-AF65-F5344CB8AC3E}">
        <p14:creationId xmlns:p14="http://schemas.microsoft.com/office/powerpoint/2010/main" val="1806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6424" y="1463630"/>
            <a:ext cx="113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Prover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2304" y="1463631"/>
            <a:ext cx="124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2233" y="2005063"/>
                <a:ext cx="24151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233" y="2005063"/>
                <a:ext cx="241514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40" t="-10526" r="-151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4959190" y="2063797"/>
            <a:ext cx="1340173" cy="704133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OSP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45902" y="2254269"/>
            <a:ext cx="57443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59736" y="1824108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36" y="1824108"/>
                <a:ext cx="426399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454761" y="2678176"/>
            <a:ext cx="56557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9736" y="2262470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36" y="2262470"/>
                <a:ext cx="43261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4206794" y="2415863"/>
            <a:ext cx="58615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87910" y="2207329"/>
                <a:ext cx="1033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𝐻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10" y="2207329"/>
                <a:ext cx="103342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8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956127" y="3337802"/>
            <a:ext cx="2018672" cy="20186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33869" y="3298711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19567" y="531980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3379" y="4301418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38464" y="430682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99704" y="2925157"/>
                <a:ext cx="559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|0⟩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04" y="2925157"/>
                <a:ext cx="55976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99704" y="5372155"/>
                <a:ext cx="559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|1⟩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04" y="5372155"/>
                <a:ext cx="55976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357" y="4147083"/>
                <a:ext cx="609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|+⟩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7" y="4147083"/>
                <a:ext cx="609462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39097" y="4149321"/>
                <a:ext cx="609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|−⟩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97" y="4149321"/>
                <a:ext cx="609462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0810" y="4398311"/>
                <a:ext cx="1743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0" y="4398311"/>
                <a:ext cx="174328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60920" y="3311894"/>
                <a:ext cx="1608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920" y="3311894"/>
                <a:ext cx="1608733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75221" y="5630197"/>
                <a:ext cx="16087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=0,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1" y="5630197"/>
                <a:ext cx="160873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30711" y="4398311"/>
                <a:ext cx="1743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=1,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11" y="4398311"/>
                <a:ext cx="1743281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11480" y="349624"/>
            <a:ext cx="7684008" cy="1096495"/>
          </a:xfrm>
        </p:spPr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quantumness</a:t>
            </a:r>
            <a:r>
              <a:rPr lang="en-US" dirty="0"/>
              <a:t> from OSP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2355" y="2837797"/>
            <a:ext cx="3509155" cy="330809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3921669" y="3675840"/>
            <a:ext cx="6464824" cy="13232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754267" y="3749569"/>
                <a:ext cx="67015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Observation: Prover’s state at the end of OSP is exactly the same as Bob’s state in the CHSH game after Alice answers her question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 with answer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267" y="3749569"/>
                <a:ext cx="6701529" cy="1200329"/>
              </a:xfrm>
              <a:prstGeom prst="rect">
                <a:avLst/>
              </a:prstGeom>
              <a:blipFill rotWithShape="0">
                <a:blip r:embed="rId14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5099854" y="5119122"/>
            <a:ext cx="376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[KCVY21</a:t>
            </a:r>
            <a:r>
              <a:rPr lang="en-US" sz="2400"/>
              <a:t>, BGKPV23, ABCC24</a:t>
            </a:r>
            <a:r>
              <a:rPr lang="en-US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322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0" grpId="0"/>
      <p:bldP spid="14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0" grpId="0"/>
      <p:bldP spid="34" grpId="0"/>
      <p:bldP spid="48" grpId="0"/>
      <p:bldP spid="49" grpId="0"/>
      <p:bldP spid="52" grpId="0" animBg="1"/>
      <p:bldP spid="57" grpId="0" animBg="1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28940</TotalTime>
  <Words>1273</Words>
  <Application>Microsoft Macintosh PowerPoint</Application>
  <PresentationFormat>Widescreen</PresentationFormat>
  <Paragraphs>255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On the Power of Oblivious State Preparation</vt:lpstr>
      <vt:lpstr>Oblivious State Preparation (OSP)</vt:lpstr>
      <vt:lpstr>Oblivious State Preparation (OSP)</vt:lpstr>
      <vt:lpstr>Two-Round OSP</vt:lpstr>
      <vt:lpstr>Results</vt:lpstr>
      <vt:lpstr>Takeaways</vt:lpstr>
      <vt:lpstr>Takeaways</vt:lpstr>
      <vt:lpstr>Remainder of this talk</vt:lpstr>
      <vt:lpstr>Proof of quantumness from OSP</vt:lpstr>
      <vt:lpstr>Proof of quantumness from OSP</vt:lpstr>
      <vt:lpstr>Proof of quantumness from OSP</vt:lpstr>
      <vt:lpstr>Unclonable states from OSP</vt:lpstr>
      <vt:lpstr>Public-key encryption from (two-round) OSP</vt:lpstr>
      <vt:lpstr>Encrypted CNOT</vt:lpstr>
      <vt:lpstr>PowerPoint Presentation</vt:lpstr>
      <vt:lpstr>(Two-round) Encrypted CNOT from (Two-round) OSP</vt:lpstr>
      <vt:lpstr>PowerPoint Presentation</vt:lpstr>
      <vt:lpstr>PowerPoint Presentation</vt:lpstr>
      <vt:lpstr>Open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Power of Oblivious State Preparation</dc:title>
  <dc:creator>Microsoft Office User</dc:creator>
  <cp:lastModifiedBy>jb5149</cp:lastModifiedBy>
  <cp:revision>254</cp:revision>
  <dcterms:created xsi:type="dcterms:W3CDTF">2024-10-06T16:56:17Z</dcterms:created>
  <dcterms:modified xsi:type="dcterms:W3CDTF">2025-08-20T17:37:13Z</dcterms:modified>
</cp:coreProperties>
</file>