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320" r:id="rId3"/>
    <p:sldId id="261" r:id="rId4"/>
    <p:sldId id="260" r:id="rId5"/>
    <p:sldId id="262" r:id="rId6"/>
    <p:sldId id="263" r:id="rId7"/>
    <p:sldId id="264" r:id="rId8"/>
    <p:sldId id="265" r:id="rId9"/>
    <p:sldId id="276" r:id="rId10"/>
    <p:sldId id="324" r:id="rId11"/>
    <p:sldId id="277" r:id="rId12"/>
    <p:sldId id="278" r:id="rId13"/>
    <p:sldId id="280" r:id="rId14"/>
    <p:sldId id="279" r:id="rId15"/>
    <p:sldId id="282" r:id="rId16"/>
    <p:sldId id="281" r:id="rId17"/>
    <p:sldId id="283" r:id="rId18"/>
    <p:sldId id="284" r:id="rId19"/>
    <p:sldId id="285" r:id="rId20"/>
    <p:sldId id="318" r:id="rId21"/>
    <p:sldId id="266" r:id="rId22"/>
    <p:sldId id="327" r:id="rId23"/>
    <p:sldId id="272" r:id="rId24"/>
    <p:sldId id="273" r:id="rId25"/>
    <p:sldId id="316" r:id="rId26"/>
    <p:sldId id="286" r:id="rId27"/>
    <p:sldId id="288" r:id="rId28"/>
    <p:sldId id="326" r:id="rId29"/>
    <p:sldId id="290" r:id="rId30"/>
    <p:sldId id="291" r:id="rId31"/>
    <p:sldId id="294" r:id="rId32"/>
    <p:sldId id="332" r:id="rId33"/>
    <p:sldId id="301" r:id="rId34"/>
    <p:sldId id="330" r:id="rId35"/>
    <p:sldId id="303" r:id="rId36"/>
    <p:sldId id="304" r:id="rId37"/>
    <p:sldId id="305" r:id="rId38"/>
    <p:sldId id="306" r:id="rId39"/>
    <p:sldId id="307" r:id="rId40"/>
    <p:sldId id="308" r:id="rId41"/>
    <p:sldId id="312" r:id="rId42"/>
    <p:sldId id="329" r:id="rId43"/>
    <p:sldId id="314" r:id="rId44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8"/>
    <p:restoredTop sz="90590"/>
  </p:normalViewPr>
  <p:slideViewPr>
    <p:cSldViewPr snapToGrid="0">
      <p:cViewPr varScale="1">
        <p:scale>
          <a:sx n="114" d="100"/>
          <a:sy n="114" d="100"/>
        </p:scale>
        <p:origin x="20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6FA14-9FD2-E345-86F5-8202BC92173A}" type="datetimeFigureOut">
              <a:rPr lang="en-IL" smtClean="0"/>
              <a:t>17/08/2025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387F0-6256-6143-A2A8-C172748143E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8937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55848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98C0D-6C8F-C6A8-0540-4EE0721D0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EE6B62-643C-739E-5703-4B72BB3CB8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66CB97-EA9D-20FB-1E6E-718614A376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D8DC0-FA44-3015-5390-D540947F22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22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05517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E7163-359E-1EC2-F69D-9177F6A25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E82FB8-686B-EC4A-0065-CD7159659F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C044EB-4E0D-B695-7F39-02CD385FD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A9207-2FE4-EA5F-062C-A7B9D686B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23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65245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6A773-DC9A-DD66-2E4E-4C4784B6E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260BF5-5337-660C-FA9C-38E67F491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1897D1-98CE-0631-66FE-E09842A759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3061E-DCF2-67D0-15DD-9601F7152B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24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99312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9C6CB-FD9D-C0AC-9C88-8BAC3E1BE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74185F-870F-DAFD-8F41-1F293ACA6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546AA2-5E11-2662-F0E8-5AAAE3CB3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FEB9F-891E-36DF-3283-62CD676F25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25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59004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26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74461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3FE5E-DAB0-EBDB-D72E-8EDCFCBE0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5CBDF6-A152-107C-D9B1-DCE96CCF9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73AF6C-4D75-0F1F-896B-E583B4DEE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2EEBD-C8E5-9686-D4FB-933673DA94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27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52547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3EFAC-C50B-3721-0F87-FA4C9AA63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C51B38-8B79-FB15-7B99-1FC0BC5233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59AB1E-C661-E23B-7724-5B11A8DCD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9BE35-F313-ED59-87AC-9A616B348C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28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84645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F3E06-9A97-53DF-9060-85AE61537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C4BC31-6D5D-43A7-38B7-4F3EDCD65D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034850-6D87-B40B-A93E-69B9C3E31C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623BC-7806-91A9-939A-CB67E105CC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29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15046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8B383-2F71-9CDA-5610-80961A775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9A13BF-7456-4422-6EFA-278A78C550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138011-44AC-319F-DFA1-9B599CBAD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3F7FF-551E-F3CA-E083-3AC3230E10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30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90091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14AF3-FC34-4538-A099-AD055FDEF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F7C38A-C094-34BA-3522-25D736A4D6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4F1782-89D2-5C32-66B2-4E66A3303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A62C5-14F9-9E3D-98E0-0832913EF0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31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39342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67301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4FDBE-81EC-844F-4EC8-E4C94AABC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6DF9ED-2677-9B79-5E64-CDE849F02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D1958-3AD9-8E6A-532C-8117CCD6F5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7F37B-D870-474E-DC29-82F74BD3A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32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43553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7C636-A22F-7788-C5F0-AFD0D8F37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0AF8BF-CED3-DCA7-4C03-61823A456F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8EAB9B-1F8A-26E7-6A9B-0DF06ECDF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F17DF-4061-8A2B-C941-6C32E08083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33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23846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7B0AD-08B6-D68D-3D9C-D5987CC6E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3791D9-7A1C-7252-5E7B-E1D02A49A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91BD12-7314-DBE8-D93D-97487A309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B65FD-D6CA-B399-A6F0-B0137E0563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34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966558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C4717-71F5-0741-A2EF-7962B97D5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D89AAB-E823-8D1B-291F-A8DD552D67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1675C5-FA8C-03F9-1D14-3F5E0A775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1C6C5-34DC-4F95-7DEB-EAAB8C45A7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35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06783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36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43470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37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32362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C2382-733F-F644-91F7-A375B6FF5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B18430-B97B-B102-1445-3398F9471A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436D36-12F0-D7A8-0F5F-6BA7CE806C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72F1C-38D8-911C-B0E7-D197935755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38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00821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B7B3F-0968-D0CF-C253-781BB7825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5F9533-D08E-9350-F233-32C8FC9226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DA5426-9E38-D1CD-9CF8-192144730F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7E521-2968-6F38-1552-D4CBDF9415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39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00668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9C036-346A-C153-4365-95E93ADAD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1415FC-2F8B-9FE4-D587-BE732342DE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FA092B-98C1-ED6A-02BC-8F95B47BD6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Explain how the theorem follows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01C10-B8FE-AF7A-BF02-C94ED27AFB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40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176522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IL" dirty="0"/>
              <a:t>emark about correctness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41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19428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41228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45460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21637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* </a:t>
            </a:r>
            <a:r>
              <a:rPr lang="en-US" dirty="0"/>
              <a:t>A</a:t>
            </a:r>
            <a:r>
              <a:rPr lang="en-IL" dirty="0"/>
              <a:t>t least sometimes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96035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86627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en-IL" dirty="0"/>
              <a:t>Extends to the adaptive setting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19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30601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387F0-6256-6143-A2A8-C172748143E6}" type="slidenum">
              <a:rPr lang="en-IL" smtClean="0"/>
              <a:t>21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5215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317FE-2B3D-0F00-B5CD-FF4041BD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8A777-0E5E-3F1D-C685-458E9A2F3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E33E9-C136-0419-0493-288590A1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D805-3DFF-B341-A9F0-8C5186F3C50B}" type="datetimeFigureOut">
              <a:rPr lang="en-IL" smtClean="0"/>
              <a:t>17/08/2025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8A2FC-640D-1BF0-3BBE-914B5BC1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59A39-8960-A017-1F49-FB05A74ED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B4F0-AEB9-0149-9F8C-F10429AB7A1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6237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63A95-81E1-C31A-4A2E-6EB24002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9AA2E0-9E3E-3FC1-00D2-16CF1981F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8CEEC-46A8-03BB-4FFC-098155C1D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D805-3DFF-B341-A9F0-8C5186F3C50B}" type="datetimeFigureOut">
              <a:rPr lang="en-IL" smtClean="0"/>
              <a:t>17/08/2025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93FFB-023D-97D5-2866-E10D8CD8A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8ECDD-EA10-00D6-7AC7-21D17BB3B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B4F0-AEB9-0149-9F8C-F10429AB7A1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5117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CAF0B2-8E2D-7881-8BBE-BD3A573AD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C080D6-3BD8-F5DA-A5DF-4CA0135AE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39CC2-3DD1-E131-E87E-0D1211795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D805-3DFF-B341-A9F0-8C5186F3C50B}" type="datetimeFigureOut">
              <a:rPr lang="en-IL" smtClean="0"/>
              <a:t>17/08/2025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CC9EC-5717-2999-B383-B5C190466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29393-55C6-5C49-1F31-A1E33CCC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B4F0-AEB9-0149-9F8C-F10429AB7A1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0486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F49E7-6C89-39E6-902E-588F2FD1A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88A00-46E8-C631-332E-C9DB7F363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2D80F-BD65-4E2C-6927-57421761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D805-3DFF-B341-A9F0-8C5186F3C50B}" type="datetimeFigureOut">
              <a:rPr lang="en-IL" smtClean="0"/>
              <a:t>17/08/2025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ABB78-B74C-22A0-2616-0A117A0B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11DAD-38EF-F902-CB01-500E8603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B4F0-AEB9-0149-9F8C-F10429AB7A1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9019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6EF4-4FB2-C728-B102-2E9E622BA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9ED3B-7AC7-5678-6656-164E2AA33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1EB7B-341B-F536-11DF-0A65FFE85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D805-3DFF-B341-A9F0-8C5186F3C50B}" type="datetimeFigureOut">
              <a:rPr lang="en-IL" smtClean="0"/>
              <a:t>17/08/2025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0ABEF-9315-7547-A13C-57CB82B87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75301-04D5-5DC3-6E01-965FEC28D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B4F0-AEB9-0149-9F8C-F10429AB7A1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8718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B6152-C622-F22F-67AB-96E9A0E08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26E02-B8CE-B12F-CEA4-B5CBA4926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E3310-FB7D-012C-0294-540A0FAAA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EDC7E-8678-2C0E-4BD5-865C47E9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D805-3DFF-B341-A9F0-8C5186F3C50B}" type="datetimeFigureOut">
              <a:rPr lang="en-IL" smtClean="0"/>
              <a:t>17/08/2025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1CA54-ADAB-0645-DDC3-04A5962A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7815E-2345-8917-FD80-60F49E7D3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B4F0-AEB9-0149-9F8C-F10429AB7A1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624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913D1-6716-54B9-D743-DCE67D3A5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22B9F-2B4A-262C-3D58-FE2113AE1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BCBC0-C0C4-EED4-3164-6852B97EF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D8954-670C-5A79-EEC0-2536CB077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4A5169-D222-6C79-0F07-EC745BBD7F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42F0F-1243-0B0F-0E68-18C3EEC6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D805-3DFF-B341-A9F0-8C5186F3C50B}" type="datetimeFigureOut">
              <a:rPr lang="en-IL" smtClean="0"/>
              <a:t>17/08/2025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6E5F9D-77DA-F3C8-94CC-9DEEDFEB8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91FA18-6DE2-1B5A-2314-E9A68BF4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B4F0-AEB9-0149-9F8C-F10429AB7A1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9798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1CB29-1768-990C-1D93-D3F56E067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111A4-310A-4277-023C-5BC3C7D0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D805-3DFF-B341-A9F0-8C5186F3C50B}" type="datetimeFigureOut">
              <a:rPr lang="en-IL" smtClean="0"/>
              <a:t>17/08/2025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1BC8B-496D-D698-DE2A-6F845A666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72C21-FD7C-A664-A40E-74E05F94F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B4F0-AEB9-0149-9F8C-F10429AB7A1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6352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C5714-07FE-3E37-4597-7641871D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D805-3DFF-B341-A9F0-8C5186F3C50B}" type="datetimeFigureOut">
              <a:rPr lang="en-IL" smtClean="0"/>
              <a:t>17/08/2025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4FD87-4EDE-5F3F-5636-68E630F4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5214C-C818-91BC-21D2-B508CADC1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B4F0-AEB9-0149-9F8C-F10429AB7A1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066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B117E-9238-4133-A4F5-A9E4A8D4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E419C-4838-36E8-734F-9E0991D45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46059-D62A-FD93-8E63-0BBDDDC7F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218A7-8868-2792-4C1A-82CEE023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D805-3DFF-B341-A9F0-8C5186F3C50B}" type="datetimeFigureOut">
              <a:rPr lang="en-IL" smtClean="0"/>
              <a:t>17/08/2025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12C5A-75B4-1209-72E5-91E003882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461A1-6665-DA10-EB33-7D27BFAE1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B4F0-AEB9-0149-9F8C-F10429AB7A1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9211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6355A-6DDE-26FB-4C15-6A29F580F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AE057A-ACFF-E76F-C85F-4537ACFCC7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43057-0260-D0BF-28A6-E907F87A7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C9EE5-006F-9785-25F5-3D5840BAC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D805-3DFF-B341-A9F0-8C5186F3C50B}" type="datetimeFigureOut">
              <a:rPr lang="en-IL" smtClean="0"/>
              <a:t>17/08/2025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FBBD4-0EF7-DFB2-4E05-48F220F5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42CA3-46EA-E005-EB5C-9C3C77EF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B4F0-AEB9-0149-9F8C-F10429AB7A1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4922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CFC1B7-C179-2D1C-FBCE-687350FD7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F2EBA-9B9F-3D7A-F8DE-A8DE3DC6D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92DE9-6F65-B443-560B-4D66FDF42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02D805-3DFF-B341-A9F0-8C5186F3C50B}" type="datetimeFigureOut">
              <a:rPr lang="en-IL" smtClean="0"/>
              <a:t>17/08/2025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DCFA1-0DB0-86D6-D124-AE4F2BF47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2D8FE-0577-D3EE-7932-AD0E327AF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F6B4F0-AEB9-0149-9F8C-F10429AB7A1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4250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9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8.png"/><Relationship Id="rId2" Type="http://schemas.openxmlformats.org/officeDocument/2006/relationships/image" Target="../media/image47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7.png"/><Relationship Id="rId5" Type="http://schemas.openxmlformats.org/officeDocument/2006/relationships/image" Target="../media/image50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9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8.png"/><Relationship Id="rId2" Type="http://schemas.openxmlformats.org/officeDocument/2006/relationships/image" Target="../media/image47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7.png"/><Relationship Id="rId5" Type="http://schemas.openxmlformats.org/officeDocument/2006/relationships/image" Target="../media/image50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9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8.png"/><Relationship Id="rId2" Type="http://schemas.openxmlformats.org/officeDocument/2006/relationships/image" Target="../media/image4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7.png"/><Relationship Id="rId5" Type="http://schemas.openxmlformats.org/officeDocument/2006/relationships/image" Target="../media/image50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9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8.png"/><Relationship Id="rId17" Type="http://schemas.openxmlformats.org/officeDocument/2006/relationships/image" Target="../media/image64.png"/><Relationship Id="rId2" Type="http://schemas.openxmlformats.org/officeDocument/2006/relationships/image" Target="../media/image47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7.png"/><Relationship Id="rId5" Type="http://schemas.openxmlformats.org/officeDocument/2006/relationships/image" Target="../media/image50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21.svg"/><Relationship Id="rId3" Type="http://schemas.openxmlformats.org/officeDocument/2006/relationships/image" Target="../media/image5.svg"/><Relationship Id="rId7" Type="http://schemas.openxmlformats.org/officeDocument/2006/relationships/image" Target="../media/image66.png"/><Relationship Id="rId12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7.svg"/><Relationship Id="rId10" Type="http://schemas.openxmlformats.org/officeDocument/2006/relationships/image" Target="../media/image69.png"/><Relationship Id="rId4" Type="http://schemas.openxmlformats.org/officeDocument/2006/relationships/image" Target="../media/image6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21.svg"/><Relationship Id="rId3" Type="http://schemas.openxmlformats.org/officeDocument/2006/relationships/image" Target="../media/image4.png"/><Relationship Id="rId7" Type="http://schemas.openxmlformats.org/officeDocument/2006/relationships/image" Target="../media/image6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70.png"/><Relationship Id="rId5" Type="http://schemas.openxmlformats.org/officeDocument/2006/relationships/image" Target="../media/image6.png"/><Relationship Id="rId15" Type="http://schemas.openxmlformats.org/officeDocument/2006/relationships/image" Target="../media/image76.png"/><Relationship Id="rId10" Type="http://schemas.openxmlformats.org/officeDocument/2006/relationships/image" Target="../media/image69.png"/><Relationship Id="rId4" Type="http://schemas.openxmlformats.org/officeDocument/2006/relationships/image" Target="../media/image5.svg"/><Relationship Id="rId9" Type="http://schemas.openxmlformats.org/officeDocument/2006/relationships/image" Target="../media/image74.png"/><Relationship Id="rId1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10.png"/><Relationship Id="rId3" Type="http://schemas.openxmlformats.org/officeDocument/2006/relationships/image" Target="../media/image22.png"/><Relationship Id="rId7" Type="http://schemas.openxmlformats.org/officeDocument/2006/relationships/image" Target="../media/image7.sv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20.png"/><Relationship Id="rId5" Type="http://schemas.openxmlformats.org/officeDocument/2006/relationships/image" Target="../media/image5.svg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6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10.png"/><Relationship Id="rId3" Type="http://schemas.openxmlformats.org/officeDocument/2006/relationships/image" Target="../media/image22.png"/><Relationship Id="rId7" Type="http://schemas.openxmlformats.org/officeDocument/2006/relationships/image" Target="../media/image7.sv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20.png"/><Relationship Id="rId5" Type="http://schemas.openxmlformats.org/officeDocument/2006/relationships/image" Target="../media/image5.svg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6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8.png"/><Relationship Id="rId5" Type="http://schemas.openxmlformats.org/officeDocument/2006/relationships/image" Target="../media/image5.svg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38.png"/><Relationship Id="rId5" Type="http://schemas.openxmlformats.org/officeDocument/2006/relationships/image" Target="../media/image6.png"/><Relationship Id="rId10" Type="http://schemas.openxmlformats.org/officeDocument/2006/relationships/image" Target="../media/image26.png"/><Relationship Id="rId4" Type="http://schemas.openxmlformats.org/officeDocument/2006/relationships/image" Target="../media/image5.sv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2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40.png"/><Relationship Id="rId5" Type="http://schemas.openxmlformats.org/officeDocument/2006/relationships/image" Target="../media/image6.png"/><Relationship Id="rId10" Type="http://schemas.openxmlformats.org/officeDocument/2006/relationships/image" Target="../media/image390.png"/><Relationship Id="rId4" Type="http://schemas.openxmlformats.org/officeDocument/2006/relationships/image" Target="../media/image5.svg"/><Relationship Id="rId9" Type="http://schemas.openxmlformats.org/officeDocument/2006/relationships/image" Target="../media/image28.png"/><Relationship Id="rId14" Type="http://schemas.openxmlformats.org/officeDocument/2006/relationships/image" Target="../media/image4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80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79.png"/><Relationship Id="rId5" Type="http://schemas.openxmlformats.org/officeDocument/2006/relationships/image" Target="../media/image6.png"/><Relationship Id="rId10" Type="http://schemas.openxmlformats.org/officeDocument/2006/relationships/image" Target="../media/image78.png"/><Relationship Id="rId4" Type="http://schemas.openxmlformats.org/officeDocument/2006/relationships/image" Target="../media/image5.svg"/><Relationship Id="rId9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510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5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4.png"/><Relationship Id="rId7" Type="http://schemas.openxmlformats.org/officeDocument/2006/relationships/image" Target="../media/image100.png"/><Relationship Id="rId12" Type="http://schemas.openxmlformats.org/officeDocument/2006/relationships/image" Target="../media/image89.png"/><Relationship Id="rId17" Type="http://schemas.openxmlformats.org/officeDocument/2006/relationships/image" Target="../media/image10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88.png"/><Relationship Id="rId5" Type="http://schemas.openxmlformats.org/officeDocument/2006/relationships/image" Target="../media/image98.png"/><Relationship Id="rId15" Type="http://schemas.openxmlformats.org/officeDocument/2006/relationships/image" Target="../media/image105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91.png"/><Relationship Id="rId18" Type="http://schemas.openxmlformats.org/officeDocument/2006/relationships/image" Target="../media/image117.png"/><Relationship Id="rId3" Type="http://schemas.openxmlformats.org/officeDocument/2006/relationships/image" Target="../media/image97.png"/><Relationship Id="rId21" Type="http://schemas.openxmlformats.org/officeDocument/2006/relationships/image" Target="../media/image120.png"/><Relationship Id="rId7" Type="http://schemas.openxmlformats.org/officeDocument/2006/relationships/image" Target="../media/image101.png"/><Relationship Id="rId12" Type="http://schemas.openxmlformats.org/officeDocument/2006/relationships/image" Target="../media/image104.png"/><Relationship Id="rId17" Type="http://schemas.openxmlformats.org/officeDocument/2006/relationships/image" Target="../media/image116.png"/><Relationship Id="rId25" Type="http://schemas.openxmlformats.org/officeDocument/2006/relationships/image" Target="../media/image12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89.png"/><Relationship Id="rId24" Type="http://schemas.openxmlformats.org/officeDocument/2006/relationships/image" Target="../media/image123.png"/><Relationship Id="rId5" Type="http://schemas.openxmlformats.org/officeDocument/2006/relationships/image" Target="../media/image99.png"/><Relationship Id="rId15" Type="http://schemas.openxmlformats.org/officeDocument/2006/relationships/image" Target="../media/image106.png"/><Relationship Id="rId23" Type="http://schemas.openxmlformats.org/officeDocument/2006/relationships/image" Target="../media/image122.png"/><Relationship Id="rId10" Type="http://schemas.openxmlformats.org/officeDocument/2006/relationships/image" Target="../media/image88.png"/><Relationship Id="rId19" Type="http://schemas.openxmlformats.org/officeDocument/2006/relationships/image" Target="../media/image118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5.png"/><Relationship Id="rId22" Type="http://schemas.openxmlformats.org/officeDocument/2006/relationships/image" Target="../media/image121.png"/></Relationships>
</file>

<file path=ppt/slides/_rels/slide3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7.png"/><Relationship Id="rId26" Type="http://schemas.openxmlformats.org/officeDocument/2006/relationships/image" Target="../media/image35.png"/><Relationship Id="rId21" Type="http://schemas.openxmlformats.org/officeDocument/2006/relationships/image" Target="../media/image120.png"/><Relationship Id="rId17" Type="http://schemas.openxmlformats.org/officeDocument/2006/relationships/image" Target="../media/image116.png"/><Relationship Id="rId25" Type="http://schemas.openxmlformats.org/officeDocument/2006/relationships/image" Target="../media/image124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23.png"/><Relationship Id="rId23" Type="http://schemas.openxmlformats.org/officeDocument/2006/relationships/image" Target="../media/image122.png"/><Relationship Id="rId19" Type="http://schemas.openxmlformats.org/officeDocument/2006/relationships/image" Target="../media/image118.png"/><Relationship Id="rId22" Type="http://schemas.openxmlformats.org/officeDocument/2006/relationships/image" Target="../media/image12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3" Type="http://schemas.openxmlformats.org/officeDocument/2006/relationships/image" Target="../media/image4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58.png"/><Relationship Id="rId5" Type="http://schemas.openxmlformats.org/officeDocument/2006/relationships/image" Target="../media/image6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4" Type="http://schemas.openxmlformats.org/officeDocument/2006/relationships/image" Target="../media/image5.sv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13.png"/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12" Type="http://schemas.openxmlformats.org/officeDocument/2006/relationships/image" Target="../media/image72.png"/><Relationship Id="rId17" Type="http://schemas.openxmlformats.org/officeDocument/2006/relationships/image" Target="../media/image114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58.png"/><Relationship Id="rId5" Type="http://schemas.openxmlformats.org/officeDocument/2006/relationships/image" Target="../media/image6.png"/><Relationship Id="rId15" Type="http://schemas.openxmlformats.org/officeDocument/2006/relationships/image" Target="../media/image162.png"/><Relationship Id="rId10" Type="http://schemas.openxmlformats.org/officeDocument/2006/relationships/image" Target="../media/image71.png"/><Relationship Id="rId4" Type="http://schemas.openxmlformats.org/officeDocument/2006/relationships/image" Target="../media/image5.svg"/><Relationship Id="rId9" Type="http://schemas.openxmlformats.org/officeDocument/2006/relationships/image" Target="../media/image46.png"/><Relationship Id="rId14" Type="http://schemas.openxmlformats.org/officeDocument/2006/relationships/image" Target="../media/image1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10.png"/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7.sv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6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0" Type="http://schemas.openxmlformats.org/officeDocument/2006/relationships/image" Target="../media/image199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610.png"/><Relationship Id="rId5" Type="http://schemas.openxmlformats.org/officeDocument/2006/relationships/image" Target="../media/image6.png"/><Relationship Id="rId10" Type="http://schemas.openxmlformats.org/officeDocument/2006/relationships/image" Target="../media/image510.png"/><Relationship Id="rId4" Type="http://schemas.openxmlformats.org/officeDocument/2006/relationships/image" Target="../media/image5.sv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6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610.png"/><Relationship Id="rId5" Type="http://schemas.openxmlformats.org/officeDocument/2006/relationships/image" Target="../media/image6.png"/><Relationship Id="rId10" Type="http://schemas.openxmlformats.org/officeDocument/2006/relationships/image" Target="../media/image510.png"/><Relationship Id="rId4" Type="http://schemas.openxmlformats.org/officeDocument/2006/relationships/image" Target="../media/image5.sv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610.png"/><Relationship Id="rId5" Type="http://schemas.openxmlformats.org/officeDocument/2006/relationships/image" Target="../media/image6.png"/><Relationship Id="rId10" Type="http://schemas.openxmlformats.org/officeDocument/2006/relationships/image" Target="../media/image510.png"/><Relationship Id="rId4" Type="http://schemas.openxmlformats.org/officeDocument/2006/relationships/image" Target="../media/image5.sv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049A6-9E71-F6E5-0394-F6A8F1F60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883" y="1132873"/>
            <a:ext cx="9890234" cy="2387600"/>
          </a:xfrm>
        </p:spPr>
        <p:txBody>
          <a:bodyPr>
            <a:normAutofit/>
          </a:bodyPr>
          <a:lstStyle/>
          <a:p>
            <a:r>
              <a:rPr lang="en-IL" sz="4800" b="1" dirty="0"/>
              <a:t>Straight-Line Knowledge Extraction for Multi-Round Protocols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9C0BCE-907F-9B5B-BDC7-9696E88CD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97" y="3887280"/>
            <a:ext cx="6096000" cy="1655762"/>
          </a:xfrm>
        </p:spPr>
        <p:txBody>
          <a:bodyPr numCol="1"/>
          <a:lstStyle/>
          <a:p>
            <a:r>
              <a:rPr lang="en-IL" sz="2800" dirty="0"/>
              <a:t>Lior Rotem</a:t>
            </a:r>
          </a:p>
          <a:p>
            <a:r>
              <a:rPr lang="en-IL" dirty="0"/>
              <a:t>Stanford </a:t>
            </a:r>
            <a:r>
              <a:rPr lang="en-IL" dirty="0">
                <a:sym typeface="Wingdings" pitchFamily="2" charset="2"/>
              </a:rPr>
              <a:t> Hebrew University</a:t>
            </a:r>
            <a:endParaRPr lang="en-IL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6CDB69B-EA7B-2E5D-D7C5-39981D7AA4B9}"/>
              </a:ext>
            </a:extLst>
          </p:cNvPr>
          <p:cNvSpPr txBox="1">
            <a:spLocks/>
          </p:cNvSpPr>
          <p:nvPr/>
        </p:nvSpPr>
        <p:spPr>
          <a:xfrm>
            <a:off x="5598289" y="3887280"/>
            <a:ext cx="6096000" cy="165576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L" sz="2800" dirty="0"/>
              <a:t>Stefano Tessaro</a:t>
            </a:r>
          </a:p>
          <a:p>
            <a:r>
              <a:rPr lang="en-IL" dirty="0"/>
              <a:t>University of Washington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42AEDF-2E5B-25AD-B354-12A6A3BE3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628" y="5075823"/>
            <a:ext cx="1356016" cy="93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ock S with Tree - Identity Guide">
            <a:extLst>
              <a:ext uri="{FF2B5EF4-FFF2-40B4-BE49-F238E27FC236}">
                <a16:creationId xmlns:a16="http://schemas.microsoft.com/office/drawing/2014/main" id="{EDF6C127-5FF1-7848-5933-EDEBE0592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26" y="4804030"/>
            <a:ext cx="1478023" cy="147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B1E8A2CE-595F-B33F-C0B5-BC19540537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9687"/>
          <a:stretch>
            <a:fillRect/>
          </a:stretch>
        </p:blipFill>
        <p:spPr>
          <a:xfrm>
            <a:off x="3408517" y="4933518"/>
            <a:ext cx="740855" cy="134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78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1C53C-35C6-9F73-6699-1F06AA5FC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C4112-8F76-D8B0-850B-B5B9D41E1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This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E2334-0937-40BF-CBE4-93DD3830F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Two transformations in the ROM for multi-round protocols with straight-line knowledge extraction:</a:t>
            </a:r>
          </a:p>
          <a:p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DA6A00-5A7D-2ADF-84AC-E5E169FEC23A}"/>
              </a:ext>
            </a:extLst>
          </p:cNvPr>
          <p:cNvSpPr txBox="1"/>
          <p:nvPr/>
        </p:nvSpPr>
        <p:spPr>
          <a:xfrm>
            <a:off x="1038225" y="2967335"/>
            <a:ext cx="10115550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/>
              <a:t>Transformation #1: Multi-round Fischlin</a:t>
            </a:r>
            <a:endParaRPr lang="en-IL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39C830-5F7D-26B0-FBB4-4234027401C4}"/>
                  </a:ext>
                </a:extLst>
              </p:cNvPr>
              <p:cNvSpPr txBox="1"/>
              <p:nvPr/>
            </p:nvSpPr>
            <p:spPr>
              <a:xfrm>
                <a:off x="1038225" y="3483273"/>
                <a:ext cx="731815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L" sz="2400" dirty="0"/>
                  <a:t>Small proofs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L" sz="2400" dirty="0"/>
                  <a:t>Bounded round complexity: up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fun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2003D1-2213-113F-644A-34D049D91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25" y="3483273"/>
                <a:ext cx="7318157" cy="830997"/>
              </a:xfrm>
              <a:prstGeom prst="rect">
                <a:avLst/>
              </a:prstGeom>
              <a:blipFill>
                <a:blip r:embed="rId2"/>
                <a:stretch>
                  <a:fillRect l="-1038" t="-6061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4879B23-1A32-342D-FCF1-3579FE16ECBC}"/>
              </a:ext>
            </a:extLst>
          </p:cNvPr>
          <p:cNvSpPr txBox="1"/>
          <p:nvPr/>
        </p:nvSpPr>
        <p:spPr>
          <a:xfrm>
            <a:off x="1038225" y="4673374"/>
            <a:ext cx="10115550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/>
              <a:t>Transformation #2: Multi-round cut-and-choose</a:t>
            </a:r>
            <a:endParaRPr lang="en-IL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78BF90-53F1-0FD8-23D7-DE38DAFDB4BA}"/>
                  </a:ext>
                </a:extLst>
              </p:cNvPr>
              <p:cNvSpPr txBox="1"/>
              <p:nvPr/>
            </p:nvSpPr>
            <p:spPr>
              <a:xfrm>
                <a:off x="1038225" y="5292546"/>
                <a:ext cx="613584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</a:t>
                </a:r>
                <a:r>
                  <a:rPr lang="en-IL" sz="2400" dirty="0"/>
                  <a:t>arger proofs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Supports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sz="2400" dirty="0"/>
                  <a:t> rounds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L" sz="2400" dirty="0"/>
                  <a:t>Analysis in the QROM  (based on [CMS’19])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78BF90-53F1-0FD8-23D7-DE38DAFDB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25" y="5292546"/>
                <a:ext cx="6135847" cy="1200329"/>
              </a:xfrm>
              <a:prstGeom prst="rect">
                <a:avLst/>
              </a:prstGeom>
              <a:blipFill>
                <a:blip r:embed="rId3"/>
                <a:stretch>
                  <a:fillRect l="-1240" t="-4167" r="-620" b="-114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Callout 1 7">
            <a:extLst>
              <a:ext uri="{FF2B5EF4-FFF2-40B4-BE49-F238E27FC236}">
                <a16:creationId xmlns:a16="http://schemas.microsoft.com/office/drawing/2014/main" id="{CCDCF8ED-28EC-7B37-6571-739F5548A1F6}"/>
              </a:ext>
            </a:extLst>
          </p:cNvPr>
          <p:cNvSpPr/>
          <p:nvPr/>
        </p:nvSpPr>
        <p:spPr>
          <a:xfrm>
            <a:off x="6943205" y="4718800"/>
            <a:ext cx="4641463" cy="1173910"/>
          </a:xfrm>
          <a:prstGeom prst="borderCallout1">
            <a:avLst>
              <a:gd name="adj1" fmla="val 54008"/>
              <a:gd name="adj2" fmla="val -2741"/>
              <a:gd name="adj3" fmla="val 118996"/>
              <a:gd name="adj4" fmla="val -314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First restriction-free transformation for </a:t>
            </a:r>
            <a:br>
              <a:rPr lang="en-US" sz="2400" dirty="0"/>
            </a:br>
            <a:r>
              <a:rPr lang="en-US" sz="2400" dirty="0"/>
              <a:t>super-constant number of rounds</a:t>
            </a:r>
            <a:endParaRPr lang="en-IL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F5D610-B2AA-E057-8783-5378F2E1A1F2}"/>
              </a:ext>
            </a:extLst>
          </p:cNvPr>
          <p:cNvSpPr/>
          <p:nvPr/>
        </p:nvSpPr>
        <p:spPr>
          <a:xfrm>
            <a:off x="485422" y="2799644"/>
            <a:ext cx="11322756" cy="1715912"/>
          </a:xfrm>
          <a:custGeom>
            <a:avLst/>
            <a:gdLst>
              <a:gd name="connsiteX0" fmla="*/ 0 w 11322756"/>
              <a:gd name="connsiteY0" fmla="*/ 0 h 1715912"/>
              <a:gd name="connsiteX1" fmla="*/ 552817 w 11322756"/>
              <a:gd name="connsiteY1" fmla="*/ 0 h 1715912"/>
              <a:gd name="connsiteX2" fmla="*/ 879179 w 11322756"/>
              <a:gd name="connsiteY2" fmla="*/ 0 h 1715912"/>
              <a:gd name="connsiteX3" fmla="*/ 1771678 w 11322756"/>
              <a:gd name="connsiteY3" fmla="*/ 0 h 1715912"/>
              <a:gd name="connsiteX4" fmla="*/ 2324495 w 11322756"/>
              <a:gd name="connsiteY4" fmla="*/ 0 h 1715912"/>
              <a:gd name="connsiteX5" fmla="*/ 2877312 w 11322756"/>
              <a:gd name="connsiteY5" fmla="*/ 0 h 1715912"/>
              <a:gd name="connsiteX6" fmla="*/ 3769812 w 11322756"/>
              <a:gd name="connsiteY6" fmla="*/ 0 h 1715912"/>
              <a:gd name="connsiteX7" fmla="*/ 4209401 w 11322756"/>
              <a:gd name="connsiteY7" fmla="*/ 0 h 1715912"/>
              <a:gd name="connsiteX8" fmla="*/ 5101901 w 11322756"/>
              <a:gd name="connsiteY8" fmla="*/ 0 h 1715912"/>
              <a:gd name="connsiteX9" fmla="*/ 5994400 w 11322756"/>
              <a:gd name="connsiteY9" fmla="*/ 0 h 1715912"/>
              <a:gd name="connsiteX10" fmla="*/ 6660445 w 11322756"/>
              <a:gd name="connsiteY10" fmla="*/ 0 h 1715912"/>
              <a:gd name="connsiteX11" fmla="*/ 7552944 w 11322756"/>
              <a:gd name="connsiteY11" fmla="*/ 0 h 1715912"/>
              <a:gd name="connsiteX12" fmla="*/ 8105761 w 11322756"/>
              <a:gd name="connsiteY12" fmla="*/ 0 h 1715912"/>
              <a:gd name="connsiteX13" fmla="*/ 8658578 w 11322756"/>
              <a:gd name="connsiteY13" fmla="*/ 0 h 1715912"/>
              <a:gd name="connsiteX14" fmla="*/ 9437850 w 11322756"/>
              <a:gd name="connsiteY14" fmla="*/ 0 h 1715912"/>
              <a:gd name="connsiteX15" fmla="*/ 9990667 w 11322756"/>
              <a:gd name="connsiteY15" fmla="*/ 0 h 1715912"/>
              <a:gd name="connsiteX16" fmla="*/ 11322756 w 11322756"/>
              <a:gd name="connsiteY16" fmla="*/ 0 h 1715912"/>
              <a:gd name="connsiteX17" fmla="*/ 11322756 w 11322756"/>
              <a:gd name="connsiteY17" fmla="*/ 606289 h 1715912"/>
              <a:gd name="connsiteX18" fmla="*/ 11322756 w 11322756"/>
              <a:gd name="connsiteY18" fmla="*/ 1195419 h 1715912"/>
              <a:gd name="connsiteX19" fmla="*/ 11322756 w 11322756"/>
              <a:gd name="connsiteY19" fmla="*/ 1715912 h 1715912"/>
              <a:gd name="connsiteX20" fmla="*/ 10996394 w 11322756"/>
              <a:gd name="connsiteY20" fmla="*/ 1715912 h 1715912"/>
              <a:gd name="connsiteX21" fmla="*/ 10103895 w 11322756"/>
              <a:gd name="connsiteY21" fmla="*/ 1715912 h 1715912"/>
              <a:gd name="connsiteX22" fmla="*/ 9437850 w 11322756"/>
              <a:gd name="connsiteY22" fmla="*/ 1715912 h 1715912"/>
              <a:gd name="connsiteX23" fmla="*/ 8998261 w 11322756"/>
              <a:gd name="connsiteY23" fmla="*/ 1715912 h 1715912"/>
              <a:gd name="connsiteX24" fmla="*/ 8332216 w 11322756"/>
              <a:gd name="connsiteY24" fmla="*/ 1715912 h 1715912"/>
              <a:gd name="connsiteX25" fmla="*/ 8005855 w 11322756"/>
              <a:gd name="connsiteY25" fmla="*/ 1715912 h 1715912"/>
              <a:gd name="connsiteX26" fmla="*/ 7679493 w 11322756"/>
              <a:gd name="connsiteY26" fmla="*/ 1715912 h 1715912"/>
              <a:gd name="connsiteX27" fmla="*/ 7013448 w 11322756"/>
              <a:gd name="connsiteY27" fmla="*/ 1715912 h 1715912"/>
              <a:gd name="connsiteX28" fmla="*/ 6573859 w 11322756"/>
              <a:gd name="connsiteY28" fmla="*/ 1715912 h 1715912"/>
              <a:gd name="connsiteX29" fmla="*/ 5794587 w 11322756"/>
              <a:gd name="connsiteY29" fmla="*/ 1715912 h 1715912"/>
              <a:gd name="connsiteX30" fmla="*/ 5354998 w 11322756"/>
              <a:gd name="connsiteY30" fmla="*/ 1715912 h 1715912"/>
              <a:gd name="connsiteX31" fmla="*/ 4575726 w 11322756"/>
              <a:gd name="connsiteY31" fmla="*/ 1715912 h 1715912"/>
              <a:gd name="connsiteX32" fmla="*/ 4249364 w 11322756"/>
              <a:gd name="connsiteY32" fmla="*/ 1715912 h 1715912"/>
              <a:gd name="connsiteX33" fmla="*/ 3470092 w 11322756"/>
              <a:gd name="connsiteY33" fmla="*/ 1715912 h 1715912"/>
              <a:gd name="connsiteX34" fmla="*/ 3030502 w 11322756"/>
              <a:gd name="connsiteY34" fmla="*/ 1715912 h 1715912"/>
              <a:gd name="connsiteX35" fmla="*/ 2704141 w 11322756"/>
              <a:gd name="connsiteY35" fmla="*/ 1715912 h 1715912"/>
              <a:gd name="connsiteX36" fmla="*/ 2264551 w 11322756"/>
              <a:gd name="connsiteY36" fmla="*/ 1715912 h 1715912"/>
              <a:gd name="connsiteX37" fmla="*/ 1485279 w 11322756"/>
              <a:gd name="connsiteY37" fmla="*/ 1715912 h 1715912"/>
              <a:gd name="connsiteX38" fmla="*/ 1045690 w 11322756"/>
              <a:gd name="connsiteY38" fmla="*/ 1715912 h 1715912"/>
              <a:gd name="connsiteX39" fmla="*/ 719328 w 11322756"/>
              <a:gd name="connsiteY39" fmla="*/ 1715912 h 1715912"/>
              <a:gd name="connsiteX40" fmla="*/ 0 w 11322756"/>
              <a:gd name="connsiteY40" fmla="*/ 1715912 h 1715912"/>
              <a:gd name="connsiteX41" fmla="*/ 0 w 11322756"/>
              <a:gd name="connsiteY41" fmla="*/ 1161100 h 1715912"/>
              <a:gd name="connsiteX42" fmla="*/ 0 w 11322756"/>
              <a:gd name="connsiteY42" fmla="*/ 640607 h 1715912"/>
              <a:gd name="connsiteX43" fmla="*/ 0 w 11322756"/>
              <a:gd name="connsiteY43" fmla="*/ 0 h 171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322756" h="1715912" extrusionOk="0">
                <a:moveTo>
                  <a:pt x="0" y="0"/>
                </a:moveTo>
                <a:cubicBezTo>
                  <a:pt x="198998" y="789"/>
                  <a:pt x="296177" y="1376"/>
                  <a:pt x="552817" y="0"/>
                </a:cubicBezTo>
                <a:cubicBezTo>
                  <a:pt x="809457" y="-1376"/>
                  <a:pt x="718898" y="-9062"/>
                  <a:pt x="879179" y="0"/>
                </a:cubicBezTo>
                <a:cubicBezTo>
                  <a:pt x="1039460" y="9062"/>
                  <a:pt x="1577827" y="28100"/>
                  <a:pt x="1771678" y="0"/>
                </a:cubicBezTo>
                <a:cubicBezTo>
                  <a:pt x="1965529" y="-28100"/>
                  <a:pt x="2167246" y="-7196"/>
                  <a:pt x="2324495" y="0"/>
                </a:cubicBezTo>
                <a:cubicBezTo>
                  <a:pt x="2481744" y="7196"/>
                  <a:pt x="2698140" y="-15346"/>
                  <a:pt x="2877312" y="0"/>
                </a:cubicBezTo>
                <a:cubicBezTo>
                  <a:pt x="3056484" y="15346"/>
                  <a:pt x="3422535" y="21316"/>
                  <a:pt x="3769812" y="0"/>
                </a:cubicBezTo>
                <a:cubicBezTo>
                  <a:pt x="4117089" y="-21316"/>
                  <a:pt x="4105682" y="16972"/>
                  <a:pt x="4209401" y="0"/>
                </a:cubicBezTo>
                <a:cubicBezTo>
                  <a:pt x="4313120" y="-16972"/>
                  <a:pt x="4886885" y="16356"/>
                  <a:pt x="5101901" y="0"/>
                </a:cubicBezTo>
                <a:cubicBezTo>
                  <a:pt x="5316917" y="-16356"/>
                  <a:pt x="5634506" y="32510"/>
                  <a:pt x="5994400" y="0"/>
                </a:cubicBezTo>
                <a:cubicBezTo>
                  <a:pt x="6354294" y="-32510"/>
                  <a:pt x="6522635" y="16211"/>
                  <a:pt x="6660445" y="0"/>
                </a:cubicBezTo>
                <a:cubicBezTo>
                  <a:pt x="6798256" y="-16211"/>
                  <a:pt x="7209783" y="15257"/>
                  <a:pt x="7552944" y="0"/>
                </a:cubicBezTo>
                <a:cubicBezTo>
                  <a:pt x="7896105" y="-15257"/>
                  <a:pt x="7852691" y="1100"/>
                  <a:pt x="8105761" y="0"/>
                </a:cubicBezTo>
                <a:cubicBezTo>
                  <a:pt x="8358831" y="-1100"/>
                  <a:pt x="8526633" y="-16950"/>
                  <a:pt x="8658578" y="0"/>
                </a:cubicBezTo>
                <a:cubicBezTo>
                  <a:pt x="8790523" y="16950"/>
                  <a:pt x="9241013" y="-5674"/>
                  <a:pt x="9437850" y="0"/>
                </a:cubicBezTo>
                <a:cubicBezTo>
                  <a:pt x="9634687" y="5674"/>
                  <a:pt x="9824427" y="-17139"/>
                  <a:pt x="9990667" y="0"/>
                </a:cubicBezTo>
                <a:cubicBezTo>
                  <a:pt x="10156907" y="17139"/>
                  <a:pt x="10907840" y="-6251"/>
                  <a:pt x="11322756" y="0"/>
                </a:cubicBezTo>
                <a:cubicBezTo>
                  <a:pt x="11324361" y="164574"/>
                  <a:pt x="11343814" y="414740"/>
                  <a:pt x="11322756" y="606289"/>
                </a:cubicBezTo>
                <a:cubicBezTo>
                  <a:pt x="11301698" y="797838"/>
                  <a:pt x="11344974" y="1062934"/>
                  <a:pt x="11322756" y="1195419"/>
                </a:cubicBezTo>
                <a:cubicBezTo>
                  <a:pt x="11300539" y="1327904"/>
                  <a:pt x="11341326" y="1534276"/>
                  <a:pt x="11322756" y="1715912"/>
                </a:cubicBezTo>
                <a:cubicBezTo>
                  <a:pt x="11256699" y="1717161"/>
                  <a:pt x="11097502" y="1719215"/>
                  <a:pt x="10996394" y="1715912"/>
                </a:cubicBezTo>
                <a:cubicBezTo>
                  <a:pt x="10895286" y="1712609"/>
                  <a:pt x="10492039" y="1707373"/>
                  <a:pt x="10103895" y="1715912"/>
                </a:cubicBezTo>
                <a:cubicBezTo>
                  <a:pt x="9715751" y="1724451"/>
                  <a:pt x="9573482" y="1717355"/>
                  <a:pt x="9437850" y="1715912"/>
                </a:cubicBezTo>
                <a:cubicBezTo>
                  <a:pt x="9302219" y="1714469"/>
                  <a:pt x="9131885" y="1713159"/>
                  <a:pt x="8998261" y="1715912"/>
                </a:cubicBezTo>
                <a:cubicBezTo>
                  <a:pt x="8864637" y="1718665"/>
                  <a:pt x="8644122" y="1727932"/>
                  <a:pt x="8332216" y="1715912"/>
                </a:cubicBezTo>
                <a:cubicBezTo>
                  <a:pt x="8020310" y="1703892"/>
                  <a:pt x="8112149" y="1729024"/>
                  <a:pt x="8005855" y="1715912"/>
                </a:cubicBezTo>
                <a:cubicBezTo>
                  <a:pt x="7899561" y="1702800"/>
                  <a:pt x="7797507" y="1705343"/>
                  <a:pt x="7679493" y="1715912"/>
                </a:cubicBezTo>
                <a:cubicBezTo>
                  <a:pt x="7561479" y="1726481"/>
                  <a:pt x="7270451" y="1716924"/>
                  <a:pt x="7013448" y="1715912"/>
                </a:cubicBezTo>
                <a:cubicBezTo>
                  <a:pt x="6756446" y="1714900"/>
                  <a:pt x="6791836" y="1723623"/>
                  <a:pt x="6573859" y="1715912"/>
                </a:cubicBezTo>
                <a:cubicBezTo>
                  <a:pt x="6355882" y="1708201"/>
                  <a:pt x="6092895" y="1711820"/>
                  <a:pt x="5794587" y="1715912"/>
                </a:cubicBezTo>
                <a:cubicBezTo>
                  <a:pt x="5496279" y="1720004"/>
                  <a:pt x="5558894" y="1726250"/>
                  <a:pt x="5354998" y="1715912"/>
                </a:cubicBezTo>
                <a:cubicBezTo>
                  <a:pt x="5151102" y="1705574"/>
                  <a:pt x="4935932" y="1731792"/>
                  <a:pt x="4575726" y="1715912"/>
                </a:cubicBezTo>
                <a:cubicBezTo>
                  <a:pt x="4215520" y="1700032"/>
                  <a:pt x="4399013" y="1704805"/>
                  <a:pt x="4249364" y="1715912"/>
                </a:cubicBezTo>
                <a:cubicBezTo>
                  <a:pt x="4099715" y="1727019"/>
                  <a:pt x="3831029" y="1711990"/>
                  <a:pt x="3470092" y="1715912"/>
                </a:cubicBezTo>
                <a:cubicBezTo>
                  <a:pt x="3109155" y="1719834"/>
                  <a:pt x="3182215" y="1695114"/>
                  <a:pt x="3030502" y="1715912"/>
                </a:cubicBezTo>
                <a:cubicBezTo>
                  <a:pt x="2878789" y="1736711"/>
                  <a:pt x="2791232" y="1705577"/>
                  <a:pt x="2704141" y="1715912"/>
                </a:cubicBezTo>
                <a:cubicBezTo>
                  <a:pt x="2617050" y="1726247"/>
                  <a:pt x="2482673" y="1709054"/>
                  <a:pt x="2264551" y="1715912"/>
                </a:cubicBezTo>
                <a:cubicBezTo>
                  <a:pt x="2046429" y="1722771"/>
                  <a:pt x="1714529" y="1747308"/>
                  <a:pt x="1485279" y="1715912"/>
                </a:cubicBezTo>
                <a:cubicBezTo>
                  <a:pt x="1256029" y="1684516"/>
                  <a:pt x="1230912" y="1728739"/>
                  <a:pt x="1045690" y="1715912"/>
                </a:cubicBezTo>
                <a:cubicBezTo>
                  <a:pt x="860468" y="1703085"/>
                  <a:pt x="847297" y="1730712"/>
                  <a:pt x="719328" y="1715912"/>
                </a:cubicBezTo>
                <a:cubicBezTo>
                  <a:pt x="591359" y="1701112"/>
                  <a:pt x="297991" y="1720881"/>
                  <a:pt x="0" y="1715912"/>
                </a:cubicBezTo>
                <a:cubicBezTo>
                  <a:pt x="-4449" y="1562947"/>
                  <a:pt x="735" y="1337466"/>
                  <a:pt x="0" y="1161100"/>
                </a:cubicBezTo>
                <a:cubicBezTo>
                  <a:pt x="-735" y="984734"/>
                  <a:pt x="14239" y="869354"/>
                  <a:pt x="0" y="640607"/>
                </a:cubicBezTo>
                <a:cubicBezTo>
                  <a:pt x="-14239" y="411860"/>
                  <a:pt x="10880" y="20197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5D3B83-648C-7C24-82A4-DB1E2CA30489}"/>
              </a:ext>
            </a:extLst>
          </p:cNvPr>
          <p:cNvSpPr txBox="1"/>
          <p:nvPr/>
        </p:nvSpPr>
        <p:spPr>
          <a:xfrm>
            <a:off x="9312718" y="4019473"/>
            <a:ext cx="2393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b="1" dirty="0">
                <a:solidFill>
                  <a:srgbClr val="C00000"/>
                </a:solidFill>
              </a:rPr>
              <a:t>Today’s focus</a:t>
            </a:r>
          </a:p>
        </p:txBody>
      </p:sp>
    </p:spTree>
    <p:extLst>
      <p:ext uri="{BB962C8B-B14F-4D97-AF65-F5344CB8AC3E}">
        <p14:creationId xmlns:p14="http://schemas.microsoft.com/office/powerpoint/2010/main" val="329653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DB45-C533-7D03-B68C-86837C912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This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7DDF3-92DB-FD40-24DA-ADC06CE89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Two transformations </a:t>
            </a:r>
            <a:r>
              <a:rPr lang="en-IL" b="1" i="1" dirty="0"/>
              <a:t>in the ROM</a:t>
            </a:r>
            <a:r>
              <a:rPr lang="en-IL" dirty="0"/>
              <a:t> for multi-round protocols with straight-line knowledge extraction:</a:t>
            </a:r>
          </a:p>
          <a:p>
            <a:endParaRPr lang="en-IL" dirty="0"/>
          </a:p>
        </p:txBody>
      </p:sp>
      <p:sp>
        <p:nvSpPr>
          <p:cNvPr id="9" name="Line Callout 1 8">
            <a:extLst>
              <a:ext uri="{FF2B5EF4-FFF2-40B4-BE49-F238E27FC236}">
                <a16:creationId xmlns:a16="http://schemas.microsoft.com/office/drawing/2014/main" id="{08D7CF75-335F-1065-6351-C34A71F79E31}"/>
              </a:ext>
            </a:extLst>
          </p:cNvPr>
          <p:cNvSpPr/>
          <p:nvPr/>
        </p:nvSpPr>
        <p:spPr>
          <a:xfrm>
            <a:off x="3401122" y="3185841"/>
            <a:ext cx="4641463" cy="1173910"/>
          </a:xfrm>
          <a:prstGeom prst="borderCallout1">
            <a:avLst>
              <a:gd name="adj1" fmla="val -7737"/>
              <a:gd name="adj2" fmla="val 44108"/>
              <a:gd name="adj3" fmla="val -76141"/>
              <a:gd name="adj4" fmla="val 4241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Without making further assumptions</a:t>
            </a:r>
            <a:endParaRPr lang="en-IL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BC0A3B-BF2E-0202-EA31-01BB69B2B3E1}"/>
              </a:ext>
            </a:extLst>
          </p:cNvPr>
          <p:cNvSpPr txBox="1"/>
          <p:nvPr/>
        </p:nvSpPr>
        <p:spPr>
          <a:xfrm>
            <a:off x="1016741" y="4575859"/>
            <a:ext cx="9410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L" sz="2400" dirty="0"/>
              <a:t>Compilers that make additional assumptions exist</a:t>
            </a:r>
          </a:p>
        </p:txBody>
      </p:sp>
    </p:spTree>
    <p:extLst>
      <p:ext uri="{BB962C8B-B14F-4D97-AF65-F5344CB8AC3E}">
        <p14:creationId xmlns:p14="http://schemas.microsoft.com/office/powerpoint/2010/main" val="2363942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F64F-F616-ED9B-47EE-430EA1C1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Remainder of the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05892-9297-4C87-95AE-AF6A6153F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Definitions:</a:t>
            </a:r>
          </a:p>
          <a:p>
            <a:pPr lvl="1"/>
            <a:r>
              <a:rPr lang="en-IL" dirty="0"/>
              <a:t>Multi-round special soundness</a:t>
            </a:r>
          </a:p>
          <a:p>
            <a:pPr lvl="1"/>
            <a:r>
              <a:rPr lang="en-IL" dirty="0"/>
              <a:t>Non-interactive RO arguments</a:t>
            </a:r>
          </a:p>
          <a:p>
            <a:r>
              <a:rPr lang="en-IL" dirty="0"/>
              <a:t>Our Fischlin-based transform</a:t>
            </a:r>
          </a:p>
          <a:p>
            <a:r>
              <a:rPr lang="en-IL" dirty="0"/>
              <a:t>Conclusion and open questions</a:t>
            </a:r>
          </a:p>
        </p:txBody>
      </p:sp>
    </p:spTree>
    <p:extLst>
      <p:ext uri="{BB962C8B-B14F-4D97-AF65-F5344CB8AC3E}">
        <p14:creationId xmlns:p14="http://schemas.microsoft.com/office/powerpoint/2010/main" val="304488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340A0-A209-3DFC-3A60-64BCCF157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39BE-5AD5-ADBD-7F61-5702CBFC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Generalized Special Soundness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76DF4-FCFB-CC78-C2F7-5FB756EFED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L" b="1" dirty="0"/>
                  <a:t>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b="1" dirty="0"/>
                  <a:t>-tree of transcripts </a:t>
                </a:r>
                <a:r>
                  <a:rPr lang="en-IL" dirty="0"/>
                  <a:t>– a collection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IL" dirty="0"/>
                  <a:t> transcripts of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IL" dirty="0"/>
                  <a:t>-round public coin argument of the form: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76DF4-FCFB-CC78-C2F7-5FB756EFED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488F8612-7F23-BCCA-6184-27617EB430A7}"/>
                  </a:ext>
                </a:extLst>
              </p:cNvPr>
              <p:cNvSpPr/>
              <p:nvPr/>
            </p:nvSpPr>
            <p:spPr>
              <a:xfrm>
                <a:off x="5793105" y="2823210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488F8612-7F23-BCCA-6184-27617EB430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105" y="2823210"/>
                <a:ext cx="605790" cy="60579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A960563-2289-8C25-140B-9BEC49D1A612}"/>
                  </a:ext>
                </a:extLst>
              </p:cNvPr>
              <p:cNvSpPr/>
              <p:nvPr/>
            </p:nvSpPr>
            <p:spPr>
              <a:xfrm>
                <a:off x="4288155" y="3810000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A960563-2289-8C25-140B-9BEC49D1A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155" y="3810000"/>
                <a:ext cx="605790" cy="60579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6D605B7-6B97-74C4-E7A0-F86A65C0D70E}"/>
                  </a:ext>
                </a:extLst>
              </p:cNvPr>
              <p:cNvSpPr/>
              <p:nvPr/>
            </p:nvSpPr>
            <p:spPr>
              <a:xfrm>
                <a:off x="5223510" y="3820795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6D605B7-6B97-74C4-E7A0-F86A65C0D7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510" y="3820795"/>
                <a:ext cx="605790" cy="60579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39520AC-D75E-18FC-F04C-94BECA977770}"/>
                  </a:ext>
                </a:extLst>
              </p:cNvPr>
              <p:cNvSpPr/>
              <p:nvPr/>
            </p:nvSpPr>
            <p:spPr>
              <a:xfrm>
                <a:off x="7215187" y="3820795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39520AC-D75E-18FC-F04C-94BECA9777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187" y="3820795"/>
                <a:ext cx="605790" cy="60579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E17B05-04EC-5A6F-C430-5FEE3E7FF1B6}"/>
              </a:ext>
            </a:extLst>
          </p:cNvPr>
          <p:cNvCxnSpPr>
            <a:cxnSpLocks/>
            <a:stCxn id="4" idx="4"/>
            <a:endCxn id="5" idx="0"/>
          </p:cNvCxnSpPr>
          <p:nvPr/>
        </p:nvCxnSpPr>
        <p:spPr>
          <a:xfrm flipH="1">
            <a:off x="4591050" y="3429000"/>
            <a:ext cx="150495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E3F687-F91E-18FE-14B3-AB9F9BCAA29E}"/>
              </a:ext>
            </a:extLst>
          </p:cNvPr>
          <p:cNvCxnSpPr>
            <a:cxnSpLocks/>
            <a:stCxn id="4" idx="4"/>
            <a:endCxn id="6" idx="0"/>
          </p:cNvCxnSpPr>
          <p:nvPr/>
        </p:nvCxnSpPr>
        <p:spPr>
          <a:xfrm flipH="1">
            <a:off x="5526405" y="3429000"/>
            <a:ext cx="569595" cy="3917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57FE82B-F4A5-10A6-06E1-B8FAF9C301F3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6096000" y="3439795"/>
            <a:ext cx="1422082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5AD150C-C70F-0934-7972-870B69C43E63}"/>
                  </a:ext>
                </a:extLst>
              </p:cNvPr>
              <p:cNvSpPr txBox="1"/>
              <p:nvPr/>
            </p:nvSpPr>
            <p:spPr>
              <a:xfrm>
                <a:off x="4893945" y="3257456"/>
                <a:ext cx="450636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5AD150C-C70F-0934-7972-870B69C43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945" y="3257456"/>
                <a:ext cx="450636" cy="3719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2BA224-2329-EB54-A819-064B5ABC5AD1}"/>
                  </a:ext>
                </a:extLst>
              </p:cNvPr>
              <p:cNvSpPr txBox="1"/>
              <p:nvPr/>
            </p:nvSpPr>
            <p:spPr>
              <a:xfrm>
                <a:off x="5737332" y="3545914"/>
                <a:ext cx="455574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2BA224-2329-EB54-A819-064B5ABC5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332" y="3545914"/>
                <a:ext cx="455574" cy="3725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9AA32E-9FCC-FDB9-95F4-A148811DE9DC}"/>
                  </a:ext>
                </a:extLst>
              </p:cNvPr>
              <p:cNvSpPr txBox="1"/>
              <p:nvPr/>
            </p:nvSpPr>
            <p:spPr>
              <a:xfrm>
                <a:off x="6665595" y="3257456"/>
                <a:ext cx="555537" cy="399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9AA32E-9FCC-FDB9-95F4-A148811DE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595" y="3257456"/>
                <a:ext cx="555537" cy="399020"/>
              </a:xfrm>
              <a:prstGeom prst="rect">
                <a:avLst/>
              </a:prstGeom>
              <a:blipFill>
                <a:blip r:embed="rId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78564F0-C2A4-9C02-75A9-33E192F8955E}"/>
                  </a:ext>
                </a:extLst>
              </p:cNvPr>
              <p:cNvSpPr txBox="1"/>
              <p:nvPr/>
            </p:nvSpPr>
            <p:spPr>
              <a:xfrm>
                <a:off x="8824298" y="3266699"/>
                <a:ext cx="2313197" cy="429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b="0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78564F0-C2A4-9C02-75A9-33E192F89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298" y="3266699"/>
                <a:ext cx="2313197" cy="429156"/>
              </a:xfrm>
              <a:prstGeom prst="rect">
                <a:avLst/>
              </a:prstGeom>
              <a:blipFill>
                <a:blip r:embed="rId10"/>
                <a:stretch>
                  <a:fillRect b="-235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C3C5A51-94DC-C594-8BF6-ABEB6D2CD572}"/>
              </a:ext>
            </a:extLst>
          </p:cNvPr>
          <p:cNvSpPr txBox="1"/>
          <p:nvPr/>
        </p:nvSpPr>
        <p:spPr>
          <a:xfrm>
            <a:off x="6278520" y="3737703"/>
            <a:ext cx="381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105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6" grpId="0"/>
      <p:bldP spid="17" grpId="0"/>
      <p:bldP spid="18" grpId="0"/>
      <p:bldP spid="19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3BFAE-015C-87AE-44E3-24F69144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Generalized Special Soundness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6E57F3-E35D-D6A0-CBA2-6E6F6D8E84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L" b="1" dirty="0"/>
                  <a:t>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b="1" dirty="0"/>
                  <a:t>-tree of transcripts </a:t>
                </a:r>
                <a:r>
                  <a:rPr lang="en-IL" dirty="0"/>
                  <a:t>– a collection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IL" dirty="0"/>
                  <a:t> transcripts of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IL" dirty="0"/>
                  <a:t>-round public coin argument of the form: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6E57F3-E35D-D6A0-CBA2-6E6F6D8E84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6F784C1-5681-DC85-33EC-E23405A32861}"/>
                  </a:ext>
                </a:extLst>
              </p:cNvPr>
              <p:cNvSpPr/>
              <p:nvPr/>
            </p:nvSpPr>
            <p:spPr>
              <a:xfrm>
                <a:off x="5793105" y="2823210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6F784C1-5681-DC85-33EC-E23405A328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105" y="2823210"/>
                <a:ext cx="605790" cy="60579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3DE41E9-AC38-0DEE-6F28-BDB8220195E8}"/>
                  </a:ext>
                </a:extLst>
              </p:cNvPr>
              <p:cNvSpPr/>
              <p:nvPr/>
            </p:nvSpPr>
            <p:spPr>
              <a:xfrm>
                <a:off x="4288155" y="3810000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3DE41E9-AC38-0DEE-6F28-BDB822019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155" y="3810000"/>
                <a:ext cx="605790" cy="60579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A309A7B-BD4F-7410-CC12-5D76CD321996}"/>
                  </a:ext>
                </a:extLst>
              </p:cNvPr>
              <p:cNvSpPr/>
              <p:nvPr/>
            </p:nvSpPr>
            <p:spPr>
              <a:xfrm>
                <a:off x="5223510" y="3820795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A309A7B-BD4F-7410-CC12-5D76CD321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510" y="3820795"/>
                <a:ext cx="605790" cy="60579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9F4910-2766-AFCC-2B67-2B4495613384}"/>
                  </a:ext>
                </a:extLst>
              </p:cNvPr>
              <p:cNvSpPr/>
              <p:nvPr/>
            </p:nvSpPr>
            <p:spPr>
              <a:xfrm>
                <a:off x="7215187" y="3820795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9F4910-2766-AFCC-2B67-2B44956133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187" y="3820795"/>
                <a:ext cx="605790" cy="60579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BB5AE44-98EE-60BE-31A9-C508013C1938}"/>
              </a:ext>
            </a:extLst>
          </p:cNvPr>
          <p:cNvCxnSpPr>
            <a:cxnSpLocks/>
            <a:stCxn id="4" idx="4"/>
            <a:endCxn id="5" idx="0"/>
          </p:cNvCxnSpPr>
          <p:nvPr/>
        </p:nvCxnSpPr>
        <p:spPr>
          <a:xfrm flipH="1">
            <a:off x="4591050" y="3429000"/>
            <a:ext cx="150495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EFD371-D712-D6D5-3D71-46785DC40113}"/>
              </a:ext>
            </a:extLst>
          </p:cNvPr>
          <p:cNvCxnSpPr>
            <a:cxnSpLocks/>
            <a:stCxn id="4" idx="4"/>
            <a:endCxn id="6" idx="0"/>
          </p:cNvCxnSpPr>
          <p:nvPr/>
        </p:nvCxnSpPr>
        <p:spPr>
          <a:xfrm flipH="1">
            <a:off x="5526405" y="3429000"/>
            <a:ext cx="569595" cy="3917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8E279D-28A9-04D1-E35C-EA366D146392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6096000" y="3439795"/>
            <a:ext cx="1422082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4B50FA-755B-1B2A-A8EC-12468E94E8B0}"/>
                  </a:ext>
                </a:extLst>
              </p:cNvPr>
              <p:cNvSpPr txBox="1"/>
              <p:nvPr/>
            </p:nvSpPr>
            <p:spPr>
              <a:xfrm>
                <a:off x="4893945" y="3257456"/>
                <a:ext cx="450636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4B50FA-755B-1B2A-A8EC-12468E94E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945" y="3257456"/>
                <a:ext cx="450636" cy="3719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D54C99-197F-9033-BDCF-FEB1D670235A}"/>
                  </a:ext>
                </a:extLst>
              </p:cNvPr>
              <p:cNvSpPr txBox="1"/>
              <p:nvPr/>
            </p:nvSpPr>
            <p:spPr>
              <a:xfrm>
                <a:off x="5737332" y="3545914"/>
                <a:ext cx="455574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D54C99-197F-9033-BDCF-FEB1D6702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332" y="3545914"/>
                <a:ext cx="455574" cy="3725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897133-A3F1-1EB1-AE90-96F367CC9986}"/>
                  </a:ext>
                </a:extLst>
              </p:cNvPr>
              <p:cNvSpPr txBox="1"/>
              <p:nvPr/>
            </p:nvSpPr>
            <p:spPr>
              <a:xfrm>
                <a:off x="6665595" y="3257456"/>
                <a:ext cx="555537" cy="399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897133-A3F1-1EB1-AE90-96F367CC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595" y="3257456"/>
                <a:ext cx="555537" cy="399020"/>
              </a:xfrm>
              <a:prstGeom prst="rect">
                <a:avLst/>
              </a:prstGeom>
              <a:blipFill>
                <a:blip r:embed="rId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262BD7D-8D09-40FD-E264-F7FA4F674846}"/>
                  </a:ext>
                </a:extLst>
              </p:cNvPr>
              <p:cNvSpPr/>
              <p:nvPr/>
            </p:nvSpPr>
            <p:spPr>
              <a:xfrm>
                <a:off x="2810300" y="4807585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262BD7D-8D09-40FD-E264-F7FA4F6748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300" y="4807585"/>
                <a:ext cx="605790" cy="60579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2796C86-E103-2E6A-790B-14800FAA0C64}"/>
                  </a:ext>
                </a:extLst>
              </p:cNvPr>
              <p:cNvSpPr/>
              <p:nvPr/>
            </p:nvSpPr>
            <p:spPr>
              <a:xfrm>
                <a:off x="3745655" y="4818380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2796C86-E103-2E6A-790B-14800FAA0C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655" y="4818380"/>
                <a:ext cx="605790" cy="60579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A5A452C-D6C4-DB2F-8EAC-D66118782F26}"/>
                  </a:ext>
                </a:extLst>
              </p:cNvPr>
              <p:cNvSpPr/>
              <p:nvPr/>
            </p:nvSpPr>
            <p:spPr>
              <a:xfrm>
                <a:off x="5737332" y="4818380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A5A452C-D6C4-DB2F-8EAC-D66118782F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332" y="4818380"/>
                <a:ext cx="605790" cy="60579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3805914-4E23-0B47-9D35-D76296FEED9E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3113195" y="4426585"/>
            <a:ext cx="150495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2F5AE5B-2E87-C691-EA1A-851AEB93040D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4048550" y="4426585"/>
            <a:ext cx="569595" cy="3917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6154C56-BDCC-3651-C834-2D1FC4C32F30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4618145" y="4437380"/>
            <a:ext cx="1422082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AE8DA4D-562D-E3C0-6D7C-D7A4AE716282}"/>
                  </a:ext>
                </a:extLst>
              </p:cNvPr>
              <p:cNvSpPr txBox="1"/>
              <p:nvPr/>
            </p:nvSpPr>
            <p:spPr>
              <a:xfrm>
                <a:off x="3416090" y="4255041"/>
                <a:ext cx="450636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AE8DA4D-562D-E3C0-6D7C-D7A4AE716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090" y="4255041"/>
                <a:ext cx="450636" cy="37196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B4090F-7F45-C481-0565-925476A0D581}"/>
                  </a:ext>
                </a:extLst>
              </p:cNvPr>
              <p:cNvSpPr txBox="1"/>
              <p:nvPr/>
            </p:nvSpPr>
            <p:spPr>
              <a:xfrm>
                <a:off x="4259477" y="4543499"/>
                <a:ext cx="455574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B4090F-7F45-C481-0565-925476A0D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477" y="4543499"/>
                <a:ext cx="455574" cy="3725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9D4AD5C-FE2E-A5C7-934F-26E9E3410E87}"/>
                  </a:ext>
                </a:extLst>
              </p:cNvPr>
              <p:cNvSpPr txBox="1"/>
              <p:nvPr/>
            </p:nvSpPr>
            <p:spPr>
              <a:xfrm>
                <a:off x="5002964" y="4629665"/>
                <a:ext cx="555537" cy="399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9D4AD5C-FE2E-A5C7-934F-26E9E3410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964" y="4629665"/>
                <a:ext cx="555537" cy="399020"/>
              </a:xfrm>
              <a:prstGeom prst="rect">
                <a:avLst/>
              </a:prstGeom>
              <a:blipFill>
                <a:blip r:embed="rId1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8DB6E1A-2E1E-2439-4CB0-4E0D54EBE594}"/>
                  </a:ext>
                </a:extLst>
              </p:cNvPr>
              <p:cNvSpPr txBox="1"/>
              <p:nvPr/>
            </p:nvSpPr>
            <p:spPr>
              <a:xfrm>
                <a:off x="8824297" y="4543499"/>
                <a:ext cx="2313197" cy="429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b="0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8DB6E1A-2E1E-2439-4CB0-4E0D54EBE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297" y="4543499"/>
                <a:ext cx="2313197" cy="429156"/>
              </a:xfrm>
              <a:prstGeom prst="rect">
                <a:avLst/>
              </a:prstGeom>
              <a:blipFill>
                <a:blip r:embed="rId1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B4490403-9C7C-AE64-AFA2-0BFC1A6EFE17}"/>
              </a:ext>
            </a:extLst>
          </p:cNvPr>
          <p:cNvSpPr txBox="1"/>
          <p:nvPr/>
        </p:nvSpPr>
        <p:spPr>
          <a:xfrm>
            <a:off x="6278520" y="3737703"/>
            <a:ext cx="381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3200" dirty="0"/>
              <a:t>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F40ADE-42D2-53D5-32AE-E542EF228905}"/>
              </a:ext>
            </a:extLst>
          </p:cNvPr>
          <p:cNvSpPr txBox="1"/>
          <p:nvPr/>
        </p:nvSpPr>
        <p:spPr>
          <a:xfrm>
            <a:off x="4796976" y="4771445"/>
            <a:ext cx="381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398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98106-3A33-5A79-DF4E-3A89B6964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riangle 32">
            <a:extLst>
              <a:ext uri="{FF2B5EF4-FFF2-40B4-BE49-F238E27FC236}">
                <a16:creationId xmlns:a16="http://schemas.microsoft.com/office/drawing/2014/main" id="{C6CBB46C-BC59-59DC-F15A-FD0765AC0D9F}"/>
              </a:ext>
            </a:extLst>
          </p:cNvPr>
          <p:cNvSpPr/>
          <p:nvPr/>
        </p:nvSpPr>
        <p:spPr>
          <a:xfrm>
            <a:off x="3981765" y="4438837"/>
            <a:ext cx="3089279" cy="1007369"/>
          </a:xfrm>
          <a:prstGeom prst="triangl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AC3529E5-7525-01FA-891D-FD752C7025ED}"/>
              </a:ext>
            </a:extLst>
          </p:cNvPr>
          <p:cNvSpPr/>
          <p:nvPr/>
        </p:nvSpPr>
        <p:spPr>
          <a:xfrm>
            <a:off x="6040227" y="4444698"/>
            <a:ext cx="3089279" cy="1007369"/>
          </a:xfrm>
          <a:prstGeom prst="triangl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C427B-181A-77DE-E0A7-5566D478E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Generalized Special Soundness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5963D-4A87-70A3-9318-41215E58D0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L" b="1" dirty="0"/>
                  <a:t>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b="1" dirty="0"/>
                  <a:t>-tree of transcripts </a:t>
                </a:r>
                <a:r>
                  <a:rPr lang="en-IL" dirty="0"/>
                  <a:t>– a collection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IL" dirty="0"/>
                  <a:t> transcripts of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IL" dirty="0"/>
                  <a:t>-round public coin argument of the form: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5963D-4A87-70A3-9318-41215E58D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2F69912-1FC3-1001-4B9A-0E01F205F1FB}"/>
                  </a:ext>
                </a:extLst>
              </p:cNvPr>
              <p:cNvSpPr/>
              <p:nvPr/>
            </p:nvSpPr>
            <p:spPr>
              <a:xfrm>
                <a:off x="5793105" y="2823210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2F69912-1FC3-1001-4B9A-0E01F205F1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105" y="2823210"/>
                <a:ext cx="605790" cy="60579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D215153-79C0-D95D-547C-990F1FC14803}"/>
                  </a:ext>
                </a:extLst>
              </p:cNvPr>
              <p:cNvSpPr/>
              <p:nvPr/>
            </p:nvSpPr>
            <p:spPr>
              <a:xfrm>
                <a:off x="4288155" y="3810000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D215153-79C0-D95D-547C-990F1FC14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155" y="3810000"/>
                <a:ext cx="605790" cy="60579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F1F3C02-3698-5329-CB72-6B297070C6C1}"/>
                  </a:ext>
                </a:extLst>
              </p:cNvPr>
              <p:cNvSpPr/>
              <p:nvPr/>
            </p:nvSpPr>
            <p:spPr>
              <a:xfrm>
                <a:off x="5223510" y="3820795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F1F3C02-3698-5329-CB72-6B297070C6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510" y="3820795"/>
                <a:ext cx="605790" cy="60579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41D0F85-F45C-3B67-2EEF-0E04AC314048}"/>
                  </a:ext>
                </a:extLst>
              </p:cNvPr>
              <p:cNvSpPr/>
              <p:nvPr/>
            </p:nvSpPr>
            <p:spPr>
              <a:xfrm>
                <a:off x="7215187" y="3820795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41D0F85-F45C-3B67-2EEF-0E04AC3140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187" y="3820795"/>
                <a:ext cx="605790" cy="60579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114F90-1E79-2310-C139-7B5CD48EB6E8}"/>
              </a:ext>
            </a:extLst>
          </p:cNvPr>
          <p:cNvCxnSpPr>
            <a:cxnSpLocks/>
            <a:stCxn id="4" idx="4"/>
            <a:endCxn id="5" idx="0"/>
          </p:cNvCxnSpPr>
          <p:nvPr/>
        </p:nvCxnSpPr>
        <p:spPr>
          <a:xfrm flipH="1">
            <a:off x="4591050" y="3429000"/>
            <a:ext cx="150495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86B034-6C17-E3F7-06D7-924232B8F15F}"/>
              </a:ext>
            </a:extLst>
          </p:cNvPr>
          <p:cNvCxnSpPr>
            <a:cxnSpLocks/>
            <a:stCxn id="4" idx="4"/>
            <a:endCxn id="6" idx="0"/>
          </p:cNvCxnSpPr>
          <p:nvPr/>
        </p:nvCxnSpPr>
        <p:spPr>
          <a:xfrm flipH="1">
            <a:off x="5526405" y="3429000"/>
            <a:ext cx="569595" cy="3917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036A3E-B576-E76F-3C1E-5067D41FA016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6096000" y="3439795"/>
            <a:ext cx="1422082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B1F303-6D00-3040-4146-950983FCF28A}"/>
                  </a:ext>
                </a:extLst>
              </p:cNvPr>
              <p:cNvSpPr txBox="1"/>
              <p:nvPr/>
            </p:nvSpPr>
            <p:spPr>
              <a:xfrm>
                <a:off x="4893945" y="3257456"/>
                <a:ext cx="450636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B1F303-6D00-3040-4146-950983FCF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945" y="3257456"/>
                <a:ext cx="450636" cy="3719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046F28-84B9-2579-979B-2225D7D75311}"/>
                  </a:ext>
                </a:extLst>
              </p:cNvPr>
              <p:cNvSpPr txBox="1"/>
              <p:nvPr/>
            </p:nvSpPr>
            <p:spPr>
              <a:xfrm>
                <a:off x="5737332" y="3545914"/>
                <a:ext cx="455574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046F28-84B9-2579-979B-2225D7D75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332" y="3545914"/>
                <a:ext cx="455574" cy="3725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58DC34-AF56-3285-A860-F84022ECD994}"/>
                  </a:ext>
                </a:extLst>
              </p:cNvPr>
              <p:cNvSpPr txBox="1"/>
              <p:nvPr/>
            </p:nvSpPr>
            <p:spPr>
              <a:xfrm>
                <a:off x="6665595" y="3257456"/>
                <a:ext cx="555537" cy="399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58DC34-AF56-3285-A860-F84022ECD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595" y="3257456"/>
                <a:ext cx="555537" cy="399020"/>
              </a:xfrm>
              <a:prstGeom prst="rect">
                <a:avLst/>
              </a:prstGeom>
              <a:blipFill>
                <a:blip r:embed="rId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96EC79B-319E-B2EF-BB8E-089ECD10926B}"/>
                  </a:ext>
                </a:extLst>
              </p:cNvPr>
              <p:cNvSpPr/>
              <p:nvPr/>
            </p:nvSpPr>
            <p:spPr>
              <a:xfrm>
                <a:off x="2810300" y="4807585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96EC79B-319E-B2EF-BB8E-089ECD1092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300" y="4807585"/>
                <a:ext cx="605790" cy="60579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61785BD-922B-F429-4843-16B83D9526AD}"/>
                  </a:ext>
                </a:extLst>
              </p:cNvPr>
              <p:cNvSpPr/>
              <p:nvPr/>
            </p:nvSpPr>
            <p:spPr>
              <a:xfrm>
                <a:off x="3745655" y="4818380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61785BD-922B-F429-4843-16B83D952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655" y="4818380"/>
                <a:ext cx="605790" cy="60579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70CB12B-B5E6-B700-A565-EEA161D46050}"/>
                  </a:ext>
                </a:extLst>
              </p:cNvPr>
              <p:cNvSpPr/>
              <p:nvPr/>
            </p:nvSpPr>
            <p:spPr>
              <a:xfrm>
                <a:off x="5737332" y="4818380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70CB12B-B5E6-B700-A565-EEA161D460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332" y="4818380"/>
                <a:ext cx="605790" cy="60579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621967F-CD25-2901-41C7-3E69AF5839DD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3113195" y="4426585"/>
            <a:ext cx="150495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C1FC6C7-0F1C-0DAC-8628-16F924D2EFAF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4048550" y="4426585"/>
            <a:ext cx="569595" cy="3917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F0E0034-D85E-2C33-494A-0D35862C89F7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4618145" y="4437380"/>
            <a:ext cx="1422082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482A463-7D60-9D52-D9DE-93A85DE4CB62}"/>
                  </a:ext>
                </a:extLst>
              </p:cNvPr>
              <p:cNvSpPr txBox="1"/>
              <p:nvPr/>
            </p:nvSpPr>
            <p:spPr>
              <a:xfrm>
                <a:off x="3416090" y="4255041"/>
                <a:ext cx="450636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482A463-7D60-9D52-D9DE-93A85DE4C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090" y="4255041"/>
                <a:ext cx="450636" cy="37196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829E5D8-2412-F461-16B6-E7ED1232EFB6}"/>
                  </a:ext>
                </a:extLst>
              </p:cNvPr>
              <p:cNvSpPr txBox="1"/>
              <p:nvPr/>
            </p:nvSpPr>
            <p:spPr>
              <a:xfrm>
                <a:off x="4259477" y="4543499"/>
                <a:ext cx="455574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829E5D8-2412-F461-16B6-E7ED1232E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477" y="4543499"/>
                <a:ext cx="455574" cy="3725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3D281E9-5DF1-65C0-F372-2665107D4C94}"/>
                  </a:ext>
                </a:extLst>
              </p:cNvPr>
              <p:cNvSpPr txBox="1"/>
              <p:nvPr/>
            </p:nvSpPr>
            <p:spPr>
              <a:xfrm>
                <a:off x="5002964" y="4629665"/>
                <a:ext cx="555537" cy="399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3D281E9-5DF1-65C0-F372-2665107D4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964" y="4629665"/>
                <a:ext cx="555537" cy="399020"/>
              </a:xfrm>
              <a:prstGeom prst="rect">
                <a:avLst/>
              </a:prstGeom>
              <a:blipFill>
                <a:blip r:embed="rId1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FBCBB2-CA8B-D050-36F0-E2B96DC6A5D9}"/>
                  </a:ext>
                </a:extLst>
              </p:cNvPr>
              <p:cNvSpPr txBox="1"/>
              <p:nvPr/>
            </p:nvSpPr>
            <p:spPr>
              <a:xfrm>
                <a:off x="8824297" y="4543499"/>
                <a:ext cx="2313197" cy="429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b="0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FBCBB2-CA8B-D050-36F0-E2B96DC6A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297" y="4543499"/>
                <a:ext cx="2313197" cy="429156"/>
              </a:xfrm>
              <a:prstGeom prst="rect">
                <a:avLst/>
              </a:prstGeom>
              <a:blipFill>
                <a:blip r:embed="rId1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F08EED5-BF26-BF27-D5B7-46500CC7B19B}"/>
              </a:ext>
            </a:extLst>
          </p:cNvPr>
          <p:cNvSpPr txBox="1"/>
          <p:nvPr/>
        </p:nvSpPr>
        <p:spPr>
          <a:xfrm>
            <a:off x="6278520" y="3737703"/>
            <a:ext cx="381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3200" dirty="0"/>
              <a:t>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73CC00-F06B-2D21-24DD-40951041D55B}"/>
              </a:ext>
            </a:extLst>
          </p:cNvPr>
          <p:cNvSpPr txBox="1"/>
          <p:nvPr/>
        </p:nvSpPr>
        <p:spPr>
          <a:xfrm>
            <a:off x="4796976" y="4771445"/>
            <a:ext cx="381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42178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D923C-76B2-E3DE-ACCE-8FAAD13A2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7">
            <a:extLst>
              <a:ext uri="{FF2B5EF4-FFF2-40B4-BE49-F238E27FC236}">
                <a16:creationId xmlns:a16="http://schemas.microsoft.com/office/drawing/2014/main" id="{8CC1C6E3-748D-755B-7731-FCDB78ECDE0A}"/>
              </a:ext>
            </a:extLst>
          </p:cNvPr>
          <p:cNvSpPr/>
          <p:nvPr/>
        </p:nvSpPr>
        <p:spPr>
          <a:xfrm>
            <a:off x="71202" y="2629535"/>
            <a:ext cx="12049596" cy="3863340"/>
          </a:xfrm>
          <a:prstGeom prst="triangl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2778F1FE-CE3C-0D35-ABC9-5B2C1AF2F2A8}"/>
              </a:ext>
            </a:extLst>
          </p:cNvPr>
          <p:cNvSpPr/>
          <p:nvPr/>
        </p:nvSpPr>
        <p:spPr>
          <a:xfrm>
            <a:off x="3981765" y="4438837"/>
            <a:ext cx="3089279" cy="1007369"/>
          </a:xfrm>
          <a:prstGeom prst="triangl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0055369F-A2D0-7490-3789-544D4521CACE}"/>
              </a:ext>
            </a:extLst>
          </p:cNvPr>
          <p:cNvSpPr/>
          <p:nvPr/>
        </p:nvSpPr>
        <p:spPr>
          <a:xfrm>
            <a:off x="6040227" y="4444698"/>
            <a:ext cx="3089279" cy="1007369"/>
          </a:xfrm>
          <a:prstGeom prst="triangl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0DFC4-F81B-27EE-EED9-D473CB8DB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Generalized Special Soundness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45171-8A73-336E-17BC-BA1E3566D7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L" b="1" dirty="0"/>
                  <a:t>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b="1" dirty="0"/>
                  <a:t>-tree of transcripts </a:t>
                </a:r>
                <a:r>
                  <a:rPr lang="en-IL" dirty="0"/>
                  <a:t>– a collection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IL" dirty="0"/>
                  <a:t> transcripts of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IL" dirty="0"/>
                  <a:t>-round public coin argument of the form: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45171-8A73-336E-17BC-BA1E3566D7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A694D15-8D64-9594-C893-E413BFDC58FA}"/>
                  </a:ext>
                </a:extLst>
              </p:cNvPr>
              <p:cNvSpPr/>
              <p:nvPr/>
            </p:nvSpPr>
            <p:spPr>
              <a:xfrm>
                <a:off x="5793105" y="2823210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A694D15-8D64-9594-C893-E413BFDC5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105" y="2823210"/>
                <a:ext cx="605790" cy="60579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41A1D36-5ACE-AE3D-0C00-3159CE5178FB}"/>
                  </a:ext>
                </a:extLst>
              </p:cNvPr>
              <p:cNvSpPr/>
              <p:nvPr/>
            </p:nvSpPr>
            <p:spPr>
              <a:xfrm>
                <a:off x="4288155" y="3810000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41A1D36-5ACE-AE3D-0C00-3159CE517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155" y="3810000"/>
                <a:ext cx="605790" cy="60579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DBB6CA8-9E30-E3B5-F414-409A8C2C01FA}"/>
                  </a:ext>
                </a:extLst>
              </p:cNvPr>
              <p:cNvSpPr/>
              <p:nvPr/>
            </p:nvSpPr>
            <p:spPr>
              <a:xfrm>
                <a:off x="5223510" y="3820795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DBB6CA8-9E30-E3B5-F414-409A8C2C0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510" y="3820795"/>
                <a:ext cx="605790" cy="60579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FC43FA7-98E4-8335-02D8-B8C4F84294E1}"/>
                  </a:ext>
                </a:extLst>
              </p:cNvPr>
              <p:cNvSpPr/>
              <p:nvPr/>
            </p:nvSpPr>
            <p:spPr>
              <a:xfrm>
                <a:off x="7215187" y="3820795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FC43FA7-98E4-8335-02D8-B8C4F84294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187" y="3820795"/>
                <a:ext cx="605790" cy="60579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69384F-D1DC-1D00-D35E-CF0A8841934D}"/>
              </a:ext>
            </a:extLst>
          </p:cNvPr>
          <p:cNvCxnSpPr>
            <a:cxnSpLocks/>
            <a:stCxn id="4" idx="4"/>
            <a:endCxn id="5" idx="0"/>
          </p:cNvCxnSpPr>
          <p:nvPr/>
        </p:nvCxnSpPr>
        <p:spPr>
          <a:xfrm flipH="1">
            <a:off x="4591050" y="3429000"/>
            <a:ext cx="150495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603137-3F1A-9564-A0D6-B8F8B22D95DA}"/>
              </a:ext>
            </a:extLst>
          </p:cNvPr>
          <p:cNvCxnSpPr>
            <a:cxnSpLocks/>
            <a:stCxn id="4" idx="4"/>
            <a:endCxn id="6" idx="0"/>
          </p:cNvCxnSpPr>
          <p:nvPr/>
        </p:nvCxnSpPr>
        <p:spPr>
          <a:xfrm flipH="1">
            <a:off x="5526405" y="3429000"/>
            <a:ext cx="569595" cy="3917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94AFAD-F3A0-1357-FBD4-437B0F40CCA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6096000" y="3439795"/>
            <a:ext cx="1422082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65E6EE-01FC-24E2-BE37-66A17EB98B5A}"/>
                  </a:ext>
                </a:extLst>
              </p:cNvPr>
              <p:cNvSpPr txBox="1"/>
              <p:nvPr/>
            </p:nvSpPr>
            <p:spPr>
              <a:xfrm>
                <a:off x="4893945" y="3257456"/>
                <a:ext cx="450636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65E6EE-01FC-24E2-BE37-66A17EB98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945" y="3257456"/>
                <a:ext cx="450636" cy="3719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254B1A6-3CD8-2AFE-F63D-3B33F32C35BE}"/>
                  </a:ext>
                </a:extLst>
              </p:cNvPr>
              <p:cNvSpPr txBox="1"/>
              <p:nvPr/>
            </p:nvSpPr>
            <p:spPr>
              <a:xfrm>
                <a:off x="5737332" y="3545914"/>
                <a:ext cx="455574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254B1A6-3CD8-2AFE-F63D-3B33F32C3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332" y="3545914"/>
                <a:ext cx="455574" cy="3725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04EBEB-AC09-2B10-1958-49322E46B3A6}"/>
                  </a:ext>
                </a:extLst>
              </p:cNvPr>
              <p:cNvSpPr txBox="1"/>
              <p:nvPr/>
            </p:nvSpPr>
            <p:spPr>
              <a:xfrm>
                <a:off x="6665595" y="3257456"/>
                <a:ext cx="555537" cy="399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04EBEB-AC09-2B10-1958-49322E46B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595" y="3257456"/>
                <a:ext cx="555537" cy="399020"/>
              </a:xfrm>
              <a:prstGeom prst="rect">
                <a:avLst/>
              </a:prstGeom>
              <a:blipFill>
                <a:blip r:embed="rId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7A0C04C-D3D4-F349-953D-1F1AE17BD209}"/>
                  </a:ext>
                </a:extLst>
              </p:cNvPr>
              <p:cNvSpPr/>
              <p:nvPr/>
            </p:nvSpPr>
            <p:spPr>
              <a:xfrm>
                <a:off x="2810300" y="4807585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7A0C04C-D3D4-F349-953D-1F1AE17BD2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300" y="4807585"/>
                <a:ext cx="605790" cy="60579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32981E6-3B61-D338-FEDD-42E43CD5E284}"/>
                  </a:ext>
                </a:extLst>
              </p:cNvPr>
              <p:cNvSpPr/>
              <p:nvPr/>
            </p:nvSpPr>
            <p:spPr>
              <a:xfrm>
                <a:off x="3745655" y="4818380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32981E6-3B61-D338-FEDD-42E43CD5E2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655" y="4818380"/>
                <a:ext cx="605790" cy="60579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99058EF-29A0-DB66-79D4-C6A8DE97E2A8}"/>
                  </a:ext>
                </a:extLst>
              </p:cNvPr>
              <p:cNvSpPr/>
              <p:nvPr/>
            </p:nvSpPr>
            <p:spPr>
              <a:xfrm>
                <a:off x="5737332" y="4818380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99058EF-29A0-DB66-79D4-C6A8DE97E2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332" y="4818380"/>
                <a:ext cx="605790" cy="60579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E8294AA-E001-E558-AC59-4B6D6FE04EB4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3113195" y="4426585"/>
            <a:ext cx="150495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DA5907-E88A-F3DB-45C6-A5079685C32F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4048550" y="4426585"/>
            <a:ext cx="569595" cy="3917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B1DE972-6960-4692-7E59-38BD51C4B824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4618145" y="4437380"/>
            <a:ext cx="1422082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A93518B-FFE7-D5E8-CFA8-4C1D38731B3F}"/>
                  </a:ext>
                </a:extLst>
              </p:cNvPr>
              <p:cNvSpPr txBox="1"/>
              <p:nvPr/>
            </p:nvSpPr>
            <p:spPr>
              <a:xfrm>
                <a:off x="3416090" y="4255041"/>
                <a:ext cx="450636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A93518B-FFE7-D5E8-CFA8-4C1D38731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090" y="4255041"/>
                <a:ext cx="450636" cy="37196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533B9CD-8D78-7FCB-D2CD-2CD5DF1A6FC9}"/>
                  </a:ext>
                </a:extLst>
              </p:cNvPr>
              <p:cNvSpPr txBox="1"/>
              <p:nvPr/>
            </p:nvSpPr>
            <p:spPr>
              <a:xfrm>
                <a:off x="4259477" y="4543499"/>
                <a:ext cx="455574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533B9CD-8D78-7FCB-D2CD-2CD5DF1A6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477" y="4543499"/>
                <a:ext cx="455574" cy="3725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A58478-59BA-F381-3D21-E2E029A58AFC}"/>
                  </a:ext>
                </a:extLst>
              </p:cNvPr>
              <p:cNvSpPr txBox="1"/>
              <p:nvPr/>
            </p:nvSpPr>
            <p:spPr>
              <a:xfrm>
                <a:off x="5002964" y="4629665"/>
                <a:ext cx="555537" cy="399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A58478-59BA-F381-3D21-E2E029A58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964" y="4629665"/>
                <a:ext cx="555537" cy="399020"/>
              </a:xfrm>
              <a:prstGeom prst="rect">
                <a:avLst/>
              </a:prstGeom>
              <a:blipFill>
                <a:blip r:embed="rId1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6DEEFE2-263C-BDA7-E91D-B95922E1834B}"/>
              </a:ext>
            </a:extLst>
          </p:cNvPr>
          <p:cNvSpPr txBox="1"/>
          <p:nvPr/>
        </p:nvSpPr>
        <p:spPr>
          <a:xfrm>
            <a:off x="6278520" y="3737703"/>
            <a:ext cx="381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3200" dirty="0"/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AB79C7-9EA7-43A4-27B3-C0657FEC9E2D}"/>
              </a:ext>
            </a:extLst>
          </p:cNvPr>
          <p:cNvSpPr txBox="1"/>
          <p:nvPr/>
        </p:nvSpPr>
        <p:spPr>
          <a:xfrm>
            <a:off x="4796976" y="4771445"/>
            <a:ext cx="381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3200" dirty="0"/>
              <a:t>…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D3FDD2C-BE86-03C2-C8CE-4F39B6D757D4}"/>
              </a:ext>
            </a:extLst>
          </p:cNvPr>
          <p:cNvCxnSpPr/>
          <p:nvPr/>
        </p:nvCxnSpPr>
        <p:spPr>
          <a:xfrm flipV="1">
            <a:off x="10595610" y="2994660"/>
            <a:ext cx="0" cy="339471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3DF84E9-AF57-828A-0664-2ED1312815AB}"/>
                  </a:ext>
                </a:extLst>
              </p:cNvPr>
              <p:cNvSpPr txBox="1"/>
              <p:nvPr/>
            </p:nvSpPr>
            <p:spPr>
              <a:xfrm>
                <a:off x="10262372" y="3972794"/>
                <a:ext cx="180246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He</a:t>
                </a:r>
                <a:r>
                  <a:rPr lang="en-IL" sz="2400" dirty="0"/>
                  <a:t>ight </a:t>
                </a:r>
                <a:br>
                  <a:rPr lang="en-US" sz="24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3DF84E9-AF57-828A-0664-2ED131281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2372" y="3972794"/>
                <a:ext cx="1802469" cy="830997"/>
              </a:xfrm>
              <a:prstGeom prst="rect">
                <a:avLst/>
              </a:prstGeom>
              <a:blipFill>
                <a:blip r:embed="rId16"/>
                <a:stretch>
                  <a:fillRect t="-44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300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2BBA4-A832-4401-A235-AEA8E3EC3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7">
            <a:extLst>
              <a:ext uri="{FF2B5EF4-FFF2-40B4-BE49-F238E27FC236}">
                <a16:creationId xmlns:a16="http://schemas.microsoft.com/office/drawing/2014/main" id="{14F167E8-1F86-C466-6FF9-F8C9BE693700}"/>
              </a:ext>
            </a:extLst>
          </p:cNvPr>
          <p:cNvSpPr/>
          <p:nvPr/>
        </p:nvSpPr>
        <p:spPr>
          <a:xfrm>
            <a:off x="71202" y="2629535"/>
            <a:ext cx="12049596" cy="3863340"/>
          </a:xfrm>
          <a:prstGeom prst="triangl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7EF1507F-1F4A-2A44-E949-719D64214448}"/>
              </a:ext>
            </a:extLst>
          </p:cNvPr>
          <p:cNvSpPr/>
          <p:nvPr/>
        </p:nvSpPr>
        <p:spPr>
          <a:xfrm>
            <a:off x="3981765" y="4438837"/>
            <a:ext cx="3089279" cy="1007369"/>
          </a:xfrm>
          <a:prstGeom prst="triangl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9941A5C9-7440-BBF3-E9E1-5EE3B9EA7DA6}"/>
              </a:ext>
            </a:extLst>
          </p:cNvPr>
          <p:cNvSpPr/>
          <p:nvPr/>
        </p:nvSpPr>
        <p:spPr>
          <a:xfrm>
            <a:off x="6040227" y="4444698"/>
            <a:ext cx="3089279" cy="1007369"/>
          </a:xfrm>
          <a:prstGeom prst="triangl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10591-01B0-1E79-769F-5C6F444E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Generalized Special Soundness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D16B6-D493-9133-31E2-10F4F66567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L" b="1" dirty="0"/>
                  <a:t>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b="1" dirty="0"/>
                  <a:t>-tree of transcripts </a:t>
                </a:r>
                <a:r>
                  <a:rPr lang="en-IL" dirty="0"/>
                  <a:t>– a collection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IL" dirty="0"/>
                  <a:t> transcripts of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IL" dirty="0"/>
                  <a:t>-round public coin argument of the form: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D16B6-D493-9133-31E2-10F4F66567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1357FEC9-9AE1-DF89-3FEE-2647BD1968E8}"/>
                  </a:ext>
                </a:extLst>
              </p:cNvPr>
              <p:cNvSpPr/>
              <p:nvPr/>
            </p:nvSpPr>
            <p:spPr>
              <a:xfrm>
                <a:off x="5793105" y="2823210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1357FEC9-9AE1-DF89-3FEE-2647BD196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105" y="2823210"/>
                <a:ext cx="605790" cy="60579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159870B-88C3-D55E-E5D6-6676B1771CE2}"/>
                  </a:ext>
                </a:extLst>
              </p:cNvPr>
              <p:cNvSpPr/>
              <p:nvPr/>
            </p:nvSpPr>
            <p:spPr>
              <a:xfrm>
                <a:off x="4288155" y="3810000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159870B-88C3-D55E-E5D6-6676B1771C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155" y="3810000"/>
                <a:ext cx="605790" cy="60579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B37A48B-E81B-89A1-C48C-6DD467763687}"/>
                  </a:ext>
                </a:extLst>
              </p:cNvPr>
              <p:cNvSpPr/>
              <p:nvPr/>
            </p:nvSpPr>
            <p:spPr>
              <a:xfrm>
                <a:off x="5223510" y="3820795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B37A48B-E81B-89A1-C48C-6DD467763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510" y="3820795"/>
                <a:ext cx="605790" cy="60579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598125E-9395-A361-B376-F032926173C3}"/>
                  </a:ext>
                </a:extLst>
              </p:cNvPr>
              <p:cNvSpPr/>
              <p:nvPr/>
            </p:nvSpPr>
            <p:spPr>
              <a:xfrm>
                <a:off x="7215187" y="3820795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598125E-9395-A361-B376-F03292617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187" y="3820795"/>
                <a:ext cx="605790" cy="60579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0E9F04-8A79-43F4-4E29-D0732DA3FC6C}"/>
              </a:ext>
            </a:extLst>
          </p:cNvPr>
          <p:cNvCxnSpPr>
            <a:cxnSpLocks/>
            <a:stCxn id="4" idx="4"/>
            <a:endCxn id="5" idx="0"/>
          </p:cNvCxnSpPr>
          <p:nvPr/>
        </p:nvCxnSpPr>
        <p:spPr>
          <a:xfrm flipH="1">
            <a:off x="4591050" y="3429000"/>
            <a:ext cx="150495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AF31B2-2D2D-B13A-11DC-A3B82B4914EE}"/>
              </a:ext>
            </a:extLst>
          </p:cNvPr>
          <p:cNvCxnSpPr>
            <a:cxnSpLocks/>
            <a:stCxn id="4" idx="4"/>
            <a:endCxn id="6" idx="0"/>
          </p:cNvCxnSpPr>
          <p:nvPr/>
        </p:nvCxnSpPr>
        <p:spPr>
          <a:xfrm flipH="1">
            <a:off x="5526405" y="3429000"/>
            <a:ext cx="569595" cy="3917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8CCFDA-1A8E-AA05-9B9C-3C640ABC3C3A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6096000" y="3439795"/>
            <a:ext cx="1422082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42000A-6990-DD05-BDD2-A639CA93824A}"/>
                  </a:ext>
                </a:extLst>
              </p:cNvPr>
              <p:cNvSpPr txBox="1"/>
              <p:nvPr/>
            </p:nvSpPr>
            <p:spPr>
              <a:xfrm>
                <a:off x="4893945" y="3257456"/>
                <a:ext cx="450636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42000A-6990-DD05-BDD2-A639CA938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945" y="3257456"/>
                <a:ext cx="450636" cy="3719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215E70-E96C-E04D-9853-57B92908073E}"/>
                  </a:ext>
                </a:extLst>
              </p:cNvPr>
              <p:cNvSpPr txBox="1"/>
              <p:nvPr/>
            </p:nvSpPr>
            <p:spPr>
              <a:xfrm>
                <a:off x="5737332" y="3545914"/>
                <a:ext cx="455574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215E70-E96C-E04D-9853-57B929080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332" y="3545914"/>
                <a:ext cx="455574" cy="3725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43B653-0D13-91E6-3AE5-F7CC42564C69}"/>
                  </a:ext>
                </a:extLst>
              </p:cNvPr>
              <p:cNvSpPr txBox="1"/>
              <p:nvPr/>
            </p:nvSpPr>
            <p:spPr>
              <a:xfrm>
                <a:off x="6665595" y="3257456"/>
                <a:ext cx="555537" cy="399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43B653-0D13-91E6-3AE5-F7CC42564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595" y="3257456"/>
                <a:ext cx="555537" cy="399020"/>
              </a:xfrm>
              <a:prstGeom prst="rect">
                <a:avLst/>
              </a:prstGeom>
              <a:blipFill>
                <a:blip r:embed="rId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87BDB25-17B9-1494-EB6C-5A8722894603}"/>
                  </a:ext>
                </a:extLst>
              </p:cNvPr>
              <p:cNvSpPr/>
              <p:nvPr/>
            </p:nvSpPr>
            <p:spPr>
              <a:xfrm>
                <a:off x="2810300" y="4807585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87BDB25-17B9-1494-EB6C-5A8722894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300" y="4807585"/>
                <a:ext cx="605790" cy="60579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9A3146C-6287-43C6-0F5D-3992B538A242}"/>
                  </a:ext>
                </a:extLst>
              </p:cNvPr>
              <p:cNvSpPr/>
              <p:nvPr/>
            </p:nvSpPr>
            <p:spPr>
              <a:xfrm>
                <a:off x="3745655" y="4818380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9A3146C-6287-43C6-0F5D-3992B538A2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655" y="4818380"/>
                <a:ext cx="605790" cy="60579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973176F-CD19-722B-A13A-707105E40731}"/>
                  </a:ext>
                </a:extLst>
              </p:cNvPr>
              <p:cNvSpPr/>
              <p:nvPr/>
            </p:nvSpPr>
            <p:spPr>
              <a:xfrm>
                <a:off x="5737332" y="4818380"/>
                <a:ext cx="605790" cy="6057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973176F-CD19-722B-A13A-707105E407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332" y="4818380"/>
                <a:ext cx="605790" cy="60579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69DD2B1-36C1-7347-FF6C-EA39B4059DAC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3113195" y="4426585"/>
            <a:ext cx="150495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3B24860-9E1B-5026-B978-494572CC9A31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4048550" y="4426585"/>
            <a:ext cx="569595" cy="3917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0283E0A-6259-31C4-112B-700E0D342396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4618145" y="4437380"/>
            <a:ext cx="1422082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C785E75-05BA-D375-06A4-7DD0157313C1}"/>
                  </a:ext>
                </a:extLst>
              </p:cNvPr>
              <p:cNvSpPr txBox="1"/>
              <p:nvPr/>
            </p:nvSpPr>
            <p:spPr>
              <a:xfrm>
                <a:off x="3416090" y="4255041"/>
                <a:ext cx="450636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C785E75-05BA-D375-06A4-7DD015731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090" y="4255041"/>
                <a:ext cx="450636" cy="37196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41B51E-3186-1DDC-83DB-735C4967AAF1}"/>
                  </a:ext>
                </a:extLst>
              </p:cNvPr>
              <p:cNvSpPr txBox="1"/>
              <p:nvPr/>
            </p:nvSpPr>
            <p:spPr>
              <a:xfrm>
                <a:off x="4259477" y="4543499"/>
                <a:ext cx="455574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41B51E-3186-1DDC-83DB-735C4967A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477" y="4543499"/>
                <a:ext cx="455574" cy="3725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5885C77-C19C-09B2-F011-3045E9D4F3C7}"/>
                  </a:ext>
                </a:extLst>
              </p:cNvPr>
              <p:cNvSpPr txBox="1"/>
              <p:nvPr/>
            </p:nvSpPr>
            <p:spPr>
              <a:xfrm>
                <a:off x="5002964" y="4629665"/>
                <a:ext cx="555537" cy="399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5885C77-C19C-09B2-F011-3045E9D4F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964" y="4629665"/>
                <a:ext cx="555537" cy="399020"/>
              </a:xfrm>
              <a:prstGeom prst="rect">
                <a:avLst/>
              </a:prstGeom>
              <a:blipFill>
                <a:blip r:embed="rId1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29245B5-6858-97CB-9FF4-B1AC085665FF}"/>
              </a:ext>
            </a:extLst>
          </p:cNvPr>
          <p:cNvSpPr txBox="1"/>
          <p:nvPr/>
        </p:nvSpPr>
        <p:spPr>
          <a:xfrm>
            <a:off x="6278520" y="3737703"/>
            <a:ext cx="381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3200" dirty="0"/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77F65A-5DF0-2506-9E8D-40DC8BF3BD56}"/>
              </a:ext>
            </a:extLst>
          </p:cNvPr>
          <p:cNvSpPr txBox="1"/>
          <p:nvPr/>
        </p:nvSpPr>
        <p:spPr>
          <a:xfrm>
            <a:off x="4796976" y="4771445"/>
            <a:ext cx="381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3200" dirty="0"/>
              <a:t>…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A93530C-BB13-E818-0B5E-1F92CAC9233C}"/>
              </a:ext>
            </a:extLst>
          </p:cNvPr>
          <p:cNvCxnSpPr/>
          <p:nvPr/>
        </p:nvCxnSpPr>
        <p:spPr>
          <a:xfrm flipV="1">
            <a:off x="10595610" y="2994660"/>
            <a:ext cx="0" cy="339471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0206FC6-9DD8-2868-6633-8747D25FFE68}"/>
                  </a:ext>
                </a:extLst>
              </p:cNvPr>
              <p:cNvSpPr txBox="1"/>
              <p:nvPr/>
            </p:nvSpPr>
            <p:spPr>
              <a:xfrm>
                <a:off x="10262372" y="3972794"/>
                <a:ext cx="180246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H</a:t>
                </a:r>
                <a:r>
                  <a:rPr lang="en-IL" sz="2400" dirty="0"/>
                  <a:t>ighet </a:t>
                </a:r>
                <a:br>
                  <a:rPr lang="en-US" sz="24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0206FC6-9DD8-2868-6633-8747D25FF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2372" y="3972794"/>
                <a:ext cx="1802469" cy="830997"/>
              </a:xfrm>
              <a:prstGeom prst="rect">
                <a:avLst/>
              </a:prstGeom>
              <a:blipFill>
                <a:blip r:embed="rId16"/>
                <a:stretch>
                  <a:fillRect t="-44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53296150-D15B-A465-2F31-80C4BED70ED5}"/>
              </a:ext>
            </a:extLst>
          </p:cNvPr>
          <p:cNvSpPr/>
          <p:nvPr/>
        </p:nvSpPr>
        <p:spPr>
          <a:xfrm>
            <a:off x="0" y="2629535"/>
            <a:ext cx="12298680" cy="396945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7DC171F-14D0-73FC-E134-F7756CF3A32B}"/>
                  </a:ext>
                </a:extLst>
              </p:cNvPr>
              <p:cNvSpPr txBox="1"/>
              <p:nvPr/>
            </p:nvSpPr>
            <p:spPr>
              <a:xfrm>
                <a:off x="937137" y="4157650"/>
                <a:ext cx="10275693" cy="189282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IL" sz="2800" dirty="0"/>
                  <a:t>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IL" sz="2800" dirty="0"/>
                  <a:t>-round public coin argument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sz="2800" b="1" dirty="0"/>
                  <a:t>-special sound</a:t>
                </a:r>
                <a:r>
                  <a:rPr lang="en-IL" sz="2800" dirty="0"/>
                  <a:t> if a witness can be extracted from any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sz="2800" dirty="0"/>
                  <a:t>-tree of accepting transcripts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IL" sz="2800" dirty="0"/>
                  <a:t>Special soundness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IL" sz="2800" dirty="0"/>
                  <a:t>-special soundness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7DC171F-14D0-73FC-E134-F7756CF3A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37" y="4157650"/>
                <a:ext cx="10275693" cy="1892826"/>
              </a:xfrm>
              <a:prstGeom prst="rect">
                <a:avLst/>
              </a:prstGeom>
              <a:blipFill>
                <a:blip r:embed="rId17"/>
                <a:stretch>
                  <a:fillRect l="-861" t="-1948" r="-1353" b="-7143"/>
                </a:stretch>
              </a:blipFill>
              <a:ln w="3810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C9922-82D4-4ADE-6970-58E7567AA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Non-Interactive RO Arguments</a:t>
            </a:r>
          </a:p>
        </p:txBody>
      </p:sp>
      <p:pic>
        <p:nvPicPr>
          <p:cNvPr id="4" name="Content Placeholder 4" descr="Head with gears with solid fill">
            <a:extLst>
              <a:ext uri="{FF2B5EF4-FFF2-40B4-BE49-F238E27FC236}">
                <a16:creationId xmlns:a16="http://schemas.microsoft.com/office/drawing/2014/main" id="{829CF544-9B54-0B27-A8A3-FA5D7D827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0044" y="2547605"/>
            <a:ext cx="2084173" cy="2084173"/>
          </a:xfrm>
          <a:prstGeom prst="rect">
            <a:avLst/>
          </a:prstGeom>
        </p:spPr>
      </p:pic>
      <p:pic>
        <p:nvPicPr>
          <p:cNvPr id="5" name="Graphic 4" descr="Confused person outline">
            <a:extLst>
              <a:ext uri="{FF2B5EF4-FFF2-40B4-BE49-F238E27FC236}">
                <a16:creationId xmlns:a16="http://schemas.microsoft.com/office/drawing/2014/main" id="{5FF89138-EB4E-C233-8E7A-DD3D99F67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09002" y="2545929"/>
            <a:ext cx="2084173" cy="2084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CD83EA-E571-096F-782A-79F8AB571A8D}"/>
                  </a:ext>
                </a:extLst>
              </p:cNvPr>
              <p:cNvSpPr txBox="1"/>
              <p:nvPr/>
            </p:nvSpPr>
            <p:spPr>
              <a:xfrm>
                <a:off x="4477095" y="2667139"/>
                <a:ext cx="3237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L" sz="2400" dirty="0"/>
                  <a:t>Common input: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𝓧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CD83EA-E571-096F-782A-79F8AB571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095" y="2667139"/>
                <a:ext cx="3237809" cy="461665"/>
              </a:xfrm>
              <a:prstGeom prst="rect">
                <a:avLst/>
              </a:prstGeom>
              <a:blipFill>
                <a:blip r:embed="rId6"/>
                <a:stretch>
                  <a:fillRect l="-1172" t="-13514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1274DC-C577-75DD-2B7C-75BF42B00CE1}"/>
                  </a:ext>
                </a:extLst>
              </p:cNvPr>
              <p:cNvSpPr txBox="1"/>
              <p:nvPr/>
            </p:nvSpPr>
            <p:spPr>
              <a:xfrm>
                <a:off x="553130" y="3821761"/>
                <a:ext cx="20841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L" sz="2400" b="1" dirty="0"/>
                  <a:t> </a:t>
                </a:r>
                <a:r>
                  <a:rPr lang="en-IL" sz="2400" dirty="0"/>
                  <a:t>such that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ℛ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1274DC-C577-75DD-2B7C-75BF42B00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30" y="3821761"/>
                <a:ext cx="2084173" cy="830997"/>
              </a:xfrm>
              <a:prstGeom prst="rect">
                <a:avLst/>
              </a:prstGeom>
              <a:blipFill>
                <a:blip r:embed="rId7"/>
                <a:stretch>
                  <a:fillRect t="-44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7426A1E-474E-6A52-6F8E-FB5AF3801783}"/>
              </a:ext>
            </a:extLst>
          </p:cNvPr>
          <p:cNvSpPr txBox="1"/>
          <p:nvPr/>
        </p:nvSpPr>
        <p:spPr>
          <a:xfrm>
            <a:off x="9745915" y="3987033"/>
            <a:ext cx="208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</a:t>
            </a:r>
            <a:r>
              <a:rPr lang="en-IL" sz="2400" b="1" dirty="0">
                <a:solidFill>
                  <a:srgbClr val="C00000"/>
                </a:solidFill>
              </a:rPr>
              <a:t>ccept/reject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22A153-1F77-2DFE-CAB1-4DC9EE22E2B4}"/>
              </a:ext>
            </a:extLst>
          </p:cNvPr>
          <p:cNvCxnSpPr/>
          <p:nvPr/>
        </p:nvCxnSpPr>
        <p:spPr>
          <a:xfrm>
            <a:off x="4477095" y="3821761"/>
            <a:ext cx="364129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590B61-9695-2C35-BC0E-A3B327FEE403}"/>
                  </a:ext>
                </a:extLst>
              </p:cNvPr>
              <p:cNvSpPr txBox="1"/>
              <p:nvPr/>
            </p:nvSpPr>
            <p:spPr>
              <a:xfrm>
                <a:off x="5902377" y="3387960"/>
                <a:ext cx="3953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590B61-9695-2C35-BC0E-A3B327FEE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377" y="3387960"/>
                <a:ext cx="39536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E80283-8ABD-914E-6485-DEECAB253818}"/>
                  </a:ext>
                </a:extLst>
              </p:cNvPr>
              <p:cNvSpPr txBox="1"/>
              <p:nvPr/>
            </p:nvSpPr>
            <p:spPr>
              <a:xfrm>
                <a:off x="2341312" y="2132016"/>
                <a:ext cx="13936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sz="2400" b="1" dirty="0"/>
                  <a:t>Prover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E80283-8ABD-914E-6485-DEECAB253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312" y="2132016"/>
                <a:ext cx="1393651" cy="461665"/>
              </a:xfrm>
              <a:prstGeom prst="rect">
                <a:avLst/>
              </a:prstGeom>
              <a:blipFill>
                <a:blip r:embed="rId9"/>
                <a:stretch>
                  <a:fillRect l="-7207" t="-10811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8851F-5050-20C9-6D54-82758B267203}"/>
                  </a:ext>
                </a:extLst>
              </p:cNvPr>
              <p:cNvSpPr txBox="1"/>
              <p:nvPr/>
            </p:nvSpPr>
            <p:spPr>
              <a:xfrm>
                <a:off x="8511879" y="2131695"/>
                <a:ext cx="14784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Verifier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𝓥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8851F-5050-20C9-6D54-82758B267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879" y="2131695"/>
                <a:ext cx="1478418" cy="461665"/>
              </a:xfrm>
              <a:prstGeom prst="rect">
                <a:avLst/>
              </a:prstGeom>
              <a:blipFill>
                <a:blip r:embed="rId10"/>
                <a:stretch>
                  <a:fillRect l="-6838" t="-10811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1AB209-EB7C-2FED-5F04-111E8AFD6241}"/>
                  </a:ext>
                </a:extLst>
              </p:cNvPr>
              <p:cNvSpPr txBox="1"/>
              <p:nvPr/>
            </p:nvSpPr>
            <p:spPr>
              <a:xfrm>
                <a:off x="4783817" y="1557476"/>
                <a:ext cx="3512692" cy="461665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Random oracle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1AB209-EB7C-2FED-5F04-111E8AFD6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817" y="1557476"/>
                <a:ext cx="3512692" cy="461665"/>
              </a:xfrm>
              <a:prstGeom prst="rect">
                <a:avLst/>
              </a:prstGeom>
              <a:blipFill>
                <a:blip r:embed="rId11"/>
                <a:stretch>
                  <a:fillRect l="-1786" t="-7500" b="-225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>
            <a:extLst>
              <a:ext uri="{FF2B5EF4-FFF2-40B4-BE49-F238E27FC236}">
                <a16:creationId xmlns:a16="http://schemas.microsoft.com/office/drawing/2014/main" id="{53867E27-FE31-A6E2-37F3-5C69CBF0F0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74217" y="1499315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34E04180-85F7-015E-FFFD-642D4137D2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341642"/>
                <a:ext cx="10515600" cy="15669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L" b="1" dirty="0"/>
                  <a:t>Completeness: </a:t>
                </a:r>
                <a:r>
                  <a:rPr lang="en-IL" dirty="0"/>
                  <a:t>in an honest interaction,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IL" dirty="0"/>
                  <a:t> accepts</a:t>
                </a: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34E04180-85F7-015E-FFFD-642D4137D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41642"/>
                <a:ext cx="10515600" cy="1566900"/>
              </a:xfrm>
              <a:prstGeom prst="rect">
                <a:avLst/>
              </a:prstGeom>
              <a:blipFill>
                <a:blip r:embed="rId14"/>
                <a:stretch>
                  <a:fillRect l="-1086" t="-64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1C7F1CF-4733-037D-EE82-B63CFF120709}"/>
              </a:ext>
            </a:extLst>
          </p:cNvPr>
          <p:cNvCxnSpPr/>
          <p:nvPr/>
        </p:nvCxnSpPr>
        <p:spPr>
          <a:xfrm flipV="1">
            <a:off x="3734963" y="2108915"/>
            <a:ext cx="1827637" cy="90098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5D320A-21D7-2B6B-E9A9-32FFC8B81005}"/>
              </a:ext>
            </a:extLst>
          </p:cNvPr>
          <p:cNvCxnSpPr>
            <a:cxnSpLocks/>
          </p:cNvCxnSpPr>
          <p:nvPr/>
        </p:nvCxnSpPr>
        <p:spPr>
          <a:xfrm flipH="1" flipV="1">
            <a:off x="7143745" y="2129378"/>
            <a:ext cx="1672678" cy="91421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58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21667-F9AC-F39B-1F5C-5F3F374B3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B6062-DA07-F6B5-7CE1-A7AD05A6E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Straight Line Knowledge Soundness</a:t>
            </a:r>
          </a:p>
        </p:txBody>
      </p:sp>
      <p:pic>
        <p:nvPicPr>
          <p:cNvPr id="4" name="Content Placeholder 4" descr="Head with gears with solid fill">
            <a:extLst>
              <a:ext uri="{FF2B5EF4-FFF2-40B4-BE49-F238E27FC236}">
                <a16:creationId xmlns:a16="http://schemas.microsoft.com/office/drawing/2014/main" id="{7EDC5A68-44F4-3269-8C8D-600747EAC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0044" y="2547605"/>
            <a:ext cx="2084173" cy="2084173"/>
          </a:xfrm>
          <a:prstGeom prst="rect">
            <a:avLst/>
          </a:prstGeom>
        </p:spPr>
      </p:pic>
      <p:pic>
        <p:nvPicPr>
          <p:cNvPr id="5" name="Graphic 4" descr="Confused person outline">
            <a:extLst>
              <a:ext uri="{FF2B5EF4-FFF2-40B4-BE49-F238E27FC236}">
                <a16:creationId xmlns:a16="http://schemas.microsoft.com/office/drawing/2014/main" id="{4A6AF7AA-5ADD-C0C9-3E94-D7B1E74ADF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9002" y="2545929"/>
            <a:ext cx="2084173" cy="2084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7D18B5-B065-5D01-243C-68A1439A35A5}"/>
                  </a:ext>
                </a:extLst>
              </p:cNvPr>
              <p:cNvSpPr txBox="1"/>
              <p:nvPr/>
            </p:nvSpPr>
            <p:spPr>
              <a:xfrm>
                <a:off x="4477095" y="2667139"/>
                <a:ext cx="3237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L" sz="2400" dirty="0"/>
                  <a:t>Common input: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𝓧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7D18B5-B065-5D01-243C-68A1439A3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095" y="2667139"/>
                <a:ext cx="3237809" cy="461665"/>
              </a:xfrm>
              <a:prstGeom prst="rect">
                <a:avLst/>
              </a:prstGeom>
              <a:blipFill>
                <a:blip r:embed="rId7"/>
                <a:stretch>
                  <a:fillRect l="-1172" t="-13514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945A8AA-B89F-39D9-9A0E-DCC4B4BEA1AA}"/>
              </a:ext>
            </a:extLst>
          </p:cNvPr>
          <p:cNvSpPr txBox="1"/>
          <p:nvPr/>
        </p:nvSpPr>
        <p:spPr>
          <a:xfrm>
            <a:off x="9745915" y="3987033"/>
            <a:ext cx="208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</a:t>
            </a:r>
            <a:r>
              <a:rPr lang="en-IL" sz="2400" b="1" dirty="0">
                <a:solidFill>
                  <a:srgbClr val="C00000"/>
                </a:solidFill>
              </a:rPr>
              <a:t>ccept/reject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3FDDD95-06D6-A03B-6ED5-B7292212F795}"/>
              </a:ext>
            </a:extLst>
          </p:cNvPr>
          <p:cNvCxnSpPr/>
          <p:nvPr/>
        </p:nvCxnSpPr>
        <p:spPr>
          <a:xfrm>
            <a:off x="4477095" y="3821761"/>
            <a:ext cx="364129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7C11D4-C3A0-2D82-E866-EB2C14C5EB06}"/>
                  </a:ext>
                </a:extLst>
              </p:cNvPr>
              <p:cNvSpPr txBox="1"/>
              <p:nvPr/>
            </p:nvSpPr>
            <p:spPr>
              <a:xfrm>
                <a:off x="5902377" y="3387960"/>
                <a:ext cx="3953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7C11D4-C3A0-2D82-E866-EB2C14C5E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377" y="3387960"/>
                <a:ext cx="39536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A35045-BBE0-2F83-EF83-34031CE13C4E}"/>
                  </a:ext>
                </a:extLst>
              </p:cNvPr>
              <p:cNvSpPr txBox="1"/>
              <p:nvPr/>
            </p:nvSpPr>
            <p:spPr>
              <a:xfrm>
                <a:off x="2825027" y="2146363"/>
                <a:ext cx="6142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𝓟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A35045-BBE0-2F83-EF83-34031CE13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027" y="2146363"/>
                <a:ext cx="61420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87FDB2-7518-8685-CCB4-ACEE128A40B3}"/>
                  </a:ext>
                </a:extLst>
              </p:cNvPr>
              <p:cNvSpPr txBox="1"/>
              <p:nvPr/>
            </p:nvSpPr>
            <p:spPr>
              <a:xfrm>
                <a:off x="8511879" y="2131695"/>
                <a:ext cx="14784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Verifier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𝓥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87FDB2-7518-8685-CCB4-ACEE128A4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879" y="2131695"/>
                <a:ext cx="1478418" cy="461665"/>
              </a:xfrm>
              <a:prstGeom prst="rect">
                <a:avLst/>
              </a:prstGeom>
              <a:blipFill>
                <a:blip r:embed="rId10"/>
                <a:stretch>
                  <a:fillRect l="-6838" t="-10811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A8D51B-58FD-B9FC-DC92-EF138F470B75}"/>
                  </a:ext>
                </a:extLst>
              </p:cNvPr>
              <p:cNvSpPr txBox="1"/>
              <p:nvPr/>
            </p:nvSpPr>
            <p:spPr>
              <a:xfrm>
                <a:off x="4783817" y="1557476"/>
                <a:ext cx="3512692" cy="461665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Random oracle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A8D51B-58FD-B9FC-DC92-EF138F470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817" y="1557476"/>
                <a:ext cx="3512692" cy="461665"/>
              </a:xfrm>
              <a:prstGeom prst="rect">
                <a:avLst/>
              </a:prstGeom>
              <a:blipFill>
                <a:blip r:embed="rId11"/>
                <a:stretch>
                  <a:fillRect l="-1786" t="-7500" b="-225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>
            <a:extLst>
              <a:ext uri="{FF2B5EF4-FFF2-40B4-BE49-F238E27FC236}">
                <a16:creationId xmlns:a16="http://schemas.microsoft.com/office/drawing/2014/main" id="{EF2F5C1C-450D-56AD-FC0A-4FCA4311A9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74217" y="1499315"/>
            <a:ext cx="609600" cy="60960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08B6687-C1AB-5AA0-DEFF-A3E8BC89238E}"/>
              </a:ext>
            </a:extLst>
          </p:cNvPr>
          <p:cNvSpPr txBox="1">
            <a:spLocks/>
          </p:cNvSpPr>
          <p:nvPr/>
        </p:nvSpPr>
        <p:spPr>
          <a:xfrm>
            <a:off x="838200" y="5341642"/>
            <a:ext cx="10515600" cy="156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L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FA57157-AA9E-5523-F46F-EFA7BB443C8E}"/>
              </a:ext>
            </a:extLst>
          </p:cNvPr>
          <p:cNvCxnSpPr/>
          <p:nvPr/>
        </p:nvCxnSpPr>
        <p:spPr>
          <a:xfrm flipV="1">
            <a:off x="3734963" y="2108915"/>
            <a:ext cx="1827637" cy="90098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74E9FE-C445-EEA5-0BCE-4B92BFE769B8}"/>
              </a:ext>
            </a:extLst>
          </p:cNvPr>
          <p:cNvCxnSpPr>
            <a:cxnSpLocks/>
          </p:cNvCxnSpPr>
          <p:nvPr/>
        </p:nvCxnSpPr>
        <p:spPr>
          <a:xfrm flipH="1" flipV="1">
            <a:off x="7143745" y="2129378"/>
            <a:ext cx="1672678" cy="91421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CBC3DD-49EE-A274-9253-89EFCAC550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500" y="4113241"/>
                <a:ext cx="11569700" cy="2547608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3810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There exists an efficient extractor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IL" dirty="0"/>
                  <a:t> such that for every efficient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L" dirty="0"/>
                  <a:t>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L" dirty="0"/>
                  <a:t>, auxilary input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aux</m:t>
                    </m:r>
                  </m:oMath>
                </a14:m>
                <a:r>
                  <a:rPr lang="en-IL" dirty="0"/>
                  <a:t>, and randomness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IL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𝒱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=1∧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: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←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𝒫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𝒪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aux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←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negl</m:t>
                        </m:r>
                      </m:e>
                    </m:func>
                  </m:oMath>
                </a14:m>
                <a:r>
                  <a:rPr lang="en-IL" dirty="0"/>
                  <a:t> </a:t>
                </a: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CBC3DD-49EE-A274-9253-89EFCAC55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" y="4113241"/>
                <a:ext cx="11569700" cy="2547608"/>
              </a:xfrm>
              <a:prstGeom prst="rect">
                <a:avLst/>
              </a:prstGeom>
              <a:blipFill>
                <a:blip r:embed="rId14"/>
                <a:stretch>
                  <a:fillRect l="-984" t="-3415" r="-1093"/>
                </a:stretch>
              </a:blipFill>
              <a:ln w="3810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6EBFCA-C56C-FBA8-D000-EEB5C2CD4B67}"/>
                  </a:ext>
                </a:extLst>
              </p:cNvPr>
              <p:cNvSpPr txBox="1"/>
              <p:nvPr/>
            </p:nvSpPr>
            <p:spPr>
              <a:xfrm>
                <a:off x="2466801" y="6042061"/>
                <a:ext cx="5248103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L" sz="2400" dirty="0"/>
                  <a:t>The list of all query-answer pairs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L" sz="24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6EBFCA-C56C-FBA8-D000-EEB5C2CD4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801" y="6042061"/>
                <a:ext cx="5248103" cy="461665"/>
              </a:xfrm>
              <a:prstGeom prst="rect">
                <a:avLst/>
              </a:prstGeom>
              <a:blipFill>
                <a:blip r:embed="rId15"/>
                <a:stretch>
                  <a:fillRect l="-1202" t="-10526" b="-28947"/>
                </a:stretch>
              </a:blip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BC2AB93D-A700-3B98-5A89-5F77A548E51C}"/>
              </a:ext>
            </a:extLst>
          </p:cNvPr>
          <p:cNvCxnSpPr>
            <a:cxnSpLocks/>
            <a:endCxn id="14" idx="3"/>
          </p:cNvCxnSpPr>
          <p:nvPr/>
        </p:nvCxnSpPr>
        <p:spPr>
          <a:xfrm rot="10800000" flipV="1">
            <a:off x="7714904" y="5884938"/>
            <a:ext cx="882650" cy="387956"/>
          </a:xfrm>
          <a:prstGeom prst="bentConnector3">
            <a:avLst>
              <a:gd name="adj1" fmla="val -179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34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83465-6497-D10C-9778-13674FD95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W</a:t>
            </a:r>
            <a:r>
              <a:rPr lang="en-US" dirty="0"/>
              <a:t>ha</a:t>
            </a:r>
            <a:r>
              <a:rPr lang="en-IL" dirty="0"/>
              <a:t>t this talk is about: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F9DDE-8F46-52C3-7A0B-3B8C32DDC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800" y="3263105"/>
            <a:ext cx="3594100" cy="993775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2500"/>
          </a:bodyPr>
          <a:lstStyle/>
          <a:p>
            <a:pPr marL="0" indent="0" algn="ctr">
              <a:buNone/>
            </a:pPr>
            <a:r>
              <a:rPr lang="en-IL" b="1" dirty="0"/>
              <a:t>Interactive</a:t>
            </a:r>
            <a:r>
              <a:rPr lang="en-IL" dirty="0"/>
              <a:t> arguments of knowledge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F2E2CC-2915-1874-0D57-12748F2B696D}"/>
              </a:ext>
            </a:extLst>
          </p:cNvPr>
          <p:cNvSpPr txBox="1">
            <a:spLocks/>
          </p:cNvSpPr>
          <p:nvPr/>
        </p:nvSpPr>
        <p:spPr>
          <a:xfrm>
            <a:off x="6997700" y="3097212"/>
            <a:ext cx="3594100" cy="13255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N</a:t>
            </a:r>
            <a:r>
              <a:rPr lang="en-IL" b="1" dirty="0"/>
              <a:t>on-interactive </a:t>
            </a:r>
            <a:r>
              <a:rPr lang="en-IL" dirty="0"/>
              <a:t>arguments of knowledge in the </a:t>
            </a:r>
            <a:r>
              <a:rPr lang="en-IL" b="1" dirty="0"/>
              <a:t>ROM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09D9BED-EB33-FC07-65DD-864C8F1395A9}"/>
              </a:ext>
            </a:extLst>
          </p:cNvPr>
          <p:cNvSpPr/>
          <p:nvPr/>
        </p:nvSpPr>
        <p:spPr>
          <a:xfrm>
            <a:off x="5295900" y="3391692"/>
            <a:ext cx="1193800" cy="73660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07558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5A900-CD8A-84F6-7EB7-E1F95FDCE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D1B9-3DDA-D3BE-47F1-716BCBC8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Remainder of the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8A5AF-C466-8648-4232-7AAE6956B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Definitions:</a:t>
            </a:r>
          </a:p>
          <a:p>
            <a:pPr lvl="1"/>
            <a:r>
              <a:rPr lang="en-IL" dirty="0"/>
              <a:t>Multi-round special soundness</a:t>
            </a:r>
          </a:p>
          <a:p>
            <a:pPr lvl="1"/>
            <a:r>
              <a:rPr lang="en-IL" dirty="0"/>
              <a:t>Non-interactive RO arguments</a:t>
            </a:r>
          </a:p>
          <a:p>
            <a:r>
              <a:rPr lang="en-IL" dirty="0"/>
              <a:t>Our Fischlin-based transform</a:t>
            </a:r>
          </a:p>
          <a:p>
            <a:r>
              <a:rPr lang="en-IL" dirty="0"/>
              <a:t>Security in the QROM?</a:t>
            </a:r>
          </a:p>
          <a:p>
            <a:r>
              <a:rPr lang="en-IL" dirty="0"/>
              <a:t>Conclusion and open 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F052A0-B277-732B-677A-B73EC12E7838}"/>
              </a:ext>
            </a:extLst>
          </p:cNvPr>
          <p:cNvSpPr/>
          <p:nvPr/>
        </p:nvSpPr>
        <p:spPr>
          <a:xfrm>
            <a:off x="0" y="3657600"/>
            <a:ext cx="12298680" cy="294139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C31240-1DD8-86E4-9C0F-1507CB54BC3B}"/>
              </a:ext>
            </a:extLst>
          </p:cNvPr>
          <p:cNvSpPr/>
          <p:nvPr/>
        </p:nvSpPr>
        <p:spPr>
          <a:xfrm>
            <a:off x="129251" y="1403594"/>
            <a:ext cx="12298680" cy="168684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98087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8A741E1-58FD-B513-E28C-54C1AE8148E4}"/>
              </a:ext>
            </a:extLst>
          </p:cNvPr>
          <p:cNvSpPr/>
          <p:nvPr/>
        </p:nvSpPr>
        <p:spPr>
          <a:xfrm>
            <a:off x="980501" y="5713690"/>
            <a:ext cx="10025350" cy="90275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373586-A1DD-8CC1-F68A-C6A0D8CAA2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/>
                  <a:t>Recall: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IL" dirty="0"/>
                  <a:t>-Protocols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373586-A1DD-8CC1-F68A-C6A0D8CAA2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 descr="Head with gears with solid fill">
            <a:extLst>
              <a:ext uri="{FF2B5EF4-FFF2-40B4-BE49-F238E27FC236}">
                <a16:creationId xmlns:a16="http://schemas.microsoft.com/office/drawing/2014/main" id="{C8354309-45A1-BD50-7DAC-EAEA9383E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0044" y="2214865"/>
            <a:ext cx="2084173" cy="2084173"/>
          </a:xfrm>
          <a:prstGeom prst="rect">
            <a:avLst/>
          </a:prstGeom>
        </p:spPr>
      </p:pic>
      <p:pic>
        <p:nvPicPr>
          <p:cNvPr id="5" name="Graphic 4" descr="Confused person outline">
            <a:extLst>
              <a:ext uri="{FF2B5EF4-FFF2-40B4-BE49-F238E27FC236}">
                <a16:creationId xmlns:a16="http://schemas.microsoft.com/office/drawing/2014/main" id="{40C8BE82-6722-477D-49EC-98C273BD13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09002" y="2213189"/>
            <a:ext cx="2084173" cy="2084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F0F7CA-619F-741C-E06D-C547A31A8B03}"/>
                  </a:ext>
                </a:extLst>
              </p:cNvPr>
              <p:cNvSpPr txBox="1"/>
              <p:nvPr/>
            </p:nvSpPr>
            <p:spPr>
              <a:xfrm>
                <a:off x="4477095" y="1897357"/>
                <a:ext cx="3237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L" sz="2400" dirty="0"/>
                  <a:t>Common input: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𝓧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F0F7CA-619F-741C-E06D-C547A31A8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095" y="1897357"/>
                <a:ext cx="3237809" cy="461665"/>
              </a:xfrm>
              <a:prstGeom prst="rect">
                <a:avLst/>
              </a:prstGeom>
              <a:blipFill>
                <a:blip r:embed="rId8"/>
                <a:stretch>
                  <a:fillRect l="-1172" t="-10811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F9D87E-4B67-464F-BAA4-D5DAFFE845B1}"/>
                  </a:ext>
                </a:extLst>
              </p:cNvPr>
              <p:cNvSpPr txBox="1"/>
              <p:nvPr/>
            </p:nvSpPr>
            <p:spPr>
              <a:xfrm>
                <a:off x="553130" y="3489021"/>
                <a:ext cx="20841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L" sz="2400" b="1" dirty="0"/>
                  <a:t> </a:t>
                </a:r>
                <a:r>
                  <a:rPr lang="en-IL" sz="2400" dirty="0"/>
                  <a:t>such that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ℛ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F9D87E-4B67-464F-BAA4-D5DAFFE84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30" y="3489021"/>
                <a:ext cx="2084173" cy="830997"/>
              </a:xfrm>
              <a:prstGeom prst="rect">
                <a:avLst/>
              </a:prstGeom>
              <a:blipFill>
                <a:blip r:embed="rId9"/>
                <a:stretch>
                  <a:fillRect t="-59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5B633F9-54CD-0A93-64CC-4D5FCDEE3B94}"/>
              </a:ext>
            </a:extLst>
          </p:cNvPr>
          <p:cNvSpPr txBox="1"/>
          <p:nvPr/>
        </p:nvSpPr>
        <p:spPr>
          <a:xfrm>
            <a:off x="9745915" y="3654293"/>
            <a:ext cx="208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</a:t>
            </a:r>
            <a:r>
              <a:rPr lang="en-IL" sz="2400" b="1" dirty="0">
                <a:solidFill>
                  <a:srgbClr val="C00000"/>
                </a:solidFill>
              </a:rPr>
              <a:t>ccept/reject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E8BCD1-1871-276A-18D2-17C9D762C8EA}"/>
              </a:ext>
            </a:extLst>
          </p:cNvPr>
          <p:cNvCxnSpPr/>
          <p:nvPr/>
        </p:nvCxnSpPr>
        <p:spPr>
          <a:xfrm>
            <a:off x="4477095" y="2953265"/>
            <a:ext cx="364129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4B200E-F589-E90D-4023-6DE99F66FDBE}"/>
              </a:ext>
            </a:extLst>
          </p:cNvPr>
          <p:cNvCxnSpPr>
            <a:cxnSpLocks/>
          </p:cNvCxnSpPr>
          <p:nvPr/>
        </p:nvCxnSpPr>
        <p:spPr>
          <a:xfrm flipH="1">
            <a:off x="4477095" y="3365159"/>
            <a:ext cx="364129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08A251-7858-9C29-CF6C-F542CCA84016}"/>
              </a:ext>
            </a:extLst>
          </p:cNvPr>
          <p:cNvCxnSpPr/>
          <p:nvPr/>
        </p:nvCxnSpPr>
        <p:spPr>
          <a:xfrm>
            <a:off x="4477095" y="3830684"/>
            <a:ext cx="364129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1B3C12-350F-772C-47DF-8A2F842C7275}"/>
                  </a:ext>
                </a:extLst>
              </p:cNvPr>
              <p:cNvSpPr txBox="1"/>
              <p:nvPr/>
            </p:nvSpPr>
            <p:spPr>
              <a:xfrm>
                <a:off x="5960905" y="2546051"/>
                <a:ext cx="3865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1B3C12-350F-772C-47DF-8A2F842C7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905" y="2546051"/>
                <a:ext cx="386516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BFE83A-ED57-640A-CF50-DAA6988A8A63}"/>
                  </a:ext>
                </a:extLst>
              </p:cNvPr>
              <p:cNvSpPr txBox="1"/>
              <p:nvPr/>
            </p:nvSpPr>
            <p:spPr>
              <a:xfrm>
                <a:off x="5976562" y="2995827"/>
                <a:ext cx="3643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BFE83A-ED57-640A-CF50-DAA6988A8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562" y="2995827"/>
                <a:ext cx="36433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E3A4A2-D8BB-9C20-2B88-8088708724ED}"/>
                  </a:ext>
                </a:extLst>
              </p:cNvPr>
              <p:cNvSpPr txBox="1"/>
              <p:nvPr/>
            </p:nvSpPr>
            <p:spPr>
              <a:xfrm>
                <a:off x="5976562" y="3430419"/>
                <a:ext cx="3653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E3A4A2-D8BB-9C20-2B88-808870872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562" y="3430419"/>
                <a:ext cx="365356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FAD2C6-F262-820A-5423-2B29CCB41C28}"/>
                  </a:ext>
                </a:extLst>
              </p:cNvPr>
              <p:cNvSpPr txBox="1"/>
              <p:nvPr/>
            </p:nvSpPr>
            <p:spPr>
              <a:xfrm>
                <a:off x="2341312" y="1799276"/>
                <a:ext cx="13936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sz="2400" b="1" dirty="0"/>
                  <a:t>Prover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FAD2C6-F262-820A-5423-2B29CCB41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312" y="1799276"/>
                <a:ext cx="1393651" cy="461665"/>
              </a:xfrm>
              <a:prstGeom prst="rect">
                <a:avLst/>
              </a:prstGeom>
              <a:blipFill>
                <a:blip r:embed="rId13"/>
                <a:stretch>
                  <a:fillRect l="-7207" t="-10526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B11333-AC05-1002-5D91-2DE05866EB26}"/>
                  </a:ext>
                </a:extLst>
              </p:cNvPr>
              <p:cNvSpPr txBox="1"/>
              <p:nvPr/>
            </p:nvSpPr>
            <p:spPr>
              <a:xfrm>
                <a:off x="8511879" y="1798955"/>
                <a:ext cx="14784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Verifier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𝓥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B11333-AC05-1002-5D91-2DE05866E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879" y="1798955"/>
                <a:ext cx="1478418" cy="461665"/>
              </a:xfrm>
              <a:prstGeom prst="rect">
                <a:avLst/>
              </a:prstGeom>
              <a:blipFill>
                <a:blip r:embed="rId14"/>
                <a:stretch>
                  <a:fillRect l="-6838" t="-10526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FDB76860-FEA9-BEA3-B215-A8BFD77B3A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85542"/>
                <a:ext cx="10515600" cy="18309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Public coin</a:t>
                </a:r>
              </a:p>
              <a:p>
                <a:r>
                  <a:rPr lang="en-US" b="1" dirty="0"/>
                  <a:t>Special soundness: </a:t>
                </a:r>
                <a:br>
                  <a:rPr lang="en-US" b="1" dirty="0"/>
                </a:br>
                <a:r>
                  <a:rPr lang="en-US" dirty="0"/>
                  <a:t>a witness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IL" dirty="0"/>
                  <a:t> can be extracted efficiently from two accepting transcripts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IL" dirty="0"/>
                  <a:t> s.t.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FDB76860-FEA9-BEA3-B215-A8BFD77B3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85542"/>
                <a:ext cx="10515600" cy="1830900"/>
              </a:xfrm>
              <a:prstGeom prst="rect">
                <a:avLst/>
              </a:prstGeom>
              <a:blipFill>
                <a:blip r:embed="rId15"/>
                <a:stretch>
                  <a:fillRect l="-1086" t="-5517" b="-55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115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9BC0B-5DF9-4DEC-406D-F93926CF7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B37C6E-48FB-96DF-7DDC-FC83DBE14486}"/>
              </a:ext>
            </a:extLst>
          </p:cNvPr>
          <p:cNvSpPr/>
          <p:nvPr/>
        </p:nvSpPr>
        <p:spPr>
          <a:xfrm>
            <a:off x="980501" y="5713690"/>
            <a:ext cx="10025350" cy="90275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697BAC-62B0-FBA8-6863-3B1FA2567B7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/>
                  <a:t>Recall: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IL" dirty="0"/>
                  <a:t>-Protocols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697BAC-62B0-FBA8-6863-3B1FA2567B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 descr="Head with gears with solid fill">
            <a:extLst>
              <a:ext uri="{FF2B5EF4-FFF2-40B4-BE49-F238E27FC236}">
                <a16:creationId xmlns:a16="http://schemas.microsoft.com/office/drawing/2014/main" id="{57A501DF-B12E-46ED-D84F-EDE9CB056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0044" y="2214865"/>
            <a:ext cx="2084173" cy="2084173"/>
          </a:xfrm>
          <a:prstGeom prst="rect">
            <a:avLst/>
          </a:prstGeom>
        </p:spPr>
      </p:pic>
      <p:pic>
        <p:nvPicPr>
          <p:cNvPr id="5" name="Graphic 4" descr="Confused person outline">
            <a:extLst>
              <a:ext uri="{FF2B5EF4-FFF2-40B4-BE49-F238E27FC236}">
                <a16:creationId xmlns:a16="http://schemas.microsoft.com/office/drawing/2014/main" id="{0DD0F7BE-F7A1-2895-0755-70183CC979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09002" y="2213189"/>
            <a:ext cx="2084173" cy="2084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6AFBCD-D0E2-5E91-B8FD-B2E337F02CA5}"/>
                  </a:ext>
                </a:extLst>
              </p:cNvPr>
              <p:cNvSpPr txBox="1"/>
              <p:nvPr/>
            </p:nvSpPr>
            <p:spPr>
              <a:xfrm>
                <a:off x="4477095" y="1897357"/>
                <a:ext cx="3237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L" sz="2400" dirty="0"/>
                  <a:t>Common input: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𝓧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F0F7CA-619F-741C-E06D-C547A31A8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095" y="1897357"/>
                <a:ext cx="3237809" cy="461665"/>
              </a:xfrm>
              <a:prstGeom prst="rect">
                <a:avLst/>
              </a:prstGeom>
              <a:blipFill>
                <a:blip r:embed="rId8"/>
                <a:stretch>
                  <a:fillRect l="-1172" t="-10811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AD446C-6FD5-7B59-3EAC-D64CA42EC93A}"/>
                  </a:ext>
                </a:extLst>
              </p:cNvPr>
              <p:cNvSpPr txBox="1"/>
              <p:nvPr/>
            </p:nvSpPr>
            <p:spPr>
              <a:xfrm>
                <a:off x="553130" y="3489021"/>
                <a:ext cx="20841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L" sz="2400" b="1" dirty="0"/>
                  <a:t> </a:t>
                </a:r>
                <a:r>
                  <a:rPr lang="en-IL" sz="2400" dirty="0"/>
                  <a:t>such that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ℛ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F9D87E-4B67-464F-BAA4-D5DAFFE84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30" y="3489021"/>
                <a:ext cx="2084173" cy="830997"/>
              </a:xfrm>
              <a:prstGeom prst="rect">
                <a:avLst/>
              </a:prstGeom>
              <a:blipFill>
                <a:blip r:embed="rId9"/>
                <a:stretch>
                  <a:fillRect t="-59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CF599C6-8115-9B84-FAB9-BC5740B7F1CF}"/>
              </a:ext>
            </a:extLst>
          </p:cNvPr>
          <p:cNvSpPr txBox="1"/>
          <p:nvPr/>
        </p:nvSpPr>
        <p:spPr>
          <a:xfrm>
            <a:off x="9745915" y="3654293"/>
            <a:ext cx="208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</a:t>
            </a:r>
            <a:r>
              <a:rPr lang="en-IL" sz="2400" b="1" dirty="0">
                <a:solidFill>
                  <a:srgbClr val="C00000"/>
                </a:solidFill>
              </a:rPr>
              <a:t>ccept/reject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92816C-EAB4-D4AB-D6C7-C4D8E37BF6F8}"/>
              </a:ext>
            </a:extLst>
          </p:cNvPr>
          <p:cNvCxnSpPr/>
          <p:nvPr/>
        </p:nvCxnSpPr>
        <p:spPr>
          <a:xfrm>
            <a:off x="4477095" y="2953265"/>
            <a:ext cx="364129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1E6E14-6A85-69DF-1844-724D78B000FA}"/>
              </a:ext>
            </a:extLst>
          </p:cNvPr>
          <p:cNvCxnSpPr>
            <a:cxnSpLocks/>
          </p:cNvCxnSpPr>
          <p:nvPr/>
        </p:nvCxnSpPr>
        <p:spPr>
          <a:xfrm flipH="1">
            <a:off x="4477095" y="3365159"/>
            <a:ext cx="364129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7F0DA0-F39A-FCA7-C15C-CCEA6CD91560}"/>
              </a:ext>
            </a:extLst>
          </p:cNvPr>
          <p:cNvCxnSpPr/>
          <p:nvPr/>
        </p:nvCxnSpPr>
        <p:spPr>
          <a:xfrm>
            <a:off x="4477095" y="3830684"/>
            <a:ext cx="364129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F81A4F-5168-AAE8-6F2D-619B320B2C8F}"/>
                  </a:ext>
                </a:extLst>
              </p:cNvPr>
              <p:cNvSpPr txBox="1"/>
              <p:nvPr/>
            </p:nvSpPr>
            <p:spPr>
              <a:xfrm>
                <a:off x="5960905" y="2546051"/>
                <a:ext cx="3865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1B3C12-350F-772C-47DF-8A2F842C7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905" y="2546051"/>
                <a:ext cx="386516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F89070-A271-C329-0670-7E7B3A77C7DE}"/>
                  </a:ext>
                </a:extLst>
              </p:cNvPr>
              <p:cNvSpPr txBox="1"/>
              <p:nvPr/>
            </p:nvSpPr>
            <p:spPr>
              <a:xfrm>
                <a:off x="5976562" y="2995827"/>
                <a:ext cx="3643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BFE83A-ED57-640A-CF50-DAA6988A8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562" y="2995827"/>
                <a:ext cx="36433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2267CC-B194-FE0B-2130-7317D1BD8C6D}"/>
                  </a:ext>
                </a:extLst>
              </p:cNvPr>
              <p:cNvSpPr txBox="1"/>
              <p:nvPr/>
            </p:nvSpPr>
            <p:spPr>
              <a:xfrm>
                <a:off x="5976562" y="3430419"/>
                <a:ext cx="3653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E3A4A2-D8BB-9C20-2B88-808870872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562" y="3430419"/>
                <a:ext cx="365356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582093-168F-8CED-A956-178D06B01467}"/>
                  </a:ext>
                </a:extLst>
              </p:cNvPr>
              <p:cNvSpPr txBox="1"/>
              <p:nvPr/>
            </p:nvSpPr>
            <p:spPr>
              <a:xfrm>
                <a:off x="2341312" y="1799276"/>
                <a:ext cx="13936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sz="2400" b="1" dirty="0"/>
                  <a:t>Prover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FAD2C6-F262-820A-5423-2B29CCB41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312" y="1799276"/>
                <a:ext cx="1393651" cy="461665"/>
              </a:xfrm>
              <a:prstGeom prst="rect">
                <a:avLst/>
              </a:prstGeom>
              <a:blipFill>
                <a:blip r:embed="rId13"/>
                <a:stretch>
                  <a:fillRect l="-7207" t="-10526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950B86-7AB4-FC4C-EE33-9CF4AE7D6F17}"/>
                  </a:ext>
                </a:extLst>
              </p:cNvPr>
              <p:cNvSpPr txBox="1"/>
              <p:nvPr/>
            </p:nvSpPr>
            <p:spPr>
              <a:xfrm>
                <a:off x="8511879" y="1798955"/>
                <a:ext cx="14784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Verifier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𝓥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B11333-AC05-1002-5D91-2DE05866E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879" y="1798955"/>
                <a:ext cx="1478418" cy="461665"/>
              </a:xfrm>
              <a:prstGeom prst="rect">
                <a:avLst/>
              </a:prstGeom>
              <a:blipFill>
                <a:blip r:embed="rId14"/>
                <a:stretch>
                  <a:fillRect l="-6838" t="-10526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710F27A6-0288-8A6E-B386-96185F7BB8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85542"/>
                <a:ext cx="10515600" cy="18309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Public coin</a:t>
                </a:r>
              </a:p>
              <a:p>
                <a:r>
                  <a:rPr lang="en-US" b="1" dirty="0"/>
                  <a:t>Special soundness: </a:t>
                </a:r>
                <a:br>
                  <a:rPr lang="en-US" b="1" dirty="0"/>
                </a:br>
                <a:r>
                  <a:rPr lang="en-US" dirty="0"/>
                  <a:t>a witness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IL" dirty="0"/>
                  <a:t> can be extracted efficiently from two accepting transcripts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IL" dirty="0"/>
                  <a:t> s.t.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FDB76860-FEA9-BEA3-B215-A8BFD77B3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85542"/>
                <a:ext cx="10515600" cy="1830900"/>
              </a:xfrm>
              <a:prstGeom prst="rect">
                <a:avLst/>
              </a:prstGeom>
              <a:blipFill>
                <a:blip r:embed="rId15"/>
                <a:stretch>
                  <a:fillRect l="-1086" t="-5517" b="-55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3B19EA7-BF29-D496-4980-6D530528F220}"/>
              </a:ext>
            </a:extLst>
          </p:cNvPr>
          <p:cNvSpPr/>
          <p:nvPr/>
        </p:nvSpPr>
        <p:spPr>
          <a:xfrm>
            <a:off x="0" y="1380073"/>
            <a:ext cx="12298680" cy="391806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BC83B9-633D-2D8A-717A-00C896799A19}"/>
              </a:ext>
            </a:extLst>
          </p:cNvPr>
          <p:cNvSpPr txBox="1"/>
          <p:nvPr/>
        </p:nvSpPr>
        <p:spPr>
          <a:xfrm>
            <a:off x="1011715" y="2818363"/>
            <a:ext cx="10045307" cy="95410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Fischlin’s idea: </a:t>
            </a:r>
            <a:r>
              <a:rPr lang="en-US" sz="2800" dirty="0"/>
              <a:t>use a proof-of-work mechanism to force the prover querying the oracle on two accepting transcripts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1002266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62461-608A-D964-CAA8-D578F1D25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FBFB5-5DDF-F159-82CD-332E7765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Fischlin’s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AEF99-9AEF-F663-D3FA-17C30C00E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8" y="4268865"/>
                <a:ext cx="10515600" cy="1818089"/>
              </a:xfrm>
            </p:spPr>
            <p:txBody>
              <a:bodyPr>
                <a:normAutofit/>
              </a:bodyPr>
              <a:lstStyle/>
              <a:p>
                <a:r>
                  <a:rPr lang="en-IL" b="1" dirty="0"/>
                  <a:t>The idea: </a:t>
                </a:r>
                <a:r>
                  <a:rPr lang="en-IL" dirty="0"/>
                  <a:t>Given a first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L" dirty="0"/>
                  <a:t>,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is accepting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L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L" dirty="0"/>
                  <a:t> </a:t>
                </a:r>
              </a:p>
              <a:p>
                <a:r>
                  <a:rPr lang="en-IL" dirty="0"/>
                  <a:t>A succesfull prover will* query at least two transcripts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,⋅,⋅</m:t>
                        </m:r>
                      </m:e>
                    </m:d>
                  </m:oMath>
                </a14:m>
                <a:endParaRPr lang="en-IL" b="1" dirty="0"/>
              </a:p>
              <a:p>
                <a:endParaRPr lang="en-IL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AEF99-9AEF-F663-D3FA-17C30C00E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4268865"/>
                <a:ext cx="10515600" cy="1818089"/>
              </a:xfrm>
              <a:blipFill>
                <a:blip r:embed="rId3"/>
                <a:stretch>
                  <a:fillRect l="-965" t="-6250" b="-76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 descr="Head with gears with solid fill">
            <a:extLst>
              <a:ext uri="{FF2B5EF4-FFF2-40B4-BE49-F238E27FC236}">
                <a16:creationId xmlns:a16="http://schemas.microsoft.com/office/drawing/2014/main" id="{D6EF7633-8F42-148D-2222-F1AEDD6D5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0044" y="2270620"/>
            <a:ext cx="2084173" cy="2084173"/>
          </a:xfrm>
          <a:prstGeom prst="rect">
            <a:avLst/>
          </a:prstGeom>
        </p:spPr>
      </p:pic>
      <p:pic>
        <p:nvPicPr>
          <p:cNvPr id="5" name="Graphic 4" descr="Confused person outline">
            <a:extLst>
              <a:ext uri="{FF2B5EF4-FFF2-40B4-BE49-F238E27FC236}">
                <a16:creationId xmlns:a16="http://schemas.microsoft.com/office/drawing/2014/main" id="{D0C4BD24-DBCC-E457-611D-54C0A25C85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09002" y="2268944"/>
            <a:ext cx="2084173" cy="2084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0E8BB3-36BA-D39D-F9C8-F11EB44D6903}"/>
                  </a:ext>
                </a:extLst>
              </p:cNvPr>
              <p:cNvSpPr txBox="1"/>
              <p:nvPr/>
            </p:nvSpPr>
            <p:spPr>
              <a:xfrm>
                <a:off x="4477095" y="1953112"/>
                <a:ext cx="3237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L" sz="2400" dirty="0"/>
                  <a:t>Common input: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𝓧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0E8BB3-36BA-D39D-F9C8-F11EB44D6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095" y="1953112"/>
                <a:ext cx="3237809" cy="461665"/>
              </a:xfrm>
              <a:prstGeom prst="rect">
                <a:avLst/>
              </a:prstGeom>
              <a:blipFill>
                <a:blip r:embed="rId8"/>
                <a:stretch>
                  <a:fillRect l="-1172" t="-10526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AFF83C0-849A-177D-D5C3-4CFA8F039E02}"/>
              </a:ext>
            </a:extLst>
          </p:cNvPr>
          <p:cNvSpPr txBox="1"/>
          <p:nvPr/>
        </p:nvSpPr>
        <p:spPr>
          <a:xfrm>
            <a:off x="9745915" y="3710048"/>
            <a:ext cx="208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</a:t>
            </a:r>
            <a:r>
              <a:rPr lang="en-IL" sz="2400" b="1" dirty="0">
                <a:solidFill>
                  <a:srgbClr val="C00000"/>
                </a:solidFill>
              </a:rPr>
              <a:t>ccept/reject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9F7FD6-485E-0150-AA32-354359D0FB47}"/>
              </a:ext>
            </a:extLst>
          </p:cNvPr>
          <p:cNvCxnSpPr>
            <a:cxnSpLocks/>
          </p:cNvCxnSpPr>
          <p:nvPr/>
        </p:nvCxnSpPr>
        <p:spPr>
          <a:xfrm>
            <a:off x="4174217" y="3544776"/>
            <a:ext cx="4131646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BF49C1-F95E-E8DA-2FE2-6D0B3B50233C}"/>
                  </a:ext>
                </a:extLst>
              </p:cNvPr>
              <p:cNvSpPr txBox="1"/>
              <p:nvPr/>
            </p:nvSpPr>
            <p:spPr>
              <a:xfrm>
                <a:off x="2341312" y="1855031"/>
                <a:ext cx="13936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sz="2400" b="1" dirty="0"/>
                  <a:t>Prover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BF49C1-F95E-E8DA-2FE2-6D0B3B502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312" y="1855031"/>
                <a:ext cx="1393651" cy="461665"/>
              </a:xfrm>
              <a:prstGeom prst="rect">
                <a:avLst/>
              </a:prstGeom>
              <a:blipFill>
                <a:blip r:embed="rId9"/>
                <a:stretch>
                  <a:fillRect l="-7207" t="-7895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C5C5D5-E358-B886-45A3-DBEA133EF73A}"/>
                  </a:ext>
                </a:extLst>
              </p:cNvPr>
              <p:cNvSpPr txBox="1"/>
              <p:nvPr/>
            </p:nvSpPr>
            <p:spPr>
              <a:xfrm>
                <a:off x="8511879" y="1854710"/>
                <a:ext cx="14784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Verifier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𝓥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C5C5D5-E358-B886-45A3-DBEA133EF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879" y="1854710"/>
                <a:ext cx="1478418" cy="461665"/>
              </a:xfrm>
              <a:prstGeom prst="rect">
                <a:avLst/>
              </a:prstGeom>
              <a:blipFill>
                <a:blip r:embed="rId10"/>
                <a:stretch>
                  <a:fillRect l="-6838" t="-7895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92C0AC-F6C7-FE9B-9951-436C4950F24D}"/>
                  </a:ext>
                </a:extLst>
              </p:cNvPr>
              <p:cNvSpPr txBox="1"/>
              <p:nvPr/>
            </p:nvSpPr>
            <p:spPr>
              <a:xfrm>
                <a:off x="5327679" y="3110975"/>
                <a:ext cx="15366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92C0AC-F6C7-FE9B-9951-436C4950F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679" y="3110975"/>
                <a:ext cx="1536639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88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5126A-1D1B-1030-433D-4F85178A7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8F81D-9682-1C74-0210-1F26C315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Fischlin’s transform</a:t>
            </a:r>
          </a:p>
        </p:txBody>
      </p:sp>
      <p:pic>
        <p:nvPicPr>
          <p:cNvPr id="4" name="Content Placeholder 4" descr="Head with gears with solid fill">
            <a:extLst>
              <a:ext uri="{FF2B5EF4-FFF2-40B4-BE49-F238E27FC236}">
                <a16:creationId xmlns:a16="http://schemas.microsoft.com/office/drawing/2014/main" id="{016BA7C8-CEA7-E18B-E70E-580EBDD37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0044" y="2270620"/>
            <a:ext cx="2084173" cy="2084173"/>
          </a:xfrm>
          <a:prstGeom prst="rect">
            <a:avLst/>
          </a:prstGeom>
        </p:spPr>
      </p:pic>
      <p:pic>
        <p:nvPicPr>
          <p:cNvPr id="5" name="Graphic 4" descr="Confused person outline">
            <a:extLst>
              <a:ext uri="{FF2B5EF4-FFF2-40B4-BE49-F238E27FC236}">
                <a16:creationId xmlns:a16="http://schemas.microsoft.com/office/drawing/2014/main" id="{3ADB13A9-30CB-5F58-8D85-78FAF96072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9002" y="2268944"/>
            <a:ext cx="2084173" cy="20841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1AB3D4-16BF-1B56-585B-F11894FCA97A}"/>
              </a:ext>
            </a:extLst>
          </p:cNvPr>
          <p:cNvSpPr txBox="1"/>
          <p:nvPr/>
        </p:nvSpPr>
        <p:spPr>
          <a:xfrm>
            <a:off x="9745915" y="3710048"/>
            <a:ext cx="208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</a:t>
            </a:r>
            <a:r>
              <a:rPr lang="en-IL" sz="2400" b="1" dirty="0">
                <a:solidFill>
                  <a:srgbClr val="C00000"/>
                </a:solidFill>
              </a:rPr>
              <a:t>ccept/reject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E90535-8060-AAFF-B77E-F3E9A7CEDCAC}"/>
                  </a:ext>
                </a:extLst>
              </p:cNvPr>
              <p:cNvSpPr txBox="1"/>
              <p:nvPr/>
            </p:nvSpPr>
            <p:spPr>
              <a:xfrm>
                <a:off x="2341312" y="1855031"/>
                <a:ext cx="13936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sz="2400" b="1" dirty="0"/>
                  <a:t>Prover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E90535-8060-AAFF-B77E-F3E9A7CED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312" y="1855031"/>
                <a:ext cx="1393651" cy="461665"/>
              </a:xfrm>
              <a:prstGeom prst="rect">
                <a:avLst/>
              </a:prstGeom>
              <a:blipFill>
                <a:blip r:embed="rId8"/>
                <a:stretch>
                  <a:fillRect l="-7207" t="-7895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768643-A30E-07CD-5783-A9D58508E793}"/>
                  </a:ext>
                </a:extLst>
              </p:cNvPr>
              <p:cNvSpPr txBox="1"/>
              <p:nvPr/>
            </p:nvSpPr>
            <p:spPr>
              <a:xfrm>
                <a:off x="8511879" y="1854710"/>
                <a:ext cx="14784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Verifier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𝓥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768643-A30E-07CD-5783-A9D58508E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879" y="1854710"/>
                <a:ext cx="1478418" cy="461665"/>
              </a:xfrm>
              <a:prstGeom prst="rect">
                <a:avLst/>
              </a:prstGeom>
              <a:blipFill>
                <a:blip r:embed="rId9"/>
                <a:stretch>
                  <a:fillRect l="-6838" t="-7895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2A4132-AFBA-1F5C-DDC3-7E26D83F3949}"/>
                  </a:ext>
                </a:extLst>
              </p:cNvPr>
              <p:cNvSpPr txBox="1"/>
              <p:nvPr/>
            </p:nvSpPr>
            <p:spPr>
              <a:xfrm>
                <a:off x="4477095" y="1953112"/>
                <a:ext cx="3237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L" sz="2400" dirty="0"/>
                  <a:t>Common input: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𝓧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2A4132-AFBA-1F5C-DDC3-7E26D83F3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095" y="1953112"/>
                <a:ext cx="3237809" cy="461665"/>
              </a:xfrm>
              <a:prstGeom prst="rect">
                <a:avLst/>
              </a:prstGeom>
              <a:blipFill>
                <a:blip r:embed="rId10"/>
                <a:stretch>
                  <a:fillRect l="-1172" t="-10526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47CC9A-C612-D63F-C0D9-768F90EBE11D}"/>
              </a:ext>
            </a:extLst>
          </p:cNvPr>
          <p:cNvCxnSpPr>
            <a:cxnSpLocks/>
          </p:cNvCxnSpPr>
          <p:nvPr/>
        </p:nvCxnSpPr>
        <p:spPr>
          <a:xfrm>
            <a:off x="4174217" y="3544776"/>
            <a:ext cx="4131646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C719BB-C2F5-B2EA-55DF-F32DD3725F22}"/>
                  </a:ext>
                </a:extLst>
              </p:cNvPr>
              <p:cNvSpPr txBox="1"/>
              <p:nvPr/>
            </p:nvSpPr>
            <p:spPr>
              <a:xfrm>
                <a:off x="5327679" y="3110975"/>
                <a:ext cx="15366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C719BB-C2F5-B2EA-55DF-F32DD3725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679" y="3110975"/>
                <a:ext cx="1536639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0A20E9EE-F8FB-1954-4AAA-204523C603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8" y="4268864"/>
                <a:ext cx="10515600" cy="27283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L" b="1" dirty="0"/>
                  <a:t>The idea: </a:t>
                </a:r>
                <a:r>
                  <a:rPr lang="en-IL" dirty="0"/>
                  <a:t>Given a first message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L" dirty="0"/>
                  <a:t>, find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is accepting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L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L" dirty="0"/>
                  <a:t> </a:t>
                </a:r>
              </a:p>
              <a:p>
                <a:r>
                  <a:rPr lang="en-IL" dirty="0"/>
                  <a:t>A succesfull prover will* query at least two transcripts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,⋅,⋅</m:t>
                        </m:r>
                      </m:e>
                    </m:d>
                  </m:oMath>
                </a14:m>
                <a:endParaRPr lang="en-IL" b="1" dirty="0"/>
              </a:p>
              <a:p>
                <a:r>
                  <a:rPr lang="en-IL" b="1" dirty="0"/>
                  <a:t>Solution: </a:t>
                </a:r>
                <a:r>
                  <a:rPr lang="en-IL" dirty="0"/>
                  <a:t>use parallel repetition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IL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0A20E9EE-F8FB-1954-4AAA-204523C60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4268864"/>
                <a:ext cx="10515600" cy="2728347"/>
              </a:xfrm>
              <a:prstGeom prst="rect">
                <a:avLst/>
              </a:prstGeom>
              <a:blipFill>
                <a:blip r:embed="rId12"/>
                <a:stretch>
                  <a:fillRect l="-965" t="-41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Callout 1 6">
            <a:extLst>
              <a:ext uri="{FF2B5EF4-FFF2-40B4-BE49-F238E27FC236}">
                <a16:creationId xmlns:a16="http://schemas.microsoft.com/office/drawing/2014/main" id="{E2B665C3-8AF5-4A0C-1839-3288994A72EA}"/>
              </a:ext>
            </a:extLst>
          </p:cNvPr>
          <p:cNvSpPr/>
          <p:nvPr/>
        </p:nvSpPr>
        <p:spPr>
          <a:xfrm>
            <a:off x="8483493" y="4046125"/>
            <a:ext cx="2870305" cy="1173910"/>
          </a:xfrm>
          <a:prstGeom prst="borderCallout1">
            <a:avLst>
              <a:gd name="adj1" fmla="val 105612"/>
              <a:gd name="adj2" fmla="val 46638"/>
              <a:gd name="adj3" fmla="val 124743"/>
              <a:gd name="adj4" fmla="val -12915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Not quite true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93984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214ED-E824-FB44-1826-474AFCC05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4B7E-6B5F-90B0-4F15-187A50BAE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Fischlin’s transform</a:t>
            </a:r>
          </a:p>
        </p:txBody>
      </p:sp>
      <p:pic>
        <p:nvPicPr>
          <p:cNvPr id="4" name="Content Placeholder 4" descr="Head with gears with solid fill">
            <a:extLst>
              <a:ext uri="{FF2B5EF4-FFF2-40B4-BE49-F238E27FC236}">
                <a16:creationId xmlns:a16="http://schemas.microsoft.com/office/drawing/2014/main" id="{DDD0E0B5-EC4C-B5BA-C8E5-86E8009DE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0044" y="2270620"/>
            <a:ext cx="2084173" cy="2084173"/>
          </a:xfrm>
          <a:prstGeom prst="rect">
            <a:avLst/>
          </a:prstGeom>
        </p:spPr>
      </p:pic>
      <p:pic>
        <p:nvPicPr>
          <p:cNvPr id="5" name="Graphic 4" descr="Confused person outline">
            <a:extLst>
              <a:ext uri="{FF2B5EF4-FFF2-40B4-BE49-F238E27FC236}">
                <a16:creationId xmlns:a16="http://schemas.microsoft.com/office/drawing/2014/main" id="{24689EB4-2946-9174-CC09-33A84257E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9002" y="2268944"/>
            <a:ext cx="2084173" cy="2084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2BF1B2-9093-4FDA-0777-745E2AEB8C58}"/>
                  </a:ext>
                </a:extLst>
              </p:cNvPr>
              <p:cNvSpPr txBox="1"/>
              <p:nvPr/>
            </p:nvSpPr>
            <p:spPr>
              <a:xfrm>
                <a:off x="4477095" y="1953112"/>
                <a:ext cx="3237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L" sz="2400" dirty="0"/>
                  <a:t>Common input: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𝓧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36F747-3041-018B-D146-E8255A82A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095" y="1953112"/>
                <a:ext cx="3237809" cy="461665"/>
              </a:xfrm>
              <a:prstGeom prst="rect">
                <a:avLst/>
              </a:prstGeom>
              <a:blipFill>
                <a:blip r:embed="rId7"/>
                <a:stretch>
                  <a:fillRect l="-1172" t="-10526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DD991F9-5806-5EF8-C4F7-9A83262964FB}"/>
              </a:ext>
            </a:extLst>
          </p:cNvPr>
          <p:cNvSpPr txBox="1"/>
          <p:nvPr/>
        </p:nvSpPr>
        <p:spPr>
          <a:xfrm>
            <a:off x="9745915" y="3710048"/>
            <a:ext cx="208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</a:t>
            </a:r>
            <a:r>
              <a:rPr lang="en-IL" sz="2400" b="1" dirty="0">
                <a:solidFill>
                  <a:srgbClr val="C00000"/>
                </a:solidFill>
              </a:rPr>
              <a:t>ccept/reject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8B92A9-2E5A-C2EE-623A-1BF486ADDCE3}"/>
              </a:ext>
            </a:extLst>
          </p:cNvPr>
          <p:cNvCxnSpPr>
            <a:cxnSpLocks/>
          </p:cNvCxnSpPr>
          <p:nvPr/>
        </p:nvCxnSpPr>
        <p:spPr>
          <a:xfrm>
            <a:off x="4380233" y="4820472"/>
            <a:ext cx="4131646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D8929D-4829-2B47-2F00-C3CDA0C830BE}"/>
                  </a:ext>
                </a:extLst>
              </p:cNvPr>
              <p:cNvSpPr txBox="1"/>
              <p:nvPr/>
            </p:nvSpPr>
            <p:spPr>
              <a:xfrm>
                <a:off x="2341312" y="1855031"/>
                <a:ext cx="13936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sz="2400" b="1" dirty="0"/>
                  <a:t>Prover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D23256-615E-6CA8-ABC4-FDC49B009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312" y="1855031"/>
                <a:ext cx="1393651" cy="461665"/>
              </a:xfrm>
              <a:prstGeom prst="rect">
                <a:avLst/>
              </a:prstGeom>
              <a:blipFill>
                <a:blip r:embed="rId8"/>
                <a:stretch>
                  <a:fillRect l="-7207" t="-7895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4AA2F2-02B6-9A2D-D34D-4F8E156A9E8A}"/>
                  </a:ext>
                </a:extLst>
              </p:cNvPr>
              <p:cNvSpPr txBox="1"/>
              <p:nvPr/>
            </p:nvSpPr>
            <p:spPr>
              <a:xfrm>
                <a:off x="8511879" y="1854710"/>
                <a:ext cx="14784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Verifier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𝓥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61EBB6-AD94-475D-38CD-292BA31D8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879" y="1854710"/>
                <a:ext cx="1478418" cy="461665"/>
              </a:xfrm>
              <a:prstGeom prst="rect">
                <a:avLst/>
              </a:prstGeom>
              <a:blipFill>
                <a:blip r:embed="rId9"/>
                <a:stretch>
                  <a:fillRect l="-6838" t="-7895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0F8987-7C42-A08F-64E1-806DA4E83240}"/>
                  </a:ext>
                </a:extLst>
              </p:cNvPr>
              <p:cNvSpPr txBox="1"/>
              <p:nvPr/>
            </p:nvSpPr>
            <p:spPr>
              <a:xfrm>
                <a:off x="5736305" y="2712169"/>
                <a:ext cx="11421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A5E107-428B-C0E8-9C8C-7484EAE97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305" y="2712169"/>
                <a:ext cx="114210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221627-12FC-9782-9B59-1CF096BC9D89}"/>
                  </a:ext>
                </a:extLst>
              </p:cNvPr>
              <p:cNvSpPr txBox="1"/>
              <p:nvPr/>
            </p:nvSpPr>
            <p:spPr>
              <a:xfrm>
                <a:off x="3214483" y="5215326"/>
                <a:ext cx="58901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</a:t>
                </a:r>
                <a:r>
                  <a:rPr lang="en-IL" sz="2400" dirty="0"/>
                  <a:t>uch that: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b="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8C3A88-FE65-3D8F-DEA1-DF9731686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483" y="5215326"/>
                <a:ext cx="5890139" cy="461665"/>
              </a:xfrm>
              <a:prstGeom prst="rect">
                <a:avLst/>
              </a:prstGeom>
              <a:blipFill>
                <a:blip r:embed="rId11"/>
                <a:stretch>
                  <a:fillRect l="-1502" t="-21622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961D1D-E387-CBB5-4155-19CAE52ABDA5}"/>
                  </a:ext>
                </a:extLst>
              </p:cNvPr>
              <p:cNvSpPr txBox="1"/>
              <p:nvPr/>
            </p:nvSpPr>
            <p:spPr>
              <a:xfrm>
                <a:off x="4554015" y="3596275"/>
                <a:ext cx="6589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D85034C-1F8D-DE56-FEAE-9128C706B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015" y="3596275"/>
                <a:ext cx="65896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F32B1D-6995-FD7C-DB00-579052541A1A}"/>
                  </a:ext>
                </a:extLst>
              </p:cNvPr>
              <p:cNvSpPr txBox="1"/>
              <p:nvPr/>
            </p:nvSpPr>
            <p:spPr>
              <a:xfrm>
                <a:off x="5763419" y="4109083"/>
                <a:ext cx="11367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541E13-B67D-5E2A-B342-151232A97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419" y="4109083"/>
                <a:ext cx="1136721" cy="400110"/>
              </a:xfrm>
              <a:prstGeom prst="rect">
                <a:avLst/>
              </a:prstGeom>
              <a:blipFill>
                <a:blip r:embed="rId1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8CB5CA7-B2C5-F630-BDA2-74D0585EA2C3}"/>
              </a:ext>
            </a:extLst>
          </p:cNvPr>
          <p:cNvSpPr txBox="1"/>
          <p:nvPr/>
        </p:nvSpPr>
        <p:spPr>
          <a:xfrm rot="5400000">
            <a:off x="6222838" y="3352665"/>
            <a:ext cx="381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3200" dirty="0"/>
              <a:t>…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ADA2ED5B-9185-A34B-450A-2C750BA865D6}"/>
              </a:ext>
            </a:extLst>
          </p:cNvPr>
          <p:cNvSpPr/>
          <p:nvPr/>
        </p:nvSpPr>
        <p:spPr>
          <a:xfrm>
            <a:off x="5409636" y="2844801"/>
            <a:ext cx="353783" cy="177758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8779B4-C3BD-BD80-D1E6-496F69D54BDF}"/>
                  </a:ext>
                </a:extLst>
              </p:cNvPr>
              <p:cNvSpPr txBox="1"/>
              <p:nvPr/>
            </p:nvSpPr>
            <p:spPr>
              <a:xfrm>
                <a:off x="3182361" y="5964010"/>
                <a:ext cx="6242832" cy="478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L" sz="2400" dirty="0">
                    <a:solidFill>
                      <a:srgbClr val="C00000"/>
                    </a:solidFill>
                  </a:rPr>
                  <a:t>Knowledge soundness error: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≈2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IL" sz="24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3A4D1C0-7E6B-A8EA-CB34-85C61A9E8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361" y="5964010"/>
                <a:ext cx="6242832" cy="478977"/>
              </a:xfrm>
              <a:prstGeom prst="rect">
                <a:avLst/>
              </a:prstGeom>
              <a:blipFill>
                <a:blip r:embed="rId14"/>
                <a:stretch>
                  <a:fillRect t="-5128" b="-282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61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28521-2EFF-BAD0-2D0A-1EA9980D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Extending Fischlin’s transform: a first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553EC7-4F88-91D5-F635-661985F83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L" b="1" dirty="0"/>
                  <a:t>Repeat the same trick: </a:t>
                </a:r>
                <a:r>
                  <a:rPr lang="en-IL" dirty="0"/>
                  <a:t>Given a first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L" dirty="0"/>
                  <a:t>, 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is accepting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L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L" dirty="0"/>
                  <a:t> </a:t>
                </a:r>
              </a:p>
              <a:p>
                <a:r>
                  <a:rPr lang="en-IL" dirty="0"/>
                  <a:t>Repeat in parallel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553EC7-4F88-91D5-F635-661985F83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8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F6DC7-D578-6914-8137-90B9D318B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9A16E-CBE4-051E-94DE-25988F87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Extending Fischlin’s transform: a first attempt</a:t>
            </a:r>
          </a:p>
        </p:txBody>
      </p:sp>
      <p:pic>
        <p:nvPicPr>
          <p:cNvPr id="4" name="Content Placeholder 4" descr="Head with gears with solid fill">
            <a:extLst>
              <a:ext uri="{FF2B5EF4-FFF2-40B4-BE49-F238E27FC236}">
                <a16:creationId xmlns:a16="http://schemas.microsoft.com/office/drawing/2014/main" id="{5E261E1C-DDA7-D049-3496-B2BF1425C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0044" y="2270620"/>
            <a:ext cx="2084173" cy="2084173"/>
          </a:xfrm>
          <a:prstGeom prst="rect">
            <a:avLst/>
          </a:prstGeom>
        </p:spPr>
      </p:pic>
      <p:pic>
        <p:nvPicPr>
          <p:cNvPr id="5" name="Graphic 4" descr="Confused person outline">
            <a:extLst>
              <a:ext uri="{FF2B5EF4-FFF2-40B4-BE49-F238E27FC236}">
                <a16:creationId xmlns:a16="http://schemas.microsoft.com/office/drawing/2014/main" id="{387B83E0-81F4-457D-37A1-36853C4D27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9002" y="2268944"/>
            <a:ext cx="2084173" cy="2084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CF6A50-D073-C54B-4A27-4F9793D49740}"/>
                  </a:ext>
                </a:extLst>
              </p:cNvPr>
              <p:cNvSpPr txBox="1"/>
              <p:nvPr/>
            </p:nvSpPr>
            <p:spPr>
              <a:xfrm>
                <a:off x="4477095" y="1953112"/>
                <a:ext cx="3237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L" sz="2400" dirty="0"/>
                  <a:t>Common input: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𝓧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CF6A50-D073-C54B-4A27-4F9793D49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095" y="1953112"/>
                <a:ext cx="3237809" cy="461665"/>
              </a:xfrm>
              <a:prstGeom prst="rect">
                <a:avLst/>
              </a:prstGeom>
              <a:blipFill>
                <a:blip r:embed="rId7"/>
                <a:stretch>
                  <a:fillRect l="-1172" t="-10526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FE5F7FD-95E7-EA4F-49B2-DA2D70E367F8}"/>
              </a:ext>
            </a:extLst>
          </p:cNvPr>
          <p:cNvSpPr txBox="1"/>
          <p:nvPr/>
        </p:nvSpPr>
        <p:spPr>
          <a:xfrm>
            <a:off x="9745915" y="3710048"/>
            <a:ext cx="208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</a:t>
            </a:r>
            <a:r>
              <a:rPr lang="en-IL" sz="2400" b="1" dirty="0">
                <a:solidFill>
                  <a:srgbClr val="C00000"/>
                </a:solidFill>
              </a:rPr>
              <a:t>ccept/reject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B45817-11D9-602A-1350-FD4EA1C87C74}"/>
              </a:ext>
            </a:extLst>
          </p:cNvPr>
          <p:cNvCxnSpPr>
            <a:cxnSpLocks/>
          </p:cNvCxnSpPr>
          <p:nvPr/>
        </p:nvCxnSpPr>
        <p:spPr>
          <a:xfrm>
            <a:off x="4380233" y="4820472"/>
            <a:ext cx="4131646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87D245-C212-0288-C08D-10271884D094}"/>
                  </a:ext>
                </a:extLst>
              </p:cNvPr>
              <p:cNvSpPr txBox="1"/>
              <p:nvPr/>
            </p:nvSpPr>
            <p:spPr>
              <a:xfrm>
                <a:off x="2341312" y="1855031"/>
                <a:ext cx="13936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sz="2400" b="1" dirty="0"/>
                  <a:t>Prover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87D245-C212-0288-C08D-10271884D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312" y="1855031"/>
                <a:ext cx="1393651" cy="461665"/>
              </a:xfrm>
              <a:prstGeom prst="rect">
                <a:avLst/>
              </a:prstGeom>
              <a:blipFill>
                <a:blip r:embed="rId8"/>
                <a:stretch>
                  <a:fillRect l="-7207" t="-7895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C87500-0C7B-9D49-E9F0-EB6500A27446}"/>
                  </a:ext>
                </a:extLst>
              </p:cNvPr>
              <p:cNvSpPr txBox="1"/>
              <p:nvPr/>
            </p:nvSpPr>
            <p:spPr>
              <a:xfrm>
                <a:off x="8511879" y="1854710"/>
                <a:ext cx="14784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Verifier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𝓥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C87500-0C7B-9D49-E9F0-EB6500A27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879" y="1854710"/>
                <a:ext cx="1478418" cy="461665"/>
              </a:xfrm>
              <a:prstGeom prst="rect">
                <a:avLst/>
              </a:prstGeom>
              <a:blipFill>
                <a:blip r:embed="rId9"/>
                <a:stretch>
                  <a:fillRect l="-6838" t="-7895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3A19F9-1096-59A8-9355-4D577E79C973}"/>
                  </a:ext>
                </a:extLst>
              </p:cNvPr>
              <p:cNvSpPr txBox="1"/>
              <p:nvPr/>
            </p:nvSpPr>
            <p:spPr>
              <a:xfrm>
                <a:off x="5736305" y="2712169"/>
                <a:ext cx="2830390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3A19F9-1096-59A8-9355-4D577E79C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305" y="2712169"/>
                <a:ext cx="2830390" cy="4047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BA94E4-A576-C998-D9C5-F0CCC7AA0E83}"/>
                  </a:ext>
                </a:extLst>
              </p:cNvPr>
              <p:cNvSpPr txBox="1"/>
              <p:nvPr/>
            </p:nvSpPr>
            <p:spPr>
              <a:xfrm>
                <a:off x="2411233" y="5134542"/>
                <a:ext cx="8069645" cy="515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</a:t>
                </a:r>
                <a:r>
                  <a:rPr lang="en-IL" sz="2400" dirty="0"/>
                  <a:t>uch that: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b="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BA94E4-A576-C998-D9C5-F0CCC7AA0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233" y="5134542"/>
                <a:ext cx="8069645" cy="515398"/>
              </a:xfrm>
              <a:prstGeom prst="rect">
                <a:avLst/>
              </a:prstGeom>
              <a:blipFill>
                <a:blip r:embed="rId11"/>
                <a:stretch>
                  <a:fillRect l="-1258" t="-14634" b="-243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6D3631-7A5A-7744-C470-C153C20F3DF1}"/>
                  </a:ext>
                </a:extLst>
              </p:cNvPr>
              <p:cNvSpPr txBox="1"/>
              <p:nvPr/>
            </p:nvSpPr>
            <p:spPr>
              <a:xfrm>
                <a:off x="4554015" y="3596275"/>
                <a:ext cx="6589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6D3631-7A5A-7744-C470-C153C20F3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015" y="3596275"/>
                <a:ext cx="65896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36710A-75B6-3960-8355-2B48B860C215}"/>
                  </a:ext>
                </a:extLst>
              </p:cNvPr>
              <p:cNvSpPr txBox="1"/>
              <p:nvPr/>
            </p:nvSpPr>
            <p:spPr>
              <a:xfrm>
                <a:off x="5763419" y="4109083"/>
                <a:ext cx="2903808" cy="422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36710A-75B6-3960-8355-2B48B860C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419" y="4109083"/>
                <a:ext cx="2903808" cy="422488"/>
              </a:xfrm>
              <a:prstGeom prst="rect">
                <a:avLst/>
              </a:prstGeom>
              <a:blipFill>
                <a:blip r:embed="rId1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6C27FFA-6BF7-B6C4-4971-0F7AC03C99AF}"/>
              </a:ext>
            </a:extLst>
          </p:cNvPr>
          <p:cNvSpPr txBox="1"/>
          <p:nvPr/>
        </p:nvSpPr>
        <p:spPr>
          <a:xfrm rot="5400000">
            <a:off x="6222838" y="3352665"/>
            <a:ext cx="381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3200" dirty="0"/>
              <a:t>…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8E8986C3-1F35-1EA0-FB16-E4FD55B3621E}"/>
              </a:ext>
            </a:extLst>
          </p:cNvPr>
          <p:cNvSpPr/>
          <p:nvPr/>
        </p:nvSpPr>
        <p:spPr>
          <a:xfrm>
            <a:off x="5409636" y="2844801"/>
            <a:ext cx="353783" cy="177758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5393C9-0CA5-DC3D-CF2A-C0FFF424BA61}"/>
              </a:ext>
            </a:extLst>
          </p:cNvPr>
          <p:cNvSpPr txBox="1"/>
          <p:nvPr/>
        </p:nvSpPr>
        <p:spPr>
          <a:xfrm>
            <a:off x="2040967" y="6013898"/>
            <a:ext cx="6242832" cy="478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2400" dirty="0">
                <a:solidFill>
                  <a:srgbClr val="C00000"/>
                </a:solidFill>
              </a:rPr>
              <a:t>Is this knowledge sound?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0E006A-D631-21DD-5EC0-92AFADE55EE4}"/>
              </a:ext>
            </a:extLst>
          </p:cNvPr>
          <p:cNvSpPr txBox="1"/>
          <p:nvPr/>
        </p:nvSpPr>
        <p:spPr>
          <a:xfrm>
            <a:off x="4708679" y="6012222"/>
            <a:ext cx="6242832" cy="478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2400" b="1" dirty="0">
                <a:solidFill>
                  <a:srgbClr val="C00000"/>
                </a:solidFill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127068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FB028-3987-1F92-0D84-65E529EA6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AE4D4-D915-9E5E-AE80-33575DEE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Extending Fischlin’s transform: a first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33DEEC-19A6-FA03-C005-6757318EC9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The issue:</a:t>
                </a:r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For depth 1 trees: </a:t>
                </a:r>
                <a:r>
                  <a:rPr lang="en-US" dirty="0"/>
                  <a:t># of leaves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IL" dirty="0"/>
                  <a:t> tree topology</a:t>
                </a:r>
              </a:p>
              <a:p>
                <a:pPr lvl="1"/>
                <a:r>
                  <a:rPr lang="en-IL" dirty="0"/>
                  <a:t>This is why Fischlin’s compiler works for Sigma protocols</a:t>
                </a:r>
                <a:br>
                  <a:rPr lang="en-IL" dirty="0"/>
                </a:br>
                <a:endParaRPr lang="en-IL" dirty="0"/>
              </a:p>
              <a:p>
                <a:r>
                  <a:rPr lang="en-IL" b="1" dirty="0"/>
                  <a:t>For trees of depth &gt; 1: </a:t>
                </a:r>
                <a:r>
                  <a:rPr lang="en-US" dirty="0"/>
                  <a:t># of leaves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⇏</m:t>
                    </m:r>
                  </m:oMath>
                </a14:m>
                <a:r>
                  <a:rPr lang="en-US" dirty="0"/>
                  <a:t> </a:t>
                </a:r>
                <a:r>
                  <a:rPr lang="en-IL" dirty="0"/>
                  <a:t>tree topology</a:t>
                </a:r>
              </a:p>
              <a:p>
                <a:pPr lvl="1"/>
                <a:r>
                  <a:rPr lang="en-IL" dirty="0"/>
                  <a:t>Introduces an explicit </a:t>
                </a:r>
                <a:r>
                  <a:rPr lang="he-IL" dirty="0"/>
                  <a:t>״</a:t>
                </a:r>
                <a:r>
                  <a:rPr lang="en-IL" dirty="0"/>
                  <a:t>attack</a:t>
                </a:r>
                <a:r>
                  <a:rPr lang="he-IL" dirty="0"/>
                  <a:t>״</a:t>
                </a:r>
                <a:r>
                  <a:rPr lang="en-IL" dirty="0"/>
                  <a:t> on the na</a:t>
                </a:r>
                <a:r>
                  <a:rPr lang="en-US" dirty="0" err="1"/>
                  <a:t>ï</a:t>
                </a:r>
                <a:r>
                  <a:rPr lang="en-IL" dirty="0"/>
                  <a:t>ve attempt</a:t>
                </a: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33DEEC-19A6-FA03-C005-6757318EC9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EDF81DE-F42A-9B13-956A-3768AE1ADCD1}"/>
              </a:ext>
            </a:extLst>
          </p:cNvPr>
          <p:cNvSpPr txBox="1"/>
          <p:nvPr/>
        </p:nvSpPr>
        <p:spPr>
          <a:xfrm>
            <a:off x="400526" y="2598003"/>
            <a:ext cx="5614988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We need: </a:t>
            </a:r>
            <a:br>
              <a:rPr lang="en-US" sz="2400" b="1" dirty="0"/>
            </a:br>
            <a:r>
              <a:rPr lang="en-US" sz="2400" dirty="0"/>
              <a:t>A transcript tree with a special topology</a:t>
            </a:r>
            <a:endParaRPr lang="en-IL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0800AA-9DF9-EC38-13F8-730DE997C4B0}"/>
              </a:ext>
            </a:extLst>
          </p:cNvPr>
          <p:cNvSpPr txBox="1"/>
          <p:nvPr/>
        </p:nvSpPr>
        <p:spPr>
          <a:xfrm>
            <a:off x="6453188" y="2598003"/>
            <a:ext cx="517731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We only get: </a:t>
            </a:r>
            <a:br>
              <a:rPr lang="en-US" sz="2400" b="1" dirty="0"/>
            </a:br>
            <a:r>
              <a:rPr lang="en-US" sz="2400" dirty="0"/>
              <a:t>A transcript tree with many leaves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398710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A9DE6-5F0B-13E4-63AB-30BD87317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C5F0F-2AA5-8CFA-AC5B-2D08C1596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Extending Fischlin’s transform: a first attempt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B0C35-0A0F-569D-E3D6-1BC510640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(2,2)-special sound protocol</a:t>
            </a:r>
          </a:p>
          <a:p>
            <a:r>
              <a:rPr lang="en-US" dirty="0"/>
              <a:t>To extract, need a transcript tree of the form: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EF71EF4-CEB0-61C5-97C3-C35595627229}"/>
                  </a:ext>
                </a:extLst>
              </p:cNvPr>
              <p:cNvSpPr/>
              <p:nvPr/>
            </p:nvSpPr>
            <p:spPr>
              <a:xfrm>
                <a:off x="5638800" y="3238500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EF71EF4-CEB0-61C5-97C3-C355956272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238500"/>
                <a:ext cx="609600" cy="6096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99985A4-42D9-B33B-90FC-09B38BDEB595}"/>
                  </a:ext>
                </a:extLst>
              </p:cNvPr>
              <p:cNvSpPr/>
              <p:nvPr/>
            </p:nvSpPr>
            <p:spPr>
              <a:xfrm>
                <a:off x="4726309" y="4229100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99985A4-42D9-B33B-90FC-09B38BDEB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309" y="4229100"/>
                <a:ext cx="609600" cy="6096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AE9F996-882B-3108-1EDF-ED49FEC332A7}"/>
                  </a:ext>
                </a:extLst>
              </p:cNvPr>
              <p:cNvSpPr/>
              <p:nvPr/>
            </p:nvSpPr>
            <p:spPr>
              <a:xfrm>
                <a:off x="6579259" y="4207195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AE9F996-882B-3108-1EDF-ED49FEC33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259" y="4207195"/>
                <a:ext cx="609600" cy="6096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FC3729F-FC11-F3F2-CF54-CE609739F38F}"/>
                  </a:ext>
                </a:extLst>
              </p:cNvPr>
              <p:cNvSpPr/>
              <p:nvPr/>
            </p:nvSpPr>
            <p:spPr>
              <a:xfrm>
                <a:off x="3786881" y="5543552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FC3729F-FC11-F3F2-CF54-CE609739F3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881" y="5543552"/>
                <a:ext cx="609600" cy="6096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49382E9-6CD4-C2FF-F8CB-76ABEC9E9499}"/>
                  </a:ext>
                </a:extLst>
              </p:cNvPr>
              <p:cNvSpPr/>
              <p:nvPr/>
            </p:nvSpPr>
            <p:spPr>
              <a:xfrm>
                <a:off x="5333320" y="5543552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49382E9-6CD4-C2FF-F8CB-76ABEC9E94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320" y="5543552"/>
                <a:ext cx="609600" cy="6096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0364E35-883E-F186-FA10-94F2B999F718}"/>
                  </a:ext>
                </a:extLst>
              </p:cNvPr>
              <p:cNvSpPr/>
              <p:nvPr/>
            </p:nvSpPr>
            <p:spPr>
              <a:xfrm>
                <a:off x="6175927" y="5543552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0364E35-883E-F186-FA10-94F2B999F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927" y="5543552"/>
                <a:ext cx="609600" cy="6096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C6C171E-0956-EF1B-4FF8-D200C28E073C}"/>
                  </a:ext>
                </a:extLst>
              </p:cNvPr>
              <p:cNvSpPr/>
              <p:nvPr/>
            </p:nvSpPr>
            <p:spPr>
              <a:xfrm>
                <a:off x="7574765" y="5543552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C6C171E-0956-EF1B-4FF8-D200C28E0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65" y="5543552"/>
                <a:ext cx="609600" cy="60960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7A93A6-25E5-3D66-E2A3-7824B274BEAA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 flipH="1">
            <a:off x="5031109" y="3758826"/>
            <a:ext cx="696965" cy="4702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683917-C4CA-B9B0-9D8A-E63F1032979E}"/>
                  </a:ext>
                </a:extLst>
              </p:cNvPr>
              <p:cNvSpPr txBox="1"/>
              <p:nvPr/>
            </p:nvSpPr>
            <p:spPr>
              <a:xfrm>
                <a:off x="4937232" y="3574160"/>
                <a:ext cx="4506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683917-C4CA-B9B0-9D8A-E63F10329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232" y="3574160"/>
                <a:ext cx="450636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4F559B-B631-71F0-8EBA-3CA9C9C75644}"/>
              </a:ext>
            </a:extLst>
          </p:cNvPr>
          <p:cNvCxnSpPr>
            <a:cxnSpLocks/>
            <a:stCxn id="6" idx="5"/>
            <a:endCxn id="8" idx="0"/>
          </p:cNvCxnSpPr>
          <p:nvPr/>
        </p:nvCxnSpPr>
        <p:spPr>
          <a:xfrm>
            <a:off x="6159126" y="3758826"/>
            <a:ext cx="724933" cy="4483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93C326-F18D-8C07-8BD8-F2183FFA60FD}"/>
                  </a:ext>
                </a:extLst>
              </p:cNvPr>
              <p:cNvSpPr txBox="1"/>
              <p:nvPr/>
            </p:nvSpPr>
            <p:spPr>
              <a:xfrm>
                <a:off x="6537433" y="3597932"/>
                <a:ext cx="4506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93C326-F18D-8C07-8BD8-F2183FFA6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433" y="3597932"/>
                <a:ext cx="450636" cy="400110"/>
              </a:xfrm>
              <a:prstGeom prst="rect">
                <a:avLst/>
              </a:prstGeom>
              <a:blipFill>
                <a:blip r:embed="rId11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D1EBD1-D9C1-7B0A-BF67-CE8D0C01C0FC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>
          <a:xfrm flipH="1">
            <a:off x="4091681" y="4838700"/>
            <a:ext cx="939428" cy="7048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59B558B-4776-5191-A8B8-FE35A32A5896}"/>
                  </a:ext>
                </a:extLst>
              </p:cNvPr>
              <p:cNvSpPr txBox="1"/>
              <p:nvPr/>
            </p:nvSpPr>
            <p:spPr>
              <a:xfrm>
                <a:off x="4120205" y="4823205"/>
                <a:ext cx="4506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59B558B-4776-5191-A8B8-FE35A32A5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205" y="4823205"/>
                <a:ext cx="450636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FBAF727-4B4C-786F-EA5D-55D7C34938B1}"/>
              </a:ext>
            </a:extLst>
          </p:cNvPr>
          <p:cNvCxnSpPr>
            <a:cxnSpLocks/>
            <a:stCxn id="7" idx="4"/>
            <a:endCxn id="10" idx="0"/>
          </p:cNvCxnSpPr>
          <p:nvPr/>
        </p:nvCxnSpPr>
        <p:spPr>
          <a:xfrm>
            <a:off x="5031109" y="4838700"/>
            <a:ext cx="607011" cy="7048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F8DC04D-060F-76B4-DBC2-54BC008DD85E}"/>
                  </a:ext>
                </a:extLst>
              </p:cNvPr>
              <p:cNvSpPr txBox="1"/>
              <p:nvPr/>
            </p:nvSpPr>
            <p:spPr>
              <a:xfrm>
                <a:off x="5311221" y="4776789"/>
                <a:ext cx="4506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F8DC04D-060F-76B4-DBC2-54BC008DD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221" y="4776789"/>
                <a:ext cx="450636" cy="400110"/>
              </a:xfrm>
              <a:prstGeom prst="rect">
                <a:avLst/>
              </a:prstGeom>
              <a:blipFill>
                <a:blip r:embed="rId1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58A99C8-1C7B-55B0-B889-4600188A86EB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 flipH="1">
            <a:off x="6480727" y="4816795"/>
            <a:ext cx="403332" cy="7267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993DD51-680F-01EE-B64E-A518D6C235C2}"/>
                  </a:ext>
                </a:extLst>
              </p:cNvPr>
              <p:cNvSpPr txBox="1"/>
              <p:nvPr/>
            </p:nvSpPr>
            <p:spPr>
              <a:xfrm>
                <a:off x="6236359" y="4799352"/>
                <a:ext cx="4506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993DD51-680F-01EE-B64E-A518D6C23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359" y="4799352"/>
                <a:ext cx="450636" cy="400110"/>
              </a:xfrm>
              <a:prstGeom prst="rect">
                <a:avLst/>
              </a:prstGeom>
              <a:blipFill>
                <a:blip r:embed="rId1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6BA1D73-CD8F-6F8D-C2ED-34614DBAAA65}"/>
              </a:ext>
            </a:extLst>
          </p:cNvPr>
          <p:cNvCxnSpPr>
            <a:cxnSpLocks/>
            <a:stCxn id="8" idx="4"/>
            <a:endCxn id="12" idx="0"/>
          </p:cNvCxnSpPr>
          <p:nvPr/>
        </p:nvCxnSpPr>
        <p:spPr>
          <a:xfrm>
            <a:off x="6884059" y="4816795"/>
            <a:ext cx="995506" cy="7267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6AEE62-1C87-3831-05A1-5843DEFE13D3}"/>
                  </a:ext>
                </a:extLst>
              </p:cNvPr>
              <p:cNvSpPr txBox="1"/>
              <p:nvPr/>
            </p:nvSpPr>
            <p:spPr>
              <a:xfrm>
                <a:off x="7441878" y="4811213"/>
                <a:ext cx="4506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b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6AEE62-1C87-3831-05A1-5843DEFE1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878" y="4811213"/>
                <a:ext cx="450636" cy="400110"/>
              </a:xfrm>
              <a:prstGeom prst="rect">
                <a:avLst/>
              </a:prstGeom>
              <a:blipFill>
                <a:blip r:embed="rId15"/>
                <a:stretch>
                  <a:fillRect r="-5556" b="-30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A8766EC-3FF1-1DEF-72CC-63F74066A838}"/>
                  </a:ext>
                </a:extLst>
              </p:cNvPr>
              <p:cNvSpPr txBox="1"/>
              <p:nvPr/>
            </p:nvSpPr>
            <p:spPr>
              <a:xfrm>
                <a:off x="9486900" y="3574160"/>
                <a:ext cx="14450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A8766EC-3FF1-1DEF-72CC-63F74066A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900" y="3574160"/>
                <a:ext cx="1445091" cy="400110"/>
              </a:xfrm>
              <a:prstGeom prst="rect">
                <a:avLst/>
              </a:prstGeom>
              <a:blipFill>
                <a:blip r:embed="rId1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D9DF8FC-369D-61BA-6988-9F24056FE5CF}"/>
                  </a:ext>
                </a:extLst>
              </p:cNvPr>
              <p:cNvSpPr txBox="1"/>
              <p:nvPr/>
            </p:nvSpPr>
            <p:spPr>
              <a:xfrm>
                <a:off x="9041810" y="4783079"/>
                <a:ext cx="29737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IL" sz="20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′′′</m:t>
                        </m:r>
                      </m:sup>
                    </m:sSubSup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D9DF8FC-369D-61BA-6988-9F24056FE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810" y="4783079"/>
                <a:ext cx="2973726" cy="400110"/>
              </a:xfrm>
              <a:prstGeom prst="rect">
                <a:avLst/>
              </a:prstGeom>
              <a:blipFill>
                <a:blip r:embed="rId17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87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20" grpId="0"/>
      <p:bldP spid="24" grpId="0"/>
      <p:bldP spid="28" grpId="0"/>
      <p:bldP spid="32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64146-72B7-C254-F4D2-719664C70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4000" dirty="0"/>
              <a:t>Interactive Arguments of Knowledge</a:t>
            </a:r>
          </a:p>
        </p:txBody>
      </p:sp>
      <p:pic>
        <p:nvPicPr>
          <p:cNvPr id="5" name="Content Placeholder 4" descr="Head with gears with solid fill">
            <a:extLst>
              <a:ext uri="{FF2B5EF4-FFF2-40B4-BE49-F238E27FC236}">
                <a16:creationId xmlns:a16="http://schemas.microsoft.com/office/drawing/2014/main" id="{D1C97878-9923-DA2D-D48F-5AC490298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0044" y="2214865"/>
            <a:ext cx="2084173" cy="2084173"/>
          </a:xfrm>
        </p:spPr>
      </p:pic>
      <p:pic>
        <p:nvPicPr>
          <p:cNvPr id="7" name="Graphic 6" descr="Confused person outline">
            <a:extLst>
              <a:ext uri="{FF2B5EF4-FFF2-40B4-BE49-F238E27FC236}">
                <a16:creationId xmlns:a16="http://schemas.microsoft.com/office/drawing/2014/main" id="{FFA50B09-5005-C616-8BB0-B70A8EB19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9002" y="2213189"/>
            <a:ext cx="2084173" cy="2084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5682DB-7AC9-19D1-C772-4AE930C9B9AC}"/>
                  </a:ext>
                </a:extLst>
              </p:cNvPr>
              <p:cNvSpPr txBox="1"/>
              <p:nvPr/>
            </p:nvSpPr>
            <p:spPr>
              <a:xfrm>
                <a:off x="2341312" y="1799276"/>
                <a:ext cx="13936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sz="2400" b="1" dirty="0"/>
                  <a:t>Prover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5682DB-7AC9-19D1-C772-4AE930C9B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312" y="1799276"/>
                <a:ext cx="1393651" cy="461665"/>
              </a:xfrm>
              <a:prstGeom prst="rect">
                <a:avLst/>
              </a:prstGeom>
              <a:blipFill>
                <a:blip r:embed="rId7"/>
                <a:stretch>
                  <a:fillRect l="-7207" t="-10526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814A43-88BA-BB32-7CC2-0E4D3AFE6812}"/>
                  </a:ext>
                </a:extLst>
              </p:cNvPr>
              <p:cNvSpPr txBox="1"/>
              <p:nvPr/>
            </p:nvSpPr>
            <p:spPr>
              <a:xfrm>
                <a:off x="8511879" y="1798955"/>
                <a:ext cx="14784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Verifier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𝓥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814A43-88BA-BB32-7CC2-0E4D3AFE6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879" y="1798955"/>
                <a:ext cx="1478418" cy="461665"/>
              </a:xfrm>
              <a:prstGeom prst="rect">
                <a:avLst/>
              </a:prstGeom>
              <a:blipFill>
                <a:blip r:embed="rId8"/>
                <a:stretch>
                  <a:fillRect l="-6838" t="-10526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53A9E3-38D1-B2B7-2D2F-A982CD4CDF5B}"/>
                  </a:ext>
                </a:extLst>
              </p:cNvPr>
              <p:cNvSpPr txBox="1"/>
              <p:nvPr/>
            </p:nvSpPr>
            <p:spPr>
              <a:xfrm>
                <a:off x="4477095" y="1897357"/>
                <a:ext cx="3237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L" sz="2400" dirty="0"/>
                  <a:t>Common input: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𝓧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53A9E3-38D1-B2B7-2D2F-A982CD4CD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095" y="1897357"/>
                <a:ext cx="3237809" cy="461665"/>
              </a:xfrm>
              <a:prstGeom prst="rect">
                <a:avLst/>
              </a:prstGeom>
              <a:blipFill>
                <a:blip r:embed="rId9"/>
                <a:stretch>
                  <a:fillRect l="-1172" t="-10811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2D76E2F-6F68-1E4B-D570-1566791E286C}"/>
              </a:ext>
            </a:extLst>
          </p:cNvPr>
          <p:cNvSpPr txBox="1">
            <a:spLocks/>
          </p:cNvSpPr>
          <p:nvPr/>
        </p:nvSpPr>
        <p:spPr>
          <a:xfrm>
            <a:off x="838200" y="4869291"/>
            <a:ext cx="10515600" cy="1357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L" dirty="0"/>
          </a:p>
          <a:p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6CA05B-D67B-2038-1D55-F3955861779C}"/>
                  </a:ext>
                </a:extLst>
              </p:cNvPr>
              <p:cNvSpPr txBox="1"/>
              <p:nvPr/>
            </p:nvSpPr>
            <p:spPr>
              <a:xfrm>
                <a:off x="553130" y="3489021"/>
                <a:ext cx="20841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L" sz="2400" b="1" dirty="0"/>
                  <a:t> </a:t>
                </a:r>
                <a:r>
                  <a:rPr lang="en-IL" sz="2400" dirty="0"/>
                  <a:t>such that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ℛ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6CA05B-D67B-2038-1D55-F39558617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30" y="3489021"/>
                <a:ext cx="2084173" cy="830997"/>
              </a:xfrm>
              <a:prstGeom prst="rect">
                <a:avLst/>
              </a:prstGeom>
              <a:blipFill>
                <a:blip r:embed="rId10"/>
                <a:stretch>
                  <a:fillRect t="-59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421F3B4-47E2-310A-65A4-29F5FEF6CE9E}"/>
              </a:ext>
            </a:extLst>
          </p:cNvPr>
          <p:cNvSpPr txBox="1"/>
          <p:nvPr/>
        </p:nvSpPr>
        <p:spPr>
          <a:xfrm>
            <a:off x="9745915" y="3654293"/>
            <a:ext cx="208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</a:t>
            </a:r>
            <a:r>
              <a:rPr lang="en-IL" sz="2400" b="1" dirty="0">
                <a:solidFill>
                  <a:srgbClr val="C00000"/>
                </a:solidFill>
              </a:rPr>
              <a:t>ccept/reject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2D8EAA1-DE4C-61A5-9E81-EEAEDDC3CC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649417"/>
                <a:ext cx="10515600" cy="19924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L" b="1" dirty="0"/>
                  <a:t>Completeness: </a:t>
                </a:r>
                <a:r>
                  <a:rPr lang="en-IL" dirty="0"/>
                  <a:t>in an honest interaction,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IL" dirty="0"/>
                  <a:t> accepts</a:t>
                </a:r>
              </a:p>
              <a:p>
                <a:r>
                  <a:rPr lang="en-IL" b="1" dirty="0"/>
                  <a:t>Knowledge soundness: </a:t>
                </a:r>
                <a:r>
                  <a:rPr lang="en-IL" dirty="0"/>
                  <a:t>For any efficient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L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IL" dirty="0"/>
                  <a:t> accepts,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L" dirty="0"/>
                  <a:t> must “know” a valid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IL" dirty="0"/>
              </a:p>
              <a:p>
                <a:r>
                  <a:rPr lang="en-IL" b="1" dirty="0"/>
                  <a:t>Public coin: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IL" dirty="0"/>
                  <a:t>’s messages are uniform randomness</a:t>
                </a: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2D8EAA1-DE4C-61A5-9E81-EEAEDDC3C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49417"/>
                <a:ext cx="10515600" cy="1992425"/>
              </a:xfrm>
              <a:prstGeom prst="rect">
                <a:avLst/>
              </a:prstGeom>
              <a:blipFill>
                <a:blip r:embed="rId11"/>
                <a:stretch>
                  <a:fillRect l="-1086" t="-5063" r="-1689" b="-25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41F0A7-14EE-0C45-9F22-27490E40AB11}"/>
              </a:ext>
            </a:extLst>
          </p:cNvPr>
          <p:cNvCxnSpPr/>
          <p:nvPr/>
        </p:nvCxnSpPr>
        <p:spPr>
          <a:xfrm>
            <a:off x="4477095" y="2953265"/>
            <a:ext cx="364129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CB7AB89-B9DE-A8C8-9928-09B74570110F}"/>
              </a:ext>
            </a:extLst>
          </p:cNvPr>
          <p:cNvCxnSpPr>
            <a:cxnSpLocks/>
          </p:cNvCxnSpPr>
          <p:nvPr/>
        </p:nvCxnSpPr>
        <p:spPr>
          <a:xfrm flipH="1">
            <a:off x="4477095" y="3365159"/>
            <a:ext cx="364129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EAC8AC-6AE0-F221-ABA4-6ED789D184B4}"/>
              </a:ext>
            </a:extLst>
          </p:cNvPr>
          <p:cNvCxnSpPr/>
          <p:nvPr/>
        </p:nvCxnSpPr>
        <p:spPr>
          <a:xfrm>
            <a:off x="4477095" y="4320018"/>
            <a:ext cx="364129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6FE261D-F8EF-4F8B-0E57-1A61DEA8CA19}"/>
              </a:ext>
            </a:extLst>
          </p:cNvPr>
          <p:cNvSpPr txBox="1"/>
          <p:nvPr/>
        </p:nvSpPr>
        <p:spPr>
          <a:xfrm rot="5400000">
            <a:off x="6077943" y="361296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913CB50-4846-5724-7BFC-5E3AF0BC4841}"/>
                  </a:ext>
                </a:extLst>
              </p:cNvPr>
              <p:cNvSpPr txBox="1"/>
              <p:nvPr/>
            </p:nvSpPr>
            <p:spPr>
              <a:xfrm>
                <a:off x="5960905" y="2546051"/>
                <a:ext cx="4939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913CB50-4846-5724-7BFC-5E3AF0BC4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905" y="2546051"/>
                <a:ext cx="49391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28360C-59C1-67FB-2547-889FCAE13F3E}"/>
                  </a:ext>
                </a:extLst>
              </p:cNvPr>
              <p:cNvSpPr txBox="1"/>
              <p:nvPr/>
            </p:nvSpPr>
            <p:spPr>
              <a:xfrm>
                <a:off x="5976562" y="2995827"/>
                <a:ext cx="463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28360C-59C1-67FB-2547-889FCAE13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562" y="2995827"/>
                <a:ext cx="463588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7A2F66-5503-303E-6949-34449B616B6C}"/>
                  </a:ext>
                </a:extLst>
              </p:cNvPr>
              <p:cNvSpPr txBox="1"/>
              <p:nvPr/>
            </p:nvSpPr>
            <p:spPr>
              <a:xfrm>
                <a:off x="5976562" y="3919753"/>
                <a:ext cx="7414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7A2F66-5503-303E-6949-34449B616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562" y="3919753"/>
                <a:ext cx="741485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58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9" grpId="0"/>
      <p:bldP spid="20" grpId="0"/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926D9-4A48-E412-70A2-8906532CB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18D5A-F0F1-6115-BDC9-006045731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Extending Fischlin’s transform: a first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F9A3431-A6FC-4B9C-E233-9BFC7152849E}"/>
                  </a:ext>
                </a:extLst>
              </p:cNvPr>
              <p:cNvSpPr/>
              <p:nvPr/>
            </p:nvSpPr>
            <p:spPr>
              <a:xfrm>
                <a:off x="2298700" y="3289300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F9A3431-A6FC-4B9C-E233-9BFC715284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700" y="3289300"/>
                <a:ext cx="609600" cy="6096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74BC333-E8F3-EACD-6CCA-8C9E76818B09}"/>
                  </a:ext>
                </a:extLst>
              </p:cNvPr>
              <p:cNvSpPr/>
              <p:nvPr/>
            </p:nvSpPr>
            <p:spPr>
              <a:xfrm>
                <a:off x="1386209" y="4279900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74BC333-E8F3-EACD-6CCA-8C9E76818B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209" y="4279900"/>
                <a:ext cx="609600" cy="6096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F62EC1B-426D-3224-26DF-9CFE89FAFE3F}"/>
                  </a:ext>
                </a:extLst>
              </p:cNvPr>
              <p:cNvSpPr/>
              <p:nvPr/>
            </p:nvSpPr>
            <p:spPr>
              <a:xfrm>
                <a:off x="3239159" y="4257995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F62EC1B-426D-3224-26DF-9CFE89FAF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159" y="4257995"/>
                <a:ext cx="609600" cy="6096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7026E93-12AC-537D-85A1-249A2CDD4394}"/>
                  </a:ext>
                </a:extLst>
              </p:cNvPr>
              <p:cNvSpPr/>
              <p:nvPr/>
            </p:nvSpPr>
            <p:spPr>
              <a:xfrm>
                <a:off x="446781" y="5594352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7026E93-12AC-537D-85A1-249A2CDD43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81" y="5594352"/>
                <a:ext cx="609600" cy="6096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3E51CF0-5AD6-EDB3-A740-772F6400D93E}"/>
                  </a:ext>
                </a:extLst>
              </p:cNvPr>
              <p:cNvSpPr/>
              <p:nvPr/>
            </p:nvSpPr>
            <p:spPr>
              <a:xfrm>
                <a:off x="1993220" y="5594352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3E51CF0-5AD6-EDB3-A740-772F6400D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220" y="5594352"/>
                <a:ext cx="609600" cy="6096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B830D0D-19FC-CFEB-4552-734EDFE7F8AD}"/>
                  </a:ext>
                </a:extLst>
              </p:cNvPr>
              <p:cNvSpPr/>
              <p:nvPr/>
            </p:nvSpPr>
            <p:spPr>
              <a:xfrm>
                <a:off x="2835827" y="5594352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B830D0D-19FC-CFEB-4552-734EDFE7F8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827" y="5594352"/>
                <a:ext cx="609600" cy="60960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35D5C39-7997-835D-0830-EC1ADC22F3A1}"/>
                  </a:ext>
                </a:extLst>
              </p:cNvPr>
              <p:cNvSpPr/>
              <p:nvPr/>
            </p:nvSpPr>
            <p:spPr>
              <a:xfrm>
                <a:off x="4234665" y="5594352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35D5C39-7997-835D-0830-EC1ADC22F3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665" y="5594352"/>
                <a:ext cx="609600" cy="60960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1881D9-0EEA-5BD4-C506-4E6252CF8A5C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 flipH="1">
            <a:off x="1691009" y="3809626"/>
            <a:ext cx="696965" cy="4702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75ADAC3-5E6F-75AC-9DAA-C6FAEC461B30}"/>
                  </a:ext>
                </a:extLst>
              </p:cNvPr>
              <p:cNvSpPr txBox="1"/>
              <p:nvPr/>
            </p:nvSpPr>
            <p:spPr>
              <a:xfrm>
                <a:off x="1597132" y="3624960"/>
                <a:ext cx="4506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75ADAC3-5E6F-75AC-9DAA-C6FAEC461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132" y="3624960"/>
                <a:ext cx="45063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3D812E5-E5F9-BCC7-6641-44BA82CA7359}"/>
              </a:ext>
            </a:extLst>
          </p:cNvPr>
          <p:cNvCxnSpPr>
            <a:cxnSpLocks/>
            <a:stCxn id="6" idx="5"/>
            <a:endCxn id="8" idx="0"/>
          </p:cNvCxnSpPr>
          <p:nvPr/>
        </p:nvCxnSpPr>
        <p:spPr>
          <a:xfrm>
            <a:off x="2819026" y="3809626"/>
            <a:ext cx="724933" cy="4483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1A948A4-0AF2-5BC0-2E3C-3E8D615B2FDF}"/>
                  </a:ext>
                </a:extLst>
              </p:cNvPr>
              <p:cNvSpPr txBox="1"/>
              <p:nvPr/>
            </p:nvSpPr>
            <p:spPr>
              <a:xfrm>
                <a:off x="3197333" y="3648732"/>
                <a:ext cx="4506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1A948A4-0AF2-5BC0-2E3C-3E8D615B2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333" y="3648732"/>
                <a:ext cx="450636" cy="400110"/>
              </a:xfrm>
              <a:prstGeom prst="rect">
                <a:avLst/>
              </a:prstGeom>
              <a:blipFill>
                <a:blip r:embed="rId1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376BFC-FD67-4669-12C0-D10A9891F194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>
          <a:xfrm flipH="1">
            <a:off x="751581" y="4889500"/>
            <a:ext cx="939428" cy="7048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6C3442E-076E-AB0F-6FDE-A8A6C2147A46}"/>
                  </a:ext>
                </a:extLst>
              </p:cNvPr>
              <p:cNvSpPr txBox="1"/>
              <p:nvPr/>
            </p:nvSpPr>
            <p:spPr>
              <a:xfrm>
                <a:off x="780105" y="4874005"/>
                <a:ext cx="4506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6C3442E-076E-AB0F-6FDE-A8A6C2147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05" y="4874005"/>
                <a:ext cx="450636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341051-16A0-2086-8B13-54DADF772AFF}"/>
              </a:ext>
            </a:extLst>
          </p:cNvPr>
          <p:cNvCxnSpPr>
            <a:cxnSpLocks/>
            <a:stCxn id="7" idx="4"/>
            <a:endCxn id="10" idx="0"/>
          </p:cNvCxnSpPr>
          <p:nvPr/>
        </p:nvCxnSpPr>
        <p:spPr>
          <a:xfrm>
            <a:off x="1691009" y="4889500"/>
            <a:ext cx="607011" cy="7048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13CBDF-B5E4-AC91-096D-D416335E4BCF}"/>
                  </a:ext>
                </a:extLst>
              </p:cNvPr>
              <p:cNvSpPr txBox="1"/>
              <p:nvPr/>
            </p:nvSpPr>
            <p:spPr>
              <a:xfrm>
                <a:off x="1971121" y="4827589"/>
                <a:ext cx="4506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13CBDF-B5E4-AC91-096D-D416335E4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121" y="4827589"/>
                <a:ext cx="450636" cy="400110"/>
              </a:xfrm>
              <a:prstGeom prst="rect">
                <a:avLst/>
              </a:prstGeom>
              <a:blipFill>
                <a:blip r:embed="rId1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3022AF5-F944-7E22-5934-73A5BD0A161A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 flipH="1">
            <a:off x="3140627" y="4867595"/>
            <a:ext cx="403332" cy="7267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6FD27EC-2163-EABE-2DCF-960BE8439875}"/>
                  </a:ext>
                </a:extLst>
              </p:cNvPr>
              <p:cNvSpPr txBox="1"/>
              <p:nvPr/>
            </p:nvSpPr>
            <p:spPr>
              <a:xfrm>
                <a:off x="2896259" y="4850152"/>
                <a:ext cx="4506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6FD27EC-2163-EABE-2DCF-960BE8439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259" y="4850152"/>
                <a:ext cx="450636" cy="400110"/>
              </a:xfrm>
              <a:prstGeom prst="rect">
                <a:avLst/>
              </a:prstGeom>
              <a:blipFill>
                <a:blip r:embed="rId1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1EA7C4A-4D10-C1FB-7209-A9656E1FACBC}"/>
              </a:ext>
            </a:extLst>
          </p:cNvPr>
          <p:cNvCxnSpPr>
            <a:cxnSpLocks/>
            <a:stCxn id="8" idx="4"/>
            <a:endCxn id="12" idx="0"/>
          </p:cNvCxnSpPr>
          <p:nvPr/>
        </p:nvCxnSpPr>
        <p:spPr>
          <a:xfrm>
            <a:off x="3543959" y="4867595"/>
            <a:ext cx="995506" cy="7267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45536F6-B0B4-986B-8E96-89D89EE2F0E3}"/>
                  </a:ext>
                </a:extLst>
              </p:cNvPr>
              <p:cNvSpPr txBox="1"/>
              <p:nvPr/>
            </p:nvSpPr>
            <p:spPr>
              <a:xfrm>
                <a:off x="4101778" y="4862013"/>
                <a:ext cx="4506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b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45536F6-B0B4-986B-8E96-89D89EE2F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778" y="4862013"/>
                <a:ext cx="450636" cy="400110"/>
              </a:xfrm>
              <a:prstGeom prst="rect">
                <a:avLst/>
              </a:prstGeom>
              <a:blipFill>
                <a:blip r:embed="rId16"/>
                <a:stretch>
                  <a:fillRect r="-5556" b="-31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148C7AA-C239-7B8D-2E51-97FD6DBD23EC}"/>
              </a:ext>
            </a:extLst>
          </p:cNvPr>
          <p:cNvSpPr txBox="1"/>
          <p:nvPr/>
        </p:nvSpPr>
        <p:spPr>
          <a:xfrm>
            <a:off x="1361377" y="2146322"/>
            <a:ext cx="2476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dirty="0"/>
              <a:t>What we need: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0B556F-EC44-928D-4F49-D1D519938E0A}"/>
              </a:ext>
            </a:extLst>
          </p:cNvPr>
          <p:cNvCxnSpPr/>
          <p:nvPr/>
        </p:nvCxnSpPr>
        <p:spPr>
          <a:xfrm>
            <a:off x="5308600" y="1752599"/>
            <a:ext cx="0" cy="48340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5B47691-64D4-7B09-B623-DEA5A608FD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07131" y="1825625"/>
                <a:ext cx="6338087" cy="4351338"/>
              </a:xfrm>
            </p:spPr>
            <p:txBody>
              <a:bodyPr/>
              <a:lstStyle/>
              <a:p>
                <a:r>
                  <a:rPr lang="en-US" dirty="0"/>
                  <a:t>A prover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L" dirty="0"/>
                  <a:t> can:</a:t>
                </a:r>
              </a:p>
              <a:p>
                <a:pPr lvl="1"/>
                <a:r>
                  <a:rPr lang="en-IL" dirty="0"/>
                  <a:t>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L" dirty="0"/>
              </a:p>
              <a:p>
                <a:pPr lvl="1"/>
                <a:r>
                  <a:rPr lang="en-IL" dirty="0"/>
                  <a:t>Re-sample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L" dirty="0"/>
                  <a:t> until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5B47691-64D4-7B09-B623-DEA5A608FD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7131" y="1825625"/>
                <a:ext cx="6338087" cy="4351338"/>
              </a:xfrm>
              <a:blipFill>
                <a:blip r:embed="rId17"/>
                <a:stretch>
                  <a:fillRect l="-1600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55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16376-2175-F5F9-8AE2-EF2380A4A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B019-DAF9-E2DA-75FA-23D47D1E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Extending Fischlin’s transform: a first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F2D6419-1311-6CE7-02F3-D0A12129BE1C}"/>
                  </a:ext>
                </a:extLst>
              </p:cNvPr>
              <p:cNvSpPr/>
              <p:nvPr/>
            </p:nvSpPr>
            <p:spPr>
              <a:xfrm>
                <a:off x="2298700" y="3289300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F2D6419-1311-6CE7-02F3-D0A12129B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700" y="3289300"/>
                <a:ext cx="609600" cy="6096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2196FBA-1BAE-7C03-0C0D-F3DA66E0A8D2}"/>
                  </a:ext>
                </a:extLst>
              </p:cNvPr>
              <p:cNvSpPr/>
              <p:nvPr/>
            </p:nvSpPr>
            <p:spPr>
              <a:xfrm>
                <a:off x="1386209" y="4279900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2196FBA-1BAE-7C03-0C0D-F3DA66E0A8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209" y="4279900"/>
                <a:ext cx="609600" cy="6096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AC28FB6-EE5B-9957-5AFE-D92EB68B61DC}"/>
                  </a:ext>
                </a:extLst>
              </p:cNvPr>
              <p:cNvSpPr/>
              <p:nvPr/>
            </p:nvSpPr>
            <p:spPr>
              <a:xfrm>
                <a:off x="3239159" y="4257995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AC28FB6-EE5B-9957-5AFE-D92EB68B6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159" y="4257995"/>
                <a:ext cx="609600" cy="6096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1494382-82B9-9290-89D3-D551CCB737B0}"/>
                  </a:ext>
                </a:extLst>
              </p:cNvPr>
              <p:cNvSpPr/>
              <p:nvPr/>
            </p:nvSpPr>
            <p:spPr>
              <a:xfrm>
                <a:off x="446781" y="5594352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1494382-82B9-9290-89D3-D551CCB737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81" y="5594352"/>
                <a:ext cx="609600" cy="6096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6D04504-AD16-6A18-792B-5710202D6B78}"/>
                  </a:ext>
                </a:extLst>
              </p:cNvPr>
              <p:cNvSpPr/>
              <p:nvPr/>
            </p:nvSpPr>
            <p:spPr>
              <a:xfrm>
                <a:off x="1993220" y="5594352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6D04504-AD16-6A18-792B-5710202D6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220" y="5594352"/>
                <a:ext cx="609600" cy="6096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1AE884F-D8E9-99A9-7869-9CB16A1EB84E}"/>
                  </a:ext>
                </a:extLst>
              </p:cNvPr>
              <p:cNvSpPr/>
              <p:nvPr/>
            </p:nvSpPr>
            <p:spPr>
              <a:xfrm>
                <a:off x="2835827" y="5594352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1AE884F-D8E9-99A9-7869-9CB16A1EB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827" y="5594352"/>
                <a:ext cx="609600" cy="6096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BB7CB2F-A6A5-2ED7-DF4A-6F10CFF66049}"/>
                  </a:ext>
                </a:extLst>
              </p:cNvPr>
              <p:cNvSpPr/>
              <p:nvPr/>
            </p:nvSpPr>
            <p:spPr>
              <a:xfrm>
                <a:off x="4234665" y="5594352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BB7CB2F-A6A5-2ED7-DF4A-6F10CFF660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665" y="5594352"/>
                <a:ext cx="609600" cy="60960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549024-A4A7-AFF6-CE19-AB1A13B42BBA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 flipH="1">
            <a:off x="1691009" y="3809626"/>
            <a:ext cx="696965" cy="4702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A33538-C807-3AF1-7D19-56964CD81865}"/>
                  </a:ext>
                </a:extLst>
              </p:cNvPr>
              <p:cNvSpPr txBox="1"/>
              <p:nvPr/>
            </p:nvSpPr>
            <p:spPr>
              <a:xfrm>
                <a:off x="1597132" y="3624960"/>
                <a:ext cx="4506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A33538-C807-3AF1-7D19-56964CD81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132" y="3624960"/>
                <a:ext cx="450636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8F8824-AEFC-FF4A-FABB-A042844D8433}"/>
              </a:ext>
            </a:extLst>
          </p:cNvPr>
          <p:cNvCxnSpPr>
            <a:cxnSpLocks/>
            <a:stCxn id="6" idx="5"/>
            <a:endCxn id="8" idx="0"/>
          </p:cNvCxnSpPr>
          <p:nvPr/>
        </p:nvCxnSpPr>
        <p:spPr>
          <a:xfrm>
            <a:off x="2819026" y="3809626"/>
            <a:ext cx="724933" cy="4483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DF9354-B134-114D-A4F0-3A7B88B3F3F2}"/>
                  </a:ext>
                </a:extLst>
              </p:cNvPr>
              <p:cNvSpPr txBox="1"/>
              <p:nvPr/>
            </p:nvSpPr>
            <p:spPr>
              <a:xfrm>
                <a:off x="3197333" y="3648732"/>
                <a:ext cx="4506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DF9354-B134-114D-A4F0-3A7B88B3F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333" y="3648732"/>
                <a:ext cx="450636" cy="400110"/>
              </a:xfrm>
              <a:prstGeom prst="rect">
                <a:avLst/>
              </a:prstGeom>
              <a:blipFill>
                <a:blip r:embed="rId11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AE16A2-31AE-FABE-CD5A-38847F451DF2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>
          <a:xfrm flipH="1">
            <a:off x="751581" y="4889500"/>
            <a:ext cx="939428" cy="7048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C0783E-1BA8-5910-E57D-A2D392B538EB}"/>
                  </a:ext>
                </a:extLst>
              </p:cNvPr>
              <p:cNvSpPr txBox="1"/>
              <p:nvPr/>
            </p:nvSpPr>
            <p:spPr>
              <a:xfrm>
                <a:off x="780105" y="4874005"/>
                <a:ext cx="4506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C0783E-1BA8-5910-E57D-A2D392B53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05" y="4874005"/>
                <a:ext cx="450636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37DDC2-3B1E-F8CC-2D09-B6B2D9444385}"/>
              </a:ext>
            </a:extLst>
          </p:cNvPr>
          <p:cNvCxnSpPr>
            <a:cxnSpLocks/>
            <a:stCxn id="7" idx="4"/>
            <a:endCxn id="10" idx="0"/>
          </p:cNvCxnSpPr>
          <p:nvPr/>
        </p:nvCxnSpPr>
        <p:spPr>
          <a:xfrm>
            <a:off x="1691009" y="4889500"/>
            <a:ext cx="607011" cy="7048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D2A301-EF21-5A2C-659D-7C4E2F6FE8A3}"/>
                  </a:ext>
                </a:extLst>
              </p:cNvPr>
              <p:cNvSpPr txBox="1"/>
              <p:nvPr/>
            </p:nvSpPr>
            <p:spPr>
              <a:xfrm>
                <a:off x="1971121" y="4827589"/>
                <a:ext cx="4506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D2A301-EF21-5A2C-659D-7C4E2F6FE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121" y="4827589"/>
                <a:ext cx="450636" cy="400110"/>
              </a:xfrm>
              <a:prstGeom prst="rect">
                <a:avLst/>
              </a:prstGeom>
              <a:blipFill>
                <a:blip r:embed="rId1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25494BF-DDA1-05A2-5977-D3FD98F98030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 flipH="1">
            <a:off x="3140627" y="4867595"/>
            <a:ext cx="403332" cy="7267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3271909-8BD1-99F7-068A-9FA6FCC3CBB3}"/>
                  </a:ext>
                </a:extLst>
              </p:cNvPr>
              <p:cNvSpPr txBox="1"/>
              <p:nvPr/>
            </p:nvSpPr>
            <p:spPr>
              <a:xfrm>
                <a:off x="2896259" y="4850152"/>
                <a:ext cx="4506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3271909-8BD1-99F7-068A-9FA6FCC3C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259" y="4850152"/>
                <a:ext cx="450636" cy="400110"/>
              </a:xfrm>
              <a:prstGeom prst="rect">
                <a:avLst/>
              </a:prstGeom>
              <a:blipFill>
                <a:blip r:embed="rId1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5C3AFE2-8D1C-1624-1B71-8859F6ECAC27}"/>
              </a:ext>
            </a:extLst>
          </p:cNvPr>
          <p:cNvCxnSpPr>
            <a:cxnSpLocks/>
            <a:stCxn id="8" idx="4"/>
            <a:endCxn id="12" idx="0"/>
          </p:cNvCxnSpPr>
          <p:nvPr/>
        </p:nvCxnSpPr>
        <p:spPr>
          <a:xfrm>
            <a:off x="3543959" y="4867595"/>
            <a:ext cx="995506" cy="7267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C9B73EA-1F96-7125-C068-47901EAF12DC}"/>
                  </a:ext>
                </a:extLst>
              </p:cNvPr>
              <p:cNvSpPr txBox="1"/>
              <p:nvPr/>
            </p:nvSpPr>
            <p:spPr>
              <a:xfrm>
                <a:off x="4101778" y="4862013"/>
                <a:ext cx="4506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b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C9B73EA-1F96-7125-C068-47901EAF1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778" y="4862013"/>
                <a:ext cx="450636" cy="400110"/>
              </a:xfrm>
              <a:prstGeom prst="rect">
                <a:avLst/>
              </a:prstGeom>
              <a:blipFill>
                <a:blip r:embed="rId15"/>
                <a:stretch>
                  <a:fillRect r="-5556" b="-31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45B0AF7-DC86-6C16-0F1E-FFF54C8E26EE}"/>
              </a:ext>
            </a:extLst>
          </p:cNvPr>
          <p:cNvSpPr txBox="1"/>
          <p:nvPr/>
        </p:nvSpPr>
        <p:spPr>
          <a:xfrm>
            <a:off x="1361377" y="2146322"/>
            <a:ext cx="2476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dirty="0"/>
              <a:t>What we need: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D54549-585F-209F-AA53-29128AC7AAA4}"/>
              </a:ext>
            </a:extLst>
          </p:cNvPr>
          <p:cNvCxnSpPr/>
          <p:nvPr/>
        </p:nvCxnSpPr>
        <p:spPr>
          <a:xfrm>
            <a:off x="5308600" y="1752599"/>
            <a:ext cx="0" cy="48340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46521E5-3BF8-A5A8-368D-A42C862B19E3}"/>
              </a:ext>
            </a:extLst>
          </p:cNvPr>
          <p:cNvSpPr txBox="1"/>
          <p:nvPr/>
        </p:nvSpPr>
        <p:spPr>
          <a:xfrm>
            <a:off x="7132761" y="2156901"/>
            <a:ext cx="3128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dirty="0"/>
              <a:t>What we might get: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A0EBE44-8176-72BD-80F8-73876F2DA793}"/>
                  </a:ext>
                </a:extLst>
              </p:cNvPr>
              <p:cNvSpPr/>
              <p:nvPr/>
            </p:nvSpPr>
            <p:spPr>
              <a:xfrm>
                <a:off x="8375080" y="3289300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A0EBE44-8176-72BD-80F8-73876F2DA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080" y="3289300"/>
                <a:ext cx="609600" cy="60960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23AB280-FEE1-A765-B8FD-E72BD16D0D09}"/>
                  </a:ext>
                </a:extLst>
              </p:cNvPr>
              <p:cNvSpPr/>
              <p:nvPr/>
            </p:nvSpPr>
            <p:spPr>
              <a:xfrm>
                <a:off x="8375080" y="4441826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23AB280-FEE1-A765-B8FD-E72BD16D0D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080" y="4441826"/>
                <a:ext cx="609600" cy="609600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05CF4D5-0638-CFB5-C0AE-C4C13247F9C7}"/>
                  </a:ext>
                </a:extLst>
              </p:cNvPr>
              <p:cNvSpPr/>
              <p:nvPr/>
            </p:nvSpPr>
            <p:spPr>
              <a:xfrm>
                <a:off x="6523161" y="5594352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05CF4D5-0638-CFB5-C0AE-C4C13247F9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161" y="5594352"/>
                <a:ext cx="609600" cy="609600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D9255D5-011C-DFFE-3A65-531F2F57AF34}"/>
                  </a:ext>
                </a:extLst>
              </p:cNvPr>
              <p:cNvSpPr/>
              <p:nvPr/>
            </p:nvSpPr>
            <p:spPr>
              <a:xfrm>
                <a:off x="7546277" y="5594352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D9255D5-011C-DFFE-3A65-531F2F57A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277" y="5594352"/>
                <a:ext cx="609600" cy="609600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5BCADE6-89E7-77C8-59DD-5BACEB7EA444}"/>
              </a:ext>
            </a:extLst>
          </p:cNvPr>
          <p:cNvCxnSpPr>
            <a:cxnSpLocks/>
            <a:stCxn id="38" idx="4"/>
            <a:endCxn id="40" idx="0"/>
          </p:cNvCxnSpPr>
          <p:nvPr/>
        </p:nvCxnSpPr>
        <p:spPr>
          <a:xfrm>
            <a:off x="8679880" y="3898900"/>
            <a:ext cx="0" cy="5429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D2669E1-F4E1-C106-E45F-7BF4E5C89EEE}"/>
                  </a:ext>
                </a:extLst>
              </p:cNvPr>
              <p:cNvSpPr txBox="1"/>
              <p:nvPr/>
            </p:nvSpPr>
            <p:spPr>
              <a:xfrm>
                <a:off x="8237626" y="3865443"/>
                <a:ext cx="4506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D2669E1-F4E1-C106-E45F-7BF4E5C89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626" y="3865443"/>
                <a:ext cx="450636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90A360C-D5BF-E0DF-FBE1-D580821C1C25}"/>
              </a:ext>
            </a:extLst>
          </p:cNvPr>
          <p:cNvCxnSpPr>
            <a:cxnSpLocks/>
            <a:stCxn id="40" idx="4"/>
            <a:endCxn id="42" idx="0"/>
          </p:cNvCxnSpPr>
          <p:nvPr/>
        </p:nvCxnSpPr>
        <p:spPr>
          <a:xfrm flipH="1">
            <a:off x="6827961" y="5051426"/>
            <a:ext cx="1851919" cy="5429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6C44497-A55C-68C7-2CC3-795CAFF53114}"/>
                  </a:ext>
                </a:extLst>
              </p:cNvPr>
              <p:cNvSpPr txBox="1"/>
              <p:nvPr/>
            </p:nvSpPr>
            <p:spPr>
              <a:xfrm>
                <a:off x="7248041" y="4889500"/>
                <a:ext cx="4506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6C44497-A55C-68C7-2CC3-795CAFF53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041" y="4889500"/>
                <a:ext cx="450636" cy="400110"/>
              </a:xfrm>
              <a:prstGeom prst="rect">
                <a:avLst/>
              </a:prstGeom>
              <a:blipFill>
                <a:blip r:embed="rId2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CD9AA19-2A3C-C2DD-9586-14FA8B3455A1}"/>
              </a:ext>
            </a:extLst>
          </p:cNvPr>
          <p:cNvCxnSpPr>
            <a:cxnSpLocks/>
            <a:stCxn id="40" idx="4"/>
            <a:endCxn id="43" idx="0"/>
          </p:cNvCxnSpPr>
          <p:nvPr/>
        </p:nvCxnSpPr>
        <p:spPr>
          <a:xfrm flipH="1">
            <a:off x="7851077" y="5051426"/>
            <a:ext cx="828803" cy="5429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0159B67-AD95-7138-C74A-942F306020A1}"/>
                  </a:ext>
                </a:extLst>
              </p:cNvPr>
              <p:cNvSpPr txBox="1"/>
              <p:nvPr/>
            </p:nvSpPr>
            <p:spPr>
              <a:xfrm>
                <a:off x="8201485" y="5241926"/>
                <a:ext cx="450636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0159B67-AD95-7138-C74A-942F30602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485" y="5241926"/>
                <a:ext cx="450636" cy="40421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30E0ED9-9AD0-7641-6BCA-05DEAA5409D9}"/>
                  </a:ext>
                </a:extLst>
              </p:cNvPr>
              <p:cNvSpPr/>
              <p:nvPr/>
            </p:nvSpPr>
            <p:spPr>
              <a:xfrm>
                <a:off x="10500991" y="5594352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30E0ED9-9AD0-7641-6BCA-05DEAA5409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0991" y="5594352"/>
                <a:ext cx="609600" cy="609600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5B54AD-CC9D-E7CB-1251-73A83E82AF7E}"/>
              </a:ext>
            </a:extLst>
          </p:cNvPr>
          <p:cNvCxnSpPr>
            <a:cxnSpLocks/>
            <a:stCxn id="40" idx="4"/>
            <a:endCxn id="63" idx="0"/>
          </p:cNvCxnSpPr>
          <p:nvPr/>
        </p:nvCxnSpPr>
        <p:spPr>
          <a:xfrm>
            <a:off x="8679880" y="5051426"/>
            <a:ext cx="2125911" cy="5429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0AD591E-98C3-6CBA-2978-54704A6C0DA8}"/>
                  </a:ext>
                </a:extLst>
              </p:cNvPr>
              <p:cNvSpPr txBox="1"/>
              <p:nvPr/>
            </p:nvSpPr>
            <p:spPr>
              <a:xfrm>
                <a:off x="9638117" y="4889500"/>
                <a:ext cx="4506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0AD591E-98C3-6CBA-2978-54704A6C0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117" y="4889500"/>
                <a:ext cx="450636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CDBD27DA-5B4F-E142-7DDA-A8133ACBD3E2}"/>
              </a:ext>
            </a:extLst>
          </p:cNvPr>
          <p:cNvSpPr txBox="1"/>
          <p:nvPr/>
        </p:nvSpPr>
        <p:spPr>
          <a:xfrm>
            <a:off x="9074690" y="5593978"/>
            <a:ext cx="381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3200" dirty="0"/>
              <a:t>…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44D67E9-3886-7531-C62D-359277907691}"/>
              </a:ext>
            </a:extLst>
          </p:cNvPr>
          <p:cNvSpPr txBox="1"/>
          <p:nvPr/>
        </p:nvSpPr>
        <p:spPr>
          <a:xfrm>
            <a:off x="5286267" y="3006344"/>
            <a:ext cx="2934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2400" b="1" dirty="0">
                <a:solidFill>
                  <a:srgbClr val="C00000"/>
                </a:solidFill>
              </a:rPr>
              <a:t>Insufficient for extraction!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47525A0-74A9-521C-6B78-E1CBB650108F}"/>
                  </a:ext>
                </a:extLst>
              </p:cNvPr>
              <p:cNvSpPr txBox="1"/>
              <p:nvPr/>
            </p:nvSpPr>
            <p:spPr>
              <a:xfrm>
                <a:off x="10395735" y="4920278"/>
                <a:ext cx="179626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IL" dirty="0"/>
                  <a:t> whp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47525A0-74A9-521C-6B78-E1CBB6501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735" y="4920278"/>
                <a:ext cx="1796265" cy="369332"/>
              </a:xfrm>
              <a:prstGeom prst="rect">
                <a:avLst/>
              </a:prstGeom>
              <a:blipFill>
                <a:blip r:embed="rId25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11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9282C-77DE-890C-1D45-1AAF5B137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B654-4E7D-B308-C1EB-A1656B8FC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Extending Fischlin’s transform: a first attempt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6D1493-250E-DCCD-26CD-7D6416D51C24}"/>
              </a:ext>
            </a:extLst>
          </p:cNvPr>
          <p:cNvSpPr txBox="1"/>
          <p:nvPr/>
        </p:nvSpPr>
        <p:spPr>
          <a:xfrm>
            <a:off x="1361377" y="2146322"/>
            <a:ext cx="1453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/>
              <a:t>Fix idea:</a:t>
            </a:r>
            <a:endParaRPr lang="en-IL" sz="28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5A5D14-854F-6223-2590-CEF0B30089FE}"/>
              </a:ext>
            </a:extLst>
          </p:cNvPr>
          <p:cNvCxnSpPr/>
          <p:nvPr/>
        </p:nvCxnSpPr>
        <p:spPr>
          <a:xfrm>
            <a:off x="5308600" y="1752599"/>
            <a:ext cx="0" cy="48340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BC8CDD3-B361-585D-3950-5140CCE8B37C}"/>
              </a:ext>
            </a:extLst>
          </p:cNvPr>
          <p:cNvSpPr txBox="1"/>
          <p:nvPr/>
        </p:nvSpPr>
        <p:spPr>
          <a:xfrm>
            <a:off x="7132761" y="2156901"/>
            <a:ext cx="3128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dirty="0"/>
              <a:t>What we might get: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EAA41D2-4C28-90D5-2E5F-5D971DC2188B}"/>
                  </a:ext>
                </a:extLst>
              </p:cNvPr>
              <p:cNvSpPr/>
              <p:nvPr/>
            </p:nvSpPr>
            <p:spPr>
              <a:xfrm>
                <a:off x="8375080" y="3289300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A0EBE44-8176-72BD-80F8-73876F2DA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080" y="3289300"/>
                <a:ext cx="609600" cy="60960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5F3D54A-5BE3-7275-032D-46749FF82CB4}"/>
                  </a:ext>
                </a:extLst>
              </p:cNvPr>
              <p:cNvSpPr/>
              <p:nvPr/>
            </p:nvSpPr>
            <p:spPr>
              <a:xfrm>
                <a:off x="8375080" y="4441826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23AB280-FEE1-A765-B8FD-E72BD16D0D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080" y="4441826"/>
                <a:ext cx="609600" cy="609600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D14CB97-26B6-871E-F967-0DE0364BF34C}"/>
                  </a:ext>
                </a:extLst>
              </p:cNvPr>
              <p:cNvSpPr/>
              <p:nvPr/>
            </p:nvSpPr>
            <p:spPr>
              <a:xfrm>
                <a:off x="6523161" y="5594352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05CF4D5-0638-CFB5-C0AE-C4C13247F9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161" y="5594352"/>
                <a:ext cx="609600" cy="609600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E9B7754-2991-EB8D-2F91-41AC606765EA}"/>
                  </a:ext>
                </a:extLst>
              </p:cNvPr>
              <p:cNvSpPr/>
              <p:nvPr/>
            </p:nvSpPr>
            <p:spPr>
              <a:xfrm>
                <a:off x="7546277" y="5594352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D9255D5-011C-DFFE-3A65-531F2F57A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277" y="5594352"/>
                <a:ext cx="609600" cy="609600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ECEAB01-8906-90C2-FA2A-29E60AF6EF6A}"/>
              </a:ext>
            </a:extLst>
          </p:cNvPr>
          <p:cNvCxnSpPr>
            <a:cxnSpLocks/>
            <a:stCxn id="38" idx="4"/>
            <a:endCxn id="40" idx="0"/>
          </p:cNvCxnSpPr>
          <p:nvPr/>
        </p:nvCxnSpPr>
        <p:spPr>
          <a:xfrm>
            <a:off x="8679880" y="3898900"/>
            <a:ext cx="0" cy="5429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1D618A9-37BC-DBDC-F68F-5DCD52A0DCB5}"/>
                  </a:ext>
                </a:extLst>
              </p:cNvPr>
              <p:cNvSpPr txBox="1"/>
              <p:nvPr/>
            </p:nvSpPr>
            <p:spPr>
              <a:xfrm>
                <a:off x="8237626" y="3865443"/>
                <a:ext cx="4506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D2669E1-F4E1-C106-E45F-7BF4E5C89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626" y="3865443"/>
                <a:ext cx="450636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716B594-24BF-CA95-41B7-BC82B0BD2443}"/>
              </a:ext>
            </a:extLst>
          </p:cNvPr>
          <p:cNvCxnSpPr>
            <a:cxnSpLocks/>
            <a:stCxn id="40" idx="4"/>
            <a:endCxn id="42" idx="0"/>
          </p:cNvCxnSpPr>
          <p:nvPr/>
        </p:nvCxnSpPr>
        <p:spPr>
          <a:xfrm flipH="1">
            <a:off x="6827961" y="5051426"/>
            <a:ext cx="1851919" cy="5429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18B8929-E8F0-36CD-385A-555D3139E8F9}"/>
                  </a:ext>
                </a:extLst>
              </p:cNvPr>
              <p:cNvSpPr txBox="1"/>
              <p:nvPr/>
            </p:nvSpPr>
            <p:spPr>
              <a:xfrm>
                <a:off x="7248041" y="4889500"/>
                <a:ext cx="4506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6C44497-A55C-68C7-2CC3-795CAFF53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041" y="4889500"/>
                <a:ext cx="450636" cy="400110"/>
              </a:xfrm>
              <a:prstGeom prst="rect">
                <a:avLst/>
              </a:prstGeom>
              <a:blipFill>
                <a:blip r:embed="rId2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811C0A3-33EC-240A-5773-3E405548EF4B}"/>
              </a:ext>
            </a:extLst>
          </p:cNvPr>
          <p:cNvCxnSpPr>
            <a:cxnSpLocks/>
            <a:stCxn id="40" idx="4"/>
            <a:endCxn id="43" idx="0"/>
          </p:cNvCxnSpPr>
          <p:nvPr/>
        </p:nvCxnSpPr>
        <p:spPr>
          <a:xfrm flipH="1">
            <a:off x="7851077" y="5051426"/>
            <a:ext cx="828803" cy="5429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24A35F2-F341-3078-BD7E-2D3F3D8085C5}"/>
                  </a:ext>
                </a:extLst>
              </p:cNvPr>
              <p:cNvSpPr txBox="1"/>
              <p:nvPr/>
            </p:nvSpPr>
            <p:spPr>
              <a:xfrm>
                <a:off x="8201485" y="5241926"/>
                <a:ext cx="450636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0159B67-AD95-7138-C74A-942F30602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485" y="5241926"/>
                <a:ext cx="450636" cy="40421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76E33C78-5AE9-0888-AB69-8255B60ED98C}"/>
                  </a:ext>
                </a:extLst>
              </p:cNvPr>
              <p:cNvSpPr/>
              <p:nvPr/>
            </p:nvSpPr>
            <p:spPr>
              <a:xfrm>
                <a:off x="10500991" y="5594352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30E0ED9-9AD0-7641-6BCA-05DEAA5409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0991" y="5594352"/>
                <a:ext cx="609600" cy="609600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FA4051E-5D08-D90F-0300-97DBA4B39F76}"/>
              </a:ext>
            </a:extLst>
          </p:cNvPr>
          <p:cNvCxnSpPr>
            <a:cxnSpLocks/>
            <a:stCxn id="40" idx="4"/>
            <a:endCxn id="63" idx="0"/>
          </p:cNvCxnSpPr>
          <p:nvPr/>
        </p:nvCxnSpPr>
        <p:spPr>
          <a:xfrm>
            <a:off x="8679880" y="5051426"/>
            <a:ext cx="2125911" cy="5429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EB186B-0084-B54B-C44A-2FB2F84A586B}"/>
                  </a:ext>
                </a:extLst>
              </p:cNvPr>
              <p:cNvSpPr txBox="1"/>
              <p:nvPr/>
            </p:nvSpPr>
            <p:spPr>
              <a:xfrm>
                <a:off x="9638117" y="4889500"/>
                <a:ext cx="4506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0AD591E-98C3-6CBA-2978-54704A6C0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117" y="4889500"/>
                <a:ext cx="450636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7C207603-EB1A-41FB-2496-2FE18B0040DB}"/>
              </a:ext>
            </a:extLst>
          </p:cNvPr>
          <p:cNvSpPr txBox="1"/>
          <p:nvPr/>
        </p:nvSpPr>
        <p:spPr>
          <a:xfrm>
            <a:off x="9074690" y="5593978"/>
            <a:ext cx="381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3200" dirty="0"/>
              <a:t>…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DC3F814-F34A-ECEE-1348-DACB00B26656}"/>
              </a:ext>
            </a:extLst>
          </p:cNvPr>
          <p:cNvSpPr txBox="1"/>
          <p:nvPr/>
        </p:nvSpPr>
        <p:spPr>
          <a:xfrm>
            <a:off x="5286267" y="3006344"/>
            <a:ext cx="2934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2400" b="1" dirty="0">
                <a:solidFill>
                  <a:srgbClr val="C00000"/>
                </a:solidFill>
              </a:rPr>
              <a:t>Insufficient for extraction!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766B776-DB71-2138-6C46-2ECC51916A64}"/>
                  </a:ext>
                </a:extLst>
              </p:cNvPr>
              <p:cNvSpPr txBox="1"/>
              <p:nvPr/>
            </p:nvSpPr>
            <p:spPr>
              <a:xfrm>
                <a:off x="10395735" y="4920278"/>
                <a:ext cx="179626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IL" dirty="0"/>
                  <a:t> whp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47525A0-74A9-521C-6B78-E1CBB6501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735" y="4920278"/>
                <a:ext cx="1796265" cy="369332"/>
              </a:xfrm>
              <a:prstGeom prst="rect">
                <a:avLst/>
              </a:prstGeom>
              <a:blipFill>
                <a:blip r:embed="rId25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AD3770-C0CD-CA39-2307-4DBD0698CB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2271" y="2874924"/>
                <a:ext cx="4865402" cy="435133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Require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IL" sz="2400" dirty="0"/>
                  <a:t> for greater values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Limit the number of admissible challenges in each round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This prevents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L" sz="2400" dirty="0"/>
                  <a:t> from resampling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b="0" dirty="0"/>
                  <a:t> too many times</a:t>
                </a:r>
                <a:endParaRPr lang="en-US" b="0" dirty="0"/>
              </a:p>
              <a:p>
                <a:pPr marL="0" indent="0">
                  <a:buNone/>
                </a:pPr>
                <a:r>
                  <a:rPr lang="en-IL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AD3770-C0CD-CA39-2307-4DBD0698CB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271" y="2874924"/>
                <a:ext cx="4865402" cy="4351338"/>
              </a:xfrm>
              <a:blipFill>
                <a:blip r:embed="rId26"/>
                <a:stretch>
                  <a:fillRect l="-1823" t="-2332" r="-20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49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F0D1F-0ACB-7D5B-7713-815F2D671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5F137-AFBF-00FE-E596-DC70631FB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Transformation</a:t>
            </a:r>
          </a:p>
        </p:txBody>
      </p:sp>
      <p:pic>
        <p:nvPicPr>
          <p:cNvPr id="4" name="Content Placeholder 4" descr="Head with gears with solid fill">
            <a:extLst>
              <a:ext uri="{FF2B5EF4-FFF2-40B4-BE49-F238E27FC236}">
                <a16:creationId xmlns:a16="http://schemas.microsoft.com/office/drawing/2014/main" id="{5B886396-6E6C-A6DA-40D6-30A90F341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0044" y="2468351"/>
            <a:ext cx="2084173" cy="2084173"/>
          </a:xfrm>
          <a:prstGeom prst="rect">
            <a:avLst/>
          </a:prstGeom>
        </p:spPr>
      </p:pic>
      <p:pic>
        <p:nvPicPr>
          <p:cNvPr id="5" name="Graphic 4" descr="Confused person outline">
            <a:extLst>
              <a:ext uri="{FF2B5EF4-FFF2-40B4-BE49-F238E27FC236}">
                <a16:creationId xmlns:a16="http://schemas.microsoft.com/office/drawing/2014/main" id="{091429E8-0EB1-6AEB-F43F-A0ACB2F6D0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9002" y="2466675"/>
            <a:ext cx="2084173" cy="2084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89C98E-1E60-D3CE-5828-476AE959EBC4}"/>
                  </a:ext>
                </a:extLst>
              </p:cNvPr>
              <p:cNvSpPr txBox="1"/>
              <p:nvPr/>
            </p:nvSpPr>
            <p:spPr>
              <a:xfrm>
                <a:off x="4477095" y="2150843"/>
                <a:ext cx="3237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L" sz="2400" dirty="0"/>
                  <a:t>Common input: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𝓧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89C98E-1E60-D3CE-5828-476AE959E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095" y="2150843"/>
                <a:ext cx="3237809" cy="461665"/>
              </a:xfrm>
              <a:prstGeom prst="rect">
                <a:avLst/>
              </a:prstGeom>
              <a:blipFill>
                <a:blip r:embed="rId7"/>
                <a:stretch>
                  <a:fillRect l="-1172" t="-10811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3146E2-A65F-38B0-4A22-6E5408FD7938}"/>
              </a:ext>
            </a:extLst>
          </p:cNvPr>
          <p:cNvCxnSpPr>
            <a:cxnSpLocks/>
          </p:cNvCxnSpPr>
          <p:nvPr/>
        </p:nvCxnSpPr>
        <p:spPr>
          <a:xfrm>
            <a:off x="4380233" y="5018203"/>
            <a:ext cx="4131646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8A00C5-A692-4B7C-9235-CBACF6CC61FC}"/>
                  </a:ext>
                </a:extLst>
              </p:cNvPr>
              <p:cNvSpPr txBox="1"/>
              <p:nvPr/>
            </p:nvSpPr>
            <p:spPr>
              <a:xfrm>
                <a:off x="2341312" y="2052762"/>
                <a:ext cx="13936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sz="2400" b="1" dirty="0"/>
                  <a:t>Prover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8A00C5-A692-4B7C-9235-CBACF6CC6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312" y="2052762"/>
                <a:ext cx="1393651" cy="461665"/>
              </a:xfrm>
              <a:prstGeom prst="rect">
                <a:avLst/>
              </a:prstGeom>
              <a:blipFill>
                <a:blip r:embed="rId8"/>
                <a:stretch>
                  <a:fillRect l="-7207" t="-10811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A081C0-A453-68BD-278B-705C3FE423F5}"/>
                  </a:ext>
                </a:extLst>
              </p:cNvPr>
              <p:cNvSpPr txBox="1"/>
              <p:nvPr/>
            </p:nvSpPr>
            <p:spPr>
              <a:xfrm>
                <a:off x="8511879" y="2052441"/>
                <a:ext cx="14784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Verifier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𝓥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A081C0-A453-68BD-278B-705C3FE42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879" y="2052441"/>
                <a:ext cx="1478418" cy="461665"/>
              </a:xfrm>
              <a:prstGeom prst="rect">
                <a:avLst/>
              </a:prstGeom>
              <a:blipFill>
                <a:blip r:embed="rId9"/>
                <a:stretch>
                  <a:fillRect l="-6838" t="-10811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4D602B-2A11-0B65-F183-BD710303BAAD}"/>
                  </a:ext>
                </a:extLst>
              </p:cNvPr>
              <p:cNvSpPr txBox="1"/>
              <p:nvPr/>
            </p:nvSpPr>
            <p:spPr>
              <a:xfrm>
                <a:off x="5245654" y="2909900"/>
                <a:ext cx="3037178" cy="404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4D602B-2A11-0B65-F183-BD710303B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654" y="2909900"/>
                <a:ext cx="3037178" cy="4044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5E428C-DD93-3243-A7FE-C0C6B0949BB8}"/>
                  </a:ext>
                </a:extLst>
              </p:cNvPr>
              <p:cNvSpPr txBox="1"/>
              <p:nvPr/>
            </p:nvSpPr>
            <p:spPr>
              <a:xfrm>
                <a:off x="403360" y="5304628"/>
                <a:ext cx="5673028" cy="474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</a:t>
                </a:r>
                <a:r>
                  <a:rPr lang="en-IL" sz="2400" dirty="0"/>
                  <a:t>uch that: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400" b="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5E428C-DD93-3243-A7FE-C0C6B0949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60" y="5304628"/>
                <a:ext cx="5673028" cy="474810"/>
              </a:xfrm>
              <a:prstGeom prst="rect">
                <a:avLst/>
              </a:prstGeom>
              <a:blipFill>
                <a:blip r:embed="rId11"/>
                <a:stretch>
                  <a:fillRect l="-1563" t="-20513" b="-282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F7392B-BD27-155B-D9DC-6D472E772767}"/>
                  </a:ext>
                </a:extLst>
              </p:cNvPr>
              <p:cNvSpPr txBox="1"/>
              <p:nvPr/>
            </p:nvSpPr>
            <p:spPr>
              <a:xfrm>
                <a:off x="4063364" y="3794006"/>
                <a:ext cx="6589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F7392B-BD27-155B-D9DC-6D472E772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364" y="3794006"/>
                <a:ext cx="65896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55A46E8-2134-D7A8-194A-7D8B6A069467}"/>
              </a:ext>
            </a:extLst>
          </p:cNvPr>
          <p:cNvSpPr txBox="1"/>
          <p:nvPr/>
        </p:nvSpPr>
        <p:spPr>
          <a:xfrm rot="5400000">
            <a:off x="5732187" y="3550396"/>
            <a:ext cx="381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3200" dirty="0"/>
              <a:t>…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0D491EDC-91DA-A958-BB23-3027D57A0AAF}"/>
              </a:ext>
            </a:extLst>
          </p:cNvPr>
          <p:cNvSpPr/>
          <p:nvPr/>
        </p:nvSpPr>
        <p:spPr>
          <a:xfrm>
            <a:off x="4918985" y="3042532"/>
            <a:ext cx="353783" cy="177758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D1870D-5971-954B-6F3A-C793D45F7FD2}"/>
                  </a:ext>
                </a:extLst>
              </p:cNvPr>
              <p:cNvSpPr txBox="1"/>
              <p:nvPr/>
            </p:nvSpPr>
            <p:spPr>
              <a:xfrm>
                <a:off x="5259211" y="4369444"/>
                <a:ext cx="3094117" cy="422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D1870D-5971-954B-6F3A-C793D45F7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211" y="4369444"/>
                <a:ext cx="3094117" cy="4221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EAE931-44E4-5C26-258D-F2FB3F037271}"/>
                  </a:ext>
                </a:extLst>
              </p:cNvPr>
              <p:cNvSpPr txBox="1"/>
              <p:nvPr/>
            </p:nvSpPr>
            <p:spPr>
              <a:xfrm>
                <a:off x="3239874" y="5957207"/>
                <a:ext cx="5622245" cy="538481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AND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b="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b="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EAE931-44E4-5C26-258D-F2FB3F037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874" y="5957207"/>
                <a:ext cx="5622245" cy="538481"/>
              </a:xfrm>
              <a:prstGeom prst="rect">
                <a:avLst/>
              </a:prstGeom>
              <a:blipFill>
                <a:blip r:embed="rId14"/>
                <a:stretch>
                  <a:fillRect l="-1573" b="-15556"/>
                </a:stretch>
              </a:blip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509A5C-D604-99FE-A6C8-C983AF3D2053}"/>
                  </a:ext>
                </a:extLst>
              </p:cNvPr>
              <p:cNvSpPr txBox="1"/>
              <p:nvPr/>
            </p:nvSpPr>
            <p:spPr>
              <a:xfrm>
                <a:off x="1141998" y="1439999"/>
                <a:ext cx="39357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Parameters: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ℓ,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509A5C-D604-99FE-A6C8-C983AF3D2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998" y="1439999"/>
                <a:ext cx="3935757" cy="461665"/>
              </a:xfrm>
              <a:prstGeom prst="rect">
                <a:avLst/>
              </a:prstGeom>
              <a:blipFill>
                <a:blip r:embed="rId15"/>
                <a:stretch>
                  <a:fillRect l="-2251" t="-10811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2B93B34-8EFC-8227-5F27-D14C7E3F5796}"/>
                  </a:ext>
                </a:extLst>
              </p:cNvPr>
              <p:cNvSpPr txBox="1"/>
              <p:nvPr/>
            </p:nvSpPr>
            <p:spPr>
              <a:xfrm>
                <a:off x="6986525" y="5326835"/>
                <a:ext cx="4529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0" dirty="0"/>
                  <a:t> is accepting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2B93B34-8EFC-8227-5F27-D14C7E3F5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525" y="5326835"/>
                <a:ext cx="4529125" cy="461665"/>
              </a:xfrm>
              <a:prstGeom prst="rect">
                <a:avLst/>
              </a:prstGeom>
              <a:blipFill>
                <a:blip r:embed="rId16"/>
                <a:stretch>
                  <a:fillRect l="-2241" t="-10526" b="-26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loud Callout 19">
            <a:extLst>
              <a:ext uri="{FF2B5EF4-FFF2-40B4-BE49-F238E27FC236}">
                <a16:creationId xmlns:a16="http://schemas.microsoft.com/office/drawing/2014/main" id="{12DDFEA2-4E88-4058-96E8-1286B63CEED4}"/>
              </a:ext>
            </a:extLst>
          </p:cNvPr>
          <p:cNvSpPr/>
          <p:nvPr/>
        </p:nvSpPr>
        <p:spPr>
          <a:xfrm>
            <a:off x="524107" y="3651865"/>
            <a:ext cx="2514030" cy="2305342"/>
          </a:xfrm>
          <a:prstGeom prst="cloudCallout">
            <a:avLst>
              <a:gd name="adj1" fmla="val 55459"/>
              <a:gd name="adj2" fmla="val 6104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dirty="0"/>
              <a:t>Suppose challenges are integers…</a:t>
            </a:r>
          </a:p>
        </p:txBody>
      </p:sp>
    </p:spTree>
    <p:extLst>
      <p:ext uri="{BB962C8B-B14F-4D97-AF65-F5344CB8AC3E}">
        <p14:creationId xmlns:p14="http://schemas.microsoft.com/office/powerpoint/2010/main" val="294503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8" grpId="0"/>
      <p:bldP spid="19" grpId="0" animBg="1"/>
      <p:bldP spid="3" grpId="0"/>
      <p:bldP spid="7" grpId="0" animBg="1"/>
      <p:bldP spid="10" grpId="0"/>
      <p:bldP spid="14" grpId="0"/>
      <p:bldP spid="20" grpId="0" animBg="1"/>
      <p:bldP spid="20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CD125-5E69-008C-C068-049F64973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F345-C04A-D47B-942B-706AFA0E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Transformation</a:t>
            </a:r>
          </a:p>
        </p:txBody>
      </p:sp>
      <p:pic>
        <p:nvPicPr>
          <p:cNvPr id="4" name="Content Placeholder 4" descr="Head with gears with solid fill">
            <a:extLst>
              <a:ext uri="{FF2B5EF4-FFF2-40B4-BE49-F238E27FC236}">
                <a16:creationId xmlns:a16="http://schemas.microsoft.com/office/drawing/2014/main" id="{218E641A-D3B7-FDEE-1101-9234B3E2C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0044" y="2468351"/>
            <a:ext cx="2084173" cy="2084173"/>
          </a:xfrm>
          <a:prstGeom prst="rect">
            <a:avLst/>
          </a:prstGeom>
        </p:spPr>
      </p:pic>
      <p:pic>
        <p:nvPicPr>
          <p:cNvPr id="5" name="Graphic 4" descr="Confused person outline">
            <a:extLst>
              <a:ext uri="{FF2B5EF4-FFF2-40B4-BE49-F238E27FC236}">
                <a16:creationId xmlns:a16="http://schemas.microsoft.com/office/drawing/2014/main" id="{12A0E214-6753-7FB8-7AD5-A0B5DA091C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9002" y="2466675"/>
            <a:ext cx="2084173" cy="2084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37E612-EFEA-FEA7-E43B-8195172A8BC3}"/>
                  </a:ext>
                </a:extLst>
              </p:cNvPr>
              <p:cNvSpPr txBox="1"/>
              <p:nvPr/>
            </p:nvSpPr>
            <p:spPr>
              <a:xfrm>
                <a:off x="4477095" y="2150843"/>
                <a:ext cx="3237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L" sz="2400" dirty="0"/>
                  <a:t>Common input: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𝓧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37E612-EFEA-FEA7-E43B-8195172A8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095" y="2150843"/>
                <a:ext cx="3237809" cy="461665"/>
              </a:xfrm>
              <a:prstGeom prst="rect">
                <a:avLst/>
              </a:prstGeom>
              <a:blipFill>
                <a:blip r:embed="rId7"/>
                <a:stretch>
                  <a:fillRect l="-1172" t="-10811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2D724A-466E-C1A7-D061-32F3B5457053}"/>
              </a:ext>
            </a:extLst>
          </p:cNvPr>
          <p:cNvCxnSpPr>
            <a:cxnSpLocks/>
          </p:cNvCxnSpPr>
          <p:nvPr/>
        </p:nvCxnSpPr>
        <p:spPr>
          <a:xfrm>
            <a:off x="4380233" y="5018203"/>
            <a:ext cx="4131646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7E773D-8790-E384-C5A2-8E56503A8A4E}"/>
                  </a:ext>
                </a:extLst>
              </p:cNvPr>
              <p:cNvSpPr txBox="1"/>
              <p:nvPr/>
            </p:nvSpPr>
            <p:spPr>
              <a:xfrm>
                <a:off x="2341312" y="2052762"/>
                <a:ext cx="13936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sz="2400" b="1" dirty="0"/>
                  <a:t>Prover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7E773D-8790-E384-C5A2-8E56503A8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312" y="2052762"/>
                <a:ext cx="1393651" cy="461665"/>
              </a:xfrm>
              <a:prstGeom prst="rect">
                <a:avLst/>
              </a:prstGeom>
              <a:blipFill>
                <a:blip r:embed="rId8"/>
                <a:stretch>
                  <a:fillRect l="-7207" t="-10811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834B90-14DF-9D55-FEC3-ECE6E0B16034}"/>
                  </a:ext>
                </a:extLst>
              </p:cNvPr>
              <p:cNvSpPr txBox="1"/>
              <p:nvPr/>
            </p:nvSpPr>
            <p:spPr>
              <a:xfrm>
                <a:off x="8511879" y="2052441"/>
                <a:ext cx="14784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Verifier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𝓥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834B90-14DF-9D55-FEC3-ECE6E0B16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879" y="2052441"/>
                <a:ext cx="1478418" cy="461665"/>
              </a:xfrm>
              <a:prstGeom prst="rect">
                <a:avLst/>
              </a:prstGeom>
              <a:blipFill>
                <a:blip r:embed="rId9"/>
                <a:stretch>
                  <a:fillRect l="-6838" t="-10811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46906E-33B1-9623-0EC6-D4AD0162660F}"/>
                  </a:ext>
                </a:extLst>
              </p:cNvPr>
              <p:cNvSpPr txBox="1"/>
              <p:nvPr/>
            </p:nvSpPr>
            <p:spPr>
              <a:xfrm>
                <a:off x="5245654" y="2909900"/>
                <a:ext cx="3037178" cy="404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46906E-33B1-9623-0EC6-D4AD01626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654" y="2909900"/>
                <a:ext cx="3037178" cy="4044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BC617C-3C17-5647-A9A7-F9E0CF58B5CC}"/>
                  </a:ext>
                </a:extLst>
              </p:cNvPr>
              <p:cNvSpPr txBox="1"/>
              <p:nvPr/>
            </p:nvSpPr>
            <p:spPr>
              <a:xfrm>
                <a:off x="403360" y="5304628"/>
                <a:ext cx="5673028" cy="474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</a:t>
                </a:r>
                <a:r>
                  <a:rPr lang="en-IL" sz="2400" dirty="0"/>
                  <a:t>uch that: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400" b="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5E428C-DD93-3243-A7FE-C0C6B0949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60" y="5304628"/>
                <a:ext cx="5673028" cy="474810"/>
              </a:xfrm>
              <a:prstGeom prst="rect">
                <a:avLst/>
              </a:prstGeom>
              <a:blipFill>
                <a:blip r:embed="rId11"/>
                <a:stretch>
                  <a:fillRect l="-1563" t="-20513" b="-282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5F8074-2EDB-2647-98F1-D65719ECD62F}"/>
                  </a:ext>
                </a:extLst>
              </p:cNvPr>
              <p:cNvSpPr txBox="1"/>
              <p:nvPr/>
            </p:nvSpPr>
            <p:spPr>
              <a:xfrm>
                <a:off x="4063364" y="3794006"/>
                <a:ext cx="6589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5F8074-2EDB-2647-98F1-D65719ECD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364" y="3794006"/>
                <a:ext cx="65896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7D19DA4-640D-00FA-E111-1B6BE34C66CB}"/>
              </a:ext>
            </a:extLst>
          </p:cNvPr>
          <p:cNvSpPr txBox="1"/>
          <p:nvPr/>
        </p:nvSpPr>
        <p:spPr>
          <a:xfrm rot="5400000">
            <a:off x="5732187" y="3550396"/>
            <a:ext cx="381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3200" dirty="0"/>
              <a:t>…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0E401768-F4A1-A462-6B7C-7337FDB6D5CC}"/>
              </a:ext>
            </a:extLst>
          </p:cNvPr>
          <p:cNvSpPr/>
          <p:nvPr/>
        </p:nvSpPr>
        <p:spPr>
          <a:xfrm>
            <a:off x="4918985" y="3042532"/>
            <a:ext cx="353783" cy="177758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CD5509-A224-4EF7-BFDC-CB84AE999367}"/>
                  </a:ext>
                </a:extLst>
              </p:cNvPr>
              <p:cNvSpPr txBox="1"/>
              <p:nvPr/>
            </p:nvSpPr>
            <p:spPr>
              <a:xfrm>
                <a:off x="5259211" y="4369444"/>
                <a:ext cx="3094117" cy="422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CD5509-A224-4EF7-BFDC-CB84AE999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211" y="4369444"/>
                <a:ext cx="3094117" cy="4221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146D96-CF39-3DC8-1089-CE6ADBC3E17F}"/>
                  </a:ext>
                </a:extLst>
              </p:cNvPr>
              <p:cNvSpPr txBox="1"/>
              <p:nvPr/>
            </p:nvSpPr>
            <p:spPr>
              <a:xfrm>
                <a:off x="3239874" y="5957207"/>
                <a:ext cx="5622245" cy="538481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AND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b="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b="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EAE931-44E4-5C26-258D-F2FB3F037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874" y="5957207"/>
                <a:ext cx="5622245" cy="538481"/>
              </a:xfrm>
              <a:prstGeom prst="rect">
                <a:avLst/>
              </a:prstGeom>
              <a:blipFill>
                <a:blip r:embed="rId14"/>
                <a:stretch>
                  <a:fillRect l="-1573" b="-15556"/>
                </a:stretch>
              </a:blip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4D1CB3-CA50-3E8D-D239-3CB87DFF3EC8}"/>
                  </a:ext>
                </a:extLst>
              </p:cNvPr>
              <p:cNvSpPr txBox="1"/>
              <p:nvPr/>
            </p:nvSpPr>
            <p:spPr>
              <a:xfrm>
                <a:off x="1141998" y="1439999"/>
                <a:ext cx="39357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Parameters: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ℓ,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509A5C-D604-99FE-A6C8-C983AF3D2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998" y="1439999"/>
                <a:ext cx="3935757" cy="461665"/>
              </a:xfrm>
              <a:prstGeom prst="rect">
                <a:avLst/>
              </a:prstGeom>
              <a:blipFill>
                <a:blip r:embed="rId15"/>
                <a:stretch>
                  <a:fillRect l="-2251" t="-10811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8C1CF1-7FC3-6B9F-3655-69CEC46D146D}"/>
                  </a:ext>
                </a:extLst>
              </p:cNvPr>
              <p:cNvSpPr txBox="1"/>
              <p:nvPr/>
            </p:nvSpPr>
            <p:spPr>
              <a:xfrm>
                <a:off x="6986525" y="5326835"/>
                <a:ext cx="4529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0" dirty="0"/>
                  <a:t> is accepting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2B93B34-8EFC-8227-5F27-D14C7E3F5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525" y="5326835"/>
                <a:ext cx="4529125" cy="461665"/>
              </a:xfrm>
              <a:prstGeom prst="rect">
                <a:avLst/>
              </a:prstGeom>
              <a:blipFill>
                <a:blip r:embed="rId16"/>
                <a:stretch>
                  <a:fillRect l="-2241" t="-10526" b="-26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E1E54B0-7FF2-1083-B3FD-40E14AAA8CE6}"/>
              </a:ext>
            </a:extLst>
          </p:cNvPr>
          <p:cNvSpPr/>
          <p:nvPr/>
        </p:nvSpPr>
        <p:spPr>
          <a:xfrm>
            <a:off x="0" y="1380073"/>
            <a:ext cx="12298680" cy="391806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EB59BF-DC63-8EE7-F990-75E095B27AC7}"/>
                  </a:ext>
                </a:extLst>
              </p:cNvPr>
              <p:cNvSpPr txBox="1"/>
              <p:nvPr/>
            </p:nvSpPr>
            <p:spPr>
              <a:xfrm>
                <a:off x="2143695" y="2696428"/>
                <a:ext cx="8366257" cy="461665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/>
                  <a:t>For bounded arity trees: </a:t>
                </a:r>
                <a:r>
                  <a:rPr lang="en-US" sz="2400" dirty="0"/>
                  <a:t># of leaves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⇝</m:t>
                    </m:r>
                  </m:oMath>
                </a14:m>
                <a:r>
                  <a:rPr lang="en-IL" sz="2400" dirty="0"/>
                  <a:t> topolgy of the tree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EB59BF-DC63-8EE7-F990-75E095B27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695" y="2696428"/>
                <a:ext cx="8366257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1233705-72C2-7536-E305-7ADF78AA9EE2}"/>
              </a:ext>
            </a:extLst>
          </p:cNvPr>
          <p:cNvSpPr txBox="1"/>
          <p:nvPr/>
        </p:nvSpPr>
        <p:spPr>
          <a:xfrm>
            <a:off x="2026407" y="2218180"/>
            <a:ext cx="6152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Main insight:</a:t>
            </a:r>
            <a:endParaRPr lang="en-IL" sz="2400" dirty="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9CFBDE-443F-F483-D0F0-2E341CCF8E1F}"/>
              </a:ext>
            </a:extLst>
          </p:cNvPr>
          <p:cNvSpPr txBox="1"/>
          <p:nvPr/>
        </p:nvSpPr>
        <p:spPr>
          <a:xfrm>
            <a:off x="2850442" y="3247156"/>
            <a:ext cx="61524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Limiting the challenge space essentially bounds the arity of transcript tree induces by the adversary’s queries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2533795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A5F89-4DA9-4945-672E-52D9E56E9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D0C2F-5DF7-96C3-CA63-80ACB3C7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A careful balance act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6682D-B6B0-A7D0-D3B8-530048418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L" dirty="0"/>
                  <a:t>A “malicious” prover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L" dirty="0"/>
                  <a:t> will eventually run out of transcripts… </a:t>
                </a:r>
              </a:p>
              <a:p>
                <a:r>
                  <a:rPr lang="en-IL" dirty="0"/>
                  <a:t>On the other hand... </a:t>
                </a:r>
                <a:r>
                  <a:rPr lang="en-US" dirty="0"/>
                  <a:t>a</a:t>
                </a:r>
                <a:r>
                  <a:rPr lang="en-IL" dirty="0"/>
                  <a:t>n honest prover is bounded too</a:t>
                </a:r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6682D-B6B0-A7D0-D3B8-530048418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3968262F-6DF3-0BDB-0419-FB994942C53E}"/>
              </a:ext>
            </a:extLst>
          </p:cNvPr>
          <p:cNvSpPr txBox="1"/>
          <p:nvPr/>
        </p:nvSpPr>
        <p:spPr>
          <a:xfrm>
            <a:off x="3547742" y="3436492"/>
            <a:ext cx="6691640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IL" sz="2800" b="1" dirty="0">
                <a:solidFill>
                  <a:srgbClr val="FF0000"/>
                </a:solidFill>
              </a:rPr>
              <a:t>An honest prover has a greater “budget”</a:t>
            </a:r>
          </a:p>
        </p:txBody>
      </p:sp>
      <p:sp>
        <p:nvSpPr>
          <p:cNvPr id="34" name="Cloud Callout 33">
            <a:extLst>
              <a:ext uri="{FF2B5EF4-FFF2-40B4-BE49-F238E27FC236}">
                <a16:creationId xmlns:a16="http://schemas.microsoft.com/office/drawing/2014/main" id="{751509D4-3CEE-4564-094C-2CA52C65BB4E}"/>
              </a:ext>
            </a:extLst>
          </p:cNvPr>
          <p:cNvSpPr/>
          <p:nvPr/>
        </p:nvSpPr>
        <p:spPr>
          <a:xfrm>
            <a:off x="680" y="2960667"/>
            <a:ext cx="3345366" cy="2305342"/>
          </a:xfrm>
          <a:prstGeom prst="cloudCallout">
            <a:avLst>
              <a:gd name="adj1" fmla="val 55459"/>
              <a:gd name="adj2" fmla="val 6104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800" dirty="0"/>
              <a:t>Yes!</a:t>
            </a:r>
          </a:p>
          <a:p>
            <a:pPr algn="ctr"/>
            <a:r>
              <a:rPr lang="en-IL" sz="2800" dirty="0"/>
              <a:t>(sometimes)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C0C6E6-7130-28A3-6585-149424D009EB}"/>
              </a:ext>
            </a:extLst>
          </p:cNvPr>
          <p:cNvSpPr txBox="1"/>
          <p:nvPr/>
        </p:nvSpPr>
        <p:spPr>
          <a:xfrm>
            <a:off x="3806677" y="4144395"/>
            <a:ext cx="6306342" cy="181588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IL" sz="2800" dirty="0"/>
              <a:t>Can we set the parameters in such that:</a:t>
            </a:r>
          </a:p>
          <a:p>
            <a:pPr marL="514350" indent="-514350">
              <a:buFont typeface="+mj-lt"/>
              <a:buAutoNum type="arabicPeriod"/>
            </a:pPr>
            <a:r>
              <a:rPr lang="en-IL" sz="2800" dirty="0"/>
              <a:t>An honest prover succeeds whp</a:t>
            </a:r>
          </a:p>
          <a:p>
            <a:pPr marL="514350" indent="-514350">
              <a:buFont typeface="+mj-lt"/>
              <a:buAutoNum type="arabicPeriod"/>
            </a:pPr>
            <a:r>
              <a:rPr lang="en-IL" sz="2800" dirty="0"/>
              <a:t>A “malicious” prover does not</a:t>
            </a:r>
          </a:p>
          <a:p>
            <a:pPr algn="ctr"/>
            <a:r>
              <a:rPr lang="en-IL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240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DE55D7-DA72-5E9E-65F1-E0B5E6FA4ACE}"/>
              </a:ext>
            </a:extLst>
          </p:cNvPr>
          <p:cNvSpPr/>
          <p:nvPr/>
        </p:nvSpPr>
        <p:spPr>
          <a:xfrm>
            <a:off x="4716966" y="4616605"/>
            <a:ext cx="2040673" cy="64677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7BFBD-A511-8106-DB49-C96424BE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Completeness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DA570A-3759-66EF-BB8D-96BC52AFE3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L" dirty="0"/>
                  <a:t>Fix a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L" dirty="0"/>
                  <a:t> first prover messages</a:t>
                </a:r>
              </a:p>
              <a:p>
                <a:r>
                  <a:rPr lang="en-IL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L" dirty="0"/>
                  <a:t>: </a:t>
                </a:r>
              </a:p>
              <a:p>
                <a:pPr lvl="1"/>
                <a:r>
                  <a:rPr lang="en-IL" dirty="0"/>
                  <a:t>an honest prover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IL" dirty="0"/>
                  <a:t> attempts to find a transcript that hashes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IL" dirty="0"/>
              </a:p>
              <a:p>
                <a:pPr lvl="1"/>
                <a:r>
                  <a:rPr lang="en-IL" dirty="0"/>
                  <a:t>The probability to fail in all attempts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−ℓ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−ℓ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endParaRPr lang="en-IL" dirty="0"/>
              </a:p>
              <a:p>
                <a:pPr lvl="1"/>
                <a:r>
                  <a:rPr lang="en-IL" dirty="0"/>
                  <a:t>The probability to fail in all attempts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L" dirty="0"/>
                  <a:t> is</a:t>
                </a:r>
                <a:br>
                  <a:rPr lang="en-IL" dirty="0"/>
                </a:br>
                <a:r>
                  <a:rPr lang="en-IL" dirty="0"/>
                  <a:t>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−ℓ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𝑲</m:t>
                        </m:r>
                      </m:sup>
                    </m:sSup>
                  </m:oMath>
                </a14:m>
                <a:endParaRPr lang="en-IL" b="1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DA570A-3759-66EF-BB8D-96BC52AFE3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17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607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FFB9CE1-FB3D-902D-DC78-49FA3EC3DF01}"/>
              </a:ext>
            </a:extLst>
          </p:cNvPr>
          <p:cNvSpPr/>
          <p:nvPr/>
        </p:nvSpPr>
        <p:spPr>
          <a:xfrm>
            <a:off x="765048" y="3900710"/>
            <a:ext cx="10515600" cy="22714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C2B66-8CBB-EADA-DB07-6B8B03A7F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Knowledge Soundness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5C7CE-7E30-6164-A312-EC2C105F6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We want to argue that a prover from which we cannot extract has much fewer attempts to find a “good” transcript</a:t>
            </a:r>
          </a:p>
          <a:p>
            <a:r>
              <a:rPr lang="en-IL" dirty="0"/>
              <a:t>But how many attempts does it have?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1A2BAA-9178-3D91-2B65-8690F29EBC82}"/>
                  </a:ext>
                </a:extLst>
              </p:cNvPr>
              <p:cNvSpPr txBox="1"/>
              <p:nvPr/>
            </p:nvSpPr>
            <p:spPr>
              <a:xfrm>
                <a:off x="765048" y="3443510"/>
                <a:ext cx="10588752" cy="2660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sz="2800" b="1" dirty="0"/>
                  <a:t>Lemma:</a:t>
                </a:r>
              </a:p>
              <a:p>
                <a:pPr/>
                <a:r>
                  <a:rPr lang="en-IL" sz="2800" dirty="0"/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sz="2800" dirty="0"/>
                  <a:t>-bounded tree that does not contain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IL" sz="2800" dirty="0"/>
                  <a:t>)-complete sub-tree has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L" sz="2800" dirty="0"/>
                  <a:t> leaves, where</a:t>
                </a:r>
                <a:br>
                  <a:rPr lang="en-IL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  <m:nary>
                        <m:naryPr>
                          <m:chr m:val="∏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∏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1A2BAA-9178-3D91-2B65-8690F29EB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48" y="3443510"/>
                <a:ext cx="10588752" cy="2660280"/>
              </a:xfrm>
              <a:prstGeom prst="rect">
                <a:avLst/>
              </a:prstGeom>
              <a:blipFill>
                <a:blip r:embed="rId3"/>
                <a:stretch>
                  <a:fillRect l="-1198" t="-2857" b="-757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84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22246-67C0-E9C7-08D3-D8CDE2DBF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B55B5F-F916-84C4-603C-6B2DE69F73B0}"/>
              </a:ext>
            </a:extLst>
          </p:cNvPr>
          <p:cNvSpPr/>
          <p:nvPr/>
        </p:nvSpPr>
        <p:spPr>
          <a:xfrm>
            <a:off x="765048" y="3900710"/>
            <a:ext cx="10515600" cy="22714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80D3B-4733-2108-6E37-71B0FE845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Knowledge Soundness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6598E-2425-719C-BC84-B91D4DFF7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We want to argue that a prover from which we cannot extract has much fewer attempts to find a “good” transcript</a:t>
            </a:r>
          </a:p>
          <a:p>
            <a:r>
              <a:rPr lang="en-IL" dirty="0"/>
              <a:t>But how many attempts does it have?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AB5DA6-5064-BED9-F763-1113B60A985A}"/>
                  </a:ext>
                </a:extLst>
              </p:cNvPr>
              <p:cNvSpPr txBox="1"/>
              <p:nvPr/>
            </p:nvSpPr>
            <p:spPr>
              <a:xfrm>
                <a:off x="765048" y="3443510"/>
                <a:ext cx="10588752" cy="2660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sz="2800" b="1" dirty="0"/>
                  <a:t>Lemma:</a:t>
                </a:r>
              </a:p>
              <a:p>
                <a:pPr/>
                <a:r>
                  <a:rPr lang="en-IL" sz="2800" dirty="0"/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sz="2800" dirty="0"/>
                  <a:t>-bounded tree that does not contain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IL" sz="2800" dirty="0"/>
                  <a:t>)-complete sub-tree has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L" sz="2800" dirty="0"/>
                  <a:t> leaves, where</a:t>
                </a:r>
                <a:br>
                  <a:rPr lang="en-IL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  <m:nary>
                        <m:naryPr>
                          <m:chr m:val="∏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∏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AB5DA6-5064-BED9-F763-1113B60A9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48" y="3443510"/>
                <a:ext cx="10588752" cy="2660280"/>
              </a:xfrm>
              <a:prstGeom prst="rect">
                <a:avLst/>
              </a:prstGeom>
              <a:blipFill>
                <a:blip r:embed="rId3"/>
                <a:stretch>
                  <a:fillRect l="-1198" t="-2857" b="-757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Callout 5">
                <a:extLst>
                  <a:ext uri="{FF2B5EF4-FFF2-40B4-BE49-F238E27FC236}">
                    <a16:creationId xmlns:a16="http://schemas.microsoft.com/office/drawing/2014/main" id="{D1E49DE0-69DC-9A2B-9F5B-62F8D0AA933E}"/>
                  </a:ext>
                </a:extLst>
              </p:cNvPr>
              <p:cNvSpPr/>
              <p:nvPr/>
            </p:nvSpPr>
            <p:spPr>
              <a:xfrm>
                <a:off x="1764792" y="1508760"/>
                <a:ext cx="6181344" cy="2029968"/>
              </a:xfrm>
              <a:prstGeom prst="cloudCallout">
                <a:avLst>
                  <a:gd name="adj1" fmla="val -31780"/>
                  <a:gd name="adj2" fmla="val 68356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L" sz="2400" dirty="0"/>
                  <a:t>Every node at 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L" sz="2400" dirty="0"/>
                  <a:t> has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IL" sz="2400" dirty="0"/>
                  <a:t> children</a:t>
                </a:r>
              </a:p>
            </p:txBody>
          </p:sp>
        </mc:Choice>
        <mc:Fallback xmlns="">
          <p:sp>
            <p:nvSpPr>
              <p:cNvPr id="6" name="Cloud Callout 5">
                <a:extLst>
                  <a:ext uri="{FF2B5EF4-FFF2-40B4-BE49-F238E27FC236}">
                    <a16:creationId xmlns:a16="http://schemas.microsoft.com/office/drawing/2014/main" id="{D1E49DE0-69DC-9A2B-9F5B-62F8D0AA93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792" y="1508760"/>
                <a:ext cx="6181344" cy="2029968"/>
              </a:xfrm>
              <a:prstGeom prst="cloudCallout">
                <a:avLst>
                  <a:gd name="adj1" fmla="val -31780"/>
                  <a:gd name="adj2" fmla="val 68356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321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84FA8-5775-7819-2E08-B2B066469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BD28BB-EDB9-9691-CB7F-F8AC75E20492}"/>
              </a:ext>
            </a:extLst>
          </p:cNvPr>
          <p:cNvSpPr/>
          <p:nvPr/>
        </p:nvSpPr>
        <p:spPr>
          <a:xfrm>
            <a:off x="765048" y="3900710"/>
            <a:ext cx="10515600" cy="22714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2B0A3-4D12-FF76-CFCD-4DAF5FB9E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Knowledge Soundness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51FD8-0D3D-6596-CEDF-5B679C75F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We want to argue that a prover from which we cannot extract has much fewer attempts to find a “good” transcript</a:t>
            </a:r>
          </a:p>
          <a:p>
            <a:r>
              <a:rPr lang="en-IL" dirty="0"/>
              <a:t>But how many attempts does it have?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9710B8-60DE-CC0F-120E-C69B3B6C642C}"/>
                  </a:ext>
                </a:extLst>
              </p:cNvPr>
              <p:cNvSpPr txBox="1"/>
              <p:nvPr/>
            </p:nvSpPr>
            <p:spPr>
              <a:xfrm>
                <a:off x="765048" y="3443510"/>
                <a:ext cx="10588752" cy="2660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sz="2800" b="1" dirty="0"/>
                  <a:t>Lemma:</a:t>
                </a:r>
              </a:p>
              <a:p>
                <a:pPr/>
                <a:r>
                  <a:rPr lang="en-IL" sz="2800" dirty="0"/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sz="2800" dirty="0"/>
                  <a:t>-bounded tree that does not contain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IL" sz="2800" dirty="0"/>
                  <a:t>)-complete sub-tree has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L" sz="2800" dirty="0"/>
                  <a:t> leaves, where</a:t>
                </a:r>
                <a:br>
                  <a:rPr lang="en-IL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  <m:nary>
                        <m:naryPr>
                          <m:chr m:val="∏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∏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9710B8-60DE-CC0F-120E-C69B3B6C6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48" y="3443510"/>
                <a:ext cx="10588752" cy="2660280"/>
              </a:xfrm>
              <a:prstGeom prst="rect">
                <a:avLst/>
              </a:prstGeom>
              <a:blipFill>
                <a:blip r:embed="rId3"/>
                <a:stretch>
                  <a:fillRect l="-1198" t="-2857" b="-757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Callout 5">
                <a:extLst>
                  <a:ext uri="{FF2B5EF4-FFF2-40B4-BE49-F238E27FC236}">
                    <a16:creationId xmlns:a16="http://schemas.microsoft.com/office/drawing/2014/main" id="{B8A48480-4E01-4374-C465-F338DB67B5F4}"/>
                  </a:ext>
                </a:extLst>
              </p:cNvPr>
              <p:cNvSpPr/>
              <p:nvPr/>
            </p:nvSpPr>
            <p:spPr>
              <a:xfrm>
                <a:off x="4023360" y="1413542"/>
                <a:ext cx="6181344" cy="2029968"/>
              </a:xfrm>
              <a:prstGeom prst="cloudCallout">
                <a:avLst>
                  <a:gd name="adj1" fmla="val 36267"/>
                  <a:gd name="adj2" fmla="val 70608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L" sz="2400" dirty="0"/>
                  <a:t>Every node at 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L" sz="2400" dirty="0"/>
                  <a:t> has exactly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IL" sz="2400" dirty="0"/>
                  <a:t> children</a:t>
                </a:r>
              </a:p>
            </p:txBody>
          </p:sp>
        </mc:Choice>
        <mc:Fallback xmlns="">
          <p:sp>
            <p:nvSpPr>
              <p:cNvPr id="6" name="Cloud Callout 5">
                <a:extLst>
                  <a:ext uri="{FF2B5EF4-FFF2-40B4-BE49-F238E27FC236}">
                    <a16:creationId xmlns:a16="http://schemas.microsoft.com/office/drawing/2014/main" id="{B8A48480-4E01-4374-C465-F338DB67B5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360" y="1413542"/>
                <a:ext cx="6181344" cy="2029968"/>
              </a:xfrm>
              <a:prstGeom prst="cloudCallout">
                <a:avLst>
                  <a:gd name="adj1" fmla="val 36267"/>
                  <a:gd name="adj2" fmla="val 70608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04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E0CE-54A8-E10F-A2A1-711B780B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Fiat-Shamir Transform </a:t>
            </a:r>
            <a:r>
              <a:rPr lang="en-IL" sz="2000" dirty="0"/>
              <a:t>[FS’86,PS’96,BN’06,…]</a:t>
            </a:r>
          </a:p>
        </p:txBody>
      </p:sp>
      <p:pic>
        <p:nvPicPr>
          <p:cNvPr id="17" name="Content Placeholder 4" descr="Head with gears with solid fill">
            <a:extLst>
              <a:ext uri="{FF2B5EF4-FFF2-40B4-BE49-F238E27FC236}">
                <a16:creationId xmlns:a16="http://schemas.microsoft.com/office/drawing/2014/main" id="{FD91DA13-1FC2-C801-A8F9-E82617267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0044" y="2214865"/>
            <a:ext cx="2084173" cy="2084173"/>
          </a:xfrm>
        </p:spPr>
      </p:pic>
      <p:pic>
        <p:nvPicPr>
          <p:cNvPr id="18" name="Graphic 17" descr="Confused person outline">
            <a:extLst>
              <a:ext uri="{FF2B5EF4-FFF2-40B4-BE49-F238E27FC236}">
                <a16:creationId xmlns:a16="http://schemas.microsoft.com/office/drawing/2014/main" id="{28B616F5-2BD5-15A8-10E5-C4E3AE4AF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09002" y="2213189"/>
            <a:ext cx="2084173" cy="2084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DBEC66-52DB-2B52-1569-DD288CACFF78}"/>
                  </a:ext>
                </a:extLst>
              </p:cNvPr>
              <p:cNvSpPr txBox="1"/>
              <p:nvPr/>
            </p:nvSpPr>
            <p:spPr>
              <a:xfrm>
                <a:off x="4477095" y="1897357"/>
                <a:ext cx="3237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L" sz="2400" dirty="0"/>
                  <a:t>Common input: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𝓧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DBEC66-52DB-2B52-1569-DD288CACF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095" y="1897357"/>
                <a:ext cx="3237809" cy="461665"/>
              </a:xfrm>
              <a:prstGeom prst="rect">
                <a:avLst/>
              </a:prstGeom>
              <a:blipFill>
                <a:blip r:embed="rId6"/>
                <a:stretch>
                  <a:fillRect l="-1172" t="-10811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3DAD80A-060E-EE49-A21D-F1764509C2D7}"/>
                  </a:ext>
                </a:extLst>
              </p:cNvPr>
              <p:cNvSpPr txBox="1"/>
              <p:nvPr/>
            </p:nvSpPr>
            <p:spPr>
              <a:xfrm>
                <a:off x="553130" y="3489021"/>
                <a:ext cx="20841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L" sz="2400" b="1" dirty="0"/>
                  <a:t> </a:t>
                </a:r>
                <a:r>
                  <a:rPr lang="en-IL" sz="2400" dirty="0"/>
                  <a:t>such that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ℛ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3DAD80A-060E-EE49-A21D-F1764509C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30" y="3489021"/>
                <a:ext cx="2084173" cy="830997"/>
              </a:xfrm>
              <a:prstGeom prst="rect">
                <a:avLst/>
              </a:prstGeom>
              <a:blipFill>
                <a:blip r:embed="rId7"/>
                <a:stretch>
                  <a:fillRect t="-59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3CCE9AA5-56DB-33C6-ACA2-51E5E52EF6FF}"/>
              </a:ext>
            </a:extLst>
          </p:cNvPr>
          <p:cNvSpPr txBox="1"/>
          <p:nvPr/>
        </p:nvSpPr>
        <p:spPr>
          <a:xfrm>
            <a:off x="9745915" y="3654293"/>
            <a:ext cx="208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</a:t>
            </a:r>
            <a:r>
              <a:rPr lang="en-IL" sz="2400" b="1" dirty="0">
                <a:solidFill>
                  <a:srgbClr val="C00000"/>
                </a:solidFill>
              </a:rPr>
              <a:t>ccept/reject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7491154-516A-8DE0-B156-EB5EC71B4D33}"/>
              </a:ext>
            </a:extLst>
          </p:cNvPr>
          <p:cNvCxnSpPr/>
          <p:nvPr/>
        </p:nvCxnSpPr>
        <p:spPr>
          <a:xfrm>
            <a:off x="4477095" y="2953265"/>
            <a:ext cx="364129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9987D4D-63AF-EFCC-59F8-1F0C6A8B150A}"/>
              </a:ext>
            </a:extLst>
          </p:cNvPr>
          <p:cNvCxnSpPr>
            <a:cxnSpLocks/>
          </p:cNvCxnSpPr>
          <p:nvPr/>
        </p:nvCxnSpPr>
        <p:spPr>
          <a:xfrm flipH="1">
            <a:off x="4477095" y="3365159"/>
            <a:ext cx="364129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D6D765F-4192-F765-3346-79444BAE0893}"/>
              </a:ext>
            </a:extLst>
          </p:cNvPr>
          <p:cNvCxnSpPr/>
          <p:nvPr/>
        </p:nvCxnSpPr>
        <p:spPr>
          <a:xfrm>
            <a:off x="4477095" y="4320018"/>
            <a:ext cx="364129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5C0D680-2EC2-0E74-CC9E-E65CB056629D}"/>
              </a:ext>
            </a:extLst>
          </p:cNvPr>
          <p:cNvSpPr txBox="1"/>
          <p:nvPr/>
        </p:nvSpPr>
        <p:spPr>
          <a:xfrm rot="5400000">
            <a:off x="6077943" y="361296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63B7BF1D-F48C-D06D-E319-C05CCAAA0F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049542"/>
                <a:ext cx="10515600" cy="15669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The canonical way to transform a protocol to non-interactive</a:t>
                </a:r>
              </a:p>
              <a:p>
                <a:r>
                  <a:rPr lang="en-IL" dirty="0"/>
                  <a:t>Derandomize the verifier’s challenges: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63B7BF1D-F48C-D06D-E319-C05CCAAA0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49542"/>
                <a:ext cx="10515600" cy="1566900"/>
              </a:xfrm>
              <a:prstGeom prst="rect">
                <a:avLst/>
              </a:prstGeom>
              <a:blipFill>
                <a:blip r:embed="rId8"/>
                <a:stretch>
                  <a:fillRect l="-1086" t="-64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955F23BA-62ED-7DB8-F7AE-E52A4163EBBF}"/>
              </a:ext>
            </a:extLst>
          </p:cNvPr>
          <p:cNvSpPr/>
          <p:nvPr/>
        </p:nvSpPr>
        <p:spPr>
          <a:xfrm>
            <a:off x="8483037" y="5572897"/>
            <a:ext cx="654908" cy="432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3AB6F8-5282-4AE6-E644-7FD30DE685C6}"/>
                  </a:ext>
                </a:extLst>
              </p:cNvPr>
              <p:cNvSpPr txBox="1"/>
              <p:nvPr/>
            </p:nvSpPr>
            <p:spPr>
              <a:xfrm>
                <a:off x="9114138" y="5417493"/>
                <a:ext cx="20841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The transcript up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L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3AB6F8-5282-4AE6-E644-7FD30DE6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138" y="5417493"/>
                <a:ext cx="2084173" cy="830997"/>
              </a:xfrm>
              <a:prstGeom prst="rect">
                <a:avLst/>
              </a:prstGeom>
              <a:blipFill>
                <a:blip r:embed="rId9"/>
                <a:stretch>
                  <a:fillRect l="-2424" t="-5970" r="-5455" b="-164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1FA1246B-C73F-DBE1-6BE0-68F388554025}"/>
              </a:ext>
            </a:extLst>
          </p:cNvPr>
          <p:cNvSpPr txBox="1"/>
          <p:nvPr/>
        </p:nvSpPr>
        <p:spPr>
          <a:xfrm rot="5400000">
            <a:off x="6077943" y="361296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39BAD8E-9261-3D6E-7C61-400BCBB1DE6B}"/>
                  </a:ext>
                </a:extLst>
              </p:cNvPr>
              <p:cNvSpPr txBox="1"/>
              <p:nvPr/>
            </p:nvSpPr>
            <p:spPr>
              <a:xfrm>
                <a:off x="5960905" y="2546051"/>
                <a:ext cx="4939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39BAD8E-9261-3D6E-7C61-400BCBB1D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905" y="2546051"/>
                <a:ext cx="49391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894B893-2F29-5F59-15B1-3F58AB737B24}"/>
                  </a:ext>
                </a:extLst>
              </p:cNvPr>
              <p:cNvSpPr txBox="1"/>
              <p:nvPr/>
            </p:nvSpPr>
            <p:spPr>
              <a:xfrm>
                <a:off x="5976562" y="2995827"/>
                <a:ext cx="463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894B893-2F29-5F59-15B1-3F58AB737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562" y="2995827"/>
                <a:ext cx="46358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B640047-18F5-E98B-E8BB-E0C7F9E042CE}"/>
                  </a:ext>
                </a:extLst>
              </p:cNvPr>
              <p:cNvSpPr txBox="1"/>
              <p:nvPr/>
            </p:nvSpPr>
            <p:spPr>
              <a:xfrm>
                <a:off x="5976562" y="3919753"/>
                <a:ext cx="7414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B640047-18F5-E98B-E8BB-E0C7F9E04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562" y="3919753"/>
                <a:ext cx="741485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9530956-500A-01BE-44E9-29CA5F723608}"/>
                  </a:ext>
                </a:extLst>
              </p:cNvPr>
              <p:cNvSpPr txBox="1"/>
              <p:nvPr/>
            </p:nvSpPr>
            <p:spPr>
              <a:xfrm>
                <a:off x="2341312" y="1799276"/>
                <a:ext cx="13936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sz="2400" b="1" dirty="0"/>
                  <a:t>Prover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9530956-500A-01BE-44E9-29CA5F723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312" y="1799276"/>
                <a:ext cx="1393651" cy="461665"/>
              </a:xfrm>
              <a:prstGeom prst="rect">
                <a:avLst/>
              </a:prstGeom>
              <a:blipFill>
                <a:blip r:embed="rId13"/>
                <a:stretch>
                  <a:fillRect l="-7207" t="-10526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72524B4-BAE2-1C7F-65EC-1AAEFB8FFDA4}"/>
                  </a:ext>
                </a:extLst>
              </p:cNvPr>
              <p:cNvSpPr txBox="1"/>
              <p:nvPr/>
            </p:nvSpPr>
            <p:spPr>
              <a:xfrm>
                <a:off x="8511879" y="1798955"/>
                <a:ext cx="14784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Verifier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𝓥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72524B4-BAE2-1C7F-65EC-1AAEFB8FF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879" y="1798955"/>
                <a:ext cx="1478418" cy="461665"/>
              </a:xfrm>
              <a:prstGeom prst="rect">
                <a:avLst/>
              </a:prstGeom>
              <a:blipFill>
                <a:blip r:embed="rId14"/>
                <a:stretch>
                  <a:fillRect l="-6838" t="-10526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83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A441F-106E-7BEC-46D8-9DDAFC0AC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1ABB41-F501-0CFC-2A3B-D82BBB2E51E3}"/>
              </a:ext>
            </a:extLst>
          </p:cNvPr>
          <p:cNvSpPr/>
          <p:nvPr/>
        </p:nvSpPr>
        <p:spPr>
          <a:xfrm>
            <a:off x="765048" y="1856232"/>
            <a:ext cx="10515600" cy="18873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0A4F23-E663-DF37-31C5-EF214D31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Knowledge Soundness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84B7A1-EEC9-0518-7243-2693F469C761}"/>
                  </a:ext>
                </a:extLst>
              </p:cNvPr>
              <p:cNvSpPr txBox="1"/>
              <p:nvPr/>
            </p:nvSpPr>
            <p:spPr>
              <a:xfrm>
                <a:off x="765048" y="1450118"/>
                <a:ext cx="10588752" cy="2293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sz="2400" b="1" dirty="0"/>
                  <a:t>Lemma:</a:t>
                </a:r>
              </a:p>
              <a:p>
                <a:pPr/>
                <a:r>
                  <a:rPr lang="en-IL" sz="2400" dirty="0"/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sz="2400" dirty="0"/>
                  <a:t>-bounded tree that does not contain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IL" sz="2400" dirty="0"/>
                  <a:t>)-complete sub-tree has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L" sz="2400" dirty="0"/>
                  <a:t> leaves, where</a:t>
                </a:r>
                <a:br>
                  <a:rPr lang="en-IL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  <m:nary>
                        <m:naryPr>
                          <m:chr m:val="∏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∏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84B7A1-EEC9-0518-7243-2693F469C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48" y="1450118"/>
                <a:ext cx="10588752" cy="2293448"/>
              </a:xfrm>
              <a:prstGeom prst="rect">
                <a:avLst/>
              </a:prstGeom>
              <a:blipFill>
                <a:blip r:embed="rId3"/>
                <a:stretch>
                  <a:fillRect l="-958" t="-2210" b="-762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54D8DB8-CCAC-1B02-6AB4-5F9CE7564699}"/>
              </a:ext>
            </a:extLst>
          </p:cNvPr>
          <p:cNvSpPr/>
          <p:nvPr/>
        </p:nvSpPr>
        <p:spPr>
          <a:xfrm>
            <a:off x="621792" y="4851062"/>
            <a:ext cx="10805160" cy="15584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A20B68-09CF-BA1B-B29F-C092EF24798F}"/>
                  </a:ext>
                </a:extLst>
              </p:cNvPr>
              <p:cNvSpPr txBox="1"/>
              <p:nvPr/>
            </p:nvSpPr>
            <p:spPr>
              <a:xfrm>
                <a:off x="765048" y="4393862"/>
                <a:ext cx="10588752" cy="1977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sz="2800" b="1" dirty="0"/>
                  <a:t>Theorem (informal):</a:t>
                </a:r>
              </a:p>
              <a:p>
                <a:r>
                  <a:rPr lang="en-US" sz="2800" dirty="0"/>
                  <a:t>If the underlying protocol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sz="2800" dirty="0"/>
                  <a:t>-special sound, then there is an extractor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IL" sz="2800" dirty="0"/>
                  <a:t> that for every prover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L" sz="2800" dirty="0"/>
                  <a:t> outputs a witness w.p. at least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𝒫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𝒫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−ℓ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br>
                  <a:rPr lang="en-IL" sz="2800" dirty="0"/>
                </a:br>
                <a:endParaRPr lang="en-IL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A20B68-09CF-BA1B-B29F-C092EF247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48" y="4393862"/>
                <a:ext cx="10588752" cy="1977977"/>
              </a:xfrm>
              <a:prstGeom prst="rect">
                <a:avLst/>
              </a:prstGeom>
              <a:blipFill>
                <a:blip r:embed="rId4"/>
                <a:stretch>
                  <a:fillRect l="-1198" t="-3846" r="-958" b="-32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>
            <a:extLst>
              <a:ext uri="{FF2B5EF4-FFF2-40B4-BE49-F238E27FC236}">
                <a16:creationId xmlns:a16="http://schemas.microsoft.com/office/drawing/2014/main" id="{F2460263-716C-229A-F85E-4A63AF6D0730}"/>
              </a:ext>
            </a:extLst>
          </p:cNvPr>
          <p:cNvSpPr/>
          <p:nvPr/>
        </p:nvSpPr>
        <p:spPr>
          <a:xfrm>
            <a:off x="5440680" y="4004706"/>
            <a:ext cx="850392" cy="5212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loud Callout 11">
                <a:extLst>
                  <a:ext uri="{FF2B5EF4-FFF2-40B4-BE49-F238E27FC236}">
                    <a16:creationId xmlns:a16="http://schemas.microsoft.com/office/drawing/2014/main" id="{01326A60-8E65-356F-FBCB-C4D1F274DD64}"/>
                  </a:ext>
                </a:extLst>
              </p:cNvPr>
              <p:cNvSpPr/>
              <p:nvPr/>
            </p:nvSpPr>
            <p:spPr>
              <a:xfrm>
                <a:off x="-158496" y="2147888"/>
                <a:ext cx="5288280" cy="1531670"/>
              </a:xfrm>
              <a:prstGeom prst="cloudCallout">
                <a:avLst>
                  <a:gd name="adj1" fmla="val 37230"/>
                  <a:gd name="adj2" fmla="val 193919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eaLnBrk="1" latinLnBrk="0" hangingPunct="1"/>
                <a:r>
                  <a:rPr lang="en-US" sz="2400" dirty="0"/>
                  <a:t>Probability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L" sz="2400" dirty="0"/>
                  <a:t> outputs an accepting proof</a:t>
                </a:r>
              </a:p>
            </p:txBody>
          </p:sp>
        </mc:Choice>
        <mc:Fallback xmlns="">
          <p:sp>
            <p:nvSpPr>
              <p:cNvPr id="12" name="Cloud Callout 11">
                <a:extLst>
                  <a:ext uri="{FF2B5EF4-FFF2-40B4-BE49-F238E27FC236}">
                    <a16:creationId xmlns:a16="http://schemas.microsoft.com/office/drawing/2014/main" id="{01326A60-8E65-356F-FBCB-C4D1F274DD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8496" y="2147888"/>
                <a:ext cx="5288280" cy="1531670"/>
              </a:xfrm>
              <a:prstGeom prst="cloudCallout">
                <a:avLst>
                  <a:gd name="adj1" fmla="val 37230"/>
                  <a:gd name="adj2" fmla="val 193919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loud Callout 12">
                <a:extLst>
                  <a:ext uri="{FF2B5EF4-FFF2-40B4-BE49-F238E27FC236}">
                    <a16:creationId xmlns:a16="http://schemas.microsoft.com/office/drawing/2014/main" id="{D9AEA477-0FF2-2C12-A780-02EC912DA62E}"/>
                  </a:ext>
                </a:extLst>
              </p:cNvPr>
              <p:cNvSpPr/>
              <p:nvPr/>
            </p:nvSpPr>
            <p:spPr>
              <a:xfrm>
                <a:off x="5672328" y="1818584"/>
                <a:ext cx="5288280" cy="1531670"/>
              </a:xfrm>
              <a:prstGeom prst="cloudCallout">
                <a:avLst>
                  <a:gd name="adj1" fmla="val -44903"/>
                  <a:gd name="adj2" fmla="val 217202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eaLnBrk="1" latinLnBrk="0" hangingPunct="1"/>
                <a:r>
                  <a:rPr lang="en-US" sz="2400" dirty="0"/>
                  <a:t>A bound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L" sz="2400" dirty="0"/>
                  <a:t>’s RO queries</a:t>
                </a:r>
              </a:p>
            </p:txBody>
          </p:sp>
        </mc:Choice>
        <mc:Fallback xmlns="">
          <p:sp>
            <p:nvSpPr>
              <p:cNvPr id="13" name="Cloud Callout 12">
                <a:extLst>
                  <a:ext uri="{FF2B5EF4-FFF2-40B4-BE49-F238E27FC236}">
                    <a16:creationId xmlns:a16="http://schemas.microsoft.com/office/drawing/2014/main" id="{D9AEA477-0FF2-2C12-A780-02EC912DA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328" y="1818584"/>
                <a:ext cx="5288280" cy="1531670"/>
              </a:xfrm>
              <a:prstGeom prst="cloudCallout">
                <a:avLst>
                  <a:gd name="adj1" fmla="val -44903"/>
                  <a:gd name="adj2" fmla="val 217202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37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DB317-C603-CF82-8BE8-071D6624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Setting the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20635A-692C-6C48-BA79-F258BE29AB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L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L" dirty="0"/>
                  <a:t> for some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L" dirty="0"/>
                  <a:t> then</a:t>
                </a:r>
                <a:br>
                  <a:rPr lang="en-IL" dirty="0"/>
                </a:br>
                <a:br>
                  <a:rPr lang="en-IL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nary>
                    <m:nary>
                      <m:naryPr>
                        <m:chr m:val="∏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nary>
                      <m:naryPr>
                        <m:chr m:val="∏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IL" dirty="0"/>
              </a:p>
              <a:p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20635A-692C-6C48-BA79-F258BE29AB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145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025E2F-10E0-20DC-4D66-DE599D9EB7F4}"/>
                  </a:ext>
                </a:extLst>
              </p:cNvPr>
              <p:cNvSpPr txBox="1"/>
              <p:nvPr/>
            </p:nvSpPr>
            <p:spPr>
              <a:xfrm>
                <a:off x="8424747" y="947183"/>
                <a:ext cx="30461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1AF4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solidFill>
                            <a:srgbClr val="001AF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1AF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1AF4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1AF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1AF4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1AF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1AF4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1AF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rgbClr val="001AF4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025E2F-10E0-20DC-4D66-DE599D9EB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747" y="947183"/>
                <a:ext cx="304614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9976A0-DE9A-E500-721D-591092151ECF}"/>
              </a:ext>
            </a:extLst>
          </p:cNvPr>
          <p:cNvCxnSpPr/>
          <p:nvPr/>
        </p:nvCxnSpPr>
        <p:spPr>
          <a:xfrm flipV="1">
            <a:off x="9043639" y="1405054"/>
            <a:ext cx="669073" cy="8474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8CF3C0-2B38-C7FB-8B31-CEC4A7F12FC7}"/>
                  </a:ext>
                </a:extLst>
              </p:cNvPr>
              <p:cNvSpPr txBox="1"/>
              <p:nvPr/>
            </p:nvSpPr>
            <p:spPr>
              <a:xfrm>
                <a:off x="838200" y="4023118"/>
                <a:ext cx="4007251" cy="5291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sz="2400" dirty="0"/>
                  <a:t>Correctness error: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−ℓ</m:t>
                            </m:r>
                          </m:sup>
                        </m:s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IL" sz="2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8CF3C0-2B38-C7FB-8B31-CEC4A7F12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23118"/>
                <a:ext cx="4007251" cy="529184"/>
              </a:xfrm>
              <a:prstGeom prst="rect">
                <a:avLst/>
              </a:prstGeom>
              <a:blipFill>
                <a:blip r:embed="rId5"/>
                <a:stretch>
                  <a:fillRect l="-2532" b="-2790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7737F3-DA47-B2F4-69A3-A3A824B502F5}"/>
                  </a:ext>
                </a:extLst>
              </p:cNvPr>
              <p:cNvSpPr txBox="1"/>
              <p:nvPr/>
            </p:nvSpPr>
            <p:spPr>
              <a:xfrm>
                <a:off x="6378807" y="3894813"/>
                <a:ext cx="5329664" cy="785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sz="2400" dirty="0"/>
                  <a:t>Knowledge soundness error: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−ℓ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𝐾𝑟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IL" sz="24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7737F3-DA47-B2F4-69A3-A3A824B50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807" y="3894813"/>
                <a:ext cx="5329664" cy="785793"/>
              </a:xfrm>
              <a:prstGeom prst="rect">
                <a:avLst/>
              </a:prstGeom>
              <a:blipFill>
                <a:blip r:embed="rId6"/>
                <a:stretch>
                  <a:fillRect l="-1900" b="-634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F6B515-406F-36BD-DD70-7FE44036AC17}"/>
                  </a:ext>
                </a:extLst>
              </p:cNvPr>
              <p:cNvSpPr txBox="1"/>
              <p:nvPr/>
            </p:nvSpPr>
            <p:spPr>
              <a:xfrm>
                <a:off x="1574744" y="4815543"/>
                <a:ext cx="2115772" cy="474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−ℓ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func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F6B515-406F-36BD-DD70-7FE44036A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744" y="4815543"/>
                <a:ext cx="2115772" cy="474810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C8C8AF-858E-0E95-37CF-9FE7509559C1}"/>
                  </a:ext>
                </a:extLst>
              </p:cNvPr>
              <p:cNvSpPr txBox="1"/>
              <p:nvPr/>
            </p:nvSpPr>
            <p:spPr>
              <a:xfrm>
                <a:off x="838200" y="5194457"/>
                <a:ext cx="37241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b="0" dirty="0"/>
                  <a:t> correctness error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≈1/2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C8C8AF-858E-0E95-37CF-9FE750955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94457"/>
                <a:ext cx="3724161" cy="461665"/>
              </a:xfrm>
              <a:prstGeom prst="rect">
                <a:avLst/>
              </a:prstGeom>
              <a:blipFill>
                <a:blip r:embed="rId8"/>
                <a:stretch>
                  <a:fillRect t="-7895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5F9D0D-7ECA-FEF8-9BB0-259D6F342AD4}"/>
                  </a:ext>
                </a:extLst>
              </p:cNvPr>
              <p:cNvSpPr txBox="1"/>
              <p:nvPr/>
            </p:nvSpPr>
            <p:spPr>
              <a:xfrm>
                <a:off x="8225790" y="4815543"/>
                <a:ext cx="20722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5F9D0D-7ECA-FEF8-9BB0-259D6F342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790" y="4815543"/>
                <a:ext cx="2072299" cy="461665"/>
              </a:xfrm>
              <a:prstGeom prst="rect">
                <a:avLst/>
              </a:prstGeom>
              <a:blipFill>
                <a:blip r:embed="rId9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C1F762-2C81-97CB-1AB3-56497E65D1FB}"/>
                  </a:ext>
                </a:extLst>
              </p:cNvPr>
              <p:cNvSpPr txBox="1"/>
              <p:nvPr/>
            </p:nvSpPr>
            <p:spPr>
              <a:xfrm>
                <a:off x="7393446" y="5213457"/>
                <a:ext cx="3592715" cy="478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b="0" dirty="0"/>
                  <a:t> soundness error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C1F762-2C81-97CB-1AB3-56497E65D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446" y="5213457"/>
                <a:ext cx="3592715" cy="478977"/>
              </a:xfrm>
              <a:prstGeom prst="rect">
                <a:avLst/>
              </a:prstGeom>
              <a:blipFill>
                <a:blip r:embed="rId10"/>
                <a:stretch>
                  <a:fillRect t="-5128" b="-282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42F753A-99F2-4A55-4445-6DA10647CEDB}"/>
                  </a:ext>
                </a:extLst>
              </p:cNvPr>
              <p:cNvSpPr txBox="1"/>
              <p:nvPr/>
            </p:nvSpPr>
            <p:spPr>
              <a:xfrm>
                <a:off x="1197775" y="5669267"/>
                <a:ext cx="2492029" cy="681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−ℓ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func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den>
                    </m:f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42F753A-99F2-4A55-4445-6DA10647C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775" y="5669267"/>
                <a:ext cx="2492029" cy="681982"/>
              </a:xfrm>
              <a:prstGeom prst="rect">
                <a:avLst/>
              </a:prstGeom>
              <a:blipFill>
                <a:blip r:embed="rId11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7C7189-AA30-BAC4-3D83-5C7B88242CD4}"/>
                  </a:ext>
                </a:extLst>
              </p:cNvPr>
              <p:cNvSpPr txBox="1"/>
              <p:nvPr/>
            </p:nvSpPr>
            <p:spPr>
              <a:xfrm>
                <a:off x="5403431" y="5942788"/>
                <a:ext cx="4544386" cy="682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Works as long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endParaRPr lang="en-IL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7C7189-AA30-BAC4-3D83-5C7B88242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431" y="5942788"/>
                <a:ext cx="4544386" cy="682816"/>
              </a:xfrm>
              <a:prstGeom prst="rect">
                <a:avLst/>
              </a:prstGeom>
              <a:blipFill>
                <a:blip r:embed="rId12"/>
                <a:stretch>
                  <a:fillRect l="-1950" b="-925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0F8BC4-3EDF-FD05-E060-8FB1455858D2}"/>
                  </a:ext>
                </a:extLst>
              </p:cNvPr>
              <p:cNvSpPr txBox="1"/>
              <p:nvPr/>
            </p:nvSpPr>
            <p:spPr>
              <a:xfrm>
                <a:off x="838200" y="6338746"/>
                <a:ext cx="30461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1AF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1AF4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solidFill>
                                <a:srgbClr val="001AF4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1AF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1AF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1AF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1AF4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1AF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1AF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1AF4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L" dirty="0">
                  <a:solidFill>
                    <a:srgbClr val="001AF4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0F8BC4-3EDF-FD05-E060-8FB145585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338746"/>
                <a:ext cx="304614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19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EF9E3-A54B-2571-EF13-75B848604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An ignored fact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7CACDB-0B12-34C6-E4BF-A5A55C3C38DA}"/>
              </a:ext>
            </a:extLst>
          </p:cNvPr>
          <p:cNvSpPr txBox="1">
            <a:spLocks/>
          </p:cNvSpPr>
          <p:nvPr/>
        </p:nvSpPr>
        <p:spPr>
          <a:xfrm>
            <a:off x="838200" y="1830440"/>
            <a:ext cx="10515600" cy="3691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Our transform (like Fischlin’s) requires some notion of unique responses</a:t>
            </a:r>
          </a:p>
          <a:p>
            <a:r>
              <a:rPr lang="en-US" sz="2400" dirty="0"/>
              <a:t>Most protocols do not satisfy the standard notion of unique responses!</a:t>
            </a:r>
          </a:p>
          <a:p>
            <a:r>
              <a:rPr lang="en-US" sz="2400" dirty="0"/>
              <a:t>We define a new weaker notion: “random-challenge unique response” and show that it:</a:t>
            </a:r>
            <a:endParaRPr lang="en-US" sz="2000" dirty="0"/>
          </a:p>
          <a:p>
            <a:pPr lvl="1"/>
            <a:r>
              <a:rPr lang="en-US" sz="2000" dirty="0"/>
              <a:t>Suffices for our transformation</a:t>
            </a:r>
          </a:p>
          <a:p>
            <a:pPr lvl="1"/>
            <a:r>
              <a:rPr lang="en-US" sz="2000" dirty="0"/>
              <a:t>Satisfied by natural protocols (e.g., Bulletproofs</a:t>
            </a:r>
            <a:r>
              <a:rPr lang="en-US" sz="1600" dirty="0"/>
              <a:t>)</a:t>
            </a:r>
            <a:endParaRPr lang="en-IL" sz="1600" dirty="0"/>
          </a:p>
          <a:p>
            <a:endParaRPr lang="en-IL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IL" sz="2000" dirty="0"/>
          </a:p>
        </p:txBody>
      </p:sp>
    </p:spTree>
    <p:extLst>
      <p:ext uri="{BB962C8B-B14F-4D97-AF65-F5344CB8AC3E}">
        <p14:creationId xmlns:p14="http://schemas.microsoft.com/office/powerpoint/2010/main" val="412635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ACE3-6CF7-E68E-1255-02E0E2796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Recapping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2792CB8-87DF-2DE1-19A9-77A8D87EC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176"/>
            <a:ext cx="10515600" cy="552151"/>
          </a:xfrm>
        </p:spPr>
        <p:txBody>
          <a:bodyPr>
            <a:normAutofit/>
          </a:bodyPr>
          <a:lstStyle/>
          <a:p>
            <a:r>
              <a:rPr lang="en-IL" sz="2400" dirty="0"/>
              <a:t>Two transformations for multi-round protocols with straight-line extraction:</a:t>
            </a:r>
          </a:p>
          <a:p>
            <a:pPr marL="0" indent="0">
              <a:buNone/>
            </a:pPr>
            <a:endParaRPr lang="en-IL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FF4231-2932-842A-0A06-5F14DC6D1C57}"/>
              </a:ext>
            </a:extLst>
          </p:cNvPr>
          <p:cNvSpPr txBox="1"/>
          <p:nvPr/>
        </p:nvSpPr>
        <p:spPr>
          <a:xfrm>
            <a:off x="1038225" y="1936391"/>
            <a:ext cx="4322669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/>
              <a:t>Transformation #1: </a:t>
            </a:r>
            <a:br>
              <a:rPr lang="en-US" sz="2400" b="1" dirty="0"/>
            </a:br>
            <a:r>
              <a:rPr lang="en-US" sz="2400" b="1" dirty="0"/>
              <a:t>Multi-round Fischlin</a:t>
            </a:r>
            <a:endParaRPr lang="en-IL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A4E22B-C829-9B40-A4DE-98D030E945AC}"/>
                  </a:ext>
                </a:extLst>
              </p:cNvPr>
              <p:cNvSpPr txBox="1"/>
              <p:nvPr/>
            </p:nvSpPr>
            <p:spPr>
              <a:xfrm>
                <a:off x="1038224" y="2767388"/>
                <a:ext cx="432266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L" sz="2000" dirty="0"/>
                  <a:t>Small proofs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L" sz="2000" dirty="0"/>
                  <a:t>Bounded round complexity: up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A4E22B-C829-9B40-A4DE-98D030E94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24" y="2767388"/>
                <a:ext cx="4322669" cy="1015663"/>
              </a:xfrm>
              <a:prstGeom prst="rect">
                <a:avLst/>
              </a:prstGeom>
              <a:blipFill>
                <a:blip r:embed="rId2"/>
                <a:stretch>
                  <a:fillRect l="-1173" t="-2439" b="-365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03092236-683D-3212-C645-915864DA9D9F}"/>
              </a:ext>
            </a:extLst>
          </p:cNvPr>
          <p:cNvSpPr txBox="1"/>
          <p:nvPr/>
        </p:nvSpPr>
        <p:spPr>
          <a:xfrm>
            <a:off x="6338047" y="1936391"/>
            <a:ext cx="4636433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/>
              <a:t>Transformation #2: </a:t>
            </a:r>
            <a:br>
              <a:rPr lang="en-US" sz="2400" b="1" dirty="0"/>
            </a:br>
            <a:r>
              <a:rPr lang="en-US" sz="2400" b="1" dirty="0"/>
              <a:t>Multi-round cut-and-choose</a:t>
            </a:r>
            <a:endParaRPr lang="en-IL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7E6ADD9-8C47-61FF-414F-AB50F3233E65}"/>
                  </a:ext>
                </a:extLst>
              </p:cNvPr>
              <p:cNvSpPr txBox="1"/>
              <p:nvPr/>
            </p:nvSpPr>
            <p:spPr>
              <a:xfrm>
                <a:off x="6338046" y="2770758"/>
                <a:ext cx="326012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</a:t>
                </a:r>
                <a:r>
                  <a:rPr lang="en-IL" sz="2000" dirty="0"/>
                  <a:t>arger proofs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Supports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sz="2000" dirty="0"/>
                  <a:t> rounds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L" sz="2000" dirty="0"/>
                  <a:t>Analysis in the QROM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7E6ADD9-8C47-61FF-414F-AB50F3233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046" y="2770758"/>
                <a:ext cx="3260123" cy="1015663"/>
              </a:xfrm>
              <a:prstGeom prst="rect">
                <a:avLst/>
              </a:prstGeom>
              <a:blipFill>
                <a:blip r:embed="rId3"/>
                <a:stretch>
                  <a:fillRect l="-1946" t="-3704" r="-1167" b="-98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68FC2CB-4085-8714-C849-F360A5B618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097452"/>
                <a:ext cx="10515600" cy="25633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L" dirty="0"/>
                  <a:t>Open questions: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func>
                  </m:oMath>
                </a14:m>
                <a:r>
                  <a:rPr lang="en-IL" dirty="0"/>
                  <a:t> rounds without the cut-and-choose overhead (in the ROM)?</a:t>
                </a:r>
              </a:p>
              <a:p>
                <a:pPr lvl="1"/>
                <a:r>
                  <a:rPr lang="en-US" dirty="0"/>
                  <a:t>I</a:t>
                </a:r>
                <a:r>
                  <a:rPr lang="en-IL" dirty="0"/>
                  <a:t>s parallel repetition necessary in the ROM?</a:t>
                </a:r>
              </a:p>
              <a:p>
                <a:pPr lvl="1"/>
                <a:r>
                  <a:rPr lang="en-IL" dirty="0"/>
                  <a:t>QROM security of Transformation #1? </a:t>
                </a:r>
                <a:br>
                  <a:rPr lang="en-IL" dirty="0"/>
                </a:br>
                <a:r>
                  <a:rPr lang="en-IL" dirty="0"/>
                  <a:t>Generally, QROM security of games where “winning” is done bit-by-bit</a:t>
                </a: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68FC2CB-4085-8714-C849-F360A5B61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97452"/>
                <a:ext cx="10515600" cy="2563324"/>
              </a:xfrm>
              <a:prstGeom prst="rect">
                <a:avLst/>
              </a:prstGeom>
              <a:blipFill>
                <a:blip r:embed="rId4"/>
                <a:stretch>
                  <a:fillRect l="-1086" t="-39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B974B54-D9FB-787E-7E9C-9D81F32BEA9C}"/>
              </a:ext>
            </a:extLst>
          </p:cNvPr>
          <p:cNvSpPr txBox="1"/>
          <p:nvPr/>
        </p:nvSpPr>
        <p:spPr>
          <a:xfrm>
            <a:off x="3199558" y="6378519"/>
            <a:ext cx="1688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b="1" dirty="0">
                <a:solidFill>
                  <a:srgbClr val="FF0000"/>
                </a:solidFill>
              </a:rPr>
              <a:t>Thank you!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A80763-EC54-6009-952C-4749E2B11A8D}"/>
              </a:ext>
            </a:extLst>
          </p:cNvPr>
          <p:cNvSpPr txBox="1"/>
          <p:nvPr/>
        </p:nvSpPr>
        <p:spPr>
          <a:xfrm>
            <a:off x="5758405" y="6378518"/>
            <a:ext cx="6099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001AF4"/>
                </a:solidFill>
              </a:rPr>
              <a:t>i</a:t>
            </a:r>
            <a:r>
              <a:rPr lang="en-IL" sz="2400" u="sng" dirty="0">
                <a:solidFill>
                  <a:srgbClr val="001AF4"/>
                </a:solidFill>
              </a:rPr>
              <a:t>a.cr/2024/1724</a:t>
            </a:r>
          </a:p>
        </p:txBody>
      </p:sp>
    </p:spTree>
    <p:extLst>
      <p:ext uri="{BB962C8B-B14F-4D97-AF65-F5344CB8AC3E}">
        <p14:creationId xmlns:p14="http://schemas.microsoft.com/office/powerpoint/2010/main" val="156974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EBA87-57C6-3DF7-488A-772F442D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Fiat-Shamir Transform </a:t>
            </a:r>
            <a:r>
              <a:rPr lang="en-IL" sz="2000" dirty="0"/>
              <a:t>[FS’86,PS’96,BN’06,…]</a:t>
            </a:r>
            <a:endParaRPr lang="en-IL" dirty="0"/>
          </a:p>
        </p:txBody>
      </p:sp>
      <p:pic>
        <p:nvPicPr>
          <p:cNvPr id="4" name="Content Placeholder 4" descr="Head with gears with solid fill">
            <a:extLst>
              <a:ext uri="{FF2B5EF4-FFF2-40B4-BE49-F238E27FC236}">
                <a16:creationId xmlns:a16="http://schemas.microsoft.com/office/drawing/2014/main" id="{4F3D537A-EEDB-C428-B8DE-A22B1E981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0044" y="2214865"/>
            <a:ext cx="2084173" cy="2084173"/>
          </a:xfrm>
          <a:prstGeom prst="rect">
            <a:avLst/>
          </a:prstGeom>
        </p:spPr>
      </p:pic>
      <p:pic>
        <p:nvPicPr>
          <p:cNvPr id="5" name="Graphic 4" descr="Confused person outline">
            <a:extLst>
              <a:ext uri="{FF2B5EF4-FFF2-40B4-BE49-F238E27FC236}">
                <a16:creationId xmlns:a16="http://schemas.microsoft.com/office/drawing/2014/main" id="{2C658F88-7AAF-4087-E853-0AB66C1080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9002" y="2213189"/>
            <a:ext cx="2084173" cy="2084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D5D3C3-ADA5-DC60-B29B-F7D72C1B95BE}"/>
                  </a:ext>
                </a:extLst>
              </p:cNvPr>
              <p:cNvSpPr txBox="1"/>
              <p:nvPr/>
            </p:nvSpPr>
            <p:spPr>
              <a:xfrm>
                <a:off x="4477095" y="1897357"/>
                <a:ext cx="3237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L" sz="2400" dirty="0"/>
                  <a:t>Common input: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𝓧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D5D3C3-ADA5-DC60-B29B-F7D72C1B9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095" y="1897357"/>
                <a:ext cx="3237809" cy="461665"/>
              </a:xfrm>
              <a:prstGeom prst="rect">
                <a:avLst/>
              </a:prstGeom>
              <a:blipFill>
                <a:blip r:embed="rId7"/>
                <a:stretch>
                  <a:fillRect l="-1172" t="-10811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E9B532-F48D-B606-783D-B1DE21628BF9}"/>
                  </a:ext>
                </a:extLst>
              </p:cNvPr>
              <p:cNvSpPr txBox="1"/>
              <p:nvPr/>
            </p:nvSpPr>
            <p:spPr>
              <a:xfrm>
                <a:off x="553130" y="3489021"/>
                <a:ext cx="20841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L" sz="2400" b="1" dirty="0"/>
                  <a:t> </a:t>
                </a:r>
                <a:r>
                  <a:rPr lang="en-IL" sz="2400" dirty="0"/>
                  <a:t>such that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ℛ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E9B532-F48D-B606-783D-B1DE21628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30" y="3489021"/>
                <a:ext cx="2084173" cy="830997"/>
              </a:xfrm>
              <a:prstGeom prst="rect">
                <a:avLst/>
              </a:prstGeom>
              <a:blipFill>
                <a:blip r:embed="rId8"/>
                <a:stretch>
                  <a:fillRect t="-59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5F0A52C-D73F-53CE-5B0A-287CFB825B37}"/>
              </a:ext>
            </a:extLst>
          </p:cNvPr>
          <p:cNvSpPr txBox="1"/>
          <p:nvPr/>
        </p:nvSpPr>
        <p:spPr>
          <a:xfrm>
            <a:off x="9745915" y="3654293"/>
            <a:ext cx="208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</a:t>
            </a:r>
            <a:r>
              <a:rPr lang="en-IL" sz="2400" b="1" dirty="0">
                <a:solidFill>
                  <a:srgbClr val="C00000"/>
                </a:solidFill>
              </a:rPr>
              <a:t>ccept/reject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2FA6A8-DCFB-E622-4B2A-C44050E09F11}"/>
              </a:ext>
            </a:extLst>
          </p:cNvPr>
          <p:cNvCxnSpPr/>
          <p:nvPr/>
        </p:nvCxnSpPr>
        <p:spPr>
          <a:xfrm>
            <a:off x="4477095" y="3489021"/>
            <a:ext cx="364129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D62066-3B41-0E1D-9FBB-B05109663228}"/>
                  </a:ext>
                </a:extLst>
              </p:cNvPr>
              <p:cNvSpPr txBox="1"/>
              <p:nvPr/>
            </p:nvSpPr>
            <p:spPr>
              <a:xfrm>
                <a:off x="4716631" y="3088911"/>
                <a:ext cx="31702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D62066-3B41-0E1D-9FBB-B05109663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631" y="3088911"/>
                <a:ext cx="3170227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F4260F-3EF9-4043-36E5-D6D8E383347F}"/>
                  </a:ext>
                </a:extLst>
              </p:cNvPr>
              <p:cNvSpPr txBox="1"/>
              <p:nvPr/>
            </p:nvSpPr>
            <p:spPr>
              <a:xfrm>
                <a:off x="2341312" y="1799276"/>
                <a:ext cx="13936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sz="2400" b="1" dirty="0"/>
                  <a:t>Prover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F4260F-3EF9-4043-36E5-D6D8E3833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312" y="1799276"/>
                <a:ext cx="1393651" cy="461665"/>
              </a:xfrm>
              <a:prstGeom prst="rect">
                <a:avLst/>
              </a:prstGeom>
              <a:blipFill>
                <a:blip r:embed="rId10"/>
                <a:stretch>
                  <a:fillRect l="-7207" t="-10526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06658C-056A-C221-7897-CABAB8FCD613}"/>
                  </a:ext>
                </a:extLst>
              </p:cNvPr>
              <p:cNvSpPr txBox="1"/>
              <p:nvPr/>
            </p:nvSpPr>
            <p:spPr>
              <a:xfrm>
                <a:off x="8511879" y="1798955"/>
                <a:ext cx="14784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Verifier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𝓥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06658C-056A-C221-7897-CABAB8FCD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879" y="1798955"/>
                <a:ext cx="1478418" cy="461665"/>
              </a:xfrm>
              <a:prstGeom prst="rect">
                <a:avLst/>
              </a:prstGeom>
              <a:blipFill>
                <a:blip r:embed="rId11"/>
                <a:stretch>
                  <a:fillRect l="-6838" t="-10526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F6DA934-0464-5381-28DD-77D3459F02A8}"/>
              </a:ext>
            </a:extLst>
          </p:cNvPr>
          <p:cNvSpPr txBox="1">
            <a:spLocks/>
          </p:cNvSpPr>
          <p:nvPr/>
        </p:nvSpPr>
        <p:spPr>
          <a:xfrm>
            <a:off x="838200" y="4626913"/>
            <a:ext cx="10515600" cy="2162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L" dirty="0"/>
              <a:t>Knowledge soundness proven via rewinding &amp; the Forking Lemma</a:t>
            </a:r>
            <a:r>
              <a:rPr lang="he-IL" dirty="0"/>
              <a:t> </a:t>
            </a:r>
            <a:endParaRPr lang="en-IL" dirty="0"/>
          </a:p>
          <a:p>
            <a:r>
              <a:rPr lang="en-IL" dirty="0"/>
              <a:t>Rewinding introduces issues: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4A9A6E-1D85-7712-18E0-0A68489727FA}"/>
              </a:ext>
            </a:extLst>
          </p:cNvPr>
          <p:cNvSpPr txBox="1"/>
          <p:nvPr/>
        </p:nvSpPr>
        <p:spPr>
          <a:xfrm>
            <a:off x="1442091" y="5641245"/>
            <a:ext cx="1931166" cy="95410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L" sz="2800" dirty="0"/>
              <a:t>Non-tight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>
                <a:extLst>
                  <a:ext uri="{FF2B5EF4-FFF2-40B4-BE49-F238E27FC236}">
                    <a16:creationId xmlns:a16="http://schemas.microsoft.com/office/drawing/2014/main" id="{040726F9-D6BB-1D52-1252-E0A107DF2B8F}"/>
                  </a:ext>
                </a:extLst>
              </p:cNvPr>
              <p:cNvSpPr/>
              <p:nvPr/>
            </p:nvSpPr>
            <p:spPr>
              <a:xfrm>
                <a:off x="8661400" y="1897357"/>
                <a:ext cx="2413000" cy="2218601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L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IL" dirty="0"/>
                  <a:t> is modeled as a RO</a:t>
                </a:r>
              </a:p>
            </p:txBody>
          </p:sp>
        </mc:Choice>
        <mc:Fallback xmlns="">
          <p:sp>
            <p:nvSpPr>
              <p:cNvPr id="7" name="Cloud Callout 6">
                <a:extLst>
                  <a:ext uri="{FF2B5EF4-FFF2-40B4-BE49-F238E27FC236}">
                    <a16:creationId xmlns:a16="http://schemas.microsoft.com/office/drawing/2014/main" id="{040726F9-D6BB-1D52-1252-E0A107DF2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400" y="1897357"/>
                <a:ext cx="2413000" cy="2218601"/>
              </a:xfrm>
              <a:prstGeom prst="cloudCallou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46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EBA87-57C6-3DF7-488A-772F442D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Fiat-Shamir Transform </a:t>
            </a:r>
            <a:r>
              <a:rPr lang="en-IL" sz="2000" dirty="0"/>
              <a:t>[FS’86,PS’96,BN’06,…]</a:t>
            </a:r>
            <a:endParaRPr lang="en-IL" dirty="0"/>
          </a:p>
        </p:txBody>
      </p:sp>
      <p:pic>
        <p:nvPicPr>
          <p:cNvPr id="4" name="Content Placeholder 4" descr="Head with gears with solid fill">
            <a:extLst>
              <a:ext uri="{FF2B5EF4-FFF2-40B4-BE49-F238E27FC236}">
                <a16:creationId xmlns:a16="http://schemas.microsoft.com/office/drawing/2014/main" id="{4F3D537A-EEDB-C428-B8DE-A22B1E981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0044" y="2214865"/>
            <a:ext cx="2084173" cy="2084173"/>
          </a:xfrm>
          <a:prstGeom prst="rect">
            <a:avLst/>
          </a:prstGeom>
        </p:spPr>
      </p:pic>
      <p:pic>
        <p:nvPicPr>
          <p:cNvPr id="5" name="Graphic 4" descr="Confused person outline">
            <a:extLst>
              <a:ext uri="{FF2B5EF4-FFF2-40B4-BE49-F238E27FC236}">
                <a16:creationId xmlns:a16="http://schemas.microsoft.com/office/drawing/2014/main" id="{2C658F88-7AAF-4087-E853-0AB66C1080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9002" y="2213189"/>
            <a:ext cx="2084173" cy="2084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D5D3C3-ADA5-DC60-B29B-F7D72C1B95BE}"/>
                  </a:ext>
                </a:extLst>
              </p:cNvPr>
              <p:cNvSpPr txBox="1"/>
              <p:nvPr/>
            </p:nvSpPr>
            <p:spPr>
              <a:xfrm>
                <a:off x="4477095" y="1897357"/>
                <a:ext cx="3237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L" sz="2400" dirty="0"/>
                  <a:t>Common input: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𝓧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D5D3C3-ADA5-DC60-B29B-F7D72C1B9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095" y="1897357"/>
                <a:ext cx="3237809" cy="461665"/>
              </a:xfrm>
              <a:prstGeom prst="rect">
                <a:avLst/>
              </a:prstGeom>
              <a:blipFill>
                <a:blip r:embed="rId7"/>
                <a:stretch>
                  <a:fillRect l="-1172" t="-10811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E9B532-F48D-B606-783D-B1DE21628BF9}"/>
                  </a:ext>
                </a:extLst>
              </p:cNvPr>
              <p:cNvSpPr txBox="1"/>
              <p:nvPr/>
            </p:nvSpPr>
            <p:spPr>
              <a:xfrm>
                <a:off x="553130" y="3489021"/>
                <a:ext cx="20841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L" sz="2400" b="1" dirty="0"/>
                  <a:t> </a:t>
                </a:r>
                <a:r>
                  <a:rPr lang="en-IL" sz="2400" dirty="0"/>
                  <a:t>such that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ℛ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E9B532-F48D-B606-783D-B1DE21628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30" y="3489021"/>
                <a:ext cx="2084173" cy="830997"/>
              </a:xfrm>
              <a:prstGeom prst="rect">
                <a:avLst/>
              </a:prstGeom>
              <a:blipFill>
                <a:blip r:embed="rId8"/>
                <a:stretch>
                  <a:fillRect t="-59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5F0A52C-D73F-53CE-5B0A-287CFB825B37}"/>
              </a:ext>
            </a:extLst>
          </p:cNvPr>
          <p:cNvSpPr txBox="1"/>
          <p:nvPr/>
        </p:nvSpPr>
        <p:spPr>
          <a:xfrm>
            <a:off x="9745915" y="3654293"/>
            <a:ext cx="208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</a:t>
            </a:r>
            <a:r>
              <a:rPr lang="en-IL" sz="2400" b="1" dirty="0">
                <a:solidFill>
                  <a:srgbClr val="C00000"/>
                </a:solidFill>
              </a:rPr>
              <a:t>ccept/reject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2FA6A8-DCFB-E622-4B2A-C44050E09F11}"/>
              </a:ext>
            </a:extLst>
          </p:cNvPr>
          <p:cNvCxnSpPr/>
          <p:nvPr/>
        </p:nvCxnSpPr>
        <p:spPr>
          <a:xfrm>
            <a:off x="4477095" y="3489021"/>
            <a:ext cx="364129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D62066-3B41-0E1D-9FBB-B05109663228}"/>
                  </a:ext>
                </a:extLst>
              </p:cNvPr>
              <p:cNvSpPr txBox="1"/>
              <p:nvPr/>
            </p:nvSpPr>
            <p:spPr>
              <a:xfrm>
                <a:off x="4716631" y="3088911"/>
                <a:ext cx="31702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D62066-3B41-0E1D-9FBB-B05109663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631" y="3088911"/>
                <a:ext cx="3170227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F4260F-3EF9-4043-36E5-D6D8E383347F}"/>
                  </a:ext>
                </a:extLst>
              </p:cNvPr>
              <p:cNvSpPr txBox="1"/>
              <p:nvPr/>
            </p:nvSpPr>
            <p:spPr>
              <a:xfrm>
                <a:off x="2341312" y="1799276"/>
                <a:ext cx="13936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sz="2400" b="1" dirty="0"/>
                  <a:t>Prover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F4260F-3EF9-4043-36E5-D6D8E3833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312" y="1799276"/>
                <a:ext cx="1393651" cy="461665"/>
              </a:xfrm>
              <a:prstGeom prst="rect">
                <a:avLst/>
              </a:prstGeom>
              <a:blipFill>
                <a:blip r:embed="rId10"/>
                <a:stretch>
                  <a:fillRect l="-7207" t="-10526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06658C-056A-C221-7897-CABAB8FCD613}"/>
                  </a:ext>
                </a:extLst>
              </p:cNvPr>
              <p:cNvSpPr txBox="1"/>
              <p:nvPr/>
            </p:nvSpPr>
            <p:spPr>
              <a:xfrm>
                <a:off x="8511879" y="1798955"/>
                <a:ext cx="14784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Verifier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𝓥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06658C-056A-C221-7897-CABAB8FCD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879" y="1798955"/>
                <a:ext cx="1478418" cy="461665"/>
              </a:xfrm>
              <a:prstGeom prst="rect">
                <a:avLst/>
              </a:prstGeom>
              <a:blipFill>
                <a:blip r:embed="rId11"/>
                <a:stretch>
                  <a:fillRect l="-6838" t="-10526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F6DA934-0464-5381-28DD-77D3459F02A8}"/>
              </a:ext>
            </a:extLst>
          </p:cNvPr>
          <p:cNvSpPr txBox="1">
            <a:spLocks/>
          </p:cNvSpPr>
          <p:nvPr/>
        </p:nvSpPr>
        <p:spPr>
          <a:xfrm>
            <a:off x="838200" y="4626913"/>
            <a:ext cx="10515600" cy="2162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L" dirty="0"/>
              <a:t>Knowledge soundness proven via rewinding &amp; the Forking Lemma</a:t>
            </a:r>
          </a:p>
          <a:p>
            <a:r>
              <a:rPr lang="en-IL" dirty="0"/>
              <a:t>Rewinding introduces issues: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4A9A6E-1D85-7712-18E0-0A68489727FA}"/>
              </a:ext>
            </a:extLst>
          </p:cNvPr>
          <p:cNvSpPr txBox="1"/>
          <p:nvPr/>
        </p:nvSpPr>
        <p:spPr>
          <a:xfrm>
            <a:off x="1442091" y="5641245"/>
            <a:ext cx="1931166" cy="95410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L" sz="2800" dirty="0"/>
              <a:t>Non-tight reductions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5D081F-729C-EF9F-C35E-0FAB1E759120}"/>
              </a:ext>
            </a:extLst>
          </p:cNvPr>
          <p:cNvSpPr txBox="1"/>
          <p:nvPr/>
        </p:nvSpPr>
        <p:spPr>
          <a:xfrm>
            <a:off x="4464738" y="5628528"/>
            <a:ext cx="3250166" cy="95410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L" sz="2800" dirty="0"/>
              <a:t>May not be secure under 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Line Callout 1 5">
                <a:extLst>
                  <a:ext uri="{FF2B5EF4-FFF2-40B4-BE49-F238E27FC236}">
                    <a16:creationId xmlns:a16="http://schemas.microsoft.com/office/drawing/2014/main" id="{D0702278-FE81-4A08-755A-F1CE53312C02}"/>
                  </a:ext>
                </a:extLst>
              </p:cNvPr>
              <p:cNvSpPr/>
              <p:nvPr/>
            </p:nvSpPr>
            <p:spPr>
              <a:xfrm>
                <a:off x="4229061" y="1997583"/>
                <a:ext cx="4663408" cy="1820614"/>
              </a:xfrm>
              <a:prstGeom prst="borderCallout1">
                <a:avLst>
                  <a:gd name="adj1" fmla="val 105612"/>
                  <a:gd name="adj2" fmla="val 46638"/>
                  <a:gd name="adj3" fmla="val 187030"/>
                  <a:gd name="adj4" fmla="val 3484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L" sz="2400" dirty="0"/>
                  <a:t>Example:</a:t>
                </a:r>
                <a:br>
                  <a:rPr lang="en-IL" sz="2400" dirty="0"/>
                </a:br>
                <a:r>
                  <a:rPr lang="en-IL" sz="2400" dirty="0"/>
                  <a:t>CPA PKE + PoK </a:t>
                </a:r>
                <a14:m>
                  <m:oMath xmlns:m="http://schemas.openxmlformats.org/officeDocument/2006/math">
                    <m:r>
                      <a:rPr lang="en-IL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⇏</m:t>
                    </m:r>
                  </m:oMath>
                </a14:m>
                <a:r>
                  <a:rPr lang="en-IL" sz="2400" dirty="0"/>
                  <a:t> CCA PKE</a:t>
                </a:r>
              </a:p>
              <a:p>
                <a:pPr algn="ctr"/>
                <a:r>
                  <a:rPr lang="en-IL" sz="2000" dirty="0"/>
                  <a:t>[Rakoff-Simon’91,Shoup-Gennaro’98]</a:t>
                </a:r>
              </a:p>
            </p:txBody>
          </p:sp>
        </mc:Choice>
        <mc:Fallback xmlns="">
          <p:sp>
            <p:nvSpPr>
              <p:cNvPr id="6" name="Line Callout 1 5">
                <a:extLst>
                  <a:ext uri="{FF2B5EF4-FFF2-40B4-BE49-F238E27FC236}">
                    <a16:creationId xmlns:a16="http://schemas.microsoft.com/office/drawing/2014/main" id="{D0702278-FE81-4A08-755A-F1CE53312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061" y="1997583"/>
                <a:ext cx="4663408" cy="1820614"/>
              </a:xfrm>
              <a:prstGeom prst="borderCallout1">
                <a:avLst>
                  <a:gd name="adj1" fmla="val 105612"/>
                  <a:gd name="adj2" fmla="val 46638"/>
                  <a:gd name="adj3" fmla="val 187030"/>
                  <a:gd name="adj4" fmla="val 34847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98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EBA87-57C6-3DF7-488A-772F442D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Fiat-Shamir Transform </a:t>
            </a:r>
            <a:r>
              <a:rPr lang="en-IL" sz="2000" dirty="0"/>
              <a:t>[FS’86,PS’96,BN’06,…]</a:t>
            </a:r>
            <a:endParaRPr lang="en-IL" dirty="0"/>
          </a:p>
        </p:txBody>
      </p:sp>
      <p:pic>
        <p:nvPicPr>
          <p:cNvPr id="4" name="Content Placeholder 4" descr="Head with gears with solid fill">
            <a:extLst>
              <a:ext uri="{FF2B5EF4-FFF2-40B4-BE49-F238E27FC236}">
                <a16:creationId xmlns:a16="http://schemas.microsoft.com/office/drawing/2014/main" id="{4F3D537A-EEDB-C428-B8DE-A22B1E981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0044" y="2214865"/>
            <a:ext cx="2084173" cy="2084173"/>
          </a:xfrm>
          <a:prstGeom prst="rect">
            <a:avLst/>
          </a:prstGeom>
        </p:spPr>
      </p:pic>
      <p:pic>
        <p:nvPicPr>
          <p:cNvPr id="5" name="Graphic 4" descr="Confused person outline">
            <a:extLst>
              <a:ext uri="{FF2B5EF4-FFF2-40B4-BE49-F238E27FC236}">
                <a16:creationId xmlns:a16="http://schemas.microsoft.com/office/drawing/2014/main" id="{2C658F88-7AAF-4087-E853-0AB66C1080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9002" y="2213189"/>
            <a:ext cx="2084173" cy="2084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D5D3C3-ADA5-DC60-B29B-F7D72C1B95BE}"/>
                  </a:ext>
                </a:extLst>
              </p:cNvPr>
              <p:cNvSpPr txBox="1"/>
              <p:nvPr/>
            </p:nvSpPr>
            <p:spPr>
              <a:xfrm>
                <a:off x="4477095" y="1897357"/>
                <a:ext cx="3237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L" sz="2400" dirty="0"/>
                  <a:t>Common input: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𝓧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D5D3C3-ADA5-DC60-B29B-F7D72C1B9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095" y="1897357"/>
                <a:ext cx="3237809" cy="461665"/>
              </a:xfrm>
              <a:prstGeom prst="rect">
                <a:avLst/>
              </a:prstGeom>
              <a:blipFill>
                <a:blip r:embed="rId7"/>
                <a:stretch>
                  <a:fillRect l="-1172" t="-10811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E9B532-F48D-B606-783D-B1DE21628BF9}"/>
                  </a:ext>
                </a:extLst>
              </p:cNvPr>
              <p:cNvSpPr txBox="1"/>
              <p:nvPr/>
            </p:nvSpPr>
            <p:spPr>
              <a:xfrm>
                <a:off x="553130" y="3489021"/>
                <a:ext cx="20841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L" sz="2400" b="1" dirty="0"/>
                  <a:t> </a:t>
                </a:r>
                <a:r>
                  <a:rPr lang="en-IL" sz="2400" dirty="0"/>
                  <a:t>such that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ℛ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E9B532-F48D-B606-783D-B1DE21628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30" y="3489021"/>
                <a:ext cx="2084173" cy="830997"/>
              </a:xfrm>
              <a:prstGeom prst="rect">
                <a:avLst/>
              </a:prstGeom>
              <a:blipFill>
                <a:blip r:embed="rId8"/>
                <a:stretch>
                  <a:fillRect t="-59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5F0A52C-D73F-53CE-5B0A-287CFB825B37}"/>
              </a:ext>
            </a:extLst>
          </p:cNvPr>
          <p:cNvSpPr txBox="1"/>
          <p:nvPr/>
        </p:nvSpPr>
        <p:spPr>
          <a:xfrm>
            <a:off x="9745915" y="3654293"/>
            <a:ext cx="208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</a:t>
            </a:r>
            <a:r>
              <a:rPr lang="en-IL" sz="2400" b="1" dirty="0">
                <a:solidFill>
                  <a:srgbClr val="C00000"/>
                </a:solidFill>
              </a:rPr>
              <a:t>ccept/reject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2FA6A8-DCFB-E622-4B2A-C44050E09F11}"/>
              </a:ext>
            </a:extLst>
          </p:cNvPr>
          <p:cNvCxnSpPr/>
          <p:nvPr/>
        </p:nvCxnSpPr>
        <p:spPr>
          <a:xfrm>
            <a:off x="4477095" y="3489021"/>
            <a:ext cx="364129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D62066-3B41-0E1D-9FBB-B05109663228}"/>
                  </a:ext>
                </a:extLst>
              </p:cNvPr>
              <p:cNvSpPr txBox="1"/>
              <p:nvPr/>
            </p:nvSpPr>
            <p:spPr>
              <a:xfrm>
                <a:off x="4716631" y="3088911"/>
                <a:ext cx="31702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D62066-3B41-0E1D-9FBB-B05109663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631" y="3088911"/>
                <a:ext cx="3170227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F4260F-3EF9-4043-36E5-D6D8E383347F}"/>
                  </a:ext>
                </a:extLst>
              </p:cNvPr>
              <p:cNvSpPr txBox="1"/>
              <p:nvPr/>
            </p:nvSpPr>
            <p:spPr>
              <a:xfrm>
                <a:off x="2341312" y="1799276"/>
                <a:ext cx="13936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sz="2400" b="1" dirty="0"/>
                  <a:t>Prover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F4260F-3EF9-4043-36E5-D6D8E3833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312" y="1799276"/>
                <a:ext cx="1393651" cy="461665"/>
              </a:xfrm>
              <a:prstGeom prst="rect">
                <a:avLst/>
              </a:prstGeom>
              <a:blipFill>
                <a:blip r:embed="rId10"/>
                <a:stretch>
                  <a:fillRect l="-7207" t="-10526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06658C-056A-C221-7897-CABAB8FCD613}"/>
                  </a:ext>
                </a:extLst>
              </p:cNvPr>
              <p:cNvSpPr txBox="1"/>
              <p:nvPr/>
            </p:nvSpPr>
            <p:spPr>
              <a:xfrm>
                <a:off x="8511879" y="1798955"/>
                <a:ext cx="14784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Verifier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𝓥</m:t>
                    </m:r>
                  </m:oMath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06658C-056A-C221-7897-CABAB8FCD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879" y="1798955"/>
                <a:ext cx="1478418" cy="461665"/>
              </a:xfrm>
              <a:prstGeom prst="rect">
                <a:avLst/>
              </a:prstGeom>
              <a:blipFill>
                <a:blip r:embed="rId11"/>
                <a:stretch>
                  <a:fillRect l="-6838" t="-10526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F6DA934-0464-5381-28DD-77D3459F02A8}"/>
              </a:ext>
            </a:extLst>
          </p:cNvPr>
          <p:cNvSpPr txBox="1">
            <a:spLocks/>
          </p:cNvSpPr>
          <p:nvPr/>
        </p:nvSpPr>
        <p:spPr>
          <a:xfrm>
            <a:off x="838200" y="4626913"/>
            <a:ext cx="10515600" cy="2162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L" dirty="0"/>
              <a:t>Knowledge soundness proven via rewinding &amp; the Forking Lemma</a:t>
            </a:r>
          </a:p>
          <a:p>
            <a:r>
              <a:rPr lang="en-IL" dirty="0"/>
              <a:t>Rewinding introduces issues: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4A9A6E-1D85-7712-18E0-0A68489727FA}"/>
              </a:ext>
            </a:extLst>
          </p:cNvPr>
          <p:cNvSpPr txBox="1"/>
          <p:nvPr/>
        </p:nvSpPr>
        <p:spPr>
          <a:xfrm>
            <a:off x="1442091" y="5641245"/>
            <a:ext cx="1931166" cy="95410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L" sz="2800" dirty="0"/>
              <a:t>Non-tight reductions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5D081F-729C-EF9F-C35E-0FAB1E759120}"/>
              </a:ext>
            </a:extLst>
          </p:cNvPr>
          <p:cNvSpPr txBox="1"/>
          <p:nvPr/>
        </p:nvSpPr>
        <p:spPr>
          <a:xfrm>
            <a:off x="4464738" y="5628528"/>
            <a:ext cx="3250166" cy="95410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L" sz="2800" dirty="0"/>
              <a:t>May not be secure under composition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FB600A-4165-0C40-29B7-35AF6CFF3D75}"/>
              </a:ext>
            </a:extLst>
          </p:cNvPr>
          <p:cNvSpPr txBox="1"/>
          <p:nvPr/>
        </p:nvSpPr>
        <p:spPr>
          <a:xfrm>
            <a:off x="8806385" y="5641246"/>
            <a:ext cx="2685400" cy="95410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L" sz="2800" dirty="0"/>
              <a:t>Cumbersome for multi-round</a:t>
            </a:r>
          </a:p>
        </p:txBody>
      </p:sp>
      <p:sp>
        <p:nvSpPr>
          <p:cNvPr id="6" name="Line Callout 1 5">
            <a:extLst>
              <a:ext uri="{FF2B5EF4-FFF2-40B4-BE49-F238E27FC236}">
                <a16:creationId xmlns:a16="http://schemas.microsoft.com/office/drawing/2014/main" id="{D0702278-FE81-4A08-755A-F1CE53312C02}"/>
              </a:ext>
            </a:extLst>
          </p:cNvPr>
          <p:cNvSpPr/>
          <p:nvPr/>
        </p:nvSpPr>
        <p:spPr>
          <a:xfrm>
            <a:off x="5947756" y="2083905"/>
            <a:ext cx="4903858" cy="1820614"/>
          </a:xfrm>
          <a:prstGeom prst="borderCallout1">
            <a:avLst>
              <a:gd name="adj1" fmla="val 105612"/>
              <a:gd name="adj2" fmla="val 46638"/>
              <a:gd name="adj3" fmla="val 188387"/>
              <a:gd name="adj4" fmla="val 8996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400" dirty="0"/>
              <a:t>Only recently proven secure</a:t>
            </a:r>
          </a:p>
          <a:p>
            <a:pPr algn="ctr"/>
            <a:r>
              <a:rPr lang="en-IL" sz="2000" dirty="0"/>
              <a:t>[Attema-Fehr-Kloo</a:t>
            </a:r>
            <a:r>
              <a:rPr lang="en-US" sz="2000" dirty="0"/>
              <a:t>ß’22, Wikstrom21,…</a:t>
            </a:r>
            <a:r>
              <a:rPr lang="en-IL" sz="20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8073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E8BED-DF2B-6431-5C1B-E50FD675D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Straight-Line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9D6406-4564-61F5-F1A8-982F0472F6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L" dirty="0"/>
                  <a:t>The extractor runs the prover only once</a:t>
                </a:r>
              </a:p>
              <a:p>
                <a:r>
                  <a:rPr lang="en-IL" dirty="0"/>
                  <a:t>Typically: observing the prover’s RO queries is sufficient for extraction</a:t>
                </a:r>
              </a:p>
              <a:p>
                <a:r>
                  <a:rPr lang="en-IL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IL" dirty="0"/>
                  <a:t>-protocols, two transforms with straight-line extractors:</a:t>
                </a:r>
              </a:p>
              <a:p>
                <a:pPr lvl="1"/>
                <a:r>
                  <a:rPr lang="en-IL" b="1" dirty="0"/>
                  <a:t>Pass’s cut-and-choose transform </a:t>
                </a:r>
                <a:r>
                  <a:rPr lang="en-IL" dirty="0"/>
                  <a:t>[Pass’03]</a:t>
                </a:r>
              </a:p>
              <a:p>
                <a:pPr lvl="1"/>
                <a:endParaRPr lang="en-IL" dirty="0"/>
              </a:p>
              <a:p>
                <a:pPr lvl="1"/>
                <a:endParaRPr lang="en-IL" dirty="0"/>
              </a:p>
              <a:p>
                <a:pPr lvl="1"/>
                <a:r>
                  <a:rPr lang="en-IL" b="1" dirty="0"/>
                  <a:t>Fischlin’s proof-of-work transform </a:t>
                </a:r>
                <a:r>
                  <a:rPr lang="en-IL" dirty="0"/>
                  <a:t>[Fischlin’05]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9D6406-4564-61F5-F1A8-982F0472F6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2A690F2-5389-E4AD-C704-29CD0515FD60}"/>
              </a:ext>
            </a:extLst>
          </p:cNvPr>
          <p:cNvSpPr txBox="1"/>
          <p:nvPr/>
        </p:nvSpPr>
        <p:spPr>
          <a:xfrm>
            <a:off x="1783656" y="5554436"/>
            <a:ext cx="2825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L" sz="2800" b="1" dirty="0"/>
              <a:t>Tight reductions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953F5-7F32-F289-BB2E-06EAE650894B}"/>
              </a:ext>
            </a:extLst>
          </p:cNvPr>
          <p:cNvSpPr txBox="1"/>
          <p:nvPr/>
        </p:nvSpPr>
        <p:spPr>
          <a:xfrm>
            <a:off x="5859534" y="5415937"/>
            <a:ext cx="466262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L" sz="2800" b="1" dirty="0"/>
              <a:t>Secure under composition*</a:t>
            </a:r>
          </a:p>
          <a:p>
            <a:pPr algn="ctr"/>
            <a:r>
              <a:rPr lang="en-IL" dirty="0"/>
              <a:t>[Bernhard-Fischlin-Warinschi</a:t>
            </a:r>
            <a:r>
              <a:rPr lang="en-US" dirty="0"/>
              <a:t>’15,…</a:t>
            </a:r>
            <a:r>
              <a:rPr lang="en-IL" dirty="0"/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26D654-BE61-DA8D-7CEA-5EF9C344C8B6}"/>
              </a:ext>
            </a:extLst>
          </p:cNvPr>
          <p:cNvSpPr txBox="1"/>
          <p:nvPr/>
        </p:nvSpPr>
        <p:spPr>
          <a:xfrm>
            <a:off x="1656445" y="4197427"/>
            <a:ext cx="4795928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IL" sz="2400" dirty="0"/>
              <a:t>Post-quantum secure [Unruh’12…]</a:t>
            </a:r>
          </a:p>
        </p:txBody>
      </p:sp>
      <p:pic>
        <p:nvPicPr>
          <p:cNvPr id="11" name="Graphic 10" descr="Checkbox Checked with solid fill">
            <a:extLst>
              <a:ext uri="{FF2B5EF4-FFF2-40B4-BE49-F238E27FC236}">
                <a16:creationId xmlns:a16="http://schemas.microsoft.com/office/drawing/2014/main" id="{E6EF807B-0593-8E3C-0FD0-EC0198BFC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1715" y="5358846"/>
            <a:ext cx="914400" cy="914400"/>
          </a:xfrm>
          <a:prstGeom prst="rect">
            <a:avLst/>
          </a:prstGeom>
        </p:spPr>
      </p:pic>
      <p:pic>
        <p:nvPicPr>
          <p:cNvPr id="12" name="Graphic 11" descr="Checkbox Checked with solid fill">
            <a:extLst>
              <a:ext uri="{FF2B5EF4-FFF2-40B4-BE49-F238E27FC236}">
                <a16:creationId xmlns:a16="http://schemas.microsoft.com/office/drawing/2014/main" id="{B5085413-C8EF-66CD-2C79-597B88079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1600" y="53576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4C615-00C5-B58F-EC3B-EAA18D5A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Multi-round protocols?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85033-BE44-3C8A-826B-A17871F80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IL" dirty="0"/>
              <a:t>Pass’s and Fischlin’s transforms are for 3-round protocols</a:t>
            </a:r>
          </a:p>
          <a:p>
            <a:r>
              <a:rPr lang="en-IL" dirty="0"/>
              <a:t>Not all public coin, special-sound protocols are 3-round</a:t>
            </a:r>
          </a:p>
          <a:p>
            <a:pPr lvl="1"/>
            <a:r>
              <a:rPr lang="en-IL" dirty="0"/>
              <a:t>5-round identification schemes </a:t>
            </a:r>
          </a:p>
          <a:p>
            <a:pPr lvl="1"/>
            <a:r>
              <a:rPr lang="en-IL" dirty="0"/>
              <a:t>Recursion-based arguments </a:t>
            </a:r>
            <a:br>
              <a:rPr lang="en-IL" dirty="0"/>
            </a:br>
            <a:r>
              <a:rPr lang="en-IL" sz="2200" dirty="0"/>
              <a:t>(Bulletproofs-style protocols, sumcheck-based protocls, accumualtion/folding)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64EC8F-E9E4-3847-5709-93F8E8FEB941}"/>
                  </a:ext>
                </a:extLst>
              </p:cNvPr>
              <p:cNvSpPr txBox="1"/>
              <p:nvPr/>
            </p:nvSpPr>
            <p:spPr>
              <a:xfrm>
                <a:off x="1038225" y="4247495"/>
                <a:ext cx="10115550" cy="907941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400" dirty="0"/>
                  <a:t>Recursively reduce a statement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to statements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L" sz="2400" dirty="0"/>
                  <a:t> 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sz="2400" dirty="0"/>
                  <a:t> Round complexity: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64EC8F-E9E4-3847-5709-93F8E8FEB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25" y="4247495"/>
                <a:ext cx="10115550" cy="907941"/>
              </a:xfrm>
              <a:prstGeom prst="rect">
                <a:avLst/>
              </a:prstGeom>
              <a:blipFill>
                <a:blip r:embed="rId3"/>
                <a:stretch>
                  <a:fillRect t="-5479" b="-136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358355C-BBC0-1BD2-3B1E-60BAA93A6734}"/>
              </a:ext>
            </a:extLst>
          </p:cNvPr>
          <p:cNvSpPr txBox="1"/>
          <p:nvPr/>
        </p:nvSpPr>
        <p:spPr>
          <a:xfrm>
            <a:off x="1390888" y="5480903"/>
            <a:ext cx="94102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L" sz="2400" b="1" i="1" dirty="0">
                <a:solidFill>
                  <a:srgbClr val="C00000"/>
                </a:solidFill>
              </a:rPr>
              <a:t>Can we design general transforms for multi-round protocols that achieve straight-line knowledge extraction in the ROM?</a:t>
            </a:r>
          </a:p>
        </p:txBody>
      </p:sp>
    </p:spTree>
    <p:extLst>
      <p:ext uri="{BB962C8B-B14F-4D97-AF65-F5344CB8AC3E}">
        <p14:creationId xmlns:p14="http://schemas.microsoft.com/office/powerpoint/2010/main" val="55481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34085</TotalTime>
  <Words>2644</Words>
  <Application>Microsoft Macintosh PowerPoint</Application>
  <PresentationFormat>Widescreen</PresentationFormat>
  <Paragraphs>537</Paragraphs>
  <Slides>43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Aptos</vt:lpstr>
      <vt:lpstr>Aptos Display</vt:lpstr>
      <vt:lpstr>Arial</vt:lpstr>
      <vt:lpstr>Cambria Math</vt:lpstr>
      <vt:lpstr>Wingdings</vt:lpstr>
      <vt:lpstr>Office Theme</vt:lpstr>
      <vt:lpstr>Straight-Line Knowledge Extraction for Multi-Round Protocols</vt:lpstr>
      <vt:lpstr>What this talk is about:</vt:lpstr>
      <vt:lpstr>Interactive Arguments of Knowledge</vt:lpstr>
      <vt:lpstr>The Fiat-Shamir Transform [FS’86,PS’96,BN’06,…]</vt:lpstr>
      <vt:lpstr>The Fiat-Shamir Transform [FS’86,PS’96,BN’06,…]</vt:lpstr>
      <vt:lpstr>The Fiat-Shamir Transform [FS’86,PS’96,BN’06,…]</vt:lpstr>
      <vt:lpstr>The Fiat-Shamir Transform [FS’86,PS’96,BN’06,…]</vt:lpstr>
      <vt:lpstr>Straight-Line Extraction</vt:lpstr>
      <vt:lpstr>Multi-round protocols?</vt:lpstr>
      <vt:lpstr>This Work</vt:lpstr>
      <vt:lpstr>This Work</vt:lpstr>
      <vt:lpstr>Remainder of the talk</vt:lpstr>
      <vt:lpstr>Generalized Special Soundness</vt:lpstr>
      <vt:lpstr>Generalized Special Soundness</vt:lpstr>
      <vt:lpstr>Generalized Special Soundness</vt:lpstr>
      <vt:lpstr>Generalized Special Soundness</vt:lpstr>
      <vt:lpstr>Generalized Special Soundness</vt:lpstr>
      <vt:lpstr>Non-Interactive RO Arguments</vt:lpstr>
      <vt:lpstr>Straight Line Knowledge Soundness</vt:lpstr>
      <vt:lpstr>Remainder of the talk</vt:lpstr>
      <vt:lpstr>Recall: Σ-Protocols</vt:lpstr>
      <vt:lpstr>Recall: Σ-Protocols</vt:lpstr>
      <vt:lpstr>Fischlin’s transform</vt:lpstr>
      <vt:lpstr>Fischlin’s transform</vt:lpstr>
      <vt:lpstr>Fischlin’s transform</vt:lpstr>
      <vt:lpstr>Extending Fischlin’s transform: a first attempt</vt:lpstr>
      <vt:lpstr>Extending Fischlin’s transform: a first attempt</vt:lpstr>
      <vt:lpstr>Extending Fischlin’s transform: a first attempt</vt:lpstr>
      <vt:lpstr>Extending Fischlin’s transform: a first attempt</vt:lpstr>
      <vt:lpstr>Extending Fischlin’s transform: a first attempt</vt:lpstr>
      <vt:lpstr>Extending Fischlin’s transform: a first attempt</vt:lpstr>
      <vt:lpstr>Extending Fischlin’s transform: a first attempt</vt:lpstr>
      <vt:lpstr>Our Transformation</vt:lpstr>
      <vt:lpstr>Our Transformation</vt:lpstr>
      <vt:lpstr>A careful balance act</vt:lpstr>
      <vt:lpstr>Completeness</vt:lpstr>
      <vt:lpstr>Knowledge Soundness</vt:lpstr>
      <vt:lpstr>Knowledge Soundness</vt:lpstr>
      <vt:lpstr>Knowledge Soundness</vt:lpstr>
      <vt:lpstr>Knowledge Soundness</vt:lpstr>
      <vt:lpstr>Setting the parameters</vt:lpstr>
      <vt:lpstr>An ignored fact</vt:lpstr>
      <vt:lpstr>Recapping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Lior Rotem Benvenisty</dc:creator>
  <cp:lastModifiedBy>Lior Rotem Benvenisty</cp:lastModifiedBy>
  <cp:revision>130</cp:revision>
  <dcterms:created xsi:type="dcterms:W3CDTF">2024-10-10T02:40:52Z</dcterms:created>
  <dcterms:modified xsi:type="dcterms:W3CDTF">2025-08-18T04:37:52Z</dcterms:modified>
</cp:coreProperties>
</file>