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  <p:sldMasterId id="2147483688" r:id="rId3"/>
  </p:sldMasterIdLst>
  <p:notesMasterIdLst>
    <p:notesMasterId r:id="rId45"/>
  </p:notesMasterIdLst>
  <p:sldIdLst>
    <p:sldId id="256" r:id="rId4"/>
    <p:sldId id="29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97" r:id="rId29"/>
    <p:sldId id="281" r:id="rId30"/>
    <p:sldId id="282" r:id="rId31"/>
    <p:sldId id="283" r:id="rId32"/>
    <p:sldId id="285" r:id="rId33"/>
    <p:sldId id="286" r:id="rId34"/>
    <p:sldId id="287" r:id="rId35"/>
    <p:sldId id="288" r:id="rId36"/>
    <p:sldId id="290" r:id="rId37"/>
    <p:sldId id="336" r:id="rId38"/>
    <p:sldId id="291" r:id="rId39"/>
    <p:sldId id="292" r:id="rId40"/>
    <p:sldId id="293" r:id="rId41"/>
    <p:sldId id="294" r:id="rId42"/>
    <p:sldId id="295" r:id="rId43"/>
    <p:sldId id="296" r:id="rId44"/>
  </p:sldIdLst>
  <p:sldSz cx="9144000" cy="5143500" type="screen16x9"/>
  <p:notesSz cx="6858000" cy="9144000"/>
  <p:embeddedFontLst>
    <p:embeddedFont>
      <p:font typeface="Arvo" panose="020B0604020202020204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Georgia" panose="02040502050405020303" pitchFamily="18" charset="0"/>
      <p:regular r:id="rId55"/>
      <p:bold r:id="rId56"/>
      <p:italic r:id="rId57"/>
      <p:boldItalic r:id="rId58"/>
    </p:embeddedFont>
    <p:embeddedFont>
      <p:font typeface="Google Sans" panose="020B0604020202020204" charset="0"/>
      <p:regular r:id="rId59"/>
      <p:bold r:id="rId60"/>
      <p:italic r:id="rId61"/>
      <p:boldItalic r:id="rId62"/>
    </p:embeddedFont>
    <p:embeddedFont>
      <p:font typeface="Google Sans Text" panose="020B0604020202020204" charset="0"/>
      <p:regular r:id="rId63"/>
      <p:bold r:id="rId64"/>
      <p:italic r:id="rId65"/>
      <p:boldItalic r:id="rId66"/>
    </p:embeddedFont>
    <p:embeddedFont>
      <p:font typeface="Roboto" panose="02000000000000000000" pitchFamily="2" charset="0"/>
      <p:regular r:id="rId67"/>
      <p:bold r:id="rId68"/>
      <p:italic r:id="rId69"/>
      <p:boldItalic r:id="rId70"/>
    </p:embeddedFont>
    <p:embeddedFont>
      <p:font typeface="Roboto Condensed" panose="02000000000000000000" pitchFamily="2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5E26FF-6186-D310-1353-5BF15DA692DB}" v="82" dt="2025-08-20T04:07:08.252"/>
    <p1510:client id="{32CC1316-8C83-A3A1-0269-01EDF0F498B0}" v="157" dt="2025-08-20T03:53:01.623"/>
    <p1510:client id="{6F1D0611-174D-694E-A954-B5FFC005B86A}" v="434" dt="2025-08-20T02:11:19.303"/>
    <p1510:client id="{8E2DCCF2-1F3A-AF7A-7C34-3F01627EC255}" v="61" dt="2025-08-20T02:56:01.745"/>
    <p1510:client id="{97E52731-37F0-E749-A6A6-9E16BCFFFD5A}" v="19" dt="2025-08-20T03:24:19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font" Target="fonts/font29.fntdata"/><Relationship Id="rId79" Type="http://schemas.microsoft.com/office/2015/10/relationships/revisionInfo" Target="revisionInfo.xml"/><Relationship Id="rId5" Type="http://schemas.openxmlformats.org/officeDocument/2006/relationships/slide" Target="slides/slide2.xml"/><Relationship Id="rId61" Type="http://schemas.openxmlformats.org/officeDocument/2006/relationships/font" Target="fonts/font1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C30207-55B4-7246-B33B-81D58C695328}" type="doc">
      <dgm:prSet loTypeId="urn:microsoft.com/office/officeart/2005/8/layout/hierarchy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51CDF14-DAC0-3B4C-A3EC-69BB6631F6A0}">
      <dgm:prSet phldrT="[Text]"/>
      <dgm:spPr/>
      <dgm:t>
        <a:bodyPr/>
        <a:lstStyle/>
        <a:p>
          <a:pPr algn="ctr">
            <a:lnSpc>
              <a:spcPct val="90000"/>
            </a:lnSpc>
          </a:pPr>
          <a:r>
            <a:rPr lang="en-US" sz="900">
              <a:solidFill>
                <a:srgbClr val="FFFFFF"/>
              </a:solidFill>
              <a:ea typeface="+mn-ea"/>
              <a:cs typeface="+mn-cs"/>
            </a:rPr>
            <a:t>OPA</a:t>
          </a:r>
        </a:p>
      </dgm:t>
    </dgm:pt>
    <dgm:pt modelId="{5A74A54F-8AAA-0844-A6B2-79322FC77861}" type="parTrans" cxnId="{7AA863D8-60EB-5F49-8F0E-CFB4B6E3980A}">
      <dgm:prSet/>
      <dgm:spPr/>
      <dgm:t>
        <a:bodyPr/>
        <a:lstStyle/>
        <a:p>
          <a:endParaRPr lang="en-US"/>
        </a:p>
      </dgm:t>
    </dgm:pt>
    <dgm:pt modelId="{8212B45F-18AF-FA46-824C-417128A719F0}" type="sibTrans" cxnId="{7AA863D8-60EB-5F49-8F0E-CFB4B6E3980A}">
      <dgm:prSet/>
      <dgm:spPr/>
      <dgm:t>
        <a:bodyPr/>
        <a:lstStyle/>
        <a:p>
          <a:endParaRPr lang="en-US"/>
        </a:p>
      </dgm:t>
    </dgm:pt>
    <dgm:pt modelId="{4B7542CC-E5DC-BA42-938F-11F5E9E5160A}">
      <dgm:prSet phldrT="[Text]"/>
      <dgm:spPr/>
      <dgm:t>
        <a:bodyPr/>
        <a:lstStyle/>
        <a:p>
          <a:pPr algn="ctr">
            <a:lnSpc>
              <a:spcPct val="90000"/>
            </a:lnSpc>
          </a:pPr>
          <a:r>
            <a:rPr lang="en-US" sz="900">
              <a:solidFill>
                <a:srgbClr val="FFFFFF"/>
              </a:solidFill>
              <a:ea typeface="+mn-ea"/>
              <a:cs typeface="+mn-cs"/>
            </a:rPr>
            <a:t>Leakage Resilience</a:t>
          </a:r>
        </a:p>
      </dgm:t>
    </dgm:pt>
    <dgm:pt modelId="{25992441-2F95-594A-81B8-A26BB8C60E59}" type="parTrans" cxnId="{F80191C7-A2C6-D141-89E0-1C4F1AA39848}">
      <dgm:prSet/>
      <dgm:spPr/>
      <dgm:t>
        <a:bodyPr/>
        <a:lstStyle/>
        <a:p>
          <a:endParaRPr lang="en-US"/>
        </a:p>
      </dgm:t>
    </dgm:pt>
    <dgm:pt modelId="{66A3AC69-DD1E-E142-A5A4-89E9A9B10552}" type="sibTrans" cxnId="{F80191C7-A2C6-D141-89E0-1C4F1AA39848}">
      <dgm:prSet/>
      <dgm:spPr/>
      <dgm:t>
        <a:bodyPr/>
        <a:lstStyle/>
        <a:p>
          <a:endParaRPr lang="en-US"/>
        </a:p>
      </dgm:t>
    </dgm:pt>
    <dgm:pt modelId="{670C8EE7-A42A-7541-B5CB-6189894A5FA9}">
      <dgm:prSet phldrT="[Text]"/>
      <dgm:spPr/>
      <dgm:t>
        <a:bodyPr/>
        <a:lstStyle/>
        <a:p>
          <a:pPr algn="ctr">
            <a:lnSpc>
              <a:spcPct val="90000"/>
            </a:lnSpc>
          </a:pPr>
          <a:r>
            <a:rPr lang="en-US" sz="900">
              <a:solidFill>
                <a:srgbClr val="FFFFFF"/>
              </a:solidFill>
              <a:ea typeface="+mn-ea"/>
              <a:cs typeface="+mn-cs"/>
            </a:rPr>
            <a:t>Seed-Homomorphic PRG</a:t>
          </a:r>
        </a:p>
      </dgm:t>
    </dgm:pt>
    <dgm:pt modelId="{D65EE03C-2D38-F047-ADE2-0312275F3EF2}" type="parTrans" cxnId="{4E4B64EA-5154-2341-ACC1-D04F5EBA6200}">
      <dgm:prSet/>
      <dgm:spPr/>
      <dgm:t>
        <a:bodyPr/>
        <a:lstStyle/>
        <a:p>
          <a:endParaRPr lang="en-US"/>
        </a:p>
      </dgm:t>
    </dgm:pt>
    <dgm:pt modelId="{E52E7BEB-3FB6-244E-82CC-2989F1A16C7E}" type="sibTrans" cxnId="{4E4B64EA-5154-2341-ACC1-D04F5EBA6200}">
      <dgm:prSet/>
      <dgm:spPr/>
      <dgm:t>
        <a:bodyPr/>
        <a:lstStyle/>
        <a:p>
          <a:endParaRPr lang="en-US"/>
        </a:p>
      </dgm:t>
    </dgm:pt>
    <dgm:pt modelId="{FE5DD284-3861-3648-A983-37211AC0720B}">
      <dgm:prSet phldrT="[Text]"/>
      <dgm:spPr/>
      <dgm:t>
        <a:bodyPr/>
        <a:lstStyle/>
        <a:p>
          <a:pPr algn="ctr">
            <a:lnSpc>
              <a:spcPct val="90000"/>
            </a:lnSpc>
          </a:pPr>
          <a:r>
            <a:rPr lang="en-US" sz="900">
              <a:solidFill>
                <a:srgbClr val="FFFFFF"/>
              </a:solidFill>
              <a:ea typeface="+mn-ea"/>
              <a:cs typeface="+mn-cs"/>
            </a:rPr>
            <a:t>(Packed) Secret Sharing</a:t>
          </a:r>
        </a:p>
      </dgm:t>
    </dgm:pt>
    <dgm:pt modelId="{1C38AAA8-676B-8846-921C-47B9CCD3F93D}" type="parTrans" cxnId="{B30C54EE-8CF2-7847-8C87-599513D08112}">
      <dgm:prSet/>
      <dgm:spPr/>
      <dgm:t>
        <a:bodyPr/>
        <a:lstStyle/>
        <a:p>
          <a:endParaRPr lang="en-US"/>
        </a:p>
      </dgm:t>
    </dgm:pt>
    <dgm:pt modelId="{98847CEF-16A0-5845-A6AB-45CF2A95CFA0}" type="sibTrans" cxnId="{B30C54EE-8CF2-7847-8C87-599513D08112}">
      <dgm:prSet/>
      <dgm:spPr/>
      <dgm:t>
        <a:bodyPr/>
        <a:lstStyle/>
        <a:p>
          <a:endParaRPr lang="en-US"/>
        </a:p>
      </dgm:t>
    </dgm:pt>
    <dgm:pt modelId="{CCE033C3-0A58-4641-A26C-9D26EB1200AC}">
      <dgm:prSet/>
      <dgm:spPr/>
      <dgm:t>
        <a:bodyPr/>
        <a:lstStyle/>
        <a:p>
          <a:pPr algn="ctr">
            <a:lnSpc>
              <a:spcPct val="90000"/>
            </a:lnSpc>
          </a:pPr>
          <a:r>
            <a:rPr lang="en-US" sz="900">
              <a:solidFill>
                <a:srgbClr val="FFFFFF"/>
              </a:solidFill>
              <a:ea typeface="+mn-ea"/>
              <a:cs typeface="+mn-cs"/>
            </a:rPr>
            <a:t>Learning with Rounding</a:t>
          </a:r>
        </a:p>
      </dgm:t>
    </dgm:pt>
    <dgm:pt modelId="{5ED86AFF-55B5-F74A-BF92-345F75930749}" type="parTrans" cxnId="{2141A767-E063-2643-A437-A1C09F2F7DDC}">
      <dgm:prSet/>
      <dgm:spPr/>
      <dgm:t>
        <a:bodyPr/>
        <a:lstStyle/>
        <a:p>
          <a:endParaRPr lang="en-US"/>
        </a:p>
      </dgm:t>
    </dgm:pt>
    <dgm:pt modelId="{4FC1885A-2C38-F342-9EA9-098A2E604D16}" type="sibTrans" cxnId="{2141A767-E063-2643-A437-A1C09F2F7DDC}">
      <dgm:prSet/>
      <dgm:spPr/>
      <dgm:t>
        <a:bodyPr/>
        <a:lstStyle/>
        <a:p>
          <a:endParaRPr lang="en-US"/>
        </a:p>
      </dgm:t>
    </dgm:pt>
    <dgm:pt modelId="{3F94D89D-79DE-1540-8524-02AF6A6E0446}">
      <dgm:prSet/>
      <dgm:spPr/>
      <dgm:t>
        <a:bodyPr/>
        <a:lstStyle/>
        <a:p>
          <a:pPr algn="ctr">
            <a:lnSpc>
              <a:spcPct val="90000"/>
            </a:lnSpc>
          </a:pPr>
          <a:r>
            <a:rPr lang="en-US" sz="900">
              <a:solidFill>
                <a:srgbClr val="FFFFFF"/>
              </a:solidFill>
              <a:ea typeface="+mn-ea"/>
              <a:cs typeface="+mn-cs"/>
            </a:rPr>
            <a:t>(Ring) Learning with Errors</a:t>
          </a:r>
        </a:p>
      </dgm:t>
    </dgm:pt>
    <dgm:pt modelId="{ADE0AB29-8922-0043-B793-2C768C06DB32}" type="parTrans" cxnId="{70D4C65D-27EB-7548-A161-5AF3B6BCD8C4}">
      <dgm:prSet/>
      <dgm:spPr/>
      <dgm:t>
        <a:bodyPr/>
        <a:lstStyle/>
        <a:p>
          <a:endParaRPr lang="en-US"/>
        </a:p>
      </dgm:t>
    </dgm:pt>
    <dgm:pt modelId="{EBDCDA6B-282C-5446-A7F7-0732CBB89BD3}" type="sibTrans" cxnId="{70D4C65D-27EB-7548-A161-5AF3B6BCD8C4}">
      <dgm:prSet/>
      <dgm:spPr/>
      <dgm:t>
        <a:bodyPr/>
        <a:lstStyle/>
        <a:p>
          <a:endParaRPr lang="en-US"/>
        </a:p>
      </dgm:t>
    </dgm:pt>
    <dgm:pt modelId="{D5768D72-A3AC-184F-A608-32BB397A2958}" type="pres">
      <dgm:prSet presAssocID="{CCC30207-55B4-7246-B33B-81D58C69532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B7A2ADB-7B4C-8C48-95DD-0366DFB3F577}" type="pres">
      <dgm:prSet presAssocID="{CCC30207-55B4-7246-B33B-81D58C695328}" presName="hierFlow" presStyleCnt="0"/>
      <dgm:spPr/>
    </dgm:pt>
    <dgm:pt modelId="{C76DCC7D-6F9A-1840-82ED-A7BE30D23C48}" type="pres">
      <dgm:prSet presAssocID="{CCC30207-55B4-7246-B33B-81D58C69532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10CC38D-F67C-2D41-916C-319F714E245B}" type="pres">
      <dgm:prSet presAssocID="{651CDF14-DAC0-3B4C-A3EC-69BB6631F6A0}" presName="Name14" presStyleCnt="0"/>
      <dgm:spPr/>
    </dgm:pt>
    <dgm:pt modelId="{181E44C2-F5C2-A64E-8C3A-8FA3CFC949E3}" type="pres">
      <dgm:prSet presAssocID="{651CDF14-DAC0-3B4C-A3EC-69BB6631F6A0}" presName="level1Shape" presStyleLbl="node0" presStyleIdx="0" presStyleCnt="1">
        <dgm:presLayoutVars>
          <dgm:chPref val="3"/>
        </dgm:presLayoutVars>
      </dgm:prSet>
      <dgm:spPr/>
    </dgm:pt>
    <dgm:pt modelId="{5CC1711F-4773-D646-B526-274E0B43EDDA}" type="pres">
      <dgm:prSet presAssocID="{651CDF14-DAC0-3B4C-A3EC-69BB6631F6A0}" presName="hierChild2" presStyleCnt="0"/>
      <dgm:spPr/>
    </dgm:pt>
    <dgm:pt modelId="{5B39C8BB-1F70-614F-BEBB-C7D06F02B315}" type="pres">
      <dgm:prSet presAssocID="{25992441-2F95-594A-81B8-A26BB8C60E59}" presName="Name19" presStyleLbl="parChTrans1D2" presStyleIdx="0" presStyleCnt="3"/>
      <dgm:spPr/>
    </dgm:pt>
    <dgm:pt modelId="{E3A2570A-E91A-9545-8433-8E9382039365}" type="pres">
      <dgm:prSet presAssocID="{4B7542CC-E5DC-BA42-938F-11F5E9E5160A}" presName="Name21" presStyleCnt="0"/>
      <dgm:spPr/>
    </dgm:pt>
    <dgm:pt modelId="{FD4919EB-8693-694D-9613-82198466CEA4}" type="pres">
      <dgm:prSet presAssocID="{4B7542CC-E5DC-BA42-938F-11F5E9E5160A}" presName="level2Shape" presStyleLbl="node2" presStyleIdx="0" presStyleCnt="3"/>
      <dgm:spPr/>
    </dgm:pt>
    <dgm:pt modelId="{64EBE1B6-0185-5644-8463-33E19FAC6CA1}" type="pres">
      <dgm:prSet presAssocID="{4B7542CC-E5DC-BA42-938F-11F5E9E5160A}" presName="hierChild3" presStyleCnt="0"/>
      <dgm:spPr/>
    </dgm:pt>
    <dgm:pt modelId="{47EA61DF-D816-4D4C-A6B7-8EA04CC5D585}" type="pres">
      <dgm:prSet presAssocID="{D65EE03C-2D38-F047-ADE2-0312275F3EF2}" presName="Name19" presStyleLbl="parChTrans1D2" presStyleIdx="1" presStyleCnt="3"/>
      <dgm:spPr/>
    </dgm:pt>
    <dgm:pt modelId="{5018116C-2558-354F-8557-E49D4EE6DD96}" type="pres">
      <dgm:prSet presAssocID="{670C8EE7-A42A-7541-B5CB-6189894A5FA9}" presName="Name21" presStyleCnt="0"/>
      <dgm:spPr/>
    </dgm:pt>
    <dgm:pt modelId="{35C04A81-9A82-0242-B265-087BF274D6B7}" type="pres">
      <dgm:prSet presAssocID="{670C8EE7-A42A-7541-B5CB-6189894A5FA9}" presName="level2Shape" presStyleLbl="node2" presStyleIdx="1" presStyleCnt="3"/>
      <dgm:spPr/>
    </dgm:pt>
    <dgm:pt modelId="{7B16F7D0-932C-1C42-9728-46284F8EF186}" type="pres">
      <dgm:prSet presAssocID="{670C8EE7-A42A-7541-B5CB-6189894A5FA9}" presName="hierChild3" presStyleCnt="0"/>
      <dgm:spPr/>
    </dgm:pt>
    <dgm:pt modelId="{F5BF34BB-8312-384E-B804-B16C4728098C}" type="pres">
      <dgm:prSet presAssocID="{5ED86AFF-55B5-F74A-BF92-345F75930749}" presName="Name19" presStyleLbl="parChTrans1D3" presStyleIdx="0" presStyleCnt="2"/>
      <dgm:spPr/>
    </dgm:pt>
    <dgm:pt modelId="{ABE95CFC-093A-8F43-A8B2-B9882A237207}" type="pres">
      <dgm:prSet presAssocID="{CCE033C3-0A58-4641-A26C-9D26EB1200AC}" presName="Name21" presStyleCnt="0"/>
      <dgm:spPr/>
    </dgm:pt>
    <dgm:pt modelId="{AF9549FE-63D9-D943-8A52-910C6C5B1E14}" type="pres">
      <dgm:prSet presAssocID="{CCE033C3-0A58-4641-A26C-9D26EB1200AC}" presName="level2Shape" presStyleLbl="node3" presStyleIdx="0" presStyleCnt="2"/>
      <dgm:spPr/>
    </dgm:pt>
    <dgm:pt modelId="{8E9A46CE-2122-7F45-A2DC-9E3A414DF79F}" type="pres">
      <dgm:prSet presAssocID="{CCE033C3-0A58-4641-A26C-9D26EB1200AC}" presName="hierChild3" presStyleCnt="0"/>
      <dgm:spPr/>
    </dgm:pt>
    <dgm:pt modelId="{4FD45EC6-9781-6D47-B470-25F908C450DE}" type="pres">
      <dgm:prSet presAssocID="{ADE0AB29-8922-0043-B793-2C768C06DB32}" presName="Name19" presStyleLbl="parChTrans1D3" presStyleIdx="1" presStyleCnt="2"/>
      <dgm:spPr/>
    </dgm:pt>
    <dgm:pt modelId="{2ADB266A-551C-0040-BD51-3C470D2DEE66}" type="pres">
      <dgm:prSet presAssocID="{3F94D89D-79DE-1540-8524-02AF6A6E0446}" presName="Name21" presStyleCnt="0"/>
      <dgm:spPr/>
    </dgm:pt>
    <dgm:pt modelId="{BAE56CE9-CC3F-D94C-B800-60D4D8A582A2}" type="pres">
      <dgm:prSet presAssocID="{3F94D89D-79DE-1540-8524-02AF6A6E0446}" presName="level2Shape" presStyleLbl="node3" presStyleIdx="1" presStyleCnt="2" custLinFactNeighborX="8677" custLinFactNeighborY="3254"/>
      <dgm:spPr/>
    </dgm:pt>
    <dgm:pt modelId="{B82CD0A1-6980-564C-8D4A-2DB643099FB8}" type="pres">
      <dgm:prSet presAssocID="{3F94D89D-79DE-1540-8524-02AF6A6E0446}" presName="hierChild3" presStyleCnt="0"/>
      <dgm:spPr/>
    </dgm:pt>
    <dgm:pt modelId="{B0DE3587-C250-5147-8644-14F1B53AFDFE}" type="pres">
      <dgm:prSet presAssocID="{1C38AAA8-676B-8846-921C-47B9CCD3F93D}" presName="Name19" presStyleLbl="parChTrans1D2" presStyleIdx="2" presStyleCnt="3"/>
      <dgm:spPr/>
    </dgm:pt>
    <dgm:pt modelId="{235693B9-CC85-FA4D-95F9-ECB8F7AFDF49}" type="pres">
      <dgm:prSet presAssocID="{FE5DD284-3861-3648-A983-37211AC0720B}" presName="Name21" presStyleCnt="0"/>
      <dgm:spPr/>
    </dgm:pt>
    <dgm:pt modelId="{B593E537-DF90-1A49-A25E-59055BED78AC}" type="pres">
      <dgm:prSet presAssocID="{FE5DD284-3861-3648-A983-37211AC0720B}" presName="level2Shape" presStyleLbl="node2" presStyleIdx="2" presStyleCnt="3"/>
      <dgm:spPr/>
    </dgm:pt>
    <dgm:pt modelId="{1B841C0E-1D5C-8744-9F07-2D199749E70C}" type="pres">
      <dgm:prSet presAssocID="{FE5DD284-3861-3648-A983-37211AC0720B}" presName="hierChild3" presStyleCnt="0"/>
      <dgm:spPr/>
    </dgm:pt>
    <dgm:pt modelId="{9D7AF76B-C696-E54F-AEF8-5DBB1891516D}" type="pres">
      <dgm:prSet presAssocID="{CCC30207-55B4-7246-B33B-81D58C695328}" presName="bgShapesFlow" presStyleCnt="0"/>
      <dgm:spPr/>
    </dgm:pt>
  </dgm:ptLst>
  <dgm:cxnLst>
    <dgm:cxn modelId="{D44BCA0F-D9C0-C24E-8A8C-0F7D36CB6C27}" type="presOf" srcId="{FE5DD284-3861-3648-A983-37211AC0720B}" destId="{B593E537-DF90-1A49-A25E-59055BED78AC}" srcOrd="0" destOrd="0" presId="urn:microsoft.com/office/officeart/2005/8/layout/hierarchy6"/>
    <dgm:cxn modelId="{16C81617-8673-F646-BF91-08A1370D4FFF}" type="presOf" srcId="{5ED86AFF-55B5-F74A-BF92-345F75930749}" destId="{F5BF34BB-8312-384E-B804-B16C4728098C}" srcOrd="0" destOrd="0" presId="urn:microsoft.com/office/officeart/2005/8/layout/hierarchy6"/>
    <dgm:cxn modelId="{8EFB8934-6B6D-5C4F-8F5A-6AD031C2C4A3}" type="presOf" srcId="{CCC30207-55B4-7246-B33B-81D58C695328}" destId="{D5768D72-A3AC-184F-A608-32BB397A2958}" srcOrd="0" destOrd="0" presId="urn:microsoft.com/office/officeart/2005/8/layout/hierarchy6"/>
    <dgm:cxn modelId="{5B666D3F-1A12-1F4F-AC5F-08E4C503160E}" type="presOf" srcId="{ADE0AB29-8922-0043-B793-2C768C06DB32}" destId="{4FD45EC6-9781-6D47-B470-25F908C450DE}" srcOrd="0" destOrd="0" presId="urn:microsoft.com/office/officeart/2005/8/layout/hierarchy6"/>
    <dgm:cxn modelId="{70D4C65D-27EB-7548-A161-5AF3B6BCD8C4}" srcId="{670C8EE7-A42A-7541-B5CB-6189894A5FA9}" destId="{3F94D89D-79DE-1540-8524-02AF6A6E0446}" srcOrd="1" destOrd="0" parTransId="{ADE0AB29-8922-0043-B793-2C768C06DB32}" sibTransId="{EBDCDA6B-282C-5446-A7F7-0732CBB89BD3}"/>
    <dgm:cxn modelId="{4E17CB5D-A38D-F34C-B13F-3D6C4448A048}" type="presOf" srcId="{1C38AAA8-676B-8846-921C-47B9CCD3F93D}" destId="{B0DE3587-C250-5147-8644-14F1B53AFDFE}" srcOrd="0" destOrd="0" presId="urn:microsoft.com/office/officeart/2005/8/layout/hierarchy6"/>
    <dgm:cxn modelId="{2141A767-E063-2643-A437-A1C09F2F7DDC}" srcId="{670C8EE7-A42A-7541-B5CB-6189894A5FA9}" destId="{CCE033C3-0A58-4641-A26C-9D26EB1200AC}" srcOrd="0" destOrd="0" parTransId="{5ED86AFF-55B5-F74A-BF92-345F75930749}" sibTransId="{4FC1885A-2C38-F342-9EA9-098A2E604D16}"/>
    <dgm:cxn modelId="{75701E68-4010-A747-A906-A4C833648442}" type="presOf" srcId="{CCE033C3-0A58-4641-A26C-9D26EB1200AC}" destId="{AF9549FE-63D9-D943-8A52-910C6C5B1E14}" srcOrd="0" destOrd="0" presId="urn:microsoft.com/office/officeart/2005/8/layout/hierarchy6"/>
    <dgm:cxn modelId="{034DE987-21C1-F84D-8F60-EE1C6AEB94CF}" type="presOf" srcId="{3F94D89D-79DE-1540-8524-02AF6A6E0446}" destId="{BAE56CE9-CC3F-D94C-B800-60D4D8A582A2}" srcOrd="0" destOrd="0" presId="urn:microsoft.com/office/officeart/2005/8/layout/hierarchy6"/>
    <dgm:cxn modelId="{76912F8C-D6F1-334A-B591-9B05ED1EF940}" type="presOf" srcId="{670C8EE7-A42A-7541-B5CB-6189894A5FA9}" destId="{35C04A81-9A82-0242-B265-087BF274D6B7}" srcOrd="0" destOrd="0" presId="urn:microsoft.com/office/officeart/2005/8/layout/hierarchy6"/>
    <dgm:cxn modelId="{69CA1F8E-ECF9-8248-96A6-04B65CDDAF11}" type="presOf" srcId="{25992441-2F95-594A-81B8-A26BB8C60E59}" destId="{5B39C8BB-1F70-614F-BEBB-C7D06F02B315}" srcOrd="0" destOrd="0" presId="urn:microsoft.com/office/officeart/2005/8/layout/hierarchy6"/>
    <dgm:cxn modelId="{679270A3-A7EF-064F-99C7-3715AF02F4EF}" type="presOf" srcId="{D65EE03C-2D38-F047-ADE2-0312275F3EF2}" destId="{47EA61DF-D816-4D4C-A6B7-8EA04CC5D585}" srcOrd="0" destOrd="0" presId="urn:microsoft.com/office/officeart/2005/8/layout/hierarchy6"/>
    <dgm:cxn modelId="{F80191C7-A2C6-D141-89E0-1C4F1AA39848}" srcId="{651CDF14-DAC0-3B4C-A3EC-69BB6631F6A0}" destId="{4B7542CC-E5DC-BA42-938F-11F5E9E5160A}" srcOrd="0" destOrd="0" parTransId="{25992441-2F95-594A-81B8-A26BB8C60E59}" sibTransId="{66A3AC69-DD1E-E142-A5A4-89E9A9B10552}"/>
    <dgm:cxn modelId="{1D393FCC-58A3-6E41-B84D-18F61AAD6698}" type="presOf" srcId="{651CDF14-DAC0-3B4C-A3EC-69BB6631F6A0}" destId="{181E44C2-F5C2-A64E-8C3A-8FA3CFC949E3}" srcOrd="0" destOrd="0" presId="urn:microsoft.com/office/officeart/2005/8/layout/hierarchy6"/>
    <dgm:cxn modelId="{7AA863D8-60EB-5F49-8F0E-CFB4B6E3980A}" srcId="{CCC30207-55B4-7246-B33B-81D58C695328}" destId="{651CDF14-DAC0-3B4C-A3EC-69BB6631F6A0}" srcOrd="0" destOrd="0" parTransId="{5A74A54F-8AAA-0844-A6B2-79322FC77861}" sibTransId="{8212B45F-18AF-FA46-824C-417128A719F0}"/>
    <dgm:cxn modelId="{4E4B64EA-5154-2341-ACC1-D04F5EBA6200}" srcId="{651CDF14-DAC0-3B4C-A3EC-69BB6631F6A0}" destId="{670C8EE7-A42A-7541-B5CB-6189894A5FA9}" srcOrd="1" destOrd="0" parTransId="{D65EE03C-2D38-F047-ADE2-0312275F3EF2}" sibTransId="{E52E7BEB-3FB6-244E-82CC-2989F1A16C7E}"/>
    <dgm:cxn modelId="{B30C54EE-8CF2-7847-8C87-599513D08112}" srcId="{651CDF14-DAC0-3B4C-A3EC-69BB6631F6A0}" destId="{FE5DD284-3861-3648-A983-37211AC0720B}" srcOrd="2" destOrd="0" parTransId="{1C38AAA8-676B-8846-921C-47B9CCD3F93D}" sibTransId="{98847CEF-16A0-5845-A6AB-45CF2A95CFA0}"/>
    <dgm:cxn modelId="{DEE381FD-9728-F94E-B466-B639C31660F9}" type="presOf" srcId="{4B7542CC-E5DC-BA42-938F-11F5E9E5160A}" destId="{FD4919EB-8693-694D-9613-82198466CEA4}" srcOrd="0" destOrd="0" presId="urn:microsoft.com/office/officeart/2005/8/layout/hierarchy6"/>
    <dgm:cxn modelId="{0171726B-D59A-5E43-8D55-DBB37F302727}" type="presParOf" srcId="{D5768D72-A3AC-184F-A608-32BB397A2958}" destId="{2B7A2ADB-7B4C-8C48-95DD-0366DFB3F577}" srcOrd="0" destOrd="0" presId="urn:microsoft.com/office/officeart/2005/8/layout/hierarchy6"/>
    <dgm:cxn modelId="{B3955567-D0A6-2B43-9D7E-C5CED799B15E}" type="presParOf" srcId="{2B7A2ADB-7B4C-8C48-95DD-0366DFB3F577}" destId="{C76DCC7D-6F9A-1840-82ED-A7BE30D23C48}" srcOrd="0" destOrd="0" presId="urn:microsoft.com/office/officeart/2005/8/layout/hierarchy6"/>
    <dgm:cxn modelId="{227CA4B5-C3AD-5A40-9F46-1009DEE11AB9}" type="presParOf" srcId="{C76DCC7D-6F9A-1840-82ED-A7BE30D23C48}" destId="{C10CC38D-F67C-2D41-916C-319F714E245B}" srcOrd="0" destOrd="0" presId="urn:microsoft.com/office/officeart/2005/8/layout/hierarchy6"/>
    <dgm:cxn modelId="{93A7D744-4F67-5E48-82AE-357525A2CC29}" type="presParOf" srcId="{C10CC38D-F67C-2D41-916C-319F714E245B}" destId="{181E44C2-F5C2-A64E-8C3A-8FA3CFC949E3}" srcOrd="0" destOrd="0" presId="urn:microsoft.com/office/officeart/2005/8/layout/hierarchy6"/>
    <dgm:cxn modelId="{CF61D625-F664-B848-91E5-BFAB381335C8}" type="presParOf" srcId="{C10CC38D-F67C-2D41-916C-319F714E245B}" destId="{5CC1711F-4773-D646-B526-274E0B43EDDA}" srcOrd="1" destOrd="0" presId="urn:microsoft.com/office/officeart/2005/8/layout/hierarchy6"/>
    <dgm:cxn modelId="{9BBBAFDF-90A6-3549-8250-168CC2C30D97}" type="presParOf" srcId="{5CC1711F-4773-D646-B526-274E0B43EDDA}" destId="{5B39C8BB-1F70-614F-BEBB-C7D06F02B315}" srcOrd="0" destOrd="0" presId="urn:microsoft.com/office/officeart/2005/8/layout/hierarchy6"/>
    <dgm:cxn modelId="{080202D3-890A-FE45-897B-D5A5DD8E0968}" type="presParOf" srcId="{5CC1711F-4773-D646-B526-274E0B43EDDA}" destId="{E3A2570A-E91A-9545-8433-8E9382039365}" srcOrd="1" destOrd="0" presId="urn:microsoft.com/office/officeart/2005/8/layout/hierarchy6"/>
    <dgm:cxn modelId="{741F9321-FE0F-4F4F-92FF-D91519E76A1E}" type="presParOf" srcId="{E3A2570A-E91A-9545-8433-8E9382039365}" destId="{FD4919EB-8693-694D-9613-82198466CEA4}" srcOrd="0" destOrd="0" presId="urn:microsoft.com/office/officeart/2005/8/layout/hierarchy6"/>
    <dgm:cxn modelId="{40481F6C-5261-5144-BDD2-887223DE9E35}" type="presParOf" srcId="{E3A2570A-E91A-9545-8433-8E9382039365}" destId="{64EBE1B6-0185-5644-8463-33E19FAC6CA1}" srcOrd="1" destOrd="0" presId="urn:microsoft.com/office/officeart/2005/8/layout/hierarchy6"/>
    <dgm:cxn modelId="{1A792A9C-DC61-3E45-AA82-C5BB3C12AC9D}" type="presParOf" srcId="{5CC1711F-4773-D646-B526-274E0B43EDDA}" destId="{47EA61DF-D816-4D4C-A6B7-8EA04CC5D585}" srcOrd="2" destOrd="0" presId="urn:microsoft.com/office/officeart/2005/8/layout/hierarchy6"/>
    <dgm:cxn modelId="{DD6D7B9D-A600-ED4E-AF1F-D979882F52F0}" type="presParOf" srcId="{5CC1711F-4773-D646-B526-274E0B43EDDA}" destId="{5018116C-2558-354F-8557-E49D4EE6DD96}" srcOrd="3" destOrd="0" presId="urn:microsoft.com/office/officeart/2005/8/layout/hierarchy6"/>
    <dgm:cxn modelId="{2E34D9EC-EFA9-0B4D-BFCC-D7B36F326B5A}" type="presParOf" srcId="{5018116C-2558-354F-8557-E49D4EE6DD96}" destId="{35C04A81-9A82-0242-B265-087BF274D6B7}" srcOrd="0" destOrd="0" presId="urn:microsoft.com/office/officeart/2005/8/layout/hierarchy6"/>
    <dgm:cxn modelId="{38D42A01-9771-F648-8BC1-D63E68BCB217}" type="presParOf" srcId="{5018116C-2558-354F-8557-E49D4EE6DD96}" destId="{7B16F7D0-932C-1C42-9728-46284F8EF186}" srcOrd="1" destOrd="0" presId="urn:microsoft.com/office/officeart/2005/8/layout/hierarchy6"/>
    <dgm:cxn modelId="{79E6CCFA-934A-3D44-99DD-DFCF4F7402AD}" type="presParOf" srcId="{7B16F7D0-932C-1C42-9728-46284F8EF186}" destId="{F5BF34BB-8312-384E-B804-B16C4728098C}" srcOrd="0" destOrd="0" presId="urn:microsoft.com/office/officeart/2005/8/layout/hierarchy6"/>
    <dgm:cxn modelId="{3C39348C-ED10-D44F-A6DE-10027736907E}" type="presParOf" srcId="{7B16F7D0-932C-1C42-9728-46284F8EF186}" destId="{ABE95CFC-093A-8F43-A8B2-B9882A237207}" srcOrd="1" destOrd="0" presId="urn:microsoft.com/office/officeart/2005/8/layout/hierarchy6"/>
    <dgm:cxn modelId="{A6702EB1-0E9E-2246-BA20-8046820820B5}" type="presParOf" srcId="{ABE95CFC-093A-8F43-A8B2-B9882A237207}" destId="{AF9549FE-63D9-D943-8A52-910C6C5B1E14}" srcOrd="0" destOrd="0" presId="urn:microsoft.com/office/officeart/2005/8/layout/hierarchy6"/>
    <dgm:cxn modelId="{517D9B23-71B0-D240-B10D-2467864F37D8}" type="presParOf" srcId="{ABE95CFC-093A-8F43-A8B2-B9882A237207}" destId="{8E9A46CE-2122-7F45-A2DC-9E3A414DF79F}" srcOrd="1" destOrd="0" presId="urn:microsoft.com/office/officeart/2005/8/layout/hierarchy6"/>
    <dgm:cxn modelId="{FB60D832-9569-5F48-B7EC-6F9AB0A710C2}" type="presParOf" srcId="{7B16F7D0-932C-1C42-9728-46284F8EF186}" destId="{4FD45EC6-9781-6D47-B470-25F908C450DE}" srcOrd="2" destOrd="0" presId="urn:microsoft.com/office/officeart/2005/8/layout/hierarchy6"/>
    <dgm:cxn modelId="{5CA5AA12-E921-D34E-833D-5D9AFB7B6D24}" type="presParOf" srcId="{7B16F7D0-932C-1C42-9728-46284F8EF186}" destId="{2ADB266A-551C-0040-BD51-3C470D2DEE66}" srcOrd="3" destOrd="0" presId="urn:microsoft.com/office/officeart/2005/8/layout/hierarchy6"/>
    <dgm:cxn modelId="{78A8E55F-DF22-AC40-907E-FB4FA4F29503}" type="presParOf" srcId="{2ADB266A-551C-0040-BD51-3C470D2DEE66}" destId="{BAE56CE9-CC3F-D94C-B800-60D4D8A582A2}" srcOrd="0" destOrd="0" presId="urn:microsoft.com/office/officeart/2005/8/layout/hierarchy6"/>
    <dgm:cxn modelId="{78EB61CA-BB77-DF42-893B-0A781913F6C3}" type="presParOf" srcId="{2ADB266A-551C-0040-BD51-3C470D2DEE66}" destId="{B82CD0A1-6980-564C-8D4A-2DB643099FB8}" srcOrd="1" destOrd="0" presId="urn:microsoft.com/office/officeart/2005/8/layout/hierarchy6"/>
    <dgm:cxn modelId="{7A1E1FD2-743B-2D45-81A5-56968D9563AA}" type="presParOf" srcId="{5CC1711F-4773-D646-B526-274E0B43EDDA}" destId="{B0DE3587-C250-5147-8644-14F1B53AFDFE}" srcOrd="4" destOrd="0" presId="urn:microsoft.com/office/officeart/2005/8/layout/hierarchy6"/>
    <dgm:cxn modelId="{AA1982ED-A15E-774A-9735-BFDEE7E2DBFD}" type="presParOf" srcId="{5CC1711F-4773-D646-B526-274E0B43EDDA}" destId="{235693B9-CC85-FA4D-95F9-ECB8F7AFDF49}" srcOrd="5" destOrd="0" presId="urn:microsoft.com/office/officeart/2005/8/layout/hierarchy6"/>
    <dgm:cxn modelId="{11B480CE-C861-3043-A066-72D3B473B156}" type="presParOf" srcId="{235693B9-CC85-FA4D-95F9-ECB8F7AFDF49}" destId="{B593E537-DF90-1A49-A25E-59055BED78AC}" srcOrd="0" destOrd="0" presId="urn:microsoft.com/office/officeart/2005/8/layout/hierarchy6"/>
    <dgm:cxn modelId="{7B9CE4CE-412F-894B-BB0E-EC6FFF822C14}" type="presParOf" srcId="{235693B9-CC85-FA4D-95F9-ECB8F7AFDF49}" destId="{1B841C0E-1D5C-8744-9F07-2D199749E70C}" srcOrd="1" destOrd="0" presId="urn:microsoft.com/office/officeart/2005/8/layout/hierarchy6"/>
    <dgm:cxn modelId="{94428A9B-9E5B-994C-8A07-71012288529E}" type="presParOf" srcId="{D5768D72-A3AC-184F-A608-32BB397A2958}" destId="{9D7AF76B-C696-E54F-AEF8-5DBB1891516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E44C2-F5C2-A64E-8C3A-8FA3CFC949E3}">
      <dsp:nvSpPr>
        <dsp:cNvPr id="0" name=""/>
        <dsp:cNvSpPr/>
      </dsp:nvSpPr>
      <dsp:spPr>
        <a:xfrm>
          <a:off x="1257945" y="1385"/>
          <a:ext cx="843004" cy="5620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FFFFFF"/>
              </a:solidFill>
              <a:ea typeface="+mn-ea"/>
              <a:cs typeface="+mn-cs"/>
            </a:rPr>
            <a:t>OPA</a:t>
          </a:r>
        </a:p>
      </dsp:txBody>
      <dsp:txXfrm>
        <a:off x="1274405" y="17845"/>
        <a:ext cx="810084" cy="529082"/>
      </dsp:txXfrm>
    </dsp:sp>
    <dsp:sp modelId="{5B39C8BB-1F70-614F-BEBB-C7D06F02B315}">
      <dsp:nvSpPr>
        <dsp:cNvPr id="0" name=""/>
        <dsp:cNvSpPr/>
      </dsp:nvSpPr>
      <dsp:spPr>
        <a:xfrm>
          <a:off x="583542" y="563387"/>
          <a:ext cx="1095905" cy="224801"/>
        </a:xfrm>
        <a:custGeom>
          <a:avLst/>
          <a:gdLst/>
          <a:ahLst/>
          <a:cxnLst/>
          <a:rect l="0" t="0" r="0" b="0"/>
          <a:pathLst>
            <a:path>
              <a:moveTo>
                <a:pt x="1095905" y="0"/>
              </a:moveTo>
              <a:lnTo>
                <a:pt x="1095905" y="112400"/>
              </a:lnTo>
              <a:lnTo>
                <a:pt x="0" y="112400"/>
              </a:lnTo>
              <a:lnTo>
                <a:pt x="0" y="22480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919EB-8693-694D-9613-82198466CEA4}">
      <dsp:nvSpPr>
        <dsp:cNvPr id="0" name=""/>
        <dsp:cNvSpPr/>
      </dsp:nvSpPr>
      <dsp:spPr>
        <a:xfrm>
          <a:off x="162040" y="788189"/>
          <a:ext cx="843004" cy="5620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FFFFFF"/>
              </a:solidFill>
              <a:ea typeface="+mn-ea"/>
              <a:cs typeface="+mn-cs"/>
            </a:rPr>
            <a:t>Leakage Resilience</a:t>
          </a:r>
        </a:p>
      </dsp:txBody>
      <dsp:txXfrm>
        <a:off x="178500" y="804649"/>
        <a:ext cx="810084" cy="529082"/>
      </dsp:txXfrm>
    </dsp:sp>
    <dsp:sp modelId="{47EA61DF-D816-4D4C-A6B7-8EA04CC5D585}">
      <dsp:nvSpPr>
        <dsp:cNvPr id="0" name=""/>
        <dsp:cNvSpPr/>
      </dsp:nvSpPr>
      <dsp:spPr>
        <a:xfrm>
          <a:off x="1633727" y="563387"/>
          <a:ext cx="91440" cy="2248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480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C04A81-9A82-0242-B265-087BF274D6B7}">
      <dsp:nvSpPr>
        <dsp:cNvPr id="0" name=""/>
        <dsp:cNvSpPr/>
      </dsp:nvSpPr>
      <dsp:spPr>
        <a:xfrm>
          <a:off x="1257945" y="788189"/>
          <a:ext cx="843004" cy="5620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FFFFFF"/>
              </a:solidFill>
              <a:ea typeface="+mn-ea"/>
              <a:cs typeface="+mn-cs"/>
            </a:rPr>
            <a:t>Seed-Homomorphic PRG</a:t>
          </a:r>
        </a:p>
      </dsp:txBody>
      <dsp:txXfrm>
        <a:off x="1274405" y="804649"/>
        <a:ext cx="810084" cy="529082"/>
      </dsp:txXfrm>
    </dsp:sp>
    <dsp:sp modelId="{F5BF34BB-8312-384E-B804-B16C4728098C}">
      <dsp:nvSpPr>
        <dsp:cNvPr id="0" name=""/>
        <dsp:cNvSpPr/>
      </dsp:nvSpPr>
      <dsp:spPr>
        <a:xfrm>
          <a:off x="1131495" y="1350191"/>
          <a:ext cx="547952" cy="224801"/>
        </a:xfrm>
        <a:custGeom>
          <a:avLst/>
          <a:gdLst/>
          <a:ahLst/>
          <a:cxnLst/>
          <a:rect l="0" t="0" r="0" b="0"/>
          <a:pathLst>
            <a:path>
              <a:moveTo>
                <a:pt x="547952" y="0"/>
              </a:moveTo>
              <a:lnTo>
                <a:pt x="547952" y="112400"/>
              </a:lnTo>
              <a:lnTo>
                <a:pt x="0" y="112400"/>
              </a:lnTo>
              <a:lnTo>
                <a:pt x="0" y="22480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9549FE-63D9-D943-8A52-910C6C5B1E14}">
      <dsp:nvSpPr>
        <dsp:cNvPr id="0" name=""/>
        <dsp:cNvSpPr/>
      </dsp:nvSpPr>
      <dsp:spPr>
        <a:xfrm>
          <a:off x="709993" y="1574993"/>
          <a:ext cx="843004" cy="562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FFFFFF"/>
              </a:solidFill>
              <a:ea typeface="+mn-ea"/>
              <a:cs typeface="+mn-cs"/>
            </a:rPr>
            <a:t>Learning with Rounding</a:t>
          </a:r>
        </a:p>
      </dsp:txBody>
      <dsp:txXfrm>
        <a:off x="726453" y="1591453"/>
        <a:ext cx="810084" cy="529082"/>
      </dsp:txXfrm>
    </dsp:sp>
    <dsp:sp modelId="{4FD45EC6-9781-6D47-B470-25F908C450DE}">
      <dsp:nvSpPr>
        <dsp:cNvPr id="0" name=""/>
        <dsp:cNvSpPr/>
      </dsp:nvSpPr>
      <dsp:spPr>
        <a:xfrm>
          <a:off x="1679448" y="1350191"/>
          <a:ext cx="621100" cy="226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093"/>
              </a:lnTo>
              <a:lnTo>
                <a:pt x="621100" y="113093"/>
              </a:lnTo>
              <a:lnTo>
                <a:pt x="621100" y="22618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56CE9-CC3F-D94C-B800-60D4D8A582A2}">
      <dsp:nvSpPr>
        <dsp:cNvPr id="0" name=""/>
        <dsp:cNvSpPr/>
      </dsp:nvSpPr>
      <dsp:spPr>
        <a:xfrm>
          <a:off x="1879046" y="1576378"/>
          <a:ext cx="843004" cy="562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FFFFFF"/>
              </a:solidFill>
              <a:ea typeface="+mn-ea"/>
              <a:cs typeface="+mn-cs"/>
            </a:rPr>
            <a:t>(Ring) Learning with Errors</a:t>
          </a:r>
        </a:p>
      </dsp:txBody>
      <dsp:txXfrm>
        <a:off x="1895506" y="1592838"/>
        <a:ext cx="810084" cy="529082"/>
      </dsp:txXfrm>
    </dsp:sp>
    <dsp:sp modelId="{B0DE3587-C250-5147-8644-14F1B53AFDFE}">
      <dsp:nvSpPr>
        <dsp:cNvPr id="0" name=""/>
        <dsp:cNvSpPr/>
      </dsp:nvSpPr>
      <dsp:spPr>
        <a:xfrm>
          <a:off x="1679448" y="563387"/>
          <a:ext cx="1095905" cy="224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400"/>
              </a:lnTo>
              <a:lnTo>
                <a:pt x="1095905" y="112400"/>
              </a:lnTo>
              <a:lnTo>
                <a:pt x="1095905" y="22480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3E537-DF90-1A49-A25E-59055BED78AC}">
      <dsp:nvSpPr>
        <dsp:cNvPr id="0" name=""/>
        <dsp:cNvSpPr/>
      </dsp:nvSpPr>
      <dsp:spPr>
        <a:xfrm>
          <a:off x="2353851" y="788189"/>
          <a:ext cx="843004" cy="5620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FFFFFF"/>
              </a:solidFill>
              <a:ea typeface="+mn-ea"/>
              <a:cs typeface="+mn-cs"/>
            </a:rPr>
            <a:t>(Packed) Secret Sharing</a:t>
          </a:r>
        </a:p>
      </dsp:txBody>
      <dsp:txXfrm>
        <a:off x="2370311" y="804649"/>
        <a:ext cx="810084" cy="529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e16384b26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e16384b26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e16384b266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e16384b266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762b496192_1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762b496192_1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762b496192_1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762b496192_1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762b496192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762b496192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e16384b266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e16384b266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e16384b266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e16384b266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e16384b266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e16384b266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762b496192_1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762b496192_1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e16384b266_0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e16384b266_0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e16384b266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e16384b266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>
          <a:extLst>
            <a:ext uri="{FF2B5EF4-FFF2-40B4-BE49-F238E27FC236}">
              <a16:creationId xmlns:a16="http://schemas.microsoft.com/office/drawing/2014/main" id="{03C8D784-7A0C-3AD4-A6A5-8A37DFCED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e16384b266_0_306:notes">
            <a:extLst>
              <a:ext uri="{FF2B5EF4-FFF2-40B4-BE49-F238E27FC236}">
                <a16:creationId xmlns:a16="http://schemas.microsoft.com/office/drawing/2014/main" id="{AD9BC97A-CF17-90F0-1B7A-A94422C533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e16384b266_0_306:notes">
            <a:extLst>
              <a:ext uri="{FF2B5EF4-FFF2-40B4-BE49-F238E27FC236}">
                <a16:creationId xmlns:a16="http://schemas.microsoft.com/office/drawing/2014/main" id="{4C822107-B3F4-7C7F-CDE3-FCD1979C42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675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e16384b266_0_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e16384b266_0_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e16384b266_0_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e16384b266_0_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e16384b266_0_1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e16384b266_0_1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e16384b266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e16384b266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e16384b266_0_1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e16384b266_0_1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0dfab3737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0dfab3737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762b496192_1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762b496192_1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759d1170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759d1170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759d1170f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g3759d1170f5_0_38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300" cy="3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646" name="Google Shape;646;g3759d1170f5_0_38:notes"/>
          <p:cNvSpPr txBox="1">
            <a:spLocks noGrp="1"/>
          </p:cNvSpPr>
          <p:nvPr>
            <p:ph type="sldNum" idx="12"/>
          </p:nvPr>
        </p:nvSpPr>
        <p:spPr>
          <a:xfrm>
            <a:off x="3883854" y="8684900"/>
            <a:ext cx="29727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/>
              <a:t>29</a:t>
            </a:fld>
            <a:endParaRPr sz="14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762b496192_3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g3762b496192_3_232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163" cy="359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666" name="Google Shape;666;g3762b496192_3_232:notes"/>
          <p:cNvSpPr txBox="1">
            <a:spLocks noGrp="1"/>
          </p:cNvSpPr>
          <p:nvPr>
            <p:ph type="sldNum" idx="12"/>
          </p:nvPr>
        </p:nvSpPr>
        <p:spPr>
          <a:xfrm>
            <a:off x="3883854" y="8684900"/>
            <a:ext cx="2972641" cy="45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/>
              <a:t>30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762b496192_1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762b496192_1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762b496192_3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g3762b496192_3_250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163" cy="359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683" name="Google Shape;683;g3762b496192_3_250:notes"/>
          <p:cNvSpPr txBox="1">
            <a:spLocks noGrp="1"/>
          </p:cNvSpPr>
          <p:nvPr>
            <p:ph type="sldNum" idx="12"/>
          </p:nvPr>
        </p:nvSpPr>
        <p:spPr>
          <a:xfrm>
            <a:off x="3883854" y="8684900"/>
            <a:ext cx="2972641" cy="45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/>
              <a:t>31</a:t>
            </a:fld>
            <a:endParaRPr sz="14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762b496192_3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383" y="1143000"/>
            <a:ext cx="5457235" cy="3085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g3762b496192_3_276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163" cy="359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690" name="Google Shape;690;g3762b496192_3_276:notes"/>
          <p:cNvSpPr txBox="1">
            <a:spLocks noGrp="1"/>
          </p:cNvSpPr>
          <p:nvPr>
            <p:ph type="sldNum" idx="12"/>
          </p:nvPr>
        </p:nvSpPr>
        <p:spPr>
          <a:xfrm>
            <a:off x="3883854" y="8684900"/>
            <a:ext cx="2972641" cy="45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/>
              <a:t>32</a:t>
            </a:fld>
            <a:endParaRPr sz="14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762b496192_3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383" y="1143000"/>
            <a:ext cx="5457235" cy="3085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g3762b496192_3_291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163" cy="359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/>
              <a:t>therefore we need leakage-resilient seed-homomorphic PRG, to ensure that output is pseudorandom even conditioned on some leakage. </a:t>
            </a:r>
            <a:endParaRPr sz="1400"/>
          </a:p>
        </p:txBody>
      </p:sp>
      <p:sp>
        <p:nvSpPr>
          <p:cNvPr id="697" name="Google Shape;697;g3762b496192_3_291:notes"/>
          <p:cNvSpPr txBox="1">
            <a:spLocks noGrp="1"/>
          </p:cNvSpPr>
          <p:nvPr>
            <p:ph type="sldNum" idx="12"/>
          </p:nvPr>
        </p:nvSpPr>
        <p:spPr>
          <a:xfrm>
            <a:off x="3883854" y="8684900"/>
            <a:ext cx="2972641" cy="45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/>
              <a:t>33</a:t>
            </a:fld>
            <a:endParaRPr sz="14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762b496192_3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g3762b496192_3_307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163" cy="359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712" name="Google Shape;712;g3762b496192_3_307:notes"/>
          <p:cNvSpPr txBox="1">
            <a:spLocks noGrp="1"/>
          </p:cNvSpPr>
          <p:nvPr>
            <p:ph type="sldNum" idx="12"/>
          </p:nvPr>
        </p:nvSpPr>
        <p:spPr>
          <a:xfrm>
            <a:off x="3883854" y="8684900"/>
            <a:ext cx="2972641" cy="45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/>
              <a:t>34</a:t>
            </a:fld>
            <a:endParaRPr sz="14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>
          <a:extLst>
            <a:ext uri="{FF2B5EF4-FFF2-40B4-BE49-F238E27FC236}">
              <a16:creationId xmlns:a16="http://schemas.microsoft.com/office/drawing/2014/main" id="{7A8C6FE4-35EE-1938-AD13-482EA7AFC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23e423c57f_1_42:notes">
            <a:extLst>
              <a:ext uri="{FF2B5EF4-FFF2-40B4-BE49-F238E27FC236}">
                <a16:creationId xmlns:a16="http://schemas.microsoft.com/office/drawing/2014/main" id="{88011539-59A7-38D0-B179-AA9681C99B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323e423c57f_1_42:notes">
            <a:extLst>
              <a:ext uri="{FF2B5EF4-FFF2-40B4-BE49-F238E27FC236}">
                <a16:creationId xmlns:a16="http://schemas.microsoft.com/office/drawing/2014/main" id="{5CE8D428-D00B-3661-488E-BDC7A74D0B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0713" y="4474283"/>
            <a:ext cx="5609100" cy="36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323e423c57f_1_42:notes">
            <a:extLst>
              <a:ext uri="{FF2B5EF4-FFF2-40B4-BE49-F238E27FC236}">
                <a16:creationId xmlns:a16="http://schemas.microsoft.com/office/drawing/2014/main" id="{0BB9A162-479A-0628-D978-1C055334E6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162" y="8829648"/>
            <a:ext cx="30387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0282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762b496192_3_313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41" cy="35997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g3762b496192_3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762b496192_3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5" name="Google Shape;725;g3762b496192_3_325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163" cy="359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726" name="Google Shape;726;g3762b496192_3_325:notes"/>
          <p:cNvSpPr txBox="1">
            <a:spLocks noGrp="1"/>
          </p:cNvSpPr>
          <p:nvPr>
            <p:ph type="sldNum" idx="12"/>
          </p:nvPr>
        </p:nvSpPr>
        <p:spPr>
          <a:xfrm>
            <a:off x="3883854" y="8684900"/>
            <a:ext cx="2972641" cy="45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/>
              <a:t>37</a:t>
            </a:fld>
            <a:endParaRPr sz="14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762b496192_3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g3762b496192_3_318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163" cy="359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733" name="Google Shape;733;g3762b496192_3_318:notes"/>
          <p:cNvSpPr txBox="1">
            <a:spLocks noGrp="1"/>
          </p:cNvSpPr>
          <p:nvPr>
            <p:ph type="sldNum" idx="12"/>
          </p:nvPr>
        </p:nvSpPr>
        <p:spPr>
          <a:xfrm>
            <a:off x="3883854" y="8684900"/>
            <a:ext cx="2972641" cy="45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/>
              <a:t>38</a:t>
            </a:fld>
            <a:endParaRPr sz="14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762b496192_3_332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41" cy="3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25" rIns="89700" bIns="44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740" name="Google Shape;740;g3762b496192_3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762b496192_1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762b496192_1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762b496192_1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762b496192_1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e16384b266_0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2e16384b266_0_1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762b496192_1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762b496192_1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e16384b26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e16384b26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e16384b26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e16384b26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7b51a92b6e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7b51a92b6e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Federated Learning:</a:t>
            </a: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Clear</a:t>
            </a: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Clients speak </a:t>
            </a: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once per iteration</a:t>
            </a: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—simple but lacks privacy.</a:t>
            </a: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Prior works with Privacy</a:t>
            </a: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Requires </a:t>
            </a: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multiple rounds</a:t>
            </a: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increasing complexity and overhead.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762b496192_1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762b496192_1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9750" y="2394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9758" y="3048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80900" y="1106125"/>
            <a:ext cx="87822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180900" y="3152225"/>
            <a:ext cx="87822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+text_3buckets">
  <p:cSld name="TITLE_1_3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731525" y="731522"/>
            <a:ext cx="7680900" cy="64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731525" y="2926080"/>
            <a:ext cx="2011800" cy="219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●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1pPr>
            <a:lvl2pPr marL="914400" lvl="1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○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2pPr>
            <a:lvl3pPr marL="1371600" lvl="2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■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3pPr>
            <a:lvl4pPr marL="1828800" lvl="3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●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4pPr>
            <a:lvl5pPr marL="2286000" lvl="4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○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5pPr>
            <a:lvl6pPr marL="2743200" lvl="5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■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6pPr>
            <a:lvl7pPr marL="3200400" lvl="6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●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7pPr>
            <a:lvl8pPr marL="3657600" lvl="7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○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8pPr>
            <a:lvl9pPr marL="4114800" lvl="8" indent="-2921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000"/>
              <a:buFont typeface="Google Sans Text"/>
              <a:buChar char="■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2"/>
          </p:nvPr>
        </p:nvSpPr>
        <p:spPr>
          <a:xfrm>
            <a:off x="3566081" y="2926080"/>
            <a:ext cx="2011800" cy="219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●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1pPr>
            <a:lvl2pPr marL="914400" lvl="1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○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2pPr>
            <a:lvl3pPr marL="1371600" lvl="2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■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3pPr>
            <a:lvl4pPr marL="1828800" lvl="3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●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4pPr>
            <a:lvl5pPr marL="2286000" lvl="4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○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5pPr>
            <a:lvl6pPr marL="2743200" lvl="5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■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6pPr>
            <a:lvl7pPr marL="3200400" lvl="6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●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7pPr>
            <a:lvl8pPr marL="3657600" lvl="7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○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8pPr>
            <a:lvl9pPr marL="4114800" lvl="8" indent="-2921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000"/>
              <a:buFont typeface="Google Sans Text"/>
              <a:buChar char="■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3"/>
          </p:nvPr>
        </p:nvSpPr>
        <p:spPr>
          <a:xfrm>
            <a:off x="6400637" y="2926080"/>
            <a:ext cx="2011800" cy="219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●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1pPr>
            <a:lvl2pPr marL="914400" lvl="1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○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2pPr>
            <a:lvl3pPr marL="1371600" lvl="2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■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3pPr>
            <a:lvl4pPr marL="1828800" lvl="3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●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4pPr>
            <a:lvl5pPr marL="2286000" lvl="4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○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5pPr>
            <a:lvl6pPr marL="2743200" lvl="5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■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6pPr>
            <a:lvl7pPr marL="3200400" lvl="6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●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7pPr>
            <a:lvl8pPr marL="3657600" lvl="7" indent="-2921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Google Sans Text"/>
              <a:buChar char="○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8pPr>
            <a:lvl9pPr marL="4114800" lvl="8" indent="-2921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000"/>
              <a:buFont typeface="Google Sans Text"/>
              <a:buChar char="■"/>
              <a:defRPr sz="1000">
                <a:solidFill>
                  <a:srgbClr val="434343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9pPr>
          </a:lstStyle>
          <a:p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3" y="10"/>
            <a:ext cx="9143997" cy="477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Page">
  <p:cSld name="Cover Pag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432263" y="1270747"/>
            <a:ext cx="8279476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5" name="Google Shape;65;p15"/>
          <p:cNvCxnSpPr/>
          <p:nvPr/>
        </p:nvCxnSpPr>
        <p:spPr>
          <a:xfrm>
            <a:off x="432263" y="574862"/>
            <a:ext cx="8279476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3366655" y="2450726"/>
            <a:ext cx="2734887" cy="24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2"/>
          </p:nvPr>
        </p:nvSpPr>
        <p:spPr>
          <a:xfrm>
            <a:off x="432262" y="2450726"/>
            <a:ext cx="2734887" cy="24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3"/>
          </p:nvPr>
        </p:nvSpPr>
        <p:spPr>
          <a:xfrm>
            <a:off x="432262" y="3872753"/>
            <a:ext cx="3740727" cy="60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225" rIns="30225" bIns="30225" anchor="b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9" name="Google Shape;69;p15"/>
          <p:cNvCxnSpPr/>
          <p:nvPr/>
        </p:nvCxnSpPr>
        <p:spPr>
          <a:xfrm>
            <a:off x="432263" y="4520229"/>
            <a:ext cx="8279476" cy="0"/>
          </a:xfrm>
          <a:prstGeom prst="straightConnector1">
            <a:avLst/>
          </a:prstGeom>
          <a:noFill/>
          <a:ln w="571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" name="Google Shape;70;p15"/>
          <p:cNvSpPr txBox="1"/>
          <p:nvPr/>
        </p:nvSpPr>
        <p:spPr>
          <a:xfrm>
            <a:off x="2186247" y="423582"/>
            <a:ext cx="6525491" cy="12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STRICTLY PRIVATE AND CONFIDENTIAL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432262" y="4650610"/>
            <a:ext cx="6525491" cy="15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75" rIns="0" bIns="37775" anchor="ctr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>
            <a:spLocks noGrp="1"/>
          </p:cNvSpPr>
          <p:nvPr>
            <p:ph type="clipArt" idx="4"/>
          </p:nvPr>
        </p:nvSpPr>
        <p:spPr>
          <a:xfrm>
            <a:off x="7672646" y="4653355"/>
            <a:ext cx="1454727" cy="22994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5"/>
          <p:cNvSpPr>
            <a:spLocks noGrp="1"/>
          </p:cNvSpPr>
          <p:nvPr>
            <p:ph type="media" idx="5"/>
          </p:nvPr>
        </p:nvSpPr>
        <p:spPr>
          <a:xfrm>
            <a:off x="7672646" y="4713866"/>
            <a:ext cx="581891" cy="16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225" tIns="30225" rIns="30225" bIns="30225" anchor="b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>
            <a:spLocks noGrp="1"/>
          </p:cNvSpPr>
          <p:nvPr>
            <p:ph type="pic" idx="6"/>
          </p:nvPr>
        </p:nvSpPr>
        <p:spPr>
          <a:xfrm>
            <a:off x="432262" y="919779"/>
            <a:ext cx="1579418" cy="18153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5"/>
          <p:cNvSpPr>
            <a:spLocks noGrp="1"/>
          </p:cNvSpPr>
          <p:nvPr>
            <p:ph type="pic" idx="7"/>
          </p:nvPr>
        </p:nvSpPr>
        <p:spPr>
          <a:xfrm>
            <a:off x="432262" y="689834"/>
            <a:ext cx="3325091" cy="459889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3029239" y="4767403"/>
            <a:ext cx="3085523" cy="27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6715023" y="226175"/>
            <a:ext cx="2094818" cy="2850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28678" y="293194"/>
            <a:ext cx="7791273" cy="466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/>
          <p:nvPr/>
        </p:nvSpPr>
        <p:spPr>
          <a:xfrm>
            <a:off x="6715023" y="226175"/>
            <a:ext cx="2094818" cy="53344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680565" y="964795"/>
            <a:ext cx="7996671" cy="341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58761" y="302559"/>
            <a:ext cx="7087694" cy="45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432262" y="892699"/>
            <a:ext cx="4152864" cy="366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2"/>
          </p:nvPr>
        </p:nvSpPr>
        <p:spPr>
          <a:xfrm>
            <a:off x="4649877" y="892699"/>
            <a:ext cx="4152864" cy="366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31447" y="452396"/>
            <a:ext cx="491661" cy="27693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6715023" y="226175"/>
            <a:ext cx="2094818" cy="53344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7724637" y="4586361"/>
            <a:ext cx="1221000" cy="48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Al</a:t>
            </a:r>
            <a:r>
              <a:rPr lang="en" sz="10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go</a:t>
            </a: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CRYPT CoE</a:t>
            </a:r>
            <a:endParaRPr sz="10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3F3F3F"/>
                </a:solidFill>
                <a:latin typeface="Arvo"/>
                <a:ea typeface="Arvo"/>
                <a:cs typeface="Arvo"/>
                <a:sym typeface="Arvo"/>
              </a:rPr>
              <a:t>—————————</a:t>
            </a:r>
            <a:endParaRPr sz="900" b="1" i="0" u="none" strike="noStrike" cap="none">
              <a:solidFill>
                <a:srgbClr val="3F3F3F"/>
              </a:solidFill>
              <a:latin typeface="Arvo"/>
              <a:ea typeface="Arvo"/>
              <a:cs typeface="Arvo"/>
              <a:sym typeface="Ar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AI Research</a:t>
            </a:r>
            <a:r>
              <a:rPr lang="en" sz="11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1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58761" y="302559"/>
            <a:ext cx="7087694" cy="45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432262" y="892699"/>
            <a:ext cx="4152864" cy="366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2"/>
          </p:nvPr>
        </p:nvSpPr>
        <p:spPr>
          <a:xfrm>
            <a:off x="4649877" y="892699"/>
            <a:ext cx="4152864" cy="366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6973715" y="4799058"/>
            <a:ext cx="2056534" cy="27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___</a:t>
            </a:r>
            <a:br>
              <a:rPr lang="en"/>
            </a:b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/>
          <p:nvPr/>
        </p:nvSpPr>
        <p:spPr>
          <a:xfrm>
            <a:off x="6715023" y="226175"/>
            <a:ext cx="2094818" cy="53344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7724637" y="4586361"/>
            <a:ext cx="1221000" cy="48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Al</a:t>
            </a:r>
            <a:r>
              <a:rPr lang="en" sz="10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go</a:t>
            </a: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CRYPT CoE</a:t>
            </a:r>
            <a:endParaRPr sz="10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3F3F3F"/>
                </a:solidFill>
                <a:latin typeface="Arvo"/>
                <a:ea typeface="Arvo"/>
                <a:cs typeface="Arvo"/>
                <a:sym typeface="Arvo"/>
              </a:rPr>
              <a:t>—————————</a:t>
            </a:r>
            <a:endParaRPr sz="900" b="1" i="0" u="none" strike="noStrike" cap="none">
              <a:solidFill>
                <a:srgbClr val="3F3F3F"/>
              </a:solidFill>
              <a:latin typeface="Arvo"/>
              <a:ea typeface="Arvo"/>
              <a:cs typeface="Arvo"/>
              <a:sym typeface="Ar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AI Research</a:t>
            </a:r>
            <a:r>
              <a:rPr lang="en" sz="11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1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">
  <p:cSld name="Section Divi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432263" y="1754841"/>
            <a:ext cx="8279476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8" name="Google Shape;98;p19"/>
          <p:cNvCxnSpPr/>
          <p:nvPr/>
        </p:nvCxnSpPr>
        <p:spPr>
          <a:xfrm>
            <a:off x="432263" y="574862"/>
            <a:ext cx="8279476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432263" y="2874309"/>
            <a:ext cx="8279476" cy="272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00" name="Google Shape;100;p19"/>
          <p:cNvCxnSpPr/>
          <p:nvPr/>
        </p:nvCxnSpPr>
        <p:spPr>
          <a:xfrm>
            <a:off x="432263" y="4508126"/>
            <a:ext cx="8279476" cy="0"/>
          </a:xfrm>
          <a:prstGeom prst="straightConnector1">
            <a:avLst/>
          </a:prstGeom>
          <a:noFill/>
          <a:ln w="571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" name="Google Shape;101;p19"/>
          <p:cNvSpPr txBox="1"/>
          <p:nvPr/>
        </p:nvSpPr>
        <p:spPr>
          <a:xfrm>
            <a:off x="2186247" y="302559"/>
            <a:ext cx="6525491" cy="14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STRICTLY PRIVATE AND CONFIDENTIAL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2186247" y="4638508"/>
            <a:ext cx="6525491" cy="15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75" rIns="0" bIns="37775" anchor="ctr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4468091" y="4748174"/>
            <a:ext cx="207818" cy="10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39644" y="4683613"/>
            <a:ext cx="853944" cy="173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Page A">
  <p:cSld name="Cover Page A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432263" y="1270747"/>
            <a:ext cx="8279476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07" name="Google Shape;107;p20"/>
          <p:cNvCxnSpPr/>
          <p:nvPr/>
        </p:nvCxnSpPr>
        <p:spPr>
          <a:xfrm>
            <a:off x="432263" y="574862"/>
            <a:ext cx="8279476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>
            <a:off x="432262" y="2450726"/>
            <a:ext cx="2734887" cy="24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2"/>
          </p:nvPr>
        </p:nvSpPr>
        <p:spPr>
          <a:xfrm>
            <a:off x="432262" y="3872753"/>
            <a:ext cx="3740727" cy="60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225" rIns="30225" bIns="30225" anchor="b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10" name="Google Shape;110;p20"/>
          <p:cNvCxnSpPr/>
          <p:nvPr/>
        </p:nvCxnSpPr>
        <p:spPr>
          <a:xfrm>
            <a:off x="432263" y="4520229"/>
            <a:ext cx="8279476" cy="0"/>
          </a:xfrm>
          <a:prstGeom prst="straightConnector1">
            <a:avLst/>
          </a:prstGeom>
          <a:noFill/>
          <a:ln w="571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20"/>
          <p:cNvSpPr txBox="1"/>
          <p:nvPr/>
        </p:nvSpPr>
        <p:spPr>
          <a:xfrm>
            <a:off x="2186247" y="423582"/>
            <a:ext cx="6525491" cy="12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STRICTLY PRIVATE AND CONFIDENTIAL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432262" y="4650610"/>
            <a:ext cx="6525491" cy="15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775" rIns="0" bIns="37775" anchor="ctr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3"/>
          </p:nvPr>
        </p:nvSpPr>
        <p:spPr>
          <a:xfrm>
            <a:off x="3366655" y="2450726"/>
            <a:ext cx="2734887" cy="24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58761" y="302559"/>
            <a:ext cx="7087694" cy="45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432263" y="898690"/>
            <a:ext cx="8279476" cy="3661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31447" y="452396"/>
            <a:ext cx="491661" cy="27693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/>
          <p:nvPr/>
        </p:nvSpPr>
        <p:spPr>
          <a:xfrm>
            <a:off x="6715023" y="226175"/>
            <a:ext cx="2094818" cy="53344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7724637" y="4586361"/>
            <a:ext cx="1221000" cy="48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Al</a:t>
            </a:r>
            <a:r>
              <a:rPr lang="en" sz="10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go</a:t>
            </a: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CRYPT CoE</a:t>
            </a:r>
            <a:endParaRPr sz="10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3F3F3F"/>
                </a:solidFill>
                <a:latin typeface="Arvo"/>
                <a:ea typeface="Arvo"/>
                <a:cs typeface="Arvo"/>
                <a:sym typeface="Arvo"/>
              </a:rPr>
              <a:t>—————————</a:t>
            </a:r>
            <a:endParaRPr sz="900" b="1" i="0" u="none" strike="noStrike" cap="none">
              <a:solidFill>
                <a:srgbClr val="3F3F3F"/>
              </a:solidFill>
              <a:latin typeface="Arvo"/>
              <a:ea typeface="Arvo"/>
              <a:cs typeface="Arvo"/>
              <a:sym typeface="Ar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AI Research</a:t>
            </a:r>
            <a:r>
              <a:rPr lang="en" sz="11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1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76225" y="703050"/>
            <a:ext cx="4022100" cy="3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ntent">
  <p:cSld name="Six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680565" y="167909"/>
            <a:ext cx="7791291" cy="46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680565" y="1287300"/>
            <a:ext cx="2440645" cy="133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2"/>
          </p:nvPr>
        </p:nvSpPr>
        <p:spPr>
          <a:xfrm>
            <a:off x="3355887" y="1287300"/>
            <a:ext cx="2440645" cy="133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3"/>
          </p:nvPr>
        </p:nvSpPr>
        <p:spPr>
          <a:xfrm>
            <a:off x="6031210" y="1287300"/>
            <a:ext cx="2440645" cy="133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4"/>
          </p:nvPr>
        </p:nvSpPr>
        <p:spPr>
          <a:xfrm>
            <a:off x="680565" y="2997482"/>
            <a:ext cx="2440645" cy="133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5"/>
          </p:nvPr>
        </p:nvSpPr>
        <p:spPr>
          <a:xfrm>
            <a:off x="3355887" y="2997482"/>
            <a:ext cx="2440645" cy="133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6"/>
          </p:nvPr>
        </p:nvSpPr>
        <p:spPr>
          <a:xfrm>
            <a:off x="6031210" y="2997482"/>
            <a:ext cx="2440645" cy="133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7"/>
          </p:nvPr>
        </p:nvSpPr>
        <p:spPr>
          <a:xfrm>
            <a:off x="680565" y="758699"/>
            <a:ext cx="7791291" cy="24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31447" y="452396"/>
            <a:ext cx="491661" cy="27693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/>
          <p:nvPr/>
        </p:nvSpPr>
        <p:spPr>
          <a:xfrm>
            <a:off x="6715023" y="226175"/>
            <a:ext cx="2094818" cy="53344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7724637" y="4586361"/>
            <a:ext cx="1221000" cy="48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Al</a:t>
            </a:r>
            <a:r>
              <a:rPr lang="en" sz="10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go</a:t>
            </a: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CRYPT CoE</a:t>
            </a:r>
            <a:endParaRPr sz="10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3F3F3F"/>
                </a:solidFill>
                <a:latin typeface="Arvo"/>
                <a:ea typeface="Arvo"/>
                <a:cs typeface="Arvo"/>
                <a:sym typeface="Arvo"/>
              </a:rPr>
              <a:t>—————————</a:t>
            </a:r>
            <a:endParaRPr sz="900" b="1" i="0" u="none" strike="noStrike" cap="none">
              <a:solidFill>
                <a:srgbClr val="3F3F3F"/>
              </a:solidFill>
              <a:latin typeface="Arvo"/>
              <a:ea typeface="Arvo"/>
              <a:cs typeface="Arvo"/>
              <a:sym typeface="Ar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AI Research</a:t>
            </a:r>
            <a:r>
              <a:rPr lang="en" sz="11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1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23"/>
          <p:cNvGrpSpPr/>
          <p:nvPr/>
        </p:nvGrpSpPr>
        <p:grpSpPr>
          <a:xfrm>
            <a:off x="-4" y="41"/>
            <a:ext cx="7072430" cy="1327304"/>
            <a:chOff x="-4" y="41"/>
            <a:chExt cx="7072430" cy="1327314"/>
          </a:xfrm>
        </p:grpSpPr>
        <p:sp>
          <p:nvSpPr>
            <p:cNvPr id="134" name="Google Shape;134;p2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100775" tIns="100775" rIns="100775" bIns="100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35" name="Google Shape;135;p23"/>
            <p:cNvGrpSpPr/>
            <p:nvPr/>
          </p:nvGrpSpPr>
          <p:grpSpPr>
            <a:xfrm rot="10800000" flipH="1">
              <a:off x="3" y="41"/>
              <a:ext cx="6756168" cy="1327314"/>
              <a:chOff x="-2168138" y="330075"/>
              <a:chExt cx="8650663" cy="1699506"/>
            </a:xfrm>
          </p:grpSpPr>
          <p:sp>
            <p:nvSpPr>
              <p:cNvPr id="136" name="Google Shape;136;p23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100775" tIns="100775" rIns="100775" bIns="1007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7" name="Google Shape;137;p23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100775" tIns="100775" rIns="100775" bIns="1007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8" name="Google Shape;138;p23"/>
            <p:cNvGrpSpPr/>
            <p:nvPr/>
          </p:nvGrpSpPr>
          <p:grpSpPr>
            <a:xfrm rot="10800000" flipH="1">
              <a:off x="-4" y="381008"/>
              <a:ext cx="7072430" cy="771743"/>
              <a:chOff x="-9092084" y="330075"/>
              <a:chExt cx="15574609" cy="1699501"/>
            </a:xfrm>
          </p:grpSpPr>
          <p:sp>
            <p:nvSpPr>
              <p:cNvPr id="139" name="Google Shape;139;p23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100775" tIns="100775" rIns="100775" bIns="1007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40" name="Google Shape;140;p23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100775" tIns="100775" rIns="100775" bIns="1007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41" name="Google Shape;141;p23"/>
          <p:cNvGrpSpPr/>
          <p:nvPr/>
        </p:nvGrpSpPr>
        <p:grpSpPr>
          <a:xfrm>
            <a:off x="6946844" y="4472690"/>
            <a:ext cx="2202830" cy="670790"/>
            <a:chOff x="5575242" y="4472723"/>
            <a:chExt cx="2202830" cy="670795"/>
          </a:xfrm>
        </p:grpSpPr>
        <p:sp>
          <p:nvSpPr>
            <p:cNvPr id="142" name="Google Shape;142;p2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100775" tIns="100775" rIns="100775" bIns="100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3" name="Google Shape;143;p2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44" name="Google Shape;144;p2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100775" tIns="100775" rIns="100775" bIns="1007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100775" tIns="100775" rIns="100775" bIns="1007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" name="Google Shape;146;p2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47" name="Google Shape;147;p2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100775" tIns="100775" rIns="100775" bIns="1007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100775" tIns="100775" rIns="100775" bIns="1007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814276" y="392575"/>
            <a:ext cx="5492455" cy="76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545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ctr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▰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2600"/>
              <a:buFont typeface="Arial"/>
              <a:buChar char="▻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55" cy="31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100775" rIns="100775" bIns="100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23"/>
          <p:cNvSpPr/>
          <p:nvPr/>
        </p:nvSpPr>
        <p:spPr>
          <a:xfrm>
            <a:off x="6715023" y="226175"/>
            <a:ext cx="2094818" cy="53344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628650" y="351662"/>
            <a:ext cx="7886727" cy="29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dt" idx="10"/>
          </p:nvPr>
        </p:nvSpPr>
        <p:spPr>
          <a:xfrm>
            <a:off x="628650" y="4834934"/>
            <a:ext cx="2057455" cy="138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ftr" idx="11"/>
          </p:nvPr>
        </p:nvSpPr>
        <p:spPr>
          <a:xfrm>
            <a:off x="3028950" y="4834934"/>
            <a:ext cx="3086182" cy="138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ldNum" idx="12"/>
          </p:nvPr>
        </p:nvSpPr>
        <p:spPr>
          <a:xfrm>
            <a:off x="6457950" y="4834934"/>
            <a:ext cx="2057455" cy="138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724637" y="4586361"/>
            <a:ext cx="1221000" cy="48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Al</a:t>
            </a:r>
            <a:r>
              <a:rPr lang="en" sz="10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go</a:t>
            </a: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CRYPT CoE</a:t>
            </a:r>
            <a:endParaRPr sz="10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3F3F3F"/>
                </a:solidFill>
                <a:latin typeface="Arvo"/>
                <a:ea typeface="Arvo"/>
                <a:cs typeface="Arvo"/>
                <a:sym typeface="Arvo"/>
              </a:rPr>
              <a:t>—————————</a:t>
            </a:r>
            <a:endParaRPr sz="900" b="1" i="0" u="none" strike="noStrike" cap="none">
              <a:solidFill>
                <a:srgbClr val="3F3F3F"/>
              </a:solidFill>
              <a:latin typeface="Arvo"/>
              <a:ea typeface="Arvo"/>
              <a:cs typeface="Arvo"/>
              <a:sym typeface="Ar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AI Research</a:t>
            </a:r>
            <a:r>
              <a:rPr lang="en" sz="11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1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353965" y="497799"/>
            <a:ext cx="8698636" cy="285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AlgoCRYPT CoE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>
            <a:spLocks noGrp="1"/>
          </p:cNvSpPr>
          <p:nvPr>
            <p:ph type="pic" idx="2"/>
          </p:nvPr>
        </p:nvSpPr>
        <p:spPr>
          <a:xfrm>
            <a:off x="1" y="0"/>
            <a:ext cx="365754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45" cy="273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25" rIns="93500" bIns="467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545" cy="273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25" rIns="93500" bIns="467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45" cy="273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25" rIns="93500" bIns="467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p25"/>
          <p:cNvSpPr/>
          <p:nvPr/>
        </p:nvSpPr>
        <p:spPr>
          <a:xfrm>
            <a:off x="6715023" y="226175"/>
            <a:ext cx="2094818" cy="53344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7724637" y="4586361"/>
            <a:ext cx="1221000" cy="48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Al</a:t>
            </a:r>
            <a:r>
              <a:rPr lang="en" sz="10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go</a:t>
            </a: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CRYPT CoE</a:t>
            </a:r>
            <a:endParaRPr sz="10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3F3F3F"/>
                </a:solidFill>
                <a:latin typeface="Arvo"/>
                <a:ea typeface="Arvo"/>
                <a:cs typeface="Arvo"/>
                <a:sym typeface="Arvo"/>
              </a:rPr>
              <a:t>—————————</a:t>
            </a:r>
            <a:endParaRPr sz="900" b="1" i="0" u="none" strike="noStrike" cap="none">
              <a:solidFill>
                <a:srgbClr val="3F3F3F"/>
              </a:solidFill>
              <a:latin typeface="Arvo"/>
              <a:ea typeface="Arvo"/>
              <a:cs typeface="Arvo"/>
              <a:sym typeface="Ar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AI Research</a:t>
            </a:r>
            <a:r>
              <a:rPr lang="en" sz="11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1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353965" y="497799"/>
            <a:ext cx="8698636" cy="285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AlgoCRYPT CoE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>
            <a:spLocks noGrp="1"/>
          </p:cNvSpPr>
          <p:nvPr>
            <p:ph type="pic" idx="2"/>
          </p:nvPr>
        </p:nvSpPr>
        <p:spPr>
          <a:xfrm>
            <a:off x="5062331" y="0"/>
            <a:ext cx="4103727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545" cy="273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25" rIns="93500" bIns="467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545" cy="273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25" rIns="93500" bIns="467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45" cy="273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25" rIns="93500" bIns="467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" name="Google Shape;173;p26"/>
          <p:cNvSpPr/>
          <p:nvPr/>
        </p:nvSpPr>
        <p:spPr>
          <a:xfrm>
            <a:off x="6715023" y="226175"/>
            <a:ext cx="2094818" cy="53344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575" tIns="75575" rIns="75575" bIns="75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 txBox="1"/>
          <p:nvPr/>
        </p:nvSpPr>
        <p:spPr>
          <a:xfrm>
            <a:off x="7724637" y="4586361"/>
            <a:ext cx="1221000" cy="48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75575" rIns="75575" bIns="7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Al</a:t>
            </a:r>
            <a:r>
              <a:rPr lang="en" sz="10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go</a:t>
            </a: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CRYPT CoE</a:t>
            </a:r>
            <a:endParaRPr sz="10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3F3F3F"/>
                </a:solidFill>
                <a:latin typeface="Arvo"/>
                <a:ea typeface="Arvo"/>
                <a:cs typeface="Arvo"/>
                <a:sym typeface="Arvo"/>
              </a:rPr>
              <a:t>—————————</a:t>
            </a:r>
            <a:endParaRPr sz="900" b="1" i="0" u="none" strike="noStrike" cap="none">
              <a:solidFill>
                <a:srgbClr val="3F3F3F"/>
              </a:solidFill>
              <a:latin typeface="Arvo"/>
              <a:ea typeface="Arvo"/>
              <a:cs typeface="Arvo"/>
              <a:sym typeface="Ar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AI Research</a:t>
            </a:r>
            <a:r>
              <a:rPr lang="en" sz="11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100" b="0" i="0" u="none" strike="noStrike" cap="none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353965" y="497799"/>
            <a:ext cx="8698636" cy="285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AlgoCRYPT CoE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46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628650" y="928461"/>
            <a:ext cx="7886700" cy="37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32385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88" name="Google Shape;188;p28"/>
          <p:cNvCxnSpPr/>
          <p:nvPr/>
        </p:nvCxnSpPr>
        <p:spPr>
          <a:xfrm>
            <a:off x="628650" y="832938"/>
            <a:ext cx="78867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0" y="4778795"/>
            <a:ext cx="1194818" cy="24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 descr="A black background with blu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7235" y="4693260"/>
            <a:ext cx="933085" cy="414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46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body" idx="1"/>
          </p:nvPr>
        </p:nvSpPr>
        <p:spPr>
          <a:xfrm>
            <a:off x="628652" y="928461"/>
            <a:ext cx="2400299" cy="37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8" name="Google Shape;198;p30"/>
          <p:cNvCxnSpPr/>
          <p:nvPr/>
        </p:nvCxnSpPr>
        <p:spPr>
          <a:xfrm>
            <a:off x="628650" y="832938"/>
            <a:ext cx="78867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9" name="Google Shape;19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0" y="4798029"/>
            <a:ext cx="1194818" cy="24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 descr="A black background with blu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2265" y="4729354"/>
            <a:ext cx="933085" cy="41414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 txBox="1">
            <a:spLocks noGrp="1"/>
          </p:cNvSpPr>
          <p:nvPr>
            <p:ph type="body" idx="2"/>
          </p:nvPr>
        </p:nvSpPr>
        <p:spPr>
          <a:xfrm>
            <a:off x="3365938" y="928461"/>
            <a:ext cx="2400300" cy="37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3"/>
          </p:nvPr>
        </p:nvSpPr>
        <p:spPr>
          <a:xfrm>
            <a:off x="6103228" y="922698"/>
            <a:ext cx="2412122" cy="37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100"/>
              <a:buFont typeface="Calibri"/>
              <a:buNone/>
              <a:defRPr sz="4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1"/>
          <p:cNvSpPr txBox="1"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0" name="Google Shape;230;p34"/>
          <p:cNvCxnSpPr/>
          <p:nvPr/>
        </p:nvCxnSpPr>
        <p:spPr>
          <a:xfrm>
            <a:off x="628650" y="1319635"/>
            <a:ext cx="78867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2" type="blank">
  <p:cSld name="BLANK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Calibri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92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238" name="Google Shape;238;p3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Font typeface="Calibri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7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3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246" name="Google Shape;246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3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 txBox="1">
            <a:spLocks noGrp="1"/>
          </p:cNvSpPr>
          <p:nvPr>
            <p:ph type="title"/>
          </p:nvPr>
        </p:nvSpPr>
        <p:spPr>
          <a:xfrm rot="5400000">
            <a:off x="5350073" y="1467447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9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1" descr="A black background with blue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2265" y="4203502"/>
            <a:ext cx="933085" cy="41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0532" y="4798029"/>
            <a:ext cx="1194818" cy="243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412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40395" y="1143700"/>
            <a:ext cx="412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180900" y="447950"/>
            <a:ext cx="58674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180900" y="128195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180900" y="456800"/>
            <a:ext cx="87822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178563" y="446900"/>
            <a:ext cx="4045200" cy="9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176225" y="14547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/>
        </p:nvSpPr>
        <p:spPr>
          <a:xfrm>
            <a:off x="3534336" y="2402400"/>
            <a:ext cx="3930000" cy="274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885361" y="2773950"/>
            <a:ext cx="3211500" cy="21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oogl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lvl1pPr lvl="0" algn="r" rtl="0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4"/>
          <p:cNvCxnSpPr/>
          <p:nvPr/>
        </p:nvCxnSpPr>
        <p:spPr>
          <a:xfrm>
            <a:off x="432263" y="816909"/>
            <a:ext cx="8279476" cy="0"/>
          </a:xfrm>
          <a:prstGeom prst="straightConnector1">
            <a:avLst/>
          </a:prstGeom>
          <a:noFill/>
          <a:ln w="571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p14"/>
          <p:cNvSpPr txBox="1"/>
          <p:nvPr/>
        </p:nvSpPr>
        <p:spPr>
          <a:xfrm>
            <a:off x="2186247" y="302559"/>
            <a:ext cx="6525491" cy="14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973715" y="4740227"/>
            <a:ext cx="2056534" cy="27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___</a:t>
            </a:r>
            <a:br>
              <a:rPr lang="en"/>
            </a:b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0"/>
              <a:buFont typeface="Calibri"/>
              <a:buNone/>
              <a:defRPr sz="3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/>
          </a:bodyPr>
          <a:lstStyle>
            <a:lvl1pPr marL="457200" marR="0" lvl="0" indent="-3492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google/blog/improving-gboard-language-models-via-private-federated-analytic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/>
          <p:cNvSpPr txBox="1">
            <a:spLocks noGrp="1"/>
          </p:cNvSpPr>
          <p:nvPr>
            <p:ph type="ctrTitle"/>
          </p:nvPr>
        </p:nvSpPr>
        <p:spPr>
          <a:xfrm>
            <a:off x="129758" y="-123009"/>
            <a:ext cx="8520600" cy="17836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50"/>
              <a:t>OPA: </a:t>
            </a:r>
            <a:r>
              <a:rPr lang="en" sz="2950" b="1"/>
              <a:t>O</a:t>
            </a:r>
            <a:r>
              <a:rPr lang="en" sz="2950"/>
              <a:t>ne-shot </a:t>
            </a:r>
            <a:r>
              <a:rPr lang="en" sz="2950" b="1"/>
              <a:t>P</a:t>
            </a:r>
            <a:r>
              <a:rPr lang="en" sz="2950"/>
              <a:t>rivate </a:t>
            </a:r>
            <a:r>
              <a:rPr lang="en" sz="2950" b="1"/>
              <a:t>A</a:t>
            </a:r>
            <a:r>
              <a:rPr lang="en" sz="2950"/>
              <a:t>ggregation with Single Client Interaction and its Applications to Federated Learning</a:t>
            </a:r>
            <a:endParaRPr sz="2950"/>
          </a:p>
        </p:txBody>
      </p:sp>
      <p:sp>
        <p:nvSpPr>
          <p:cNvPr id="274" name="Google Shape;274;p42"/>
          <p:cNvSpPr txBox="1">
            <a:spLocks noGrp="1"/>
          </p:cNvSpPr>
          <p:nvPr>
            <p:ph type="subTitle" idx="1"/>
          </p:nvPr>
        </p:nvSpPr>
        <p:spPr>
          <a:xfrm>
            <a:off x="129750" y="1697600"/>
            <a:ext cx="8520600" cy="7627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Harish Karthikeyan</a:t>
            </a:r>
            <a:r>
              <a:rPr lang="en" sz="2100"/>
              <a:t>, Antigoni Polychroniadou</a:t>
            </a:r>
            <a:endParaRPr sz="2100"/>
          </a:p>
        </p:txBody>
      </p:sp>
      <p:sp>
        <p:nvSpPr>
          <p:cNvPr id="275" name="Google Shape;275;p42"/>
          <p:cNvSpPr txBox="1">
            <a:spLocks noGrp="1"/>
          </p:cNvSpPr>
          <p:nvPr>
            <p:ph type="ctrTitle"/>
          </p:nvPr>
        </p:nvSpPr>
        <p:spPr>
          <a:xfrm>
            <a:off x="127850" y="2843630"/>
            <a:ext cx="8520600" cy="102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50"/>
              <a:t>Willow: Secure Aggregation with One-Shot Clients</a:t>
            </a:r>
            <a:endParaRPr sz="2950"/>
          </a:p>
        </p:txBody>
      </p:sp>
      <p:sp>
        <p:nvSpPr>
          <p:cNvPr id="276" name="Google Shape;276;p42"/>
          <p:cNvSpPr txBox="1">
            <a:spLocks noGrp="1"/>
          </p:cNvSpPr>
          <p:nvPr>
            <p:ph type="subTitle" idx="1"/>
          </p:nvPr>
        </p:nvSpPr>
        <p:spPr>
          <a:xfrm>
            <a:off x="127845" y="3905559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James Bell-Clark, Adria Gascon, Baiyu Li, Mariana Raykova, </a:t>
            </a:r>
            <a:br>
              <a:rPr lang="en" sz="2100"/>
            </a:br>
            <a:r>
              <a:rPr lang="en" sz="2100" b="1"/>
              <a:t>Phillipp Schoppmann</a:t>
            </a:r>
            <a:endParaRPr sz="2100" b="1"/>
          </a:p>
        </p:txBody>
      </p:sp>
      <p:pic>
        <p:nvPicPr>
          <p:cNvPr id="277" name="Google Shape;277;p42" descr="A black background with blu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3452" y="2329580"/>
            <a:ext cx="933085" cy="41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1556" y="4486289"/>
            <a:ext cx="1231923" cy="42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7521" y="2101206"/>
            <a:ext cx="1374953" cy="8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/>
          <p:nvPr/>
        </p:nvSpPr>
        <p:spPr>
          <a:xfrm>
            <a:off x="7237400" y="1478250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51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AHE-only baseline: one-shot but high-communication</a:t>
            </a:r>
            <a:endParaRPr/>
          </a:p>
        </p:txBody>
      </p:sp>
      <p:sp>
        <p:nvSpPr>
          <p:cNvPr id="359" name="Google Shape;359;p51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576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Use additive homomorphic encryption (AHE), with inputs encrypted under a Decryptor’s public key. The Decryptor role can be distributed across clients or executed by a non-colluding second server.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Simplified protocol (needs an extra zero-knowledge proof to be secure, see later):</a:t>
            </a:r>
            <a:endParaRPr sz="140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Decryptor generates </a:t>
            </a:r>
            <a:r>
              <a:rPr lang="en" sz="1400" i="1"/>
              <a:t>(pk, sk) ← AHE.Gen() </a:t>
            </a:r>
            <a:r>
              <a:rPr lang="en" sz="1400"/>
              <a:t>and distributes </a:t>
            </a:r>
            <a:r>
              <a:rPr lang="en" sz="1400" i="1"/>
              <a:t>pk</a:t>
            </a:r>
            <a:endParaRPr sz="1400" i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Client i computes </a:t>
            </a:r>
            <a:r>
              <a:rPr lang="en" sz="1400" i="1"/>
              <a:t>a</a:t>
            </a:r>
            <a:r>
              <a:rPr lang="en" sz="1400" i="1" baseline="-25000"/>
              <a:t>i</a:t>
            </a:r>
            <a:r>
              <a:rPr lang="en" sz="1400" i="1"/>
              <a:t> ← AHE.Enc(x</a:t>
            </a:r>
            <a:r>
              <a:rPr lang="en" sz="1400" i="1" baseline="-25000"/>
              <a:t>i</a:t>
            </a:r>
            <a:r>
              <a:rPr lang="en" sz="1400" i="1"/>
              <a:t>, pk)</a:t>
            </a:r>
            <a:r>
              <a:rPr lang="en" sz="1400"/>
              <a:t> and sends to server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Server computes </a:t>
            </a:r>
            <a:r>
              <a:rPr lang="en" sz="1400" i="1"/>
              <a:t>a ← ∑a</a:t>
            </a:r>
            <a:r>
              <a:rPr lang="en" sz="1400" i="1" baseline="-25000"/>
              <a:t>i</a:t>
            </a:r>
            <a:endParaRPr sz="1400" i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Decryptor computes s </a:t>
            </a:r>
            <a:r>
              <a:rPr lang="en" sz="1400" i="1"/>
              <a:t>← AHE.Dec(a, sk) = ∑x</a:t>
            </a:r>
            <a:r>
              <a:rPr lang="en" sz="1400" i="1" baseline="-25000"/>
              <a:t>i</a:t>
            </a:r>
            <a:endParaRPr sz="1400" i="1" baseline="-250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Problem: Decryptor communication depends on input length. Pretty good for short inputs, but not suitable for long vectors / ML tasks.</a:t>
            </a:r>
            <a:endParaRPr sz="1400" baseline="-25000"/>
          </a:p>
        </p:txBody>
      </p:sp>
      <p:pic>
        <p:nvPicPr>
          <p:cNvPr id="360" name="Google Shape;360;p51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1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1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900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1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625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1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60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1" descr="&lt;svg xmlns=&quot;http://www.w3.org/2000/svg&quot; height=&quot;24px&quot; viewBox=&quot;0 -960 960 960&quot; width=&quot;24px&quot; fill=&quot;#5985E1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675" y="1492300"/>
            <a:ext cx="529550" cy="52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51"/>
          <p:cNvCxnSpPr>
            <a:stCxn id="364" idx="2"/>
            <a:endCxn id="360" idx="0"/>
          </p:cNvCxnSpPr>
          <p:nvPr/>
        </p:nvCxnSpPr>
        <p:spPr>
          <a:xfrm flipH="1">
            <a:off x="6713450" y="2021850"/>
            <a:ext cx="219000" cy="89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66" name="Google Shape;366;p51"/>
          <p:cNvCxnSpPr>
            <a:endCxn id="361" idx="0"/>
          </p:cNvCxnSpPr>
          <p:nvPr/>
        </p:nvCxnSpPr>
        <p:spPr>
          <a:xfrm>
            <a:off x="7055025" y="2065025"/>
            <a:ext cx="142200" cy="13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67" name="Google Shape;367;p51"/>
          <p:cNvCxnSpPr>
            <a:stCxn id="363" idx="0"/>
          </p:cNvCxnSpPr>
          <p:nvPr/>
        </p:nvCxnSpPr>
        <p:spPr>
          <a:xfrm rot="10800000">
            <a:off x="7194150" y="2012125"/>
            <a:ext cx="1273200" cy="90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8" name="Google Shape;368;p51"/>
          <p:cNvCxnSpPr/>
          <p:nvPr/>
        </p:nvCxnSpPr>
        <p:spPr>
          <a:xfrm>
            <a:off x="7141350" y="2055475"/>
            <a:ext cx="681900" cy="91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369" name="Google Shape;369;p51"/>
          <p:cNvSpPr/>
          <p:nvPr/>
        </p:nvSpPr>
        <p:spPr>
          <a:xfrm>
            <a:off x="7694613" y="2857875"/>
            <a:ext cx="249300" cy="249300"/>
          </a:xfrm>
          <a:prstGeom prst="mathMultiply">
            <a:avLst>
              <a:gd name="adj1" fmla="val 37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70" name="Google Shape;370;p51"/>
          <p:cNvCxnSpPr/>
          <p:nvPr/>
        </p:nvCxnSpPr>
        <p:spPr>
          <a:xfrm>
            <a:off x="7237400" y="1725375"/>
            <a:ext cx="653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1" name="Google Shape;371;p51"/>
          <p:cNvSpPr txBox="1"/>
          <p:nvPr/>
        </p:nvSpPr>
        <p:spPr>
          <a:xfrm>
            <a:off x="7115425" y="2682550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000" i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51"/>
          <p:cNvSpPr txBox="1"/>
          <p:nvPr/>
        </p:nvSpPr>
        <p:spPr>
          <a:xfrm>
            <a:off x="7618575" y="1770037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3" name="Google Shape;373;p51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350" y="163687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51"/>
          <p:cNvCxnSpPr/>
          <p:nvPr/>
        </p:nvCxnSpPr>
        <p:spPr>
          <a:xfrm rot="10800000" flipH="1">
            <a:off x="8240475" y="1574975"/>
            <a:ext cx="1674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75" name="Google Shape;375;p51"/>
          <p:cNvCxnSpPr>
            <a:endCxn id="376" idx="1"/>
          </p:cNvCxnSpPr>
          <p:nvPr/>
        </p:nvCxnSpPr>
        <p:spPr>
          <a:xfrm>
            <a:off x="8410650" y="1575250"/>
            <a:ext cx="132900" cy="33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377" name="Google Shape;377;p51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4935" y="1773623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1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2654" y="1096913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9" name="Google Shape;379;p51"/>
          <p:cNvCxnSpPr/>
          <p:nvPr/>
        </p:nvCxnSpPr>
        <p:spPr>
          <a:xfrm rot="10800000" flipH="1">
            <a:off x="8233475" y="1906450"/>
            <a:ext cx="2970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80" name="Google Shape;380;p51"/>
          <p:cNvCxnSpPr/>
          <p:nvPr/>
        </p:nvCxnSpPr>
        <p:spPr>
          <a:xfrm flipH="1">
            <a:off x="7197275" y="1866900"/>
            <a:ext cx="657000" cy="2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2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Desiderata</a:t>
            </a:r>
            <a:endParaRPr/>
          </a:p>
        </p:txBody>
      </p:sp>
      <p:pic>
        <p:nvPicPr>
          <p:cNvPr id="386" name="Google Shape;386;p52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1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2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576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aseline="-25000"/>
              <a:t>No synchronization point between clients</a:t>
            </a:r>
            <a:endParaRPr sz="2400" baseline="-250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aseline="-25000"/>
              <a:t>Committee member computation and communication sublinear in number of clients and input length</a:t>
            </a:r>
            <a:endParaRPr sz="2400" baseline="-250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aseline="-25000"/>
              <a:t>Security against malicious servers</a:t>
            </a:r>
            <a:endParaRPr sz="2400" baseline="-25000"/>
          </a:p>
        </p:txBody>
      </p:sp>
      <p:pic>
        <p:nvPicPr>
          <p:cNvPr id="388" name="Google Shape;388;p52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900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2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625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2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60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2" descr="&lt;svg xmlns=&quot;http://www.w3.org/2000/svg&quot; height=&quot;24px&quot; viewBox=&quot;0 -960 960 960&quot; width=&quot;24px&quot; fill=&quot;#5985E1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675" y="1492300"/>
            <a:ext cx="529550" cy="52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Google Shape;392;p52"/>
          <p:cNvCxnSpPr>
            <a:stCxn id="391" idx="2"/>
            <a:endCxn id="386" idx="0"/>
          </p:cNvCxnSpPr>
          <p:nvPr/>
        </p:nvCxnSpPr>
        <p:spPr>
          <a:xfrm flipH="1">
            <a:off x="6713450" y="2021850"/>
            <a:ext cx="219000" cy="89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93" name="Google Shape;393;p52"/>
          <p:cNvCxnSpPr>
            <a:endCxn id="388" idx="0"/>
          </p:cNvCxnSpPr>
          <p:nvPr/>
        </p:nvCxnSpPr>
        <p:spPr>
          <a:xfrm>
            <a:off x="7055025" y="2065025"/>
            <a:ext cx="142200" cy="13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94" name="Google Shape;394;p52"/>
          <p:cNvCxnSpPr>
            <a:stCxn id="390" idx="0"/>
          </p:cNvCxnSpPr>
          <p:nvPr/>
        </p:nvCxnSpPr>
        <p:spPr>
          <a:xfrm rot="10800000">
            <a:off x="7194150" y="2012125"/>
            <a:ext cx="1273200" cy="90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5" name="Google Shape;395;p52"/>
          <p:cNvCxnSpPr/>
          <p:nvPr/>
        </p:nvCxnSpPr>
        <p:spPr>
          <a:xfrm>
            <a:off x="7141350" y="2055475"/>
            <a:ext cx="681900" cy="91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396" name="Google Shape;396;p52"/>
          <p:cNvSpPr/>
          <p:nvPr/>
        </p:nvSpPr>
        <p:spPr>
          <a:xfrm>
            <a:off x="7694613" y="2857875"/>
            <a:ext cx="249300" cy="249300"/>
          </a:xfrm>
          <a:prstGeom prst="mathMultiply">
            <a:avLst>
              <a:gd name="adj1" fmla="val 37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97" name="Google Shape;397;p52"/>
          <p:cNvCxnSpPr/>
          <p:nvPr/>
        </p:nvCxnSpPr>
        <p:spPr>
          <a:xfrm>
            <a:off x="7237400" y="1725375"/>
            <a:ext cx="653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98" name="Google Shape;398;p52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350" y="163687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52"/>
          <p:cNvCxnSpPr/>
          <p:nvPr/>
        </p:nvCxnSpPr>
        <p:spPr>
          <a:xfrm rot="10800000" flipH="1">
            <a:off x="8240475" y="1574975"/>
            <a:ext cx="1674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00" name="Google Shape;400;p52"/>
          <p:cNvCxnSpPr>
            <a:endCxn id="401" idx="1"/>
          </p:cNvCxnSpPr>
          <p:nvPr/>
        </p:nvCxnSpPr>
        <p:spPr>
          <a:xfrm>
            <a:off x="8410650" y="1575250"/>
            <a:ext cx="132900" cy="33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402" name="Google Shape;402;p52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4935" y="1773623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2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2654" y="1096913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4" name="Google Shape;404;p52"/>
          <p:cNvCxnSpPr/>
          <p:nvPr/>
        </p:nvCxnSpPr>
        <p:spPr>
          <a:xfrm rot="10800000" flipH="1">
            <a:off x="8233475" y="1906450"/>
            <a:ext cx="2970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05" name="Google Shape;405;p52"/>
          <p:cNvCxnSpPr/>
          <p:nvPr/>
        </p:nvCxnSpPr>
        <p:spPr>
          <a:xfrm flipH="1">
            <a:off x="7197275" y="1866900"/>
            <a:ext cx="657000" cy="2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6" name="Google Shape;406;p52"/>
          <p:cNvCxnSpPr/>
          <p:nvPr/>
        </p:nvCxnSpPr>
        <p:spPr>
          <a:xfrm>
            <a:off x="7134154" y="1076237"/>
            <a:ext cx="885900" cy="36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7" name="Google Shape;407;p52"/>
          <p:cNvSpPr txBox="1"/>
          <p:nvPr/>
        </p:nvSpPr>
        <p:spPr>
          <a:xfrm>
            <a:off x="6467475" y="638175"/>
            <a:ext cx="1198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o(L), o(n) each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3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random oracles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53"/>
          <p:cNvSpPr txBox="1">
            <a:spLocks noGrp="1"/>
          </p:cNvSpPr>
          <p:nvPr>
            <p:ph type="body" idx="4294967295"/>
          </p:nvPr>
        </p:nvSpPr>
        <p:spPr>
          <a:xfrm>
            <a:off x="521421" y="1482971"/>
            <a:ext cx="7953600" cy="2949300"/>
          </a:xfrm>
          <a:prstGeom prst="rect">
            <a:avLst/>
          </a:prstGeom>
        </p:spPr>
        <p:txBody>
          <a:bodyPr spcFirstLastPara="1" wrap="square" lIns="45700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</a:rPr>
              <a:t>Informal Thm.</a:t>
            </a:r>
            <a:r>
              <a:rPr lang="en" sz="1600" i="1"/>
              <a:t> </a:t>
            </a:r>
            <a:r>
              <a:rPr lang="en" sz="1600"/>
              <a:t> Assuming OWF and ∑</a:t>
            </a:r>
            <a:r>
              <a:rPr lang="en" sz="1600" baseline="30000"/>
              <a:t>n</a:t>
            </a:r>
            <a:r>
              <a:rPr lang="en" sz="1600" baseline="-25000"/>
              <a:t>k=min_n </a:t>
            </a:r>
            <a:r>
              <a:rPr lang="en" sz="1600"/>
              <a:t>(   ) &gt; 2</a:t>
            </a:r>
            <a:r>
              <a:rPr lang="en" sz="1600" baseline="30000"/>
              <a:t>λ</a:t>
            </a:r>
            <a:r>
              <a:rPr lang="en" sz="1600"/>
              <a:t>. If the server’s communication after the last point where it can drop clients, is o(L), then </a:t>
            </a:r>
            <a:r>
              <a:rPr lang="en" sz="1600" b="1"/>
              <a:t>there is no proof for the protocol in the standard model</a:t>
            </a:r>
            <a:r>
              <a:rPr lang="en" sz="1600"/>
              <a:t> against a malicious server.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i="1"/>
              <a:t>Intuition:</a:t>
            </a:r>
            <a:r>
              <a:rPr lang="en" sz="1600"/>
              <a:t> </a:t>
            </a:r>
            <a:endParaRPr sz="1600"/>
          </a:p>
        </p:txBody>
      </p:sp>
      <p:sp>
        <p:nvSpPr>
          <p:cNvPr id="414" name="Google Shape;414;p53"/>
          <p:cNvSpPr/>
          <p:nvPr/>
        </p:nvSpPr>
        <p:spPr>
          <a:xfrm>
            <a:off x="2861675" y="3211250"/>
            <a:ext cx="645900" cy="734400"/>
          </a:xfrm>
          <a:prstGeom prst="beve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Sim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15" name="Google Shape;415;p53"/>
          <p:cNvCxnSpPr/>
          <p:nvPr/>
        </p:nvCxnSpPr>
        <p:spPr>
          <a:xfrm>
            <a:off x="3812875" y="3093800"/>
            <a:ext cx="1438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6" name="Google Shape;416;p53"/>
          <p:cNvSpPr txBox="1"/>
          <p:nvPr/>
        </p:nvSpPr>
        <p:spPr>
          <a:xfrm>
            <a:off x="3742400" y="2577100"/>
            <a:ext cx="1614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 Text"/>
                <a:ea typeface="Google Sans Text"/>
                <a:cs typeface="Google Sans Text"/>
                <a:sym typeface="Google Sans Text"/>
              </a:rPr>
              <a:t>Simulated inputs of honest clients</a:t>
            </a:r>
            <a:endParaRPr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cxnSp>
        <p:nvCxnSpPr>
          <p:cNvPr id="417" name="Google Shape;417;p53"/>
          <p:cNvCxnSpPr/>
          <p:nvPr/>
        </p:nvCxnSpPr>
        <p:spPr>
          <a:xfrm>
            <a:off x="3830600" y="4091704"/>
            <a:ext cx="1438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8" name="Google Shape;418;p53"/>
          <p:cNvCxnSpPr/>
          <p:nvPr/>
        </p:nvCxnSpPr>
        <p:spPr>
          <a:xfrm>
            <a:off x="3841702" y="3566707"/>
            <a:ext cx="1438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419" name="Google Shape;419;p53"/>
          <p:cNvSpPr txBox="1"/>
          <p:nvPr/>
        </p:nvSpPr>
        <p:spPr>
          <a:xfrm>
            <a:off x="6049675" y="3034825"/>
            <a:ext cx="24897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 Text"/>
                <a:ea typeface="Google Sans Text"/>
                <a:cs typeface="Google Sans Text"/>
                <a:sym typeface="Google Sans Text"/>
              </a:rPr>
              <a:t>Decide dropouts based on honest clients’ contributions</a:t>
            </a:r>
            <a:endParaRPr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420" name="Google Shape;420;p53"/>
          <p:cNvSpPr txBox="1"/>
          <p:nvPr/>
        </p:nvSpPr>
        <p:spPr>
          <a:xfrm>
            <a:off x="4112048" y="3246198"/>
            <a:ext cx="1614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 Text"/>
                <a:ea typeface="Google Sans Text"/>
                <a:cs typeface="Google Sans Text"/>
                <a:sym typeface="Google Sans Text"/>
              </a:rPr>
              <a:t>dropouts</a:t>
            </a:r>
            <a:endParaRPr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421" name="Google Shape;421;p53"/>
          <p:cNvSpPr txBox="1"/>
          <p:nvPr/>
        </p:nvSpPr>
        <p:spPr>
          <a:xfrm>
            <a:off x="3642603" y="3725052"/>
            <a:ext cx="19725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 Text"/>
                <a:ea typeface="Google Sans Text"/>
                <a:cs typeface="Google Sans Text"/>
                <a:sym typeface="Google Sans Text"/>
              </a:rPr>
              <a:t>o(L) communication</a:t>
            </a:r>
            <a:endParaRPr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pic>
        <p:nvPicPr>
          <p:cNvPr id="422" name="Google Shape;422;p53" descr="&lt;svg xmlns=&quot;http://www.w3.org/2000/svg&quot; height=&quot;24px&quot; viewBox=&quot;0 -960 960 960&quot; width=&quot;24px&quot; fill=&quot;#EA3323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175" y="3193225"/>
            <a:ext cx="734400" cy="7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3"/>
          <p:cNvSpPr txBox="1"/>
          <p:nvPr/>
        </p:nvSpPr>
        <p:spPr>
          <a:xfrm>
            <a:off x="4512049" y="1457325"/>
            <a:ext cx="219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4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random oracles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4"/>
          <p:cNvSpPr/>
          <p:nvPr/>
        </p:nvSpPr>
        <p:spPr>
          <a:xfrm>
            <a:off x="2861675" y="3211250"/>
            <a:ext cx="645900" cy="734400"/>
          </a:xfrm>
          <a:prstGeom prst="beve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Sim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30" name="Google Shape;430;p54"/>
          <p:cNvCxnSpPr/>
          <p:nvPr/>
        </p:nvCxnSpPr>
        <p:spPr>
          <a:xfrm>
            <a:off x="3812875" y="3093800"/>
            <a:ext cx="1438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1" name="Google Shape;431;p54"/>
          <p:cNvSpPr txBox="1"/>
          <p:nvPr/>
        </p:nvSpPr>
        <p:spPr>
          <a:xfrm>
            <a:off x="3742400" y="2577100"/>
            <a:ext cx="1614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 Text"/>
                <a:ea typeface="Google Sans Text"/>
                <a:cs typeface="Google Sans Text"/>
                <a:sym typeface="Google Sans Text"/>
              </a:rPr>
              <a:t>Simulated inputs of honest clients</a:t>
            </a:r>
            <a:endParaRPr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cxnSp>
        <p:nvCxnSpPr>
          <p:cNvPr id="432" name="Google Shape;432;p54"/>
          <p:cNvCxnSpPr/>
          <p:nvPr/>
        </p:nvCxnSpPr>
        <p:spPr>
          <a:xfrm>
            <a:off x="3830600" y="4091704"/>
            <a:ext cx="1438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3" name="Google Shape;433;p54"/>
          <p:cNvCxnSpPr/>
          <p:nvPr/>
        </p:nvCxnSpPr>
        <p:spPr>
          <a:xfrm>
            <a:off x="3841702" y="3566707"/>
            <a:ext cx="1438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434" name="Google Shape;434;p54"/>
          <p:cNvSpPr txBox="1"/>
          <p:nvPr/>
        </p:nvSpPr>
        <p:spPr>
          <a:xfrm>
            <a:off x="6049675" y="3034825"/>
            <a:ext cx="24897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 Text"/>
                <a:ea typeface="Google Sans Text"/>
                <a:cs typeface="Google Sans Text"/>
                <a:sym typeface="Google Sans Text"/>
              </a:rPr>
              <a:t>Decide dropouts based on honest clients’ contributions</a:t>
            </a:r>
            <a:endParaRPr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435" name="Google Shape;435;p54"/>
          <p:cNvSpPr txBox="1"/>
          <p:nvPr/>
        </p:nvSpPr>
        <p:spPr>
          <a:xfrm>
            <a:off x="4112048" y="3246198"/>
            <a:ext cx="16149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 Text"/>
                <a:ea typeface="Google Sans Text"/>
                <a:cs typeface="Google Sans Text"/>
                <a:sym typeface="Google Sans Text"/>
              </a:rPr>
              <a:t>dropouts</a:t>
            </a:r>
            <a:endParaRPr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436" name="Google Shape;436;p54"/>
          <p:cNvSpPr txBox="1"/>
          <p:nvPr/>
        </p:nvSpPr>
        <p:spPr>
          <a:xfrm>
            <a:off x="3642603" y="3725052"/>
            <a:ext cx="19725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 Text"/>
                <a:ea typeface="Google Sans Text"/>
                <a:cs typeface="Google Sans Text"/>
                <a:sym typeface="Google Sans Text"/>
              </a:rPr>
              <a:t>o(L) communication</a:t>
            </a:r>
            <a:endParaRPr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437" name="Google Shape;437;p54"/>
          <p:cNvSpPr txBox="1"/>
          <p:nvPr/>
        </p:nvSpPr>
        <p:spPr>
          <a:xfrm>
            <a:off x="2421050" y="4315359"/>
            <a:ext cx="32823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Not enough entropy to fix the sum of the honest inputs  </a:t>
            </a:r>
            <a:endParaRPr>
              <a:solidFill>
                <a:schemeClr val="accent2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cxnSp>
        <p:nvCxnSpPr>
          <p:cNvPr id="438" name="Google Shape;438;p54"/>
          <p:cNvCxnSpPr/>
          <p:nvPr/>
        </p:nvCxnSpPr>
        <p:spPr>
          <a:xfrm flipH="1">
            <a:off x="3724675" y="4155650"/>
            <a:ext cx="322800" cy="293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9" name="Google Shape;439;p54" descr="&lt;svg xmlns=&quot;http://www.w3.org/2000/svg&quot; height=&quot;24px&quot; viewBox=&quot;0 -960 960 960&quot; width=&quot;24px&quot; fill=&quot;#EA3323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175" y="3193225"/>
            <a:ext cx="734400" cy="7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4"/>
          <p:cNvSpPr txBox="1">
            <a:spLocks noGrp="1"/>
          </p:cNvSpPr>
          <p:nvPr>
            <p:ph type="body" idx="4294967295"/>
          </p:nvPr>
        </p:nvSpPr>
        <p:spPr>
          <a:xfrm>
            <a:off x="521421" y="1482971"/>
            <a:ext cx="7953600" cy="2949300"/>
          </a:xfrm>
          <a:prstGeom prst="rect">
            <a:avLst/>
          </a:prstGeom>
        </p:spPr>
        <p:txBody>
          <a:bodyPr spcFirstLastPara="1" wrap="square" lIns="45700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</a:rPr>
              <a:t>Informal Thm.</a:t>
            </a:r>
            <a:r>
              <a:rPr lang="en" sz="1600" i="1"/>
              <a:t> </a:t>
            </a:r>
            <a:r>
              <a:rPr lang="en" sz="1600"/>
              <a:t> Assuming OWF and ∑</a:t>
            </a:r>
            <a:r>
              <a:rPr lang="en" sz="1600" baseline="30000"/>
              <a:t>n</a:t>
            </a:r>
            <a:r>
              <a:rPr lang="en" sz="1600" baseline="-25000"/>
              <a:t>k=min_n </a:t>
            </a:r>
            <a:r>
              <a:rPr lang="en" sz="1600"/>
              <a:t>(   ) &gt; 2</a:t>
            </a:r>
            <a:r>
              <a:rPr lang="en" sz="1600" baseline="30000"/>
              <a:t>λ</a:t>
            </a:r>
            <a:r>
              <a:rPr lang="en" sz="1600"/>
              <a:t>. If the server’s communication after the last point where it can drop clients, is o(L), then </a:t>
            </a:r>
            <a:r>
              <a:rPr lang="en" sz="1600" b="1"/>
              <a:t>there is no proof for the protocol in the standard model</a:t>
            </a:r>
            <a:r>
              <a:rPr lang="en" sz="1600"/>
              <a:t> against a malicious server.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i="1"/>
              <a:t>Intuition:</a:t>
            </a:r>
            <a:r>
              <a:rPr lang="en" sz="1600"/>
              <a:t> </a:t>
            </a:r>
            <a:endParaRPr sz="1600"/>
          </a:p>
        </p:txBody>
      </p:sp>
      <p:sp>
        <p:nvSpPr>
          <p:cNvPr id="441" name="Google Shape;441;p54"/>
          <p:cNvSpPr txBox="1"/>
          <p:nvPr/>
        </p:nvSpPr>
        <p:spPr>
          <a:xfrm>
            <a:off x="4512049" y="1457325"/>
            <a:ext cx="219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5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primitive: leakage-resilient key-homomorphic additive HE</a:t>
            </a:r>
            <a:endParaRPr/>
          </a:p>
        </p:txBody>
      </p:sp>
      <p:sp>
        <p:nvSpPr>
          <p:cNvPr id="447" name="Google Shape;447;p55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5935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Idea: encrypt inputs with symmetric key additive HE (KAHE) instead of asymmetric additive HE (AHE). Then use a sub-protocol to aggregate short </a:t>
            </a:r>
            <a:r>
              <a:rPr lang="en" sz="1400" i="1"/>
              <a:t>symmetric</a:t>
            </a:r>
            <a:r>
              <a:rPr lang="en" sz="1400"/>
              <a:t> keys.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Simplified protocol:</a:t>
            </a:r>
            <a:endParaRPr sz="1400"/>
          </a:p>
          <a:p>
            <a:pPr marL="457200" lvl="0" indent="-310832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Client: k</a:t>
            </a:r>
            <a:r>
              <a:rPr lang="en" sz="1400" baseline="-25000"/>
              <a:t>i</a:t>
            </a:r>
            <a:r>
              <a:rPr lang="en" sz="1400"/>
              <a:t> ← KAHE.Gen(), a</a:t>
            </a:r>
            <a:r>
              <a:rPr lang="en" sz="1400" baseline="-25000"/>
              <a:t>i</a:t>
            </a:r>
            <a:r>
              <a:rPr lang="en" sz="1400"/>
              <a:t> ←KAHE.Enc(x</a:t>
            </a:r>
            <a:r>
              <a:rPr lang="en" sz="1400" baseline="-25000"/>
              <a:t>i, </a:t>
            </a:r>
            <a:r>
              <a:rPr lang="en" sz="1400"/>
              <a:t>k</a:t>
            </a:r>
            <a:r>
              <a:rPr lang="en" sz="1400" baseline="-25000"/>
              <a:t>i</a:t>
            </a:r>
            <a:r>
              <a:rPr lang="en" sz="1400"/>
              <a:t>), b</a:t>
            </a:r>
            <a:r>
              <a:rPr lang="en" sz="1400" baseline="-25000"/>
              <a:t>i</a:t>
            </a:r>
            <a:r>
              <a:rPr lang="en" sz="1400"/>
              <a:t> ← Enc*(k</a:t>
            </a:r>
            <a:r>
              <a:rPr lang="en" sz="1400" baseline="-25000"/>
              <a:t>i</a:t>
            </a:r>
            <a:r>
              <a:rPr lang="en" sz="1400"/>
              <a:t>, pk)</a:t>
            </a:r>
            <a:endParaRPr sz="1400"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Server: a ←∑a</a:t>
            </a:r>
            <a:r>
              <a:rPr lang="en" sz="1400" baseline="-25000"/>
              <a:t>i</a:t>
            </a:r>
            <a:endParaRPr sz="1400"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Committee: k ←Dec*(∑b</a:t>
            </a:r>
            <a:r>
              <a:rPr lang="en" sz="1400" baseline="-25000"/>
              <a:t>i</a:t>
            </a:r>
            <a:r>
              <a:rPr lang="en" sz="1400"/>
              <a:t>) = ∑k</a:t>
            </a:r>
            <a:r>
              <a:rPr lang="en" sz="1400" baseline="-25000"/>
              <a:t>i</a:t>
            </a:r>
            <a:endParaRPr sz="1400"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Server: s ← KAHE.Dec(a, k) = ∑x</a:t>
            </a:r>
            <a:r>
              <a:rPr lang="en" sz="1400" baseline="-25000"/>
              <a:t>i</a:t>
            </a:r>
            <a:endParaRPr sz="1400" baseline="-25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Main difference between Willow and OPA:</a:t>
            </a:r>
            <a:endParaRPr sz="1400"/>
          </a:p>
          <a:p>
            <a:pPr marL="457200" lvl="0" indent="-310832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Instantiation of KAHE</a:t>
            </a:r>
            <a:endParaRPr sz="1400"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Implementation of Enc*/Dec*:</a:t>
            </a:r>
            <a:endParaRPr sz="1400"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400"/>
              <a:t>Willow uses threshold AHE</a:t>
            </a:r>
            <a:endParaRPr sz="1400"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400"/>
              <a:t>OPA uses linear secret sharing and any PKE</a:t>
            </a:r>
            <a:endParaRPr sz="1400"/>
          </a:p>
        </p:txBody>
      </p:sp>
      <p:pic>
        <p:nvPicPr>
          <p:cNvPr id="448" name="Google Shape;448;p55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1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5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900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5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625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5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60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5" descr="&lt;svg xmlns=&quot;http://www.w3.org/2000/svg&quot; height=&quot;24px&quot; viewBox=&quot;0 -960 960 960&quot; width=&quot;24px&quot; fill=&quot;#5985E1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675" y="1492300"/>
            <a:ext cx="529550" cy="52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55"/>
          <p:cNvCxnSpPr>
            <a:stCxn id="452" idx="2"/>
            <a:endCxn id="448" idx="0"/>
          </p:cNvCxnSpPr>
          <p:nvPr/>
        </p:nvCxnSpPr>
        <p:spPr>
          <a:xfrm flipH="1">
            <a:off x="6713450" y="2021850"/>
            <a:ext cx="219000" cy="89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454" name="Google Shape;454;p55"/>
          <p:cNvCxnSpPr>
            <a:endCxn id="449" idx="0"/>
          </p:cNvCxnSpPr>
          <p:nvPr/>
        </p:nvCxnSpPr>
        <p:spPr>
          <a:xfrm>
            <a:off x="7055025" y="2065025"/>
            <a:ext cx="142200" cy="13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455" name="Google Shape;455;p55"/>
          <p:cNvCxnSpPr/>
          <p:nvPr/>
        </p:nvCxnSpPr>
        <p:spPr>
          <a:xfrm rot="10800000">
            <a:off x="7194150" y="2012125"/>
            <a:ext cx="1273200" cy="90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6" name="Google Shape;456;p55"/>
          <p:cNvCxnSpPr/>
          <p:nvPr/>
        </p:nvCxnSpPr>
        <p:spPr>
          <a:xfrm>
            <a:off x="7141350" y="2055475"/>
            <a:ext cx="681900" cy="91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457" name="Google Shape;457;p55"/>
          <p:cNvSpPr/>
          <p:nvPr/>
        </p:nvSpPr>
        <p:spPr>
          <a:xfrm>
            <a:off x="7694613" y="2857875"/>
            <a:ext cx="249300" cy="249300"/>
          </a:xfrm>
          <a:prstGeom prst="mathMultiply">
            <a:avLst>
              <a:gd name="adj1" fmla="val 37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p55"/>
          <p:cNvSpPr txBox="1"/>
          <p:nvPr/>
        </p:nvSpPr>
        <p:spPr>
          <a:xfrm>
            <a:off x="7115425" y="2682550"/>
            <a:ext cx="46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000" i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 </a:t>
            </a: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b</a:t>
            </a:r>
            <a:r>
              <a:rPr lang="en" sz="1000" i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9" name="Google Shape;459;p55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350" y="163687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55"/>
          <p:cNvCxnSpPr/>
          <p:nvPr/>
        </p:nvCxnSpPr>
        <p:spPr>
          <a:xfrm rot="10800000" flipH="1">
            <a:off x="8240475" y="1574975"/>
            <a:ext cx="1674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61" name="Google Shape;461;p55"/>
          <p:cNvCxnSpPr/>
          <p:nvPr/>
        </p:nvCxnSpPr>
        <p:spPr>
          <a:xfrm>
            <a:off x="8410650" y="1575250"/>
            <a:ext cx="132900" cy="33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462" name="Google Shape;462;p55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4935" y="1773623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5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2654" y="1096913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4" name="Google Shape;464;p55"/>
          <p:cNvCxnSpPr/>
          <p:nvPr/>
        </p:nvCxnSpPr>
        <p:spPr>
          <a:xfrm rot="10800000" flipH="1">
            <a:off x="8233475" y="1906450"/>
            <a:ext cx="2970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65" name="Google Shape;465;p55"/>
          <p:cNvSpPr txBox="1"/>
          <p:nvPr/>
        </p:nvSpPr>
        <p:spPr>
          <a:xfrm>
            <a:off x="7237400" y="1478250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6" name="Google Shape;466;p55"/>
          <p:cNvCxnSpPr/>
          <p:nvPr/>
        </p:nvCxnSpPr>
        <p:spPr>
          <a:xfrm>
            <a:off x="7237400" y="1725375"/>
            <a:ext cx="653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7" name="Google Shape;467;p55"/>
          <p:cNvSpPr txBox="1"/>
          <p:nvPr/>
        </p:nvSpPr>
        <p:spPr>
          <a:xfrm>
            <a:off x="7618575" y="1770037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8" name="Google Shape;468;p55"/>
          <p:cNvCxnSpPr/>
          <p:nvPr/>
        </p:nvCxnSpPr>
        <p:spPr>
          <a:xfrm flipH="1">
            <a:off x="7197275" y="1866900"/>
            <a:ext cx="657000" cy="2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6"/>
          <p:cNvSpPr txBox="1">
            <a:spLocks noGrp="1"/>
          </p:cNvSpPr>
          <p:nvPr>
            <p:ph type="title"/>
          </p:nvPr>
        </p:nvSpPr>
        <p:spPr>
          <a:xfrm>
            <a:off x="176225" y="703050"/>
            <a:ext cx="4224300" cy="3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Willow: decryption via threshold homomorphic encryption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7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Instantiating Enc* using Additive 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57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5875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Recap of simplified protocol:</a:t>
            </a:r>
            <a:endParaRPr sz="140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Client: k</a:t>
            </a:r>
            <a:r>
              <a:rPr lang="en" sz="1400" baseline="-25000"/>
              <a:t>i</a:t>
            </a:r>
            <a:r>
              <a:rPr lang="en" sz="1400"/>
              <a:t> ← KAHE.Gen(), a</a:t>
            </a:r>
            <a:r>
              <a:rPr lang="en" sz="1400" baseline="-25000"/>
              <a:t>i</a:t>
            </a:r>
            <a:r>
              <a:rPr lang="en" sz="1400"/>
              <a:t> ←KAHE.Enc(x</a:t>
            </a:r>
            <a:r>
              <a:rPr lang="en" sz="1400" baseline="-25000"/>
              <a:t>i, </a:t>
            </a:r>
            <a:r>
              <a:rPr lang="en" sz="1400"/>
              <a:t>k</a:t>
            </a:r>
            <a:r>
              <a:rPr lang="en" sz="1400" baseline="-25000"/>
              <a:t>i</a:t>
            </a:r>
            <a:r>
              <a:rPr lang="en" sz="1400"/>
              <a:t>), b</a:t>
            </a:r>
            <a:r>
              <a:rPr lang="en" sz="1400" baseline="-25000"/>
              <a:t>i</a:t>
            </a:r>
            <a:r>
              <a:rPr lang="en" sz="1400"/>
              <a:t> ← </a:t>
            </a:r>
            <a:r>
              <a:rPr lang="en" sz="1400" b="1"/>
              <a:t>Enc*</a:t>
            </a:r>
            <a:r>
              <a:rPr lang="en" sz="1400"/>
              <a:t>(k</a:t>
            </a:r>
            <a:r>
              <a:rPr lang="en" sz="1400" baseline="-25000"/>
              <a:t>i</a:t>
            </a:r>
            <a:r>
              <a:rPr lang="en" sz="1400"/>
              <a:t>, pk)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Server: a ←∑a</a:t>
            </a:r>
            <a:r>
              <a:rPr lang="en" sz="1400" baseline="-25000"/>
              <a:t>i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Committee: k ←</a:t>
            </a:r>
            <a:r>
              <a:rPr lang="en" sz="1400" b="1"/>
              <a:t>Dec*</a:t>
            </a:r>
            <a:r>
              <a:rPr lang="en" sz="1400"/>
              <a:t>(∑b</a:t>
            </a:r>
            <a:r>
              <a:rPr lang="en" sz="1400" baseline="-25000"/>
              <a:t>i</a:t>
            </a:r>
            <a:r>
              <a:rPr lang="en" sz="1400"/>
              <a:t>) = ∑k</a:t>
            </a:r>
            <a:r>
              <a:rPr lang="en" sz="1400" baseline="-25000"/>
              <a:t>i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Server: s ← KAHE.Dec(a, k) = ∑x</a:t>
            </a:r>
            <a:r>
              <a:rPr lang="en" sz="1400" baseline="-25000"/>
              <a:t>i</a:t>
            </a:r>
            <a:endParaRPr sz="1400"/>
          </a:p>
        </p:txBody>
      </p:sp>
      <p:pic>
        <p:nvPicPr>
          <p:cNvPr id="480" name="Google Shape;480;p57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1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7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900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7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625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Google Shape;483;p57"/>
          <p:cNvCxnSpPr>
            <a:stCxn id="484" idx="2"/>
            <a:endCxn id="480" idx="0"/>
          </p:cNvCxnSpPr>
          <p:nvPr/>
        </p:nvCxnSpPr>
        <p:spPr>
          <a:xfrm flipH="1">
            <a:off x="6713450" y="2021725"/>
            <a:ext cx="219000" cy="89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485" name="Google Shape;485;p57"/>
          <p:cNvCxnSpPr>
            <a:endCxn id="481" idx="0"/>
          </p:cNvCxnSpPr>
          <p:nvPr/>
        </p:nvCxnSpPr>
        <p:spPr>
          <a:xfrm>
            <a:off x="7055025" y="2065025"/>
            <a:ext cx="142200" cy="13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486" name="Google Shape;486;p57"/>
          <p:cNvCxnSpPr>
            <a:stCxn id="487" idx="0"/>
          </p:cNvCxnSpPr>
          <p:nvPr/>
        </p:nvCxnSpPr>
        <p:spPr>
          <a:xfrm rot="10800000">
            <a:off x="7194150" y="2012125"/>
            <a:ext cx="1273200" cy="90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8" name="Google Shape;488;p57"/>
          <p:cNvCxnSpPr>
            <a:endCxn id="482" idx="0"/>
          </p:cNvCxnSpPr>
          <p:nvPr/>
        </p:nvCxnSpPr>
        <p:spPr>
          <a:xfrm>
            <a:off x="7141450" y="2055425"/>
            <a:ext cx="784500" cy="139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489" name="Google Shape;489;p57"/>
          <p:cNvSpPr txBox="1"/>
          <p:nvPr/>
        </p:nvSpPr>
        <p:spPr>
          <a:xfrm>
            <a:off x="7115425" y="2682550"/>
            <a:ext cx="46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000" i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 </a:t>
            </a: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b</a:t>
            </a:r>
            <a:r>
              <a:rPr lang="en" sz="1000" i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0" name="Google Shape;490;p57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350" y="163687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p57"/>
          <p:cNvCxnSpPr/>
          <p:nvPr/>
        </p:nvCxnSpPr>
        <p:spPr>
          <a:xfrm rot="10800000" flipH="1">
            <a:off x="8240475" y="1574975"/>
            <a:ext cx="1674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92" name="Google Shape;492;p57"/>
          <p:cNvCxnSpPr/>
          <p:nvPr/>
        </p:nvCxnSpPr>
        <p:spPr>
          <a:xfrm>
            <a:off x="8410650" y="1575250"/>
            <a:ext cx="132900" cy="33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493" name="Google Shape;493;p57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4935" y="1773623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7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2654" y="1096913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5" name="Google Shape;495;p57"/>
          <p:cNvCxnSpPr/>
          <p:nvPr/>
        </p:nvCxnSpPr>
        <p:spPr>
          <a:xfrm rot="10800000" flipH="1">
            <a:off x="8233475" y="1906450"/>
            <a:ext cx="2970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496" name="Google Shape;496;p57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60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7" descr="&lt;svg xmlns=&quot;http://www.w3.org/2000/svg&quot; height=&quot;24px&quot; viewBox=&quot;0 -960 960 960&quot; width=&quot;24px&quot; fill=&quot;#5985E1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675" y="1492300"/>
            <a:ext cx="529550" cy="52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7"/>
          <p:cNvSpPr txBox="1"/>
          <p:nvPr/>
        </p:nvSpPr>
        <p:spPr>
          <a:xfrm>
            <a:off x="7237400" y="1478250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99" name="Google Shape;499;p57"/>
          <p:cNvCxnSpPr/>
          <p:nvPr/>
        </p:nvCxnSpPr>
        <p:spPr>
          <a:xfrm>
            <a:off x="7237400" y="1725375"/>
            <a:ext cx="653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0" name="Google Shape;500;p57"/>
          <p:cNvSpPr txBox="1"/>
          <p:nvPr/>
        </p:nvSpPr>
        <p:spPr>
          <a:xfrm>
            <a:off x="7618575" y="1770037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01" name="Google Shape;501;p57"/>
          <p:cNvCxnSpPr/>
          <p:nvPr/>
        </p:nvCxnSpPr>
        <p:spPr>
          <a:xfrm flipH="1">
            <a:off x="7197275" y="1866900"/>
            <a:ext cx="657000" cy="2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8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Instantiating Enc* using Additive 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58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5875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Recap of simplified protocol:</a:t>
            </a:r>
            <a:endParaRPr sz="140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 b="1"/>
              <a:t>Decryptor: (pk, sk) ← AHE.Gen()</a:t>
            </a:r>
            <a:endParaRPr sz="14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Client: k</a:t>
            </a:r>
            <a:r>
              <a:rPr lang="en" sz="1400" baseline="-25000"/>
              <a:t>i</a:t>
            </a:r>
            <a:r>
              <a:rPr lang="en" sz="1400"/>
              <a:t> ← KAHE.Gen(), a</a:t>
            </a:r>
            <a:r>
              <a:rPr lang="en" sz="1400" baseline="-25000"/>
              <a:t>i</a:t>
            </a:r>
            <a:r>
              <a:rPr lang="en" sz="1400"/>
              <a:t> ←KAHE.Enc(x</a:t>
            </a:r>
            <a:r>
              <a:rPr lang="en" sz="1400" baseline="-25000"/>
              <a:t>i, </a:t>
            </a:r>
            <a:r>
              <a:rPr lang="en" sz="1400"/>
              <a:t>k</a:t>
            </a:r>
            <a:r>
              <a:rPr lang="en" sz="1400" baseline="-25000"/>
              <a:t>i</a:t>
            </a:r>
            <a:r>
              <a:rPr lang="en" sz="1400"/>
              <a:t>), b</a:t>
            </a:r>
            <a:r>
              <a:rPr lang="en" sz="1400" baseline="-25000"/>
              <a:t>i</a:t>
            </a:r>
            <a:r>
              <a:rPr lang="en" sz="1400"/>
              <a:t> ← </a:t>
            </a:r>
            <a:r>
              <a:rPr lang="en" sz="1400" b="1"/>
              <a:t>AHE.Enc</a:t>
            </a:r>
            <a:r>
              <a:rPr lang="en" sz="1400"/>
              <a:t>(k</a:t>
            </a:r>
            <a:r>
              <a:rPr lang="en" sz="1400" baseline="-25000"/>
              <a:t>i</a:t>
            </a:r>
            <a:r>
              <a:rPr lang="en" sz="1400"/>
              <a:t>, pk)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Server: a ←∑a</a:t>
            </a:r>
            <a:r>
              <a:rPr lang="en" sz="1400" baseline="-25000"/>
              <a:t>i, </a:t>
            </a:r>
            <a:r>
              <a:rPr lang="en" sz="1400" b="1"/>
              <a:t>b ←∑b</a:t>
            </a:r>
            <a:r>
              <a:rPr lang="en" sz="1400" b="1" baseline="-25000"/>
              <a:t>i</a:t>
            </a:r>
            <a:endParaRPr sz="1400" b="1" baseline="-250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Decryptor: k ←</a:t>
            </a:r>
            <a:r>
              <a:rPr lang="en" sz="1400" b="1"/>
              <a:t>AHE.Dec</a:t>
            </a:r>
            <a:r>
              <a:rPr lang="en" sz="1400"/>
              <a:t>(b) = ∑k</a:t>
            </a:r>
            <a:r>
              <a:rPr lang="en" sz="1400" baseline="-25000"/>
              <a:t>i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Server: s ← KAHE.Dec(k, a) = ∑x</a:t>
            </a:r>
            <a:r>
              <a:rPr lang="en" sz="1400" baseline="-25000"/>
              <a:t>i</a:t>
            </a:r>
            <a:endParaRPr sz="1400"/>
          </a:p>
        </p:txBody>
      </p:sp>
      <p:pic>
        <p:nvPicPr>
          <p:cNvPr id="508" name="Google Shape;508;p58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1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8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900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8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625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58"/>
          <p:cNvCxnSpPr>
            <a:stCxn id="512" idx="2"/>
            <a:endCxn id="508" idx="0"/>
          </p:cNvCxnSpPr>
          <p:nvPr/>
        </p:nvCxnSpPr>
        <p:spPr>
          <a:xfrm flipH="1">
            <a:off x="6713450" y="2021725"/>
            <a:ext cx="219000" cy="89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513" name="Google Shape;513;p58"/>
          <p:cNvCxnSpPr>
            <a:endCxn id="509" idx="0"/>
          </p:cNvCxnSpPr>
          <p:nvPr/>
        </p:nvCxnSpPr>
        <p:spPr>
          <a:xfrm>
            <a:off x="7055025" y="2065025"/>
            <a:ext cx="142200" cy="13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514" name="Google Shape;514;p58"/>
          <p:cNvCxnSpPr>
            <a:stCxn id="515" idx="0"/>
          </p:cNvCxnSpPr>
          <p:nvPr/>
        </p:nvCxnSpPr>
        <p:spPr>
          <a:xfrm rot="10800000">
            <a:off x="7194150" y="2012125"/>
            <a:ext cx="1273200" cy="90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6" name="Google Shape;516;p58"/>
          <p:cNvCxnSpPr>
            <a:endCxn id="510" idx="0"/>
          </p:cNvCxnSpPr>
          <p:nvPr/>
        </p:nvCxnSpPr>
        <p:spPr>
          <a:xfrm>
            <a:off x="7141450" y="2055425"/>
            <a:ext cx="784500" cy="139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17" name="Google Shape;517;p58"/>
          <p:cNvSpPr txBox="1"/>
          <p:nvPr/>
        </p:nvSpPr>
        <p:spPr>
          <a:xfrm>
            <a:off x="7115425" y="2682550"/>
            <a:ext cx="46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000" i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 </a:t>
            </a: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b</a:t>
            </a:r>
            <a:r>
              <a:rPr lang="en" sz="1000" i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8" name="Google Shape;518;p58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350" y="163687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Google Shape;519;p58"/>
          <p:cNvCxnSpPr/>
          <p:nvPr/>
        </p:nvCxnSpPr>
        <p:spPr>
          <a:xfrm rot="10800000" flipH="1">
            <a:off x="8240475" y="1574975"/>
            <a:ext cx="1674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20" name="Google Shape;520;p58"/>
          <p:cNvCxnSpPr/>
          <p:nvPr/>
        </p:nvCxnSpPr>
        <p:spPr>
          <a:xfrm>
            <a:off x="8410650" y="1575250"/>
            <a:ext cx="132900" cy="33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521" name="Google Shape;521;p58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4935" y="1773623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8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2654" y="1096913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3" name="Google Shape;523;p58"/>
          <p:cNvCxnSpPr/>
          <p:nvPr/>
        </p:nvCxnSpPr>
        <p:spPr>
          <a:xfrm rot="10800000" flipH="1">
            <a:off x="8233475" y="1906450"/>
            <a:ext cx="2970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524" name="Google Shape;524;p58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60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8" descr="&lt;svg xmlns=&quot;http://www.w3.org/2000/svg&quot; height=&quot;24px&quot; viewBox=&quot;0 -960 960 960&quot; width=&quot;24px&quot; fill=&quot;#5985E1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675" y="1492300"/>
            <a:ext cx="529550" cy="52955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8"/>
          <p:cNvSpPr txBox="1"/>
          <p:nvPr/>
        </p:nvSpPr>
        <p:spPr>
          <a:xfrm>
            <a:off x="7237400" y="1478250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27" name="Google Shape;527;p58"/>
          <p:cNvCxnSpPr/>
          <p:nvPr/>
        </p:nvCxnSpPr>
        <p:spPr>
          <a:xfrm>
            <a:off x="7237400" y="1725375"/>
            <a:ext cx="653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8" name="Google Shape;528;p58"/>
          <p:cNvSpPr txBox="1"/>
          <p:nvPr/>
        </p:nvSpPr>
        <p:spPr>
          <a:xfrm>
            <a:off x="7618575" y="1770037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29" name="Google Shape;529;p58"/>
          <p:cNvCxnSpPr/>
          <p:nvPr/>
        </p:nvCxnSpPr>
        <p:spPr>
          <a:xfrm flipH="1">
            <a:off x="7197275" y="1866900"/>
            <a:ext cx="657000" cy="2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59" descr="&lt;svg xmlns=&quot;http://www.w3.org/2000/svg&quot; height=&quot;24px&quot; viewBox=&quot;0 -960 960 960&quot; width=&quot;24px&quot; fill=&quot;#EA3323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625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9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Privacy against malicious clients (and semi-honest server)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59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6051900" cy="3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Recap of simplified protocol:</a:t>
            </a:r>
            <a:endParaRPr sz="140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Decryptor: (pk, sk) ← AHE.Gen()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Client: k</a:t>
            </a:r>
            <a:r>
              <a:rPr lang="en" sz="1400" baseline="-25000"/>
              <a:t>i</a:t>
            </a:r>
            <a:r>
              <a:rPr lang="en" sz="1400"/>
              <a:t> ← KAHE.Gen(), a</a:t>
            </a:r>
            <a:r>
              <a:rPr lang="en" sz="1400" baseline="-25000"/>
              <a:t>i</a:t>
            </a:r>
            <a:r>
              <a:rPr lang="en" sz="1400"/>
              <a:t> ←KAHE.Enc(x</a:t>
            </a:r>
            <a:r>
              <a:rPr lang="en" sz="1400" baseline="-25000"/>
              <a:t>i, </a:t>
            </a:r>
            <a:r>
              <a:rPr lang="en" sz="1400"/>
              <a:t>k</a:t>
            </a:r>
            <a:r>
              <a:rPr lang="en" sz="1400" baseline="-25000"/>
              <a:t>i</a:t>
            </a:r>
            <a:r>
              <a:rPr lang="en" sz="1400"/>
              <a:t>), b</a:t>
            </a:r>
            <a:r>
              <a:rPr lang="en" sz="1400" baseline="-25000"/>
              <a:t>i</a:t>
            </a:r>
            <a:r>
              <a:rPr lang="en" sz="1400"/>
              <a:t> ← AHE.Enc(k</a:t>
            </a:r>
            <a:r>
              <a:rPr lang="en" sz="1400" baseline="-25000"/>
              <a:t>i</a:t>
            </a:r>
            <a:r>
              <a:rPr lang="en" sz="1400"/>
              <a:t>, pk)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Server: a ←∑a</a:t>
            </a:r>
            <a:r>
              <a:rPr lang="en" sz="1400" baseline="-25000"/>
              <a:t>i, </a:t>
            </a:r>
            <a:r>
              <a:rPr lang="en" sz="1400"/>
              <a:t>b ←∑b</a:t>
            </a:r>
            <a:r>
              <a:rPr lang="en" sz="1400" baseline="-25000"/>
              <a:t>i</a:t>
            </a:r>
            <a:endParaRPr sz="1400" baseline="-250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Decryptor: k ←AHE.Dec(b) = ∑k</a:t>
            </a:r>
            <a:r>
              <a:rPr lang="en" sz="1400" baseline="-25000"/>
              <a:t>i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Server: s ← KAHE.Dec(k, a) = ∑x</a:t>
            </a:r>
            <a:r>
              <a:rPr lang="en" sz="1400" baseline="-25000"/>
              <a:t>i</a:t>
            </a:r>
            <a:endParaRPr sz="1400" baseline="-25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Correlated ciphertext attack:</a:t>
            </a:r>
            <a:endParaRPr sz="140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corrupted Client n-1 can craft b</a:t>
            </a:r>
            <a:r>
              <a:rPr lang="en" sz="1400" baseline="-25000"/>
              <a:t>n-1</a:t>
            </a:r>
            <a:r>
              <a:rPr lang="en" sz="1400"/>
              <a:t> = ∑</a:t>
            </a:r>
            <a:r>
              <a:rPr lang="en" sz="1400" baseline="-25000"/>
              <a:t>i&lt;n-1</a:t>
            </a:r>
            <a:r>
              <a:rPr lang="en" sz="1400"/>
              <a:t> b</a:t>
            </a:r>
            <a:r>
              <a:rPr lang="en" sz="1400" baseline="-25000"/>
              <a:t>i</a:t>
            </a:r>
            <a:r>
              <a:rPr lang="en" sz="1400"/>
              <a:t> to force ∑b</a:t>
            </a:r>
            <a:r>
              <a:rPr lang="en" sz="1400" baseline="-25000"/>
              <a:t>i</a:t>
            </a:r>
            <a:r>
              <a:rPr lang="en" sz="1400"/>
              <a:t> = b</a:t>
            </a:r>
            <a:r>
              <a:rPr lang="en" sz="1400" baseline="-25000"/>
              <a:t>n</a:t>
            </a:r>
            <a:endParaRPr sz="1400" baseline="-250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server gets AHE.Dec(∑b</a:t>
            </a:r>
            <a:r>
              <a:rPr lang="en" sz="1400" baseline="-25000"/>
              <a:t>i</a:t>
            </a:r>
            <a:r>
              <a:rPr lang="en" sz="1400"/>
              <a:t>) = k</a:t>
            </a:r>
            <a:r>
              <a:rPr lang="en" sz="1400" baseline="-25000"/>
              <a:t>n</a:t>
            </a:r>
            <a:r>
              <a:rPr lang="en" sz="1400"/>
              <a:t> and can decrypt Client n’s input x</a:t>
            </a:r>
            <a:r>
              <a:rPr lang="en" sz="1400" baseline="-25000"/>
              <a:t>n</a:t>
            </a:r>
            <a:endParaRPr sz="1400" baseline="-250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Solution: ask Clients to provide a ZKPoK of k</a:t>
            </a:r>
            <a:r>
              <a:rPr lang="en" sz="1400" baseline="-25000"/>
              <a:t>i</a:t>
            </a:r>
            <a:r>
              <a:rPr lang="en" sz="1400"/>
              <a:t> to the Server.</a:t>
            </a:r>
            <a:endParaRPr sz="1400"/>
          </a:p>
        </p:txBody>
      </p:sp>
      <p:pic>
        <p:nvPicPr>
          <p:cNvPr id="537" name="Google Shape;537;p59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21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9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900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9" name="Google Shape;539;p59"/>
          <p:cNvCxnSpPr>
            <a:stCxn id="540" idx="2"/>
            <a:endCxn id="537" idx="0"/>
          </p:cNvCxnSpPr>
          <p:nvPr/>
        </p:nvCxnSpPr>
        <p:spPr>
          <a:xfrm flipH="1">
            <a:off x="6713450" y="2021725"/>
            <a:ext cx="219000" cy="89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541" name="Google Shape;541;p59"/>
          <p:cNvCxnSpPr>
            <a:endCxn id="538" idx="0"/>
          </p:cNvCxnSpPr>
          <p:nvPr/>
        </p:nvCxnSpPr>
        <p:spPr>
          <a:xfrm>
            <a:off x="7055025" y="2065025"/>
            <a:ext cx="142200" cy="13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542" name="Google Shape;542;p59"/>
          <p:cNvCxnSpPr>
            <a:stCxn id="543" idx="0"/>
          </p:cNvCxnSpPr>
          <p:nvPr/>
        </p:nvCxnSpPr>
        <p:spPr>
          <a:xfrm rot="10800000">
            <a:off x="7194150" y="2012125"/>
            <a:ext cx="1273200" cy="90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4" name="Google Shape;544;p59"/>
          <p:cNvSpPr txBox="1"/>
          <p:nvPr/>
        </p:nvSpPr>
        <p:spPr>
          <a:xfrm>
            <a:off x="7115425" y="2682550"/>
            <a:ext cx="46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000" i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 </a:t>
            </a: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b</a:t>
            </a:r>
            <a:r>
              <a:rPr lang="en" sz="1000" i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5" name="Google Shape;545;p59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8350" y="163687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6" name="Google Shape;546;p59"/>
          <p:cNvCxnSpPr/>
          <p:nvPr/>
        </p:nvCxnSpPr>
        <p:spPr>
          <a:xfrm rot="10800000" flipH="1">
            <a:off x="8240475" y="1574975"/>
            <a:ext cx="1674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7" name="Google Shape;547;p59"/>
          <p:cNvCxnSpPr/>
          <p:nvPr/>
        </p:nvCxnSpPr>
        <p:spPr>
          <a:xfrm>
            <a:off x="8410650" y="1575250"/>
            <a:ext cx="132900" cy="33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548" name="Google Shape;548;p59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4935" y="1773623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9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3285" y="29218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9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2654" y="1096913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Google Shape;551;p59"/>
          <p:cNvCxnSpPr/>
          <p:nvPr/>
        </p:nvCxnSpPr>
        <p:spPr>
          <a:xfrm rot="10800000" flipH="1">
            <a:off x="8233475" y="1906450"/>
            <a:ext cx="2970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552" name="Google Shape;552;p59" descr="&lt;svg xmlns=&quot;http://www.w3.org/2000/svg&quot; height=&quot;24px&quot; viewBox=&quot;0 -960 960 960&quot; width=&quot;24px&quot; fill=&quot;#5985E1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7675" y="1492300"/>
            <a:ext cx="529550" cy="5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9" descr="&lt;svg xmlns=&quot;http://www.w3.org/2000/svg&quot; height=&quot;24px&quot; viewBox=&quot;0 -960 960 960&quot; width=&quot;24px&quot; fill=&quot;#EA3323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5066" y="1489622"/>
            <a:ext cx="529550" cy="52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4" name="Google Shape;554;p59"/>
          <p:cNvCxnSpPr/>
          <p:nvPr/>
        </p:nvCxnSpPr>
        <p:spPr>
          <a:xfrm>
            <a:off x="7141450" y="2055425"/>
            <a:ext cx="784500" cy="139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55" name="Google Shape;555;p59"/>
          <p:cNvSpPr txBox="1"/>
          <p:nvPr/>
        </p:nvSpPr>
        <p:spPr>
          <a:xfrm>
            <a:off x="7237400" y="1478250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56" name="Google Shape;556;p59"/>
          <p:cNvCxnSpPr/>
          <p:nvPr/>
        </p:nvCxnSpPr>
        <p:spPr>
          <a:xfrm>
            <a:off x="7237400" y="1725375"/>
            <a:ext cx="653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7" name="Google Shape;557;p59"/>
          <p:cNvSpPr txBox="1"/>
          <p:nvPr/>
        </p:nvSpPr>
        <p:spPr>
          <a:xfrm>
            <a:off x="7618575" y="1770037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58" name="Google Shape;558;p59"/>
          <p:cNvCxnSpPr/>
          <p:nvPr/>
        </p:nvCxnSpPr>
        <p:spPr>
          <a:xfrm flipH="1">
            <a:off x="7197275" y="1866900"/>
            <a:ext cx="657000" cy="2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0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Implementing the distributed decryptor</a:t>
            </a:r>
            <a:endParaRPr/>
          </a:p>
        </p:txBody>
      </p:sp>
      <p:sp>
        <p:nvSpPr>
          <p:cNvPr id="564" name="Google Shape;564;p60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5974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Recap of simplified protocol:</a:t>
            </a:r>
            <a:endParaRPr sz="140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Decryptor: (pk, sk) ← AHE.Gen()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●"/>
            </a:pPr>
            <a:r>
              <a:rPr lang="en" sz="1400">
                <a:solidFill>
                  <a:srgbClr val="D9D9D9"/>
                </a:solidFill>
              </a:rPr>
              <a:t>Client: k</a:t>
            </a:r>
            <a:r>
              <a:rPr lang="en" sz="1400" baseline="-25000">
                <a:solidFill>
                  <a:srgbClr val="D9D9D9"/>
                </a:solidFill>
              </a:rPr>
              <a:t>i</a:t>
            </a:r>
            <a:r>
              <a:rPr lang="en" sz="1400">
                <a:solidFill>
                  <a:srgbClr val="D9D9D9"/>
                </a:solidFill>
              </a:rPr>
              <a:t> ← KAHE.Gen(), a</a:t>
            </a:r>
            <a:r>
              <a:rPr lang="en" sz="1400" baseline="-25000">
                <a:solidFill>
                  <a:srgbClr val="D9D9D9"/>
                </a:solidFill>
              </a:rPr>
              <a:t>i</a:t>
            </a:r>
            <a:r>
              <a:rPr lang="en" sz="1400">
                <a:solidFill>
                  <a:srgbClr val="D9D9D9"/>
                </a:solidFill>
              </a:rPr>
              <a:t> ←KAHE.Enc(x</a:t>
            </a:r>
            <a:r>
              <a:rPr lang="en" sz="1400" baseline="-25000">
                <a:solidFill>
                  <a:srgbClr val="D9D9D9"/>
                </a:solidFill>
              </a:rPr>
              <a:t>i, </a:t>
            </a:r>
            <a:r>
              <a:rPr lang="en" sz="1400">
                <a:solidFill>
                  <a:srgbClr val="D9D9D9"/>
                </a:solidFill>
              </a:rPr>
              <a:t>k</a:t>
            </a:r>
            <a:r>
              <a:rPr lang="en" sz="1400" baseline="-25000">
                <a:solidFill>
                  <a:srgbClr val="D9D9D9"/>
                </a:solidFill>
              </a:rPr>
              <a:t>i</a:t>
            </a:r>
            <a:r>
              <a:rPr lang="en" sz="1400">
                <a:solidFill>
                  <a:srgbClr val="D9D9D9"/>
                </a:solidFill>
              </a:rPr>
              <a:t>), b</a:t>
            </a:r>
            <a:r>
              <a:rPr lang="en" sz="1400" baseline="-25000">
                <a:solidFill>
                  <a:srgbClr val="D9D9D9"/>
                </a:solidFill>
              </a:rPr>
              <a:t>i</a:t>
            </a:r>
            <a:r>
              <a:rPr lang="en" sz="1400">
                <a:solidFill>
                  <a:srgbClr val="D9D9D9"/>
                </a:solidFill>
              </a:rPr>
              <a:t> ← AHE.Enc(k</a:t>
            </a:r>
            <a:r>
              <a:rPr lang="en" sz="1400" baseline="-25000">
                <a:solidFill>
                  <a:srgbClr val="D9D9D9"/>
                </a:solidFill>
              </a:rPr>
              <a:t>i</a:t>
            </a:r>
            <a:r>
              <a:rPr lang="en" sz="1400">
                <a:solidFill>
                  <a:srgbClr val="D9D9D9"/>
                </a:solidFill>
              </a:rPr>
              <a:t>, pk)</a:t>
            </a:r>
            <a:endParaRPr sz="1400">
              <a:solidFill>
                <a:srgbClr val="D9D9D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●"/>
            </a:pPr>
            <a:r>
              <a:rPr lang="en" sz="1400">
                <a:solidFill>
                  <a:srgbClr val="D9D9D9"/>
                </a:solidFill>
              </a:rPr>
              <a:t>Server: a ←∑a</a:t>
            </a:r>
            <a:r>
              <a:rPr lang="en" sz="1400" baseline="-25000">
                <a:solidFill>
                  <a:srgbClr val="D9D9D9"/>
                </a:solidFill>
              </a:rPr>
              <a:t>i, </a:t>
            </a:r>
            <a:r>
              <a:rPr lang="en" sz="1400">
                <a:solidFill>
                  <a:srgbClr val="D9D9D9"/>
                </a:solidFill>
              </a:rPr>
              <a:t>b ←∑b</a:t>
            </a:r>
            <a:r>
              <a:rPr lang="en" sz="1400" baseline="-25000">
                <a:solidFill>
                  <a:srgbClr val="D9D9D9"/>
                </a:solidFill>
              </a:rPr>
              <a:t>i</a:t>
            </a:r>
            <a:endParaRPr sz="1400" baseline="-25000">
              <a:solidFill>
                <a:srgbClr val="D9D9D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Decryptor: k ←AHE.Dec(b) = ∑k</a:t>
            </a:r>
            <a:r>
              <a:rPr lang="en" sz="1400" baseline="-25000"/>
              <a:t>i</a:t>
            </a:r>
            <a:endParaRPr sz="1400">
              <a:solidFill>
                <a:srgbClr val="D9D9D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●"/>
            </a:pPr>
            <a:r>
              <a:rPr lang="en" sz="1400">
                <a:solidFill>
                  <a:srgbClr val="D9D9D9"/>
                </a:solidFill>
              </a:rPr>
              <a:t>Server: s ← KAHE.Dec(k, a) = ∑x</a:t>
            </a:r>
            <a:r>
              <a:rPr lang="en" sz="1400" baseline="-25000">
                <a:solidFill>
                  <a:srgbClr val="D9D9D9"/>
                </a:solidFill>
              </a:rPr>
              <a:t>i</a:t>
            </a:r>
            <a:endParaRPr sz="1400">
              <a:solidFill>
                <a:srgbClr val="D9D9D9"/>
              </a:solidFill>
            </a:endParaRPr>
          </a:p>
        </p:txBody>
      </p:sp>
      <p:pic>
        <p:nvPicPr>
          <p:cNvPr id="565" name="Google Shape;565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1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900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625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8" name="Google Shape;568;p60"/>
          <p:cNvCxnSpPr>
            <a:stCxn id="569" idx="2"/>
            <a:endCxn id="565" idx="0"/>
          </p:cNvCxnSpPr>
          <p:nvPr/>
        </p:nvCxnSpPr>
        <p:spPr>
          <a:xfrm flipH="1">
            <a:off x="6713450" y="2021725"/>
            <a:ext cx="219000" cy="89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570" name="Google Shape;570;p60"/>
          <p:cNvCxnSpPr>
            <a:endCxn id="566" idx="0"/>
          </p:cNvCxnSpPr>
          <p:nvPr/>
        </p:nvCxnSpPr>
        <p:spPr>
          <a:xfrm>
            <a:off x="7055025" y="2065025"/>
            <a:ext cx="142200" cy="13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571" name="Google Shape;571;p60"/>
          <p:cNvCxnSpPr>
            <a:stCxn id="572" idx="0"/>
          </p:cNvCxnSpPr>
          <p:nvPr/>
        </p:nvCxnSpPr>
        <p:spPr>
          <a:xfrm rot="10800000">
            <a:off x="7194150" y="2012125"/>
            <a:ext cx="1273200" cy="90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3" name="Google Shape;573;p60"/>
          <p:cNvCxnSpPr>
            <a:endCxn id="567" idx="0"/>
          </p:cNvCxnSpPr>
          <p:nvPr/>
        </p:nvCxnSpPr>
        <p:spPr>
          <a:xfrm>
            <a:off x="7141450" y="2055425"/>
            <a:ext cx="784500" cy="139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74" name="Google Shape;574;p60"/>
          <p:cNvSpPr txBox="1"/>
          <p:nvPr/>
        </p:nvSpPr>
        <p:spPr>
          <a:xfrm>
            <a:off x="7115425" y="2682550"/>
            <a:ext cx="46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000" i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 </a:t>
            </a: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b</a:t>
            </a:r>
            <a:r>
              <a:rPr lang="en" sz="1000" i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5" name="Google Shape;575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350" y="163687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6" name="Google Shape;576;p60"/>
          <p:cNvCxnSpPr/>
          <p:nvPr/>
        </p:nvCxnSpPr>
        <p:spPr>
          <a:xfrm rot="10800000" flipH="1">
            <a:off x="8240475" y="1574975"/>
            <a:ext cx="1674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77" name="Google Shape;577;p60"/>
          <p:cNvCxnSpPr/>
          <p:nvPr/>
        </p:nvCxnSpPr>
        <p:spPr>
          <a:xfrm>
            <a:off x="8410650" y="1575250"/>
            <a:ext cx="132900" cy="33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578" name="Google Shape;578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4935" y="1773623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2654" y="1096913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0" name="Google Shape;580;p60"/>
          <p:cNvCxnSpPr/>
          <p:nvPr/>
        </p:nvCxnSpPr>
        <p:spPr>
          <a:xfrm rot="10800000" flipH="1">
            <a:off x="8233475" y="1906450"/>
            <a:ext cx="2970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581" name="Google Shape;581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60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60" descr="&lt;svg xmlns=&quot;http://www.w3.org/2000/svg&quot; height=&quot;24px&quot; viewBox=&quot;0 -960 960 960&quot; width=&quot;24px&quot; fill=&quot;#5985E1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675" y="1492300"/>
            <a:ext cx="529550" cy="529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60"/>
          <p:cNvSpPr txBox="1"/>
          <p:nvPr/>
        </p:nvSpPr>
        <p:spPr>
          <a:xfrm>
            <a:off x="7237400" y="1478250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84" name="Google Shape;584;p60"/>
          <p:cNvCxnSpPr/>
          <p:nvPr/>
        </p:nvCxnSpPr>
        <p:spPr>
          <a:xfrm>
            <a:off x="7237400" y="1725375"/>
            <a:ext cx="653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5" name="Google Shape;585;p60"/>
          <p:cNvSpPr txBox="1"/>
          <p:nvPr/>
        </p:nvSpPr>
        <p:spPr>
          <a:xfrm>
            <a:off x="7618575" y="1770037"/>
            <a:ext cx="28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endParaRPr sz="1000" i="1" baseline="-25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86" name="Google Shape;586;p60"/>
          <p:cNvCxnSpPr/>
          <p:nvPr/>
        </p:nvCxnSpPr>
        <p:spPr>
          <a:xfrm flipH="1">
            <a:off x="7197275" y="1866900"/>
            <a:ext cx="657000" cy="2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>
          <a:extLst>
            <a:ext uri="{FF2B5EF4-FFF2-40B4-BE49-F238E27FC236}">
              <a16:creationId xmlns:a16="http://schemas.microsoft.com/office/drawing/2014/main" id="{7C143E7B-714C-EDD0-6983-1C91A39AE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>
            <a:extLst>
              <a:ext uri="{FF2B5EF4-FFF2-40B4-BE49-F238E27FC236}">
                <a16:creationId xmlns:a16="http://schemas.microsoft.com/office/drawing/2014/main" id="{737096A7-5B37-239C-4134-DBBE39B9DB7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9758" y="-123009"/>
            <a:ext cx="8520600" cy="17836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50"/>
              <a:t>OPA: One-shot Private Aggregation with Single Client Interaction and its Applications to Federated Learning</a:t>
            </a:r>
            <a:endParaRPr sz="2950"/>
          </a:p>
        </p:txBody>
      </p:sp>
      <p:sp>
        <p:nvSpPr>
          <p:cNvPr id="274" name="Google Shape;274;p42">
            <a:extLst>
              <a:ext uri="{FF2B5EF4-FFF2-40B4-BE49-F238E27FC236}">
                <a16:creationId xmlns:a16="http://schemas.microsoft.com/office/drawing/2014/main" id="{C74A77DC-8331-41A2-4599-D537D164931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9750" y="1697600"/>
            <a:ext cx="8520600" cy="7627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Harish Karthikeyan</a:t>
            </a:r>
            <a:r>
              <a:rPr lang="en" sz="2100"/>
              <a:t>, Antigoni Polychroniadou</a:t>
            </a:r>
            <a:endParaRPr sz="2100"/>
          </a:p>
        </p:txBody>
      </p:sp>
      <p:sp>
        <p:nvSpPr>
          <p:cNvPr id="275" name="Google Shape;275;p42">
            <a:extLst>
              <a:ext uri="{FF2B5EF4-FFF2-40B4-BE49-F238E27FC236}">
                <a16:creationId xmlns:a16="http://schemas.microsoft.com/office/drawing/2014/main" id="{8E06B372-D078-EE53-58EE-29693B7CF60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7850" y="2843630"/>
            <a:ext cx="8520600" cy="102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50"/>
              <a:t>Willow: Secure Aggregation with One-Shot Clients</a:t>
            </a:r>
            <a:endParaRPr sz="2950"/>
          </a:p>
        </p:txBody>
      </p:sp>
      <p:sp>
        <p:nvSpPr>
          <p:cNvPr id="276" name="Google Shape;276;p42">
            <a:extLst>
              <a:ext uri="{FF2B5EF4-FFF2-40B4-BE49-F238E27FC236}">
                <a16:creationId xmlns:a16="http://schemas.microsoft.com/office/drawing/2014/main" id="{6BB875A3-896F-DE3A-D709-F30A36C2F23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7845" y="3905559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James Bell-Clark, Adria Gascon, Baiyu Li, Mariana Raykova, </a:t>
            </a:r>
            <a:br>
              <a:rPr lang="en" sz="2100"/>
            </a:br>
            <a:r>
              <a:rPr lang="en" sz="2100" b="1"/>
              <a:t>Phillipp Schoppmann</a:t>
            </a:r>
            <a:endParaRPr sz="2100" b="1"/>
          </a:p>
        </p:txBody>
      </p:sp>
      <p:pic>
        <p:nvPicPr>
          <p:cNvPr id="277" name="Google Shape;277;p4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05189C0-3248-A780-C7AF-D169E9E8CF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3452" y="2329580"/>
            <a:ext cx="933085" cy="41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2">
            <a:extLst>
              <a:ext uri="{FF2B5EF4-FFF2-40B4-BE49-F238E27FC236}">
                <a16:creationId xmlns:a16="http://schemas.microsoft.com/office/drawing/2014/main" id="{85C8B6E8-2003-6720-A951-3C14556F08C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1556" y="4486289"/>
            <a:ext cx="1231923" cy="42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2">
            <a:extLst>
              <a:ext uri="{FF2B5EF4-FFF2-40B4-BE49-F238E27FC236}">
                <a16:creationId xmlns:a16="http://schemas.microsoft.com/office/drawing/2014/main" id="{C25CB636-0235-5A36-70C4-64E2F84F22A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7521" y="2101206"/>
            <a:ext cx="1374953" cy="8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9C890B-9B32-6A11-CABB-F3919C93EE51}"/>
              </a:ext>
            </a:extLst>
          </p:cNvPr>
          <p:cNvSpPr/>
          <p:nvPr/>
        </p:nvSpPr>
        <p:spPr>
          <a:xfrm>
            <a:off x="-171824" y="0"/>
            <a:ext cx="9398000" cy="5304117"/>
          </a:xfrm>
          <a:prstGeom prst="rect">
            <a:avLst/>
          </a:prstGeom>
          <a:solidFill>
            <a:srgbClr val="FF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88;p43">
            <a:extLst>
              <a:ext uri="{FF2B5EF4-FFF2-40B4-BE49-F238E27FC236}">
                <a16:creationId xmlns:a16="http://schemas.microsoft.com/office/drawing/2014/main" id="{8A6DB64F-1676-E5B8-A78F-3A6D91505C8F}"/>
              </a:ext>
            </a:extLst>
          </p:cNvPr>
          <p:cNvSpPr txBox="1"/>
          <p:nvPr/>
        </p:nvSpPr>
        <p:spPr>
          <a:xfrm rot="20382460">
            <a:off x="2043024" y="1630462"/>
            <a:ext cx="5057811" cy="188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9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WillOPA</a:t>
            </a:r>
            <a:endParaRPr sz="89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37593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1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Implementing the distributed decryptor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61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Committee of </a:t>
            </a:r>
            <a:r>
              <a:rPr lang="en" i="1"/>
              <a:t>m</a:t>
            </a:r>
            <a:r>
              <a:rPr lang="en"/>
              <a:t> clients, with coordination by the Server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Implement a Threshold AHE protocol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Distributed key generation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Distributed decryption: each committee member produces a partial decryption, final decryption is obtained by adding them up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Resilience to </a:t>
            </a:r>
            <a:r>
              <a:rPr lang="en" i="1"/>
              <a:t>t</a:t>
            </a:r>
            <a:r>
              <a:rPr lang="en"/>
              <a:t> dropouts by secret-sharing the key (so the coordinator can replay dropouts).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Proof of key generation: ensure that a malicious decryptor cannot tamper with the distributed key generation to obtain a public key with known private key.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Server can check the proofs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malicious server, other decryptors can check the proofs (and clients can check that there are enough decryptor signatures)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2"/>
          <p:cNvSpPr txBox="1">
            <a:spLocks noGrp="1"/>
          </p:cNvSpPr>
          <p:nvPr>
            <p:ph type="title"/>
          </p:nvPr>
        </p:nvSpPr>
        <p:spPr>
          <a:xfrm>
            <a:off x="176225" y="703050"/>
            <a:ext cx="3543983" cy="3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Willow: malicious server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3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Preventing repeated inclusions</a:t>
            </a:r>
            <a:endParaRPr/>
          </a:p>
        </p:txBody>
      </p:sp>
      <p:sp>
        <p:nvSpPr>
          <p:cNvPr id="603" name="Google Shape;603;p63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Problem: a malicious server can:</a:t>
            </a:r>
            <a:endParaRPr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Add a honest Client’s contribution multiple times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Drop a honest Client’s contribution</a:t>
            </a:r>
            <a:endParaRPr i="1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Create fake malicious Clients (Sybil attack)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can’t fix (2) and (3) without extra trust assumptions (e.g. PKI for all Clients).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But if we prevent (1) from happening, then we can securely implement a pretty reasonable functionality. We can then use differential privacy to mitigate the impact of (2) and (3).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Solution: ask the server to prove that it summed contributions from </a:t>
            </a:r>
            <a:r>
              <a:rPr lang="en" i="1"/>
              <a:t>n</a:t>
            </a:r>
            <a:r>
              <a:rPr lang="en"/>
              <a:t> distinct clients. The decryptor only decrypts after that.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4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verifier role</a:t>
            </a:r>
            <a:endParaRPr/>
          </a:p>
        </p:txBody>
      </p:sp>
      <p:sp>
        <p:nvSpPr>
          <p:cNvPr id="609" name="Google Shape;609;p64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Client i embeds their ID i in the proof of knowledge of k</a:t>
            </a:r>
            <a:r>
              <a:rPr lang="en" baseline="-25000"/>
              <a:t>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Server creates additively homomorphic commitments of ciphertexts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Short commitments → cost independent on ℓ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Non-interactive: server sends commitments and final sum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Verifier checks that: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 proofs of k</a:t>
            </a:r>
            <a:r>
              <a:rPr lang="en" baseline="-25000"/>
              <a:t>i</a:t>
            </a:r>
            <a:r>
              <a:rPr lang="en"/>
              <a:t> are valid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 the IDs from the proofs are distinct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Commitments add up to a commitment of the sum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Publicly verifiable, no confidential data in the proofs/commitments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5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Distributed verifier</a:t>
            </a:r>
            <a:endParaRPr/>
          </a:p>
        </p:txBody>
      </p:sp>
      <p:sp>
        <p:nvSpPr>
          <p:cNvPr id="615" name="Google Shape;615;p65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538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Server produces an aggregation tree structure for the commitments and proofs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Split leaves into contiguous intervals, sample clients to form one committee per interval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→ w.h.p. each committee has at least </a:t>
            </a:r>
            <a:r>
              <a:rPr lang="en" i="1"/>
              <a:t>t</a:t>
            </a:r>
            <a:r>
              <a:rPr lang="en"/>
              <a:t> honest clients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committee member checks their interval, and the path to the root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→ each committee member does little work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support O(√n) committee members with O(√n) work each</a:t>
            </a:r>
            <a:endParaRPr/>
          </a:p>
        </p:txBody>
      </p:sp>
      <p:cxnSp>
        <p:nvCxnSpPr>
          <p:cNvPr id="616" name="Google Shape;616;p65"/>
          <p:cNvCxnSpPr/>
          <p:nvPr/>
        </p:nvCxnSpPr>
        <p:spPr>
          <a:xfrm flipH="1">
            <a:off x="6725225" y="1773900"/>
            <a:ext cx="618900" cy="8694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7" name="Google Shape;617;p65"/>
          <p:cNvCxnSpPr/>
          <p:nvPr/>
        </p:nvCxnSpPr>
        <p:spPr>
          <a:xfrm flipH="1">
            <a:off x="6356650" y="2577150"/>
            <a:ext cx="417600" cy="6042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18" name="Google Shape;618;p65"/>
          <p:cNvCxnSpPr/>
          <p:nvPr/>
        </p:nvCxnSpPr>
        <p:spPr>
          <a:xfrm>
            <a:off x="6744368" y="2659326"/>
            <a:ext cx="297271" cy="539124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19" name="Google Shape;619;p65"/>
          <p:cNvCxnSpPr/>
          <p:nvPr/>
        </p:nvCxnSpPr>
        <p:spPr>
          <a:xfrm>
            <a:off x="7359282" y="1776605"/>
            <a:ext cx="501613" cy="86687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20" name="Google Shape;620;p65"/>
          <p:cNvCxnSpPr/>
          <p:nvPr/>
        </p:nvCxnSpPr>
        <p:spPr>
          <a:xfrm>
            <a:off x="7823629" y="2577150"/>
            <a:ext cx="409800" cy="6042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21" name="Google Shape;621;p65"/>
          <p:cNvCxnSpPr/>
          <p:nvPr/>
        </p:nvCxnSpPr>
        <p:spPr>
          <a:xfrm flipH="1">
            <a:off x="7531759" y="2659326"/>
            <a:ext cx="314281" cy="531654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622" name="Google Shape;622;p65"/>
          <p:cNvSpPr txBox="1"/>
          <p:nvPr/>
        </p:nvSpPr>
        <p:spPr>
          <a:xfrm>
            <a:off x="6127115" y="3299300"/>
            <a:ext cx="542700" cy="30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(c</a:t>
            </a:r>
            <a:r>
              <a:rPr lang="en" sz="800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p</a:t>
            </a:r>
            <a:r>
              <a:rPr lang="en" sz="800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3" name="Google Shape;623;p65"/>
          <p:cNvSpPr txBox="1"/>
          <p:nvPr/>
        </p:nvSpPr>
        <p:spPr>
          <a:xfrm>
            <a:off x="7928975" y="3299300"/>
            <a:ext cx="542700" cy="30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(c</a:t>
            </a:r>
            <a:r>
              <a:rPr lang="en" sz="800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p</a:t>
            </a:r>
            <a:r>
              <a:rPr lang="en" sz="800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4" name="Google Shape;624;p65"/>
          <p:cNvSpPr txBox="1"/>
          <p:nvPr/>
        </p:nvSpPr>
        <p:spPr>
          <a:xfrm>
            <a:off x="6904475" y="3299300"/>
            <a:ext cx="260400" cy="30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…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5" name="Google Shape;625;p65"/>
          <p:cNvSpPr txBox="1"/>
          <p:nvPr/>
        </p:nvSpPr>
        <p:spPr>
          <a:xfrm>
            <a:off x="7378614" y="3299300"/>
            <a:ext cx="260400" cy="30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…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6" name="Google Shape;626;p65"/>
          <p:cNvSpPr txBox="1"/>
          <p:nvPr/>
        </p:nvSpPr>
        <p:spPr>
          <a:xfrm>
            <a:off x="6211113" y="2417850"/>
            <a:ext cx="54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" sz="800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+ c</a:t>
            </a:r>
            <a:r>
              <a:rPr lang="en" sz="800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/>
          </a:p>
        </p:txBody>
      </p:sp>
      <p:sp>
        <p:nvSpPr>
          <p:cNvPr id="627" name="Google Shape;627;p65"/>
          <p:cNvSpPr txBox="1"/>
          <p:nvPr/>
        </p:nvSpPr>
        <p:spPr>
          <a:xfrm>
            <a:off x="7852775" y="2417850"/>
            <a:ext cx="54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" sz="800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n-1</a:t>
            </a: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+ c</a:t>
            </a:r>
            <a:r>
              <a:rPr lang="en" sz="800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25" y="403375"/>
            <a:ext cx="8526148" cy="433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1379-C275-3178-BE46-4900FC6B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Wait! What about the random oracle?</a:t>
            </a:r>
          </a:p>
          <a:p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A9E-0FFA-E54F-38AD-40F59E5BF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900" y="1143700"/>
            <a:ext cx="8782200" cy="779283"/>
          </a:xfrm>
        </p:spPr>
        <p:txBody>
          <a:bodyPr/>
          <a:lstStyle/>
          <a:p>
            <a:pPr>
              <a:lnSpc>
                <a:spcPct val="114999"/>
              </a:lnSpc>
              <a:buNone/>
            </a:pPr>
            <a:r>
              <a:rPr lang="en-US"/>
              <a:t>k</a:t>
            </a:r>
            <a:r>
              <a:rPr lang="en-US" baseline="-25000"/>
              <a:t>i</a:t>
            </a:r>
            <a:r>
              <a:rPr lang="en-US"/>
              <a:t> ← </a:t>
            </a:r>
            <a:r>
              <a:rPr lang="en-US" err="1"/>
              <a:t>KAHE.Gen</a:t>
            </a:r>
            <a:r>
              <a:rPr lang="en-US"/>
              <a:t>(), a</a:t>
            </a:r>
            <a:r>
              <a:rPr lang="en-US" baseline="-25000"/>
              <a:t>i</a:t>
            </a:r>
            <a:r>
              <a:rPr lang="en-US"/>
              <a:t> ←</a:t>
            </a:r>
            <a:r>
              <a:rPr lang="en-US" err="1"/>
              <a:t>KAHE.Enc</a:t>
            </a:r>
            <a:r>
              <a:rPr lang="en-US"/>
              <a:t>(x</a:t>
            </a:r>
            <a:r>
              <a:rPr lang="en-US" baseline="-25000"/>
              <a:t>i</a:t>
            </a:r>
            <a:r>
              <a:rPr lang="en-US"/>
              <a:t> </a:t>
            </a:r>
            <a:r>
              <a:rPr lang="en-US" b="1"/>
              <a:t>+ H(</a:t>
            </a:r>
            <a:r>
              <a:rPr lang="en-US" b="1" err="1"/>
              <a:t>r</a:t>
            </a:r>
            <a:r>
              <a:rPr lang="en-US" b="1" baseline="-25000" err="1"/>
              <a:t>i</a:t>
            </a:r>
            <a:r>
              <a:rPr lang="en-US" b="1"/>
              <a:t>)</a:t>
            </a:r>
            <a:r>
              <a:rPr lang="en-US"/>
              <a:t>, k</a:t>
            </a:r>
            <a:r>
              <a:rPr lang="en-US" baseline="-25000"/>
              <a:t>i</a:t>
            </a:r>
            <a:r>
              <a:rPr lang="en-US"/>
              <a:t>), b</a:t>
            </a:r>
            <a:r>
              <a:rPr lang="en-US" baseline="-25000"/>
              <a:t>i</a:t>
            </a:r>
            <a:r>
              <a:rPr lang="en-US"/>
              <a:t> ← </a:t>
            </a:r>
            <a:r>
              <a:rPr lang="en-US" err="1"/>
              <a:t>AHE.Enc</a:t>
            </a:r>
            <a:r>
              <a:rPr lang="en-US"/>
              <a:t>(k</a:t>
            </a:r>
            <a:r>
              <a:rPr lang="en-US" baseline="-25000"/>
              <a:t>i</a:t>
            </a:r>
            <a:r>
              <a:rPr lang="en-US"/>
              <a:t>, pk), </a:t>
            </a:r>
            <a:r>
              <a:rPr lang="en-US" b="1"/>
              <a:t>c</a:t>
            </a:r>
            <a:r>
              <a:rPr lang="en-US" b="1" baseline="-25000"/>
              <a:t>i</a:t>
            </a:r>
            <a:r>
              <a:rPr lang="en-US" b="1"/>
              <a:t> = Enc'(</a:t>
            </a:r>
            <a:r>
              <a:rPr lang="en-US" b="1" err="1"/>
              <a:t>r</a:t>
            </a:r>
            <a:r>
              <a:rPr lang="en-US" b="1" baseline="-25000" err="1"/>
              <a:t>i</a:t>
            </a:r>
            <a:r>
              <a:rPr lang="en-US" b="1"/>
              <a:t>, </a:t>
            </a:r>
            <a:r>
              <a:rPr lang="en-US" b="1" err="1"/>
              <a:t>pk</a:t>
            </a:r>
            <a:r>
              <a:rPr lang="en-US" b="1" baseline="30000" err="1"/>
              <a:t>aux</a:t>
            </a:r>
            <a:r>
              <a:rPr lang="en-US" b="1"/>
              <a:t>)</a:t>
            </a:r>
            <a:endParaRPr lang="en-US"/>
          </a:p>
          <a:p>
            <a:pPr>
              <a:lnSpc>
                <a:spcPct val="114999"/>
              </a:lnSpc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B11D5-A680-1A71-9450-CB021C992B2F}"/>
              </a:ext>
            </a:extLst>
          </p:cNvPr>
          <p:cNvSpPr txBox="1"/>
          <p:nvPr/>
        </p:nvSpPr>
        <p:spPr>
          <a:xfrm>
            <a:off x="179296" y="2278529"/>
            <a:ext cx="8785408" cy="20774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342900">
              <a:lnSpc>
                <a:spcPct val="114999"/>
              </a:lnSpc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</a:rPr>
              <a:t>How to remove ∑H(</a:t>
            </a:r>
            <a:r>
              <a:rPr lang="en-US" sz="1800" err="1">
                <a:solidFill>
                  <a:srgbClr val="666666"/>
                </a:solidFill>
                <a:latin typeface="Roboto"/>
                <a:ea typeface="Roboto"/>
                <a:cs typeface="Roboto"/>
              </a:rPr>
              <a:t>r</a:t>
            </a:r>
            <a:r>
              <a:rPr lang="en-US" sz="1100" baseline="-25000" err="1">
                <a:solidFill>
                  <a:srgbClr val="666666"/>
                </a:solidFill>
                <a:latin typeface="Roboto"/>
                <a:ea typeface="Roboto"/>
                <a:cs typeface="Roboto"/>
              </a:rPr>
              <a:t>i</a:t>
            </a: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</a:rPr>
              <a:t>) from the result?</a:t>
            </a:r>
            <a:endParaRPr lang="en-US" sz="1800">
              <a:solidFill>
                <a:srgbClr val="4285F4"/>
              </a:solidFill>
              <a:latin typeface="Roboto"/>
              <a:ea typeface="Roboto"/>
              <a:cs typeface="Roboto"/>
            </a:endParaRPr>
          </a:p>
          <a:p>
            <a:pPr marL="457200" indent="-342900">
              <a:lnSpc>
                <a:spcPct val="114999"/>
              </a:lnSpc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</a:rPr>
              <a:t>Single aggregation: </a:t>
            </a:r>
            <a:r>
              <a:rPr lang="en-US" sz="1800" err="1">
                <a:solidFill>
                  <a:srgbClr val="666666"/>
                </a:solidFill>
                <a:latin typeface="Roboto"/>
                <a:ea typeface="Roboto"/>
                <a:cs typeface="Roboto"/>
              </a:rPr>
              <a:t>Decryptors</a:t>
            </a: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</a:rPr>
              <a:t> reveal </a:t>
            </a:r>
            <a:r>
              <a:rPr lang="en-US" sz="1800" err="1">
                <a:solidFill>
                  <a:srgbClr val="666666"/>
                </a:solidFill>
                <a:latin typeface="Roboto"/>
                <a:ea typeface="Roboto"/>
                <a:cs typeface="Roboto"/>
              </a:rPr>
              <a:t>sk</a:t>
            </a:r>
            <a:r>
              <a:rPr lang="en-US" sz="1200" baseline="30000" err="1">
                <a:solidFill>
                  <a:srgbClr val="666666"/>
                </a:solidFill>
                <a:latin typeface="Roboto"/>
                <a:ea typeface="Roboto"/>
                <a:cs typeface="Roboto"/>
              </a:rPr>
              <a:t>aux</a:t>
            </a: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</a:rPr>
              <a:t> to the server after set of clients is fixed.</a:t>
            </a:r>
            <a:endParaRPr lang="en-US" sz="1800">
              <a:solidFill>
                <a:srgbClr val="4285F4"/>
              </a:solidFill>
              <a:latin typeface="Roboto"/>
              <a:ea typeface="Roboto"/>
              <a:cs typeface="Roboto"/>
            </a:endParaRPr>
          </a:p>
          <a:p>
            <a:pPr marL="457200" indent="-342900">
              <a:lnSpc>
                <a:spcPct val="114999"/>
              </a:lnSpc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</a:rPr>
              <a:t>Alternative with re-usable </a:t>
            </a:r>
            <a:r>
              <a:rPr lang="en-US" sz="1800" err="1">
                <a:solidFill>
                  <a:srgbClr val="666666"/>
                </a:solidFill>
                <a:latin typeface="Roboto"/>
                <a:ea typeface="Roboto"/>
                <a:cs typeface="Roboto"/>
              </a:rPr>
              <a:t>sk</a:t>
            </a:r>
            <a:r>
              <a:rPr lang="en-US" sz="1200" baseline="30000" err="1">
                <a:solidFill>
                  <a:srgbClr val="666666"/>
                </a:solidFill>
                <a:latin typeface="Roboto"/>
                <a:ea typeface="Roboto"/>
                <a:cs typeface="Roboto"/>
              </a:rPr>
              <a:t>aux</a:t>
            </a: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</a:rPr>
              <a:t>: Use threshold encryption scheme</a:t>
            </a:r>
            <a:endParaRPr lang="en-US" sz="1800">
              <a:solidFill>
                <a:srgbClr val="4285F4"/>
              </a:solidFill>
              <a:latin typeface="Roboto"/>
              <a:ea typeface="Roboto"/>
              <a:cs typeface="Roboto"/>
            </a:endParaRPr>
          </a:p>
          <a:p>
            <a:pPr marL="742950" lvl="1" indent="-285750">
              <a:lnSpc>
                <a:spcPct val="114999"/>
              </a:lnSpc>
              <a:buFont typeface="Courier New,monospace"/>
              <a:buChar char="o"/>
            </a:pPr>
            <a:r>
              <a:rPr lang="en-US">
                <a:solidFill>
                  <a:srgbClr val="666666"/>
                </a:solidFill>
                <a:latin typeface="Roboto"/>
                <a:ea typeface="Roboto"/>
                <a:cs typeface="Roboto"/>
              </a:rPr>
              <a:t>Total </a:t>
            </a:r>
            <a:r>
              <a:rPr lang="en-US" err="1">
                <a:solidFill>
                  <a:srgbClr val="666666"/>
                </a:solidFill>
                <a:latin typeface="Roboto"/>
                <a:ea typeface="Roboto"/>
                <a:cs typeface="Roboto"/>
              </a:rPr>
              <a:t>decryptor</a:t>
            </a:r>
            <a:r>
              <a:rPr lang="en-US">
                <a:solidFill>
                  <a:srgbClr val="666666"/>
                </a:solidFill>
                <a:latin typeface="Roboto"/>
                <a:ea typeface="Roboto"/>
                <a:cs typeface="Roboto"/>
              </a:rPr>
              <a:t> work is O(n),</a:t>
            </a:r>
            <a:endParaRPr lang="en-US">
              <a:solidFill>
                <a:srgbClr val="4285F4"/>
              </a:solidFill>
              <a:latin typeface="Roboto"/>
              <a:ea typeface="Roboto"/>
              <a:cs typeface="Roboto"/>
            </a:endParaRPr>
          </a:p>
          <a:p>
            <a:pPr marL="742950" lvl="1" indent="-285750">
              <a:lnSpc>
                <a:spcPct val="114999"/>
              </a:lnSpc>
              <a:buFont typeface="Courier New,monospace"/>
              <a:buChar char="o"/>
            </a:pPr>
            <a:r>
              <a:rPr lang="en-US">
                <a:solidFill>
                  <a:srgbClr val="666666"/>
                </a:solidFill>
                <a:latin typeface="Roboto"/>
                <a:ea typeface="Roboto"/>
                <a:cs typeface="Roboto"/>
              </a:rPr>
              <a:t>but can be split up between </a:t>
            </a:r>
            <a:r>
              <a:rPr lang="en-US" err="1">
                <a:solidFill>
                  <a:srgbClr val="666666"/>
                </a:solidFill>
                <a:latin typeface="Roboto"/>
                <a:ea typeface="Roboto"/>
                <a:cs typeface="Roboto"/>
              </a:rPr>
              <a:t>decryptors</a:t>
            </a:r>
            <a:r>
              <a:rPr lang="en-US">
                <a:solidFill>
                  <a:srgbClr val="666666"/>
                </a:solidFill>
                <a:latin typeface="Roboto"/>
                <a:ea typeface="Roboto"/>
                <a:cs typeface="Roboto"/>
              </a:rPr>
              <a:t> similar to verification</a:t>
            </a:r>
            <a:endParaRPr lang="en-US">
              <a:solidFill>
                <a:srgbClr val="4285F4"/>
              </a:solidFill>
              <a:latin typeface="Roboto"/>
              <a:ea typeface="Roboto"/>
              <a:cs typeface="Roboto"/>
            </a:endParaRPr>
          </a:p>
          <a:p>
            <a:pPr marL="114300">
              <a:lnSpc>
                <a:spcPct val="114999"/>
              </a:lnSpc>
            </a:pPr>
            <a:endParaRPr lang="en-US" sz="1800">
              <a:solidFill>
                <a:srgbClr val="4285F4"/>
              </a:solidFill>
              <a:latin typeface="Roboto"/>
              <a:ea typeface="Roboto"/>
              <a:cs typeface="Roboto"/>
            </a:endParaRP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7"/>
          <p:cNvSpPr txBox="1">
            <a:spLocks noGrp="1"/>
          </p:cNvSpPr>
          <p:nvPr>
            <p:ph type="title"/>
          </p:nvPr>
        </p:nvSpPr>
        <p:spPr>
          <a:xfrm>
            <a:off x="176225" y="703050"/>
            <a:ext cx="4224300" cy="3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OPA: decryption via secret 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68"/>
          <p:cNvPicPr preferRelativeResize="0"/>
          <p:nvPr/>
        </p:nvPicPr>
        <p:blipFill rotWithShape="1">
          <a:blip r:embed="rId3">
            <a:alphaModFix/>
          </a:blip>
          <a:srcRect b="4095"/>
          <a:stretch/>
        </p:blipFill>
        <p:spPr>
          <a:xfrm>
            <a:off x="1243850" y="31100"/>
            <a:ext cx="6656301" cy="493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136"/>
              <a:buNone/>
            </a:pPr>
            <a:r>
              <a:rPr lang="en" sz="3650"/>
              <a:t>Our Contributions</a:t>
            </a:r>
            <a:endParaRPr sz="2600">
              <a:solidFill>
                <a:srgbClr val="000000"/>
              </a:solidFill>
            </a:endParaRPr>
          </a:p>
        </p:txBody>
      </p:sp>
      <p:sp>
        <p:nvSpPr>
          <p:cNvPr id="649" name="Google Shape;649;p69"/>
          <p:cNvSpPr txBox="1">
            <a:spLocks noGrp="1"/>
          </p:cNvSpPr>
          <p:nvPr>
            <p:ph type="body" idx="1"/>
          </p:nvPr>
        </p:nvSpPr>
        <p:spPr>
          <a:xfrm>
            <a:off x="628650" y="865250"/>
            <a:ext cx="4729261" cy="4006500"/>
          </a:xfrm>
          <a:prstGeom prst="rect">
            <a:avLst/>
          </a:prstGeom>
        </p:spPr>
        <p:txBody>
          <a:bodyPr spcFirstLastPara="1" wrap="square" lIns="75575" tIns="37775" rIns="75575" bIns="37775" anchor="t" anchorCtr="0">
            <a:normAutofit lnSpcReduction="10000"/>
          </a:bodyPr>
          <a:lstStyle/>
          <a:p>
            <a:pPr marL="456565" indent="-329565"/>
            <a:r>
              <a:rPr lang="en-US" sz="1400" b="1"/>
              <a:t>Federated Learning:</a:t>
            </a:r>
            <a:endParaRPr lang="en-US" sz="1400"/>
          </a:p>
          <a:p>
            <a:pPr marL="913765" lvl="1" indent="-329565"/>
            <a:r>
              <a:rPr lang="en-US" sz="1400" b="1"/>
              <a:t>In the Clear</a:t>
            </a:r>
            <a:r>
              <a:rPr lang="en-US" sz="1400"/>
              <a:t>: Clients speak </a:t>
            </a:r>
            <a:r>
              <a:rPr lang="en-US" sz="1400" i="1"/>
              <a:t>once per iteration</a:t>
            </a:r>
            <a:r>
              <a:rPr lang="en-US" sz="1400"/>
              <a:t>—simple but lacks privacy.</a:t>
            </a:r>
          </a:p>
          <a:p>
            <a:pPr marL="913765" lvl="1" indent="-329565"/>
            <a:r>
              <a:rPr lang="en-US" sz="1400" b="1"/>
              <a:t>Prior works with Privacy</a:t>
            </a:r>
            <a:r>
              <a:rPr lang="en-US" sz="1400"/>
              <a:t>: Requires </a:t>
            </a:r>
            <a:r>
              <a:rPr lang="en-US" sz="1400" i="1"/>
              <a:t>multiple rounds</a:t>
            </a:r>
            <a:r>
              <a:rPr lang="en-US" sz="1400"/>
              <a:t>, increasing complexity and overhead.</a:t>
            </a:r>
          </a:p>
          <a:p>
            <a:pPr marL="456565" indent="-329565"/>
            <a:r>
              <a:rPr lang="en-US" sz="1400" b="1"/>
              <a:t>OPA: </a:t>
            </a:r>
            <a:endParaRPr lang="en-US" sz="1400"/>
          </a:p>
          <a:p>
            <a:pPr lvl="1">
              <a:lnSpc>
                <a:spcPct val="125454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400">
                <a:solidFill>
                  <a:srgbClr val="000000"/>
                </a:solidFill>
              </a:rPr>
              <a:t>First protocol to enable </a:t>
            </a:r>
            <a:r>
              <a:rPr lang="en-US" sz="1400" i="1">
                <a:solidFill>
                  <a:srgbClr val="000000"/>
                </a:solidFill>
              </a:rPr>
              <a:t>single communication per iteration</a:t>
            </a:r>
            <a:r>
              <a:rPr lang="en-US" sz="1400">
                <a:solidFill>
                  <a:srgbClr val="000000"/>
                </a:solidFill>
              </a:rPr>
              <a:t> for all clients (incl. committee) even in malicious security settings</a:t>
            </a:r>
          </a:p>
          <a:p>
            <a:pPr marL="913765" lvl="1" indent="-329565">
              <a:lnSpc>
                <a:spcPct val="114999"/>
              </a:lnSpc>
            </a:pPr>
            <a:r>
              <a:rPr lang="en" sz="1400">
                <a:solidFill>
                  <a:srgbClr val="000000"/>
                </a:solidFill>
              </a:rPr>
              <a:t>Clients (incl. Committee) do not need to maintain state across iterations </a:t>
            </a:r>
          </a:p>
          <a:p>
            <a:pPr lvl="1">
              <a:lnSpc>
                <a:spcPct val="125454"/>
              </a:lnSpc>
              <a:spcBef>
                <a:spcPts val="0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1400">
                <a:solidFill>
                  <a:srgbClr val="000000"/>
                </a:solidFill>
              </a:rPr>
              <a:t>No special-purpose PKE/setup needed for the committee</a:t>
            </a:r>
          </a:p>
          <a:p>
            <a:pPr lvl="2">
              <a:lnSpc>
                <a:spcPct val="125454"/>
              </a:lnSpc>
              <a:spcBef>
                <a:spcPts val="0"/>
              </a:spcBef>
              <a:buClr>
                <a:srgbClr val="000000"/>
              </a:buClr>
              <a:buFont typeface="Calibri"/>
              <a:buChar char="•"/>
            </a:pPr>
            <a:r>
              <a:rPr lang="en-US">
                <a:solidFill>
                  <a:srgbClr val="000000"/>
                </a:solidFill>
              </a:rPr>
              <a:t>Generic PKE to encrypt to the Committee </a:t>
            </a:r>
          </a:p>
          <a:p>
            <a:pPr lvl="2">
              <a:lnSpc>
                <a:spcPct val="125454"/>
              </a:lnSpc>
              <a:spcBef>
                <a:spcPts val="0"/>
              </a:spcBef>
              <a:buClr>
                <a:srgbClr val="000000"/>
              </a:buClr>
              <a:buFont typeface="Calibri"/>
              <a:buChar char="•"/>
            </a:pPr>
            <a:r>
              <a:rPr lang="en-US">
                <a:solidFill>
                  <a:srgbClr val="000000"/>
                </a:solidFill>
              </a:rPr>
              <a:t>PKI for Clients to authenticate</a:t>
            </a:r>
            <a:endParaRPr lang="en-US" sz="1400"/>
          </a:p>
          <a:p>
            <a:pPr marL="913765" lvl="1" indent="-329565">
              <a:lnSpc>
                <a:spcPct val="114999"/>
              </a:lnSpc>
            </a:pPr>
            <a:endParaRPr lang="en-US" sz="1400"/>
          </a:p>
          <a:p>
            <a:pPr marL="913765" lvl="1" indent="-329565"/>
            <a:endParaRPr lang="en-US" sz="2000"/>
          </a:p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</a:pPr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endParaRPr sz="1400">
              <a:solidFill>
                <a:srgbClr val="000000"/>
              </a:solidFill>
            </a:endParaRPr>
          </a:p>
        </p:txBody>
      </p:sp>
      <p:pic>
        <p:nvPicPr>
          <p:cNvPr id="672" name="Google Shape;565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>
            <a:extLst>
              <a:ext uri="{FF2B5EF4-FFF2-40B4-BE49-F238E27FC236}">
                <a16:creationId xmlns:a16="http://schemas.microsoft.com/office/drawing/2014/main" id="{37DB85C7-EAFC-AA64-EABE-7BA15BC9D0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9892" y="3112194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566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>
            <a:extLst>
              <a:ext uri="{FF2B5EF4-FFF2-40B4-BE49-F238E27FC236}">
                <a16:creationId xmlns:a16="http://schemas.microsoft.com/office/drawing/2014/main" id="{710945DE-8FA6-D8E6-83CF-926203243E6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3667" y="3652294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567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>
            <a:extLst>
              <a:ext uri="{FF2B5EF4-FFF2-40B4-BE49-F238E27FC236}">
                <a16:creationId xmlns:a16="http://schemas.microsoft.com/office/drawing/2014/main" id="{81FBCCC1-B263-DB79-E48D-8548155285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2392" y="3652294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8" name="Google Shape;568;p60">
            <a:extLst>
              <a:ext uri="{FF2B5EF4-FFF2-40B4-BE49-F238E27FC236}">
                <a16:creationId xmlns:a16="http://schemas.microsoft.com/office/drawing/2014/main" id="{B1A387E9-89C0-A99C-412D-2A41253F89AE}"/>
              </a:ext>
            </a:extLst>
          </p:cNvPr>
          <p:cNvCxnSpPr/>
          <p:nvPr/>
        </p:nvCxnSpPr>
        <p:spPr>
          <a:xfrm flipH="1">
            <a:off x="6191217" y="2218794"/>
            <a:ext cx="219000" cy="89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680" name="Google Shape;570;p60">
            <a:extLst>
              <a:ext uri="{FF2B5EF4-FFF2-40B4-BE49-F238E27FC236}">
                <a16:creationId xmlns:a16="http://schemas.microsoft.com/office/drawing/2014/main" id="{316825FD-E730-3910-F3D5-95393FC3FFC9}"/>
              </a:ext>
            </a:extLst>
          </p:cNvPr>
          <p:cNvCxnSpPr/>
          <p:nvPr/>
        </p:nvCxnSpPr>
        <p:spPr>
          <a:xfrm>
            <a:off x="6532792" y="2262094"/>
            <a:ext cx="142200" cy="13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682" name="Google Shape;571;p60">
            <a:extLst>
              <a:ext uri="{FF2B5EF4-FFF2-40B4-BE49-F238E27FC236}">
                <a16:creationId xmlns:a16="http://schemas.microsoft.com/office/drawing/2014/main" id="{3B3D19D5-5C77-4BA2-E8A1-94241CEB02E8}"/>
              </a:ext>
            </a:extLst>
          </p:cNvPr>
          <p:cNvCxnSpPr/>
          <p:nvPr/>
        </p:nvCxnSpPr>
        <p:spPr>
          <a:xfrm rot="10800000">
            <a:off x="6671917" y="2209194"/>
            <a:ext cx="1273200" cy="90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4" name="Google Shape;573;p60">
            <a:extLst>
              <a:ext uri="{FF2B5EF4-FFF2-40B4-BE49-F238E27FC236}">
                <a16:creationId xmlns:a16="http://schemas.microsoft.com/office/drawing/2014/main" id="{00959754-2CBC-1D78-0941-66228E1784F1}"/>
              </a:ext>
            </a:extLst>
          </p:cNvPr>
          <p:cNvCxnSpPr/>
          <p:nvPr/>
        </p:nvCxnSpPr>
        <p:spPr>
          <a:xfrm>
            <a:off x="6619217" y="2252494"/>
            <a:ext cx="784500" cy="139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688" name="Google Shape;575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>
            <a:extLst>
              <a:ext uri="{FF2B5EF4-FFF2-40B4-BE49-F238E27FC236}">
                <a16:creationId xmlns:a16="http://schemas.microsoft.com/office/drawing/2014/main" id="{67DF15FD-E06E-0A74-5F79-C0C86AF443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6117" y="1833944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578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>
            <a:extLst>
              <a:ext uri="{FF2B5EF4-FFF2-40B4-BE49-F238E27FC236}">
                <a16:creationId xmlns:a16="http://schemas.microsoft.com/office/drawing/2014/main" id="{733BA5AE-2FEE-6388-480D-5C72008838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2702" y="1970692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579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>
            <a:extLst>
              <a:ext uri="{FF2B5EF4-FFF2-40B4-BE49-F238E27FC236}">
                <a16:creationId xmlns:a16="http://schemas.microsoft.com/office/drawing/2014/main" id="{C652DB09-3993-6C9F-B947-487828F8910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0421" y="1293982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581;p60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>
            <a:extLst>
              <a:ext uri="{FF2B5EF4-FFF2-40B4-BE49-F238E27FC236}">
                <a16:creationId xmlns:a16="http://schemas.microsoft.com/office/drawing/2014/main" id="{2194A1B5-2F1C-FD8A-32BB-22DBF0015C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3792" y="3112194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582;p60" descr="&lt;svg xmlns=&quot;http://www.w3.org/2000/svg&quot; height=&quot;24px&quot; viewBox=&quot;0 -960 960 960&quot; width=&quot;24px&quot; fill=&quot;#5985E1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>
            <a:extLst>
              <a:ext uri="{FF2B5EF4-FFF2-40B4-BE49-F238E27FC236}">
                <a16:creationId xmlns:a16="http://schemas.microsoft.com/office/drawing/2014/main" id="{D01D9D58-E94B-52A4-2F8B-CE1B764B8E4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5442" y="1689369"/>
            <a:ext cx="529550" cy="52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6" name="Google Shape;584;p60">
            <a:extLst>
              <a:ext uri="{FF2B5EF4-FFF2-40B4-BE49-F238E27FC236}">
                <a16:creationId xmlns:a16="http://schemas.microsoft.com/office/drawing/2014/main" id="{EC7070F6-73D1-2B94-5296-6E77407029FE}"/>
              </a:ext>
            </a:extLst>
          </p:cNvPr>
          <p:cNvCxnSpPr/>
          <p:nvPr/>
        </p:nvCxnSpPr>
        <p:spPr>
          <a:xfrm>
            <a:off x="6715167" y="1922444"/>
            <a:ext cx="653100" cy="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0" name="Google Shape;586;p60">
            <a:extLst>
              <a:ext uri="{FF2B5EF4-FFF2-40B4-BE49-F238E27FC236}">
                <a16:creationId xmlns:a16="http://schemas.microsoft.com/office/drawing/2014/main" id="{FDF713B1-B176-AFE9-174D-EAEF95122B7B}"/>
              </a:ext>
            </a:extLst>
          </p:cNvPr>
          <p:cNvCxnSpPr/>
          <p:nvPr/>
        </p:nvCxnSpPr>
        <p:spPr>
          <a:xfrm flipH="1">
            <a:off x="6675042" y="2063969"/>
            <a:ext cx="657000" cy="270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712" name="Diagram 711">
            <a:extLst>
              <a:ext uri="{FF2B5EF4-FFF2-40B4-BE49-F238E27FC236}">
                <a16:creationId xmlns:a16="http://schemas.microsoft.com/office/drawing/2014/main" id="{B3CE4FBF-420C-D01E-6CF0-C0B729CF4DBB}"/>
              </a:ext>
            </a:extLst>
          </p:cNvPr>
          <p:cNvGraphicFramePr/>
          <p:nvPr/>
        </p:nvGraphicFramePr>
        <p:xfrm>
          <a:off x="5357911" y="1502559"/>
          <a:ext cx="3358896" cy="2138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26" name="Rectangle: Rounded Corners 725">
            <a:extLst>
              <a:ext uri="{FF2B5EF4-FFF2-40B4-BE49-F238E27FC236}">
                <a16:creationId xmlns:a16="http://schemas.microsoft.com/office/drawing/2014/main" id="{69C0555D-B4F6-F76D-0FB8-ED8641928A77}"/>
              </a:ext>
            </a:extLst>
          </p:cNvPr>
          <p:cNvSpPr/>
          <p:nvPr/>
        </p:nvSpPr>
        <p:spPr>
          <a:xfrm>
            <a:off x="6332176" y="2365206"/>
            <a:ext cx="285193" cy="413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+</a:t>
            </a:r>
          </a:p>
        </p:txBody>
      </p:sp>
      <p:sp>
        <p:nvSpPr>
          <p:cNvPr id="728" name="Rectangle: Rounded Corners 727">
            <a:extLst>
              <a:ext uri="{FF2B5EF4-FFF2-40B4-BE49-F238E27FC236}">
                <a16:creationId xmlns:a16="http://schemas.microsoft.com/office/drawing/2014/main" id="{7BBE7AE5-A839-B709-AA4C-67613E47F6F9}"/>
              </a:ext>
            </a:extLst>
          </p:cNvPr>
          <p:cNvSpPr/>
          <p:nvPr/>
        </p:nvSpPr>
        <p:spPr>
          <a:xfrm>
            <a:off x="7444581" y="2365206"/>
            <a:ext cx="285193" cy="41308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12" grpId="0">
        <p:bldAsOne/>
      </p:bldGraphic>
      <p:bldP spid="726" grpId="0" animBg="1"/>
      <p:bldP spid="7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1976" y="804111"/>
            <a:ext cx="5367949" cy="418698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4"/>
          <p:cNvSpPr txBox="1"/>
          <p:nvPr/>
        </p:nvSpPr>
        <p:spPr>
          <a:xfrm rot="-1311147">
            <a:off x="5082118" y="1270772"/>
            <a:ext cx="1938382" cy="12317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13250" tIns="113250" rIns="113250" bIns="113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39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Merge!</a:t>
            </a:r>
            <a:endParaRPr sz="3839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5" name="Google Shape;295;p44"/>
          <p:cNvSpPr txBox="1"/>
          <p:nvPr/>
        </p:nvSpPr>
        <p:spPr>
          <a:xfrm>
            <a:off x="2266623" y="695325"/>
            <a:ext cx="17409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250" tIns="113250" rIns="113250" bIns="113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29">
                <a:solidFill>
                  <a:srgbClr val="1F1F1F"/>
                </a:solidFill>
                <a:latin typeface="Roboto"/>
                <a:ea typeface="Roboto"/>
                <a:cs typeface="Roboto"/>
                <a:sym typeface="Roboto"/>
              </a:rPr>
              <a:t>PC Chair</a:t>
            </a:r>
            <a:endParaRPr sz="2229">
              <a:solidFill>
                <a:srgbClr val="1F1F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" name="Google Shape;296;p44"/>
          <p:cNvPicPr preferRelativeResize="0"/>
          <p:nvPr/>
        </p:nvPicPr>
        <p:blipFill rotWithShape="1">
          <a:blip r:embed="rId4">
            <a:alphaModFix/>
          </a:blip>
          <a:srcRect l="24444" r="26062" b="23023"/>
          <a:stretch/>
        </p:blipFill>
        <p:spPr>
          <a:xfrm>
            <a:off x="5897728" y="2861583"/>
            <a:ext cx="652822" cy="1015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4"/>
          <p:cNvPicPr preferRelativeResize="0"/>
          <p:nvPr/>
        </p:nvPicPr>
        <p:blipFill rotWithShape="1">
          <a:blip r:embed="rId5">
            <a:alphaModFix/>
          </a:blip>
          <a:srcRect l="61603" t="14850" r="6885" b="29861"/>
          <a:stretch/>
        </p:blipFill>
        <p:spPr>
          <a:xfrm>
            <a:off x="5220157" y="2485083"/>
            <a:ext cx="771615" cy="1015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1"/>
          <p:cNvSpPr txBox="1">
            <a:spLocks noGrp="1"/>
          </p:cNvSpPr>
          <p:nvPr>
            <p:ph type="title"/>
          </p:nvPr>
        </p:nvSpPr>
        <p:spPr>
          <a:xfrm>
            <a:off x="854891" y="333154"/>
            <a:ext cx="7886700" cy="46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>
              <a:lnSpc>
                <a:spcPct val="100000"/>
              </a:lnSpc>
              <a:buSzPts val="1200"/>
            </a:pPr>
            <a:r>
              <a:rPr lang="en"/>
              <a:t>OPA: One-shot Private Aggregation</a:t>
            </a:r>
            <a:endParaRPr lang="en-US"/>
          </a:p>
        </p:txBody>
      </p:sp>
      <p:pic>
        <p:nvPicPr>
          <p:cNvPr id="679" name="Google Shape;679;p71"/>
          <p:cNvPicPr preferRelativeResize="0"/>
          <p:nvPr/>
        </p:nvPicPr>
        <p:blipFill rotWithShape="1">
          <a:blip r:embed="rId3">
            <a:alphaModFix/>
          </a:blip>
          <a:srcRect t="17252" b="10377"/>
          <a:stretch/>
        </p:blipFill>
        <p:spPr>
          <a:xfrm>
            <a:off x="1470103" y="1088070"/>
            <a:ext cx="6656275" cy="372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46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/>
              <a:t>OPA: One-shot Private Aggregation</a:t>
            </a:r>
            <a:endParaRPr lang="en-US"/>
          </a:p>
        </p:txBody>
      </p:sp>
      <p:pic>
        <p:nvPicPr>
          <p:cNvPr id="686" name="Google Shape;686;p72"/>
          <p:cNvPicPr preferRelativeResize="0"/>
          <p:nvPr/>
        </p:nvPicPr>
        <p:blipFill rotWithShape="1">
          <a:blip r:embed="rId3">
            <a:alphaModFix/>
          </a:blip>
          <a:srcRect l="4230" t="13914" r="-4230" b="12388"/>
          <a:stretch>
            <a:fillRect/>
          </a:stretch>
        </p:blipFill>
        <p:spPr>
          <a:xfrm>
            <a:off x="1117375" y="927200"/>
            <a:ext cx="6755777" cy="38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46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/>
              <a:t>OPA: One-shot Private Aggregation</a:t>
            </a:r>
            <a:endParaRPr lang="en-US"/>
          </a:p>
        </p:txBody>
      </p:sp>
      <p:pic>
        <p:nvPicPr>
          <p:cNvPr id="693" name="Google Shape;693;p73"/>
          <p:cNvPicPr preferRelativeResize="0"/>
          <p:nvPr/>
        </p:nvPicPr>
        <p:blipFill rotWithShape="1">
          <a:blip r:embed="rId3">
            <a:alphaModFix/>
          </a:blip>
          <a:srcRect l="17369" t="18090" b="29288"/>
          <a:stretch/>
        </p:blipFill>
        <p:spPr>
          <a:xfrm>
            <a:off x="804625" y="887325"/>
            <a:ext cx="7075375" cy="348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46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/>
              <a:t>OPA: One-shot Private Aggregation</a:t>
            </a:r>
            <a:endParaRPr lang="en-US"/>
          </a:p>
        </p:txBody>
      </p:sp>
      <p:pic>
        <p:nvPicPr>
          <p:cNvPr id="700" name="Google Shape;700;p74"/>
          <p:cNvPicPr preferRelativeResize="0"/>
          <p:nvPr/>
        </p:nvPicPr>
        <p:blipFill rotWithShape="1">
          <a:blip r:embed="rId3">
            <a:alphaModFix/>
          </a:blip>
          <a:srcRect t="17825" b="17424"/>
          <a:stretch/>
        </p:blipFill>
        <p:spPr>
          <a:xfrm>
            <a:off x="1106875" y="1150500"/>
            <a:ext cx="6612774" cy="330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One-shot Committee with Malicious Server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418;g323e423c57f_1_28">
                <a:extLst>
                  <a:ext uri="{FF2B5EF4-FFF2-40B4-BE49-F238E27FC236}">
                    <a16:creationId xmlns:a16="http://schemas.microsoft.com/office/drawing/2014/main" id="{2D3331B1-468D-476F-3AED-214FFB711C9F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28650" y="1000672"/>
                <a:ext cx="5049774" cy="41428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1300"/>
                  <a:t>Server learns shares of honest clients via corrupted committee members (</a:t>
                </a:r>
                <a14:m>
                  <m:oMath xmlns:m="http://schemas.openxmlformats.org/officeDocument/2006/math">
                    <m:r>
                      <a:rPr lang="en-US" sz="1300" i="1" dirty="0" smtClean="0">
                        <a:latin typeface="Cambria Math" panose="02040503050406030204" pitchFamily="18" charset="0"/>
                      </a:rPr>
                      <m:t>≤ </m:t>
                    </m:r>
                    <m:r>
                      <a:rPr lang="en-US" sz="13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300"/>
                  <a:t>).</a:t>
                </a:r>
              </a:p>
              <a:p>
                <a:r>
                  <a:rPr lang="en-US" sz="1300"/>
                  <a:t>Reconstruction threshold </a:t>
                </a:r>
                <a14:m>
                  <m:oMath xmlns:m="http://schemas.openxmlformats.org/officeDocument/2006/math">
                    <m:r>
                      <a:rPr lang="en-US" sz="130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13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300"/>
                  <a:t>.</a:t>
                </a:r>
              </a:p>
              <a:p>
                <a:r>
                  <a:rPr lang="en-US" sz="1300"/>
                  <a:t>Server commits to “online set”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ar-AE" sz="1300"/>
                  <a:t> </a:t>
                </a:r>
                <a:r>
                  <a:rPr lang="en-US" sz="1300"/>
                  <a:t>for each committee member 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300"/>
                  <a:t> when it forwards</a:t>
                </a:r>
              </a:p>
              <a:p>
                <a:r>
                  <a:rPr lang="en-US" sz="1300"/>
                  <a:t>Shares </a:t>
                </a:r>
                <a:r>
                  <a:rPr lang="en-US" sz="1300" err="1"/>
                  <a:t>w.r.t</a:t>
                </a:r>
                <a:r>
                  <a:rPr lang="en-US" sz="1300"/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ar-AE" sz="1300"/>
                  <a:t> </a:t>
                </a:r>
                <a:r>
                  <a:rPr lang="en-US" sz="1300"/>
                  <a:t>are useless without enough honest inputs.</a:t>
                </a:r>
              </a:p>
              <a:p>
                <a:r>
                  <a:rPr lang="en-US" sz="1300" b="1"/>
                  <a:t>Breaking Privacy Requires:</a:t>
                </a:r>
                <a:endParaRPr lang="en-US" sz="1300"/>
              </a:p>
              <a:p>
                <a:pPr lvl="1"/>
                <a:r>
                  <a:rPr lang="en-US" sz="1300"/>
                  <a:t>Two subsets of size 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300"/>
                  <a:t>, each with ≥ 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30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300"/>
                  <a:t> distinct honest clients.</a:t>
                </a:r>
              </a:p>
              <a:p>
                <a:pPr lvl="1"/>
                <a:r>
                  <a:rPr lang="en-US" sz="1300"/>
                  <a:t>Impossible if: </a:t>
                </a:r>
                <a14:m>
                  <m:oMath xmlns:m="http://schemas.openxmlformats.org/officeDocument/2006/math">
                    <m:r>
                      <a:rPr lang="en-US" sz="1300" i="1" dirty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13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3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300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1300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 ⇒ 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13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00" i="1" dirty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1300" i="1" dirty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300" i="1" dirty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13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300" i="1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300"/>
                  <a:t>.</a:t>
                </a:r>
                <a:endParaRPr lang="ar-AE" sz="1300"/>
              </a:p>
              <a:p>
                <a:r>
                  <a:rPr lang="en-US" sz="1300" b="1"/>
                  <a:t>Conclusion</a:t>
                </a:r>
                <a:endParaRPr lang="en-US" sz="1300"/>
              </a:p>
              <a:p>
                <a:pPr lvl="1"/>
                <a:r>
                  <a:rPr lang="en-US" sz="1300"/>
                  <a:t>Committee acts as in semi-honest case.</a:t>
                </a:r>
              </a:p>
              <a:p>
                <a:pPr lvl="1"/>
                <a:r>
                  <a:rPr lang="en-US" sz="1300"/>
                  <a:t>Gap between corruption 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300"/>
                  <a:t> and reconstruction 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300"/>
                  <a:t> prevents privacy breach.</a:t>
                </a:r>
              </a:p>
            </p:txBody>
          </p:sp>
        </mc:Choice>
        <mc:Fallback xmlns="">
          <p:sp>
            <p:nvSpPr>
              <p:cNvPr id="2" name="Google Shape;418;g323e423c57f_1_28">
                <a:extLst>
                  <a:ext uri="{FF2B5EF4-FFF2-40B4-BE49-F238E27FC236}">
                    <a16:creationId xmlns:a16="http://schemas.microsoft.com/office/drawing/2014/main" id="{2D3331B1-468D-476F-3AED-214FFB711C9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8650" y="1000672"/>
                <a:ext cx="5049774" cy="4142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oogle Shape;419;g323e423c57f_1_28">
            <a:extLst>
              <a:ext uri="{FF2B5EF4-FFF2-40B4-BE49-F238E27FC236}">
                <a16:creationId xmlns:a16="http://schemas.microsoft.com/office/drawing/2014/main" id="{8976D12B-7E55-141A-B7CB-13A2D679AE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4395" b="39076"/>
          <a:stretch/>
        </p:blipFill>
        <p:spPr>
          <a:xfrm>
            <a:off x="5449824" y="1380744"/>
            <a:ext cx="3566130" cy="331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E06E2398-E3FE-BFF0-D502-86C79D8EF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23e423c57f_1_42">
            <a:extLst>
              <a:ext uri="{FF2B5EF4-FFF2-40B4-BE49-F238E27FC236}">
                <a16:creationId xmlns:a16="http://schemas.microsoft.com/office/drawing/2014/main" id="{83505ACA-E111-1F3E-FF27-E18EBCCCB7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0502" tIns="30243" rIns="60502" bIns="3024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1400"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Seed-Homomorphic PRG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323e423c57f_1_42">
            <a:extLst>
              <a:ext uri="{FF2B5EF4-FFF2-40B4-BE49-F238E27FC236}">
                <a16:creationId xmlns:a16="http://schemas.microsoft.com/office/drawing/2014/main" id="{856C0659-4D60-4A8C-C29F-D8143E34F217}"/>
              </a:ext>
            </a:extLst>
          </p:cNvPr>
          <p:cNvSpPr txBox="1"/>
          <p:nvPr/>
        </p:nvSpPr>
        <p:spPr>
          <a:xfrm rot="21132899">
            <a:off x="4307463" y="3084296"/>
            <a:ext cx="1393817" cy="2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2" tIns="30243" rIns="60502" bIns="3024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1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600"/>
            </a:pPr>
            <a:endParaRPr sz="74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A159C1D-FAC0-4523-6DC7-4954A739EAC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23118" y="872313"/>
                <a:ext cx="7498019" cy="3305260"/>
              </a:xfrm>
            </p:spPr>
            <p:txBody>
              <a:bodyPr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12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12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12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12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12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12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12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12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122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l"/>
                <a:r>
                  <a:rPr lang="en-US" sz="1191" b="1" i="0" u="none" strike="noStrike">
                    <a:solidFill>
                      <a:srgbClr val="000000"/>
                    </a:solidFill>
                    <a:effectLst/>
                  </a:rPr>
                  <a:t>DDH-Based Construction: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191" b="0" i="0" u="none" strike="noStrike">
                    <a:solidFill>
                      <a:srgbClr val="000000"/>
                    </a:solidFill>
                    <a:effectLst/>
                  </a:rPr>
                  <a:t>Given randomly sampled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91" b="0" i="1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91" b="0" i="1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191" b="0" i="1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1​</m:t>
                        </m:r>
                      </m:sub>
                    </m:sSub>
                    <m:r>
                      <a:rPr lang="en-US" sz="1191" b="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191" b="0" i="1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91" b="0" i="1" u="none" strike="noStrike" dirty="0" err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191" b="0" i="1" u="none" strike="noStrike" dirty="0" err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1191" b="0" i="1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​</m:t>
                        </m:r>
                      </m:sub>
                    </m:sSub>
                    <m:r>
                      <a:rPr lang="en-US" sz="1191" b="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1191" b="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𝔾</m:t>
                    </m:r>
                  </m:oMath>
                </a14:m>
                <a:r>
                  <a:rPr lang="en-US" sz="1191" b="0" i="0" u="none" strike="noStrike">
                    <a:solidFill>
                      <a:srgbClr val="000000"/>
                    </a:solidFill>
                    <a:effectLst/>
                  </a:rPr>
                  <a:t>, define: </a:t>
                </a:r>
                <a14:m>
                  <m:oMath xmlns:m="http://schemas.openxmlformats.org/officeDocument/2006/math">
                    <m:r>
                      <a:rPr lang="en-US" sz="1191" b="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191" b="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191" b="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191" b="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)=(</m:t>
                    </m:r>
                    <m:sSubSup>
                      <m:sSubSupPr>
                        <m:ctrlPr>
                          <a:rPr lang="en-US" sz="1191" b="0" i="1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191" b="0" i="1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191" b="0" i="1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191" b="0" i="1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bSup>
                    <m:r>
                      <a:rPr lang="en-US" sz="1191" b="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​,…,</m:t>
                    </m:r>
                    <m:sSubSup>
                      <m:sSubSupPr>
                        <m:ctrlPr>
                          <a:rPr lang="en-US" sz="1191" b="0" i="1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191" b="0" i="1" u="none" strike="noStrike" dirty="0" err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191" b="0" i="1" u="none" strike="noStrike" dirty="0" err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1191" b="0" i="1" u="none" strike="noStrike" dirty="0" err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bSup>
                    <m:r>
                      <a:rPr lang="en-US" sz="1191" b="0" i="1" u="none" strike="noStrike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​)</m:t>
                    </m:r>
                  </m:oMath>
                </a14:m>
                <a:endParaRPr lang="en-US" sz="1191" b="0" i="0" u="none" strike="noStrike">
                  <a:solidFill>
                    <a:srgbClr val="000000"/>
                  </a:solidFill>
                  <a:effectLst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191" b="0" i="0" u="none" strike="noStrike">
                    <a:solidFill>
                      <a:srgbClr val="000000"/>
                    </a:solidFill>
                    <a:effectLst/>
                  </a:rPr>
                  <a:t>However, our use case requires computing discrete logarithms to obtain sums, unless we assume bounded inputs.</a:t>
                </a:r>
              </a:p>
              <a:p>
                <a:r>
                  <a:rPr lang="en-US" sz="1191" b="1"/>
                  <a:t>LWR-based construction (</a:t>
                </a:r>
                <a:r>
                  <a:rPr lang="en-US" sz="1191" b="1" err="1"/>
                  <a:t>Boneh</a:t>
                </a:r>
                <a:r>
                  <a:rPr lang="en-US" sz="1191" b="1"/>
                  <a:t> et al., CRYPTO’13):</a:t>
                </a:r>
              </a:p>
              <a:p>
                <a:pPr lvl="1"/>
                <a:r>
                  <a:rPr lang="en-US" sz="1191"/>
                  <a:t>For integers </a:t>
                </a:r>
                <a14:m>
                  <m:oMath xmlns:m="http://schemas.openxmlformats.org/officeDocument/2006/math"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191"/>
                  <a:t> where </a:t>
                </a:r>
                <a14:m>
                  <m:oMath xmlns:m="http://schemas.openxmlformats.org/officeDocument/2006/math"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191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91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91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191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⌊"/>
                            <m:endChr m:val="⌋"/>
                            <m:ctrlP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𝐴𝑥</m:t>
                            </m:r>
                          </m:e>
                        </m:d>
                      </m:e>
                      <m:sub>
                        <m:r>
                          <a:rPr lang="en-US" sz="1191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191"/>
                  <a:t> where </a:t>
                </a:r>
                <a14:m>
                  <m:oMath xmlns:m="http://schemas.openxmlformats.org/officeDocument/2006/math"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←</m:t>
                    </m:r>
                    <m:sSubSup>
                      <m:sSubSupPr>
                        <m:ctrlPr>
                          <a:rPr lang="en-US" sz="1191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191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1191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sz="1191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1191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191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p>
                    </m:sSubSup>
                  </m:oMath>
                </a14:m>
                <a:endParaRPr lang="en-US" sz="1191"/>
              </a:p>
              <a:p>
                <a:pPr lvl="1"/>
                <a:r>
                  <a:rPr lang="en-US" sz="1191"/>
                  <a:t>But, </a:t>
                </a:r>
                <a14:m>
                  <m:oMath xmlns:m="http://schemas.openxmlformats.org/officeDocument/2006/math"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1191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191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1191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1191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191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191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1191"/>
                  <a:t> where </a:t>
                </a:r>
                <a14:m>
                  <m:oMath xmlns:m="http://schemas.openxmlformats.org/officeDocument/2006/math">
                    <m:r>
                      <a:rPr lang="en-US" sz="1191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1191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191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91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1191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endParaRPr lang="en-US" sz="1191"/>
              </a:p>
              <a:p>
                <a:pPr lvl="2"/>
                <a:r>
                  <a:rPr lang="en-US" sz="1191"/>
                  <a:t>Error needs to be handled carefully</a:t>
                </a:r>
              </a:p>
              <a:p>
                <a:pPr lvl="1"/>
                <a:r>
                  <a:rPr lang="en-US" sz="1191">
                    <a:solidFill>
                      <a:schemeClr val="tx1"/>
                    </a:solidFill>
                  </a:rPr>
                  <a:t>Showed that it is additionally leakage resilient “enough”.  </a:t>
                </a:r>
              </a:p>
              <a:p>
                <a:r>
                  <a:rPr lang="en-US" sz="1191" b="1"/>
                  <a:t>More Assumptions?</a:t>
                </a:r>
              </a:p>
              <a:p>
                <a:pPr lvl="1"/>
                <a:r>
                  <a:rPr lang="en-US" sz="1191">
                    <a:solidFill>
                      <a:schemeClr val="tx1"/>
                    </a:solidFill>
                  </a:rPr>
                  <a:t>We  build </a:t>
                </a:r>
                <a:r>
                  <a:rPr lang="en-US" sz="1191">
                    <a:solidFill>
                      <a:srgbClr val="00B050"/>
                    </a:solidFill>
                  </a:rPr>
                  <a:t>almost SHPRG </a:t>
                </a:r>
                <a:r>
                  <a:rPr lang="en-US" sz="1191">
                    <a:solidFill>
                      <a:schemeClr val="tx1"/>
                    </a:solidFill>
                  </a:rPr>
                  <a:t>from </a:t>
                </a:r>
                <a:r>
                  <a:rPr lang="en-US" sz="1191">
                    <a:solidFill>
                      <a:srgbClr val="00B050"/>
                    </a:solidFill>
                  </a:rPr>
                  <a:t>Hint (R)-LWE assumption </a:t>
                </a:r>
                <a:r>
                  <a:rPr lang="en-US" sz="1191">
                    <a:solidFill>
                      <a:schemeClr val="tx1"/>
                    </a:solidFill>
                  </a:rPr>
                  <a:t>and show it to be narrowly </a:t>
                </a:r>
                <a:r>
                  <a:rPr lang="en-US" sz="1191">
                    <a:solidFill>
                      <a:srgbClr val="00B050"/>
                    </a:solidFill>
                  </a:rPr>
                  <a:t>leakage-resilient “enough”</a:t>
                </a:r>
                <a:endParaRPr lang="en-US" sz="1191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191">
                    <a:solidFill>
                      <a:schemeClr val="tx1"/>
                    </a:solidFill>
                  </a:rPr>
                  <a:t>We build from </a:t>
                </a:r>
                <a:r>
                  <a:rPr lang="en-US" sz="1191">
                    <a:solidFill>
                      <a:srgbClr val="00B050"/>
                    </a:solidFill>
                  </a:rPr>
                  <a:t>Hidden Subgroup Membership Assumption</a:t>
                </a:r>
                <a:r>
                  <a:rPr lang="en-US" sz="1191">
                    <a:solidFill>
                      <a:schemeClr val="tx1"/>
                    </a:solidFill>
                  </a:rPr>
                  <a:t> (In Groups of unknown order with efficient </a:t>
                </a:r>
                <a:r>
                  <a:rPr lang="en-US" sz="1191" err="1">
                    <a:solidFill>
                      <a:schemeClr val="tx1"/>
                    </a:solidFill>
                  </a:rPr>
                  <a:t>Dlog</a:t>
                </a:r>
                <a:r>
                  <a:rPr lang="en-US" sz="1191">
                    <a:solidFill>
                      <a:schemeClr val="tx1"/>
                    </a:solidFill>
                  </a:rPr>
                  <a:t> subgroup)</a:t>
                </a:r>
              </a:p>
              <a:p>
                <a:pPr lvl="2"/>
                <a:r>
                  <a:rPr lang="en-US" sz="1191">
                    <a:solidFill>
                      <a:srgbClr val="FF0000"/>
                    </a:solidFill>
                  </a:rPr>
                  <a:t>Not leakage resilient “enough”</a:t>
                </a:r>
              </a:p>
              <a:p>
                <a:pPr lvl="2"/>
                <a:endParaRPr lang="en-US" sz="1191">
                  <a:solidFill>
                    <a:srgbClr val="00B050"/>
                  </a:solidFill>
                </a:endParaRPr>
              </a:p>
              <a:p>
                <a:pPr lvl="1"/>
                <a:endParaRPr lang="en-US" sz="1191">
                  <a:solidFill>
                    <a:srgbClr val="00B050"/>
                  </a:solidFill>
                </a:endParaRPr>
              </a:p>
              <a:p>
                <a:pPr lvl="2"/>
                <a:endParaRPr lang="en-US" sz="1191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A159C1D-FAC0-4523-6DC7-4954A739EA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3118" y="872313"/>
                <a:ext cx="7498019" cy="3305260"/>
              </a:xfrm>
              <a:blipFill>
                <a:blip r:embed="rId3"/>
                <a:stretch>
                  <a:fillRect t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725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7"/>
          <p:cNvSpPr txBox="1">
            <a:spLocks noGrp="1"/>
          </p:cNvSpPr>
          <p:nvPr>
            <p:ph type="title"/>
          </p:nvPr>
        </p:nvSpPr>
        <p:spPr>
          <a:xfrm>
            <a:off x="428678" y="293194"/>
            <a:ext cx="7791273" cy="466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/>
              <a:t>Security with Malicious Actors</a:t>
            </a:r>
            <a:endParaRPr/>
          </a:p>
        </p:txBody>
      </p:sp>
      <p:sp>
        <p:nvSpPr>
          <p:cNvPr id="722" name="Google Shape;722;p77"/>
          <p:cNvSpPr txBox="1"/>
          <p:nvPr/>
        </p:nvSpPr>
        <p:spPr>
          <a:xfrm>
            <a:off x="428675" y="902375"/>
            <a:ext cx="8444700" cy="37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>
              <a:lnSpc>
                <a:spcPct val="125454"/>
              </a:lnSpc>
              <a:spcBef>
                <a:spcPts val="400"/>
              </a:spcBef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Malicious Server: Standard Approach of using a second mask, which is expanded by a hash function </a:t>
            </a:r>
            <a:r>
              <a:rPr lang="en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later programmed in the ROM setting.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23850">
              <a:lnSpc>
                <a:spcPct val="125454"/>
              </a:lnSpc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Malicious Clients: What if clients send inconsistent information to committee and server?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>
              <a:lnSpc>
                <a:spcPct val="125454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Security with Abort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>
              <a:lnSpc>
                <a:spcPct val="125454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Inconsistent Secret Sharing: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23850">
              <a:lnSpc>
                <a:spcPct val="125454"/>
              </a:lnSpc>
              <a:buClr>
                <a:schemeClr val="dk1"/>
              </a:buClr>
              <a:buSzPts val="1500"/>
              <a:buFont typeface="Calibri"/>
              <a:buChar char="■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Feldman’s VSS: Easy to use, but requires each committee member to verify by doing O(m) work, where m is the size of the committee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30200">
              <a:lnSpc>
                <a:spcPct val="125454"/>
              </a:lnSpc>
              <a:buClr>
                <a:schemeClr val="dk1"/>
              </a:buClr>
              <a:buSzPts val="1600"/>
              <a:buFont typeface="Calibri"/>
              <a:buChar char="■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Approach: Adapted SCRAPE Test (</a:t>
            </a:r>
            <a:r>
              <a:rPr lang="en" sz="15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Cascudo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David 2017)—server handles bulk verification, reducing committee overhead</a:t>
            </a: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lvl="3" indent="-336550">
              <a:lnSpc>
                <a:spcPct val="125454"/>
              </a:lnSpc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Committee:  Checks if commitment to share matches received share; complains if not.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0" lvl="4" indent="-336550">
              <a:lnSpc>
                <a:spcPct val="125454"/>
              </a:lnSpc>
              <a:buClr>
                <a:schemeClr val="dk1"/>
              </a:buClr>
              <a:buSzPts val="17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 aborts on complaint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8"/>
          <p:cNvSpPr txBox="1">
            <a:spLocks noGrp="1"/>
          </p:cNvSpPr>
          <p:nvPr>
            <p:ph type="title"/>
          </p:nvPr>
        </p:nvSpPr>
        <p:spPr>
          <a:xfrm>
            <a:off x="428678" y="293194"/>
            <a:ext cx="7791273" cy="466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/>
              <a:t>Experiments (more in the paper)</a:t>
            </a:r>
            <a:endParaRPr/>
          </a:p>
        </p:txBody>
      </p:sp>
      <p:pic>
        <p:nvPicPr>
          <p:cNvPr id="729" name="Google Shape;729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362" y="1084789"/>
            <a:ext cx="7018543" cy="3424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9"/>
          <p:cNvSpPr txBox="1">
            <a:spLocks noGrp="1"/>
          </p:cNvSpPr>
          <p:nvPr>
            <p:ph type="title"/>
          </p:nvPr>
        </p:nvSpPr>
        <p:spPr>
          <a:xfrm>
            <a:off x="428678" y="293194"/>
            <a:ext cx="7791273" cy="466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/>
              <a:t>Other Contributions</a:t>
            </a:r>
            <a:endParaRPr/>
          </a:p>
        </p:txBody>
      </p:sp>
      <p:sp>
        <p:nvSpPr>
          <p:cNvPr id="736" name="Google Shape;736;p79"/>
          <p:cNvSpPr txBox="1">
            <a:spLocks noGrp="1"/>
          </p:cNvSpPr>
          <p:nvPr>
            <p:ph type="body" idx="1"/>
          </p:nvPr>
        </p:nvSpPr>
        <p:spPr>
          <a:xfrm>
            <a:off x="427267" y="890303"/>
            <a:ext cx="8279215" cy="382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/>
          <a:p>
            <a:pPr marL="3810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500">
                <a:solidFill>
                  <a:schemeClr val="dk1"/>
                </a:solidFill>
              </a:rPr>
              <a:t>Extending OPA to support more complex aggregating functionalities for FL applications</a:t>
            </a:r>
            <a:endParaRPr/>
          </a:p>
          <a:p>
            <a:pPr marL="7620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500" err="1">
                <a:solidFill>
                  <a:schemeClr val="dk1"/>
                </a:solidFill>
              </a:rPr>
              <a:t>FedAvg</a:t>
            </a:r>
            <a:r>
              <a:rPr lang="en" sz="1500">
                <a:solidFill>
                  <a:schemeClr val="dk1"/>
                </a:solidFill>
              </a:rPr>
              <a:t> is great for IID distribution of client data. </a:t>
            </a:r>
            <a:endParaRPr/>
          </a:p>
          <a:p>
            <a:pPr marL="7620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500" err="1">
                <a:solidFill>
                  <a:schemeClr val="dk1"/>
                </a:solidFill>
              </a:rPr>
              <a:t>FedOpt</a:t>
            </a:r>
            <a:r>
              <a:rPr lang="en" sz="1500">
                <a:solidFill>
                  <a:schemeClr val="dk1"/>
                </a:solidFill>
              </a:rPr>
              <a:t> is an algorithm better suited for non-IID.</a:t>
            </a:r>
            <a:endParaRPr/>
          </a:p>
          <a:p>
            <a:pPr marL="7620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500">
                <a:solidFill>
                  <a:schemeClr val="dk1"/>
                </a:solidFill>
              </a:rPr>
              <a:t>We show how to make it privacy-preserving.</a:t>
            </a:r>
            <a:endParaRPr/>
          </a:p>
          <a:p>
            <a:pPr marL="7620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500">
                <a:solidFill>
                  <a:schemeClr val="dk1"/>
                </a:solidFill>
              </a:rPr>
              <a:t>Key Intuition: Server computes the average in </a:t>
            </a:r>
            <a:r>
              <a:rPr lang="en" sz="1500" err="1">
                <a:solidFill>
                  <a:schemeClr val="dk1"/>
                </a:solidFill>
              </a:rPr>
              <a:t>FedOpt</a:t>
            </a:r>
            <a:r>
              <a:rPr lang="en" sz="1500">
                <a:solidFill>
                  <a:schemeClr val="dk1"/>
                </a:solidFill>
              </a:rPr>
              <a:t>, before doing optimization with respect to the average before computing new model weights.  </a:t>
            </a:r>
            <a:endParaRPr/>
          </a:p>
          <a:p>
            <a:pPr marL="7620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500">
                <a:solidFill>
                  <a:schemeClr val="dk1"/>
                </a:solidFill>
              </a:rPr>
              <a:t>Additional extension to adapt byzantine-robust stochastic aggregation (</a:t>
            </a:r>
            <a:r>
              <a:rPr lang="en" sz="1500" err="1">
                <a:solidFill>
                  <a:schemeClr val="dk1"/>
                </a:solidFill>
              </a:rPr>
              <a:t>bRSA</a:t>
            </a:r>
            <a:r>
              <a:rPr lang="en" sz="1500">
                <a:solidFill>
                  <a:schemeClr val="dk1"/>
                </a:solidFill>
              </a:rPr>
              <a:t>) to secure aggregation. </a:t>
            </a:r>
            <a:r>
              <a:rPr lang="en" sz="1500" err="1">
                <a:solidFill>
                  <a:schemeClr val="dk1"/>
                </a:solidFill>
              </a:rPr>
              <a:t>bRSA</a:t>
            </a:r>
            <a:r>
              <a:rPr lang="en" sz="1500">
                <a:solidFill>
                  <a:schemeClr val="dk1"/>
                </a:solidFill>
              </a:rPr>
              <a:t> allows for model convergence, even with byzantine client behavior. </a:t>
            </a:r>
            <a:endParaRPr/>
          </a:p>
        </p:txBody>
      </p:sp>
      <p:pic>
        <p:nvPicPr>
          <p:cNvPr id="737" name="Google Shape;73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8858" y="3052939"/>
            <a:ext cx="4073984" cy="2045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46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0"/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743" name="Google Shape;743;p80"/>
          <p:cNvSpPr txBox="1">
            <a:spLocks noGrp="1"/>
          </p:cNvSpPr>
          <p:nvPr>
            <p:ph type="body" idx="1"/>
          </p:nvPr>
        </p:nvSpPr>
        <p:spPr>
          <a:xfrm>
            <a:off x="628649" y="856595"/>
            <a:ext cx="8159090" cy="377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rmAutofit fontScale="92500" lnSpcReduction="10000"/>
          </a:bodyPr>
          <a:lstStyle/>
          <a:p>
            <a:pPr marL="152400" lvl="0" indent="-146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500"/>
              <a:t>We introduce OPA, the first protocol where client interacts once per iteration</a:t>
            </a:r>
            <a:endParaRPr sz="1700"/>
          </a:p>
          <a:p>
            <a:pPr marL="533400" lvl="1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500"/>
              <a:t>Even committee members speak once </a:t>
            </a:r>
            <a:endParaRPr sz="1400"/>
          </a:p>
          <a:p>
            <a:pPr marL="152400" lvl="0" indent="-14605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700"/>
              <a:buChar char="•"/>
            </a:pPr>
            <a:r>
              <a:rPr lang="en" sz="1500"/>
              <a:t>Uses a committee of ephemerally chosen that can change from iteration-to-iteration</a:t>
            </a:r>
            <a:endParaRPr sz="1700"/>
          </a:p>
          <a:p>
            <a:pPr marL="469900" lvl="1" indent="-1524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</a:pPr>
            <a:r>
              <a:rPr lang="en" sz="1500"/>
              <a:t>Strictly weaker computation power than a server</a:t>
            </a:r>
            <a:endParaRPr sz="1400"/>
          </a:p>
          <a:p>
            <a:pPr marL="469900" lvl="1" indent="-1524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</a:pPr>
            <a:r>
              <a:rPr lang="en" sz="1500"/>
              <a:t>Show extension to be secure even if ALL committee members collude</a:t>
            </a:r>
            <a:endParaRPr sz="1500"/>
          </a:p>
          <a:p>
            <a:pPr marL="152400" lvl="0" indent="-120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500"/>
              <a:t>Our buildings blocks are generic</a:t>
            </a:r>
            <a:endParaRPr sz="1500"/>
          </a:p>
          <a:p>
            <a:pPr marL="762000" lvl="1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500"/>
              <a:t>Additively Homomorphic Secret Sharing + Seed Homomorphic PRG</a:t>
            </a:r>
            <a:endParaRPr sz="1500"/>
          </a:p>
          <a:p>
            <a:pPr marL="1130300" lvl="2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500"/>
              <a:t>New SHPRG from (R)LWE, Class Groups</a:t>
            </a:r>
            <a:endParaRPr sz="1500"/>
          </a:p>
          <a:p>
            <a:pPr marL="762000" lvl="1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500"/>
              <a:t>Distributed Key-Homomorphic PRF</a:t>
            </a:r>
            <a:endParaRPr sz="1500"/>
          </a:p>
          <a:p>
            <a:pPr marL="152400" lvl="0" indent="-14605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700"/>
              <a:buChar char="•"/>
            </a:pPr>
            <a:r>
              <a:rPr lang="en" sz="1500"/>
              <a:t>Extension of secure aggregation to support more use-cases from federated learning</a:t>
            </a:r>
            <a:endParaRPr sz="1500"/>
          </a:p>
          <a:p>
            <a:pPr marL="152400" lvl="0" indent="-14605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700"/>
              <a:buChar char="•"/>
            </a:pPr>
            <a:r>
              <a:rPr lang="en" sz="1500"/>
              <a:t>Malicious Security with Abort: Using Lattice-based ZKPs to identify misbehaving clients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303" name="Google Shape;303;p45"/>
          <p:cNvSpPr txBox="1">
            <a:spLocks noGrp="1"/>
          </p:cNvSpPr>
          <p:nvPr>
            <p:ph type="body" idx="4294967295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Background: secure aggregation protocols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One-shot aggregation with low committee communication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Willow: decryption via threshold homomorphic encryption 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">
                <a:solidFill>
                  <a:schemeClr val="lt1"/>
                </a:solidFill>
              </a:rPr>
              <a:t>OPA: decryption via secret sharing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463500"/>
          </a:xfrm>
          <a:prstGeom prst="rect">
            <a:avLst/>
          </a:prstGeom>
        </p:spPr>
        <p:txBody>
          <a:bodyPr spcFirstLastPara="1" wrap="square" lIns="75575" tIns="37775" rIns="75575" bIns="37775" anchor="ctr" anchorCtr="0">
            <a:noAutofit/>
          </a:bodyPr>
          <a:lstStyle/>
          <a:p>
            <a:pPr>
              <a:buSzPts val="990"/>
            </a:pPr>
            <a:r>
              <a:rPr lang="en" sz="2200"/>
              <a:t>Conclusion (according to an AI that wishes to remain anonymous)</a:t>
            </a:r>
            <a:endParaRPr lang="en-US" sz="2200"/>
          </a:p>
        </p:txBody>
      </p:sp>
      <p:sp>
        <p:nvSpPr>
          <p:cNvPr id="750" name="Google Shape;750;p81"/>
          <p:cNvSpPr txBox="1">
            <a:spLocks noGrp="1"/>
          </p:cNvSpPr>
          <p:nvPr>
            <p:ph type="body" idx="1"/>
          </p:nvPr>
        </p:nvSpPr>
        <p:spPr>
          <a:xfrm>
            <a:off x="628650" y="928461"/>
            <a:ext cx="7886700" cy="3704400"/>
          </a:xfrm>
          <a:prstGeom prst="rect">
            <a:avLst/>
          </a:prstGeom>
        </p:spPr>
        <p:txBody>
          <a:bodyPr spcFirstLastPara="1" wrap="square" lIns="75575" tIns="37775" rIns="75575" bIns="37775" anchor="t" anchorCtr="0">
            <a:noAutofit/>
          </a:bodyPr>
          <a:lstStyle/>
          <a:p>
            <a:pPr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OPA: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Single round of participation for stateless </a:t>
            </a:r>
            <a:r>
              <a:rPr lang="en-US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decryptors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client upload communication scales with subcommittee size.</a:t>
            </a:r>
          </a:p>
          <a:p>
            <a:pPr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Willow: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Two rounds of interaction, relies on stateful </a:t>
            </a:r>
            <a:r>
              <a:rPr lang="en-US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decryptors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client upload communication independent of committee size.</a:t>
            </a:r>
          </a:p>
          <a:p>
            <a:pPr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Suitability: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OPA for federated learning (multiple iterations, large client numbers); Willow for single aggregation of histograms over larger client populations (federated analytics).</a:t>
            </a:r>
          </a:p>
          <a:p>
            <a:r>
              <a:rPr 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Caveat: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Claims based on asymptotic costs; no concrete communication cost comparison.</a:t>
            </a:r>
            <a:endParaRPr sz="2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82"/>
          <p:cNvSpPr txBox="1">
            <a:spLocks noGrp="1"/>
          </p:cNvSpPr>
          <p:nvPr>
            <p:ph type="title"/>
          </p:nvPr>
        </p:nvSpPr>
        <p:spPr>
          <a:xfrm>
            <a:off x="176225" y="703050"/>
            <a:ext cx="4022100" cy="3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DEA0D70-3970-ECF7-99B0-EE1CCBED9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99" y="1888472"/>
            <a:ext cx="1957480" cy="1961167"/>
          </a:xfrm>
          <a:prstGeom prst="rect">
            <a:avLst/>
          </a:prstGeom>
        </p:spPr>
      </p:pic>
      <p:pic>
        <p:nvPicPr>
          <p:cNvPr id="4" name="Google Shape;744;p80" descr="A qr code with a logo&#10;&#10;AI-generated content may be incorrect.">
            <a:extLst>
              <a:ext uri="{FF2B5EF4-FFF2-40B4-BE49-F238E27FC236}">
                <a16:creationId xmlns:a16="http://schemas.microsoft.com/office/drawing/2014/main" id="{34E71FF0-B3D9-62A8-A83F-220B2BEEA6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9816" y="1864134"/>
            <a:ext cx="1980358" cy="1987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ile:Google &quot;G&quot; logo.svg - Wikimedia Commons">
            <a:extLst>
              <a:ext uri="{FF2B5EF4-FFF2-40B4-BE49-F238E27FC236}">
                <a16:creationId xmlns:a16="http://schemas.microsoft.com/office/drawing/2014/main" id="{46DFD305-E608-0F35-8108-CE991EF1A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980" y="2726670"/>
            <a:ext cx="321423" cy="287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"/>
          <p:cNvSpPr txBox="1">
            <a:spLocks noGrp="1"/>
          </p:cNvSpPr>
          <p:nvPr>
            <p:ph type="title"/>
          </p:nvPr>
        </p:nvSpPr>
        <p:spPr>
          <a:xfrm>
            <a:off x="176225" y="703050"/>
            <a:ext cx="4081500" cy="3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Background: secure aggregation protocols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</a:t>
            </a:r>
            <a:endParaRPr/>
          </a:p>
        </p:txBody>
      </p:sp>
      <p:sp>
        <p:nvSpPr>
          <p:cNvPr id="314" name="Google Shape;314;p47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613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Single-server secure aggregation:</a:t>
            </a:r>
            <a:endParaRPr sz="140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Many weak Clients. Client </a:t>
            </a:r>
            <a:r>
              <a:rPr lang="en" sz="1400" i="1" err="1"/>
              <a:t>i</a:t>
            </a:r>
            <a:r>
              <a:rPr lang="en" sz="1400" i="1"/>
              <a:t>∈ [n]</a:t>
            </a:r>
            <a:r>
              <a:rPr lang="en" sz="1400"/>
              <a:t> owns </a:t>
            </a:r>
            <a:r>
              <a:rPr lang="en" sz="1400" i="1"/>
              <a:t>x</a:t>
            </a:r>
            <a:r>
              <a:rPr lang="en" sz="1400" i="1" baseline="-25000"/>
              <a:t>i </a:t>
            </a:r>
            <a:r>
              <a:rPr lang="en" sz="1400" i="1"/>
              <a:t>∈</a:t>
            </a:r>
            <a:r>
              <a:rPr lang="en" sz="1400"/>
              <a:t> </a:t>
            </a:r>
            <a:r>
              <a:rPr lang="en" sz="1400" i="1"/>
              <a:t>[t]</a:t>
            </a:r>
            <a:r>
              <a:rPr lang="en" sz="1400" i="1" baseline="30000"/>
              <a:t>ℓ</a:t>
            </a:r>
            <a:r>
              <a:rPr lang="en" sz="1400" i="1" baseline="-25000"/>
              <a:t> </a:t>
            </a:r>
            <a:endParaRPr sz="1400" i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central Server wants to compute </a:t>
            </a:r>
            <a:r>
              <a:rPr lang="en" sz="1400" i="1"/>
              <a:t>∑ x</a:t>
            </a:r>
            <a:r>
              <a:rPr lang="en" sz="1400" i="1" baseline="-25000"/>
              <a:t>i</a:t>
            </a:r>
            <a:endParaRPr sz="1400" baseline="-25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Typical use cases: federated learning, private statistics</a:t>
            </a:r>
            <a:endParaRPr sz="140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Server trains a model (for example,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Gboard suggestions</a:t>
            </a:r>
            <a:r>
              <a:rPr lang="en" sz="1400"/>
              <a:t>)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Devices submit model updates or statistics (quantized vector with ℓ coordinates)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But inputs can be sensitive (untrusted Server) and Clients can drop offline or act maliciously (untrusted Clients)</a:t>
            </a:r>
            <a:endParaRPr sz="1400"/>
          </a:p>
        </p:txBody>
      </p:sp>
      <p:pic>
        <p:nvPicPr>
          <p:cNvPr id="315" name="Google Shape;315;p47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21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7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900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7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4625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7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60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7" descr="&lt;svg xmlns=&quot;http://www.w3.org/2000/svg&quot; height=&quot;24px&quot; viewBox=&quot;0 -960 960 960&quot; width=&quot;24px&quot; fill=&quot;#5985E1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5400" y="1833275"/>
            <a:ext cx="529550" cy="52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47"/>
          <p:cNvCxnSpPr>
            <a:endCxn id="315" idx="0"/>
          </p:cNvCxnSpPr>
          <p:nvPr/>
        </p:nvCxnSpPr>
        <p:spPr>
          <a:xfrm flipH="1">
            <a:off x="6713450" y="2362825"/>
            <a:ext cx="706500" cy="55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21" name="Google Shape;321;p47"/>
          <p:cNvCxnSpPr>
            <a:endCxn id="316" idx="0"/>
          </p:cNvCxnSpPr>
          <p:nvPr/>
        </p:nvCxnSpPr>
        <p:spPr>
          <a:xfrm flipH="1">
            <a:off x="7197225" y="2454125"/>
            <a:ext cx="381000" cy="100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22" name="Google Shape;322;p47"/>
          <p:cNvCxnSpPr>
            <a:stCxn id="318" idx="0"/>
          </p:cNvCxnSpPr>
          <p:nvPr/>
        </p:nvCxnSpPr>
        <p:spPr>
          <a:xfrm rot="10800000">
            <a:off x="7842450" y="2367625"/>
            <a:ext cx="624900" cy="5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23" name="Google Shape;323;p47"/>
          <p:cNvCxnSpPr>
            <a:endCxn id="317" idx="0"/>
          </p:cNvCxnSpPr>
          <p:nvPr/>
        </p:nvCxnSpPr>
        <p:spPr>
          <a:xfrm>
            <a:off x="7732150" y="2434925"/>
            <a:ext cx="193800" cy="102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8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Secure aggregation properties</a:t>
            </a:r>
            <a:endParaRPr/>
          </a:p>
        </p:txBody>
      </p:sp>
      <p:sp>
        <p:nvSpPr>
          <p:cNvPr id="329" name="Google Shape;329;p48"/>
          <p:cNvSpPr txBox="1">
            <a:spLocks noGrp="1"/>
          </p:cNvSpPr>
          <p:nvPr>
            <p:ph type="body" idx="1"/>
          </p:nvPr>
        </p:nvSpPr>
        <p:spPr>
          <a:xfrm>
            <a:off x="180900" y="995675"/>
            <a:ext cx="5774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Security</a:t>
            </a:r>
            <a:r>
              <a:rPr lang="en" sz="1400"/>
              <a:t>: malicious Server, colluding with n-1 malicious Clients, should not be able to learn anything more than the output of the functionality.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/>
              <a:t>Functionality (correctness)</a:t>
            </a:r>
            <a:r>
              <a:rPr lang="en" sz="1400"/>
              <a:t>: Server receives ∑ x</a:t>
            </a:r>
            <a:r>
              <a:rPr lang="en" sz="1400" baseline="-25000"/>
              <a:t>i </a:t>
            </a:r>
            <a:r>
              <a:rPr lang="en" sz="1400"/>
              <a:t>or </a:t>
            </a:r>
            <a:r>
              <a:rPr lang="en" sz="1400">
                <a:solidFill>
                  <a:srgbClr val="1F1F1F"/>
                </a:solidFill>
                <a:highlight>
                  <a:schemeClr val="lt1"/>
                </a:highlight>
                <a:latin typeface="Google Sans"/>
                <a:ea typeface="Google Sans"/>
                <a:cs typeface="Google Sans"/>
                <a:sym typeface="Google Sans"/>
              </a:rPr>
              <a:t>⊥</a:t>
            </a:r>
            <a:r>
              <a:rPr lang="en" sz="1400"/>
              <a:t> (abort). Malicious Server can additionally drop certain honest clients before receiving the sum.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Attacks that are out of scope in this functionality, but can be fixed:</a:t>
            </a:r>
            <a:endParaRPr sz="140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 i="1"/>
              <a:t>Spurious inputs</a:t>
            </a:r>
            <a:r>
              <a:rPr lang="en" sz="1400"/>
              <a:t>: Malicious clients can spoil the aggregate. We can plug a proof of valid input (e.g. Acorn’s </a:t>
            </a:r>
            <a:r>
              <a:rPr lang="en" sz="1400" i="1"/>
              <a:t>range check</a:t>
            </a:r>
            <a:r>
              <a:rPr lang="en" sz="1400"/>
              <a:t>, Committee-based Armadillo).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i="1"/>
              <a:t>Sybil attacks</a:t>
            </a:r>
            <a:r>
              <a:rPr lang="en" sz="1400"/>
              <a:t>: Server can create fake clients to amplify the contribution of a victim. We can add </a:t>
            </a:r>
            <a:r>
              <a:rPr lang="en" sz="1400" i="1"/>
              <a:t>differential privacy</a:t>
            </a:r>
            <a:r>
              <a:rPr lang="en" sz="1400"/>
              <a:t> to ensure the aggregate output doesn’t leak any single client’s data.</a:t>
            </a:r>
            <a:endParaRPr sz="1400"/>
          </a:p>
        </p:txBody>
      </p:sp>
      <p:pic>
        <p:nvPicPr>
          <p:cNvPr id="330" name="Google Shape;330;p48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125" y="29151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8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900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8" descr="&lt;svg xmlns=&quot;http://www.w3.org/2000/svg&quot; height=&quot;24px&quot; viewBox=&quot;0 -960 960 960&quot; width=&quot;24px&quot; fill=&quot;#5985E1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625" y="3455225"/>
            <a:ext cx="462650" cy="46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48"/>
          <p:cNvCxnSpPr>
            <a:endCxn id="330" idx="0"/>
          </p:cNvCxnSpPr>
          <p:nvPr/>
        </p:nvCxnSpPr>
        <p:spPr>
          <a:xfrm flipH="1">
            <a:off x="6713450" y="2362825"/>
            <a:ext cx="706500" cy="55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34" name="Google Shape;334;p48"/>
          <p:cNvCxnSpPr>
            <a:endCxn id="331" idx="0"/>
          </p:cNvCxnSpPr>
          <p:nvPr/>
        </p:nvCxnSpPr>
        <p:spPr>
          <a:xfrm flipH="1">
            <a:off x="7197225" y="2454125"/>
            <a:ext cx="381000" cy="100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35" name="Google Shape;335;p48"/>
          <p:cNvCxnSpPr>
            <a:stCxn id="336" idx="0"/>
          </p:cNvCxnSpPr>
          <p:nvPr/>
        </p:nvCxnSpPr>
        <p:spPr>
          <a:xfrm rot="10800000">
            <a:off x="7842450" y="2367625"/>
            <a:ext cx="624900" cy="5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37" name="Google Shape;337;p48"/>
          <p:cNvCxnSpPr/>
          <p:nvPr/>
        </p:nvCxnSpPr>
        <p:spPr>
          <a:xfrm>
            <a:off x="7732150" y="2434925"/>
            <a:ext cx="91200" cy="5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338" name="Google Shape;338;p48"/>
          <p:cNvSpPr/>
          <p:nvPr/>
        </p:nvSpPr>
        <p:spPr>
          <a:xfrm>
            <a:off x="7694613" y="2857875"/>
            <a:ext cx="249300" cy="249300"/>
          </a:xfrm>
          <a:prstGeom prst="mathMultiply">
            <a:avLst>
              <a:gd name="adj1" fmla="val 37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9" name="Google Shape;339;p48" descr="&lt;svg xmlns=&quot;http://www.w3.org/2000/svg&quot; height=&quot;24px&quot; viewBox=&quot;0 -960 960 960&quot; width=&quot;24px&quot; fill=&quot;#EA3323&quot;&gt;&lt;path d=&quot;M280-40q-33 0-56.5-23.5T200-120v-720q0-33 23.5-56.5T280-920h400q33 0 56.5 23.5T760-840v720q0 33-23.5 56.5T680-40H280Zm0-120v40h400v-40H280Zm0-80h400v-480H280v480Zm0-560h400v-40H280v40Zm0 0v-40 40Zm0 640v40-40Z&quot;/&gt;&lt;/svg&g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7363" y="2912487"/>
            <a:ext cx="462650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8" descr="&lt;svg xmlns=&quot;http://www.w3.org/2000/svg&quot; height=&quot;24px&quot; viewBox=&quot;0 -960 960 960&quot; width=&quot;24px&quot; fill=&quot;#EA3323&quot;&gt;&lt;path d=&quot;M300-720q-25 0-42.5 17.5T240-660q0 25 17.5 42.5T300-600q25 0 42.5-17.5T360-660q0-25-17.5-42.5T300-720Zm0 400q-25 0-42.5 17.5T240-260q0 25 17.5 42.5T300-200q25 0 42.5-17.5T360-260q0-25-17.5-42.5T300-320ZM160-840h640q17 0 28.5 11.5T840-800v280q0 17-11.5 28.5T800-480H160q-17 0-28.5-11.5T120-520v-280q0-17 11.5-28.5T160-840Zm40 80v200h560v-200H200Zm-40 320h640q17 0 28.5 11.5T840-400v280q0 17-11.5 28.5T800-80H160q-17 0-28.5-11.5T120-120v-280q0-17 11.5-28.5T160-440Zm40 80v200h560v-200H200Zm0-400v200-200Zm0 400v200-200Z&quot;/&gt;&lt;/svg&gt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1037" y="1831775"/>
            <a:ext cx="529550" cy="52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8"/>
          <p:cNvSpPr txBox="1"/>
          <p:nvPr/>
        </p:nvSpPr>
        <p:spPr>
          <a:xfrm>
            <a:off x="180900" y="4333425"/>
            <a:ext cx="8651400" cy="7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solidFill>
                  <a:srgbClr val="B7B7B7"/>
                </a:solidFill>
                <a:highlight>
                  <a:srgbClr val="FFFFFF"/>
                </a:highlight>
              </a:rPr>
            </a:br>
            <a:r>
              <a:rPr lang="en" sz="1000">
                <a:solidFill>
                  <a:srgbClr val="B7B7B7"/>
                </a:solidFill>
                <a:highlight>
                  <a:srgbClr val="FFFFFF"/>
                </a:highlight>
              </a:rPr>
              <a:t>Bell, James, et al. "ACORN: input validation for secure aggregation." USENIX Security 2023.</a:t>
            </a:r>
            <a:br>
              <a:rPr lang="en" sz="1000">
                <a:solidFill>
                  <a:srgbClr val="B7B7B7"/>
                </a:solidFill>
                <a:highlight>
                  <a:srgbClr val="FFFFFF"/>
                </a:highlight>
              </a:rPr>
            </a:br>
            <a:br>
              <a:rPr lang="en" sz="1000">
                <a:solidFill>
                  <a:srgbClr val="B7B7B7"/>
                </a:solidFill>
                <a:highlight>
                  <a:srgbClr val="FFFFFF"/>
                </a:highlight>
              </a:rPr>
            </a:br>
            <a:r>
              <a:rPr lang="en" sz="1000">
                <a:solidFill>
                  <a:srgbClr val="B7B7B7"/>
                </a:solidFill>
                <a:highlight>
                  <a:srgbClr val="FFFFFF"/>
                </a:highlight>
              </a:rPr>
              <a:t>Ma, Yiping, et al. “Robust Single-Server Secure Aggregation for Federated Learning with Input Validation.” ACM CCS 2025.</a:t>
            </a:r>
            <a:endParaRPr sz="1000">
              <a:solidFill>
                <a:srgbClr val="B7B7B7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463500"/>
          </a:xfrm>
          <a:prstGeom prst="rect">
            <a:avLst/>
          </a:prstGeom>
        </p:spPr>
        <p:txBody>
          <a:bodyPr spcFirstLastPara="1" wrap="square" lIns="75575" tIns="37775" rIns="75575" bIns="377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Works: A Quick Survey</a:t>
            </a:r>
            <a:endParaRPr/>
          </a:p>
        </p:txBody>
      </p:sp>
      <p:sp>
        <p:nvSpPr>
          <p:cNvPr id="347" name="Google Shape;347;p49"/>
          <p:cNvSpPr txBox="1"/>
          <p:nvPr/>
        </p:nvSpPr>
        <p:spPr>
          <a:xfrm>
            <a:off x="628650" y="896825"/>
            <a:ext cx="8127000" cy="391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Bonawitz et al. (CCS’17):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1150">
              <a:lnSpc>
                <a:spcPct val="115000"/>
              </a:lnSpc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Clients share masks with 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another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When a client drops, other clients help recover 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mask.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Dropout recovery via other online clients =&gt; multiple rounds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 et al. (CCS’20):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Improved efficiency by limiting sharing to an </a:t>
            </a:r>
            <a:r>
              <a:rPr lang="en" sz="1300">
                <a:solidFill>
                  <a:schemeClr val="dk1"/>
                </a:solidFill>
              </a:rPr>
              <a:t>O(log  n)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neighborhood.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Private Stream Aggregation (Shi et al. NDSS’11):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dropouts allowed, trusted setup where masks sum up to 0</a:t>
            </a:r>
            <a:endParaRPr sz="1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 et al. (S&amp;P 2023):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Enabled limited reuse of setup across multiple rounds using a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committee-based approach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 requiring a refresh.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Roboto"/>
              <a:buChar char="■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Simpler dropout resilience: Server doesn’t need to wait for all the neighbors, only waits for t committee members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Roboto"/>
              <a:buChar char="■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reuse same committee for multiple rounds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Guo et al. (PETS’24):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Allowed setup reuse but still required multiple interactions from clients, with sharing behavior similar to Bonawitz et al. and Bell et al.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 et al. (ASIACRYPT’23):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Used a </a:t>
            </a:r>
            <a:r>
              <a:rPr lang="en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large committee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where clients perform a one-time setup, and the committee assists in reconstruction.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One-shot setup, one-shot masking phase</a:t>
            </a:r>
            <a:endParaRPr sz="13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 txBox="1">
            <a:spLocks noGrp="1"/>
          </p:cNvSpPr>
          <p:nvPr>
            <p:ph type="title"/>
          </p:nvPr>
        </p:nvSpPr>
        <p:spPr>
          <a:xfrm>
            <a:off x="176225" y="703050"/>
            <a:ext cx="4081500" cy="3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One-shot aggregation with low committee communication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oogle external">
  <a:themeElements>
    <a:clrScheme name="Google">
      <a:dk1>
        <a:srgbClr val="4285F4"/>
      </a:dk1>
      <a:lt1>
        <a:srgbClr val="FFFFFF"/>
      </a:lt1>
      <a:dk2>
        <a:srgbClr val="666666"/>
      </a:dk2>
      <a:lt2>
        <a:srgbClr val="BDBDBD"/>
      </a:lt2>
      <a:accent1>
        <a:srgbClr val="0277BD"/>
      </a:accent1>
      <a:accent2>
        <a:srgbClr val="34A853"/>
      </a:accent2>
      <a:accent3>
        <a:srgbClr val="EA4335"/>
      </a:accent3>
      <a:accent4>
        <a:srgbClr val="FF9800"/>
      </a:accent4>
      <a:accent5>
        <a:srgbClr val="4FC3F7"/>
      </a:accent5>
      <a:accent6>
        <a:srgbClr val="FBBC05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+ UnifiedGIB - Letter">
  <a:themeElements>
    <a:clrScheme name="PitchPRO+">
      <a:dk1>
        <a:srgbClr val="000000"/>
      </a:dk1>
      <a:lt1>
        <a:srgbClr val="FFFFFF"/>
      </a:lt1>
      <a:dk2>
        <a:srgbClr val="6D6E6A"/>
      </a:dk2>
      <a:lt2>
        <a:srgbClr val="478FBF"/>
      </a:lt2>
      <a:accent1>
        <a:srgbClr val="0069A3"/>
      </a:accent1>
      <a:accent2>
        <a:srgbClr val="818A37"/>
      </a:accent2>
      <a:accent3>
        <a:srgbClr val="7DBAC4"/>
      </a:accent3>
      <a:accent4>
        <a:srgbClr val="5A5397"/>
      </a:accent4>
      <a:accent5>
        <a:srgbClr val="7E776F"/>
      </a:accent5>
      <a:accent6>
        <a:srgbClr val="AD670D"/>
      </a:accent6>
      <a:hlink>
        <a:srgbClr val="478FBF"/>
      </a:hlink>
      <a:folHlink>
        <a:srgbClr val="A6B6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41</Slides>
  <Notes>40</Notes>
  <HiddenSlides>1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Google external</vt:lpstr>
      <vt:lpstr>PP+ UnifiedGIB - Letter</vt:lpstr>
      <vt:lpstr>Office Theme</vt:lpstr>
      <vt:lpstr> OPA: One-shot Private Aggregation with Single Client Interaction and its Applications to Federated Learning</vt:lpstr>
      <vt:lpstr> OPA: One-shot Private Aggregation with Single Client Interaction and its Applications to Federated Learning</vt:lpstr>
      <vt:lpstr>PowerPoint Presentation</vt:lpstr>
      <vt:lpstr>Outline</vt:lpstr>
      <vt:lpstr>Background: secure aggregation protocols</vt:lpstr>
      <vt:lpstr>Setting</vt:lpstr>
      <vt:lpstr>Secure aggregation properties</vt:lpstr>
      <vt:lpstr>Prior Works: A Quick Survey</vt:lpstr>
      <vt:lpstr>One-shot aggregation with low committee communication</vt:lpstr>
      <vt:lpstr>AHE-only baseline: one-shot but high-communication</vt:lpstr>
      <vt:lpstr>Desiderata</vt:lpstr>
      <vt:lpstr>On random oracles </vt:lpstr>
      <vt:lpstr>On random oracles </vt:lpstr>
      <vt:lpstr>New primitive: leakage-resilient key-homomorphic additive HE</vt:lpstr>
      <vt:lpstr>Willow: decryption via threshold homomorphic encryption  </vt:lpstr>
      <vt:lpstr>Instantiating Enc* using Additive HE </vt:lpstr>
      <vt:lpstr>Instantiating Enc* using Additive HE </vt:lpstr>
      <vt:lpstr>Privacy against malicious clients (and semi-honest server) </vt:lpstr>
      <vt:lpstr>Implementing the distributed decryptor</vt:lpstr>
      <vt:lpstr>Implementing the distributed decryptor </vt:lpstr>
      <vt:lpstr>Willow: malicious server</vt:lpstr>
      <vt:lpstr>Preventing repeated inclusions</vt:lpstr>
      <vt:lpstr>The verifier role</vt:lpstr>
      <vt:lpstr>Distributed verifier</vt:lpstr>
      <vt:lpstr>PowerPoint Presentation</vt:lpstr>
      <vt:lpstr>Wait! What about the random oracle?  </vt:lpstr>
      <vt:lpstr>OPA: decryption via secret sharing </vt:lpstr>
      <vt:lpstr>PowerPoint Presentation</vt:lpstr>
      <vt:lpstr>Our Contributions</vt:lpstr>
      <vt:lpstr>OPA: One-shot Private Aggregation</vt:lpstr>
      <vt:lpstr>OPA: One-shot Private Aggregation</vt:lpstr>
      <vt:lpstr>OPA: One-shot Private Aggregation</vt:lpstr>
      <vt:lpstr>OPA: One-shot Private Aggregation</vt:lpstr>
      <vt:lpstr>One-shot Committee with Malicious Server</vt:lpstr>
      <vt:lpstr>Seed-Homomorphic PRG</vt:lpstr>
      <vt:lpstr>Security with Malicious Actors</vt:lpstr>
      <vt:lpstr>Experiments (more in the paper)</vt:lpstr>
      <vt:lpstr>Other Contributions</vt:lpstr>
      <vt:lpstr>Conclusion</vt:lpstr>
      <vt:lpstr>Conclusion (according to an AI that wishes to remain anonymous)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OPA: One-shot Private Aggregation with Single Client Interaction and its Applications to Federated Learning</dc:title>
  <cp:revision>3</cp:revision>
  <dcterms:modified xsi:type="dcterms:W3CDTF">2025-08-20T09:15:28Z</dcterms:modified>
</cp:coreProperties>
</file>