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4" r:id="rId4"/>
    <p:sldId id="283" r:id="rId5"/>
    <p:sldId id="290" r:id="rId6"/>
    <p:sldId id="291" r:id="rId7"/>
    <p:sldId id="295" r:id="rId8"/>
    <p:sldId id="261" r:id="rId9"/>
    <p:sldId id="297" r:id="rId10"/>
    <p:sldId id="264" r:id="rId11"/>
    <p:sldId id="263" r:id="rId12"/>
    <p:sldId id="267" r:id="rId13"/>
    <p:sldId id="280" r:id="rId14"/>
    <p:sldId id="292" r:id="rId15"/>
    <p:sldId id="287" r:id="rId16"/>
    <p:sldId id="288" r:id="rId17"/>
    <p:sldId id="273" r:id="rId18"/>
    <p:sldId id="293" r:id="rId19"/>
    <p:sldId id="276" r:id="rId20"/>
    <p:sldId id="286" r:id="rId21"/>
    <p:sldId id="272" r:id="rId22"/>
    <p:sldId id="296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/>
    <p:restoredTop sz="82042"/>
  </p:normalViewPr>
  <p:slideViewPr>
    <p:cSldViewPr snapToGrid="0">
      <p:cViewPr varScale="1">
        <p:scale>
          <a:sx n="100" d="100"/>
          <a:sy n="100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5T21:55:23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0 647 24575,'0'-13'0,"0"-10"0,0-10 0,0-5 0,0 6 0,0 1 0,0 5 0,0 4 0,0 0 0,0 5 0,0-2 0,0-4 0,0-4 0,0-5 0,0-2 0,0 1 0,0 6 0,0 4 0,0 1 0,0 0 0,0 0 0,0 0 0,0 3 0,0 2 0,1 1 0,2 3 0,3 2 0,1 4 0,1 9 0,0 12 0,3 11 0,5 13 0,3 5 0,0 3 0,-1 0 0,-4-3 0,0-2 0,-1-4 0,-1-4 0,2-5 0,-2-3 0,0-1 0,-1-2 0,-3 0 0,-1-1 0,-1-2 0,1-2 0,-1-3 0,1-4 0,-3-2 0,-1-5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5T21:55:29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1 568 24575,'6'-10'0,"4"-5"0,10-15 0,9-11 0,9-11 0,0 2 0,-4 10 0,-7 11 0,-7 13 0,-6 5 0,0 0 0,1-5 0,4-8 0,7-11 0,5-5 0,6-4 0,-3 2 0,-3 11 0,-12 11 0,-10 9 0,-8 13 0,-7 11 0,-3 33 0,-4 33 0,6-27 0,1 4 0,-2 12 0,1 4 0,-1 2 0,-1 1 0,0 0 0,-1-1 0,1-6 0,0-5 0,-6 28 0,6-35 0,4-33 0,3-13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5T21:55:39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20 614 24575,'0'-31'0,"0"-15"0,0-12 0,0 5 0,0 19 0,0 6 0,0-4 0,-2-5 0,-1-4 0,-1 10 0,-1 7 0,2 7 0,1 7 0,2-1 0,0 0 0,1 1 0,4 1 0,1 0 0,0 0 0,0-4 0,-2 1 0,-1-1 0,-1 2 0,-2 0 0,1 0 0,-2 2 0,1-2 0,0 1 0,0 2 0,0 4 0,4 10 0,3 7 0,4 8 0,5 5 0,-1 0 0,2-1 0,-1-3 0,-4-5 0,0-3 0,-2-2 0,-2-3 0,1 1 0,0-1 0,1 1 0,0 0 0,-3-1 0,-2 0 0,-2 0 0,0-3 0,-3-2 0,2-2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5T21:55:42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1 340 24575,'7'-5'0,"4"-8"0,7-6 0,4-4 0,1-1 0,-3 4 0,-3 2 0,-4 4 0,-3 3 0,-1 2 0,1 0 0,4-3 0,4-4 0,4-5 0,0-1 0,0 1 0,-6 5 0,-5 4 0,-2 5 0,-2 1 0,1 0 0,-2-1 0,1-1 0,-1 2 0,1 0 0,1 1 0,0 2 0,-1 3 0,-5 4 0,-2 7 0,-3 7 0,-4 12 0,0 2 0,-3-1 0,0-4 0,1-8 0,2 0 0,0 0 0,0 0 0,-1 0 0,-1 2 0,-1 2 0,2-2 0,1 0 0,1-2 0,1 0 0,1 0 0,0 0 0,2-2 0,-3-3 0,-1-3 0,1-2 0,-1-1 0,1-1 0,-2 0 0,-1 0 0,0 1 0,-2 1 0,0 0 0,2 0 0,1 0 0,2 0 0,0 2 0,1 1 0,1 1 0,0-2 0,0-1 0,1-5 0,1-2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589A-5C86-CE4B-840E-FE8B9E9F3D04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EED2E-8ACD-014B-B98D-0C5D4115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0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2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2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5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1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8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4E5E2-7089-01B3-8B8C-29521F17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DDF30-BB10-1B09-A74D-FB850B1A8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6729D-277B-051D-1396-A0C7E6585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3FF86-DCAE-1421-06D2-BA29F3840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82F9-8229-DCFD-2575-1537D953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86053-0314-C79B-6326-22DD243BB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11C0D-2443-F53A-A7A9-51B709551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4A035-AF70-7732-6D1E-B58FE1E5A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EED2E-8ACD-014B-B98D-0C5D41157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D3C5-CB14-B7F0-9AD0-22504972B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0F508-8E0E-848F-594C-A3EA311AE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673D1-423D-012A-AD9B-85EA99CA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75FD-A4AA-E145-AAE0-DB2DDF4B9539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F2FD-5726-BDE8-FD96-FDF6EB2D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B531-A563-82B0-915F-5E9F93E0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697C-12A3-4827-3566-A3F0E672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F3981-41A2-79CD-3777-C69095135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E6C5-6A5C-D1BF-14F3-26F3F47A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E2A9-4DF9-9941-8423-7D0F021D1246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C6D89-66B4-01B5-3623-97F67B3E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8F9A-B346-D941-1F87-ACE908B8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B39F7-077D-8C6A-2B92-FD1EF857E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65A32-BE33-3D89-7E46-7DEE6D3D5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5EDB-855F-1966-8853-42050389B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699-114B-4642-AB7C-4FCFE7DB7DC8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2A27-6970-2B20-FE68-4C5AB62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67760-5225-074B-9D3A-301816F4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51C3-13CA-D02E-8462-521FC2D1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008E-1DFA-4AFF-4A47-026E20AC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0B4D-EE22-364F-D75F-96E2140D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0CF-B4C9-EF49-A0A6-D8FA2AFFE50C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15C6-9595-D3C0-7331-90B8F425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DD95-998A-B625-58C6-23284C9A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DCF0-7286-B7A8-8832-9F5D3787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60D38-248A-8157-F4AD-C8D3D9DF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B44B6-A84C-9F24-950D-87663193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48B4-1836-B642-BDE6-E311AF309EE4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4C0ED-028F-56C7-87C9-72C795B8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E609-3D3A-F9F5-82A1-757907FC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CB0A-27E9-B653-755A-B4535CD8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7494-C3EE-1B94-8224-CA159C78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70BD1-5B20-1063-98C7-584792C8B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0BE2D-9BB2-2E74-1FB3-83E5F240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A553-EB6D-CF4A-833E-3FA98BBCC80C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FA19F-3CC9-6D48-7629-DC1F49D8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C294C-6165-CF89-A705-1B22A454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4950-7F1B-3C55-703D-C76BA2C0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F885-6018-C05F-FA36-AD139FF4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48007-6134-F23B-5A9A-433D28A5E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9F5BD-5A8D-520B-EB79-68FB87F96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9A83F-421C-32F4-4A6C-D62519462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01FE1-B42F-1E64-CD27-F8A94ADC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FB-FC0D-AD42-9BD1-A8F14AEC23D7}" type="datetime1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DB2CD-D21E-DF23-16E6-00019DE0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99E35-057D-C682-7A28-4B233D30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D60B-940C-FEE3-9B5C-90A47EF1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4EA94-3897-E50C-5853-9B55907D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D8CE-B051-1543-837B-D698E6C6028B}" type="datetime1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2C32A-F14B-4CC3-F73B-0C122E68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D76-4F63-19F5-8D39-A6824A58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F7524-DE63-55AA-F6C2-01C84F0C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CE86-9EAC-4C4D-A086-D07953A7C2CD}" type="datetime1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096A8-C5FB-49E2-369F-7B41F221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C18E7-B4FC-156C-51B0-3F2598BD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FA83-B226-1A00-9643-7791027B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A8EF-3869-E512-3436-E2422614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4A8DB-B1CA-8AA9-AC8B-35EDDE45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30CD8-4FED-B4E7-3960-09594291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6F17-6C27-D141-9388-53532A326405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E879-5E47-5E15-BFBE-11E7DF0B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06F03-5288-286C-E361-D3E280B1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24CA-D26B-C274-B4E7-B052781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63F49-8C7D-6860-D87D-91EC0C24B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64AF-2F1B-AD12-D354-A3DC92B8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8EC7D-2ABE-0563-9726-119AC332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913D-10BA-6349-B965-C72573BAD69D}" type="datetime1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4C7A-E390-D8FB-8181-D2770F98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0C0F6-9211-9E59-F8C4-FAEAD721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1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CE657-3BB6-EA62-26C1-C3B85455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AC361-C1E9-DF1B-D459-E0BCB515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09CB-3ED9-BCE5-90A9-3AEF77CD3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9ABB0-ED26-9541-833A-3327E05856B7}" type="datetime1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7608-2E5B-4F11-1463-5E937181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A48AE-073A-703F-94AC-BAFF007EB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EF2C1F-30D8-A44D-A2D6-4CB99206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0.png"/><Relationship Id="rId18" Type="http://schemas.openxmlformats.org/officeDocument/2006/relationships/image" Target="../media/image270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10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70.png"/><Relationship Id="rId5" Type="http://schemas.openxmlformats.org/officeDocument/2006/relationships/image" Target="../media/image2.png"/><Relationship Id="rId15" Type="http://schemas.openxmlformats.org/officeDocument/2006/relationships/image" Target="../media/image200.png"/><Relationship Id="rId10" Type="http://schemas.openxmlformats.org/officeDocument/2006/relationships/image" Target="../media/image190.png"/><Relationship Id="rId19" Type="http://schemas.openxmlformats.org/officeDocument/2006/relationships/image" Target="../media/image220.png"/><Relationship Id="rId4" Type="http://schemas.openxmlformats.org/officeDocument/2006/relationships/image" Target="../media/image24.png"/><Relationship Id="rId9" Type="http://schemas.openxmlformats.org/officeDocument/2006/relationships/image" Target="../media/image150.png"/><Relationship Id="rId1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72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customXml" Target="../ink/ink3.xml"/><Relationship Id="rId3" Type="http://schemas.openxmlformats.org/officeDocument/2006/relationships/image" Target="../media/image23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image" Target="../media/image450.png"/><Relationship Id="rId25" Type="http://schemas.openxmlformats.org/officeDocument/2006/relationships/image" Target="../media/image3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20" Type="http://schemas.openxmlformats.org/officeDocument/2006/relationships/image" Target="../media/image48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24" Type="http://schemas.openxmlformats.org/officeDocument/2006/relationships/customXml" Target="../ink/ink2.xml"/><Relationship Id="rId5" Type="http://schemas.openxmlformats.org/officeDocument/2006/relationships/image" Target="../media/image2.png"/><Relationship Id="rId15" Type="http://schemas.openxmlformats.org/officeDocument/2006/relationships/image" Target="../media/image42.png"/><Relationship Id="rId23" Type="http://schemas.openxmlformats.org/officeDocument/2006/relationships/image" Target="../media/image350.png"/><Relationship Id="rId28" Type="http://schemas.openxmlformats.org/officeDocument/2006/relationships/customXml" Target="../ink/ink4.xml"/><Relationship Id="rId10" Type="http://schemas.openxmlformats.org/officeDocument/2006/relationships/image" Target="../media/image340.png"/><Relationship Id="rId19" Type="http://schemas.openxmlformats.org/officeDocument/2006/relationships/image" Target="../media/image47.png"/><Relationship Id="rId4" Type="http://schemas.openxmlformats.org/officeDocument/2006/relationships/image" Target="../media/image24.png"/><Relationship Id="rId9" Type="http://schemas.openxmlformats.org/officeDocument/2006/relationships/image" Target="../media/image320.png"/><Relationship Id="rId14" Type="http://schemas.openxmlformats.org/officeDocument/2006/relationships/image" Target="../media/image41.png"/><Relationship Id="rId22" Type="http://schemas.openxmlformats.org/officeDocument/2006/relationships/customXml" Target="../ink/ink1.xml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4.png"/><Relationship Id="rId3" Type="http://schemas.openxmlformats.org/officeDocument/2006/relationships/image" Target="../media/image271.png"/><Relationship Id="rId7" Type="http://schemas.openxmlformats.org/officeDocument/2006/relationships/image" Target="../media/image52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24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18" Type="http://schemas.openxmlformats.org/officeDocument/2006/relationships/image" Target="../media/image88.png"/><Relationship Id="rId3" Type="http://schemas.openxmlformats.org/officeDocument/2006/relationships/image" Target="../media/image23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7.png"/><Relationship Id="rId20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42.png"/><Relationship Id="rId5" Type="http://schemas.openxmlformats.org/officeDocument/2006/relationships/image" Target="../media/image2.png"/><Relationship Id="rId15" Type="http://schemas.openxmlformats.org/officeDocument/2006/relationships/image" Target="../media/image86.png"/><Relationship Id="rId10" Type="http://schemas.openxmlformats.org/officeDocument/2006/relationships/image" Target="../media/image83.png"/><Relationship Id="rId19" Type="http://schemas.openxmlformats.org/officeDocument/2006/relationships/image" Target="../media/image78.png"/><Relationship Id="rId4" Type="http://schemas.openxmlformats.org/officeDocument/2006/relationships/image" Target="../media/image24.png"/><Relationship Id="rId9" Type="http://schemas.openxmlformats.org/officeDocument/2006/relationships/image" Target="../media/image74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24.png"/><Relationship Id="rId7" Type="http://schemas.openxmlformats.org/officeDocument/2006/relationships/image" Target="../media/image760.png"/><Relationship Id="rId12" Type="http://schemas.openxmlformats.org/officeDocument/2006/relationships/image" Target="../media/image6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0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7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0.png"/><Relationship Id="rId9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7237-A5EF-6F09-A0FC-9807BFC5B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6850" y="1041400"/>
            <a:ext cx="12585700" cy="2387600"/>
          </a:xfrm>
        </p:spPr>
        <p:txBody>
          <a:bodyPr/>
          <a:lstStyle/>
          <a:p>
            <a:r>
              <a:rPr lang="en-US" dirty="0"/>
              <a:t>Server-Aided</a:t>
            </a:r>
            <a:br>
              <a:rPr lang="en-US" dirty="0"/>
            </a:br>
            <a:r>
              <a:rPr lang="en-US" dirty="0"/>
              <a:t>Anonymous Credentials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30E1-CEE2-94B4-4211-1478C9F7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65642"/>
          </a:xfrm>
        </p:spPr>
        <p:txBody>
          <a:bodyPr>
            <a:normAutofit/>
          </a:bodyPr>
          <a:lstStyle/>
          <a:p>
            <a:r>
              <a:rPr lang="en-US" dirty="0" err="1"/>
              <a:t>Rutchathon</a:t>
            </a:r>
            <a:r>
              <a:rPr lang="en-US" dirty="0"/>
              <a:t> Chairattana-Apirom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b="1" dirty="0"/>
              <a:t>Franklin Harding</a:t>
            </a:r>
            <a:r>
              <a:rPr lang="en-US" baseline="30000" dirty="0"/>
              <a:t>2</a:t>
            </a:r>
            <a:r>
              <a:rPr lang="en-US" dirty="0"/>
              <a:t>,</a:t>
            </a:r>
          </a:p>
          <a:p>
            <a:r>
              <a:rPr lang="en-US" dirty="0"/>
              <a:t>Anna Lysyanskaya</a:t>
            </a:r>
            <a:r>
              <a:rPr lang="en-US" baseline="30000" dirty="0"/>
              <a:t>2</a:t>
            </a:r>
            <a:r>
              <a:rPr lang="en-US" dirty="0"/>
              <a:t>, and Stefano Tessaro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r>
              <a:rPr lang="en-US" sz="1300" dirty="0"/>
              <a:t>1: University of Washington, Seattle, WA, USA</a:t>
            </a:r>
          </a:p>
          <a:p>
            <a:r>
              <a:rPr lang="en-US" sz="1300" dirty="0"/>
              <a:t>2: Brown University, Providence, RI, USA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2D43B-1DAD-210B-A6D4-8C861A88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3318-088F-3CC8-3C4C-E523089F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136"/>
          </a:xfrm>
        </p:spPr>
        <p:txBody>
          <a:bodyPr>
            <a:normAutofit/>
          </a:bodyPr>
          <a:lstStyle/>
          <a:p>
            <a:r>
              <a:rPr lang="en-US" sz="3600" dirty="0"/>
              <a:t>Our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F1EE89-76E1-A524-F4B3-A7F8302A7193}"/>
              </a:ext>
            </a:extLst>
          </p:cNvPr>
          <p:cNvSpPr/>
          <p:nvPr/>
        </p:nvSpPr>
        <p:spPr>
          <a:xfrm>
            <a:off x="2175354" y="2455738"/>
            <a:ext cx="2818066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Keyed-Verification Anonymous Credentials (KVAC)* [CMZ ‘14]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991B9-43AA-B131-B453-AE8E80E65E48}"/>
              </a:ext>
            </a:extLst>
          </p:cNvPr>
          <p:cNvSpPr/>
          <p:nvPr/>
        </p:nvSpPr>
        <p:spPr>
          <a:xfrm>
            <a:off x="2175353" y="4029135"/>
            <a:ext cx="2818065" cy="1143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Oblivious non-interactive proof issuance (</a:t>
            </a:r>
            <a:r>
              <a:rPr lang="en-US" dirty="0" err="1"/>
              <a:t>oNIP</a:t>
            </a:r>
            <a:r>
              <a:rPr lang="en-US" dirty="0"/>
              <a:t>)** [OTZZ’24]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0D6F7-27DA-31F9-0101-555F9EF6DE62}"/>
                  </a:ext>
                </a:extLst>
              </p:cNvPr>
              <p:cNvSpPr txBox="1"/>
              <p:nvPr/>
            </p:nvSpPr>
            <p:spPr>
              <a:xfrm>
                <a:off x="3434717" y="3598248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0D6F7-27DA-31F9-0101-555F9EF6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17" y="3598248"/>
                <a:ext cx="341440" cy="430887"/>
              </a:xfrm>
              <a:prstGeom prst="rect">
                <a:avLst/>
              </a:prstGeom>
              <a:blipFill>
                <a:blip r:embed="rId3"/>
                <a:stretch>
                  <a:fillRect l="-21429" r="-2142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D2ED946-E166-DC73-1904-4BD79DF194A7}"/>
              </a:ext>
            </a:extLst>
          </p:cNvPr>
          <p:cNvSpPr/>
          <p:nvPr/>
        </p:nvSpPr>
        <p:spPr>
          <a:xfrm>
            <a:off x="2217456" y="5557054"/>
            <a:ext cx="2775962" cy="646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Server-Aided Anonymous Credentials (SAAC)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7B83A-2732-1771-7CA5-7A1871C6B087}"/>
              </a:ext>
            </a:extLst>
          </p:cNvPr>
          <p:cNvSpPr txBox="1"/>
          <p:nvPr/>
        </p:nvSpPr>
        <p:spPr>
          <a:xfrm>
            <a:off x="6142964" y="5074313"/>
            <a:ext cx="41470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practical ACs from standard </a:t>
            </a:r>
            <a:r>
              <a:rPr lang="en-US" b="1" dirty="0"/>
              <a:t>pairing-free</a:t>
            </a:r>
            <a:r>
              <a:rPr lang="en-US" dirty="0"/>
              <a:t> assumptions </a:t>
            </a:r>
            <a:r>
              <a:rPr lang="en-US" b="1" dirty="0"/>
              <a:t>in the ROM only (no AGM/GGM)</a:t>
            </a:r>
            <a:r>
              <a:rPr lang="en-US" dirty="0"/>
              <a:t>! Multi-show!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2A40-6D0F-E1F2-794C-A24D4CA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0760A-CBDF-9140-5FC0-B5A734A6DA35}"/>
              </a:ext>
            </a:extLst>
          </p:cNvPr>
          <p:cNvSpPr/>
          <p:nvPr/>
        </p:nvSpPr>
        <p:spPr>
          <a:xfrm>
            <a:off x="6641259" y="2569097"/>
            <a:ext cx="3150442" cy="9419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BBS-based (gap q-SDH, ROM) SAAC w/</a:t>
            </a:r>
          </a:p>
          <a:p>
            <a:pPr algn="ctr"/>
            <a:r>
              <a:rPr lang="en-US" dirty="0"/>
              <a:t>statistical anonymity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2FF8-53CB-CC74-F371-BFD3DB2E8F9C}"/>
              </a:ext>
            </a:extLst>
          </p:cNvPr>
          <p:cNvSpPr/>
          <p:nvPr/>
        </p:nvSpPr>
        <p:spPr>
          <a:xfrm>
            <a:off x="6641259" y="3821705"/>
            <a:ext cx="3150442" cy="9419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DDH-based (ROM) SAAC w/</a:t>
            </a:r>
          </a:p>
          <a:p>
            <a:pPr algn="ctr"/>
            <a:r>
              <a:rPr lang="en-US" dirty="0"/>
              <a:t>computational anonymity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70F206-4A37-3760-4437-833F87A1BABE}"/>
              </a:ext>
            </a:extLst>
          </p:cNvPr>
          <p:cNvSpPr txBox="1"/>
          <p:nvPr/>
        </p:nvSpPr>
        <p:spPr>
          <a:xfrm>
            <a:off x="838200" y="1102443"/>
            <a:ext cx="1098877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Server-Aided Anonymous Credentials (SAAC) formal model, security definitions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Lifting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 practical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28180-65F3-688E-C480-6BA1AA92BDC2}"/>
                  </a:ext>
                </a:extLst>
              </p:cNvPr>
              <p:cNvSpPr txBox="1"/>
              <p:nvPr/>
            </p:nvSpPr>
            <p:spPr>
              <a:xfrm>
                <a:off x="3413665" y="5149151"/>
                <a:ext cx="34144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28180-65F3-688E-C480-6BA1AA92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65" y="5149151"/>
                <a:ext cx="341440" cy="430887"/>
              </a:xfrm>
              <a:prstGeom prst="rect">
                <a:avLst/>
              </a:prstGeom>
              <a:blipFill>
                <a:blip r:embed="rId4"/>
                <a:stretch>
                  <a:fillRect l="-10714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0" grpId="0" animBg="1"/>
      <p:bldP spid="13" grpId="0" animBg="1"/>
      <p:bldP spid="1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C366EB9-CCDB-BCF1-500F-61318D938249}"/>
              </a:ext>
            </a:extLst>
          </p:cNvPr>
          <p:cNvSpPr/>
          <p:nvPr/>
        </p:nvSpPr>
        <p:spPr>
          <a:xfrm>
            <a:off x="2121586" y="4368661"/>
            <a:ext cx="3346101" cy="1135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C9242B-C4E1-AF72-CA82-FFF1FDF27C99}"/>
              </a:ext>
            </a:extLst>
          </p:cNvPr>
          <p:cNvSpPr/>
          <p:nvPr/>
        </p:nvSpPr>
        <p:spPr>
          <a:xfrm>
            <a:off x="2121586" y="3137231"/>
            <a:ext cx="3346101" cy="7055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75ECF-983C-E498-D238-8AF44EC2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EF542-17E5-2EC7-9063-1A75A319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477" y="1776088"/>
            <a:ext cx="875323" cy="875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5921-E95D-70A0-38FD-1F2A769B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60" y="1779114"/>
            <a:ext cx="875323" cy="875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F55EC-F190-5251-BF64-37A010CA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866" y="1779113"/>
            <a:ext cx="875323" cy="875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450ED1-118F-1FFC-203F-217AB14B6A08}"/>
                  </a:ext>
                </a:extLst>
              </p:cNvPr>
              <p:cNvSpPr txBox="1"/>
              <p:nvPr/>
            </p:nvSpPr>
            <p:spPr>
              <a:xfrm>
                <a:off x="792036" y="1325705"/>
                <a:ext cx="1671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450ED1-118F-1FFC-203F-217AB14B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6" y="1325705"/>
                <a:ext cx="1671764" cy="369332"/>
              </a:xfrm>
              <a:prstGeom prst="rect">
                <a:avLst/>
              </a:prstGeom>
              <a:blipFill>
                <a:blip r:embed="rId6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3FE1-A8E3-763D-4C05-4E57D87B7F2E}"/>
                  </a:ext>
                </a:extLst>
              </p:cNvPr>
              <p:cNvSpPr txBox="1"/>
              <p:nvPr/>
            </p:nvSpPr>
            <p:spPr>
              <a:xfrm>
                <a:off x="5179382" y="1325705"/>
                <a:ext cx="2240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Holder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3FE1-A8E3-763D-4C05-4E57D87B7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82" y="1325705"/>
                <a:ext cx="2240031" cy="369332"/>
              </a:xfrm>
              <a:prstGeom prst="rect">
                <a:avLst/>
              </a:prstGeom>
              <a:blipFill>
                <a:blip r:embed="rId7"/>
                <a:stretch>
                  <a:fillRect l="-282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28805-5D70-DC95-454C-34BB47F7D775}"/>
                  </a:ext>
                </a:extLst>
              </p:cNvPr>
              <p:cNvSpPr txBox="1"/>
              <p:nvPr/>
            </p:nvSpPr>
            <p:spPr>
              <a:xfrm>
                <a:off x="10020238" y="1321356"/>
                <a:ext cx="1671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Verifier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28805-5D70-DC95-454C-34BB47F7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238" y="1321356"/>
                <a:ext cx="1671763" cy="369332"/>
              </a:xfrm>
              <a:prstGeom prst="rect">
                <a:avLst/>
              </a:prstGeom>
              <a:blipFill>
                <a:blip r:embed="rId8"/>
                <a:stretch>
                  <a:fillRect l="-37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8BBCE5-531C-AE52-67BC-9519BF768ECD}"/>
              </a:ext>
            </a:extLst>
          </p:cNvPr>
          <p:cNvCxnSpPr>
            <a:cxnSpLocks/>
          </p:cNvCxnSpPr>
          <p:nvPr/>
        </p:nvCxnSpPr>
        <p:spPr>
          <a:xfrm flipH="1">
            <a:off x="2302456" y="3362847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1939DD-357E-CAE3-326F-37ED95BECC7F}"/>
              </a:ext>
            </a:extLst>
          </p:cNvPr>
          <p:cNvCxnSpPr>
            <a:cxnSpLocks/>
          </p:cNvCxnSpPr>
          <p:nvPr/>
        </p:nvCxnSpPr>
        <p:spPr>
          <a:xfrm>
            <a:off x="2302456" y="3636664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6A9CD-8F67-6F4A-C228-58414E7092FC}"/>
                  </a:ext>
                </a:extLst>
              </p:cNvPr>
              <p:cNvSpPr txBox="1"/>
              <p:nvPr/>
            </p:nvSpPr>
            <p:spPr>
              <a:xfrm>
                <a:off x="6766737" y="3335160"/>
                <a:ext cx="652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6A9CD-8F67-6F4A-C228-58414E709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37" y="3335160"/>
                <a:ext cx="65296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405DED-D09D-B4EB-3C63-AEABE39264C6}"/>
              </a:ext>
            </a:extLst>
          </p:cNvPr>
          <p:cNvCxnSpPr>
            <a:cxnSpLocks/>
          </p:cNvCxnSpPr>
          <p:nvPr/>
        </p:nvCxnSpPr>
        <p:spPr>
          <a:xfrm flipH="1">
            <a:off x="2302456" y="4621545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BD3796-6B12-E663-A60B-26A03647A786}"/>
              </a:ext>
            </a:extLst>
          </p:cNvPr>
          <p:cNvCxnSpPr>
            <a:cxnSpLocks/>
          </p:cNvCxnSpPr>
          <p:nvPr/>
        </p:nvCxnSpPr>
        <p:spPr>
          <a:xfrm>
            <a:off x="2302456" y="4914622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425D60-1920-9F64-322E-EFB0D9A859CA}"/>
              </a:ext>
            </a:extLst>
          </p:cNvPr>
          <p:cNvCxnSpPr>
            <a:cxnSpLocks/>
          </p:cNvCxnSpPr>
          <p:nvPr/>
        </p:nvCxnSpPr>
        <p:spPr>
          <a:xfrm flipH="1">
            <a:off x="2302456" y="5256266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50D2FF5-B15C-EDCF-ED59-99481D766FBE}"/>
              </a:ext>
            </a:extLst>
          </p:cNvPr>
          <p:cNvSpPr txBox="1"/>
          <p:nvPr/>
        </p:nvSpPr>
        <p:spPr>
          <a:xfrm>
            <a:off x="3169067" y="2738512"/>
            <a:ext cx="10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Issuance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AB40A-E0F5-549E-4BC3-30708805BD4A}"/>
              </a:ext>
            </a:extLst>
          </p:cNvPr>
          <p:cNvSpPr txBox="1"/>
          <p:nvPr/>
        </p:nvSpPr>
        <p:spPr>
          <a:xfrm>
            <a:off x="3365599" y="3942466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FC70B6-1B3E-4A8D-7C7E-A43BAFE788F9}"/>
                  </a:ext>
                </a:extLst>
              </p:cNvPr>
              <p:cNvSpPr txBox="1"/>
              <p:nvPr/>
            </p:nvSpPr>
            <p:spPr>
              <a:xfrm>
                <a:off x="6777403" y="4786312"/>
                <a:ext cx="4381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FC70B6-1B3E-4A8D-7C7E-A43BAFE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03" y="4786312"/>
                <a:ext cx="438197" cy="276999"/>
              </a:xfrm>
              <a:prstGeom prst="rect">
                <a:avLst/>
              </a:prstGeom>
              <a:blipFill>
                <a:blip r:embed="rId10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FE4B6BC-1B43-4F02-CBF1-0B17C7AA34C2}"/>
              </a:ext>
            </a:extLst>
          </p:cNvPr>
          <p:cNvSpPr/>
          <p:nvPr/>
        </p:nvSpPr>
        <p:spPr>
          <a:xfrm>
            <a:off x="6732563" y="5916999"/>
            <a:ext cx="3346101" cy="428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3C8630-528A-D738-CA7C-C5631158FF54}"/>
              </a:ext>
            </a:extLst>
          </p:cNvPr>
          <p:cNvCxnSpPr>
            <a:cxnSpLocks/>
          </p:cNvCxnSpPr>
          <p:nvPr/>
        </p:nvCxnSpPr>
        <p:spPr>
          <a:xfrm>
            <a:off x="6913433" y="6139433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652C91-D917-340D-7A6D-30AF804C6805}"/>
                  </a:ext>
                </a:extLst>
              </p:cNvPr>
              <p:cNvSpPr txBox="1"/>
              <p:nvPr/>
            </p:nvSpPr>
            <p:spPr>
              <a:xfrm>
                <a:off x="5598281" y="2669694"/>
                <a:ext cx="1025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1652C91-D917-340D-7A6D-30AF804C6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1" y="2669694"/>
                <a:ext cx="102585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BC88B0-73E3-6062-2DDC-CC9E32638C96}"/>
                  </a:ext>
                </a:extLst>
              </p:cNvPr>
              <p:cNvSpPr txBox="1"/>
              <p:nvPr/>
            </p:nvSpPr>
            <p:spPr>
              <a:xfrm>
                <a:off x="1161587" y="2730668"/>
                <a:ext cx="5358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BC88B0-73E3-6062-2DDC-CC9E3263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87" y="2730668"/>
                <a:ext cx="535852" cy="276999"/>
              </a:xfrm>
              <a:prstGeom prst="rect">
                <a:avLst/>
              </a:prstGeom>
              <a:blipFill>
                <a:blip r:embed="rId12"/>
                <a:stretch>
                  <a:fillRect l="-11628" r="-1395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3474A51-F3CA-40D2-9112-B0CDA970CC28}"/>
                  </a:ext>
                </a:extLst>
              </p:cNvPr>
              <p:cNvSpPr txBox="1"/>
              <p:nvPr/>
            </p:nvSpPr>
            <p:spPr>
              <a:xfrm>
                <a:off x="5621565" y="4089909"/>
                <a:ext cx="974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3474A51-F3CA-40D2-9112-B0CDA970C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65" y="4089909"/>
                <a:ext cx="974561" cy="369332"/>
              </a:xfrm>
              <a:prstGeom prst="rect">
                <a:avLst/>
              </a:prstGeom>
              <a:blipFill>
                <a:blip r:embed="rId13"/>
                <a:stretch>
                  <a:fillRect l="-12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37AECA4-5E27-A57B-373C-3ABEA4E85653}"/>
                  </a:ext>
                </a:extLst>
              </p:cNvPr>
              <p:cNvSpPr txBox="1"/>
              <p:nvPr/>
            </p:nvSpPr>
            <p:spPr>
              <a:xfrm>
                <a:off x="1285884" y="4125069"/>
                <a:ext cx="287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37AECA4-5E27-A57B-373C-3ABEA4E8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4" y="4125069"/>
                <a:ext cx="287258" cy="276999"/>
              </a:xfrm>
              <a:prstGeom prst="rect">
                <a:avLst/>
              </a:prstGeom>
              <a:blipFill>
                <a:blip r:embed="rId14"/>
                <a:stretch>
                  <a:fillRect l="-21739" r="-217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E31EFA8-55B7-E40E-7CF4-1F5FAC101E80}"/>
              </a:ext>
            </a:extLst>
          </p:cNvPr>
          <p:cNvSpPr txBox="1"/>
          <p:nvPr/>
        </p:nvSpPr>
        <p:spPr>
          <a:xfrm>
            <a:off x="7892812" y="5474218"/>
            <a:ext cx="102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1860DE-62FA-AD01-8C8E-F304C2CF8830}"/>
                  </a:ext>
                </a:extLst>
              </p:cNvPr>
              <p:cNvSpPr txBox="1"/>
              <p:nvPr/>
            </p:nvSpPr>
            <p:spPr>
              <a:xfrm>
                <a:off x="3733430" y="5907030"/>
                <a:ext cx="1734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1860DE-62FA-AD01-8C8E-F304C2CF8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430" y="5907030"/>
                <a:ext cx="1734257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AF947F-348D-FB2C-DAA2-4AB03114559B}"/>
                  </a:ext>
                </a:extLst>
              </p:cNvPr>
              <p:cNvSpPr txBox="1"/>
              <p:nvPr/>
            </p:nvSpPr>
            <p:spPr>
              <a:xfrm>
                <a:off x="10430065" y="5117766"/>
                <a:ext cx="5599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AF947F-348D-FB2C-DAA2-4AB031145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065" y="5117766"/>
                <a:ext cx="559961" cy="276999"/>
              </a:xfrm>
              <a:prstGeom prst="rect">
                <a:avLst/>
              </a:prstGeom>
              <a:blipFill>
                <a:blip r:embed="rId16"/>
                <a:stretch>
                  <a:fillRect l="-15556" t="-4545" r="-1333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B42637-44CC-FCD1-31A9-3F18D8A6D7CE}"/>
                  </a:ext>
                </a:extLst>
              </p:cNvPr>
              <p:cNvSpPr txBox="1"/>
              <p:nvPr/>
            </p:nvSpPr>
            <p:spPr>
              <a:xfrm>
                <a:off x="11483611" y="5953196"/>
                <a:ext cx="41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3B42637-44CC-FCD1-31A9-3F18D8A6D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611" y="5953196"/>
                <a:ext cx="416781" cy="276999"/>
              </a:xfrm>
              <a:prstGeom prst="rect">
                <a:avLst/>
              </a:prstGeom>
              <a:blipFill>
                <a:blip r:embed="rId17"/>
                <a:stretch>
                  <a:fillRect l="-12121" r="-151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19DBE5-D7CF-7B2A-A175-33D14C23A3C7}"/>
                  </a:ext>
                </a:extLst>
              </p:cNvPr>
              <p:cNvSpPr txBox="1"/>
              <p:nvPr/>
            </p:nvSpPr>
            <p:spPr>
              <a:xfrm>
                <a:off x="7042451" y="3762835"/>
                <a:ext cx="7539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19DBE5-D7CF-7B2A-A175-33D14C23A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51" y="3762835"/>
                <a:ext cx="753924" cy="369332"/>
              </a:xfrm>
              <a:prstGeom prst="rect">
                <a:avLst/>
              </a:prstGeom>
              <a:blipFill>
                <a:blip r:embed="rId18"/>
                <a:stretch>
                  <a:fillRect l="-6667" t="-6667" r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90634E3-AC6F-7CEC-7351-1D5977994C77}"/>
              </a:ext>
            </a:extLst>
          </p:cNvPr>
          <p:cNvCxnSpPr>
            <a:cxnSpLocks/>
            <a:stCxn id="45" idx="1"/>
            <a:endCxn id="39" idx="3"/>
          </p:cNvCxnSpPr>
          <p:nvPr/>
        </p:nvCxnSpPr>
        <p:spPr>
          <a:xfrm flipH="1">
            <a:off x="6596126" y="3947501"/>
            <a:ext cx="446325" cy="327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rved Right Arrow 52">
            <a:extLst>
              <a:ext uri="{FF2B5EF4-FFF2-40B4-BE49-F238E27FC236}">
                <a16:creationId xmlns:a16="http://schemas.microsoft.com/office/drawing/2014/main" id="{EF081FBA-C64E-AA99-F5AE-7C6FE2220731}"/>
              </a:ext>
            </a:extLst>
          </p:cNvPr>
          <p:cNvSpPr/>
          <p:nvPr/>
        </p:nvSpPr>
        <p:spPr>
          <a:xfrm flipV="1">
            <a:off x="204537" y="4238806"/>
            <a:ext cx="522793" cy="150592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22D3E4-AF9C-8FBB-2B23-41B5D9801B68}"/>
              </a:ext>
            </a:extLst>
          </p:cNvPr>
          <p:cNvSpPr txBox="1"/>
          <p:nvPr/>
        </p:nvSpPr>
        <p:spPr>
          <a:xfrm>
            <a:off x="291608" y="5846544"/>
            <a:ext cx="12520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cache many aux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863DCB-50AF-A337-091D-2D56DA2F0908}"/>
              </a:ext>
            </a:extLst>
          </p:cNvPr>
          <p:cNvSpPr/>
          <p:nvPr/>
        </p:nvSpPr>
        <p:spPr>
          <a:xfrm>
            <a:off x="972313" y="30627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Iss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17B3B-A7D7-593A-2C40-9ADFB0CA0D3F}"/>
              </a:ext>
            </a:extLst>
          </p:cNvPr>
          <p:cNvSpPr/>
          <p:nvPr/>
        </p:nvSpPr>
        <p:spPr>
          <a:xfrm>
            <a:off x="5657389" y="30626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AF2C0-3536-47C5-0F82-35BAF753BC6C}"/>
              </a:ext>
            </a:extLst>
          </p:cNvPr>
          <p:cNvSpPr/>
          <p:nvPr/>
        </p:nvSpPr>
        <p:spPr>
          <a:xfrm>
            <a:off x="972313" y="447919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FF138-8A18-BFD8-642E-0CBB5764C25B}"/>
              </a:ext>
            </a:extLst>
          </p:cNvPr>
          <p:cNvSpPr/>
          <p:nvPr/>
        </p:nvSpPr>
        <p:spPr>
          <a:xfrm>
            <a:off x="5658334" y="4475494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ObtHelp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0C0D58-5B57-E34B-A8D5-5012600E6293}"/>
              </a:ext>
            </a:extLst>
          </p:cNvPr>
          <p:cNvSpPr/>
          <p:nvPr/>
        </p:nvSpPr>
        <p:spPr>
          <a:xfrm>
            <a:off x="5670765" y="5634496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Show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7678E3-E529-7E00-CF97-FB5922BD914D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>
          <a:xfrm>
            <a:off x="6571789" y="3519826"/>
            <a:ext cx="194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1F179A9-9AED-84A3-6277-3ED6DBFA1980}"/>
              </a:ext>
            </a:extLst>
          </p:cNvPr>
          <p:cNvCxnSpPr>
            <a:cxnSpLocks/>
            <a:stCxn id="38" idx="2"/>
            <a:endCxn id="3" idx="0"/>
          </p:cNvCxnSpPr>
          <p:nvPr/>
        </p:nvCxnSpPr>
        <p:spPr>
          <a:xfrm>
            <a:off x="1429513" y="3007667"/>
            <a:ext cx="0" cy="55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4AEFCEC-EB2E-AAB4-50AE-6F1E0FBF68B2}"/>
              </a:ext>
            </a:extLst>
          </p:cNvPr>
          <p:cNvCxnSpPr>
            <a:cxnSpLocks/>
            <a:stCxn id="37" idx="2"/>
            <a:endCxn id="4" idx="0"/>
          </p:cNvCxnSpPr>
          <p:nvPr/>
        </p:nvCxnSpPr>
        <p:spPr>
          <a:xfrm>
            <a:off x="6111210" y="3039026"/>
            <a:ext cx="3379" cy="2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A959B2D-015D-AB66-7D83-5ED09473BD9B}"/>
              </a:ext>
            </a:extLst>
          </p:cNvPr>
          <p:cNvCxnSpPr>
            <a:cxnSpLocks/>
            <a:stCxn id="40" idx="2"/>
            <a:endCxn id="11" idx="0"/>
          </p:cNvCxnSpPr>
          <p:nvPr/>
        </p:nvCxnSpPr>
        <p:spPr>
          <a:xfrm>
            <a:off x="1429513" y="4402068"/>
            <a:ext cx="0" cy="77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07E489-9D0A-9CD4-9CA9-ABA3247BFF2D}"/>
              </a:ext>
            </a:extLst>
          </p:cNvPr>
          <p:cNvCxnSpPr>
            <a:cxnSpLocks/>
            <a:stCxn id="39" idx="2"/>
            <a:endCxn id="13" idx="0"/>
          </p:cNvCxnSpPr>
          <p:nvPr/>
        </p:nvCxnSpPr>
        <p:spPr>
          <a:xfrm>
            <a:off x="6108846" y="4459241"/>
            <a:ext cx="0" cy="16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43D011-04C5-EC67-C1ED-B6D3FA041C54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6559358" y="4924812"/>
            <a:ext cx="218045" cy="7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0CB129-4BF3-44C7-5BEE-0EDD0A55D331}"/>
              </a:ext>
            </a:extLst>
          </p:cNvPr>
          <p:cNvCxnSpPr>
            <a:cxnSpLocks/>
            <a:stCxn id="42" idx="3"/>
            <a:endCxn id="28" idx="1"/>
          </p:cNvCxnSpPr>
          <p:nvPr/>
        </p:nvCxnSpPr>
        <p:spPr>
          <a:xfrm>
            <a:off x="5467687" y="6091696"/>
            <a:ext cx="203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AED12CD-9E16-53AE-21DB-EBE2D0EC7E80}"/>
              </a:ext>
            </a:extLst>
          </p:cNvPr>
          <p:cNvSpPr/>
          <p:nvPr/>
        </p:nvSpPr>
        <p:spPr>
          <a:xfrm>
            <a:off x="10259534" y="5634496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SVer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D5BBCED-5C6A-0815-ADA4-343E79C8E2BF}"/>
              </a:ext>
            </a:extLst>
          </p:cNvPr>
          <p:cNvCxnSpPr>
            <a:cxnSpLocks/>
            <a:stCxn id="43" idx="2"/>
            <a:endCxn id="79" idx="0"/>
          </p:cNvCxnSpPr>
          <p:nvPr/>
        </p:nvCxnSpPr>
        <p:spPr>
          <a:xfrm>
            <a:off x="10710046" y="5394765"/>
            <a:ext cx="0" cy="239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8355919-32BA-3CAE-0DD2-48D31B5808CF}"/>
              </a:ext>
            </a:extLst>
          </p:cNvPr>
          <p:cNvCxnSpPr>
            <a:cxnSpLocks/>
            <a:stCxn id="79" idx="3"/>
            <a:endCxn id="44" idx="1"/>
          </p:cNvCxnSpPr>
          <p:nvPr/>
        </p:nvCxnSpPr>
        <p:spPr>
          <a:xfrm>
            <a:off x="11160558" y="6091696"/>
            <a:ext cx="3230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311060-8F65-9591-60EF-7DCA6A62BE2A}"/>
                  </a:ext>
                </a:extLst>
              </p:cNvPr>
              <p:cNvSpPr txBox="1"/>
              <p:nvPr/>
            </p:nvSpPr>
            <p:spPr>
              <a:xfrm rot="485571">
                <a:off x="7443243" y="3060973"/>
                <a:ext cx="435104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You call this “multi-show”!?</a:t>
                </a:r>
              </a:p>
              <a:p>
                <a:pPr algn="ctr"/>
                <a:r>
                  <a:rPr lang="en-US" dirty="0"/>
                  <a:t>n showings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queries to issuer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311060-8F65-9591-60EF-7DCA6A62B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85571">
                <a:off x="7443243" y="3060973"/>
                <a:ext cx="4351042" cy="646331"/>
              </a:xfrm>
              <a:prstGeom prst="rect">
                <a:avLst/>
              </a:prstGeom>
              <a:blipFill>
                <a:blip r:embed="rId19"/>
                <a:stretch>
                  <a:fillRect b="-49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2FC493-979B-8E1A-EFCA-CDEC69993650}"/>
                  </a:ext>
                </a:extLst>
              </p:cNvPr>
              <p:cNvSpPr txBox="1"/>
              <p:nvPr/>
            </p:nvSpPr>
            <p:spPr>
              <a:xfrm rot="20947027">
                <a:off x="2674119" y="3217704"/>
                <a:ext cx="2222424" cy="553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Proving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can be expensive!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2FC493-979B-8E1A-EFCA-CDEC69993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47027">
                <a:off x="2674119" y="3217704"/>
                <a:ext cx="2222424" cy="553998"/>
              </a:xfrm>
              <a:prstGeom prst="rect">
                <a:avLst/>
              </a:prstGeom>
              <a:blipFill>
                <a:blip r:embed="rId20"/>
                <a:stretch>
                  <a:fillRect l="-2747" t="-5195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C02950C-8209-C5FF-C037-893B93110AED}"/>
              </a:ext>
            </a:extLst>
          </p:cNvPr>
          <p:cNvSpPr txBox="1"/>
          <p:nvPr/>
        </p:nvSpPr>
        <p:spPr>
          <a:xfrm rot="1115418">
            <a:off x="3042225" y="4655694"/>
            <a:ext cx="1531794" cy="55399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Extremely lightweight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530FC3B-0A05-C8DA-C6E5-D2158178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34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53" grpId="0" animBg="1"/>
      <p:bldP spid="54" grpId="0" animBg="1"/>
      <p:bldP spid="11" grpId="0" animBg="1"/>
      <p:bldP spid="13" grpId="0" animBg="1"/>
      <p:bldP spid="28" grpId="0" animBg="1"/>
      <p:bldP spid="79" grpId="0" animBg="1"/>
      <p:bldP spid="18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7E08-2661-F4D2-9AAB-95A10238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Unforgeability*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3A6AE7-DF62-A573-D4E8-F225CB41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43" y="2697184"/>
            <a:ext cx="1434592" cy="14345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B39744-729B-97A4-059B-201C235E2804}"/>
              </a:ext>
            </a:extLst>
          </p:cNvPr>
          <p:cNvCxnSpPr>
            <a:cxnSpLocks/>
          </p:cNvCxnSpPr>
          <p:nvPr/>
        </p:nvCxnSpPr>
        <p:spPr>
          <a:xfrm flipV="1">
            <a:off x="7060739" y="1681758"/>
            <a:ext cx="93" cy="940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D52B8A-1FF1-578F-0007-20C190B98CD7}"/>
              </a:ext>
            </a:extLst>
          </p:cNvPr>
          <p:cNvSpPr txBox="1"/>
          <p:nvPr/>
        </p:nvSpPr>
        <p:spPr>
          <a:xfrm>
            <a:off x="1611273" y="4926260"/>
            <a:ext cx="29291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 affected by how adversary queries help.</a:t>
            </a:r>
          </a:p>
          <a:p>
            <a:r>
              <a:rPr lang="en-US" dirty="0"/>
              <a:t>No “rate-limiting” or one-more unforgeability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26FDFC-F913-4BF9-7931-15952DDDE3D9}"/>
                  </a:ext>
                </a:extLst>
              </p:cNvPr>
              <p:cNvSpPr txBox="1"/>
              <p:nvPr/>
            </p:nvSpPr>
            <p:spPr>
              <a:xfrm>
                <a:off x="6448135" y="1975697"/>
                <a:ext cx="612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26FDFC-F913-4BF9-7931-15952DDDE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35" y="1975697"/>
                <a:ext cx="61260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B51EEF1-BFFB-04CF-BA14-0CB17B1FA867}"/>
              </a:ext>
            </a:extLst>
          </p:cNvPr>
          <p:cNvSpPr txBox="1"/>
          <p:nvPr/>
        </p:nvSpPr>
        <p:spPr>
          <a:xfrm>
            <a:off x="10212371" y="489513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901955-F8EE-83A5-6E93-2566D2D4DEDB}"/>
                  </a:ext>
                </a:extLst>
              </p:cNvPr>
              <p:cNvSpPr txBox="1"/>
              <p:nvPr/>
            </p:nvSpPr>
            <p:spPr>
              <a:xfrm>
                <a:off x="7816904" y="695810"/>
                <a:ext cx="17003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901955-F8EE-83A5-6E93-2566D2D4D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904" y="695810"/>
                <a:ext cx="1700337" cy="646331"/>
              </a:xfrm>
              <a:prstGeom prst="rect">
                <a:avLst/>
              </a:prstGeom>
              <a:blipFill>
                <a:blip r:embed="rId5"/>
                <a:stretch>
                  <a:fillRect l="-74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9D4514-C433-E1CD-DDE6-7D6EF43C6E9B}"/>
              </a:ext>
            </a:extLst>
          </p:cNvPr>
          <p:cNvCxnSpPr>
            <a:cxnSpLocks/>
          </p:cNvCxnSpPr>
          <p:nvPr/>
        </p:nvCxnSpPr>
        <p:spPr>
          <a:xfrm>
            <a:off x="7299558" y="1698138"/>
            <a:ext cx="0" cy="924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F7FD3-D289-E593-A520-DC85ED5593ED}"/>
                  </a:ext>
                </a:extLst>
              </p:cNvPr>
              <p:cNvSpPr txBox="1"/>
              <p:nvPr/>
            </p:nvSpPr>
            <p:spPr>
              <a:xfrm>
                <a:off x="7676420" y="6581001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F7FD3-D289-E593-A520-DC85ED559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20" y="6581001"/>
                <a:ext cx="118622" cy="276999"/>
              </a:xfrm>
              <a:prstGeom prst="rect">
                <a:avLst/>
              </a:prstGeom>
              <a:blipFill>
                <a:blip r:embed="rId7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439F653-281B-AC1A-4F33-970B70D73328}"/>
              </a:ext>
            </a:extLst>
          </p:cNvPr>
          <p:cNvSpPr/>
          <p:nvPr/>
        </p:nvSpPr>
        <p:spPr>
          <a:xfrm>
            <a:off x="6762020" y="5707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Iss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1CFB3E-4CBD-7432-A40D-BE9C69230D0B}"/>
              </a:ext>
            </a:extLst>
          </p:cNvPr>
          <p:cNvSpPr/>
          <p:nvPr/>
        </p:nvSpPr>
        <p:spPr>
          <a:xfrm>
            <a:off x="8827500" y="310018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D7BE52-2982-AA71-95ED-452202CA2073}"/>
              </a:ext>
            </a:extLst>
          </p:cNvPr>
          <p:cNvCxnSpPr>
            <a:cxnSpLocks/>
          </p:cNvCxnSpPr>
          <p:nvPr/>
        </p:nvCxnSpPr>
        <p:spPr>
          <a:xfrm>
            <a:off x="7816904" y="3161817"/>
            <a:ext cx="850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DF4F4C-BDC1-B1DE-C8D5-3503465A8FBD}"/>
              </a:ext>
            </a:extLst>
          </p:cNvPr>
          <p:cNvCxnSpPr>
            <a:cxnSpLocks/>
          </p:cNvCxnSpPr>
          <p:nvPr/>
        </p:nvCxnSpPr>
        <p:spPr>
          <a:xfrm flipH="1">
            <a:off x="7816904" y="3314217"/>
            <a:ext cx="824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0D6DAB-3A82-D13E-7938-150052A579FB}"/>
                  </a:ext>
                </a:extLst>
              </p:cNvPr>
              <p:cNvSpPr txBox="1"/>
              <p:nvPr/>
            </p:nvSpPr>
            <p:spPr>
              <a:xfrm>
                <a:off x="7912643" y="3328118"/>
                <a:ext cx="632870" cy="276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0D6DAB-3A82-D13E-7938-150052A57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643" y="3328118"/>
                <a:ext cx="632870" cy="276998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DDC5B5-4CBA-E417-9D2D-651AEC3AE6C0}"/>
                  </a:ext>
                </a:extLst>
              </p:cNvPr>
              <p:cNvSpPr txBox="1"/>
              <p:nvPr/>
            </p:nvSpPr>
            <p:spPr>
              <a:xfrm>
                <a:off x="5298916" y="4048296"/>
                <a:ext cx="605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DDC5B5-4CBA-E417-9D2D-651AEC3A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16" y="4048296"/>
                <a:ext cx="605229" cy="276999"/>
              </a:xfrm>
              <a:prstGeom prst="rect">
                <a:avLst/>
              </a:prstGeom>
              <a:blipFill>
                <a:blip r:embed="rId9"/>
                <a:stretch>
                  <a:fillRect l="-1428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8AF5BE-66E7-6845-1BCD-A64A7D3CAEB3}"/>
                  </a:ext>
                </a:extLst>
              </p:cNvPr>
              <p:cNvSpPr txBox="1"/>
              <p:nvPr/>
            </p:nvSpPr>
            <p:spPr>
              <a:xfrm>
                <a:off x="1576726" y="3912818"/>
                <a:ext cx="297626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Winning Conditions: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8AF5BE-66E7-6845-1BCD-A64A7D3CA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726" y="3912818"/>
                <a:ext cx="2976264" cy="923330"/>
              </a:xfrm>
              <a:prstGeom prst="rect">
                <a:avLst/>
              </a:prstGeom>
              <a:blipFill>
                <a:blip r:embed="rId10"/>
                <a:stretch>
                  <a:fillRect l="-1702" t="-411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6A02A6-5E63-D60C-A3F3-573E7C356822}"/>
              </a:ext>
            </a:extLst>
          </p:cNvPr>
          <p:cNvCxnSpPr>
            <a:cxnSpLocks/>
          </p:cNvCxnSpPr>
          <p:nvPr/>
        </p:nvCxnSpPr>
        <p:spPr>
          <a:xfrm>
            <a:off x="4982076" y="3303493"/>
            <a:ext cx="12608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83FFB58-C4CB-D7AD-E564-43997D2C27DC}"/>
              </a:ext>
            </a:extLst>
          </p:cNvPr>
          <p:cNvSpPr txBox="1"/>
          <p:nvPr/>
        </p:nvSpPr>
        <p:spPr>
          <a:xfrm>
            <a:off x="838200" y="1547604"/>
            <a:ext cx="2601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*simplification, see paper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2DA111-2CCA-5675-5BA9-6327D9B1C1C2}"/>
              </a:ext>
            </a:extLst>
          </p:cNvPr>
          <p:cNvCxnSpPr>
            <a:cxnSpLocks/>
          </p:cNvCxnSpPr>
          <p:nvPr/>
        </p:nvCxnSpPr>
        <p:spPr>
          <a:xfrm flipH="1">
            <a:off x="5071649" y="3912818"/>
            <a:ext cx="10597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B8958D-02E1-5388-D73B-1912950D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12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44C46D-CB4C-50C4-ED5A-AAAAA4410836}"/>
              </a:ext>
            </a:extLst>
          </p:cNvPr>
          <p:cNvCxnSpPr>
            <a:cxnSpLocks/>
          </p:cNvCxnSpPr>
          <p:nvPr/>
        </p:nvCxnSpPr>
        <p:spPr>
          <a:xfrm>
            <a:off x="7842724" y="3760418"/>
            <a:ext cx="850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14DA69-E653-C995-6A38-600D204FC9F6}"/>
              </a:ext>
            </a:extLst>
          </p:cNvPr>
          <p:cNvCxnSpPr>
            <a:cxnSpLocks/>
          </p:cNvCxnSpPr>
          <p:nvPr/>
        </p:nvCxnSpPr>
        <p:spPr>
          <a:xfrm flipH="1">
            <a:off x="7842724" y="3912818"/>
            <a:ext cx="824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DE320D-D9F7-7883-6A28-F6F605C770A4}"/>
                  </a:ext>
                </a:extLst>
              </p:cNvPr>
              <p:cNvSpPr txBox="1"/>
              <p:nvPr/>
            </p:nvSpPr>
            <p:spPr>
              <a:xfrm>
                <a:off x="5181539" y="2915523"/>
                <a:ext cx="949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DE320D-D9F7-7883-6A28-F6F605C7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39" y="2915523"/>
                <a:ext cx="949875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2" grpId="0" animBg="1"/>
      <p:bldP spid="29" grpId="0" animBg="1"/>
      <p:bldP spid="36" grpId="0"/>
      <p:bldP spid="63" grpId="0"/>
      <p:bldP spid="7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6905-B416-9F0C-35B8-C9A64ADB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D690A-0F99-4AB8-8AFD-BEDFD86F87B8}"/>
              </a:ext>
            </a:extLst>
          </p:cNvPr>
          <p:cNvSpPr/>
          <p:nvPr/>
        </p:nvSpPr>
        <p:spPr>
          <a:xfrm>
            <a:off x="2121586" y="4368661"/>
            <a:ext cx="3346101" cy="1135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49448-18D6-F238-6B0B-D8FBAEF0827E}"/>
              </a:ext>
            </a:extLst>
          </p:cNvPr>
          <p:cNvSpPr/>
          <p:nvPr/>
        </p:nvSpPr>
        <p:spPr>
          <a:xfrm>
            <a:off x="2121586" y="3137231"/>
            <a:ext cx="3346101" cy="7055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30F22-8211-2449-5292-1E451D23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477" y="1776088"/>
            <a:ext cx="875323" cy="875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56EE5-EDBA-5CEC-3552-8FFFA1EC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60" y="1779114"/>
            <a:ext cx="875323" cy="875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EFDED-94DB-8404-A62A-EF0CF5009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866" y="1779113"/>
            <a:ext cx="875323" cy="875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BF631-6DA1-CD0B-2FBD-750BFDCB426E}"/>
                  </a:ext>
                </a:extLst>
              </p:cNvPr>
              <p:cNvSpPr txBox="1"/>
              <p:nvPr/>
            </p:nvSpPr>
            <p:spPr>
              <a:xfrm>
                <a:off x="792036" y="1325705"/>
                <a:ext cx="1329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BF631-6DA1-CD0B-2FBD-750BFDCB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6" y="1325705"/>
                <a:ext cx="1329550" cy="369332"/>
              </a:xfrm>
              <a:prstGeom prst="rect">
                <a:avLst/>
              </a:prstGeom>
              <a:blipFill>
                <a:blip r:embed="rId6"/>
                <a:stretch>
                  <a:fillRect l="-37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75A47C-A4F2-CEF6-0442-BA817B2E6CA7}"/>
                  </a:ext>
                </a:extLst>
              </p:cNvPr>
              <p:cNvSpPr txBox="1"/>
              <p:nvPr/>
            </p:nvSpPr>
            <p:spPr>
              <a:xfrm>
                <a:off x="5179382" y="1325705"/>
                <a:ext cx="2593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Holder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75A47C-A4F2-CEF6-0442-BA817B2E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82" y="1325705"/>
                <a:ext cx="2593018" cy="369332"/>
              </a:xfrm>
              <a:prstGeom prst="rect">
                <a:avLst/>
              </a:prstGeom>
              <a:blipFill>
                <a:blip r:embed="rId7"/>
                <a:stretch>
                  <a:fillRect l="-24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7681F-D494-8DD1-0D9D-8CE6929493D2}"/>
                  </a:ext>
                </a:extLst>
              </p:cNvPr>
              <p:cNvSpPr txBox="1"/>
              <p:nvPr/>
            </p:nvSpPr>
            <p:spPr>
              <a:xfrm>
                <a:off x="10262048" y="1256556"/>
                <a:ext cx="14748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67681F-D494-8DD1-0D9D-8CE69294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048" y="1256556"/>
                <a:ext cx="1474890" cy="369332"/>
              </a:xfrm>
              <a:prstGeom prst="rect">
                <a:avLst/>
              </a:prstGeom>
              <a:blipFill>
                <a:blip r:embed="rId8"/>
                <a:stretch>
                  <a:fillRect l="-254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BF560-27C2-B258-E64E-9554752FAA7C}"/>
              </a:ext>
            </a:extLst>
          </p:cNvPr>
          <p:cNvCxnSpPr>
            <a:cxnSpLocks/>
          </p:cNvCxnSpPr>
          <p:nvPr/>
        </p:nvCxnSpPr>
        <p:spPr>
          <a:xfrm flipH="1">
            <a:off x="2302456" y="3362847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EE9099-8BAA-503D-5183-0F7246559358}"/>
              </a:ext>
            </a:extLst>
          </p:cNvPr>
          <p:cNvCxnSpPr>
            <a:cxnSpLocks/>
          </p:cNvCxnSpPr>
          <p:nvPr/>
        </p:nvCxnSpPr>
        <p:spPr>
          <a:xfrm>
            <a:off x="2302456" y="3636664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55CAC5-40EC-514E-4924-5058102CDDBF}"/>
                  </a:ext>
                </a:extLst>
              </p:cNvPr>
              <p:cNvSpPr txBox="1"/>
              <p:nvPr/>
            </p:nvSpPr>
            <p:spPr>
              <a:xfrm>
                <a:off x="6766737" y="3335160"/>
                <a:ext cx="652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55CAC5-40EC-514E-4924-5058102C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37" y="3335160"/>
                <a:ext cx="65296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BB7DA2-C484-5534-A2E0-952A89116806}"/>
              </a:ext>
            </a:extLst>
          </p:cNvPr>
          <p:cNvCxnSpPr>
            <a:cxnSpLocks/>
          </p:cNvCxnSpPr>
          <p:nvPr/>
        </p:nvCxnSpPr>
        <p:spPr>
          <a:xfrm flipH="1">
            <a:off x="2302456" y="4621545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AA3850-67AA-B269-52B1-950DC5CC8D5E}"/>
              </a:ext>
            </a:extLst>
          </p:cNvPr>
          <p:cNvCxnSpPr>
            <a:cxnSpLocks/>
          </p:cNvCxnSpPr>
          <p:nvPr/>
        </p:nvCxnSpPr>
        <p:spPr>
          <a:xfrm>
            <a:off x="2302456" y="4914622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F6A71A-2555-150F-BE8D-167E1F2438AB}"/>
              </a:ext>
            </a:extLst>
          </p:cNvPr>
          <p:cNvCxnSpPr>
            <a:cxnSpLocks/>
          </p:cNvCxnSpPr>
          <p:nvPr/>
        </p:nvCxnSpPr>
        <p:spPr>
          <a:xfrm flipH="1">
            <a:off x="2302456" y="5256266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D67BDB-4994-5302-D9F4-D30CD1CC2248}"/>
              </a:ext>
            </a:extLst>
          </p:cNvPr>
          <p:cNvSpPr txBox="1"/>
          <p:nvPr/>
        </p:nvSpPr>
        <p:spPr>
          <a:xfrm>
            <a:off x="3169067" y="2738512"/>
            <a:ext cx="10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Issuance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313772-0F6D-9BC8-9E5B-72A0BE3E0221}"/>
              </a:ext>
            </a:extLst>
          </p:cNvPr>
          <p:cNvSpPr txBox="1"/>
          <p:nvPr/>
        </p:nvSpPr>
        <p:spPr>
          <a:xfrm>
            <a:off x="3365599" y="3942466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13BF30-73E5-8E80-EBB5-FECDB3DDC412}"/>
                  </a:ext>
                </a:extLst>
              </p:cNvPr>
              <p:cNvSpPr txBox="1"/>
              <p:nvPr/>
            </p:nvSpPr>
            <p:spPr>
              <a:xfrm>
                <a:off x="6777403" y="4786312"/>
                <a:ext cx="4381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𝑎𝑢𝑥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13BF30-73E5-8E80-EBB5-FECDB3DD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403" y="4786312"/>
                <a:ext cx="438197" cy="276999"/>
              </a:xfrm>
              <a:prstGeom prst="rect">
                <a:avLst/>
              </a:prstGeom>
              <a:blipFill>
                <a:blip r:embed="rId10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A5C4AF9-7225-B87C-38AE-B3E949198A97}"/>
              </a:ext>
            </a:extLst>
          </p:cNvPr>
          <p:cNvSpPr/>
          <p:nvPr/>
        </p:nvSpPr>
        <p:spPr>
          <a:xfrm>
            <a:off x="6732563" y="5916999"/>
            <a:ext cx="3346101" cy="428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4B8420-0BD9-A2C7-2C27-A14857A0F624}"/>
              </a:ext>
            </a:extLst>
          </p:cNvPr>
          <p:cNvCxnSpPr>
            <a:cxnSpLocks/>
          </p:cNvCxnSpPr>
          <p:nvPr/>
        </p:nvCxnSpPr>
        <p:spPr>
          <a:xfrm>
            <a:off x="6913433" y="6139433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76CE63-EA73-7C5E-2B1D-9D4E4A9E04AD}"/>
                  </a:ext>
                </a:extLst>
              </p:cNvPr>
              <p:cNvSpPr txBox="1"/>
              <p:nvPr/>
            </p:nvSpPr>
            <p:spPr>
              <a:xfrm>
                <a:off x="5598281" y="2669694"/>
                <a:ext cx="623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76CE63-EA73-7C5E-2B1D-9D4E4A9E0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1" y="2669694"/>
                <a:ext cx="623410" cy="369332"/>
              </a:xfrm>
              <a:prstGeom prst="rect">
                <a:avLst/>
              </a:prstGeom>
              <a:blipFill>
                <a:blip r:embed="rId11"/>
                <a:stretch>
                  <a:fillRect l="-1961" r="-784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96C3AD-F80F-DAA4-4BBA-F878E0599E5A}"/>
                  </a:ext>
                </a:extLst>
              </p:cNvPr>
              <p:cNvSpPr txBox="1"/>
              <p:nvPr/>
            </p:nvSpPr>
            <p:spPr>
              <a:xfrm>
                <a:off x="1161587" y="2730668"/>
                <a:ext cx="5358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96C3AD-F80F-DAA4-4BBA-F878E0599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87" y="2730668"/>
                <a:ext cx="535852" cy="276999"/>
              </a:xfrm>
              <a:prstGeom prst="rect">
                <a:avLst/>
              </a:prstGeom>
              <a:blipFill>
                <a:blip r:embed="rId12"/>
                <a:stretch>
                  <a:fillRect l="-11628" r="-1395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7A1E97-7D6D-8795-9436-429503B66F10}"/>
                  </a:ext>
                </a:extLst>
              </p:cNvPr>
              <p:cNvSpPr txBox="1"/>
              <p:nvPr/>
            </p:nvSpPr>
            <p:spPr>
              <a:xfrm>
                <a:off x="5621565" y="4089909"/>
                <a:ext cx="487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7A1E97-7D6D-8795-9436-429503B6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65" y="4089909"/>
                <a:ext cx="487281" cy="369332"/>
              </a:xfrm>
              <a:prstGeom prst="rect">
                <a:avLst/>
              </a:prstGeom>
              <a:blipFill>
                <a:blip r:embed="rId13"/>
                <a:stretch>
                  <a:fillRect l="-256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24C6AF-D7E9-8CA1-272E-CE507C8F8967}"/>
                  </a:ext>
                </a:extLst>
              </p:cNvPr>
              <p:cNvSpPr txBox="1"/>
              <p:nvPr/>
            </p:nvSpPr>
            <p:spPr>
              <a:xfrm>
                <a:off x="1285884" y="4125069"/>
                <a:ext cx="287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24C6AF-D7E9-8CA1-272E-CE507C8F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4" y="4125069"/>
                <a:ext cx="287258" cy="276999"/>
              </a:xfrm>
              <a:prstGeom prst="rect">
                <a:avLst/>
              </a:prstGeom>
              <a:blipFill>
                <a:blip r:embed="rId14"/>
                <a:stretch>
                  <a:fillRect l="-21739" r="-217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452AA53-2493-6BF6-175C-5529593381EE}"/>
              </a:ext>
            </a:extLst>
          </p:cNvPr>
          <p:cNvSpPr txBox="1"/>
          <p:nvPr/>
        </p:nvSpPr>
        <p:spPr>
          <a:xfrm>
            <a:off x="7892812" y="5474218"/>
            <a:ext cx="102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021A7D-0F9B-A37D-D0E0-2879C7817786}"/>
                  </a:ext>
                </a:extLst>
              </p:cNvPr>
              <p:cNvSpPr txBox="1"/>
              <p:nvPr/>
            </p:nvSpPr>
            <p:spPr>
              <a:xfrm>
                <a:off x="3733431" y="5907030"/>
                <a:ext cx="616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021A7D-0F9B-A37D-D0E0-2879C7817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431" y="5907030"/>
                <a:ext cx="616312" cy="369332"/>
              </a:xfrm>
              <a:prstGeom prst="rect">
                <a:avLst/>
              </a:prstGeom>
              <a:blipFill>
                <a:blip r:embed="rId15"/>
                <a:stretch>
                  <a:fillRect l="-2000" r="-12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3286B2-07DA-3F0A-D57D-4E6244DA006A}"/>
                  </a:ext>
                </a:extLst>
              </p:cNvPr>
              <p:cNvSpPr txBox="1"/>
              <p:nvPr/>
            </p:nvSpPr>
            <p:spPr>
              <a:xfrm>
                <a:off x="10430065" y="5117766"/>
                <a:ext cx="5599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3286B2-07DA-3F0A-D57D-4E6244DA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065" y="5117766"/>
                <a:ext cx="559961" cy="276999"/>
              </a:xfrm>
              <a:prstGeom prst="rect">
                <a:avLst/>
              </a:prstGeom>
              <a:blipFill>
                <a:blip r:embed="rId16"/>
                <a:stretch>
                  <a:fillRect l="-15556" t="-4545" r="-1333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FDB306-E174-1460-8258-8EBB42487C31}"/>
                  </a:ext>
                </a:extLst>
              </p:cNvPr>
              <p:cNvSpPr txBox="1"/>
              <p:nvPr/>
            </p:nvSpPr>
            <p:spPr>
              <a:xfrm>
                <a:off x="11483611" y="5953196"/>
                <a:ext cx="41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FDB306-E174-1460-8258-8EBB42487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611" y="5953196"/>
                <a:ext cx="416781" cy="276999"/>
              </a:xfrm>
              <a:prstGeom prst="rect">
                <a:avLst/>
              </a:prstGeom>
              <a:blipFill>
                <a:blip r:embed="rId17"/>
                <a:stretch>
                  <a:fillRect l="-12121" r="-151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A254823-4ED6-9C84-71DB-BE826D6470CA}"/>
              </a:ext>
            </a:extLst>
          </p:cNvPr>
          <p:cNvSpPr/>
          <p:nvPr/>
        </p:nvSpPr>
        <p:spPr>
          <a:xfrm>
            <a:off x="972313" y="306272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Iss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738725-1CA5-8A37-4120-BE34782994C3}"/>
              </a:ext>
            </a:extLst>
          </p:cNvPr>
          <p:cNvSpPr/>
          <p:nvPr/>
        </p:nvSpPr>
        <p:spPr>
          <a:xfrm>
            <a:off x="5657389" y="30626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CE1050-49AA-E18F-C876-19B9637721A4}"/>
              </a:ext>
            </a:extLst>
          </p:cNvPr>
          <p:cNvSpPr/>
          <p:nvPr/>
        </p:nvSpPr>
        <p:spPr>
          <a:xfrm>
            <a:off x="972313" y="447919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5BB113-86A2-3F68-E861-B5572FD00DC0}"/>
              </a:ext>
            </a:extLst>
          </p:cNvPr>
          <p:cNvSpPr/>
          <p:nvPr/>
        </p:nvSpPr>
        <p:spPr>
          <a:xfrm>
            <a:off x="5658334" y="4475494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ObtHelp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D3FC59-F8C2-C9B5-0BD2-7F5055B8EAF0}"/>
              </a:ext>
            </a:extLst>
          </p:cNvPr>
          <p:cNvSpPr/>
          <p:nvPr/>
        </p:nvSpPr>
        <p:spPr>
          <a:xfrm>
            <a:off x="5670765" y="5634496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Show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A198A9-BD0C-98C8-8E65-C5C220D0167B}"/>
              </a:ext>
            </a:extLst>
          </p:cNvPr>
          <p:cNvCxnSpPr>
            <a:cxnSpLocks/>
            <a:stCxn id="37" idx="3"/>
            <a:endCxn id="15" idx="1"/>
          </p:cNvCxnSpPr>
          <p:nvPr/>
        </p:nvCxnSpPr>
        <p:spPr>
          <a:xfrm>
            <a:off x="6571789" y="3519826"/>
            <a:ext cx="1949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67DD9E-A850-5B5C-0904-72B2C54879C5}"/>
              </a:ext>
            </a:extLst>
          </p:cNvPr>
          <p:cNvCxnSpPr>
            <a:cxnSpLocks/>
            <a:stCxn id="25" idx="2"/>
            <a:endCxn id="36" idx="0"/>
          </p:cNvCxnSpPr>
          <p:nvPr/>
        </p:nvCxnSpPr>
        <p:spPr>
          <a:xfrm>
            <a:off x="1429513" y="3007667"/>
            <a:ext cx="0" cy="55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87AB0D-93F8-4763-9DE5-C39DD01BE447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096000" y="3007667"/>
            <a:ext cx="18589" cy="54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7AC035-060B-74D6-706B-128A44CF3C4A}"/>
              </a:ext>
            </a:extLst>
          </p:cNvPr>
          <p:cNvCxnSpPr>
            <a:cxnSpLocks/>
            <a:stCxn id="27" idx="2"/>
            <a:endCxn id="38" idx="0"/>
          </p:cNvCxnSpPr>
          <p:nvPr/>
        </p:nvCxnSpPr>
        <p:spPr>
          <a:xfrm>
            <a:off x="1429513" y="4402068"/>
            <a:ext cx="0" cy="77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C96ADA-D4F8-59D9-B1DC-23D39DA0B91C}"/>
              </a:ext>
            </a:extLst>
          </p:cNvPr>
          <p:cNvCxnSpPr>
            <a:cxnSpLocks/>
            <a:stCxn id="26" idx="2"/>
            <a:endCxn id="39" idx="0"/>
          </p:cNvCxnSpPr>
          <p:nvPr/>
        </p:nvCxnSpPr>
        <p:spPr>
          <a:xfrm>
            <a:off x="5865206" y="4459241"/>
            <a:ext cx="243640" cy="16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559DFD-86E4-1D51-CDDB-905D26F3AF13}"/>
              </a:ext>
            </a:extLst>
          </p:cNvPr>
          <p:cNvCxnSpPr>
            <a:cxnSpLocks/>
            <a:stCxn id="39" idx="3"/>
            <a:endCxn id="21" idx="1"/>
          </p:cNvCxnSpPr>
          <p:nvPr/>
        </p:nvCxnSpPr>
        <p:spPr>
          <a:xfrm flipV="1">
            <a:off x="6559358" y="4924812"/>
            <a:ext cx="218045" cy="7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C988A6C-7E75-F442-D5E8-693FF75C4232}"/>
              </a:ext>
            </a:extLst>
          </p:cNvPr>
          <p:cNvSpPr/>
          <p:nvPr/>
        </p:nvSpPr>
        <p:spPr>
          <a:xfrm>
            <a:off x="10259534" y="5634496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SVer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8295A19-C232-16CA-4F05-210CDC6B49AA}"/>
              </a:ext>
            </a:extLst>
          </p:cNvPr>
          <p:cNvCxnSpPr>
            <a:cxnSpLocks/>
            <a:stCxn id="30" idx="2"/>
            <a:endCxn id="48" idx="0"/>
          </p:cNvCxnSpPr>
          <p:nvPr/>
        </p:nvCxnSpPr>
        <p:spPr>
          <a:xfrm>
            <a:off x="10710046" y="5394765"/>
            <a:ext cx="0" cy="239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08584A-4458-2B87-46E1-263760398082}"/>
              </a:ext>
            </a:extLst>
          </p:cNvPr>
          <p:cNvCxnSpPr>
            <a:cxnSpLocks/>
            <a:stCxn id="48" idx="3"/>
            <a:endCxn id="31" idx="1"/>
          </p:cNvCxnSpPr>
          <p:nvPr/>
        </p:nvCxnSpPr>
        <p:spPr>
          <a:xfrm>
            <a:off x="11160558" y="6091696"/>
            <a:ext cx="3230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F376B-AB49-6108-972F-7C29371F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3738" y="6368695"/>
            <a:ext cx="2743200" cy="365125"/>
          </a:xfrm>
        </p:spPr>
        <p:txBody>
          <a:bodyPr/>
          <a:lstStyle/>
          <a:p>
            <a:fld id="{FDEF2C1F-30D8-A44D-A2D6-4CB9920612F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FCDD27-B183-97A3-A94C-EB7CAD46B2BE}"/>
                  </a:ext>
                </a:extLst>
              </p:cNvPr>
              <p:cNvSpPr txBox="1"/>
              <p:nvPr/>
            </p:nvSpPr>
            <p:spPr>
              <a:xfrm>
                <a:off x="5179382" y="1034831"/>
                <a:ext cx="25930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Simulator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FCDD27-B183-97A3-A94C-EB7CAD46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82" y="1034831"/>
                <a:ext cx="2593018" cy="369332"/>
              </a:xfrm>
              <a:prstGeom prst="rect">
                <a:avLst/>
              </a:prstGeom>
              <a:blipFill>
                <a:blip r:embed="rId18"/>
                <a:stretch>
                  <a:fillRect l="-24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545D50-DD15-985F-9739-7830749122FA}"/>
                  </a:ext>
                </a:extLst>
              </p:cNvPr>
              <p:cNvSpPr txBox="1"/>
              <p:nvPr/>
            </p:nvSpPr>
            <p:spPr>
              <a:xfrm>
                <a:off x="5937848" y="4074680"/>
                <a:ext cx="67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545D50-DD15-985F-9739-78307491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48" y="4074680"/>
                <a:ext cx="6728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DDA90E3-7931-D088-06CB-0858ABB209E1}"/>
                  </a:ext>
                </a:extLst>
              </p:cNvPr>
              <p:cNvSpPr txBox="1"/>
              <p:nvPr/>
            </p:nvSpPr>
            <p:spPr>
              <a:xfrm>
                <a:off x="6083246" y="2665345"/>
                <a:ext cx="5608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DDA90E3-7931-D088-06CB-0858ABB20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246" y="2665345"/>
                <a:ext cx="56089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8A2836-76AF-A17E-1B7B-F2979F61982F}"/>
                  </a:ext>
                </a:extLst>
              </p:cNvPr>
              <p:cNvSpPr txBox="1"/>
              <p:nvPr/>
            </p:nvSpPr>
            <p:spPr>
              <a:xfrm>
                <a:off x="4349742" y="5907030"/>
                <a:ext cx="805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𝑎𝑢𝑥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8A2836-76AF-A17E-1B7B-F2979F61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742" y="5907030"/>
                <a:ext cx="805992" cy="369332"/>
              </a:xfrm>
              <a:prstGeom prst="rect">
                <a:avLst/>
              </a:prstGeom>
              <a:blipFill>
                <a:blip r:embed="rId21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CAE4C16-0E6F-0FCD-32DD-8F71CB3F613F}"/>
              </a:ext>
            </a:extLst>
          </p:cNvPr>
          <p:cNvCxnSpPr>
            <a:endCxn id="40" idx="1"/>
          </p:cNvCxnSpPr>
          <p:nvPr/>
        </p:nvCxnSpPr>
        <p:spPr>
          <a:xfrm>
            <a:off x="5467687" y="6091695"/>
            <a:ext cx="203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75E2C6A-B678-489B-2776-A0512217020E}"/>
                  </a:ext>
                </a:extLst>
              </p14:cNvPr>
              <p14:cNvContentPartPr/>
              <p14:nvPr/>
            </p14:nvContentPartPr>
            <p14:xfrm>
              <a:off x="981620" y="1801860"/>
              <a:ext cx="96840" cy="23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75E2C6A-B678-489B-2776-A051221702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5500" y="1795740"/>
                <a:ext cx="1090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2D6F8B-337A-7FFF-7B26-7D174CD22F32}"/>
                  </a:ext>
                </a:extLst>
              </p14:cNvPr>
              <p14:cNvContentPartPr/>
              <p14:nvPr/>
            </p14:nvContentPartPr>
            <p14:xfrm>
              <a:off x="1675340" y="1835340"/>
              <a:ext cx="170280" cy="359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2D6F8B-337A-7FFF-7B26-7D174CD22F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9220" y="1829220"/>
                <a:ext cx="1825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1BF0826-38D5-408C-482B-E21FC458A7DF}"/>
                  </a:ext>
                </a:extLst>
              </p14:cNvPr>
              <p14:cNvContentPartPr/>
              <p14:nvPr/>
            </p14:nvContentPartPr>
            <p14:xfrm>
              <a:off x="10418300" y="1632660"/>
              <a:ext cx="79200" cy="221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1BF0826-38D5-408C-482B-E21FC458A7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12180" y="1626540"/>
                <a:ext cx="914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303379E-30B4-C405-0658-4C8091280761}"/>
                  </a:ext>
                </a:extLst>
              </p14:cNvPr>
              <p14:cNvContentPartPr/>
              <p14:nvPr/>
            </p14:nvContentPartPr>
            <p14:xfrm>
              <a:off x="11365100" y="1651020"/>
              <a:ext cx="129960" cy="219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303379E-30B4-C405-0658-4C809128076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58980" y="1644900"/>
                <a:ext cx="14220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7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BCB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build="allAtOnce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72952-53DE-78F5-E8B5-B581CFD5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3C153B-90A7-43FA-88FD-75F1FA20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136"/>
          </a:xfrm>
        </p:spPr>
        <p:txBody>
          <a:bodyPr>
            <a:normAutofit/>
          </a:bodyPr>
          <a:lstStyle/>
          <a:p>
            <a:r>
              <a:rPr lang="en-US" sz="3600" dirty="0"/>
              <a:t>Our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19243-ED27-857D-B841-E491DCD96E24}"/>
              </a:ext>
            </a:extLst>
          </p:cNvPr>
          <p:cNvSpPr txBox="1"/>
          <p:nvPr/>
        </p:nvSpPr>
        <p:spPr>
          <a:xfrm>
            <a:off x="838200" y="1102443"/>
            <a:ext cx="1098877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Server-Aided Anonymous Credentials (SAAC) formal model, security definitions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Lifting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 practical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09806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A0A1-EDDC-DF2C-7F50-6E8D7BCE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Lifting Theorem: KVAC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4CB7F-6FB2-5392-A725-54DE9E76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15</a:t>
            </a:fld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CB3E9B-92FC-2294-62E9-9CCA31BDB6D0}"/>
              </a:ext>
            </a:extLst>
          </p:cNvPr>
          <p:cNvSpPr/>
          <p:nvPr/>
        </p:nvSpPr>
        <p:spPr>
          <a:xfrm>
            <a:off x="4350625" y="4960067"/>
            <a:ext cx="3346101" cy="428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7EA0DD-3D2A-8A0B-C2F9-05E95A5771C1}"/>
              </a:ext>
            </a:extLst>
          </p:cNvPr>
          <p:cNvCxnSpPr>
            <a:cxnSpLocks/>
          </p:cNvCxnSpPr>
          <p:nvPr/>
        </p:nvCxnSpPr>
        <p:spPr>
          <a:xfrm>
            <a:off x="4531495" y="5182501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94EA600-122A-C456-E6C5-CA00DE13E11A}"/>
                  </a:ext>
                </a:extLst>
              </p:cNvPr>
              <p:cNvSpPr txBox="1"/>
              <p:nvPr/>
            </p:nvSpPr>
            <p:spPr>
              <a:xfrm>
                <a:off x="989272" y="4162084"/>
                <a:ext cx="1392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94EA600-122A-C456-E6C5-CA00DE13E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72" y="4162084"/>
                <a:ext cx="139281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77682709-2D5B-2334-4589-5A5DCADA0F62}"/>
              </a:ext>
            </a:extLst>
          </p:cNvPr>
          <p:cNvSpPr/>
          <p:nvPr/>
        </p:nvSpPr>
        <p:spPr>
          <a:xfrm>
            <a:off x="2775967" y="3861044"/>
            <a:ext cx="1392809" cy="21111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527DD1-7F9F-BCBA-F993-56C0721143CA}"/>
                  </a:ext>
                </a:extLst>
              </p:cNvPr>
              <p:cNvSpPr/>
              <p:nvPr/>
            </p:nvSpPr>
            <p:spPr>
              <a:xfrm>
                <a:off x="2936698" y="5174318"/>
                <a:ext cx="1112873" cy="6029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527DD1-7F9F-BCBA-F993-56C072114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98" y="5174318"/>
                <a:ext cx="1112873" cy="602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F75E72-8F0F-C3AA-8A26-B0ED8A5CF12B}"/>
                  </a:ext>
                </a:extLst>
              </p:cNvPr>
              <p:cNvSpPr/>
              <p:nvPr/>
            </p:nvSpPr>
            <p:spPr>
              <a:xfrm>
                <a:off x="2916014" y="4056026"/>
                <a:ext cx="1112873" cy="6029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Show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F75E72-8F0F-C3AA-8A26-B0ED8A5CF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14" y="4056026"/>
                <a:ext cx="1112873" cy="602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769A8048-662B-E114-D92A-D18F544DB23E}"/>
              </a:ext>
            </a:extLst>
          </p:cNvPr>
          <p:cNvSpPr/>
          <p:nvPr/>
        </p:nvSpPr>
        <p:spPr>
          <a:xfrm>
            <a:off x="4317518" y="2416388"/>
            <a:ext cx="3346101" cy="428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1F6444-B158-B911-1E9C-13AA4A5DB582}"/>
              </a:ext>
            </a:extLst>
          </p:cNvPr>
          <p:cNvCxnSpPr>
            <a:cxnSpLocks/>
          </p:cNvCxnSpPr>
          <p:nvPr/>
        </p:nvCxnSpPr>
        <p:spPr>
          <a:xfrm>
            <a:off x="4498388" y="2638822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CAA3C88-E694-B2C1-A1AD-8C44D9374D69}"/>
              </a:ext>
            </a:extLst>
          </p:cNvPr>
          <p:cNvSpPr txBox="1"/>
          <p:nvPr/>
        </p:nvSpPr>
        <p:spPr>
          <a:xfrm>
            <a:off x="5477767" y="1973607"/>
            <a:ext cx="102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C9741EA-8B41-0E82-6495-5E037DEA416A}"/>
                  </a:ext>
                </a:extLst>
              </p:cNvPr>
              <p:cNvSpPr txBox="1"/>
              <p:nvPr/>
            </p:nvSpPr>
            <p:spPr>
              <a:xfrm>
                <a:off x="8015020" y="1617155"/>
                <a:ext cx="5599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C9741EA-8B41-0E82-6495-5E037DEA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020" y="1617155"/>
                <a:ext cx="559961" cy="276999"/>
              </a:xfrm>
              <a:prstGeom prst="rect">
                <a:avLst/>
              </a:prstGeom>
              <a:blipFill>
                <a:blip r:embed="rId6"/>
                <a:stretch>
                  <a:fillRect l="-4444" r="-1111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56B5E4-6F7D-0922-7F50-D2D838D7DF49}"/>
                  </a:ext>
                </a:extLst>
              </p:cNvPr>
              <p:cNvSpPr txBox="1"/>
              <p:nvPr/>
            </p:nvSpPr>
            <p:spPr>
              <a:xfrm>
                <a:off x="9068566" y="2452585"/>
                <a:ext cx="41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56B5E4-6F7D-0922-7F50-D2D838D7D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566" y="2452585"/>
                <a:ext cx="416781" cy="276999"/>
              </a:xfrm>
              <a:prstGeom prst="rect">
                <a:avLst/>
              </a:prstGeom>
              <a:blipFill>
                <a:blip r:embed="rId7"/>
                <a:stretch>
                  <a:fillRect l="-15152" r="-1515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DF53BBA3-0815-A3E8-B1E1-E1E0A0FFED4F}"/>
              </a:ext>
            </a:extLst>
          </p:cNvPr>
          <p:cNvSpPr/>
          <p:nvPr/>
        </p:nvSpPr>
        <p:spPr>
          <a:xfrm>
            <a:off x="3255720" y="2133885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274DFA-BB7D-C218-E8C5-47BEDD307849}"/>
              </a:ext>
            </a:extLst>
          </p:cNvPr>
          <p:cNvSpPr/>
          <p:nvPr/>
        </p:nvSpPr>
        <p:spPr>
          <a:xfrm>
            <a:off x="7844489" y="2133885"/>
            <a:ext cx="90102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SVer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522A7F3-F363-A308-39B9-3DAD0697712A}"/>
              </a:ext>
            </a:extLst>
          </p:cNvPr>
          <p:cNvCxnSpPr>
            <a:cxnSpLocks/>
            <a:stCxn id="70" idx="2"/>
            <a:endCxn id="73" idx="0"/>
          </p:cNvCxnSpPr>
          <p:nvPr/>
        </p:nvCxnSpPr>
        <p:spPr>
          <a:xfrm>
            <a:off x="8295001" y="1894154"/>
            <a:ext cx="0" cy="239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EBA27A-E525-69F7-397C-C60FBD63DF4F}"/>
              </a:ext>
            </a:extLst>
          </p:cNvPr>
          <p:cNvCxnSpPr>
            <a:cxnSpLocks/>
            <a:stCxn id="73" idx="3"/>
            <a:endCxn id="71" idx="1"/>
          </p:cNvCxnSpPr>
          <p:nvPr/>
        </p:nvCxnSpPr>
        <p:spPr>
          <a:xfrm>
            <a:off x="8745513" y="2591085"/>
            <a:ext cx="3230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3578665-5EAC-4BCF-71D6-0D7DDD3D8A3F}"/>
                  </a:ext>
                </a:extLst>
              </p:cNvPr>
              <p:cNvSpPr txBox="1"/>
              <p:nvPr/>
            </p:nvSpPr>
            <p:spPr>
              <a:xfrm>
                <a:off x="1576090" y="2362678"/>
                <a:ext cx="1339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3578665-5EAC-4BCF-71D6-0D7DDD3D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90" y="2362678"/>
                <a:ext cx="133992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79DD653-40D4-AF09-E8DF-E5E0A066A980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3052642" y="2591084"/>
            <a:ext cx="203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0360B8-47F1-5D2E-7F59-89EE614501FF}"/>
                  </a:ext>
                </a:extLst>
              </p:cNvPr>
              <p:cNvSpPr txBox="1"/>
              <p:nvPr/>
            </p:nvSpPr>
            <p:spPr>
              <a:xfrm>
                <a:off x="1181949" y="5291118"/>
                <a:ext cx="1392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0" dirty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90360B8-47F1-5D2E-7F59-89EE61450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49" y="5291118"/>
                <a:ext cx="1392810" cy="369332"/>
              </a:xfrm>
              <a:prstGeom prst="rect">
                <a:avLst/>
              </a:prstGeom>
              <a:blipFill>
                <a:blip r:embed="rId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5467625-1133-7035-6EC9-F1BFDF78A6C8}"/>
              </a:ext>
            </a:extLst>
          </p:cNvPr>
          <p:cNvCxnSpPr>
            <a:cxnSpLocks/>
            <a:stCxn id="58" idx="3"/>
            <a:endCxn id="66" idx="1"/>
          </p:cNvCxnSpPr>
          <p:nvPr/>
        </p:nvCxnSpPr>
        <p:spPr>
          <a:xfrm>
            <a:off x="2382082" y="4346750"/>
            <a:ext cx="533932" cy="10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2835166-08D1-6C1D-4C8B-700A4ECC241E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>
            <a:off x="3472451" y="4658958"/>
            <a:ext cx="20684" cy="515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9C41EB-42B4-CB0E-A9C8-6D57A3BC1447}"/>
                  </a:ext>
                </a:extLst>
              </p:cNvPr>
              <p:cNvSpPr txBox="1"/>
              <p:nvPr/>
            </p:nvSpPr>
            <p:spPr>
              <a:xfrm>
                <a:off x="3564690" y="4745816"/>
                <a:ext cx="467307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9C41EB-42B4-CB0E-A9C8-6D57A3BC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90" y="4745816"/>
                <a:ext cx="467307" cy="298928"/>
              </a:xfrm>
              <a:prstGeom prst="rect">
                <a:avLst/>
              </a:prstGeom>
              <a:blipFill>
                <a:blip r:embed="rId10"/>
                <a:stretch>
                  <a:fillRect l="-5263" r="-7895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1317ACD-6F2D-97A9-1193-3EEE0B6A1D99}"/>
              </a:ext>
            </a:extLst>
          </p:cNvPr>
          <p:cNvCxnSpPr>
            <a:cxnSpLocks/>
            <a:stCxn id="79" idx="3"/>
            <a:endCxn id="65" idx="1"/>
          </p:cNvCxnSpPr>
          <p:nvPr/>
        </p:nvCxnSpPr>
        <p:spPr>
          <a:xfrm>
            <a:off x="2574759" y="5475784"/>
            <a:ext cx="3619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A61AF85-71D4-42CE-65E9-9DC5D835656D}"/>
                  </a:ext>
                </a:extLst>
              </p:cNvPr>
              <p:cNvSpPr txBox="1"/>
              <p:nvPr/>
            </p:nvSpPr>
            <p:spPr>
              <a:xfrm>
                <a:off x="5104083" y="4489371"/>
                <a:ext cx="1859280" cy="387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A61AF85-71D4-42CE-65E9-9DC5D8356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083" y="4489371"/>
                <a:ext cx="1859280" cy="38794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6291E49-9A14-39EB-E0FA-BB74D82FCDB2}"/>
              </a:ext>
            </a:extLst>
          </p:cNvPr>
          <p:cNvCxnSpPr>
            <a:cxnSpLocks/>
          </p:cNvCxnSpPr>
          <p:nvPr/>
        </p:nvCxnSpPr>
        <p:spPr>
          <a:xfrm>
            <a:off x="3503508" y="5811810"/>
            <a:ext cx="20684" cy="515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06B238-EFA2-78EA-011C-9D050C0D6AE2}"/>
                  </a:ext>
                </a:extLst>
              </p:cNvPr>
              <p:cNvSpPr txBox="1"/>
              <p:nvPr/>
            </p:nvSpPr>
            <p:spPr>
              <a:xfrm>
                <a:off x="3323630" y="6292610"/>
                <a:ext cx="48212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A06B238-EFA2-78EA-011C-9D050C0D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30" y="6292610"/>
                <a:ext cx="482120" cy="298415"/>
              </a:xfrm>
              <a:prstGeom prst="rect">
                <a:avLst/>
              </a:prstGeom>
              <a:blipFill>
                <a:blip r:embed="rId12"/>
                <a:stretch>
                  <a:fillRect l="-5128" r="-769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>
            <a:extLst>
              <a:ext uri="{FF2B5EF4-FFF2-40B4-BE49-F238E27FC236}">
                <a16:creationId xmlns:a16="http://schemas.microsoft.com/office/drawing/2014/main" id="{24D92BB0-C237-6AB7-2660-E1567FB8C5B1}"/>
              </a:ext>
            </a:extLst>
          </p:cNvPr>
          <p:cNvSpPr/>
          <p:nvPr/>
        </p:nvSpPr>
        <p:spPr>
          <a:xfrm>
            <a:off x="7861784" y="4558016"/>
            <a:ext cx="2619097" cy="9143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0345C5-DD27-34A6-38AB-E1AEB592674F}"/>
                  </a:ext>
                </a:extLst>
              </p:cNvPr>
              <p:cNvSpPr/>
              <p:nvPr/>
            </p:nvSpPr>
            <p:spPr>
              <a:xfrm>
                <a:off x="9250415" y="4705556"/>
                <a:ext cx="1029259" cy="6029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Ver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0345C5-DD27-34A6-38AB-E1AEB5926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415" y="4705556"/>
                <a:ext cx="1029259" cy="6029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E5EDB9F-CEB4-37E4-FE6F-B0800869074F}"/>
                  </a:ext>
                </a:extLst>
              </p:cNvPr>
              <p:cNvSpPr/>
              <p:nvPr/>
            </p:nvSpPr>
            <p:spPr>
              <a:xfrm>
                <a:off x="8105235" y="4705556"/>
                <a:ext cx="963331" cy="6029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SVer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E5EDB9F-CEB4-37E4-FE6F-B08008690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35" y="4705556"/>
                <a:ext cx="963331" cy="6029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12C9DE3-0898-86BA-3F31-0361E4A1A2A1}"/>
                  </a:ext>
                </a:extLst>
              </p:cNvPr>
              <p:cNvSpPr txBox="1"/>
              <p:nvPr/>
            </p:nvSpPr>
            <p:spPr>
              <a:xfrm>
                <a:off x="7861784" y="4103715"/>
                <a:ext cx="1102518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12C9DE3-0898-86BA-3F31-0361E4A1A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84" y="4103715"/>
                <a:ext cx="1102518" cy="298928"/>
              </a:xfrm>
              <a:prstGeom prst="rect">
                <a:avLst/>
              </a:prstGeom>
              <a:blipFill>
                <a:blip r:embed="rId1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45A8A78-C706-0C26-B921-FCCBBFDD773F}"/>
              </a:ext>
            </a:extLst>
          </p:cNvPr>
          <p:cNvCxnSpPr>
            <a:cxnSpLocks/>
            <a:stCxn id="108" idx="2"/>
            <a:endCxn id="107" idx="0"/>
          </p:cNvCxnSpPr>
          <p:nvPr/>
        </p:nvCxnSpPr>
        <p:spPr>
          <a:xfrm>
            <a:off x="8413043" y="4402643"/>
            <a:ext cx="173858" cy="30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5C13D717-E8D4-EC44-22A5-E1FA2B4438B8}"/>
              </a:ext>
            </a:extLst>
          </p:cNvPr>
          <p:cNvCxnSpPr>
            <a:cxnSpLocks/>
          </p:cNvCxnSpPr>
          <p:nvPr/>
        </p:nvCxnSpPr>
        <p:spPr>
          <a:xfrm>
            <a:off x="8582618" y="5308488"/>
            <a:ext cx="485948" cy="606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46E3B27-DFF3-2387-FA47-B7B9411842A7}"/>
                  </a:ext>
                </a:extLst>
              </p:cNvPr>
              <p:cNvSpPr txBox="1"/>
              <p:nvPr/>
            </p:nvSpPr>
            <p:spPr>
              <a:xfrm>
                <a:off x="9178985" y="4095163"/>
                <a:ext cx="1102518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46E3B27-DFF3-2387-FA47-B7B94118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985" y="4095163"/>
                <a:ext cx="1102518" cy="298928"/>
              </a:xfrm>
              <a:prstGeom prst="rect">
                <a:avLst/>
              </a:prstGeom>
              <a:blipFill>
                <a:blip r:embed="rId16"/>
                <a:stretch>
                  <a:fillRect l="-3409" r="-22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C7198331-436A-BE2B-2301-ECD078A7B1B9}"/>
              </a:ext>
            </a:extLst>
          </p:cNvPr>
          <p:cNvCxnSpPr>
            <a:cxnSpLocks/>
            <a:stCxn id="131" idx="2"/>
            <a:endCxn id="106" idx="0"/>
          </p:cNvCxnSpPr>
          <p:nvPr/>
        </p:nvCxnSpPr>
        <p:spPr>
          <a:xfrm>
            <a:off x="9730244" y="4394091"/>
            <a:ext cx="34801" cy="311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46CC2BA-6183-0987-302D-24F1124ED521}"/>
              </a:ext>
            </a:extLst>
          </p:cNvPr>
          <p:cNvCxnSpPr>
            <a:cxnSpLocks/>
          </p:cNvCxnSpPr>
          <p:nvPr/>
        </p:nvCxnSpPr>
        <p:spPr>
          <a:xfrm flipH="1">
            <a:off x="9068566" y="5308849"/>
            <a:ext cx="650411" cy="604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F475F32-CB84-F164-E4E1-4EDCD34D44B8}"/>
                  </a:ext>
                </a:extLst>
              </p:cNvPr>
              <p:cNvSpPr txBox="1"/>
              <p:nvPr/>
            </p:nvSpPr>
            <p:spPr>
              <a:xfrm>
                <a:off x="8860175" y="5989979"/>
                <a:ext cx="41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F475F32-CB84-F164-E4E1-4EDCD34D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175" y="5989979"/>
                <a:ext cx="416781" cy="276999"/>
              </a:xfrm>
              <a:prstGeom prst="rect">
                <a:avLst/>
              </a:prstGeom>
              <a:blipFill>
                <a:blip r:embed="rId17"/>
                <a:stretch>
                  <a:fillRect l="-11765" r="-1176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6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  <p:bldP spid="61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 animBg="1"/>
      <p:bldP spid="73" grpId="0" animBg="1"/>
      <p:bldP spid="77" grpId="0" build="allAtOnce"/>
      <p:bldP spid="79" grpId="0"/>
      <p:bldP spid="88" grpId="0"/>
      <p:bldP spid="98" grpId="0"/>
      <p:bldP spid="104" grpId="0"/>
      <p:bldP spid="105" grpId="0" animBg="1"/>
      <p:bldP spid="106" grpId="0" animBg="1"/>
      <p:bldP spid="107" grpId="0" animBg="1"/>
      <p:bldP spid="108" grpId="0"/>
      <p:bldP spid="131" grpId="0"/>
      <p:bldP spid="1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7C4-30EF-C912-5E2F-99593430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Lifting Theorem: </a:t>
            </a:r>
            <a:r>
              <a:rPr lang="en-US" dirty="0" err="1"/>
              <a:t>oNIP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ED48-8019-843A-3B3B-A2B9CDCF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an </a:t>
            </a:r>
            <a:r>
              <a:rPr lang="en-US" dirty="0" err="1"/>
              <a:t>oNIP</a:t>
            </a:r>
            <a:r>
              <a:rPr lang="en-US" dirty="0"/>
              <a:t> corresponding to the KVAC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7DC6-BBF9-2E05-F0C4-668C7C06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8B1C9-FB1C-7ABA-C4C2-CB26378C324C}"/>
              </a:ext>
            </a:extLst>
          </p:cNvPr>
          <p:cNvSpPr/>
          <p:nvPr/>
        </p:nvSpPr>
        <p:spPr>
          <a:xfrm>
            <a:off x="3979231" y="5176436"/>
            <a:ext cx="3346101" cy="1135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1AADF-7B10-E53C-5702-686B22AD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58" y="3012678"/>
            <a:ext cx="875323" cy="875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9F35A-F775-4496-0AE3-F9E6B1C29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64" y="2920951"/>
            <a:ext cx="875323" cy="875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9241D5-1E95-B32A-F886-1E1681A31D6E}"/>
                  </a:ext>
                </a:extLst>
              </p:cNvPr>
              <p:cNvSpPr txBox="1"/>
              <p:nvPr/>
            </p:nvSpPr>
            <p:spPr>
              <a:xfrm>
                <a:off x="2667134" y="2559269"/>
                <a:ext cx="153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9241D5-1E95-B32A-F886-1E1681A31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134" y="2559269"/>
                <a:ext cx="1536490" cy="369332"/>
              </a:xfrm>
              <a:prstGeom prst="rect">
                <a:avLst/>
              </a:prstGeom>
              <a:blipFill>
                <a:blip r:embed="rId5"/>
                <a:stretch>
                  <a:fillRect l="-409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05841-1AE0-98D8-5401-5EC3E594EF2C}"/>
              </a:ext>
            </a:extLst>
          </p:cNvPr>
          <p:cNvCxnSpPr>
            <a:cxnSpLocks/>
          </p:cNvCxnSpPr>
          <p:nvPr/>
        </p:nvCxnSpPr>
        <p:spPr>
          <a:xfrm flipH="1">
            <a:off x="4160101" y="5429320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5B9ABF-C5DB-CA4C-919C-7EA8F0EA251D}"/>
              </a:ext>
            </a:extLst>
          </p:cNvPr>
          <p:cNvCxnSpPr>
            <a:cxnSpLocks/>
          </p:cNvCxnSpPr>
          <p:nvPr/>
        </p:nvCxnSpPr>
        <p:spPr>
          <a:xfrm>
            <a:off x="4160101" y="5722397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9B42AF-2DBF-2136-126C-31B11D0871B4}"/>
              </a:ext>
            </a:extLst>
          </p:cNvPr>
          <p:cNvCxnSpPr>
            <a:cxnSpLocks/>
          </p:cNvCxnSpPr>
          <p:nvPr/>
        </p:nvCxnSpPr>
        <p:spPr>
          <a:xfrm flipH="1">
            <a:off x="4160101" y="6064041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3469F6-D5C1-D553-8351-FB4D05202389}"/>
              </a:ext>
            </a:extLst>
          </p:cNvPr>
          <p:cNvSpPr txBox="1"/>
          <p:nvPr/>
        </p:nvSpPr>
        <p:spPr>
          <a:xfrm>
            <a:off x="5305544" y="3907341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49A48-63A9-2493-A9EF-824369F1EE20}"/>
                  </a:ext>
                </a:extLst>
              </p:cNvPr>
              <p:cNvSpPr txBox="1"/>
              <p:nvPr/>
            </p:nvSpPr>
            <p:spPr>
              <a:xfrm>
                <a:off x="3143529" y="4842574"/>
                <a:ext cx="287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49A48-63A9-2493-A9EF-824369F1E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29" y="4842574"/>
                <a:ext cx="287258" cy="276999"/>
              </a:xfrm>
              <a:prstGeom prst="rect">
                <a:avLst/>
              </a:prstGeom>
              <a:blipFill>
                <a:blip r:embed="rId6"/>
                <a:stretch>
                  <a:fillRect l="-20833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41CEB0F-DF76-9105-92AB-52FD90CDEB80}"/>
              </a:ext>
            </a:extLst>
          </p:cNvPr>
          <p:cNvSpPr/>
          <p:nvPr/>
        </p:nvSpPr>
        <p:spPr>
          <a:xfrm>
            <a:off x="2829958" y="528696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oNIP</a:t>
            </a:r>
            <a:endParaRPr lang="en-US" dirty="0"/>
          </a:p>
          <a:p>
            <a:pPr algn="ctr"/>
            <a:r>
              <a:rPr lang="en-US" dirty="0" err="1"/>
              <a:t>Iss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4CD351-2A54-691B-CD1B-4F14E6C070C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287158" y="5119573"/>
            <a:ext cx="0" cy="167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F128D8-7C80-BCC2-8B2F-27DB045D5BE0}"/>
                  </a:ext>
                </a:extLst>
              </p:cNvPr>
              <p:cNvSpPr/>
              <p:nvPr/>
            </p:nvSpPr>
            <p:spPr>
              <a:xfrm>
                <a:off x="7556050" y="4337158"/>
                <a:ext cx="914400" cy="589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KVAC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Sho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F128D8-7C80-BCC2-8B2F-27DB045D5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50" y="4337158"/>
                <a:ext cx="914400" cy="589440"/>
              </a:xfrm>
              <a:prstGeom prst="rect">
                <a:avLst/>
              </a:prstGeom>
              <a:blipFill>
                <a:blip r:embed="rId7"/>
                <a:stretch>
                  <a:fillRect l="-4000" r="-2667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FA51FE-7673-27F8-DEEF-C0098AD19B1B}"/>
                  </a:ext>
                </a:extLst>
              </p:cNvPr>
              <p:cNvSpPr txBox="1"/>
              <p:nvPr/>
            </p:nvSpPr>
            <p:spPr>
              <a:xfrm>
                <a:off x="7384467" y="3809298"/>
                <a:ext cx="1236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FA51FE-7673-27F8-DEEF-C0098AD1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467" y="3809298"/>
                <a:ext cx="1236316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6D448E-47DB-4CEA-67C7-3EB468B7AEB5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8002625" y="4178630"/>
            <a:ext cx="10625" cy="15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634C2C-D7BB-9FEE-E4A6-D251D103AFD8}"/>
              </a:ext>
            </a:extLst>
          </p:cNvPr>
          <p:cNvSpPr/>
          <p:nvPr/>
        </p:nvSpPr>
        <p:spPr>
          <a:xfrm>
            <a:off x="7554183" y="52340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oNIP</a:t>
            </a:r>
            <a:endParaRPr lang="en-US" dirty="0"/>
          </a:p>
          <a:p>
            <a:pPr algn="ctr"/>
            <a:r>
              <a:rPr lang="en-US" dirty="0"/>
              <a:t>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8AC6A1-9666-A6D7-5978-3AB76BB73F15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flipH="1">
            <a:off x="8011383" y="4926598"/>
            <a:ext cx="1867" cy="307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2C8113-1CE1-BE3C-1574-CD5B37E22421}"/>
                  </a:ext>
                </a:extLst>
              </p:cNvPr>
              <p:cNvSpPr txBox="1"/>
              <p:nvPr/>
            </p:nvSpPr>
            <p:spPr>
              <a:xfrm>
                <a:off x="8105464" y="4882916"/>
                <a:ext cx="492262" cy="3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key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2C8113-1CE1-BE3C-1574-CD5B37E2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64" y="4882916"/>
                <a:ext cx="492262" cy="394852"/>
              </a:xfrm>
              <a:prstGeom prst="rect">
                <a:avLst/>
              </a:prstGeom>
              <a:blipFill>
                <a:blip r:embed="rId9"/>
                <a:stretch>
                  <a:fillRect r="-1794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782146-3220-F42B-F004-65E14B6FD6AE}"/>
              </a:ext>
            </a:extLst>
          </p:cNvPr>
          <p:cNvCxnSpPr>
            <a:cxnSpLocks/>
          </p:cNvCxnSpPr>
          <p:nvPr/>
        </p:nvCxnSpPr>
        <p:spPr>
          <a:xfrm>
            <a:off x="8571335" y="5897004"/>
            <a:ext cx="318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A370A4-0737-BEFF-8C4F-B18485C5E9AD}"/>
                  </a:ext>
                </a:extLst>
              </p:cNvPr>
              <p:cNvSpPr txBox="1"/>
              <p:nvPr/>
            </p:nvSpPr>
            <p:spPr>
              <a:xfrm>
                <a:off x="8876848" y="5672780"/>
                <a:ext cx="1156855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A370A4-0737-BEFF-8C4F-B18485C5E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848" y="5672780"/>
                <a:ext cx="1156855" cy="391261"/>
              </a:xfrm>
              <a:prstGeom prst="rect">
                <a:avLst/>
              </a:prstGeom>
              <a:blipFill>
                <a:blip r:embed="rId10"/>
                <a:stretch>
                  <a:fillRect l="-3226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B32D3BA-57B5-115A-9805-CFDE084CA409}"/>
              </a:ext>
            </a:extLst>
          </p:cNvPr>
          <p:cNvSpPr txBox="1"/>
          <p:nvPr/>
        </p:nvSpPr>
        <p:spPr>
          <a:xfrm>
            <a:off x="4170266" y="3526598"/>
            <a:ext cx="29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(Issuance same as in KVAC)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19F55-AEF8-D849-53EE-E066DB2FC0F4}"/>
                  </a:ext>
                </a:extLst>
              </p:cNvPr>
              <p:cNvSpPr txBox="1"/>
              <p:nvPr/>
            </p:nvSpPr>
            <p:spPr>
              <a:xfrm>
                <a:off x="7117137" y="2484151"/>
                <a:ext cx="224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Holder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19F55-AEF8-D849-53EE-E066DB2FC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37" y="2484151"/>
                <a:ext cx="2240520" cy="369332"/>
              </a:xfrm>
              <a:prstGeom prst="rect">
                <a:avLst/>
              </a:prstGeom>
              <a:blipFill>
                <a:blip r:embed="rId11"/>
                <a:stretch>
                  <a:fillRect l="-226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63979B-3C50-459B-CB92-809A3E5B3FDD}"/>
                  </a:ext>
                </a:extLst>
              </p:cNvPr>
              <p:cNvSpPr txBox="1"/>
              <p:nvPr/>
            </p:nvSpPr>
            <p:spPr>
              <a:xfrm>
                <a:off x="8886863" y="3796274"/>
                <a:ext cx="2734268" cy="6880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 proves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SVer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𝑘𝑒𝑦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63979B-3C50-459B-CB92-809A3E5B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63" y="3796274"/>
                <a:ext cx="2734268" cy="688009"/>
              </a:xfrm>
              <a:prstGeom prst="rect">
                <a:avLst/>
              </a:prstGeom>
              <a:blipFill>
                <a:blip r:embed="rId12"/>
                <a:stretch>
                  <a:fillRect t="-5455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D7B41D-4D55-F25A-DB25-9CD61FBF441A}"/>
                  </a:ext>
                </a:extLst>
              </p:cNvPr>
              <p:cNvSpPr txBox="1"/>
              <p:nvPr/>
            </p:nvSpPr>
            <p:spPr>
              <a:xfrm>
                <a:off x="318470" y="4288827"/>
                <a:ext cx="2068236" cy="9452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Oblivious</a:t>
                </a:r>
                <a:r>
                  <a:rPr lang="en-US" dirty="0"/>
                  <a:t>: issuer learns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D7B41D-4D55-F25A-DB25-9CD61FBF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0" y="4288827"/>
                <a:ext cx="2068236" cy="945259"/>
              </a:xfrm>
              <a:prstGeom prst="rect">
                <a:avLst/>
              </a:prstGeom>
              <a:blipFill>
                <a:blip r:embed="rId13"/>
                <a:stretch>
                  <a:fillRect l="-1818" t="-26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4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 animBg="1"/>
      <p:bldP spid="16" grpId="0" animBg="1"/>
      <p:bldP spid="17" grpId="0"/>
      <p:bldP spid="19" grpId="0" animBg="1"/>
      <p:bldP spid="21" grpId="0"/>
      <p:bldP spid="23" grpId="0"/>
      <p:bldP spid="24" grpId="0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A6647F21-78D0-0957-E334-4D4E7B83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Construction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FC0CEB-11F7-0C81-8F13-5E104F292070}"/>
              </a:ext>
            </a:extLst>
          </p:cNvPr>
          <p:cNvSpPr/>
          <p:nvPr/>
        </p:nvSpPr>
        <p:spPr>
          <a:xfrm>
            <a:off x="2104133" y="3942872"/>
            <a:ext cx="3346101" cy="1135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27304E-0569-8D25-4544-98469551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477" y="1776088"/>
            <a:ext cx="875323" cy="875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A1E7A8-A0DB-8D59-BFFF-A08ADECD5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60" y="1779114"/>
            <a:ext cx="875323" cy="8753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77E827-0F5D-69FF-4297-FCC7FB008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866" y="1687387"/>
            <a:ext cx="875323" cy="875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83D0F-70A0-015D-4BDA-A59F0B8B4CC7}"/>
                  </a:ext>
                </a:extLst>
              </p:cNvPr>
              <p:cNvSpPr txBox="1"/>
              <p:nvPr/>
            </p:nvSpPr>
            <p:spPr>
              <a:xfrm>
                <a:off x="792036" y="1325705"/>
                <a:ext cx="1508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883D0F-70A0-015D-4BDA-A59F0B8B4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6" y="1325705"/>
                <a:ext cx="1508584" cy="369332"/>
              </a:xfrm>
              <a:prstGeom prst="rect">
                <a:avLst/>
              </a:prstGeom>
              <a:blipFill>
                <a:blip r:embed="rId6"/>
                <a:stretch>
                  <a:fillRect l="-3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8FCE07-3404-12B9-3181-FE9C30FF7676}"/>
                  </a:ext>
                </a:extLst>
              </p:cNvPr>
              <p:cNvSpPr txBox="1"/>
              <p:nvPr/>
            </p:nvSpPr>
            <p:spPr>
              <a:xfrm>
                <a:off x="5179382" y="1325705"/>
                <a:ext cx="224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Holder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8FCE07-3404-12B9-3181-FE9C30FF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82" y="1325705"/>
                <a:ext cx="2240520" cy="369332"/>
              </a:xfrm>
              <a:prstGeom prst="rect">
                <a:avLst/>
              </a:prstGeom>
              <a:blipFill>
                <a:blip r:embed="rId7"/>
                <a:stretch>
                  <a:fillRect l="-282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4B7EC4-7804-22BA-B8DC-9AE69622C8F6}"/>
                  </a:ext>
                </a:extLst>
              </p:cNvPr>
              <p:cNvSpPr txBox="1"/>
              <p:nvPr/>
            </p:nvSpPr>
            <p:spPr>
              <a:xfrm>
                <a:off x="10262048" y="1318990"/>
                <a:ext cx="1551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04B7EC4-7804-22BA-B8DC-9AE69622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2048" y="1318990"/>
                <a:ext cx="1551285" cy="369332"/>
              </a:xfrm>
              <a:prstGeom prst="rect">
                <a:avLst/>
              </a:prstGeom>
              <a:blipFill>
                <a:blip r:embed="rId8"/>
                <a:stretch>
                  <a:fillRect l="-241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EF86499-3068-6964-63FC-6B49305CB9A4}"/>
              </a:ext>
            </a:extLst>
          </p:cNvPr>
          <p:cNvCxnSpPr>
            <a:cxnSpLocks/>
          </p:cNvCxnSpPr>
          <p:nvPr/>
        </p:nvCxnSpPr>
        <p:spPr>
          <a:xfrm flipH="1">
            <a:off x="2285003" y="4195756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EC9989D-F0C2-3A24-36FF-AE0BDB25D085}"/>
              </a:ext>
            </a:extLst>
          </p:cNvPr>
          <p:cNvCxnSpPr>
            <a:cxnSpLocks/>
          </p:cNvCxnSpPr>
          <p:nvPr/>
        </p:nvCxnSpPr>
        <p:spPr>
          <a:xfrm>
            <a:off x="2285003" y="4488833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0CD3D4-2300-FE46-5B4A-0AB4FD56C90D}"/>
              </a:ext>
            </a:extLst>
          </p:cNvPr>
          <p:cNvCxnSpPr>
            <a:cxnSpLocks/>
          </p:cNvCxnSpPr>
          <p:nvPr/>
        </p:nvCxnSpPr>
        <p:spPr>
          <a:xfrm flipH="1">
            <a:off x="2285003" y="4830477"/>
            <a:ext cx="3004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F7790A7-5458-C8D4-FB41-039103ED47FA}"/>
              </a:ext>
            </a:extLst>
          </p:cNvPr>
          <p:cNvSpPr txBox="1"/>
          <p:nvPr/>
        </p:nvSpPr>
        <p:spPr>
          <a:xfrm>
            <a:off x="3435898" y="2676131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0390BF-05FE-2A8E-552D-0A59FA4DFB34}"/>
              </a:ext>
            </a:extLst>
          </p:cNvPr>
          <p:cNvSpPr/>
          <p:nvPr/>
        </p:nvSpPr>
        <p:spPr>
          <a:xfrm>
            <a:off x="6735077" y="5624008"/>
            <a:ext cx="3346101" cy="4285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40B16E1-11C9-0C54-50FD-87A48ACDA591}"/>
              </a:ext>
            </a:extLst>
          </p:cNvPr>
          <p:cNvCxnSpPr>
            <a:cxnSpLocks/>
          </p:cNvCxnSpPr>
          <p:nvPr/>
        </p:nvCxnSpPr>
        <p:spPr>
          <a:xfrm>
            <a:off x="6915947" y="5846442"/>
            <a:ext cx="30044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84E52A-94D4-A757-BDE3-A18A1130C50A}"/>
                  </a:ext>
                </a:extLst>
              </p:cNvPr>
              <p:cNvSpPr txBox="1"/>
              <p:nvPr/>
            </p:nvSpPr>
            <p:spPr>
              <a:xfrm>
                <a:off x="1268431" y="3609010"/>
                <a:ext cx="2872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84E52A-94D4-A757-BDE3-A18A1130C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31" y="3609010"/>
                <a:ext cx="287258" cy="276999"/>
              </a:xfrm>
              <a:prstGeom prst="rect">
                <a:avLst/>
              </a:prstGeom>
              <a:blipFill>
                <a:blip r:embed="rId9"/>
                <a:stretch>
                  <a:fillRect l="-16667" r="-1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D287280-FF38-DDEF-E6F2-B7234B6DFCE2}"/>
              </a:ext>
            </a:extLst>
          </p:cNvPr>
          <p:cNvSpPr txBox="1"/>
          <p:nvPr/>
        </p:nvSpPr>
        <p:spPr>
          <a:xfrm>
            <a:off x="7970720" y="4908377"/>
            <a:ext cx="102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2AC333-8C48-5F96-3BD0-5A6B69ED9D64}"/>
                  </a:ext>
                </a:extLst>
              </p:cNvPr>
              <p:cNvSpPr txBox="1"/>
              <p:nvPr/>
            </p:nvSpPr>
            <p:spPr>
              <a:xfrm>
                <a:off x="2986269" y="5602271"/>
                <a:ext cx="2359060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2AC333-8C48-5F96-3BD0-5A6B69ED9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9" y="5602271"/>
                <a:ext cx="2359060" cy="391261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5305BC-CD4E-19EC-35DD-CBFC1E818432}"/>
                  </a:ext>
                </a:extLst>
              </p:cNvPr>
              <p:cNvSpPr txBox="1"/>
              <p:nvPr/>
            </p:nvSpPr>
            <p:spPr>
              <a:xfrm>
                <a:off x="10090081" y="4206590"/>
                <a:ext cx="1308179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5305BC-CD4E-19EC-35DD-CBFC1E81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081" y="4206590"/>
                <a:ext cx="1308179" cy="298415"/>
              </a:xfrm>
              <a:prstGeom prst="rect">
                <a:avLst/>
              </a:prstGeom>
              <a:blipFill>
                <a:blip r:embed="rId11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D44B8F2A-AD21-0D6F-2A08-729D2FC0E2C0}"/>
              </a:ext>
            </a:extLst>
          </p:cNvPr>
          <p:cNvSpPr/>
          <p:nvPr/>
        </p:nvSpPr>
        <p:spPr>
          <a:xfrm>
            <a:off x="954860" y="40534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oNIP</a:t>
            </a:r>
            <a:endParaRPr lang="en-US" dirty="0"/>
          </a:p>
          <a:p>
            <a:pPr algn="ctr"/>
            <a:r>
              <a:rPr lang="en-US" dirty="0" err="1"/>
              <a:t>Iss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8E33D87-BE24-FB3F-99AE-C98D7BAEFA21}"/>
              </a:ext>
            </a:extLst>
          </p:cNvPr>
          <p:cNvCxnSpPr>
            <a:cxnSpLocks/>
            <a:stCxn id="64" idx="2"/>
            <a:endCxn id="75" idx="0"/>
          </p:cNvCxnSpPr>
          <p:nvPr/>
        </p:nvCxnSpPr>
        <p:spPr>
          <a:xfrm>
            <a:off x="1412060" y="3886009"/>
            <a:ext cx="0" cy="167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6A4D39E-C44E-8250-5F26-5B2F154C0F98}"/>
                  </a:ext>
                </a:extLst>
              </p:cNvPr>
              <p:cNvSpPr/>
              <p:nvPr/>
            </p:nvSpPr>
            <p:spPr>
              <a:xfrm>
                <a:off x="10354376" y="4812876"/>
                <a:ext cx="901024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KVAC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6A4D39E-C44E-8250-5F26-5B2F154C0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376" y="4812876"/>
                <a:ext cx="901024" cy="914400"/>
              </a:xfrm>
              <a:prstGeom prst="rect">
                <a:avLst/>
              </a:prstGeom>
              <a:blipFill>
                <a:blip r:embed="rId12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9653DD6-0297-C072-E4BA-BA10E65EE6EB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>
            <a:off x="10744171" y="4505005"/>
            <a:ext cx="60717" cy="307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A9CF1B0-AF7C-D36E-0377-3ABD18F1901C}"/>
                  </a:ext>
                </a:extLst>
              </p:cNvPr>
              <p:cNvSpPr/>
              <p:nvPr/>
            </p:nvSpPr>
            <p:spPr>
              <a:xfrm>
                <a:off x="5680952" y="3103594"/>
                <a:ext cx="914400" cy="589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KVAC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Sho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A9CF1B0-AF7C-D36E-0377-3ABD18F19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952" y="3103594"/>
                <a:ext cx="914400" cy="589440"/>
              </a:xfrm>
              <a:prstGeom prst="rect">
                <a:avLst/>
              </a:prstGeom>
              <a:blipFill>
                <a:blip r:embed="rId13"/>
                <a:stretch>
                  <a:fillRect l="-4000" r="-400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DA0ACC-F191-9713-C9D9-765FD1DBACE5}"/>
                  </a:ext>
                </a:extLst>
              </p:cNvPr>
              <p:cNvSpPr txBox="1"/>
              <p:nvPr/>
            </p:nvSpPr>
            <p:spPr>
              <a:xfrm>
                <a:off x="5509369" y="2575734"/>
                <a:ext cx="1236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5DA0ACC-F191-9713-C9D9-765FD1DB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69" y="2575734"/>
                <a:ext cx="1236316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9679EDA-3074-74C5-3214-FB07CFEAEAE3}"/>
              </a:ext>
            </a:extLst>
          </p:cNvPr>
          <p:cNvCxnSpPr>
            <a:cxnSpLocks/>
            <a:stCxn id="92" idx="2"/>
            <a:endCxn id="90" idx="0"/>
          </p:cNvCxnSpPr>
          <p:nvPr/>
        </p:nvCxnSpPr>
        <p:spPr>
          <a:xfrm>
            <a:off x="6127527" y="2945066"/>
            <a:ext cx="10625" cy="15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2EAEAFA1-8A31-3317-6120-8D5BE6F57746}"/>
              </a:ext>
            </a:extLst>
          </p:cNvPr>
          <p:cNvSpPr/>
          <p:nvPr/>
        </p:nvSpPr>
        <p:spPr>
          <a:xfrm>
            <a:off x="5679085" y="40005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oNIP</a:t>
            </a:r>
            <a:endParaRPr lang="en-US" dirty="0"/>
          </a:p>
          <a:p>
            <a:pPr algn="ctr"/>
            <a:r>
              <a:rPr lang="en-US" dirty="0"/>
              <a:t>U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F4722D5-A715-30F4-85CD-7AD8AF705C52}"/>
              </a:ext>
            </a:extLst>
          </p:cNvPr>
          <p:cNvCxnSpPr>
            <a:cxnSpLocks/>
            <a:stCxn id="90" idx="2"/>
            <a:endCxn id="100" idx="0"/>
          </p:cNvCxnSpPr>
          <p:nvPr/>
        </p:nvCxnSpPr>
        <p:spPr>
          <a:xfrm flipH="1">
            <a:off x="6136285" y="3693034"/>
            <a:ext cx="1867" cy="307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DF251B3-A16F-DF78-5412-242BD9DA4376}"/>
                  </a:ext>
                </a:extLst>
              </p:cNvPr>
              <p:cNvSpPr txBox="1"/>
              <p:nvPr/>
            </p:nvSpPr>
            <p:spPr>
              <a:xfrm>
                <a:off x="6230366" y="3649352"/>
                <a:ext cx="492262" cy="3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key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DF251B3-A16F-DF78-5412-242BD9DA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66" y="3649352"/>
                <a:ext cx="492262" cy="394852"/>
              </a:xfrm>
              <a:prstGeom prst="rect">
                <a:avLst/>
              </a:prstGeom>
              <a:blipFill>
                <a:blip r:embed="rId15"/>
                <a:stretch>
                  <a:fillRect r="-150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4136468-580F-AE34-EF31-5C751BFF014C}"/>
              </a:ext>
            </a:extLst>
          </p:cNvPr>
          <p:cNvCxnSpPr>
            <a:cxnSpLocks/>
          </p:cNvCxnSpPr>
          <p:nvPr/>
        </p:nvCxnSpPr>
        <p:spPr>
          <a:xfrm>
            <a:off x="6696237" y="4663440"/>
            <a:ext cx="318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7EC2E81-EAB8-A6FA-1246-06DCB7A9B546}"/>
                  </a:ext>
                </a:extLst>
              </p:cNvPr>
              <p:cNvSpPr txBox="1"/>
              <p:nvPr/>
            </p:nvSpPr>
            <p:spPr>
              <a:xfrm>
                <a:off x="7001750" y="4439216"/>
                <a:ext cx="111703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7EC2E81-EAB8-A6FA-1246-06DCB7A9B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50" y="4439216"/>
                <a:ext cx="1117037" cy="391261"/>
              </a:xfrm>
              <a:prstGeom prst="rect">
                <a:avLst/>
              </a:prstGeom>
              <a:blipFill>
                <a:blip r:embed="rId16"/>
                <a:stretch>
                  <a:fillRect l="-449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8C9538-0E8E-4ECA-0147-2028623DD1A1}"/>
                  </a:ext>
                </a:extLst>
              </p:cNvPr>
              <p:cNvSpPr/>
              <p:nvPr/>
            </p:nvSpPr>
            <p:spPr>
              <a:xfrm>
                <a:off x="5689866" y="5503984"/>
                <a:ext cx="914400" cy="5894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KVAC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Sho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8C9538-0E8E-4ECA-0147-2028623DD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866" y="5503984"/>
                <a:ext cx="914400" cy="589440"/>
              </a:xfrm>
              <a:prstGeom prst="rect">
                <a:avLst/>
              </a:prstGeom>
              <a:blipFill>
                <a:blip r:embed="rId17"/>
                <a:stretch>
                  <a:fillRect l="-10811" r="-2703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CD6CFF4-D8EB-EB87-3009-B8C0F2F58AAC}"/>
                  </a:ext>
                </a:extLst>
              </p:cNvPr>
              <p:cNvSpPr txBox="1"/>
              <p:nvPr/>
            </p:nvSpPr>
            <p:spPr>
              <a:xfrm>
                <a:off x="7718568" y="5312945"/>
                <a:ext cx="152990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CD6CFF4-D8EB-EB87-3009-B8C0F2F5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8" y="5312945"/>
                <a:ext cx="1529906" cy="298928"/>
              </a:xfrm>
              <a:prstGeom prst="rect">
                <a:avLst/>
              </a:prstGeom>
              <a:blipFill>
                <a:blip r:embed="rId18"/>
                <a:stretch>
                  <a:fillRect l="-4918" r="-491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AAF79BA-075A-BEF6-C9AB-5FBE85D83B96}"/>
              </a:ext>
            </a:extLst>
          </p:cNvPr>
          <p:cNvCxnSpPr>
            <a:cxnSpLocks/>
            <a:stCxn id="66" idx="3"/>
            <a:endCxn id="113" idx="1"/>
          </p:cNvCxnSpPr>
          <p:nvPr/>
        </p:nvCxnSpPr>
        <p:spPr>
          <a:xfrm>
            <a:off x="5345329" y="5797902"/>
            <a:ext cx="344537" cy="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0F54982-9DB5-17D7-B78E-411F0139F290}"/>
              </a:ext>
            </a:extLst>
          </p:cNvPr>
          <p:cNvSpPr/>
          <p:nvPr/>
        </p:nvSpPr>
        <p:spPr>
          <a:xfrm>
            <a:off x="10354376" y="5854663"/>
            <a:ext cx="914400" cy="753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oNIP</a:t>
            </a:r>
            <a:endParaRPr lang="en-US" dirty="0"/>
          </a:p>
          <a:p>
            <a:pPr algn="ctr"/>
            <a:r>
              <a:rPr lang="en-US" dirty="0"/>
              <a:t>Ver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02E268-8A46-69FD-E3D5-8C4214579683}"/>
              </a:ext>
            </a:extLst>
          </p:cNvPr>
          <p:cNvSpPr txBox="1"/>
          <p:nvPr/>
        </p:nvSpPr>
        <p:spPr>
          <a:xfrm>
            <a:off x="2300620" y="2347239"/>
            <a:ext cx="292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(Issuance same as in KVAC)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5397009-43EB-B374-1BEB-2F1838BF74AC}"/>
                  </a:ext>
                </a:extLst>
              </p:cNvPr>
              <p:cNvSpPr txBox="1"/>
              <p:nvPr/>
            </p:nvSpPr>
            <p:spPr>
              <a:xfrm>
                <a:off x="346171" y="5260880"/>
                <a:ext cx="2150031" cy="6682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Acts as an 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SVer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5397009-43EB-B374-1BEB-2F1838B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1" y="5260880"/>
                <a:ext cx="2150031" cy="668260"/>
              </a:xfrm>
              <a:prstGeom prst="rect">
                <a:avLst/>
              </a:prstGeom>
              <a:blipFill>
                <a:blip r:embed="rId19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3CD06-67E3-591A-D25E-A52A764F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3A74E-CB22-9F7B-4140-06EF9BD536D1}"/>
              </a:ext>
            </a:extLst>
          </p:cNvPr>
          <p:cNvSpPr txBox="1"/>
          <p:nvPr/>
        </p:nvSpPr>
        <p:spPr>
          <a:xfrm>
            <a:off x="7419902" y="1318990"/>
            <a:ext cx="250050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subtle requirements for the </a:t>
            </a:r>
            <a:r>
              <a:rPr lang="en-US" dirty="0" err="1"/>
              <a:t>KVAC+oNIP</a:t>
            </a:r>
            <a:r>
              <a:rPr lang="en-US" dirty="0"/>
              <a:t>, see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A2AF3B-74C0-51A3-C60B-34D97B528215}"/>
                  </a:ext>
                </a:extLst>
              </p:cNvPr>
              <p:cNvSpPr txBox="1"/>
              <p:nvPr/>
            </p:nvSpPr>
            <p:spPr>
              <a:xfrm>
                <a:off x="8761691" y="6266381"/>
                <a:ext cx="1308179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𝑘𝑒𝑦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A2AF3B-74C0-51A3-C60B-34D97B528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91" y="6266381"/>
                <a:ext cx="1308179" cy="298928"/>
              </a:xfrm>
              <a:prstGeom prst="rect">
                <a:avLst/>
              </a:prstGeom>
              <a:blipFill>
                <a:blip r:embed="rId20"/>
                <a:stretch>
                  <a:fillRect t="-41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A04A21-6FB8-DE16-6FF6-6182E095705B}"/>
              </a:ext>
            </a:extLst>
          </p:cNvPr>
          <p:cNvCxnSpPr>
            <a:cxnSpLocks/>
            <a:stCxn id="5" idx="3"/>
            <a:endCxn id="131" idx="1"/>
          </p:cNvCxnSpPr>
          <p:nvPr/>
        </p:nvCxnSpPr>
        <p:spPr>
          <a:xfrm flipV="1">
            <a:off x="10069870" y="6231457"/>
            <a:ext cx="284506" cy="184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5" grpId="0"/>
      <p:bldP spid="66" grpId="0"/>
      <p:bldP spid="67" grpId="0"/>
      <p:bldP spid="85" grpId="0" animBg="1"/>
      <p:bldP spid="113" grpId="0" animBg="1"/>
      <p:bldP spid="115" grpId="0"/>
      <p:bldP spid="131" grpId="0" animBg="1"/>
      <p:bldP spid="134" grpId="0" animBg="1"/>
      <p:bldP spid="7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9CFA0-B7E3-374F-53C5-7AD48D7E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B6BF-95E3-E4C0-BE68-22AD01EF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7C4901-303C-A612-9184-E35F18F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136"/>
          </a:xfrm>
        </p:spPr>
        <p:txBody>
          <a:bodyPr>
            <a:normAutofit/>
          </a:bodyPr>
          <a:lstStyle/>
          <a:p>
            <a:r>
              <a:rPr lang="en-US" sz="3600" dirty="0"/>
              <a:t>Our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F3AE1-AA12-C8E7-38F0-64CA942E89E6}"/>
              </a:ext>
            </a:extLst>
          </p:cNvPr>
          <p:cNvSpPr txBox="1"/>
          <p:nvPr/>
        </p:nvSpPr>
        <p:spPr>
          <a:xfrm>
            <a:off x="838200" y="1102443"/>
            <a:ext cx="1098877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Server-Aided Anonymous Credentials (SAAC) formal model, security definitions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Lifting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 practical constructions</a:t>
            </a:r>
          </a:p>
        </p:txBody>
      </p:sp>
    </p:spTree>
    <p:extLst>
      <p:ext uri="{BB962C8B-B14F-4D97-AF65-F5344CB8AC3E}">
        <p14:creationId xmlns:p14="http://schemas.microsoft.com/office/powerpoint/2010/main" val="7329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44D5-41C4-0D82-E5FF-65349A03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BBS-based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2863-D1B1-B9FF-FD46-2326E04D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608"/>
            <a:ext cx="10515600" cy="4691355"/>
          </a:xfrm>
        </p:spPr>
        <p:txBody>
          <a:bodyPr/>
          <a:lstStyle/>
          <a:p>
            <a:r>
              <a:rPr lang="en-US" dirty="0"/>
              <a:t>KVAC is mostly unchanged from [BBDT ‘16]</a:t>
            </a:r>
          </a:p>
          <a:p>
            <a:pPr lvl="1"/>
            <a:r>
              <a:rPr lang="en-US" dirty="0"/>
              <a:t>Need to prove security with a restricted DDH oracle due to helper leakage</a:t>
            </a:r>
          </a:p>
          <a:p>
            <a:pPr lvl="2"/>
            <a:r>
              <a:rPr lang="en-US" i="1" dirty="0"/>
              <a:t>Gap</a:t>
            </a:r>
            <a:r>
              <a:rPr lang="en-US" dirty="0"/>
              <a:t> q-SDH needed, not just q-SDH</a:t>
            </a:r>
          </a:p>
        </p:txBody>
      </p:sp>
    </p:spTree>
    <p:extLst>
      <p:ext uri="{BB962C8B-B14F-4D97-AF65-F5344CB8AC3E}">
        <p14:creationId xmlns:p14="http://schemas.microsoft.com/office/powerpoint/2010/main" val="37673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803F-A710-CBA2-3BE2-C57F3134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Digital Identity Wallet (EUDI)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9E376-FED1-F5FF-DE9E-42237F0B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63" y="1734144"/>
            <a:ext cx="1625600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DE2DA-30B1-20D3-7D00-7C8F7601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990" y="1803400"/>
            <a:ext cx="16256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90A97-B2AF-8BE7-E0F0-4A2082CCB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072" y="1803400"/>
            <a:ext cx="775855" cy="7758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38B0BB-E708-AF5B-5525-E11A8B5E8996}"/>
              </a:ext>
            </a:extLst>
          </p:cNvPr>
          <p:cNvCxnSpPr>
            <a:cxnSpLocks/>
          </p:cNvCxnSpPr>
          <p:nvPr/>
        </p:nvCxnSpPr>
        <p:spPr>
          <a:xfrm>
            <a:off x="3740726" y="3038763"/>
            <a:ext cx="47105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AECC7-25A9-7129-525B-2EBE280C117C}"/>
              </a:ext>
            </a:extLst>
          </p:cNvPr>
          <p:cNvCxnSpPr>
            <a:cxnSpLocks/>
          </p:cNvCxnSpPr>
          <p:nvPr/>
        </p:nvCxnSpPr>
        <p:spPr>
          <a:xfrm>
            <a:off x="9450965" y="3712866"/>
            <a:ext cx="0" cy="1245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65DB920-5A45-00A7-0586-A40E7E313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888" y="5206099"/>
            <a:ext cx="1137803" cy="1137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FDF3C-0CEB-D0D7-6473-776FD0895653}"/>
              </a:ext>
            </a:extLst>
          </p:cNvPr>
          <p:cNvSpPr txBox="1"/>
          <p:nvPr/>
        </p:nvSpPr>
        <p:spPr>
          <a:xfrm>
            <a:off x="8767077" y="4086717"/>
            <a:ext cx="243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Age over 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9E96C-DC57-CB8A-D89D-D536FF2C1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80" y="2150196"/>
            <a:ext cx="295920" cy="295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593D0-C795-4C2F-FE85-EC3420FA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6AEB4-F862-6B9B-36E4-2DA9E088D437}"/>
              </a:ext>
            </a:extLst>
          </p:cNvPr>
          <p:cNvSpPr txBox="1"/>
          <p:nvPr/>
        </p:nvSpPr>
        <p:spPr>
          <a:xfrm>
            <a:off x="866250" y="5697572"/>
            <a:ext cx="574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”Each [EU] member state shall provide at least one EUDI wallet within 24 months of [April 2024]”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D9AD4-9F7C-FD3C-FD2E-549C2D97ACAC}"/>
              </a:ext>
            </a:extLst>
          </p:cNvPr>
          <p:cNvSpPr txBox="1"/>
          <p:nvPr/>
        </p:nvSpPr>
        <p:spPr>
          <a:xfrm>
            <a:off x="838200" y="3794191"/>
            <a:ext cx="64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“enable privacy preserving techniques which ensure [</a:t>
            </a:r>
            <a:r>
              <a:rPr lang="en-US" sz="2400" dirty="0" err="1"/>
              <a:t>unlinkability</a:t>
            </a:r>
            <a:r>
              <a:rPr lang="en-US" sz="2400" dirty="0"/>
              <a:t>], where the attestation of attributes does not require the identification of the user”</a:t>
            </a:r>
          </a:p>
        </p:txBody>
      </p:sp>
    </p:spTree>
    <p:extLst>
      <p:ext uri="{BB962C8B-B14F-4D97-AF65-F5344CB8AC3E}">
        <p14:creationId xmlns:p14="http://schemas.microsoft.com/office/powerpoint/2010/main" val="13587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0EB2-F182-2AC4-DF43-9F9557AF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oNIP</a:t>
            </a:r>
            <a:r>
              <a:rPr lang="en-US" sz="3600" dirty="0"/>
              <a:t> for BBS-based construction [CATZ ’24, OTZZ ‘24]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3557D-57E2-824A-33E2-C99B048A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20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9310E8-0717-F618-1384-0CF9ED1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57" y="2846623"/>
            <a:ext cx="875323" cy="8753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F9D09-1323-7205-A83D-B38B4CC2B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111" y="2830841"/>
            <a:ext cx="875323" cy="875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816C4E-B542-8680-0C7D-08F113F93C00}"/>
                  </a:ext>
                </a:extLst>
              </p:cNvPr>
              <p:cNvSpPr txBox="1"/>
              <p:nvPr/>
            </p:nvSpPr>
            <p:spPr>
              <a:xfrm>
                <a:off x="7267757" y="2498617"/>
                <a:ext cx="1430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816C4E-B542-8680-0C7D-08F113F9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757" y="2498617"/>
                <a:ext cx="1430328" cy="276999"/>
              </a:xfrm>
              <a:prstGeom prst="rect">
                <a:avLst/>
              </a:prstGeom>
              <a:blipFill>
                <a:blip r:embed="rId5"/>
                <a:stretch>
                  <a:fillRect r="-265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25CCE4-CADB-7AAA-558C-97B8E4D5C614}"/>
                  </a:ext>
                </a:extLst>
              </p:cNvPr>
              <p:cNvSpPr txBox="1"/>
              <p:nvPr/>
            </p:nvSpPr>
            <p:spPr>
              <a:xfrm>
                <a:off x="2535134" y="2502875"/>
                <a:ext cx="734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25CCE4-CADB-7AAA-558C-97B8E4D5C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34" y="2502875"/>
                <a:ext cx="734688" cy="276999"/>
              </a:xfrm>
              <a:prstGeom prst="rect">
                <a:avLst/>
              </a:prstGeom>
              <a:blipFill>
                <a:blip r:embed="rId6"/>
                <a:stretch>
                  <a:fillRect l="-5085" r="-508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0ADCA1-80AD-A2C0-BB6D-59959DB0EFA1}"/>
                  </a:ext>
                </a:extLst>
              </p:cNvPr>
              <p:cNvSpPr txBox="1"/>
              <p:nvPr/>
            </p:nvSpPr>
            <p:spPr>
              <a:xfrm>
                <a:off x="7203889" y="3934764"/>
                <a:ext cx="2717219" cy="68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0ADCA1-80AD-A2C0-BB6D-59959DB0E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89" y="3934764"/>
                <a:ext cx="2717219" cy="680123"/>
              </a:xfrm>
              <a:prstGeom prst="rect">
                <a:avLst/>
              </a:prstGeom>
              <a:blipFill>
                <a:blip r:embed="rId7"/>
                <a:stretch>
                  <a:fillRect l="-93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89E016-23E6-7519-57E4-7BC76FA284F4}"/>
              </a:ext>
            </a:extLst>
          </p:cNvPr>
          <p:cNvCxnSpPr/>
          <p:nvPr/>
        </p:nvCxnSpPr>
        <p:spPr>
          <a:xfrm flipH="1">
            <a:off x="3664951" y="4765402"/>
            <a:ext cx="32387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DC6106-BA97-A867-CD52-A9A22C8C67C4}"/>
                  </a:ext>
                </a:extLst>
              </p:cNvPr>
              <p:cNvSpPr txBox="1"/>
              <p:nvPr/>
            </p:nvSpPr>
            <p:spPr>
              <a:xfrm>
                <a:off x="4875997" y="4390363"/>
                <a:ext cx="816698" cy="375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DC6106-BA97-A867-CD52-A9A22C8C6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997" y="4390363"/>
                <a:ext cx="816698" cy="375039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0A40A5-E03F-2B21-CBD6-64C09D2F8DA1}"/>
                  </a:ext>
                </a:extLst>
              </p:cNvPr>
              <p:cNvSpPr txBox="1"/>
              <p:nvPr/>
            </p:nvSpPr>
            <p:spPr>
              <a:xfrm>
                <a:off x="1822192" y="4749114"/>
                <a:ext cx="1684500" cy="375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Abort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0A40A5-E03F-2B21-CBD6-64C09D2F8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92" y="4749114"/>
                <a:ext cx="1684500" cy="375039"/>
              </a:xfrm>
              <a:prstGeom prst="rect">
                <a:avLst/>
              </a:prstGeom>
              <a:blipFill>
                <a:blip r:embed="rId9"/>
                <a:stretch>
                  <a:fillRect l="-3008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FDF11A-CEBB-1F2D-B52A-867EA8A00FC0}"/>
              </a:ext>
            </a:extLst>
          </p:cNvPr>
          <p:cNvCxnSpPr>
            <a:cxnSpLocks/>
          </p:cNvCxnSpPr>
          <p:nvPr/>
        </p:nvCxnSpPr>
        <p:spPr>
          <a:xfrm>
            <a:off x="3664951" y="5250522"/>
            <a:ext cx="32387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318DF1-4C65-DE4F-52A1-E57F9E8C1DBD}"/>
              </a:ext>
            </a:extLst>
          </p:cNvPr>
          <p:cNvCxnSpPr/>
          <p:nvPr/>
        </p:nvCxnSpPr>
        <p:spPr>
          <a:xfrm flipH="1">
            <a:off x="3664950" y="5557649"/>
            <a:ext cx="32387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ECA05A-FF0B-AB4B-5C25-2F809D1B8643}"/>
              </a:ext>
            </a:extLst>
          </p:cNvPr>
          <p:cNvCxnSpPr>
            <a:cxnSpLocks/>
          </p:cNvCxnSpPr>
          <p:nvPr/>
        </p:nvCxnSpPr>
        <p:spPr>
          <a:xfrm>
            <a:off x="3664949" y="5877573"/>
            <a:ext cx="32387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E8DAF8-97E3-A706-3FD8-5228B46DF4CB}"/>
                  </a:ext>
                </a:extLst>
              </p:cNvPr>
              <p:cNvSpPr/>
              <p:nvPr/>
            </p:nvSpPr>
            <p:spPr>
              <a:xfrm>
                <a:off x="4191950" y="5072528"/>
                <a:ext cx="2184787" cy="97024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Blinded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E8DAF8-97E3-A706-3FD8-5228B46DF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50" y="5072528"/>
                <a:ext cx="2184787" cy="9702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FF511-468E-0235-71CE-BA6E0E587B5C}"/>
                  </a:ext>
                </a:extLst>
              </p:cNvPr>
              <p:cNvSpPr txBox="1"/>
              <p:nvPr/>
            </p:nvSpPr>
            <p:spPr>
              <a:xfrm>
                <a:off x="7203889" y="5726416"/>
                <a:ext cx="3432735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either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𝑑𝑙𝑒𝑞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OR</a:t>
                </a:r>
              </a:p>
              <a:p>
                <a:r>
                  <a:rPr lang="en-US" dirty="0"/>
                  <a:t>issuer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FF511-468E-0235-71CE-BA6E0E587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889" y="5726416"/>
                <a:ext cx="3432735" cy="667747"/>
              </a:xfrm>
              <a:prstGeom prst="rect">
                <a:avLst/>
              </a:prstGeom>
              <a:blipFill>
                <a:blip r:embed="rId11"/>
                <a:stretch>
                  <a:fillRect l="-1476" t="-3704" r="-738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B3D84C-46D3-109C-7FCC-C6693C7C61B2}"/>
                  </a:ext>
                </a:extLst>
              </p:cNvPr>
              <p:cNvSpPr txBox="1"/>
              <p:nvPr/>
            </p:nvSpPr>
            <p:spPr>
              <a:xfrm>
                <a:off x="865200" y="1536044"/>
                <a:ext cx="9654989" cy="7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𝑑𝑙𝑒𝑞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/>
              </a:p>
              <a:p>
                <a:r>
                  <a:rPr lang="en-US" b="1" dirty="0"/>
                  <a:t>Goal: </a:t>
                </a:r>
                <a:r>
                  <a:rPr lang="en-US" i="1" dirty="0"/>
                  <a:t>obliviously</a:t>
                </a:r>
                <a:r>
                  <a:rPr lang="en-US" dirty="0"/>
                  <a:t> issue proofs that statements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𝑑𝑙𝑒𝑞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B3D84C-46D3-109C-7FCC-C6693C7C6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00" y="1536044"/>
                <a:ext cx="9654989" cy="708912"/>
              </a:xfrm>
              <a:prstGeom prst="rect">
                <a:avLst/>
              </a:prstGeom>
              <a:blipFill>
                <a:blip r:embed="rId12"/>
                <a:stretch>
                  <a:fillRect l="-52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6E46FF-D906-10E9-E6D7-21E1499D4C0D}"/>
              </a:ext>
            </a:extLst>
          </p:cNvPr>
          <p:cNvSpPr txBox="1"/>
          <p:nvPr/>
        </p:nvSpPr>
        <p:spPr>
          <a:xfrm>
            <a:off x="9258300" y="1854200"/>
            <a:ext cx="2743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AGM typically needed for unforgeability – but we don’t need unforgeability since our SAAC unforgeability game doesn’t do rate-limiting</a:t>
            </a:r>
          </a:p>
        </p:txBody>
      </p:sp>
    </p:spTree>
    <p:extLst>
      <p:ext uri="{BB962C8B-B14F-4D97-AF65-F5344CB8AC3E}">
        <p14:creationId xmlns:p14="http://schemas.microsoft.com/office/powerpoint/2010/main" val="249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31" grpId="0" animBg="1"/>
      <p:bldP spid="3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313C-DDD1-6858-F8F9-741516DB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DDH-based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C0110-B9C6-9D97-1A3E-0107AA7F1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535"/>
                <a:ext cx="10515600" cy="460642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Based on </a:t>
                </a:r>
                <a:r>
                  <a:rPr lang="en-US" dirty="0"/>
                  <a:t>[CMZ ‘14] KVAC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“Twin DDH” technique gives us an oracle for keyed verification “for free” – no gap-type assumption needed!</a:t>
                </a:r>
              </a:p>
              <a:p>
                <a:r>
                  <a:rPr lang="en-US" dirty="0"/>
                  <a:t>Helper communication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made some optimizations to the original KVAC</a:t>
                </a:r>
              </a:p>
              <a:p>
                <a:pPr lvl="1"/>
                <a:r>
                  <a:rPr lang="en-US" dirty="0"/>
                  <a:t>Reduced communication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in issuance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C0110-B9C6-9D97-1A3E-0107AA7F1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535"/>
                <a:ext cx="10515600" cy="4606428"/>
              </a:xfrm>
              <a:blipFill>
                <a:blip r:embed="rId3"/>
                <a:stretch>
                  <a:fillRect l="-1086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2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D3F9D-F570-1535-4DE7-CBF707A5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3208-8CDE-B0D2-03BB-78105BF8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7114A3-BE4E-4D7B-15D9-313A446C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136"/>
          </a:xfrm>
        </p:spPr>
        <p:txBody>
          <a:bodyPr>
            <a:normAutofit/>
          </a:bodyPr>
          <a:lstStyle/>
          <a:p>
            <a:r>
              <a:rPr lang="en-US" sz="3600" dirty="0"/>
              <a:t>Our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9DA19-D79D-B9B0-4052-C7938453D006}"/>
              </a:ext>
            </a:extLst>
          </p:cNvPr>
          <p:cNvSpPr txBox="1"/>
          <p:nvPr/>
        </p:nvSpPr>
        <p:spPr>
          <a:xfrm>
            <a:off x="838200" y="1102443"/>
            <a:ext cx="1098877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Server-Aided Anonymous Credentials (SAAC) formal model, security definitions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Lifting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Two practical constructions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D23FE3B-C7D7-C370-64A2-2F181CEC7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652916"/>
                  </p:ext>
                </p:extLst>
              </p:nvPr>
            </p:nvGraphicFramePr>
            <p:xfrm>
              <a:off x="5288157" y="1786704"/>
              <a:ext cx="5668733" cy="431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418">
                      <a:extLst>
                        <a:ext uri="{9D8B030D-6E8A-4147-A177-3AD203B41FA5}">
                          <a16:colId xmlns:a16="http://schemas.microsoft.com/office/drawing/2014/main" val="3371006182"/>
                        </a:ext>
                      </a:extLst>
                    </a:gridCol>
                    <a:gridCol w="1097418">
                      <a:extLst>
                        <a:ext uri="{9D8B030D-6E8A-4147-A177-3AD203B41FA5}">
                          <a16:colId xmlns:a16="http://schemas.microsoft.com/office/drawing/2014/main" val="3795637706"/>
                        </a:ext>
                      </a:extLst>
                    </a:gridCol>
                    <a:gridCol w="930030">
                      <a:extLst>
                        <a:ext uri="{9D8B030D-6E8A-4147-A177-3AD203B41FA5}">
                          <a16:colId xmlns:a16="http://schemas.microsoft.com/office/drawing/2014/main" val="879968835"/>
                        </a:ext>
                      </a:extLst>
                    </a:gridCol>
                    <a:gridCol w="1446449">
                      <a:extLst>
                        <a:ext uri="{9D8B030D-6E8A-4147-A177-3AD203B41FA5}">
                          <a16:colId xmlns:a16="http://schemas.microsoft.com/office/drawing/2014/main" val="109354912"/>
                        </a:ext>
                      </a:extLst>
                    </a:gridCol>
                    <a:gridCol w="1097418">
                      <a:extLst>
                        <a:ext uri="{9D8B030D-6E8A-4147-A177-3AD203B41FA5}">
                          <a16:colId xmlns:a16="http://schemas.microsoft.com/office/drawing/2014/main" val="2406944170"/>
                        </a:ext>
                      </a:extLst>
                    </a:gridCol>
                  </a:tblGrid>
                  <a:tr h="51096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Publicly Verifiable?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Multi-Show?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Unforgeability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Anonymity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3132191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CMZ ’14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GGM or DDH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16284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BBDT ‘16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Gap q-SDH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565689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CDDH ‘19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oMath>
                          </a14:m>
                          <a:r>
                            <a:rPr lang="en-US" sz="1400" dirty="0"/>
                            <a:t>-SCDHI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391888"/>
                      </a:ext>
                    </a:extLst>
                  </a:tr>
                  <a:tr h="51096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400" dirty="0"/>
                            <a:t>CMZ [Orru ’24]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AGM + 3-DL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011341"/>
                      </a:ext>
                    </a:extLst>
                  </a:tr>
                  <a:tr h="51096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400" dirty="0"/>
                            <a:t>BBS [Orru ’24]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AGM + q-DL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406423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MBS+ ‘25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596176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ACL [BL’13]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DL+AGM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8452716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BBS#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q-SDH + AGM 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12340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SAA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BBS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Gap q-SDH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497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SAA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DDH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22609"/>
                      </a:ext>
                    </a:extLst>
                  </a:tr>
                  <a:tr h="30056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q-SDH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48900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D23FE3B-C7D7-C370-64A2-2F181CEC7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652916"/>
                  </p:ext>
                </p:extLst>
              </p:nvPr>
            </p:nvGraphicFramePr>
            <p:xfrm>
              <a:off x="5288157" y="1786704"/>
              <a:ext cx="5668733" cy="431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418">
                      <a:extLst>
                        <a:ext uri="{9D8B030D-6E8A-4147-A177-3AD203B41FA5}">
                          <a16:colId xmlns:a16="http://schemas.microsoft.com/office/drawing/2014/main" val="3371006182"/>
                        </a:ext>
                      </a:extLst>
                    </a:gridCol>
                    <a:gridCol w="1097418">
                      <a:extLst>
                        <a:ext uri="{9D8B030D-6E8A-4147-A177-3AD203B41FA5}">
                          <a16:colId xmlns:a16="http://schemas.microsoft.com/office/drawing/2014/main" val="3795637706"/>
                        </a:ext>
                      </a:extLst>
                    </a:gridCol>
                    <a:gridCol w="930030">
                      <a:extLst>
                        <a:ext uri="{9D8B030D-6E8A-4147-A177-3AD203B41FA5}">
                          <a16:colId xmlns:a16="http://schemas.microsoft.com/office/drawing/2014/main" val="879968835"/>
                        </a:ext>
                      </a:extLst>
                    </a:gridCol>
                    <a:gridCol w="1446449">
                      <a:extLst>
                        <a:ext uri="{9D8B030D-6E8A-4147-A177-3AD203B41FA5}">
                          <a16:colId xmlns:a16="http://schemas.microsoft.com/office/drawing/2014/main" val="109354912"/>
                        </a:ext>
                      </a:extLst>
                    </a:gridCol>
                    <a:gridCol w="1097418">
                      <a:extLst>
                        <a:ext uri="{9D8B030D-6E8A-4147-A177-3AD203B41FA5}">
                          <a16:colId xmlns:a16="http://schemas.microsoft.com/office/drawing/2014/main" val="240694417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Publicly Verifiable?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Multi-Show?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Unforgeability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Anonymity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31321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CMZ ’14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GGM or DDH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162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BBDT ‘16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Gap q-SDH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56568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CDDH ‘19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67" t="-375000" r="-78070" b="-97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3918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278049" r="-416092" b="-468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AGM + 3-DL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701134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378049" r="-416092" b="-368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AGM + q-DL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4064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MBS+ ‘25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59617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ACL [BL’13]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DL+AGM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84527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BBS#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q-SDH + AGM 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12340"/>
                      </a:ext>
                    </a:extLst>
                  </a:tr>
                  <a:tr h="3157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1072000" r="-416092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Gap q-SDH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497"/>
                      </a:ext>
                    </a:extLst>
                  </a:tr>
                  <a:tr h="312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9" t="-1172000" r="-41609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Yes*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DDH</a:t>
                          </a:r>
                        </a:p>
                      </a:txBody>
                      <a:tcPr>
                        <a:solidFill>
                          <a:srgbClr val="FFCE3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2260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BBS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q-SDH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Statistical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489009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1D83D12-515D-C9D0-A15A-71CE6A2D3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690" y="2402019"/>
            <a:ext cx="3086100" cy="308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18A44-CDB7-F130-EA19-B69DFEC01CE7}"/>
              </a:ext>
            </a:extLst>
          </p:cNvPr>
          <p:cNvSpPr txBox="1"/>
          <p:nvPr/>
        </p:nvSpPr>
        <p:spPr>
          <a:xfrm>
            <a:off x="1698591" y="5303453"/>
            <a:ext cx="2400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ia.cr</a:t>
            </a:r>
            <a:r>
              <a:rPr lang="en-US" dirty="0"/>
              <a:t>/2025/513</a:t>
            </a:r>
          </a:p>
        </p:txBody>
      </p:sp>
    </p:spTree>
    <p:extLst>
      <p:ext uri="{BB962C8B-B14F-4D97-AF65-F5344CB8AC3E}">
        <p14:creationId xmlns:p14="http://schemas.microsoft.com/office/powerpoint/2010/main" val="394429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E684-DA62-5546-5F10-465E99B54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11AF-1A87-E3C7-695A-3C597869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Digital Identity Wallet (EUDI)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6D8CC-996F-886A-C4B5-17E599E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C0664-173F-180D-2BF2-378BCD24F03D}"/>
              </a:ext>
            </a:extLst>
          </p:cNvPr>
          <p:cNvSpPr txBox="1"/>
          <p:nvPr/>
        </p:nvSpPr>
        <p:spPr>
          <a:xfrm>
            <a:off x="491873" y="3819237"/>
            <a:ext cx="814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proposal from EUDI team: signed vector-commitments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62349-2582-F7C8-85BF-047665CBD7B0}"/>
              </a:ext>
            </a:extLst>
          </p:cNvPr>
          <p:cNvSpPr txBox="1"/>
          <p:nvPr/>
        </p:nvSpPr>
        <p:spPr>
          <a:xfrm>
            <a:off x="491873" y="4487628"/>
            <a:ext cx="752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Cryptographers’ feedback [</a:t>
            </a:r>
            <a:r>
              <a:rPr lang="en-US" sz="2400" dirty="0" err="1"/>
              <a:t>BBCHLLLMMNPsSTTT</a:t>
            </a:r>
            <a:r>
              <a:rPr lang="en-US" sz="2400" dirty="0"/>
              <a:t> ’24]: that provides </a:t>
            </a:r>
            <a:r>
              <a:rPr lang="en-US" sz="2400" dirty="0">
                <a:solidFill>
                  <a:schemeClr val="accent3"/>
                </a:solidFill>
              </a:rPr>
              <a:t>very weak privacy guarantees</a:t>
            </a:r>
            <a:r>
              <a:rPr lang="en-US" sz="24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B8BD0-1288-EADA-050D-84C1F35E0E6E}"/>
              </a:ext>
            </a:extLst>
          </p:cNvPr>
          <p:cNvSpPr txBox="1"/>
          <p:nvPr/>
        </p:nvSpPr>
        <p:spPr>
          <a:xfrm>
            <a:off x="491872" y="5481943"/>
            <a:ext cx="7959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Instead, use </a:t>
            </a:r>
            <a:r>
              <a:rPr lang="en-US" sz="2400" b="1" dirty="0"/>
              <a:t>anonymous credentials </a:t>
            </a:r>
            <a:r>
              <a:rPr lang="en-US" sz="2400" dirty="0"/>
              <a:t>[</a:t>
            </a:r>
            <a:r>
              <a:rPr lang="en-US" sz="2400" dirty="0" err="1"/>
              <a:t>Chaum</a:t>
            </a:r>
            <a:r>
              <a:rPr lang="en-US" sz="2400" dirty="0"/>
              <a:t> ‘82; CL ‘01]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4EF9D-A53B-7D7A-5F93-1F834983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63" y="1734144"/>
            <a:ext cx="16256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B07B7-C483-732A-B542-C3A4A1EE2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990" y="1803400"/>
            <a:ext cx="1625600" cy="162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D62AC0-7A33-94C5-77D5-613E748A7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072" y="1803400"/>
            <a:ext cx="775855" cy="77585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EB6BF6-E009-178F-551E-FBA78B055405}"/>
              </a:ext>
            </a:extLst>
          </p:cNvPr>
          <p:cNvCxnSpPr>
            <a:cxnSpLocks/>
          </p:cNvCxnSpPr>
          <p:nvPr/>
        </p:nvCxnSpPr>
        <p:spPr>
          <a:xfrm>
            <a:off x="3740726" y="3038763"/>
            <a:ext cx="47105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902741-8D0B-56DB-7A40-12D6D4DD6B1A}"/>
              </a:ext>
            </a:extLst>
          </p:cNvPr>
          <p:cNvCxnSpPr>
            <a:cxnSpLocks/>
          </p:cNvCxnSpPr>
          <p:nvPr/>
        </p:nvCxnSpPr>
        <p:spPr>
          <a:xfrm>
            <a:off x="9450965" y="3712866"/>
            <a:ext cx="0" cy="1245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4FF0757-9F7C-E9CF-9569-DC5F0D8B0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888" y="5206099"/>
            <a:ext cx="1137803" cy="11378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39DC5D-3EAA-FF8D-5CD9-DE304FD5484A}"/>
              </a:ext>
            </a:extLst>
          </p:cNvPr>
          <p:cNvSpPr txBox="1"/>
          <p:nvPr/>
        </p:nvSpPr>
        <p:spPr>
          <a:xfrm>
            <a:off x="8767077" y="4086717"/>
            <a:ext cx="243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Age over 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6CF726-9704-DBE9-3F7D-72A375B0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80" y="2150196"/>
            <a:ext cx="295920" cy="2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allAtOnce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E3B76-3345-C97F-216E-16863B81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4D3DD8-8ACE-135C-FEEA-E3FC7AF95B75}"/>
                  </a:ext>
                </a:extLst>
              </p:cNvPr>
              <p:cNvSpPr txBox="1"/>
              <p:nvPr/>
            </p:nvSpPr>
            <p:spPr>
              <a:xfrm>
                <a:off x="4422801" y="2561858"/>
                <a:ext cx="3533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Signature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4D3DD8-8ACE-135C-FEEA-E3FC7AF95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01" y="2561858"/>
                <a:ext cx="3533083" cy="461665"/>
              </a:xfrm>
              <a:prstGeom prst="rect">
                <a:avLst/>
              </a:prstGeom>
              <a:blipFill>
                <a:blip r:embed="rId3"/>
                <a:stretch>
                  <a:fillRect l="-2867" t="-10526" r="-3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DE8B9D-0BD3-C384-3CB7-B57474D14678}"/>
                  </a:ext>
                </a:extLst>
              </p:cNvPr>
              <p:cNvSpPr txBox="1"/>
              <p:nvPr/>
            </p:nvSpPr>
            <p:spPr>
              <a:xfrm>
                <a:off x="1792863" y="4101707"/>
                <a:ext cx="7874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ZKPoK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=1}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DE8B9D-0BD3-C384-3CB7-B57474D14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63" y="4101707"/>
                <a:ext cx="7874976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0CE52E-B1F7-BF0E-973B-3252E0719092}"/>
                  </a:ext>
                </a:extLst>
              </p:cNvPr>
              <p:cNvSpPr txBox="1"/>
              <p:nvPr/>
            </p:nvSpPr>
            <p:spPr>
              <a:xfrm>
                <a:off x="9299576" y="1768686"/>
                <a:ext cx="412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0CE52E-B1F7-BF0E-973B-3252E071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576" y="1768686"/>
                <a:ext cx="412998" cy="369332"/>
              </a:xfrm>
              <a:prstGeom prst="rect">
                <a:avLst/>
              </a:prstGeom>
              <a:blipFill>
                <a:blip r:embed="rId5"/>
                <a:stretch>
                  <a:fillRect l="-27273" t="-3333" r="-2424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68FC85-CB62-653D-CB2F-D9D9DE582E91}"/>
                  </a:ext>
                </a:extLst>
              </p:cNvPr>
              <p:cNvSpPr txBox="1"/>
              <p:nvPr/>
            </p:nvSpPr>
            <p:spPr>
              <a:xfrm>
                <a:off x="1936218" y="5558120"/>
                <a:ext cx="6942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valid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(indicating user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21)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68FC85-CB62-653D-CB2F-D9D9DE58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18" y="5558120"/>
                <a:ext cx="6942670" cy="461665"/>
              </a:xfrm>
              <a:prstGeom prst="rect">
                <a:avLst/>
              </a:prstGeom>
              <a:blipFill>
                <a:blip r:embed="rId6"/>
                <a:stretch>
                  <a:fillRect l="-1460" t="-10811" r="-36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E684F-35E4-E75B-0572-9E7E1E07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38E1E1-DBAA-11D1-D388-04C37488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09" y="643226"/>
            <a:ext cx="5100376" cy="573566"/>
          </a:xfrm>
        </p:spPr>
        <p:txBody>
          <a:bodyPr>
            <a:noAutofit/>
          </a:bodyPr>
          <a:lstStyle/>
          <a:p>
            <a:r>
              <a:rPr lang="en-US" sz="3200" dirty="0"/>
              <a:t>Cryptographers’ feedback [</a:t>
            </a:r>
            <a:r>
              <a:rPr lang="en-US" sz="3200" dirty="0" err="1"/>
              <a:t>BBCHLLLMMNPsSTTT</a:t>
            </a:r>
            <a:r>
              <a:rPr lang="en-US" sz="3200" dirty="0"/>
              <a:t> ’24]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68E3D-8E52-B295-54B6-F972CDA13C17}"/>
              </a:ext>
            </a:extLst>
          </p:cNvPr>
          <p:cNvSpPr txBox="1"/>
          <p:nvPr/>
        </p:nvSpPr>
        <p:spPr>
          <a:xfrm>
            <a:off x="4591714" y="1857593"/>
            <a:ext cx="30085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</a:t>
            </a:r>
            <a:r>
              <a:rPr lang="en-US" dirty="0" err="1"/>
              <a:t>Boneh</a:t>
            </a:r>
            <a:r>
              <a:rPr lang="en-US" dirty="0"/>
              <a:t>-Boyen-</a:t>
            </a:r>
            <a:r>
              <a:rPr lang="en-US" dirty="0" err="1"/>
              <a:t>Shacham</a:t>
            </a:r>
            <a:r>
              <a:rPr lang="en-US" dirty="0"/>
              <a:t> signatures [BBS ’04]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565F9-3FF6-8F8B-2C73-87291A22AD04}"/>
              </a:ext>
            </a:extLst>
          </p:cNvPr>
          <p:cNvSpPr txBox="1"/>
          <p:nvPr/>
        </p:nvSpPr>
        <p:spPr>
          <a:xfrm>
            <a:off x="7379083" y="298586"/>
            <a:ext cx="425398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Why BBS?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keys and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efficient ZKPs [CDL ‘16; TZ ‘23]</a:t>
            </a:r>
          </a:p>
          <a:p>
            <a:r>
              <a:rPr lang="en-US" dirty="0"/>
              <a:t>Caveat: pairing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ADAB9-8006-95B2-3A83-E0FB75C19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863" y="1734144"/>
            <a:ext cx="16256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7BDA8-2052-3C7B-0B7C-4C6897970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990" y="1803400"/>
            <a:ext cx="1625600" cy="1625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81E7A4-91A3-0CC6-64C6-B83317E0242F}"/>
              </a:ext>
            </a:extLst>
          </p:cNvPr>
          <p:cNvCxnSpPr>
            <a:cxnSpLocks/>
          </p:cNvCxnSpPr>
          <p:nvPr/>
        </p:nvCxnSpPr>
        <p:spPr>
          <a:xfrm>
            <a:off x="3740726" y="3038763"/>
            <a:ext cx="47105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8B4C1D-13B7-FEF9-E4E6-D77F440ABC51}"/>
              </a:ext>
            </a:extLst>
          </p:cNvPr>
          <p:cNvCxnSpPr>
            <a:cxnSpLocks/>
          </p:cNvCxnSpPr>
          <p:nvPr/>
        </p:nvCxnSpPr>
        <p:spPr>
          <a:xfrm>
            <a:off x="9450965" y="3712866"/>
            <a:ext cx="0" cy="1245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AF765-1B05-C0E8-2D7C-EAB470CBBC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888" y="5206099"/>
            <a:ext cx="1137803" cy="11378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45F55-2025-3790-621F-00E25D3C60E5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A12351-C3AE-DCC8-BFEB-5658A453DC86}"/>
                  </a:ext>
                </a:extLst>
              </p:cNvPr>
              <p:cNvSpPr txBox="1"/>
              <p:nvPr/>
            </p:nvSpPr>
            <p:spPr>
              <a:xfrm>
                <a:off x="2445732" y="1446092"/>
                <a:ext cx="597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A12351-C3AE-DCC8-BFEB-5658A453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32" y="1446092"/>
                <a:ext cx="597664" cy="461665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2" grpId="0"/>
      <p:bldP spid="20" grpId="0" animBg="1"/>
      <p:bldP spid="21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827A-27C4-BC3B-2C59-72847C17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Engineers’ (informal)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B0CF-F61E-16BB-C6D5-11230E16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BBS requires a </a:t>
            </a:r>
            <a:r>
              <a:rPr lang="en-US" b="1" dirty="0"/>
              <a:t>pairing-friendly curve</a:t>
            </a:r>
            <a:endParaRPr lang="en-US" dirty="0"/>
          </a:p>
          <a:p>
            <a:pPr lvl="1"/>
            <a:r>
              <a:rPr lang="en-US" dirty="0"/>
              <a:t>No standardized pairing-friendly curves</a:t>
            </a:r>
          </a:p>
          <a:p>
            <a:pPr lvl="1"/>
            <a:r>
              <a:rPr lang="en-US" dirty="0"/>
              <a:t>Limited hardware/software support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talk: efficient </a:t>
            </a:r>
            <a:r>
              <a:rPr lang="en-US" b="1" dirty="0"/>
              <a:t>pairing-free </a:t>
            </a:r>
            <a:r>
              <a:rPr lang="en-US" dirty="0"/>
              <a:t>anonymous credentials from standard assumptions</a:t>
            </a:r>
          </a:p>
          <a:p>
            <a:endParaRPr lang="en-US" dirty="0"/>
          </a:p>
          <a:p>
            <a:r>
              <a:rPr lang="en-US" dirty="0"/>
              <a:t>Industry (Orange Innovation) EUDI proposal “BBS#”: BBS can be made pairing-free if you can tolerate some additional interaction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2DAB0-A64E-D984-BEF2-A3294F61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45FE-ABCA-D684-1872-975554C9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BBS# proposal from Orange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D51D-CB1E-900D-6893-09EED53F6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exists a pairing-free version of BBS anonymous credentials in the “keyed-verification” (issuer=verifier) setting [BBDT ‘16]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Lift [BBDT ‘16] to be publicly verifiable through some extra interaction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Limited formal model and proofs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Uses algebraic group model [FKL’18]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5A3D5-93FB-F227-FF17-83434AD5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559EE-50DB-3EA9-98FA-94551539213D}"/>
              </a:ext>
            </a:extLst>
          </p:cNvPr>
          <p:cNvSpPr txBox="1"/>
          <p:nvPr/>
        </p:nvSpPr>
        <p:spPr>
          <a:xfrm>
            <a:off x="1179678" y="4511232"/>
            <a:ext cx="4916322" cy="15696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1. Can we formalize this “server-aided” version of anonymous credentials and prove BBS# secure without the AGM?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26475-E79F-54ED-4F9E-DF63CC8698CC}"/>
              </a:ext>
            </a:extLst>
          </p:cNvPr>
          <p:cNvSpPr txBox="1"/>
          <p:nvPr/>
        </p:nvSpPr>
        <p:spPr>
          <a:xfrm>
            <a:off x="6291859" y="4520803"/>
            <a:ext cx="4637481" cy="12003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2. Can we generically lift keyed-verification schemes to be publicly verifiable?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15267-DD97-C492-9C8E-8884B5201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0" y="2337197"/>
            <a:ext cx="878086" cy="878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422A0-4584-DEF3-6C83-758D3230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572294" cy="572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0FFDD-FC05-79CD-C9FE-66C64F493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2963466"/>
            <a:ext cx="572294" cy="5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1778-CA03-93B0-B391-B36A9F09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33F0-FAFF-3EAD-817C-548E036D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needs </a:t>
            </a:r>
            <a:r>
              <a:rPr lang="en-US" b="1" dirty="0"/>
              <a:t>pairing-free</a:t>
            </a:r>
            <a:r>
              <a:rPr lang="en-US" dirty="0"/>
              <a:t> anonymous credentials</a:t>
            </a:r>
          </a:p>
          <a:p>
            <a:r>
              <a:rPr lang="en-US" dirty="0"/>
              <a:t>BBS is the most promising option, but requires a pairing</a:t>
            </a:r>
          </a:p>
          <a:p>
            <a:r>
              <a:rPr lang="en-US" dirty="0"/>
              <a:t>BBS#: proposal to make BBS pairing-free through extra interaction</a:t>
            </a:r>
          </a:p>
          <a:p>
            <a:endParaRPr lang="en-US" dirty="0"/>
          </a:p>
          <a:p>
            <a:r>
              <a:rPr lang="en-US" dirty="0"/>
              <a:t>Up next</a:t>
            </a:r>
          </a:p>
          <a:p>
            <a:pPr lvl="1"/>
            <a:r>
              <a:rPr lang="en-US" dirty="0"/>
              <a:t>Background: BBS signatures and BBS#</a:t>
            </a:r>
          </a:p>
          <a:p>
            <a:pPr lvl="1"/>
            <a:r>
              <a:rPr lang="en-US" dirty="0"/>
              <a:t>Our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0608-CD98-73E4-C4CF-C0CFBE06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19DA-9B94-DE1C-F4E6-E74E750E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BBS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03E9B-B6F7-669E-912A-3DB46C498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050"/>
                <a:ext cx="10515600" cy="463391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03E9B-B6F7-669E-912A-3DB46C498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050"/>
                <a:ext cx="10515600" cy="4633913"/>
              </a:xfrm>
              <a:blipFill>
                <a:blip r:embed="rId3"/>
                <a:stretch>
                  <a:fillRect t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D3C53-76CA-5329-79E5-7BD04D2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C3287-1041-A237-9AE7-B6E01269AF2A}"/>
                  </a:ext>
                </a:extLst>
              </p:cNvPr>
              <p:cNvSpPr txBox="1"/>
              <p:nvPr/>
            </p:nvSpPr>
            <p:spPr>
              <a:xfrm>
                <a:off x="8080910" y="523940"/>
                <a:ext cx="380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Pairing: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C3287-1041-A237-9AE7-B6E01269A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910" y="523940"/>
                <a:ext cx="3802579" cy="369332"/>
              </a:xfrm>
              <a:prstGeom prst="rect">
                <a:avLst/>
              </a:prstGeom>
              <a:blipFill>
                <a:blip r:embed="rId4"/>
                <a:stretch>
                  <a:fillRect l="-133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961728-8FF5-6C5F-30E9-2BC84CB04446}"/>
                  </a:ext>
                </a:extLst>
              </p:cNvPr>
              <p:cNvSpPr txBox="1"/>
              <p:nvPr/>
            </p:nvSpPr>
            <p:spPr>
              <a:xfrm>
                <a:off x="2456713" y="2327196"/>
                <a:ext cx="2450414" cy="16391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961728-8FF5-6C5F-30E9-2BC84CB04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713" y="2327196"/>
                <a:ext cx="2450414" cy="1639103"/>
              </a:xfrm>
              <a:prstGeom prst="rect">
                <a:avLst/>
              </a:prstGeom>
              <a:blipFill>
                <a:blip r:embed="rId5"/>
                <a:stretch>
                  <a:fillRect t="-1527" b="-53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CCD2D-4A0F-1856-C5BB-9F9E010651DB}"/>
                  </a:ext>
                </a:extLst>
              </p:cNvPr>
              <p:cNvSpPr txBox="1"/>
              <p:nvPr/>
            </p:nvSpPr>
            <p:spPr>
              <a:xfrm>
                <a:off x="1289849" y="4544898"/>
                <a:ext cx="4179896" cy="929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CCD2D-4A0F-1856-C5BB-9F9E01065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49" y="4544898"/>
                <a:ext cx="4179896" cy="929550"/>
              </a:xfrm>
              <a:prstGeom prst="rect">
                <a:avLst/>
              </a:prstGeom>
              <a:blipFill>
                <a:blip r:embed="rId6"/>
                <a:stretch>
                  <a:fillRect l="-604" b="-5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7271B-60BC-D6B5-DA2C-1A37B6C7726F}"/>
                  </a:ext>
                </a:extLst>
              </p:cNvPr>
              <p:cNvSpPr txBox="1"/>
              <p:nvPr/>
            </p:nvSpPr>
            <p:spPr>
              <a:xfrm>
                <a:off x="489189" y="2334175"/>
                <a:ext cx="1686487" cy="15234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   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17271B-60BC-D6B5-DA2C-1A37B6C7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89" y="2334175"/>
                <a:ext cx="1686487" cy="1523494"/>
              </a:xfrm>
              <a:prstGeom prst="rect">
                <a:avLst/>
              </a:prstGeom>
              <a:blipFill>
                <a:blip r:embed="rId7"/>
                <a:stretch>
                  <a:fillRect l="-741" t="-1639" b="-49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E1BA1D-60DF-7BC8-3E35-65F158C21A5C}"/>
              </a:ext>
            </a:extLst>
          </p:cNvPr>
          <p:cNvCxnSpPr/>
          <p:nvPr/>
        </p:nvCxnSpPr>
        <p:spPr>
          <a:xfrm>
            <a:off x="5921339" y="2334175"/>
            <a:ext cx="0" cy="3614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93324-7F9F-8B6B-3680-0008128EB085}"/>
                  </a:ext>
                </a:extLst>
              </p:cNvPr>
              <p:cNvSpPr txBox="1"/>
              <p:nvPr/>
            </p:nvSpPr>
            <p:spPr>
              <a:xfrm>
                <a:off x="6096001" y="2334175"/>
                <a:ext cx="5222018" cy="40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[TZ ‘23] Zero-Knowledge Proofs</a:t>
                </a:r>
              </a:p>
              <a:p>
                <a:endParaRPr lang="en-US" dirty="0"/>
              </a:p>
              <a:p>
                <a:r>
                  <a:rPr lang="en-US" dirty="0"/>
                  <a:t>Verification eq. is equivalent to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  <m:r>
                      <a:rPr lang="en-US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𝑒𝐴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/>
                <a:endParaRPr lang="en-US" b="1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𝑒𝐴</m:t>
                    </m:r>
                  </m:oMath>
                </a14:m>
                <a:r>
                  <a:rPr lang="en-US" dirty="0"/>
                  <a:t> and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ZKPoK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attests to a BBS signature</a:t>
                </a:r>
              </a:p>
              <a:p>
                <a:r>
                  <a:rPr lang="en-US" dirty="0"/>
                  <a:t>Verify by checking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3"/>
                    </a:solidFill>
                  </a:rPr>
                  <a:t>using the pairing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Yields a ZKP by blinding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additionally proves knowledge of blinding factors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93324-7F9F-8B6B-3680-0008128EB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334175"/>
                <a:ext cx="5222018" cy="4047839"/>
              </a:xfrm>
              <a:prstGeom prst="rect">
                <a:avLst/>
              </a:prstGeom>
              <a:blipFill>
                <a:blip r:embed="rId8"/>
                <a:stretch>
                  <a:fillRect l="-971" t="-625" r="-1456" b="-1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4EDEBB-379B-E80D-8011-87AA755AE754}"/>
                  </a:ext>
                </a:extLst>
              </p:cNvPr>
              <p:cNvSpPr txBox="1"/>
              <p:nvPr/>
            </p:nvSpPr>
            <p:spPr>
              <a:xfrm>
                <a:off x="9566032" y="1363663"/>
                <a:ext cx="2414024" cy="14773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Pairing isn’t needed in the </a:t>
                </a:r>
                <a:r>
                  <a:rPr lang="en-US" i="1" dirty="0"/>
                  <a:t>keyed-verification </a:t>
                </a:r>
                <a:r>
                  <a:rPr lang="en-US" dirty="0"/>
                  <a:t>setting. All this is checking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[BBDT ‘16]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4EDEBB-379B-E80D-8011-87AA755AE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2" y="1363663"/>
                <a:ext cx="2414024" cy="1477328"/>
              </a:xfrm>
              <a:prstGeom prst="rect">
                <a:avLst/>
              </a:prstGeom>
              <a:blipFill>
                <a:blip r:embed="rId9"/>
                <a:stretch>
                  <a:fillRect l="-2094" t="-1709" r="-524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4AB64C-EE52-A280-567C-1AFFD07EBE9E}"/>
              </a:ext>
            </a:extLst>
          </p:cNvPr>
          <p:cNvCxnSpPr>
            <a:cxnSpLocks/>
          </p:cNvCxnSpPr>
          <p:nvPr/>
        </p:nvCxnSpPr>
        <p:spPr>
          <a:xfrm flipH="1">
            <a:off x="9495692" y="2840991"/>
            <a:ext cx="1316334" cy="549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F66A9D-CDE8-2CE8-C850-074CF31C639B}"/>
              </a:ext>
            </a:extLst>
          </p:cNvPr>
          <p:cNvSpPr/>
          <p:nvPr/>
        </p:nvSpPr>
        <p:spPr>
          <a:xfrm>
            <a:off x="167640" y="4324398"/>
            <a:ext cx="5916486" cy="21226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BF1A4-2AE7-6970-C506-BDB2A30B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982"/>
          </a:xfrm>
        </p:spPr>
        <p:txBody>
          <a:bodyPr>
            <a:normAutofit/>
          </a:bodyPr>
          <a:lstStyle/>
          <a:p>
            <a:r>
              <a:rPr lang="en-US" sz="3600" dirty="0"/>
              <a:t>BBS# [Orange Innovation ‘24]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2930-9730-68DA-08C6-05A8A89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2C1F-30D8-A44D-A2D6-4CB9920612F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3476A-8C25-1A5B-6FFF-B2224484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26" y="1472300"/>
            <a:ext cx="1165697" cy="1165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44075-DFF3-E22F-3063-46C69DA0A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104" y="1472300"/>
            <a:ext cx="1165696" cy="1165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A6BED6-067B-D5FF-A1D9-D5359427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082" y="1472300"/>
            <a:ext cx="1198002" cy="119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C56EAD-3311-F8FD-F243-DC8A02EF77FA}"/>
              </a:ext>
            </a:extLst>
          </p:cNvPr>
          <p:cNvSpPr txBox="1"/>
          <p:nvPr/>
        </p:nvSpPr>
        <p:spPr>
          <a:xfrm>
            <a:off x="6666974" y="515620"/>
            <a:ext cx="53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lift the keyed-verification version of BBS to be publicly verifiable by having the server issue a proof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A0DBAC-0554-CEED-1698-AF1E2D453585}"/>
              </a:ext>
            </a:extLst>
          </p:cNvPr>
          <p:cNvCxnSpPr>
            <a:cxnSpLocks/>
          </p:cNvCxnSpPr>
          <p:nvPr/>
        </p:nvCxnSpPr>
        <p:spPr>
          <a:xfrm>
            <a:off x="3029142" y="3351489"/>
            <a:ext cx="29105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606482-25D1-62B8-3A5E-E2E07C7F2541}"/>
                  </a:ext>
                </a:extLst>
              </p:cNvPr>
              <p:cNvSpPr txBox="1"/>
              <p:nvPr/>
            </p:nvSpPr>
            <p:spPr>
              <a:xfrm>
                <a:off x="3133084" y="2911354"/>
                <a:ext cx="2702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BBS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606482-25D1-62B8-3A5E-E2E07C7F2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084" y="2911354"/>
                <a:ext cx="2702663" cy="369332"/>
              </a:xfrm>
              <a:prstGeom prst="rect">
                <a:avLst/>
              </a:prstGeom>
              <a:blipFill>
                <a:blip r:embed="rId6"/>
                <a:stretch>
                  <a:fillRect l="-186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6DA3C6-CCC5-88D1-53A9-E16B95251909}"/>
                  </a:ext>
                </a:extLst>
              </p:cNvPr>
              <p:cNvSpPr txBox="1"/>
              <p:nvPr/>
            </p:nvSpPr>
            <p:spPr>
              <a:xfrm>
                <a:off x="5970843" y="3525909"/>
                <a:ext cx="1789070" cy="68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Construct ZKP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6DA3C6-CCC5-88D1-53A9-E16B95251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43" y="3525909"/>
                <a:ext cx="1789070" cy="681982"/>
              </a:xfrm>
              <a:prstGeom prst="rect">
                <a:avLst/>
              </a:prstGeom>
              <a:blipFill>
                <a:blip r:embed="rId7"/>
                <a:stretch>
                  <a:fillRect l="-2098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8AEC41-6778-BA3D-967F-BBC03793886C}"/>
                  </a:ext>
                </a:extLst>
              </p:cNvPr>
              <p:cNvSpPr txBox="1"/>
              <p:nvPr/>
            </p:nvSpPr>
            <p:spPr>
              <a:xfrm flipH="1">
                <a:off x="4168400" y="4499612"/>
                <a:ext cx="632033" cy="282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8AEC41-6778-BA3D-967F-BBC037938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8400" y="4499612"/>
                <a:ext cx="632033" cy="282706"/>
              </a:xfrm>
              <a:prstGeom prst="rect">
                <a:avLst/>
              </a:prstGeom>
              <a:blipFill>
                <a:blip r:embed="rId8"/>
                <a:stretch>
                  <a:fillRect l="-14000" t="-17391" r="-140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BE3433-7BCD-31A8-FA84-55B64CF2D1EF}"/>
              </a:ext>
            </a:extLst>
          </p:cNvPr>
          <p:cNvCxnSpPr>
            <a:cxnSpLocks/>
          </p:cNvCxnSpPr>
          <p:nvPr/>
        </p:nvCxnSpPr>
        <p:spPr>
          <a:xfrm flipH="1">
            <a:off x="3029142" y="4855086"/>
            <a:ext cx="29105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903ABA-BA6F-5445-5444-3C9BF4757BC0}"/>
                  </a:ext>
                </a:extLst>
              </p:cNvPr>
              <p:cNvSpPr txBox="1"/>
              <p:nvPr/>
            </p:nvSpPr>
            <p:spPr>
              <a:xfrm>
                <a:off x="370312" y="4991112"/>
                <a:ext cx="2339959" cy="12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Abort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ZKPoK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903ABA-BA6F-5445-5444-3C9BF475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2" y="4991112"/>
                <a:ext cx="2339959" cy="1233479"/>
              </a:xfrm>
              <a:prstGeom prst="rect">
                <a:avLst/>
              </a:prstGeom>
              <a:blipFill>
                <a:blip r:embed="rId9"/>
                <a:stretch>
                  <a:fillRect l="-2703" t="-3061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F487A2-1BDB-74F0-E550-A57BF34E9914}"/>
                  </a:ext>
                </a:extLst>
              </p:cNvPr>
              <p:cNvSpPr txBox="1"/>
              <p:nvPr/>
            </p:nvSpPr>
            <p:spPr>
              <a:xfrm flipH="1">
                <a:off x="4113865" y="5655871"/>
                <a:ext cx="74110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𝑑𝑙𝑒𝑞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F487A2-1BDB-74F0-E550-A57BF34E9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13865" y="5655871"/>
                <a:ext cx="741100" cy="390748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77D63F-33B1-E7AD-151D-0390E1F25ADC}"/>
              </a:ext>
            </a:extLst>
          </p:cNvPr>
          <p:cNvCxnSpPr>
            <a:cxnSpLocks/>
          </p:cNvCxnSpPr>
          <p:nvPr/>
        </p:nvCxnSpPr>
        <p:spPr>
          <a:xfrm>
            <a:off x="3060292" y="6122006"/>
            <a:ext cx="29105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297EB-71E6-7F9B-B0A5-2231BAEC3C56}"/>
                  </a:ext>
                </a:extLst>
              </p:cNvPr>
              <p:cNvSpPr txBox="1"/>
              <p:nvPr/>
            </p:nvSpPr>
            <p:spPr>
              <a:xfrm flipH="1">
                <a:off x="8267053" y="5953547"/>
                <a:ext cx="1683153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𝑑𝑙𝑒𝑞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297EB-71E6-7F9B-B0A5-2231BAEC3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67053" y="5953547"/>
                <a:ext cx="1683153" cy="402803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420F2D-C9E2-995D-5BEC-45DF762F25FE}"/>
              </a:ext>
            </a:extLst>
          </p:cNvPr>
          <p:cNvCxnSpPr>
            <a:cxnSpLocks/>
          </p:cNvCxnSpPr>
          <p:nvPr/>
        </p:nvCxnSpPr>
        <p:spPr>
          <a:xfrm>
            <a:off x="7894535" y="6375724"/>
            <a:ext cx="2428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EE10D6-D19F-8A8B-0717-E848138D52EF}"/>
                  </a:ext>
                </a:extLst>
              </p:cNvPr>
              <p:cNvSpPr txBox="1"/>
              <p:nvPr/>
            </p:nvSpPr>
            <p:spPr>
              <a:xfrm>
                <a:off x="7249823" y="4376525"/>
                <a:ext cx="4571865" cy="956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[OTZZ ‘24]: Schnorr DLEQ proofs can efficiently be issued </a:t>
                </a:r>
                <a:r>
                  <a:rPr lang="en-US" b="1" i="1" dirty="0"/>
                  <a:t>obliviously</a:t>
                </a:r>
                <a:r>
                  <a:rPr lang="en-US" dirty="0"/>
                  <a:t> (without learning anything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𝑑𝑙𝑒𝑞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EE10D6-D19F-8A8B-0717-E848138D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23" y="4376525"/>
                <a:ext cx="4571865" cy="956800"/>
              </a:xfrm>
              <a:prstGeom prst="rect">
                <a:avLst/>
              </a:prstGeom>
              <a:blipFill>
                <a:blip r:embed="rId12"/>
                <a:stretch>
                  <a:fillRect l="-1108" t="-2597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85F97F-5240-D35D-3119-35263329F194}"/>
                  </a:ext>
                </a:extLst>
              </p:cNvPr>
              <p:cNvSpPr txBox="1"/>
              <p:nvPr/>
            </p:nvSpPr>
            <p:spPr>
              <a:xfrm>
                <a:off x="2228807" y="1249202"/>
                <a:ext cx="610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85F97F-5240-D35D-3119-35263329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07" y="1249202"/>
                <a:ext cx="610552" cy="276999"/>
              </a:xfrm>
              <a:prstGeom prst="rect">
                <a:avLst/>
              </a:prstGeom>
              <a:blipFill>
                <a:blip r:embed="rId13"/>
                <a:stretch>
                  <a:fillRect l="-14286" t="-4348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C055E-78B9-419F-D49D-5462AAE5C97D}"/>
                  </a:ext>
                </a:extLst>
              </p:cNvPr>
              <p:cNvSpPr txBox="1"/>
              <p:nvPr/>
            </p:nvSpPr>
            <p:spPr>
              <a:xfrm>
                <a:off x="6566369" y="1190408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C055E-78B9-419F-D49D-5462AAE5C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69" y="1190408"/>
                <a:ext cx="201209" cy="276999"/>
              </a:xfrm>
              <a:prstGeom prst="rect">
                <a:avLst/>
              </a:prstGeom>
              <a:blipFill>
                <a:blip r:embed="rId14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34E66-9333-36ED-6353-6065B1E74AA7}"/>
                  </a:ext>
                </a:extLst>
              </p:cNvPr>
              <p:cNvSpPr txBox="1"/>
              <p:nvPr/>
            </p:nvSpPr>
            <p:spPr>
              <a:xfrm>
                <a:off x="10670347" y="1181941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34E66-9333-36ED-6353-6065B1E7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347" y="1181941"/>
                <a:ext cx="201209" cy="276999"/>
              </a:xfrm>
              <a:prstGeom prst="rect">
                <a:avLst/>
              </a:prstGeom>
              <a:blipFill>
                <a:blip r:embed="rId15"/>
                <a:stretch>
                  <a:fillRect l="-31250" r="-25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2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2" grpId="0"/>
      <p:bldP spid="13" grpId="0"/>
      <p:bldP spid="14" grpId="0"/>
      <p:bldP spid="16" grpId="0"/>
      <p:bldP spid="17" grpId="0"/>
      <p:bldP spid="19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</TotalTime>
  <Words>1632</Words>
  <Application>Microsoft Macintosh PowerPoint</Application>
  <PresentationFormat>Widescreen</PresentationFormat>
  <Paragraphs>380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Cambria Math</vt:lpstr>
      <vt:lpstr>Aptos Display</vt:lpstr>
      <vt:lpstr>Aptos</vt:lpstr>
      <vt:lpstr>Arial</vt:lpstr>
      <vt:lpstr>Office Theme</vt:lpstr>
      <vt:lpstr>Server-Aided Anonymous Credentials</vt:lpstr>
      <vt:lpstr>European Digital Identity Wallet (EUDI)</vt:lpstr>
      <vt:lpstr>European Digital Identity Wallet (EUDI)</vt:lpstr>
      <vt:lpstr>Cryptographers’ feedback [BBCHLLLMMNPsSTTT ’24] </vt:lpstr>
      <vt:lpstr>Engineers’ (informal) response</vt:lpstr>
      <vt:lpstr>BBS# proposal from Orange Innovation</vt:lpstr>
      <vt:lpstr>Summary so far</vt:lpstr>
      <vt:lpstr>BBS signatures</vt:lpstr>
      <vt:lpstr>BBS# [Orange Innovation ‘24]</vt:lpstr>
      <vt:lpstr>Our results</vt:lpstr>
      <vt:lpstr>Formal model</vt:lpstr>
      <vt:lpstr>Unforgeability*</vt:lpstr>
      <vt:lpstr>Anonymity</vt:lpstr>
      <vt:lpstr>Our results</vt:lpstr>
      <vt:lpstr>Ingredients for Lifting Theorem: KVAC</vt:lpstr>
      <vt:lpstr>Ingredients for Lifting Theorem: oNIP</vt:lpstr>
      <vt:lpstr>Generic Construction</vt:lpstr>
      <vt:lpstr>Our results</vt:lpstr>
      <vt:lpstr>BBS-based construction</vt:lpstr>
      <vt:lpstr>oNIP for BBS-based construction [CATZ ’24, OTZZ ‘24]</vt:lpstr>
      <vt:lpstr>DDH-based construction</vt:lpstr>
      <vt:lpstr>Our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Harding, Franklin</dc:creator>
  <cp:lastModifiedBy>Harding, Franklin</cp:lastModifiedBy>
  <cp:revision>839</cp:revision>
  <dcterms:created xsi:type="dcterms:W3CDTF">2025-06-27T13:29:51Z</dcterms:created>
  <dcterms:modified xsi:type="dcterms:W3CDTF">2025-08-21T15:10:56Z</dcterms:modified>
</cp:coreProperties>
</file>