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6" r:id="rId2"/>
    <p:sldId id="780" r:id="rId3"/>
    <p:sldId id="790" r:id="rId4"/>
    <p:sldId id="791" r:id="rId5"/>
    <p:sldId id="792" r:id="rId6"/>
    <p:sldId id="793" r:id="rId7"/>
    <p:sldId id="794" r:id="rId8"/>
    <p:sldId id="796" r:id="rId9"/>
    <p:sldId id="795" r:id="rId10"/>
    <p:sldId id="800" r:id="rId11"/>
    <p:sldId id="801" r:id="rId12"/>
    <p:sldId id="802" r:id="rId13"/>
    <p:sldId id="803" r:id="rId14"/>
    <p:sldId id="805" r:id="rId15"/>
    <p:sldId id="806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8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5E69"/>
    <a:srgbClr val="F0F0F0"/>
    <a:srgbClr val="E5BF64"/>
    <a:srgbClr val="CBCC1A"/>
    <a:srgbClr val="BA434F"/>
    <a:srgbClr val="940F00"/>
    <a:srgbClr val="CF4751"/>
    <a:srgbClr val="7691C1"/>
    <a:srgbClr val="FC2303"/>
    <a:srgbClr val="006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2243"/>
  </p:normalViewPr>
  <p:slideViewPr>
    <p:cSldViewPr snapToGrid="0" snapToObjects="1">
      <p:cViewPr varScale="1">
        <p:scale>
          <a:sx n="85" d="100"/>
          <a:sy n="85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45622-3C79-E544-ABC2-D8BA3B03D20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4EE8-FEBF-954A-A31E-4F49B4F9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CE7D6-B758-F7A8-D475-908C10C0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4EC3D-FF4E-1349-B12A-8BED091F6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192A-34B0-35B7-2464-21856C322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B956E-892F-9089-9F10-B73E0CD63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D9A2A-F4E6-69BD-81BF-FC5490A0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4253C-F158-C092-6D2C-E3FD0CF43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04AC7-6CD1-DB98-A127-94C60CD62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3C9FC-335F-A511-4E39-59D37B0C8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89C9-E669-3CDA-704B-DDDB1E347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823B1-B234-28C9-0954-06303C5CE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768BA-924E-099E-0969-F8834CA1A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738F-F060-AD1A-C4CC-33671F592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Broadly,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DBB3-8FA8-4542-F434-654832F1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0EE5A-E846-565C-0AA0-E347C25C2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E478D-EC7D-9103-5640-5AD1E8837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CC3E-F0D6-FBA0-3FF7-F5370D1D3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E45B-4C0D-9476-B00C-6EEF5DAF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4FEBF-89A2-14B5-C71F-AFE4BAF31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6ABCB-C832-8CE0-C550-65FD349AE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A466D-3F8F-15A2-2E55-D31BB982A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A609-6BE8-AE00-1347-FB2B8609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599CD-09E7-A2EE-8389-5B5453D51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914C8-0F7C-07FB-48D8-050F4AF7E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DE32-36B3-78BA-4728-8859CC367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94EE8-FEBF-954A-A31E-4F49B4F98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3CE0-3D9B-284A-A0B3-235F39022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3CE8F-5D93-9647-A2C6-63F9BC571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BD546-D86A-194C-B8F9-ED09B5CD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D638-CAF3-594F-A69D-388C2382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7D51A-B44A-7444-B367-F30711B9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43C2-17EF-704C-947B-7831F735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137B6-01C6-3147-847F-A6E20C7BE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1603-5634-B840-A5DA-1816523C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6922-33BC-C348-98A6-747F89FF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F3E3-3889-E84E-8AB6-52938620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5C98C-FE55-FF46-BC8C-51B4C09DA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CCE47-4BEF-2A48-BC6B-752D38D61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2AD9-91B0-2A42-B7A6-086FC3C8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74DB-4CB6-F440-BC46-EFCBEF96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26E12-1A42-EA43-99B8-2DE759F7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8CF3-CB21-D040-8E9C-15C9BF47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46F6-EADD-3A42-8862-6BE8D30E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F581-6ED2-8747-B409-A9766AF5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3612-E556-6242-B8EA-13E153B5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BC62-B9DE-2D44-8533-12F62C9A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A82C-DA03-114E-96A3-2831CC69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20BC9-1278-FC4E-AD97-5789E308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A30B-CC82-4747-93CD-3BC0EC6D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0694-DDD0-0F43-A649-3C94EA40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B1A1D-8109-6945-B6A8-7DFDA327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B168-D60B-D34C-916F-71D65F7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3600-FCBB-174B-A88E-0DA4D602C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D7EAF-3804-3747-AF97-612ECA9E5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4A71A-DDE3-F843-A759-20F400BB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AB344-01A9-E54D-9F7A-75B6700A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3F6D5-22B6-A840-B099-C82C7F2D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7134-7101-8245-9760-7932A228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B9D9-EEB1-0449-9734-14DB388F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FAC34-5E1E-9147-853C-DEBCD380C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43F8E-350F-3C42-A4A5-E9CFE8AD6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90268-E80A-5C4D-B1C0-9B3EDAEFA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19DDD-2C48-FA4B-A448-2C778D2C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1C429-962C-B040-9BAA-F19A08D0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899CD-818B-374C-9B57-1F681E77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4D53-4491-E943-802E-9C7A5DB6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1A3C6-F0A3-6B4E-910F-883910A1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0DF66-F456-7649-99FC-AFFA3DB7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636E7-5BF6-BE46-B685-AA1BD46E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0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60904-A63A-9444-9E5A-C79F890D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5A746-4EF1-E447-A979-82A748B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7E74-CAC1-5044-9C27-83745616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EA33-D364-814C-9CFC-00EDC559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E189-7ABB-7C45-91CD-E3E189F2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82F7-8364-9A4E-92BB-7A22AD7D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1BE39-8B98-9049-88FF-E98FD6A3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EAD9F-ECE7-F84A-AB77-EBBD1A9B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DCE79-8F34-C74A-B8B2-3B75D7C7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70EA-7A88-E543-AD72-5ED16884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C875-C72A-3C4F-9D5A-FFC4644F3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9ADE0-67BB-4143-8AAE-60920B83B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7E5F4-B42A-124D-A7A2-C3235D61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49D4-C9DC-9B43-8049-F104185B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C5429-99D3-564E-B613-72E05DF2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648B9-A58D-2941-8F07-D4AF1778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8F0F-316A-0345-B83A-EEFF25765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8799C-7CE7-CA47-99D5-1B3BA81E8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6254-5EDD-2345-8D5D-30494E4E216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DA77-D671-0A45-9E87-0F072CE9E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6368-CEE7-954E-8124-9DEED812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996D-F942-D447-925E-9FA12395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.w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.w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.w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2.wmf"/><Relationship Id="rId7" Type="http://schemas.openxmlformats.org/officeDocument/2006/relationships/image" Target="../media/image3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image" Target="../media/image2.wmf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image" Target="../media/image38.png"/><Relationship Id="rId10" Type="http://schemas.openxmlformats.org/officeDocument/2006/relationships/image" Target="../media/image25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2.wmf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4.png"/><Relationship Id="rId5" Type="http://schemas.openxmlformats.org/officeDocument/2006/relationships/image" Target="../media/image3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w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67B12F-22B6-734A-B02C-BF235A6B6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504" y="3429000"/>
            <a:ext cx="5876992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Rishab Goyal      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Aditya Jain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Shashwatha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Mitra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89EA9-CD18-444E-90BC-430B3E7A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36" y="171807"/>
            <a:ext cx="11981328" cy="2893581"/>
          </a:xfrm>
        </p:spPr>
        <p:txBody>
          <a:bodyPr>
            <a:normAutofit/>
          </a:bodyPr>
          <a:lstStyle/>
          <a:p>
            <a:r>
              <a:rPr lang="en-US" sz="7200" dirty="0"/>
              <a:t>Succinct Arguments </a:t>
            </a:r>
            <a:br>
              <a:rPr lang="en-US" sz="7200" dirty="0"/>
            </a:br>
            <a:r>
              <a:rPr lang="en-US" sz="7200" dirty="0"/>
              <a:t>for </a:t>
            </a:r>
            <a:r>
              <a:rPr lang="en-US" sz="7200" dirty="0" err="1"/>
              <a:t>BatchQMA</a:t>
            </a:r>
            <a:r>
              <a:rPr lang="en-US" sz="7200" dirty="0"/>
              <a:t> and Friends 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3558F-9DC3-6A83-3C22-6297D217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58" y="5030431"/>
            <a:ext cx="2500284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5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FBA1A-451E-F725-96C6-433D88A7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F744652B-7BBD-6F1F-4C34-3B07ACDBDECA}"/>
              </a:ext>
            </a:extLst>
          </p:cNvPr>
          <p:cNvSpPr/>
          <p:nvPr/>
        </p:nvSpPr>
        <p:spPr>
          <a:xfrm>
            <a:off x="2128602" y="1450930"/>
            <a:ext cx="7869837" cy="482918"/>
          </a:xfrm>
          <a:prstGeom prst="roundRect">
            <a:avLst>
              <a:gd name="adj" fmla="val 1228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72A87-85BF-6280-D039-926A8215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rewinding barrier in existing blueprints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6E27-9ED5-121F-0D0C-20F68BD0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28" y="1522638"/>
            <a:ext cx="8319543" cy="43472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Let us focus on </a:t>
            </a:r>
            <a:r>
              <a:rPr lang="en-US" b="1" dirty="0" err="1">
                <a:latin typeface="+mj-lt"/>
              </a:rPr>
              <a:t>BatchQMA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the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BKLMMVVY22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blueprint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EDB7A-C56A-D0D3-5CCD-838E73717657}"/>
              </a:ext>
            </a:extLst>
          </p:cNvPr>
          <p:cNvSpPr txBox="1">
            <a:spLocks/>
          </p:cNvSpPr>
          <p:nvPr/>
        </p:nvSpPr>
        <p:spPr>
          <a:xfrm>
            <a:off x="838200" y="2140414"/>
            <a:ext cx="4576298" cy="460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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Send COM key &amp; Hash function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Commit each witness state &amp; hash the COM values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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Classical succinct argument for proving knowledge of hash preimage</a:t>
            </a:r>
          </a:p>
          <a:p>
            <a:pPr>
              <a:buFont typeface="Wingdings" pitchFamily="2" charset="2"/>
              <a:buChar char="ß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Send Mahadev challenge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 Open each commitment &amp; hash the openings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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Classical succinct argument for proving knowledge of hash preimage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 Send private key for checking COMs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 Run FHM + Mahadev verification &amp; prove using classical succinct argument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22" name="Group 23">
            <a:extLst>
              <a:ext uri="{FF2B5EF4-FFF2-40B4-BE49-F238E27FC236}">
                <a16:creationId xmlns:a16="http://schemas.microsoft.com/office/drawing/2014/main" id="{750F498E-3B8E-4B55-4672-59FDCF11CE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44034" y="3222504"/>
            <a:ext cx="685800" cy="946150"/>
            <a:chOff x="822" y="2016"/>
            <a:chExt cx="654" cy="881"/>
          </a:xfrm>
        </p:grpSpPr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id="{349037F0-C5EA-C9EA-693D-9FCC37E7A5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2D053A88-C63A-B89E-61AD-5476E0A31D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6">
              <a:extLst>
                <a:ext uri="{FF2B5EF4-FFF2-40B4-BE49-F238E27FC236}">
                  <a16:creationId xmlns:a16="http://schemas.microsoft.com/office/drawing/2014/main" id="{EAB6F065-0D98-A50B-EB86-32FF4A9EB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79D0AD6F-3E6E-816D-BB43-FB1DE4B2A8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30DA9AAC-D727-CA57-CFDE-904222CCFC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9">
              <a:extLst>
                <a:ext uri="{FF2B5EF4-FFF2-40B4-BE49-F238E27FC236}">
                  <a16:creationId xmlns:a16="http://schemas.microsoft.com/office/drawing/2014/main" id="{2FD68D48-B3FE-410C-029E-C9D0BF9A46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0">
              <a:extLst>
                <a:ext uri="{FF2B5EF4-FFF2-40B4-BE49-F238E27FC236}">
                  <a16:creationId xmlns:a16="http://schemas.microsoft.com/office/drawing/2014/main" id="{F9ED883C-1D14-558C-2F00-E5A4F89F1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1">
              <a:extLst>
                <a:ext uri="{FF2B5EF4-FFF2-40B4-BE49-F238E27FC236}">
                  <a16:creationId xmlns:a16="http://schemas.microsoft.com/office/drawing/2014/main" id="{972D02A4-1748-792C-9B68-16717D22C5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11EF6EDF-D9B5-4DAA-CFB1-FC834A3D7C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4B42B183-91CB-6088-B78B-948954E62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4">
              <a:extLst>
                <a:ext uri="{FF2B5EF4-FFF2-40B4-BE49-F238E27FC236}">
                  <a16:creationId xmlns:a16="http://schemas.microsoft.com/office/drawing/2014/main" id="{372DC539-A423-B8D7-4750-9AF2BC997D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5">
              <a:extLst>
                <a:ext uri="{FF2B5EF4-FFF2-40B4-BE49-F238E27FC236}">
                  <a16:creationId xmlns:a16="http://schemas.microsoft.com/office/drawing/2014/main" id="{5099E17F-922E-AA95-EAD8-FA448E871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6">
              <a:extLst>
                <a:ext uri="{FF2B5EF4-FFF2-40B4-BE49-F238E27FC236}">
                  <a16:creationId xmlns:a16="http://schemas.microsoft.com/office/drawing/2014/main" id="{5E969854-CEA3-08B7-F5D7-14102CE669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7">
              <a:extLst>
                <a:ext uri="{FF2B5EF4-FFF2-40B4-BE49-F238E27FC236}">
                  <a16:creationId xmlns:a16="http://schemas.microsoft.com/office/drawing/2014/main" id="{0EB0AE0B-9E1C-254F-ABEC-B0DD94AB7A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8">
              <a:extLst>
                <a:ext uri="{FF2B5EF4-FFF2-40B4-BE49-F238E27FC236}">
                  <a16:creationId xmlns:a16="http://schemas.microsoft.com/office/drawing/2014/main" id="{8688E501-3BA4-5C4D-1CEE-EA935AC316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9">
              <a:extLst>
                <a:ext uri="{FF2B5EF4-FFF2-40B4-BE49-F238E27FC236}">
                  <a16:creationId xmlns:a16="http://schemas.microsoft.com/office/drawing/2014/main" id="{AE1740C9-C6D8-C7C9-BE98-FEDA8B38FC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0">
              <a:extLst>
                <a:ext uri="{FF2B5EF4-FFF2-40B4-BE49-F238E27FC236}">
                  <a16:creationId xmlns:a16="http://schemas.microsoft.com/office/drawing/2014/main" id="{75E9FBA2-28C5-54BF-29B3-D069931BA5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1">
              <a:extLst>
                <a:ext uri="{FF2B5EF4-FFF2-40B4-BE49-F238E27FC236}">
                  <a16:creationId xmlns:a16="http://schemas.microsoft.com/office/drawing/2014/main" id="{2311EAFA-5782-F678-124A-6AA8F20E1A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2">
              <a:extLst>
                <a:ext uri="{FF2B5EF4-FFF2-40B4-BE49-F238E27FC236}">
                  <a16:creationId xmlns:a16="http://schemas.microsoft.com/office/drawing/2014/main" id="{C77F7002-E86B-4B24-FD3D-9C2661D708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3">
              <a:extLst>
                <a:ext uri="{FF2B5EF4-FFF2-40B4-BE49-F238E27FC236}">
                  <a16:creationId xmlns:a16="http://schemas.microsoft.com/office/drawing/2014/main" id="{C181F987-DE46-501C-C0CA-0BA2CF8E57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4">
              <a:extLst>
                <a:ext uri="{FF2B5EF4-FFF2-40B4-BE49-F238E27FC236}">
                  <a16:creationId xmlns:a16="http://schemas.microsoft.com/office/drawing/2014/main" id="{978244FA-7921-D552-EFC1-7F97FE3694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5">
              <a:extLst>
                <a:ext uri="{FF2B5EF4-FFF2-40B4-BE49-F238E27FC236}">
                  <a16:creationId xmlns:a16="http://schemas.microsoft.com/office/drawing/2014/main" id="{833EB002-0174-BFDA-8E76-09998EB9AC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6">
              <a:extLst>
                <a:ext uri="{FF2B5EF4-FFF2-40B4-BE49-F238E27FC236}">
                  <a16:creationId xmlns:a16="http://schemas.microsoft.com/office/drawing/2014/main" id="{79BE035B-922C-5877-9821-52F0A6FFE8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47">
              <a:extLst>
                <a:ext uri="{FF2B5EF4-FFF2-40B4-BE49-F238E27FC236}">
                  <a16:creationId xmlns:a16="http://schemas.microsoft.com/office/drawing/2014/main" id="{8456F854-FDD6-8F0D-92CA-7AD8A4FC3D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8">
              <a:extLst>
                <a:ext uri="{FF2B5EF4-FFF2-40B4-BE49-F238E27FC236}">
                  <a16:creationId xmlns:a16="http://schemas.microsoft.com/office/drawing/2014/main" id="{0E4C2037-0994-21B0-54CB-BD773B932C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9">
              <a:extLst>
                <a:ext uri="{FF2B5EF4-FFF2-40B4-BE49-F238E27FC236}">
                  <a16:creationId xmlns:a16="http://schemas.microsoft.com/office/drawing/2014/main" id="{7565813F-F792-12AE-3622-49B4DF88ED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0">
              <a:extLst>
                <a:ext uri="{FF2B5EF4-FFF2-40B4-BE49-F238E27FC236}">
                  <a16:creationId xmlns:a16="http://schemas.microsoft.com/office/drawing/2014/main" id="{21F68C73-E4FD-0F72-637D-C8C6025107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1">
              <a:extLst>
                <a:ext uri="{FF2B5EF4-FFF2-40B4-BE49-F238E27FC236}">
                  <a16:creationId xmlns:a16="http://schemas.microsoft.com/office/drawing/2014/main" id="{CB9EBA92-5A3B-283B-7F9A-7E30442CF4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2">
              <a:extLst>
                <a:ext uri="{FF2B5EF4-FFF2-40B4-BE49-F238E27FC236}">
                  <a16:creationId xmlns:a16="http://schemas.microsoft.com/office/drawing/2014/main" id="{08C4F9A7-4D25-841A-5004-067E462338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53">
              <a:extLst>
                <a:ext uri="{FF2B5EF4-FFF2-40B4-BE49-F238E27FC236}">
                  <a16:creationId xmlns:a16="http://schemas.microsoft.com/office/drawing/2014/main" id="{20982A0A-437C-BB45-6DBB-6E88DA3E2B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54">
              <a:extLst>
                <a:ext uri="{FF2B5EF4-FFF2-40B4-BE49-F238E27FC236}">
                  <a16:creationId xmlns:a16="http://schemas.microsoft.com/office/drawing/2014/main" id="{24E7B9BE-1C7A-9574-B216-1B3B8DCE6A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55">
              <a:extLst>
                <a:ext uri="{FF2B5EF4-FFF2-40B4-BE49-F238E27FC236}">
                  <a16:creationId xmlns:a16="http://schemas.microsoft.com/office/drawing/2014/main" id="{FA7A660F-16BA-38B9-099B-58DD4E6EA8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56">
              <a:extLst>
                <a:ext uri="{FF2B5EF4-FFF2-40B4-BE49-F238E27FC236}">
                  <a16:creationId xmlns:a16="http://schemas.microsoft.com/office/drawing/2014/main" id="{712C65D8-8377-1DD1-114A-FDBDF5B938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57">
              <a:extLst>
                <a:ext uri="{FF2B5EF4-FFF2-40B4-BE49-F238E27FC236}">
                  <a16:creationId xmlns:a16="http://schemas.microsoft.com/office/drawing/2014/main" id="{49129A25-E2A8-DE9B-DAB4-558CFF0A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58">
              <a:extLst>
                <a:ext uri="{FF2B5EF4-FFF2-40B4-BE49-F238E27FC236}">
                  <a16:creationId xmlns:a16="http://schemas.microsoft.com/office/drawing/2014/main" id="{7C42AB26-ECCB-A70B-0D88-C0A8D5804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id="{AC4B29BB-DB69-3A96-696F-4E9FD28CA0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0">
              <a:extLst>
                <a:ext uri="{FF2B5EF4-FFF2-40B4-BE49-F238E27FC236}">
                  <a16:creationId xmlns:a16="http://schemas.microsoft.com/office/drawing/2014/main" id="{63E548E6-52D1-7633-F7FE-958314C39B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1">
              <a:extLst>
                <a:ext uri="{FF2B5EF4-FFF2-40B4-BE49-F238E27FC236}">
                  <a16:creationId xmlns:a16="http://schemas.microsoft.com/office/drawing/2014/main" id="{DE997064-5D7E-07D1-B6FB-404779CE66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62">
              <a:extLst>
                <a:ext uri="{FF2B5EF4-FFF2-40B4-BE49-F238E27FC236}">
                  <a16:creationId xmlns:a16="http://schemas.microsoft.com/office/drawing/2014/main" id="{9E19C709-9B29-0196-19FD-1C48F0C805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63">
              <a:extLst>
                <a:ext uri="{FF2B5EF4-FFF2-40B4-BE49-F238E27FC236}">
                  <a16:creationId xmlns:a16="http://schemas.microsoft.com/office/drawing/2014/main" id="{4E097EF5-CB2C-6185-87A3-8558C54D7C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ABB74E32-F3CF-9792-9C4C-1DE1D4CA01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65">
              <a:extLst>
                <a:ext uri="{FF2B5EF4-FFF2-40B4-BE49-F238E27FC236}">
                  <a16:creationId xmlns:a16="http://schemas.microsoft.com/office/drawing/2014/main" id="{3002124C-B918-A50C-E2F6-DF9279561E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66">
              <a:extLst>
                <a:ext uri="{FF2B5EF4-FFF2-40B4-BE49-F238E27FC236}">
                  <a16:creationId xmlns:a16="http://schemas.microsoft.com/office/drawing/2014/main" id="{C162DB03-1B4B-F8A0-CEA6-ED0D67F12C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67">
              <a:extLst>
                <a:ext uri="{FF2B5EF4-FFF2-40B4-BE49-F238E27FC236}">
                  <a16:creationId xmlns:a16="http://schemas.microsoft.com/office/drawing/2014/main" id="{206D3E09-0AEE-6333-7DFE-7BAF923A44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68">
              <a:extLst>
                <a:ext uri="{FF2B5EF4-FFF2-40B4-BE49-F238E27FC236}">
                  <a16:creationId xmlns:a16="http://schemas.microsoft.com/office/drawing/2014/main" id="{096F4665-0907-A0D4-6F03-46B8B839AF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69">
              <a:extLst>
                <a:ext uri="{FF2B5EF4-FFF2-40B4-BE49-F238E27FC236}">
                  <a16:creationId xmlns:a16="http://schemas.microsoft.com/office/drawing/2014/main" id="{B86758FC-1EA3-6A14-AB08-AFD689D2B6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0">
              <a:extLst>
                <a:ext uri="{FF2B5EF4-FFF2-40B4-BE49-F238E27FC236}">
                  <a16:creationId xmlns:a16="http://schemas.microsoft.com/office/drawing/2014/main" id="{125CF3E1-8001-88CE-015E-D1A7130B8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1">
              <a:extLst>
                <a:ext uri="{FF2B5EF4-FFF2-40B4-BE49-F238E27FC236}">
                  <a16:creationId xmlns:a16="http://schemas.microsoft.com/office/drawing/2014/main" id="{8C132290-0ED1-C711-C5DD-123857F81A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2">
              <a:extLst>
                <a:ext uri="{FF2B5EF4-FFF2-40B4-BE49-F238E27FC236}">
                  <a16:creationId xmlns:a16="http://schemas.microsoft.com/office/drawing/2014/main" id="{261AF129-F535-54D1-4A51-34B6863FF9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73">
              <a:extLst>
                <a:ext uri="{FF2B5EF4-FFF2-40B4-BE49-F238E27FC236}">
                  <a16:creationId xmlns:a16="http://schemas.microsoft.com/office/drawing/2014/main" id="{9BD795FE-A5A3-EB28-F968-454AB450C3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" name="Picture 74" descr="bd06002_">
            <a:extLst>
              <a:ext uri="{FF2B5EF4-FFF2-40B4-BE49-F238E27FC236}">
                <a16:creationId xmlns:a16="http://schemas.microsoft.com/office/drawing/2014/main" id="{72018767-D1F2-5572-EDE1-7625735FC3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8" y="3246668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Quantum computing - Free computer icons">
            <a:extLst>
              <a:ext uri="{FF2B5EF4-FFF2-40B4-BE49-F238E27FC236}">
                <a16:creationId xmlns:a16="http://schemas.microsoft.com/office/drawing/2014/main" id="{14C3F855-19B4-BE9B-6ED4-8EFE65FB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05" y="2613309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3E496F67-9763-DB03-BF5B-0D6901FEFA1C}"/>
              </a:ext>
            </a:extLst>
          </p:cNvPr>
          <p:cNvCxnSpPr>
            <a:cxnSpLocks/>
          </p:cNvCxnSpPr>
          <p:nvPr/>
        </p:nvCxnSpPr>
        <p:spPr>
          <a:xfrm>
            <a:off x="7367176" y="3492749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77FD1F8-9C44-1934-A845-716B5C34B5A9}"/>
              </a:ext>
            </a:extLst>
          </p:cNvPr>
          <p:cNvCxnSpPr>
            <a:cxnSpLocks/>
          </p:cNvCxnSpPr>
          <p:nvPr/>
        </p:nvCxnSpPr>
        <p:spPr>
          <a:xfrm flipH="1">
            <a:off x="8234107" y="29810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F094E59-0A29-0B86-1015-B995037FAF35}"/>
                  </a:ext>
                </a:extLst>
              </p:cNvPr>
              <p:cNvSpPr txBox="1"/>
              <p:nvPr/>
            </p:nvSpPr>
            <p:spPr>
              <a:xfrm>
                <a:off x="8177191" y="2545378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F094E59-0A29-0B86-1015-B995037F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191" y="2545378"/>
                <a:ext cx="2652842" cy="369332"/>
              </a:xfrm>
              <a:prstGeom prst="rect">
                <a:avLst/>
              </a:prstGeom>
              <a:blipFill>
                <a:blip r:embed="rId5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771776-0938-7B9E-6970-601F323C0268}"/>
                  </a:ext>
                </a:extLst>
              </p:cNvPr>
              <p:cNvSpPr txBox="1"/>
              <p:nvPr/>
            </p:nvSpPr>
            <p:spPr>
              <a:xfrm>
                <a:off x="7283872" y="3085377"/>
                <a:ext cx="144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771776-0938-7B9E-6970-601F323C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872" y="3085377"/>
                <a:ext cx="1445588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5C693AF-142E-54DF-613F-A720E37C17B5}"/>
                  </a:ext>
                </a:extLst>
              </p:cNvPr>
              <p:cNvSpPr txBox="1"/>
              <p:nvPr/>
            </p:nvSpPr>
            <p:spPr>
              <a:xfrm>
                <a:off x="9445636" y="4140465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5C693AF-142E-54DF-613F-A720E37C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636" y="4140465"/>
                <a:ext cx="1246431" cy="369332"/>
              </a:xfrm>
              <a:prstGeom prst="rect">
                <a:avLst/>
              </a:prstGeom>
              <a:blipFill>
                <a:blip r:embed="rId7"/>
                <a:stretch>
                  <a:fillRect l="-4040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00F31BE7-E8C7-BC15-9E70-6C39E2E72AA6}"/>
                  </a:ext>
                </a:extLst>
              </p:cNvPr>
              <p:cNvSpPr txBox="1"/>
              <p:nvPr/>
            </p:nvSpPr>
            <p:spPr>
              <a:xfrm>
                <a:off x="5758697" y="4154693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00F31BE7-E8C7-BC15-9E70-6C39E2E7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97" y="4154693"/>
                <a:ext cx="1256691" cy="923330"/>
              </a:xfrm>
              <a:prstGeom prst="rect">
                <a:avLst/>
              </a:prstGeom>
              <a:blipFill>
                <a:blip r:embed="rId8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3BE3E1F-88E0-0C3C-150C-11CC6979CF6B}"/>
              </a:ext>
            </a:extLst>
          </p:cNvPr>
          <p:cNvCxnSpPr>
            <a:cxnSpLocks/>
          </p:cNvCxnSpPr>
          <p:nvPr/>
        </p:nvCxnSpPr>
        <p:spPr>
          <a:xfrm>
            <a:off x="8005142" y="401990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60E5B49-0339-BAE6-62C9-4BF5CECF9DFB}"/>
              </a:ext>
            </a:extLst>
          </p:cNvPr>
          <p:cNvCxnSpPr>
            <a:cxnSpLocks/>
          </p:cNvCxnSpPr>
          <p:nvPr/>
        </p:nvCxnSpPr>
        <p:spPr>
          <a:xfrm flipH="1">
            <a:off x="7271690" y="4019901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5C709E8-0E67-99A3-FB71-8B6A2E9F415A}"/>
              </a:ext>
            </a:extLst>
          </p:cNvPr>
          <p:cNvSpPr/>
          <p:nvPr/>
        </p:nvSpPr>
        <p:spPr>
          <a:xfrm>
            <a:off x="7470744" y="3872197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DCD1EFC-034B-42A1-99C4-ED073D8BF088}"/>
                  </a:ext>
                </a:extLst>
              </p:cNvPr>
              <p:cNvSpPr txBox="1"/>
              <p:nvPr/>
            </p:nvSpPr>
            <p:spPr>
              <a:xfrm>
                <a:off x="7363075" y="3548023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DCD1EFC-034B-42A1-99C4-ED073D8BF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3548023"/>
                <a:ext cx="1284134" cy="369332"/>
              </a:xfrm>
              <a:prstGeom prst="rect">
                <a:avLst/>
              </a:prstGeom>
              <a:blipFill>
                <a:blip r:embed="rId9"/>
                <a:stretch>
                  <a:fillRect l="-388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E6817BE-02A6-2145-74BE-43137B5BC800}"/>
              </a:ext>
            </a:extLst>
          </p:cNvPr>
          <p:cNvCxnSpPr>
            <a:cxnSpLocks/>
          </p:cNvCxnSpPr>
          <p:nvPr/>
        </p:nvCxnSpPr>
        <p:spPr>
          <a:xfrm flipH="1">
            <a:off x="8291021" y="446758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35A1312F-CFF7-0F22-C669-1223782889E9}"/>
              </a:ext>
            </a:extLst>
          </p:cNvPr>
          <p:cNvCxnSpPr>
            <a:cxnSpLocks/>
          </p:cNvCxnSpPr>
          <p:nvPr/>
        </p:nvCxnSpPr>
        <p:spPr>
          <a:xfrm>
            <a:off x="7396067" y="4866409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38BCB8AF-1EB9-6BF6-EB09-8FCB54D9F049}"/>
                  </a:ext>
                </a:extLst>
              </p:cNvPr>
              <p:cNvSpPr txBox="1"/>
              <p:nvPr/>
            </p:nvSpPr>
            <p:spPr>
              <a:xfrm>
                <a:off x="7312763" y="4459037"/>
                <a:ext cx="144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38BCB8AF-1EB9-6BF6-EB09-8FCB54D9F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763" y="4459037"/>
                <a:ext cx="1445588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D358460-179C-5295-23CA-659D17E61D1B}"/>
              </a:ext>
            </a:extLst>
          </p:cNvPr>
          <p:cNvCxnSpPr>
            <a:cxnSpLocks/>
          </p:cNvCxnSpPr>
          <p:nvPr/>
        </p:nvCxnSpPr>
        <p:spPr>
          <a:xfrm>
            <a:off x="8005142" y="5367162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0770267-B6CA-956E-2291-6C0E50BE666A}"/>
              </a:ext>
            </a:extLst>
          </p:cNvPr>
          <p:cNvCxnSpPr>
            <a:cxnSpLocks/>
          </p:cNvCxnSpPr>
          <p:nvPr/>
        </p:nvCxnSpPr>
        <p:spPr>
          <a:xfrm flipH="1">
            <a:off x="7271690" y="5367162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8508602-8E59-D2E4-5269-C22CA2E72C8B}"/>
              </a:ext>
            </a:extLst>
          </p:cNvPr>
          <p:cNvSpPr/>
          <p:nvPr/>
        </p:nvSpPr>
        <p:spPr>
          <a:xfrm>
            <a:off x="7470744" y="5219458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B1203FA2-5F50-CBDE-E9A2-AE3F89F8353C}"/>
                  </a:ext>
                </a:extLst>
              </p:cNvPr>
              <p:cNvSpPr txBox="1"/>
              <p:nvPr/>
            </p:nvSpPr>
            <p:spPr>
              <a:xfrm>
                <a:off x="7363075" y="4895284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B1203FA2-5F50-CBDE-E9A2-AE3F89F8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4895284"/>
                <a:ext cx="1284134" cy="369332"/>
              </a:xfrm>
              <a:prstGeom prst="rect">
                <a:avLst/>
              </a:prstGeom>
              <a:blipFill>
                <a:blip r:embed="rId11"/>
                <a:stretch>
                  <a:fillRect l="-388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CFD4D41C-6EA0-7DCE-13D7-1F165771D637}"/>
              </a:ext>
            </a:extLst>
          </p:cNvPr>
          <p:cNvCxnSpPr>
            <a:cxnSpLocks/>
          </p:cNvCxnSpPr>
          <p:nvPr/>
        </p:nvCxnSpPr>
        <p:spPr>
          <a:xfrm flipH="1">
            <a:off x="8234107" y="5921582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039D60E-55E5-45D3-071F-7CF217DF1C81}"/>
                  </a:ext>
                </a:extLst>
              </p:cNvPr>
              <p:cNvSpPr txBox="1"/>
              <p:nvPr/>
            </p:nvSpPr>
            <p:spPr>
              <a:xfrm>
                <a:off x="9235125" y="5545269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039D60E-55E5-45D3-071F-7CF217DF1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125" y="5545269"/>
                <a:ext cx="1562928" cy="369332"/>
              </a:xfrm>
              <a:prstGeom prst="rect">
                <a:avLst/>
              </a:prstGeom>
              <a:blipFill>
                <a:blip r:embed="rId12"/>
                <a:stretch>
                  <a:fillRect l="-322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513227C-FDB4-8199-37C7-94EC4ACE5D07}"/>
              </a:ext>
            </a:extLst>
          </p:cNvPr>
          <p:cNvCxnSpPr>
            <a:cxnSpLocks/>
          </p:cNvCxnSpPr>
          <p:nvPr/>
        </p:nvCxnSpPr>
        <p:spPr>
          <a:xfrm>
            <a:off x="8005142" y="649327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52E258F-5662-B1DE-4E49-FD313DBCD14C}"/>
              </a:ext>
            </a:extLst>
          </p:cNvPr>
          <p:cNvCxnSpPr>
            <a:cxnSpLocks/>
          </p:cNvCxnSpPr>
          <p:nvPr/>
        </p:nvCxnSpPr>
        <p:spPr>
          <a:xfrm flipH="1">
            <a:off x="7271690" y="6493271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B848128-AC63-73BA-6F34-9D6C1FC794E6}"/>
              </a:ext>
            </a:extLst>
          </p:cNvPr>
          <p:cNvSpPr/>
          <p:nvPr/>
        </p:nvSpPr>
        <p:spPr>
          <a:xfrm>
            <a:off x="7470744" y="6345567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F591785-152F-0260-7126-E60D4239AC83}"/>
                  </a:ext>
                </a:extLst>
              </p:cNvPr>
              <p:cNvSpPr txBox="1"/>
              <p:nvPr/>
            </p:nvSpPr>
            <p:spPr>
              <a:xfrm>
                <a:off x="7363075" y="6021393"/>
                <a:ext cx="1808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F591785-152F-0260-7126-E60D4239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6021393"/>
                <a:ext cx="1808252" cy="369332"/>
              </a:xfrm>
              <a:prstGeom prst="rect">
                <a:avLst/>
              </a:prstGeom>
              <a:blipFill>
                <a:blip r:embed="rId13"/>
                <a:stretch>
                  <a:fillRect l="-27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129B460E-D836-646F-78DC-6C4278B74537}"/>
              </a:ext>
            </a:extLst>
          </p:cNvPr>
          <p:cNvSpPr/>
          <p:nvPr/>
        </p:nvSpPr>
        <p:spPr>
          <a:xfrm>
            <a:off x="9677036" y="1267874"/>
            <a:ext cx="1611805" cy="349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Private-Coin</a:t>
            </a:r>
          </a:p>
        </p:txBody>
      </p:sp>
    </p:spTree>
    <p:extLst>
      <p:ext uri="{BB962C8B-B14F-4D97-AF65-F5344CB8AC3E}">
        <p14:creationId xmlns:p14="http://schemas.microsoft.com/office/powerpoint/2010/main" val="2892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3" grpId="0" build="p"/>
      <p:bldP spid="186" grpId="0"/>
      <p:bldP spid="187" grpId="0"/>
      <p:bldP spid="188" grpId="0"/>
      <p:bldP spid="190" grpId="0"/>
      <p:bldP spid="195" grpId="0" animBg="1"/>
      <p:bldP spid="196" grpId="0"/>
      <p:bldP spid="200" grpId="0"/>
      <p:bldP spid="203" grpId="0" animBg="1"/>
      <p:bldP spid="204" grpId="0"/>
      <p:bldP spid="206" grpId="0"/>
      <p:bldP spid="209" grpId="0" animBg="1"/>
      <p:bldP spid="210" grpId="0"/>
      <p:bldP spid="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0C9C-5E29-2974-8713-7BABF2AA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4EA8D29-426F-1AC9-A95E-F6639D72C319}"/>
              </a:ext>
            </a:extLst>
          </p:cNvPr>
          <p:cNvSpPr/>
          <p:nvPr/>
        </p:nvSpPr>
        <p:spPr>
          <a:xfrm>
            <a:off x="386006" y="3257011"/>
            <a:ext cx="4968707" cy="1089797"/>
          </a:xfrm>
          <a:prstGeom prst="roundRect">
            <a:avLst>
              <a:gd name="adj" fmla="val 50000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Adds at least 2 rounds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per           block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6CC329-7F76-D3A3-B867-C6CCC158628C}"/>
              </a:ext>
            </a:extLst>
          </p:cNvPr>
          <p:cNvSpPr/>
          <p:nvPr/>
        </p:nvSpPr>
        <p:spPr>
          <a:xfrm>
            <a:off x="2337706" y="3945954"/>
            <a:ext cx="781866" cy="260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68A1E683-1826-E35B-BB88-03187927761A}"/>
              </a:ext>
            </a:extLst>
          </p:cNvPr>
          <p:cNvSpPr/>
          <p:nvPr/>
        </p:nvSpPr>
        <p:spPr>
          <a:xfrm>
            <a:off x="2128602" y="1450930"/>
            <a:ext cx="7869837" cy="482918"/>
          </a:xfrm>
          <a:prstGeom prst="roundRect">
            <a:avLst>
              <a:gd name="adj" fmla="val 1228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C01D-F592-FD9B-8982-6C791013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rewinding barrier in existing blueprints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53ED-BE0C-63E5-91D6-A87B07C6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28" y="1522638"/>
            <a:ext cx="8319543" cy="43472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Let us focus on </a:t>
            </a:r>
            <a:r>
              <a:rPr lang="en-US" b="1" dirty="0" err="1">
                <a:latin typeface="+mj-lt"/>
              </a:rPr>
              <a:t>BatchQMA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– the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BKLMMVVY22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blueprint</a:t>
            </a:r>
          </a:p>
        </p:txBody>
      </p:sp>
      <p:grpSp>
        <p:nvGrpSpPr>
          <p:cNvPr id="122" name="Group 23">
            <a:extLst>
              <a:ext uri="{FF2B5EF4-FFF2-40B4-BE49-F238E27FC236}">
                <a16:creationId xmlns:a16="http://schemas.microsoft.com/office/drawing/2014/main" id="{176DE5C0-71FB-004C-1AB3-9A4AA020DE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44034" y="3222504"/>
            <a:ext cx="685800" cy="946150"/>
            <a:chOff x="822" y="2016"/>
            <a:chExt cx="654" cy="881"/>
          </a:xfrm>
        </p:grpSpPr>
        <p:sp>
          <p:nvSpPr>
            <p:cNvPr id="127" name="Freeform 24">
              <a:extLst>
                <a:ext uri="{FF2B5EF4-FFF2-40B4-BE49-F238E27FC236}">
                  <a16:creationId xmlns:a16="http://schemas.microsoft.com/office/drawing/2014/main" id="{251D5F25-E865-3EEB-0557-C7E5813318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878DF5E2-FFDC-02A6-C329-F31C4AA8EE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6">
              <a:extLst>
                <a:ext uri="{FF2B5EF4-FFF2-40B4-BE49-F238E27FC236}">
                  <a16:creationId xmlns:a16="http://schemas.microsoft.com/office/drawing/2014/main" id="{29642111-DDBE-BB9E-6F9C-4AE1098C36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EB9D866F-B742-F119-7A05-12F2CDB890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888D26FB-37DA-30FA-A4A0-4A2D7FC3FA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9">
              <a:extLst>
                <a:ext uri="{FF2B5EF4-FFF2-40B4-BE49-F238E27FC236}">
                  <a16:creationId xmlns:a16="http://schemas.microsoft.com/office/drawing/2014/main" id="{A4D3F7A3-140F-CDEE-F5DF-03946EB3D4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0">
              <a:extLst>
                <a:ext uri="{FF2B5EF4-FFF2-40B4-BE49-F238E27FC236}">
                  <a16:creationId xmlns:a16="http://schemas.microsoft.com/office/drawing/2014/main" id="{4F6C3558-8DC0-3A48-EFA4-667CBC92E7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1">
              <a:extLst>
                <a:ext uri="{FF2B5EF4-FFF2-40B4-BE49-F238E27FC236}">
                  <a16:creationId xmlns:a16="http://schemas.microsoft.com/office/drawing/2014/main" id="{97A86B7A-0B66-AA74-09FD-E5CF1238C9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7B2EFE77-1F1E-E069-2200-5012A6A1F1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79377E53-EDF0-D688-A046-0B4B651D74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4">
              <a:extLst>
                <a:ext uri="{FF2B5EF4-FFF2-40B4-BE49-F238E27FC236}">
                  <a16:creationId xmlns:a16="http://schemas.microsoft.com/office/drawing/2014/main" id="{80407B82-C26C-19EC-BD5B-AEB9208861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5">
              <a:extLst>
                <a:ext uri="{FF2B5EF4-FFF2-40B4-BE49-F238E27FC236}">
                  <a16:creationId xmlns:a16="http://schemas.microsoft.com/office/drawing/2014/main" id="{0C973662-D9BA-1A34-E66D-EA47E224D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6">
              <a:extLst>
                <a:ext uri="{FF2B5EF4-FFF2-40B4-BE49-F238E27FC236}">
                  <a16:creationId xmlns:a16="http://schemas.microsoft.com/office/drawing/2014/main" id="{DD5EB407-56FD-3A25-21E5-8468936F4C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7">
              <a:extLst>
                <a:ext uri="{FF2B5EF4-FFF2-40B4-BE49-F238E27FC236}">
                  <a16:creationId xmlns:a16="http://schemas.microsoft.com/office/drawing/2014/main" id="{CB6CD92C-1549-28FB-7F3B-A3E2E407C7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8">
              <a:extLst>
                <a:ext uri="{FF2B5EF4-FFF2-40B4-BE49-F238E27FC236}">
                  <a16:creationId xmlns:a16="http://schemas.microsoft.com/office/drawing/2014/main" id="{BF52D473-6D3E-3C76-ADB2-4E6D415158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9">
              <a:extLst>
                <a:ext uri="{FF2B5EF4-FFF2-40B4-BE49-F238E27FC236}">
                  <a16:creationId xmlns:a16="http://schemas.microsoft.com/office/drawing/2014/main" id="{A7BE838D-2124-B990-7DEE-D2CA0BDFAD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0">
              <a:extLst>
                <a:ext uri="{FF2B5EF4-FFF2-40B4-BE49-F238E27FC236}">
                  <a16:creationId xmlns:a16="http://schemas.microsoft.com/office/drawing/2014/main" id="{A0BCBFD8-6217-0FE2-EE5E-73394B0CAE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1">
              <a:extLst>
                <a:ext uri="{FF2B5EF4-FFF2-40B4-BE49-F238E27FC236}">
                  <a16:creationId xmlns:a16="http://schemas.microsoft.com/office/drawing/2014/main" id="{31483BD8-B273-3ADC-D14A-9685A7093F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2">
              <a:extLst>
                <a:ext uri="{FF2B5EF4-FFF2-40B4-BE49-F238E27FC236}">
                  <a16:creationId xmlns:a16="http://schemas.microsoft.com/office/drawing/2014/main" id="{370EC229-8927-87E9-83C5-93083617D3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3">
              <a:extLst>
                <a:ext uri="{FF2B5EF4-FFF2-40B4-BE49-F238E27FC236}">
                  <a16:creationId xmlns:a16="http://schemas.microsoft.com/office/drawing/2014/main" id="{082AE11C-066C-C9A2-5925-D8433C7AE6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4">
              <a:extLst>
                <a:ext uri="{FF2B5EF4-FFF2-40B4-BE49-F238E27FC236}">
                  <a16:creationId xmlns:a16="http://schemas.microsoft.com/office/drawing/2014/main" id="{930571C4-8785-31FB-0903-2BC731959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5">
              <a:extLst>
                <a:ext uri="{FF2B5EF4-FFF2-40B4-BE49-F238E27FC236}">
                  <a16:creationId xmlns:a16="http://schemas.microsoft.com/office/drawing/2014/main" id="{1479B245-F9B1-E7F4-223F-82FD67E1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6">
              <a:extLst>
                <a:ext uri="{FF2B5EF4-FFF2-40B4-BE49-F238E27FC236}">
                  <a16:creationId xmlns:a16="http://schemas.microsoft.com/office/drawing/2014/main" id="{BF4B27DF-6C1C-BE0F-1928-4350D4829D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47">
              <a:extLst>
                <a:ext uri="{FF2B5EF4-FFF2-40B4-BE49-F238E27FC236}">
                  <a16:creationId xmlns:a16="http://schemas.microsoft.com/office/drawing/2014/main" id="{CD29D5D2-8F0D-1611-779C-CCE8BE5DAB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8">
              <a:extLst>
                <a:ext uri="{FF2B5EF4-FFF2-40B4-BE49-F238E27FC236}">
                  <a16:creationId xmlns:a16="http://schemas.microsoft.com/office/drawing/2014/main" id="{89F47773-0869-700B-C1C2-AB8D6472E3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9">
              <a:extLst>
                <a:ext uri="{FF2B5EF4-FFF2-40B4-BE49-F238E27FC236}">
                  <a16:creationId xmlns:a16="http://schemas.microsoft.com/office/drawing/2014/main" id="{54C14856-2DBE-EDF3-47E7-13DA7B4005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0">
              <a:extLst>
                <a:ext uri="{FF2B5EF4-FFF2-40B4-BE49-F238E27FC236}">
                  <a16:creationId xmlns:a16="http://schemas.microsoft.com/office/drawing/2014/main" id="{2E92AE47-81C8-2374-766F-AE67D9FD99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1">
              <a:extLst>
                <a:ext uri="{FF2B5EF4-FFF2-40B4-BE49-F238E27FC236}">
                  <a16:creationId xmlns:a16="http://schemas.microsoft.com/office/drawing/2014/main" id="{43A91A54-369A-876B-1E61-6773102D2F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2">
              <a:extLst>
                <a:ext uri="{FF2B5EF4-FFF2-40B4-BE49-F238E27FC236}">
                  <a16:creationId xmlns:a16="http://schemas.microsoft.com/office/drawing/2014/main" id="{92BDC660-5DD5-348E-17BD-B94F1362CC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53">
              <a:extLst>
                <a:ext uri="{FF2B5EF4-FFF2-40B4-BE49-F238E27FC236}">
                  <a16:creationId xmlns:a16="http://schemas.microsoft.com/office/drawing/2014/main" id="{69FF65CA-CE6C-967D-6648-0080C5967D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54">
              <a:extLst>
                <a:ext uri="{FF2B5EF4-FFF2-40B4-BE49-F238E27FC236}">
                  <a16:creationId xmlns:a16="http://schemas.microsoft.com/office/drawing/2014/main" id="{17E30175-9EEA-4062-A4B0-C4653DD855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55">
              <a:extLst>
                <a:ext uri="{FF2B5EF4-FFF2-40B4-BE49-F238E27FC236}">
                  <a16:creationId xmlns:a16="http://schemas.microsoft.com/office/drawing/2014/main" id="{E739307D-4F67-E353-12CA-F18457AA18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56">
              <a:extLst>
                <a:ext uri="{FF2B5EF4-FFF2-40B4-BE49-F238E27FC236}">
                  <a16:creationId xmlns:a16="http://schemas.microsoft.com/office/drawing/2014/main" id="{D1ED85BE-B443-5E7E-F1E0-7314B66B5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57">
              <a:extLst>
                <a:ext uri="{FF2B5EF4-FFF2-40B4-BE49-F238E27FC236}">
                  <a16:creationId xmlns:a16="http://schemas.microsoft.com/office/drawing/2014/main" id="{C21F17EC-9618-6A15-A901-00B37846BF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58">
              <a:extLst>
                <a:ext uri="{FF2B5EF4-FFF2-40B4-BE49-F238E27FC236}">
                  <a16:creationId xmlns:a16="http://schemas.microsoft.com/office/drawing/2014/main" id="{87528A79-4739-5AEF-2C70-515C549A49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id="{6AD2F61F-6102-AF0A-9738-E3BC33D1F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0">
              <a:extLst>
                <a:ext uri="{FF2B5EF4-FFF2-40B4-BE49-F238E27FC236}">
                  <a16:creationId xmlns:a16="http://schemas.microsoft.com/office/drawing/2014/main" id="{2FC022DB-0994-4710-D500-0764680CD6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1">
              <a:extLst>
                <a:ext uri="{FF2B5EF4-FFF2-40B4-BE49-F238E27FC236}">
                  <a16:creationId xmlns:a16="http://schemas.microsoft.com/office/drawing/2014/main" id="{519FE2C8-2787-15A1-154B-61E0B38D83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62">
              <a:extLst>
                <a:ext uri="{FF2B5EF4-FFF2-40B4-BE49-F238E27FC236}">
                  <a16:creationId xmlns:a16="http://schemas.microsoft.com/office/drawing/2014/main" id="{115020D9-CCE1-E9D8-B850-BA9F131F17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63">
              <a:extLst>
                <a:ext uri="{FF2B5EF4-FFF2-40B4-BE49-F238E27FC236}">
                  <a16:creationId xmlns:a16="http://schemas.microsoft.com/office/drawing/2014/main" id="{0BE3F99E-AB17-C68B-C1E6-EBC9A75007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7C82C327-4CB5-2DDC-E643-01973BC4B8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65">
              <a:extLst>
                <a:ext uri="{FF2B5EF4-FFF2-40B4-BE49-F238E27FC236}">
                  <a16:creationId xmlns:a16="http://schemas.microsoft.com/office/drawing/2014/main" id="{518E0455-3252-ABBF-7B99-517435B03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66">
              <a:extLst>
                <a:ext uri="{FF2B5EF4-FFF2-40B4-BE49-F238E27FC236}">
                  <a16:creationId xmlns:a16="http://schemas.microsoft.com/office/drawing/2014/main" id="{8EF47CE6-C00E-49C7-A207-ECDBA5F1BD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67">
              <a:extLst>
                <a:ext uri="{FF2B5EF4-FFF2-40B4-BE49-F238E27FC236}">
                  <a16:creationId xmlns:a16="http://schemas.microsoft.com/office/drawing/2014/main" id="{AB010B99-6787-1974-D976-C6A05544F3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68">
              <a:extLst>
                <a:ext uri="{FF2B5EF4-FFF2-40B4-BE49-F238E27FC236}">
                  <a16:creationId xmlns:a16="http://schemas.microsoft.com/office/drawing/2014/main" id="{B8306FC3-D62A-6F35-C65B-088774451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69">
              <a:extLst>
                <a:ext uri="{FF2B5EF4-FFF2-40B4-BE49-F238E27FC236}">
                  <a16:creationId xmlns:a16="http://schemas.microsoft.com/office/drawing/2014/main" id="{B11DE3CA-3B27-CC76-384C-8C7CCD88EC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0">
              <a:extLst>
                <a:ext uri="{FF2B5EF4-FFF2-40B4-BE49-F238E27FC236}">
                  <a16:creationId xmlns:a16="http://schemas.microsoft.com/office/drawing/2014/main" id="{18429CD6-BBFA-98B9-218A-9E7CDEB609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1">
              <a:extLst>
                <a:ext uri="{FF2B5EF4-FFF2-40B4-BE49-F238E27FC236}">
                  <a16:creationId xmlns:a16="http://schemas.microsoft.com/office/drawing/2014/main" id="{E53809D0-2EA8-7B7D-7F63-99B00EA790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2">
              <a:extLst>
                <a:ext uri="{FF2B5EF4-FFF2-40B4-BE49-F238E27FC236}">
                  <a16:creationId xmlns:a16="http://schemas.microsoft.com/office/drawing/2014/main" id="{35568CE3-F80C-E73E-D303-E0A218D4EC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73">
              <a:extLst>
                <a:ext uri="{FF2B5EF4-FFF2-40B4-BE49-F238E27FC236}">
                  <a16:creationId xmlns:a16="http://schemas.microsoft.com/office/drawing/2014/main" id="{2A2E2A3A-F0C7-6062-5242-CB0729DB01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" name="Picture 74" descr="bd06002_">
            <a:extLst>
              <a:ext uri="{FF2B5EF4-FFF2-40B4-BE49-F238E27FC236}">
                <a16:creationId xmlns:a16="http://schemas.microsoft.com/office/drawing/2014/main" id="{E1DB5D3A-0827-0CA1-2E75-EC47EECCAC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8" y="3246668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Quantum computing - Free computer icons">
            <a:extLst>
              <a:ext uri="{FF2B5EF4-FFF2-40B4-BE49-F238E27FC236}">
                <a16:creationId xmlns:a16="http://schemas.microsoft.com/office/drawing/2014/main" id="{DD260430-A713-BA82-205D-25705B06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05" y="2613309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F313E58-CFAF-1461-B0DA-E8056288F34F}"/>
              </a:ext>
            </a:extLst>
          </p:cNvPr>
          <p:cNvCxnSpPr>
            <a:cxnSpLocks/>
          </p:cNvCxnSpPr>
          <p:nvPr/>
        </p:nvCxnSpPr>
        <p:spPr>
          <a:xfrm>
            <a:off x="7367176" y="3492749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40E31AC-D8C6-2A33-3731-467D376D7BFF}"/>
              </a:ext>
            </a:extLst>
          </p:cNvPr>
          <p:cNvCxnSpPr>
            <a:cxnSpLocks/>
          </p:cNvCxnSpPr>
          <p:nvPr/>
        </p:nvCxnSpPr>
        <p:spPr>
          <a:xfrm flipH="1">
            <a:off x="8234107" y="29810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0302F37-BD7B-FD9D-FB61-E3E2DE780C58}"/>
                  </a:ext>
                </a:extLst>
              </p:cNvPr>
              <p:cNvSpPr txBox="1"/>
              <p:nvPr/>
            </p:nvSpPr>
            <p:spPr>
              <a:xfrm>
                <a:off x="8177191" y="2545378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0302F37-BD7B-FD9D-FB61-E3E2DE78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191" y="2545378"/>
                <a:ext cx="2652842" cy="369332"/>
              </a:xfrm>
              <a:prstGeom prst="rect">
                <a:avLst/>
              </a:prstGeom>
              <a:blipFill>
                <a:blip r:embed="rId5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E54C6A14-C531-C161-6BCF-7191761052DA}"/>
                  </a:ext>
                </a:extLst>
              </p:cNvPr>
              <p:cNvSpPr txBox="1"/>
              <p:nvPr/>
            </p:nvSpPr>
            <p:spPr>
              <a:xfrm>
                <a:off x="7283872" y="3085377"/>
                <a:ext cx="144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E54C6A14-C531-C161-6BCF-719176105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872" y="3085377"/>
                <a:ext cx="1445588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931B690-3EF1-E56F-8E34-A0267B2CE8CD}"/>
                  </a:ext>
                </a:extLst>
              </p:cNvPr>
              <p:cNvSpPr txBox="1"/>
              <p:nvPr/>
            </p:nvSpPr>
            <p:spPr>
              <a:xfrm>
                <a:off x="9445636" y="4140465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6931B690-3EF1-E56F-8E34-A0267B2C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636" y="4140465"/>
                <a:ext cx="1246431" cy="369332"/>
              </a:xfrm>
              <a:prstGeom prst="rect">
                <a:avLst/>
              </a:prstGeom>
              <a:blipFill>
                <a:blip r:embed="rId7"/>
                <a:stretch>
                  <a:fillRect l="-4040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49266EE-6CE1-E8A5-E63B-8FB195ED16DC}"/>
                  </a:ext>
                </a:extLst>
              </p:cNvPr>
              <p:cNvSpPr txBox="1"/>
              <p:nvPr/>
            </p:nvSpPr>
            <p:spPr>
              <a:xfrm>
                <a:off x="5758697" y="4154693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949266EE-6CE1-E8A5-E63B-8FB195ED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97" y="4154693"/>
                <a:ext cx="1256691" cy="923330"/>
              </a:xfrm>
              <a:prstGeom prst="rect">
                <a:avLst/>
              </a:prstGeom>
              <a:blipFill>
                <a:blip r:embed="rId8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46F30B2A-B7AA-0E5C-B9CF-5258DA441A10}"/>
              </a:ext>
            </a:extLst>
          </p:cNvPr>
          <p:cNvCxnSpPr>
            <a:cxnSpLocks/>
          </p:cNvCxnSpPr>
          <p:nvPr/>
        </p:nvCxnSpPr>
        <p:spPr>
          <a:xfrm>
            <a:off x="8005142" y="401990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87A7C06-6C96-6158-2645-63CA7A6C3447}"/>
              </a:ext>
            </a:extLst>
          </p:cNvPr>
          <p:cNvCxnSpPr>
            <a:cxnSpLocks/>
          </p:cNvCxnSpPr>
          <p:nvPr/>
        </p:nvCxnSpPr>
        <p:spPr>
          <a:xfrm flipH="1">
            <a:off x="7271690" y="4019901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246B08D-5188-33E3-75C5-A66C807D88C9}"/>
              </a:ext>
            </a:extLst>
          </p:cNvPr>
          <p:cNvSpPr/>
          <p:nvPr/>
        </p:nvSpPr>
        <p:spPr>
          <a:xfrm>
            <a:off x="7470744" y="3872197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3DBD9CAA-9407-3715-32AC-5ACD637DBE9D}"/>
                  </a:ext>
                </a:extLst>
              </p:cNvPr>
              <p:cNvSpPr txBox="1"/>
              <p:nvPr/>
            </p:nvSpPr>
            <p:spPr>
              <a:xfrm>
                <a:off x="7363075" y="3548023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3DBD9CAA-9407-3715-32AC-5ACD637D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3548023"/>
                <a:ext cx="1284134" cy="369332"/>
              </a:xfrm>
              <a:prstGeom prst="rect">
                <a:avLst/>
              </a:prstGeom>
              <a:blipFill>
                <a:blip r:embed="rId9"/>
                <a:stretch>
                  <a:fillRect l="-388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42D9B4B-E34C-DAF3-6CAA-E209ACED3CE4}"/>
              </a:ext>
            </a:extLst>
          </p:cNvPr>
          <p:cNvCxnSpPr>
            <a:cxnSpLocks/>
          </p:cNvCxnSpPr>
          <p:nvPr/>
        </p:nvCxnSpPr>
        <p:spPr>
          <a:xfrm flipH="1">
            <a:off x="8291021" y="446758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81FF55DA-F61A-0410-C8B6-EDA5CE3CC76C}"/>
              </a:ext>
            </a:extLst>
          </p:cNvPr>
          <p:cNvCxnSpPr>
            <a:cxnSpLocks/>
          </p:cNvCxnSpPr>
          <p:nvPr/>
        </p:nvCxnSpPr>
        <p:spPr>
          <a:xfrm>
            <a:off x="7396067" y="4866409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CEB78521-9D3B-CDBE-85C5-6D20851B93ED}"/>
                  </a:ext>
                </a:extLst>
              </p:cNvPr>
              <p:cNvSpPr txBox="1"/>
              <p:nvPr/>
            </p:nvSpPr>
            <p:spPr>
              <a:xfrm>
                <a:off x="7312763" y="4459037"/>
                <a:ext cx="144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CEB78521-9D3B-CDBE-85C5-6D20851B9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763" y="4459037"/>
                <a:ext cx="1445588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31F8F8E-33E7-38B0-2865-A906C700EAE6}"/>
              </a:ext>
            </a:extLst>
          </p:cNvPr>
          <p:cNvCxnSpPr>
            <a:cxnSpLocks/>
          </p:cNvCxnSpPr>
          <p:nvPr/>
        </p:nvCxnSpPr>
        <p:spPr>
          <a:xfrm>
            <a:off x="8005142" y="5367162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3BD9FC1B-0F56-18F2-E94D-E4F01221566F}"/>
              </a:ext>
            </a:extLst>
          </p:cNvPr>
          <p:cNvCxnSpPr>
            <a:cxnSpLocks/>
          </p:cNvCxnSpPr>
          <p:nvPr/>
        </p:nvCxnSpPr>
        <p:spPr>
          <a:xfrm flipH="1">
            <a:off x="7271690" y="5367162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08B21D5-2749-4798-47DE-F1FEC014D7BD}"/>
              </a:ext>
            </a:extLst>
          </p:cNvPr>
          <p:cNvSpPr/>
          <p:nvPr/>
        </p:nvSpPr>
        <p:spPr>
          <a:xfrm>
            <a:off x="7470744" y="5219458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71133FA0-7EA8-7788-5DAB-032D59F3D41D}"/>
                  </a:ext>
                </a:extLst>
              </p:cNvPr>
              <p:cNvSpPr txBox="1"/>
              <p:nvPr/>
            </p:nvSpPr>
            <p:spPr>
              <a:xfrm>
                <a:off x="7363075" y="4895284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71133FA0-7EA8-7788-5DAB-032D59F3D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4895284"/>
                <a:ext cx="1284134" cy="369332"/>
              </a:xfrm>
              <a:prstGeom prst="rect">
                <a:avLst/>
              </a:prstGeom>
              <a:blipFill>
                <a:blip r:embed="rId11"/>
                <a:stretch>
                  <a:fillRect l="-388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FA0C77C-F9B6-7725-16FA-141E1C1B838A}"/>
              </a:ext>
            </a:extLst>
          </p:cNvPr>
          <p:cNvCxnSpPr>
            <a:cxnSpLocks/>
          </p:cNvCxnSpPr>
          <p:nvPr/>
        </p:nvCxnSpPr>
        <p:spPr>
          <a:xfrm flipH="1">
            <a:off x="8234107" y="5921582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0E99E014-1212-F6EA-58A2-5CEC6C34CD48}"/>
                  </a:ext>
                </a:extLst>
              </p:cNvPr>
              <p:cNvSpPr txBox="1"/>
              <p:nvPr/>
            </p:nvSpPr>
            <p:spPr>
              <a:xfrm>
                <a:off x="9235125" y="5545269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0E99E014-1212-F6EA-58A2-5CEC6C34C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125" y="5545269"/>
                <a:ext cx="1562928" cy="369332"/>
              </a:xfrm>
              <a:prstGeom prst="rect">
                <a:avLst/>
              </a:prstGeom>
              <a:blipFill>
                <a:blip r:embed="rId12"/>
                <a:stretch>
                  <a:fillRect l="-322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6AC03E7-50CC-2157-B2F6-3FFDE978B79C}"/>
              </a:ext>
            </a:extLst>
          </p:cNvPr>
          <p:cNvCxnSpPr>
            <a:cxnSpLocks/>
          </p:cNvCxnSpPr>
          <p:nvPr/>
        </p:nvCxnSpPr>
        <p:spPr>
          <a:xfrm>
            <a:off x="8005142" y="649327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86E8D30E-A12B-4729-0D8E-4DC060132A4B}"/>
              </a:ext>
            </a:extLst>
          </p:cNvPr>
          <p:cNvCxnSpPr>
            <a:cxnSpLocks/>
          </p:cNvCxnSpPr>
          <p:nvPr/>
        </p:nvCxnSpPr>
        <p:spPr>
          <a:xfrm flipH="1">
            <a:off x="7271690" y="6493271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C7B864F-1F5D-1C8F-2898-03934EE9308F}"/>
              </a:ext>
            </a:extLst>
          </p:cNvPr>
          <p:cNvSpPr/>
          <p:nvPr/>
        </p:nvSpPr>
        <p:spPr>
          <a:xfrm>
            <a:off x="7470744" y="6345567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D74C1E5-E9B4-1990-C601-B5F435AC8B0E}"/>
                  </a:ext>
                </a:extLst>
              </p:cNvPr>
              <p:cNvSpPr txBox="1"/>
              <p:nvPr/>
            </p:nvSpPr>
            <p:spPr>
              <a:xfrm>
                <a:off x="7363075" y="6021393"/>
                <a:ext cx="1808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D74C1E5-E9B4-1990-C601-B5F435AC8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75" y="6021393"/>
                <a:ext cx="1808252" cy="369332"/>
              </a:xfrm>
              <a:prstGeom prst="rect">
                <a:avLst/>
              </a:prstGeom>
              <a:blipFill>
                <a:blip r:embed="rId13"/>
                <a:stretch>
                  <a:fillRect l="-27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4D54303-ECB8-A7C1-6F91-FB61E52ED33A}"/>
              </a:ext>
            </a:extLst>
          </p:cNvPr>
          <p:cNvSpPr/>
          <p:nvPr/>
        </p:nvSpPr>
        <p:spPr>
          <a:xfrm>
            <a:off x="487611" y="4866409"/>
            <a:ext cx="4302177" cy="1033392"/>
          </a:xfrm>
          <a:prstGeom prst="roundRect">
            <a:avLst>
              <a:gd name="adj" fmla="val 232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+mj-lt"/>
              </a:rPr>
              <a:t>Need to extract from all these for proving soundness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3B8A6-5D91-10BB-ED46-869A41362AFE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789788" y="4051671"/>
            <a:ext cx="2424654" cy="13314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676A0D-591B-4827-AEA9-B008B8277B6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789788" y="5380202"/>
            <a:ext cx="2404574" cy="290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73C985-A00C-1C34-0CF6-3405079B561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789788" y="5383105"/>
            <a:ext cx="2424654" cy="11261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070571A-B165-72A2-98F3-44A3B314BA6D}"/>
              </a:ext>
            </a:extLst>
          </p:cNvPr>
          <p:cNvSpPr/>
          <p:nvPr/>
        </p:nvSpPr>
        <p:spPr>
          <a:xfrm>
            <a:off x="9677036" y="1267874"/>
            <a:ext cx="1611805" cy="349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Private-Coin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EA3B805-0B80-8480-BB80-71DDA13F6560}"/>
              </a:ext>
            </a:extLst>
          </p:cNvPr>
          <p:cNvSpPr/>
          <p:nvPr/>
        </p:nvSpPr>
        <p:spPr>
          <a:xfrm>
            <a:off x="1247376" y="3400265"/>
            <a:ext cx="10279332" cy="218849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600" dirty="0">
                <a:solidFill>
                  <a:schemeClr val="tx1"/>
                </a:solidFill>
                <a:latin typeface="+mj-lt"/>
              </a:rPr>
              <a:t>What if we can prove soundness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without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full extraction? 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.</a:t>
            </a:r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07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C0AD0-AA89-7D6B-9212-C776EA39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2736-2921-9CB4-499C-B3962CD8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8A4F3-5E46-089C-6233-7B03DB76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Full extraction is </a:t>
            </a:r>
            <a:r>
              <a:rPr lang="en-US" b="1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necessary</a:t>
            </a:r>
          </a:p>
          <a:p>
            <a:pPr lvl="1"/>
            <a:r>
              <a:rPr lang="en-US" dirty="0">
                <a:latin typeface="+mj-lt"/>
              </a:rPr>
              <a:t>Rewinding could be bypassed with straight-line </a:t>
            </a:r>
            <a:r>
              <a:rPr lang="en-US" b="1" dirty="0">
                <a:latin typeface="+mj-lt"/>
              </a:rPr>
              <a:t>partial</a:t>
            </a:r>
            <a:r>
              <a:rPr lang="en-US" dirty="0">
                <a:latin typeface="+mj-lt"/>
              </a:rPr>
              <a:t> extraction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Use succinct classical arguments for simpler classes</a:t>
            </a:r>
          </a:p>
          <a:p>
            <a:pPr lvl="1"/>
            <a:r>
              <a:rPr lang="en-US" dirty="0">
                <a:latin typeface="+mj-lt"/>
              </a:rPr>
              <a:t>E.g., classical batch arguments (BARGs), </a:t>
            </a:r>
            <a:r>
              <a:rPr lang="en-US" dirty="0" err="1">
                <a:latin typeface="+mj-lt"/>
              </a:rPr>
              <a:t>etc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2BD6-E997-A6DE-6DD8-9D0F435C4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6656-A50A-17A7-6037-96C99C4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Warmup: Using BARGs instead of </a:t>
            </a:r>
            <a:r>
              <a:rPr lang="en-US" dirty="0" err="1">
                <a:solidFill>
                  <a:schemeClr val="accent1"/>
                </a:solidFill>
              </a:rPr>
              <a:t>AoKs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DDE3D1-3AFD-5D6D-1DD9-2EA604C49DAE}"/>
              </a:ext>
            </a:extLst>
          </p:cNvPr>
          <p:cNvSpPr/>
          <p:nvPr/>
        </p:nvSpPr>
        <p:spPr>
          <a:xfrm>
            <a:off x="334475" y="1654510"/>
            <a:ext cx="4272257" cy="946150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BARGs are non-interactive succinct argument for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batchNP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6B73185D-3AD9-CB9E-E583-CE650C14F1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A7A6EA71-7903-6C3C-4ABE-67D35B3E19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1421F836-BDBA-3D43-0CE5-D1214A36D6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3B508BD6-059E-0309-0663-EFC0A3F812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F0414566-B887-2ED1-0C10-C62C3EFAEC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B4B8DC7D-DB4B-FC4D-7C1D-10ED8019D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0D5BB413-9A1F-52C5-CDFC-839D59B9DE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7B419902-1F83-A72F-E63B-31C4626B64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0EC2A45-4F92-2F07-4640-B1D181CCC1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EFC2BEC6-D470-86C6-0607-F965346E53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BC711A87-F7FB-900E-0826-82643C9154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1DA1DFCE-908B-EA1D-0A5F-5363A92A75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B3B27D96-194C-6444-AC10-4EEEAC0744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3B750899-A159-4882-9CCA-0A184D93A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77228F4-B07F-44B1-68AC-D7D98EF940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0B5A0268-613B-3363-E118-A643C1BBBA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36DCB8C6-94B7-52A1-8533-53FF4A45BF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942D3D4A-AFD2-B81C-1445-188B63801D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AD4C274D-1755-1489-6597-25C4FB4488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EDB6F51-516C-60AA-D512-C7CFF3C56A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06A490A0-AAB3-6F9A-08B9-05B779BF2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A60AF3C-44F5-0163-EFA0-DD0759AA39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05329691-886A-1CFC-4486-4AF2EB3DA5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6283B3DE-7B8C-9294-4780-C7179F744F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E9A0AA65-E764-2C07-31EF-BF6D1D7AC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A0AA2319-5EFD-04C4-970D-77FE2C13E9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9A3E2E59-4253-AD10-0790-CBD16D8A5B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C317A041-5A04-11B0-5AAF-2891778EEB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EA65E583-E434-7F34-E69B-C4523B3D1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FB48BCD-CAD6-281B-80BE-45763C6E4C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B54B064F-A559-AC4F-1AA8-1FE7797908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705DAE3D-655E-932A-9730-61FBF2BA6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81583607-1278-9FE0-D7BA-EF76EF9FAD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2E2A65A-6071-2A11-20CF-C373BA91F3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E3199F11-C2EE-628A-E211-397DAB2211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A5C1E784-01A5-10CA-457A-B2CCD143E8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8C97D06F-E721-60D7-9924-7A37A393A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F9B90D80-9D45-3059-F933-DE3E21716A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56D0B0CF-95CE-CD32-3C3D-E8BAC9B65A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A7471116-300B-CB2B-F2E5-20E75A7F8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57981D7F-4F69-128C-B59F-BB2BA545C4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6CEFBEE6-39FE-522A-07F1-3226C66C83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DDCB68B5-3A21-3CE1-845F-34D08D1C94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5324E932-81A7-332C-F4BA-58BC77C132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8DD67497-10B5-7FC6-F950-FEEB2B9147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6B711D5D-2B07-484E-6323-9C2D677E21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CB1D4128-3EB9-978D-80C8-C441E73807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E1F998CA-E0C0-6B67-2971-D239FA62C6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5121058A-9FFB-4918-7A6A-E5AEE83B16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D0BA5C99-B4E5-6D88-6CE0-346A3AE62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1AB846FA-0C18-4402-1F6D-4F921118A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74" descr="bd06002_">
            <a:extLst>
              <a:ext uri="{FF2B5EF4-FFF2-40B4-BE49-F238E27FC236}">
                <a16:creationId xmlns:a16="http://schemas.microsoft.com/office/drawing/2014/main" id="{536A3AAC-E2E4-7690-DAC8-19836F5883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4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Quantum computing - Free computer icons">
            <a:extLst>
              <a:ext uri="{FF2B5EF4-FFF2-40B4-BE49-F238E27FC236}">
                <a16:creationId xmlns:a16="http://schemas.microsoft.com/office/drawing/2014/main" id="{5A338E38-08EB-1FDC-D972-C424F5B4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CCA4B1-0526-1C7D-E94B-9639FAE10356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CD06939-11BF-D2B2-BF16-34FFD34CEE81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080847-E169-3A51-F611-579AAC2658E2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080847-E169-3A51-F611-579AAC265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5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458896-7C2E-4555-AA0E-BEFCEB97F200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458896-7C2E-4555-AA0E-BEFCEB97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A57DA-6CCC-3D29-BEDD-49FCE6F64948}"/>
                  </a:ext>
                </a:extLst>
              </p:cNvPr>
              <p:cNvSpPr txBox="1"/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BA57DA-6CCC-3D29-BEDD-49FCE6F64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blipFill>
                <a:blip r:embed="rId7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80592D0-DB8E-172B-9E61-72D50037BC48}"/>
              </a:ext>
            </a:extLst>
          </p:cNvPr>
          <p:cNvCxnSpPr>
            <a:cxnSpLocks/>
          </p:cNvCxnSpPr>
          <p:nvPr/>
        </p:nvCxnSpPr>
        <p:spPr>
          <a:xfrm>
            <a:off x="7660368" y="3600176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E7E12C-A339-95C4-C73A-977EEDA6526B}"/>
              </a:ext>
            </a:extLst>
          </p:cNvPr>
          <p:cNvCxnSpPr>
            <a:cxnSpLocks/>
          </p:cNvCxnSpPr>
          <p:nvPr/>
        </p:nvCxnSpPr>
        <p:spPr>
          <a:xfrm flipH="1">
            <a:off x="6926916" y="3600176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F792DB3-6169-6C6B-5C37-29C5E3F7484E}"/>
              </a:ext>
            </a:extLst>
          </p:cNvPr>
          <p:cNvSpPr/>
          <p:nvPr/>
        </p:nvSpPr>
        <p:spPr>
          <a:xfrm>
            <a:off x="7125970" y="3452472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32FE4DC-9273-F722-FF69-618C7C4DD1E5}"/>
                  </a:ext>
                </a:extLst>
              </p:cNvPr>
              <p:cNvSpPr txBox="1"/>
              <p:nvPr/>
            </p:nvSpPr>
            <p:spPr>
              <a:xfrm>
                <a:off x="7018301" y="3128298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32FE4DC-9273-F722-FF69-618C7C4D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01" y="3128298"/>
                <a:ext cx="1284134" cy="369332"/>
              </a:xfrm>
              <a:prstGeom prst="rect">
                <a:avLst/>
              </a:prstGeom>
              <a:blipFill>
                <a:blip r:embed="rId8"/>
                <a:stretch>
                  <a:fillRect l="-392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3258A8-F76C-DD77-0560-F062DFAF5D33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EC42DB3-043F-A211-D2CC-AA8EAD6E1B9D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E41493-C0B5-AFC6-E3A0-A74A47BEBE32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E41493-C0B5-AFC6-E3A0-A74A47BEB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81076F1-763F-6AE9-49FE-40CA7F26A3C1}"/>
              </a:ext>
            </a:extLst>
          </p:cNvPr>
          <p:cNvCxnSpPr>
            <a:cxnSpLocks/>
          </p:cNvCxnSpPr>
          <p:nvPr/>
        </p:nvCxnSpPr>
        <p:spPr>
          <a:xfrm>
            <a:off x="7660368" y="4947437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6A00D45-002B-441B-D2D2-BB81A14D5EFD}"/>
              </a:ext>
            </a:extLst>
          </p:cNvPr>
          <p:cNvCxnSpPr>
            <a:cxnSpLocks/>
          </p:cNvCxnSpPr>
          <p:nvPr/>
        </p:nvCxnSpPr>
        <p:spPr>
          <a:xfrm flipH="1">
            <a:off x="6926916" y="4947437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AD6ED5B-C4C9-70FE-2FB7-B6811BAECC1E}"/>
              </a:ext>
            </a:extLst>
          </p:cNvPr>
          <p:cNvSpPr/>
          <p:nvPr/>
        </p:nvSpPr>
        <p:spPr>
          <a:xfrm>
            <a:off x="7125970" y="4799733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CD872-7D67-F3B5-18F0-31DA490BDA87}"/>
                  </a:ext>
                </a:extLst>
              </p:cNvPr>
              <p:cNvSpPr txBox="1"/>
              <p:nvPr/>
            </p:nvSpPr>
            <p:spPr>
              <a:xfrm>
                <a:off x="7018301" y="4475559"/>
                <a:ext cx="1284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CCD872-7D67-F3B5-18F0-31DA490BD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01" y="4475559"/>
                <a:ext cx="1284134" cy="369332"/>
              </a:xfrm>
              <a:prstGeom prst="rect">
                <a:avLst/>
              </a:prstGeom>
              <a:blipFill>
                <a:blip r:embed="rId10"/>
                <a:stretch>
                  <a:fillRect l="-392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7D0C25-1A41-815E-BF63-C1784E27530C}"/>
              </a:ext>
            </a:extLst>
          </p:cNvPr>
          <p:cNvCxnSpPr>
            <a:cxnSpLocks/>
          </p:cNvCxnSpPr>
          <p:nvPr/>
        </p:nvCxnSpPr>
        <p:spPr>
          <a:xfrm flipH="1">
            <a:off x="7889333" y="5501857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74846E5-2833-F59A-83C2-D761F3BDBA8B}"/>
              </a:ext>
            </a:extLst>
          </p:cNvPr>
          <p:cNvCxnSpPr>
            <a:cxnSpLocks/>
          </p:cNvCxnSpPr>
          <p:nvPr/>
        </p:nvCxnSpPr>
        <p:spPr>
          <a:xfrm>
            <a:off x="7660368" y="6073546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7D96F26-025A-B046-F544-2C1C9E93A8A0}"/>
              </a:ext>
            </a:extLst>
          </p:cNvPr>
          <p:cNvCxnSpPr>
            <a:cxnSpLocks/>
          </p:cNvCxnSpPr>
          <p:nvPr/>
        </p:nvCxnSpPr>
        <p:spPr>
          <a:xfrm flipH="1">
            <a:off x="6926916" y="6073546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AA898C0-80E4-870F-04F4-2C2533CF3C29}"/>
              </a:ext>
            </a:extLst>
          </p:cNvPr>
          <p:cNvSpPr/>
          <p:nvPr/>
        </p:nvSpPr>
        <p:spPr>
          <a:xfrm>
            <a:off x="7125970" y="5925842"/>
            <a:ext cx="3222885" cy="28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8231E8-9CF4-1C94-EF40-A7E25A545213}"/>
                  </a:ext>
                </a:extLst>
              </p:cNvPr>
              <p:cNvSpPr txBox="1"/>
              <p:nvPr/>
            </p:nvSpPr>
            <p:spPr>
              <a:xfrm>
                <a:off x="7018301" y="5601668"/>
                <a:ext cx="1808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8231E8-9CF4-1C94-EF40-A7E25A54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301" y="5601668"/>
                <a:ext cx="1808252" cy="369332"/>
              </a:xfrm>
              <a:prstGeom prst="rect">
                <a:avLst/>
              </a:prstGeom>
              <a:blipFill>
                <a:blip r:embed="rId11"/>
                <a:stretch>
                  <a:fillRect l="-277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D23F813-E1A8-A7E5-1DC6-B02C791E4E48}"/>
                  </a:ext>
                </a:extLst>
              </p:cNvPr>
              <p:cNvSpPr txBox="1"/>
              <p:nvPr/>
            </p:nvSpPr>
            <p:spPr>
              <a:xfrm>
                <a:off x="7051293" y="3249296"/>
                <a:ext cx="2567562" cy="6512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BARG:</a:t>
                </a:r>
                <a:r>
                  <a:rPr lang="en-US" dirty="0"/>
                  <a:t> For each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 know </a:t>
                </a:r>
                <a:br>
                  <a:rPr lang="en-US" dirty="0"/>
                </a:br>
                <a:r>
                  <a:rPr lang="en-US" dirty="0"/>
                  <a:t>opening for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D23F813-E1A8-A7E5-1DC6-B02C791E4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293" y="3249296"/>
                <a:ext cx="2567562" cy="651269"/>
              </a:xfrm>
              <a:prstGeom prst="rect">
                <a:avLst/>
              </a:prstGeom>
              <a:blipFill>
                <a:blip r:embed="rId12"/>
                <a:stretch>
                  <a:fillRect l="-1970" t="-3774" r="-98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2A17C17-6AA8-86C5-D406-8C7FB3125C5D}"/>
                  </a:ext>
                </a:extLst>
              </p:cNvPr>
              <p:cNvSpPr txBox="1"/>
              <p:nvPr/>
            </p:nvSpPr>
            <p:spPr>
              <a:xfrm>
                <a:off x="7126323" y="4610340"/>
                <a:ext cx="2567562" cy="6512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BARG:</a:t>
                </a:r>
                <a:r>
                  <a:rPr lang="en-US" dirty="0"/>
                  <a:t> For each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 know </a:t>
                </a:r>
                <a:br>
                  <a:rPr lang="en-US" dirty="0"/>
                </a:br>
                <a:r>
                  <a:rPr lang="en-US" dirty="0"/>
                  <a:t>opening for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2A17C17-6AA8-86C5-D406-8C7FB3125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23" y="4610340"/>
                <a:ext cx="2567562" cy="651269"/>
              </a:xfrm>
              <a:prstGeom prst="rect">
                <a:avLst/>
              </a:prstGeom>
              <a:blipFill>
                <a:blip r:embed="rId13"/>
                <a:stretch>
                  <a:fillRect l="-1970" t="-3774" r="-98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172153E-0766-0CAE-688D-6D8455412E68}"/>
                  </a:ext>
                </a:extLst>
              </p:cNvPr>
              <p:cNvSpPr txBox="1"/>
              <p:nvPr/>
            </p:nvSpPr>
            <p:spPr>
              <a:xfrm>
                <a:off x="7050402" y="5606676"/>
                <a:ext cx="2951898" cy="9282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BARG:</a:t>
                </a:r>
                <a:r>
                  <a:rPr lang="en-US" dirty="0"/>
                  <a:t> For each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I know </a:t>
                </a:r>
                <a:br>
                  <a:rPr lang="en-US" dirty="0"/>
                </a:br>
                <a:r>
                  <a:rPr lang="en-US" dirty="0"/>
                  <a:t>opening for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and (FHM + Mahadev) passes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172153E-0766-0CAE-688D-6D845541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5606676"/>
                <a:ext cx="2951898" cy="928267"/>
              </a:xfrm>
              <a:prstGeom prst="rect">
                <a:avLst/>
              </a:prstGeom>
              <a:blipFill>
                <a:blip r:embed="rId14"/>
                <a:stretch>
                  <a:fillRect l="-1717" t="-2703" r="-8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3837BB-6BBE-6564-BCE4-313B9C4CE97D}"/>
              </a:ext>
            </a:extLst>
          </p:cNvPr>
          <p:cNvCxnSpPr>
            <a:cxnSpLocks/>
          </p:cNvCxnSpPr>
          <p:nvPr/>
        </p:nvCxnSpPr>
        <p:spPr>
          <a:xfrm>
            <a:off x="6975372" y="3574931"/>
            <a:ext cx="2888595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FE3A7A6-1B3A-338D-7312-83779C7E5870}"/>
              </a:ext>
            </a:extLst>
          </p:cNvPr>
          <p:cNvCxnSpPr>
            <a:cxnSpLocks/>
          </p:cNvCxnSpPr>
          <p:nvPr/>
        </p:nvCxnSpPr>
        <p:spPr>
          <a:xfrm>
            <a:off x="7050402" y="4935975"/>
            <a:ext cx="2888595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76A0C05-3E9C-3E60-6CF5-02D4EC0CD3C0}"/>
              </a:ext>
            </a:extLst>
          </p:cNvPr>
          <p:cNvCxnSpPr>
            <a:cxnSpLocks/>
          </p:cNvCxnSpPr>
          <p:nvPr/>
        </p:nvCxnSpPr>
        <p:spPr>
          <a:xfrm>
            <a:off x="6974481" y="5932311"/>
            <a:ext cx="2888595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43CD50-03B2-84EC-75FF-B141566ABED9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43CD50-03B2-84EC-75FF-B141566AB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15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87D25DC-8015-AF11-C5D0-3EFCC6BF9D1F}"/>
                  </a:ext>
                </a:extLst>
              </p:cNvPr>
              <p:cNvSpPr txBox="1"/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87D25DC-8015-AF11-C5D0-3EFCC6BF9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blipFill>
                <a:blip r:embed="rId16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9" grpId="0"/>
      <p:bldP spid="60" grpId="0"/>
      <p:bldP spid="62" grpId="0"/>
      <p:bldP spid="65" grpId="0" animBg="1"/>
      <p:bldP spid="65" grpId="1" animBg="1"/>
      <p:bldP spid="66" grpId="0"/>
      <p:bldP spid="66" grpId="1"/>
      <p:bldP spid="69" grpId="0"/>
      <p:bldP spid="72" grpId="0" animBg="1"/>
      <p:bldP spid="72" grpId="1" animBg="1"/>
      <p:bldP spid="73" grpId="0"/>
      <p:bldP spid="73" grpId="1"/>
      <p:bldP spid="78" grpId="0" animBg="1"/>
      <p:bldP spid="78" grpId="1" animBg="1"/>
      <p:bldP spid="79" grpId="0"/>
      <p:bldP spid="79" grpId="1"/>
      <p:bldP spid="82" grpId="0" animBg="1"/>
      <p:bldP spid="84" grpId="0" animBg="1"/>
      <p:bldP spid="86" grpId="0" animBg="1"/>
      <p:bldP spid="61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E35D2-90AA-33D9-3AC6-2DFF2BD9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2E27-AA7F-0709-0B8D-0C3341FC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Warmup: Using BARGs instead of </a:t>
            </a:r>
            <a:r>
              <a:rPr lang="en-US" dirty="0" err="1">
                <a:solidFill>
                  <a:schemeClr val="accent1"/>
                </a:solidFill>
              </a:rPr>
              <a:t>AoKs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F04768E-A526-28C4-A28F-9A86F780D75C}"/>
              </a:ext>
            </a:extLst>
          </p:cNvPr>
          <p:cNvSpPr/>
          <p:nvPr/>
        </p:nvSpPr>
        <p:spPr>
          <a:xfrm>
            <a:off x="334475" y="1654510"/>
            <a:ext cx="4272257" cy="946150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BARGs are non-interactive succinct argument for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batchNP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C8FDC465-2350-1307-A50D-D2CE139EF9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3642204C-C99C-4BFC-867A-61F385422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C3CCBFE8-EF73-F6A2-3E4F-3666759FF2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6F799DA-CF0F-24E2-E3E3-8007ECC3A8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DBB79F54-41E0-04B8-E274-138104351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FDDF3468-5371-6022-3C71-C14549D57D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8BE6BE8F-4A33-78F4-50C1-54188E70A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D440E838-2345-D4C3-AB32-36F3900978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1AD19787-DA87-6F97-E5C8-E8FBD71A20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8FBB4486-BE27-4AE4-FB47-933D1DD36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97893EFA-E914-F4F4-55FE-1BB800B8BF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6D2A1B39-9328-3A63-E749-25FCE1C51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8DC73E9B-8AED-8A45-0050-23A34F5AC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A8C63C39-B3D7-C8D3-5C78-8F30D427F5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825177E-69F6-D751-FAC0-BD88E9D046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BEE575B4-22EC-0177-B4A4-E3B45737D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B2EBFAB9-F094-DB7D-4DD9-BE1092268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3C8795EF-18D1-CDFD-073B-D3A8DEF3E8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B9DF5D6-DA49-AB7B-9874-09AA0D1539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D3DCF0D7-7252-8C72-CA75-0169E3B60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2F5EE6A1-D6CF-1C2D-29B2-5AEE494828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900C85B6-BC23-71F2-F474-24226EB4BA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53FE416-8C09-9911-355F-6787941D2E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2A43ED5D-777B-0A36-B1AB-D3495EA4D7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3C000D03-B2B2-62A1-29FF-8F551D3BD2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4AC91D16-8B5D-02E2-500A-58FF75C637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4D6E5137-7325-2FE6-5143-DE75E65188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F5368D84-4204-3093-EDFB-A241F3FD67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9BA5168A-AA31-F8B3-15EC-27BF898364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CE423210-B361-CD91-2FE9-C0BFC13F13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DE5563C9-8F93-8E71-21EE-CCBB050A6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4342BC2A-B38F-E00A-8886-A6AD2772F6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0345BF23-75B4-F227-BE5B-A7B1001DF1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1A7BDABA-F121-77DD-28FE-B025123302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91202B1D-D36B-E24A-7459-C641C4A319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48078978-C917-A9A0-3B03-26AD58B579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FB16D5FC-6FAD-DAC0-2FD4-5C4D4272E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8D2A2FE1-4FCE-7DB1-18F4-4ABAC4EED2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45AEFCAD-027F-7D79-472A-8AB1068C75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55FF52E6-D5B9-78C0-03D6-F724852B03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156E6572-494F-8AEF-14FE-8D45953943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F921E75A-DD48-0FBF-AA8A-9085762EE0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1BC7985E-665E-C0C8-3381-9EA7EDFED1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4A2EFDE6-DA29-2708-05D5-BBB6B59959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AD390B4D-5DF1-AE04-E373-1E9E056643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A69E3C87-0486-61F1-BA62-C403605BEE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A0B38B48-87DB-EB6B-2C33-3689BC7C7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83255468-CC45-36FE-749E-85B3749B72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390201C4-8536-D6AE-0755-EF3B1D0167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559A299D-621F-3ABE-EE82-A8A093375C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5325FF41-2864-A35A-9C16-5F6F241B7C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74" descr="bd06002_">
            <a:extLst>
              <a:ext uri="{FF2B5EF4-FFF2-40B4-BE49-F238E27FC236}">
                <a16:creationId xmlns:a16="http://schemas.microsoft.com/office/drawing/2014/main" id="{60C0FB6B-11DD-3C93-DB7F-E85C9B297F7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4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Quantum computing - Free computer icons">
            <a:extLst>
              <a:ext uri="{FF2B5EF4-FFF2-40B4-BE49-F238E27FC236}">
                <a16:creationId xmlns:a16="http://schemas.microsoft.com/office/drawing/2014/main" id="{1132CCFA-5E06-D1B4-3C55-F5101AEA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3BFE4F1-D30E-8225-2A98-7F40BC4619A3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3CEF059-2673-CA7B-5FE4-C2D0C407ABE4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E8DBB0-95C7-7CCD-3FAC-F2D6922FA42B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E8DBB0-95C7-7CCD-3FAC-F2D6922F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5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5E6466-A871-9591-327B-200FF4962CC3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5E6466-A871-9591-327B-200FF496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9D8318-3E99-73E1-E31F-5E452939F61C}"/>
                  </a:ext>
                </a:extLst>
              </p:cNvPr>
              <p:cNvSpPr txBox="1"/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89D8318-3E99-73E1-E31F-5E452939F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blipFill>
                <a:blip r:embed="rId7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2861BF5-D213-2C70-420E-72203E8CCF7E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67ACA75-E24B-90E8-7C2E-C04D906C3E2D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D3D03A3-7767-34D2-01C6-62E43118C65A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D3D03A3-7767-34D2-01C6-62E43118C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83DD6DF-03C9-D38E-DC80-2E9E37D70CC5}"/>
              </a:ext>
            </a:extLst>
          </p:cNvPr>
          <p:cNvCxnSpPr>
            <a:cxnSpLocks/>
          </p:cNvCxnSpPr>
          <p:nvPr/>
        </p:nvCxnSpPr>
        <p:spPr>
          <a:xfrm flipH="1">
            <a:off x="7889333" y="5501857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E2C225-ABB4-72F4-7040-DD04C8FF4E49}"/>
                  </a:ext>
                </a:extLst>
              </p:cNvPr>
              <p:cNvSpPr txBox="1"/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E2C225-ABB4-72F4-7040-DD04C8FF4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blipFill>
                <a:blip r:embed="rId9"/>
                <a:stretch>
                  <a:fillRect l="-4878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94D0CF9-62CB-C3B7-148F-B1135ABFC0E2}"/>
                  </a:ext>
                </a:extLst>
              </p:cNvPr>
              <p:cNvSpPr txBox="1"/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94D0CF9-62CB-C3B7-148F-B1135ABFC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blipFill>
                <a:blip r:embed="rId10"/>
                <a:stretch>
                  <a:fillRect l="-370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769B54-B3A4-7341-AFE3-201F12B876B5}"/>
                  </a:ext>
                </a:extLst>
              </p:cNvPr>
              <p:cNvSpPr txBox="1"/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769B54-B3A4-7341-AFE3-201F12B8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blipFill>
                <a:blip r:embed="rId11"/>
                <a:stretch>
                  <a:fillRect l="-354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35C65DB-B428-3102-7DF0-210C52497D44}"/>
              </a:ext>
            </a:extLst>
          </p:cNvPr>
          <p:cNvCxnSpPr>
            <a:cxnSpLocks/>
          </p:cNvCxnSpPr>
          <p:nvPr/>
        </p:nvCxnSpPr>
        <p:spPr>
          <a:xfrm>
            <a:off x="6974481" y="593231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B71AD6B-F216-0E91-0B43-E76E6CF302DF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B71AD6B-F216-0E91-0B43-E76E6CF30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12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A75DDF0-9B1F-1407-0382-09C1B63DFE89}"/>
                  </a:ext>
                </a:extLst>
              </p:cNvPr>
              <p:cNvSpPr txBox="1"/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A75DDF0-9B1F-1407-0382-09C1B63DF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blipFill>
                <a:blip r:embed="rId13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0164-EF1A-C0F3-A966-20CB3F88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74" y="2962799"/>
            <a:ext cx="4782280" cy="264387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 BARGs known from LWE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[CJJ21]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 Give somewhere-extraction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   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(straight-line; no rewinding needed)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7CF8635-E491-36CD-2ADC-DCBC70A4566A}"/>
              </a:ext>
            </a:extLst>
          </p:cNvPr>
          <p:cNvSpPr/>
          <p:nvPr/>
        </p:nvSpPr>
        <p:spPr>
          <a:xfrm>
            <a:off x="172744" y="5260454"/>
            <a:ext cx="11225374" cy="1112836"/>
          </a:xfrm>
          <a:prstGeom prst="roundRect">
            <a:avLst>
              <a:gd name="adj" fmla="val 1228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Warmup Theorem: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Under LWE, 6-round succinct argument for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batchQMA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6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AC65-15E2-1198-B98E-14D62A65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Towards </a:t>
            </a:r>
            <a:r>
              <a:rPr lang="en-US" b="1" dirty="0">
                <a:solidFill>
                  <a:schemeClr val="accent1"/>
                </a:solidFill>
              </a:rPr>
              <a:t>4 </a:t>
            </a:r>
            <a:r>
              <a:rPr lang="en-US" dirty="0">
                <a:solidFill>
                  <a:schemeClr val="accent1"/>
                </a:solidFill>
              </a:rPr>
              <a:t>rounds for </a:t>
            </a:r>
            <a:r>
              <a:rPr lang="en-US" b="1" dirty="0" err="1">
                <a:solidFill>
                  <a:schemeClr val="accent1"/>
                </a:solidFill>
              </a:rPr>
              <a:t>BatchQMA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BA857FB4-8D35-36C7-3AF1-D80BFEBFD2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4A8CB295-7467-A41B-2549-E9D4F53E23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AB9B39E2-40E4-C81B-C409-69677E24C8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73A0AA7-59DB-2220-709F-5CD0BFCCE9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8CF459D-8F27-DE0A-BE38-9926158F1F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6BBDA0E2-E0F9-2CE6-A162-DEE12A74AF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19858245-53FA-01F7-30E6-E7A57849E2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ECECD96E-2010-4AD2-B28C-4A0CD8B9C4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587624AB-FFB4-2909-36DF-F46829EB31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1B7E3B74-C64E-A744-5E84-B19138577E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60069B32-C696-72CD-3BC1-420982A2FB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F302039A-08FD-ACBD-9B79-9CA4818E86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B981C142-A014-DF95-6C0C-293434F784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9601A8A-9C95-431F-BC29-F64A08F42D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A390817-E4AD-8FAB-2452-AA33C44221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F232F766-9713-E0E8-111A-BF8812FA78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6AE19907-2326-913C-C285-986505F3A3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88819948-684A-5195-077E-D538FCF7DE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51C16EBD-3746-F17B-8477-E69BF9EF06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8CF66136-19A2-E8C8-C11A-F996253A3F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975B0C87-1DED-A674-B56F-4D2F1D6BE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568F93D3-7FFB-4CD0-8E86-3A48DA566A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CA9F7305-0ACC-E19C-142D-B5ABF9277B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31EDC138-AD4B-3EB1-995C-8453FFAD23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D4EF5353-6AB9-4349-F427-A4164428FC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F044D236-275C-48CD-C14F-A385A125D4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400AB621-E26C-A1C5-94DF-86F7F4824D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C00DAC6B-DD95-933E-3E77-40AE8D97CC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C406433E-ABB8-3073-EBCD-651666F0C5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9B8E83B9-6C00-385E-D38C-82FF8FF298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764CD17F-7E18-B651-2A30-C2C1B69E64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02029504-6037-FA8B-1842-1386CEFDE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A679649F-42E6-DD17-6899-FC3BFC22F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0A2934D1-151E-C3B6-4E66-521D42D61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59AF5C9A-74C7-EC13-E872-884BE6009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AC98EE56-280F-6AA8-D8DF-B53983BFAD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4EB22E0A-94CB-431C-E98A-DD543DAD16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E10C327E-DDB6-B74B-608F-47F13C25E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6451DC82-BCA7-8B3B-D673-DED5BB794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29AC1637-89BE-C6C9-5271-8E7F613E93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1548F3E8-1ED5-6869-DC4E-6696CAC488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4D62ABE0-7B57-4CFC-4D0C-F7EFCBFF7A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7AC5B20A-47F9-44F9-9F05-06D2C92AF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2B0CD6EE-2DDF-9929-5238-D5D769AFBF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8A6C729F-BC5D-17A8-8C7F-F1B6938D1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F7FF3DBC-ED41-C591-6485-B04F8CDEB8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CF1C8D50-5E20-DD8A-AEEC-245454744A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CE415A1E-C45B-5864-9357-425868FBF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50273773-9E86-09A2-F02C-63D406304C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F7FEAE65-BFEB-501A-1171-3767E0EBE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96EACDCF-135F-1080-2EF4-F19B3C4ADF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74" descr="bd06002_">
            <a:extLst>
              <a:ext uri="{FF2B5EF4-FFF2-40B4-BE49-F238E27FC236}">
                <a16:creationId xmlns:a16="http://schemas.microsoft.com/office/drawing/2014/main" id="{95BBCF60-54E0-BBE4-E005-C3678F43354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4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Quantum computing - Free computer icons">
            <a:extLst>
              <a:ext uri="{FF2B5EF4-FFF2-40B4-BE49-F238E27FC236}">
                <a16:creationId xmlns:a16="http://schemas.microsoft.com/office/drawing/2014/main" id="{9F93DD1A-7E34-A349-BE86-8C876BC1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49A1413-A669-CBA0-1664-2BC5F09554E1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05B9543-7580-199E-7198-35658B9E1248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65F614-CC7A-DD63-1812-F3E6793BAEC5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65F614-CC7A-DD63-1812-F3E6793B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4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B1283C1-AB75-97BD-DD55-B67C181E58D8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B1283C1-AB75-97BD-DD55-B67C181E5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531CB0-9E7F-D56F-D992-B946E7681D4E}"/>
                  </a:ext>
                </a:extLst>
              </p:cNvPr>
              <p:cNvSpPr txBox="1"/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531CB0-9E7F-D56F-D992-B946E7681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blipFill>
                <a:blip r:embed="rId6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7BB76F-E63A-5ABD-7EB3-BB36599A96A4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308B11E-13B0-DF1B-38FC-C85E016CD9AA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88E5FB-4224-1BB4-005A-06D30B88A284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88E5FB-4224-1BB4-005A-06D30B88A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8DC6C03-F80C-9173-15EB-CDD5F1DEEE57}"/>
              </a:ext>
            </a:extLst>
          </p:cNvPr>
          <p:cNvCxnSpPr>
            <a:cxnSpLocks/>
          </p:cNvCxnSpPr>
          <p:nvPr/>
        </p:nvCxnSpPr>
        <p:spPr>
          <a:xfrm flipH="1">
            <a:off x="7889333" y="5501857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515B85E-C1B3-0318-4CF8-3902699FCC12}"/>
                  </a:ext>
                </a:extLst>
              </p:cNvPr>
              <p:cNvSpPr txBox="1"/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515B85E-C1B3-0318-4CF8-3902699F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blipFill>
                <a:blip r:embed="rId8"/>
                <a:stretch>
                  <a:fillRect l="-4878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31FCC00-5C53-D067-2601-7499BD7F72F3}"/>
                  </a:ext>
                </a:extLst>
              </p:cNvPr>
              <p:cNvSpPr txBox="1"/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31FCC00-5C53-D067-2601-7499BD7F7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blipFill>
                <a:blip r:embed="rId9"/>
                <a:stretch>
                  <a:fillRect l="-370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379CCA0-12B6-A131-BC4B-5FF830588D4A}"/>
                  </a:ext>
                </a:extLst>
              </p:cNvPr>
              <p:cNvSpPr txBox="1"/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379CCA0-12B6-A131-BC4B-5FF83058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blipFill>
                <a:blip r:embed="rId10"/>
                <a:stretch>
                  <a:fillRect l="-354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D7F5B52-5A61-4BDF-29F0-9D0F856F3300}"/>
              </a:ext>
            </a:extLst>
          </p:cNvPr>
          <p:cNvCxnSpPr>
            <a:cxnSpLocks/>
          </p:cNvCxnSpPr>
          <p:nvPr/>
        </p:nvCxnSpPr>
        <p:spPr>
          <a:xfrm>
            <a:off x="6974481" y="593231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ED3EEB6-974F-212F-BA42-1F436D896CD5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ED3EEB6-974F-212F-BA42-1F436D896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11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A8076C4-6052-19CE-181C-AA2956E5C300}"/>
                  </a:ext>
                </a:extLst>
              </p:cNvPr>
              <p:cNvSpPr txBox="1"/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A8076C4-6052-19CE-181C-AA2956E5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blipFill>
                <a:blip r:embed="rId12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6C6824E-983B-AB94-39ED-4BDED388B0F4}"/>
                  </a:ext>
                </a:extLst>
              </p:cNvPr>
              <p:cNvSpPr/>
              <p:nvPr/>
            </p:nvSpPr>
            <p:spPr>
              <a:xfrm>
                <a:off x="6733803" y="1070481"/>
                <a:ext cx="4968707" cy="707172"/>
              </a:xfrm>
              <a:prstGeom prst="roundRect">
                <a:avLst>
                  <a:gd name="adj" fmla="val 25241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Can’t we send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 earlier?</a:t>
                </a:r>
              </a:p>
            </p:txBody>
          </p:sp>
        </mc:Choice>
        <mc:Fallback xmlns="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6C6824E-983B-AB94-39ED-4BDED388B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803" y="1070481"/>
                <a:ext cx="4968707" cy="707172"/>
              </a:xfrm>
              <a:prstGeom prst="roundRect">
                <a:avLst>
                  <a:gd name="adj" fmla="val 25241"/>
                </a:avLst>
              </a:prstGeom>
              <a:blipFill>
                <a:blip r:embed="rId13"/>
                <a:stretch>
                  <a:fillRect t="-1754" b="-1754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60E924D-7D5A-BD58-410D-25F68A052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030" y="2001213"/>
                <a:ext cx="4782280" cy="147402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Send </a:t>
                </a:r>
                <a:r>
                  <a:rPr lang="en-US" dirty="0" err="1">
                    <a:latin typeface="+mj-lt"/>
                  </a:rPr>
                  <a:t>FHE.Enc</a:t>
                </a:r>
                <a:r>
                  <a:rPr lang="en-US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+mj-lt"/>
                  </a:rPr>
                  <a:t>) at the start</a:t>
                </a:r>
              </a:p>
              <a:p>
                <a:r>
                  <a:rPr lang="en-US" dirty="0">
                    <a:latin typeface="+mj-lt"/>
                  </a:rPr>
                  <a:t>Prover homomorphically runs FHM+ verification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60E924D-7D5A-BD58-410D-25F68A052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030" y="2001213"/>
                <a:ext cx="4782280" cy="1474020"/>
              </a:xfrm>
              <a:blipFill>
                <a:blip r:embed="rId14"/>
                <a:stretch>
                  <a:fillRect l="-2111" t="-5882" r="-1055" b="-33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87F1B6F6-D626-7D6C-8FC1-4F6B3EA2DFD8}"/>
              </a:ext>
            </a:extLst>
          </p:cNvPr>
          <p:cNvSpPr/>
          <p:nvPr/>
        </p:nvSpPr>
        <p:spPr>
          <a:xfrm>
            <a:off x="411037" y="4643816"/>
            <a:ext cx="5112454" cy="777227"/>
          </a:xfrm>
          <a:prstGeom prst="roundRect">
            <a:avLst>
              <a:gd name="adj" fmla="val 18364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P1. How to prove final CT was correctly evaluated using plain BARGs?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D7AE6DB7-133E-0CB8-FD55-B5EC14B40F28}"/>
              </a:ext>
            </a:extLst>
          </p:cNvPr>
          <p:cNvSpPr/>
          <p:nvPr/>
        </p:nvSpPr>
        <p:spPr>
          <a:xfrm>
            <a:off x="411037" y="5616877"/>
            <a:ext cx="10321920" cy="781291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+mj-lt"/>
              </a:rPr>
              <a:t>A. 	Compute CT as an AND-tree of individual FHM+ verifications.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	Can prove correct computation of FHE evaluation of AND-tree using BARGs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4CC3E24C-C838-5F3C-A37E-664DD7D1E095}"/>
              </a:ext>
            </a:extLst>
          </p:cNvPr>
          <p:cNvSpPr/>
          <p:nvPr/>
        </p:nvSpPr>
        <p:spPr>
          <a:xfrm>
            <a:off x="924222" y="3689986"/>
            <a:ext cx="3887204" cy="715748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Similar idea used in prior works [CCY20,…] for making public-coin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7D5784E-414A-E435-7EEC-4C29B1A48352}"/>
                  </a:ext>
                </a:extLst>
              </p:cNvPr>
              <p:cNvSpPr txBox="1"/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7D5784E-414A-E435-7EEC-4C29B1A48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blipFill>
                <a:blip r:embed="rId15"/>
                <a:stretch>
                  <a:fillRect l="-563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FEEB2B-BEFB-ADAD-F7DD-C2D8A4714629}"/>
                  </a:ext>
                </a:extLst>
              </p:cNvPr>
              <p:cNvSpPr txBox="1"/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2FEEB2B-BEFB-ADAD-F7DD-C2D8A4714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blipFill>
                <a:blip r:embed="rId16"/>
                <a:stretch>
                  <a:fillRect l="-1667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7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 animBg="1"/>
      <p:bldP spid="71" grpId="0"/>
      <p:bldP spid="72" grpId="0" animBg="1"/>
      <p:bldP spid="73" grpId="0" uiExpand="1" build="p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9B61-5E0F-D877-0ACB-4A1086B7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24F4-C73B-29CA-B79C-CF25B9C3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Towards </a:t>
            </a:r>
            <a:r>
              <a:rPr lang="en-US" b="1" dirty="0">
                <a:solidFill>
                  <a:schemeClr val="accent1"/>
                </a:solidFill>
              </a:rPr>
              <a:t>4 </a:t>
            </a:r>
            <a:r>
              <a:rPr lang="en-US" dirty="0">
                <a:solidFill>
                  <a:schemeClr val="accent1"/>
                </a:solidFill>
              </a:rPr>
              <a:t>rounds for </a:t>
            </a:r>
            <a:r>
              <a:rPr lang="en-US" b="1" dirty="0" err="1">
                <a:solidFill>
                  <a:schemeClr val="accent1"/>
                </a:solidFill>
              </a:rPr>
              <a:t>BatchQMA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85B27E64-874D-42A4-64BE-3B67134C43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22037721-1A15-5AA0-4117-F4C296CFF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152F1B86-5FB4-AE17-B7F5-664A47B46E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8C67E552-BBFE-0FE9-EA14-5BA1AA99C0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6F8E6818-BE44-C5B1-ED6E-4536F844AD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45CE2E9B-3570-5D79-41B9-06A8456B06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BD335042-1C0F-3184-23F0-B36A0DBEF9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CE800865-A49C-F76A-866D-C40356D9D7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09624EDF-F176-83BB-43DA-A2250E96F1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DCA74D2-2389-27C9-D57C-236BA7F23B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9AC9D228-141C-42ED-39E0-1269DA5F84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45E5134F-FB00-2AEC-61D9-19FA4E6645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B58494C-CD94-0E09-40AB-7A354A1E2F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E03E1F24-D704-90E6-10E0-F6E372CA30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6B2B63E6-CDFE-51C7-B89F-E9003DEFB3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90C2E902-DFA3-B65B-3F1A-788F87B8E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E059C021-7ECD-5802-1EAF-E1A85C465A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9D10C512-76D7-7D6F-1CB8-729F5C5839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E600B220-4792-C0A5-7603-A6731D6F60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162207B5-18BE-E738-339E-1436915126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03A49AEC-3CE1-700F-BEDD-DDB4D1ADBA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85B6E5C3-1B7B-549D-F7A6-4113948980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8CF62B18-69C7-FE9D-6847-308C692670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41156494-906A-C993-067F-1110091118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E5E03FE-EF4C-BC82-C170-770EF6F79B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1A8BBD5C-8BF9-E97E-23CC-297C0F0DA6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F0E3D28F-A405-2D99-D9F5-91152AC549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CDBB349-98C3-B6BA-6FF5-72F621CB34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41A0E4A-E7C2-305E-DA84-824741A818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97F6A543-B737-556B-373A-01D85CF3C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54676827-8686-8031-06EF-03133B95D8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B2D9B79A-344C-E9CB-BBDC-AB8B81DCE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536DA774-9589-B2D2-704C-941621CB5E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8DBF2824-4AC4-A146-C910-3CCE3FE105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AE7DEA0E-D4FC-264E-944E-89D9079CDB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B6B1AB82-861A-5A5E-1D0B-254AF094C5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BA425B48-11BF-532B-FCA5-4D32ECB24A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32BE69B7-CC75-34B2-889E-985695837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820ABA61-4053-4959-35CE-17512F50F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ACD6164D-1774-CDC9-FB72-8C6BD9F4F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56DF53DB-87F7-A64D-504E-0EF8C2A748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160AB200-C203-B838-E73F-40F948B781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4AE31E57-BD3A-DB4C-1C62-D1348EAD32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C597B351-53E6-2503-D08B-CD8817917F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EE19F493-779E-6D62-22B0-60C6CAA0E2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9A446D45-1F44-E7BC-EDC5-22958791D4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84D168E8-E0B6-2CB9-FA7B-BB860EEA71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C3628995-BF83-1815-E9FC-52F1E08202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2E3DFE8-5906-0CE1-D917-E5ACC56568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797FEAAA-8BF2-F183-48EE-6D7D0D0024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AC5B62D8-C7A4-05F7-A8DE-ADC751A98B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" name="Picture 74" descr="bd06002_">
            <a:extLst>
              <a:ext uri="{FF2B5EF4-FFF2-40B4-BE49-F238E27FC236}">
                <a16:creationId xmlns:a16="http://schemas.microsoft.com/office/drawing/2014/main" id="{52EE1784-9F63-1D70-20B5-FED8064E92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4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Quantum computing - Free computer icons">
            <a:extLst>
              <a:ext uri="{FF2B5EF4-FFF2-40B4-BE49-F238E27FC236}">
                <a16:creationId xmlns:a16="http://schemas.microsoft.com/office/drawing/2014/main" id="{EAEF8DCD-7682-F59D-7552-69CAE0B7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36A4AB-26C5-C3C7-8CCD-1023C04DDAC3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41AE783-6BF0-BA76-BADD-995887D2B322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366998A-EA3D-EB66-4682-73C057D85023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366998A-EA3D-EB66-4682-73C057D8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4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E1D99E-4697-75D4-477C-DCD5023D9978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E1D99E-4697-75D4-477C-DCD5023D9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DF7059-7FD3-C922-80A3-944B7FF87A1F}"/>
                  </a:ext>
                </a:extLst>
              </p:cNvPr>
              <p:cNvSpPr txBox="1"/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2DF7059-7FD3-C922-80A3-944B7FF87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blipFill>
                <a:blip r:embed="rId6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A3A73F2-3C25-9F5A-7B71-E7BB5A9252C7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44DA1CD-DB52-20FA-87BF-4CF702F75062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02A057-4399-650D-E510-8FD27FF978EC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02A057-4399-650D-E510-8FD27FF97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252B11-0A89-18CC-7D5D-4190F61B8DBF}"/>
                  </a:ext>
                </a:extLst>
              </p:cNvPr>
              <p:cNvSpPr txBox="1"/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252B11-0A89-18CC-7D5D-4190F61B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blipFill>
                <a:blip r:embed="rId8"/>
                <a:stretch>
                  <a:fillRect l="-4878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945E18-BA71-8FED-69C5-FFB5C0B319A7}"/>
                  </a:ext>
                </a:extLst>
              </p:cNvPr>
              <p:cNvSpPr txBox="1"/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945E18-BA71-8FED-69C5-FFB5C0B3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blipFill>
                <a:blip r:embed="rId9"/>
                <a:stretch>
                  <a:fillRect l="-370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13DADA-CE03-2ED1-A9F4-F714A9ACBBF2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13DADA-CE03-2ED1-A9F4-F714A9ACB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10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5E5E185-AE02-A85E-3422-2566EFB1B9B6}"/>
              </a:ext>
            </a:extLst>
          </p:cNvPr>
          <p:cNvSpPr/>
          <p:nvPr/>
        </p:nvSpPr>
        <p:spPr>
          <a:xfrm>
            <a:off x="444513" y="1706457"/>
            <a:ext cx="5112454" cy="777227"/>
          </a:xfrm>
          <a:prstGeom prst="roundRect">
            <a:avLst>
              <a:gd name="adj" fmla="val 18364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P2. How to prove soundness?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B5A582E-CE8D-56CB-C415-B365EA4E6E2B}"/>
                  </a:ext>
                </a:extLst>
              </p:cNvPr>
              <p:cNvSpPr txBox="1"/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B5A582E-CE8D-56CB-C415-B365EA4E6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blipFill>
                <a:blip r:embed="rId11"/>
                <a:stretch>
                  <a:fillRect l="-563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39B276-AFCA-08C9-5D45-B9C6A19D6CDB}"/>
                  </a:ext>
                </a:extLst>
              </p:cNvPr>
              <p:cNvSpPr txBox="1"/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39B276-AFCA-08C9-5D45-B9C6A19D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blipFill>
                <a:blip r:embed="rId12"/>
                <a:stretch>
                  <a:fillRect l="-1667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4C99B4F9-BAD1-D321-EAC9-06003AEE4FED}"/>
              </a:ext>
            </a:extLst>
          </p:cNvPr>
          <p:cNvSpPr/>
          <p:nvPr/>
        </p:nvSpPr>
        <p:spPr>
          <a:xfrm>
            <a:off x="463445" y="2805703"/>
            <a:ext cx="4481357" cy="1149111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Issue is reduction algorithm 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</a:rPr>
              <a:t>must know FHE-key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for checking if adversary is successful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A19DB4-7BC0-D9F7-93AF-5768A9BDFA0D}"/>
              </a:ext>
            </a:extLst>
          </p:cNvPr>
          <p:cNvSpPr/>
          <p:nvPr/>
        </p:nvSpPr>
        <p:spPr>
          <a:xfrm>
            <a:off x="373505" y="4105062"/>
            <a:ext cx="5112454" cy="1149111"/>
          </a:xfrm>
          <a:prstGeom prst="roundRect">
            <a:avLst>
              <a:gd name="adj" fmla="val 27217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Need to go to a hybrid where reduction can use BARG extraction to check instead of decrypting using FHE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7BDD252-135D-5838-089A-9CBEBE75D8DA}"/>
              </a:ext>
            </a:extLst>
          </p:cNvPr>
          <p:cNvSpPr/>
          <p:nvPr/>
        </p:nvSpPr>
        <p:spPr>
          <a:xfrm>
            <a:off x="692803" y="5519513"/>
            <a:ext cx="10727336" cy="1112836"/>
          </a:xfrm>
          <a:prstGeom prst="roundRect">
            <a:avLst>
              <a:gd name="adj" fmla="val 1228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Issue: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Reminiscent of flawed PCP+PIR approach for SNARGs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[ABOR00]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as pointed by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[DLNNR04]</a:t>
            </a:r>
          </a:p>
        </p:txBody>
      </p:sp>
    </p:spTree>
    <p:extLst>
      <p:ext uri="{BB962C8B-B14F-4D97-AF65-F5344CB8AC3E}">
        <p14:creationId xmlns:p14="http://schemas.microsoft.com/office/powerpoint/2010/main" val="3468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3295-D305-C69F-37BE-C8EFBD9D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Approach 1:</a:t>
            </a:r>
            <a:r>
              <a:rPr lang="en-US" dirty="0"/>
              <a:t> Bootstrapping FHE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5E8E-BF23-3C80-0D5D-8A45121EE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Have a separate Mahadev COM-key for each index</a:t>
            </a:r>
          </a:p>
          <a:p>
            <a:r>
              <a:rPr lang="en-US" dirty="0">
                <a:latin typeface="+mj-lt"/>
              </a:rPr>
              <a:t>FHE Encrypt each COM-key under a fresh FHE-key</a:t>
            </a:r>
          </a:p>
          <a:p>
            <a:r>
              <a:rPr lang="en-US" dirty="0">
                <a:latin typeface="+mj-lt"/>
              </a:rPr>
              <a:t>Arrange these CTs at the leaves of a binary tree</a:t>
            </a:r>
          </a:p>
          <a:p>
            <a:r>
              <a:rPr lang="en-US" dirty="0">
                <a:latin typeface="+mj-lt"/>
              </a:rPr>
              <a:t>Sample a fresh FHE-key for each node and encrypt keys for its children</a:t>
            </a:r>
          </a:p>
          <a:p>
            <a:r>
              <a:rPr lang="en-US" dirty="0">
                <a:latin typeface="+mj-lt"/>
              </a:rPr>
              <a:t>Prover homomorphically runs FHM+ on each key individually and combines the using bootstrapping CTs</a:t>
            </a:r>
          </a:p>
          <a:p>
            <a:r>
              <a:rPr lang="en-US" dirty="0">
                <a:latin typeface="+mj-lt"/>
              </a:rPr>
              <a:t>Use BARG to prove correctness of bootstrapped CT</a:t>
            </a:r>
          </a:p>
        </p:txBody>
      </p:sp>
    </p:spTree>
    <p:extLst>
      <p:ext uri="{BB962C8B-B14F-4D97-AF65-F5344CB8AC3E}">
        <p14:creationId xmlns:p14="http://schemas.microsoft.com/office/powerpoint/2010/main" val="15939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0B2B4-C6C4-3239-1E78-98448C83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3D52-5511-73E1-B0A9-5A6DADAE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Approach 1:</a:t>
            </a:r>
            <a:r>
              <a:rPr lang="en-US" dirty="0"/>
              <a:t> Bootstrapping FHE keys</a:t>
            </a: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BFF5745-0916-C1CC-3482-A05447E092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141245F1-DE7D-5E64-B323-D3E3FC6707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E8FB09-CCB6-12B8-550D-78BF229397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35CD58A-769C-B35C-741D-28C46F30CE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C00654FD-C380-D4C1-8B38-F2CE7E25D0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5508F7BD-E15E-D4B3-878E-2B15A7CEA6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661D692F-8FC6-59C1-43CC-DB59EFD0A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037406C0-6E63-BDF9-D53E-5B7AE796D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D609E80-EEE0-C281-D50E-47D36D93EA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53BB87F-7CFA-D894-FCFD-EC7DC55388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D3D773AE-2A3F-4F3A-61EC-516CF9F835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00402D90-7906-15E0-32F4-6E27D26BB5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19F10417-6423-580A-0BED-DB88B84AC3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F8F90FEC-881F-DB35-2B85-4E086E8DB3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93B3C245-2736-E62B-8A85-111043D2FB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B3207C58-9135-7436-57A3-A145723A54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A44CCA54-0AF2-7684-6C30-08F0477A4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14178824-EE15-CE61-E5C7-7CE77FF248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05138C3-1998-F259-5FB7-07BFE55EB1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F5E9B568-383E-D911-776E-2EE7E2F63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5E56C98C-BCE0-1AD3-B67F-6B8CD77941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F97963A4-1417-1B46-0C93-9C2D8C38B1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84075606-1E29-7266-65E2-8360961B0B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81233F8E-F4D9-3679-6D34-504C8B88C9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FE38511-22AB-DDC9-A088-8F75C94E7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B16F83E1-28B2-F4D3-2B7A-CCD9F5F505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1E5AC861-27E6-1F78-5124-697F91A1FC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6BB5D557-2A08-FAF7-83DA-74A0DC6968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7D0E1C38-7D63-EE2B-F03A-FAA98AA85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84C399-113F-4094-7EF1-25CA49D79B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1205E4A7-A98E-056A-62FA-2BC46B50A7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3FCC6550-03C6-5FB8-586A-109972EBE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F98B9C98-4030-71E4-0331-524A960D96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B9F0BF50-28D9-AD8C-54E1-22CD860DD6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8DC414EF-32B7-9D70-E95A-9AA33C31A4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F465C21B-1922-3779-83E5-2E57F5132B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BE901D08-81D8-982A-22BB-CA7A3051CA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5C33A8D2-0520-B36F-12AF-14673F2A96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D41C029F-7BA6-F8D0-6E4A-1A0FAF3882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A8FF0B19-CDB8-3A78-815B-89AC02C24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19F526F0-0F77-4EDA-F193-B7CEB7D8B7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F4E22AF2-A8DC-2F78-209B-8915B398F7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B9D47D49-701D-3220-36DA-98CD3D383F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EA9CB0A8-E182-037C-196B-40D0D5A6DD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1BA281AA-769A-F23A-B4D3-7447802E7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EF3DC0A5-02A9-C2B7-5C64-DBE78C311E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9FE676A8-CD00-A627-6223-2E3B73E423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247E215C-262C-5174-E9FF-72C19A4159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43A6D7D7-99E2-CC59-69FF-99E264D221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79444FAB-ABF0-0D78-7537-036174C7FE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2FFD3046-6C0C-21F5-533D-8BF00922CF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Picture 74" descr="bd06002_">
            <a:extLst>
              <a:ext uri="{FF2B5EF4-FFF2-40B4-BE49-F238E27FC236}">
                <a16:creationId xmlns:a16="http://schemas.microsoft.com/office/drawing/2014/main" id="{562EE3C6-399B-9065-4DF4-9A8BF1F372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65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Quantum computing - Free computer icons">
            <a:extLst>
              <a:ext uri="{FF2B5EF4-FFF2-40B4-BE49-F238E27FC236}">
                <a16:creationId xmlns:a16="http://schemas.microsoft.com/office/drawing/2014/main" id="{90B9A024-3D68-CE9E-5E46-1255100F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82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C293D9-B449-8AAB-DAAF-C8EA4E351291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C927C2D-B717-CC9B-3895-CA3567692C8C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802C091-5910-7602-C430-C6702B14D472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802C091-5910-7602-C430-C6702B14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4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694C7DC-9DFE-1E27-0829-DD8595369D7E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694C7DC-9DFE-1E27-0829-DD8595369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3576EB-2A4B-CCF8-6C94-CE09BB8430BE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0AAAE10-4C8C-4CC7-5AD0-2F0A7268C657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EC2E11-EBF1-79E0-9F6C-F708214CE208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EC2E11-EBF1-79E0-9F6C-F708214C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464B15F-744C-C162-F173-E79B0FD1F7D9}"/>
                  </a:ext>
                </a:extLst>
              </p:cNvPr>
              <p:cNvSpPr txBox="1"/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464B15F-744C-C162-F173-E79B0FD1F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blipFill>
                <a:blip r:embed="rId7"/>
                <a:stretch>
                  <a:fillRect l="-4878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8349B16-391B-1FC8-EA2F-429FA1BC1232}"/>
                  </a:ext>
                </a:extLst>
              </p:cNvPr>
              <p:cNvSpPr txBox="1"/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8349B16-391B-1FC8-EA2F-429FA1BC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blipFill>
                <a:blip r:embed="rId8"/>
                <a:stretch>
                  <a:fillRect l="-370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8C1675-A17C-7929-A125-1A1AD123511F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8C1675-A17C-7929-A125-1A1AD123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9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CA7AE0-95D6-7CE6-C479-0E5D4AD52250}"/>
                  </a:ext>
                </a:extLst>
              </p:cNvPr>
              <p:cNvSpPr txBox="1"/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CA7AE0-95D6-7CE6-C479-0E5D4AD52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443" y="2139025"/>
                <a:ext cx="882229" cy="369332"/>
              </a:xfrm>
              <a:prstGeom prst="rect">
                <a:avLst/>
              </a:prstGeom>
              <a:blipFill>
                <a:blip r:embed="rId10"/>
                <a:stretch>
                  <a:fillRect l="-563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1F2C4A-6259-4D04-67B0-13A0D3FF3714}"/>
                  </a:ext>
                </a:extLst>
              </p:cNvPr>
              <p:cNvSpPr txBox="1"/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1F2C4A-6259-4D04-67B0-13A0D3FF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839097"/>
                <a:ext cx="2276264" cy="369332"/>
              </a:xfrm>
              <a:prstGeom prst="rect">
                <a:avLst/>
              </a:prstGeom>
              <a:blipFill>
                <a:blip r:embed="rId11"/>
                <a:stretch>
                  <a:fillRect l="-1667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E3311FC7-8164-CE25-A841-3F76AE5F16BA}"/>
                  </a:ext>
                </a:extLst>
              </p:cNvPr>
              <p:cNvSpPr/>
              <p:nvPr/>
            </p:nvSpPr>
            <p:spPr>
              <a:xfrm>
                <a:off x="179884" y="5321508"/>
                <a:ext cx="1528997" cy="5096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𝐹𝐻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E3311FC7-8164-CE25-A841-3F76AE5F1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4" y="5321508"/>
                <a:ext cx="1528997" cy="509666"/>
              </a:xfrm>
              <a:prstGeom prst="roundRect">
                <a:avLst/>
              </a:prstGeom>
              <a:blipFill>
                <a:blip r:embed="rId12"/>
                <a:stretch>
                  <a:fillRect r="-409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A4887F2B-F140-1B57-69B4-C10EB0D786B0}"/>
                  </a:ext>
                </a:extLst>
              </p:cNvPr>
              <p:cNvSpPr/>
              <p:nvPr/>
            </p:nvSpPr>
            <p:spPr>
              <a:xfrm>
                <a:off x="4377289" y="5321508"/>
                <a:ext cx="1528997" cy="5096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𝐹𝐻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A4887F2B-F140-1B57-69B4-C10EB0D78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89" y="5321508"/>
                <a:ext cx="1528997" cy="509666"/>
              </a:xfrm>
              <a:prstGeom prst="roundRect">
                <a:avLst/>
              </a:prstGeom>
              <a:blipFill>
                <a:blip r:embed="rId13"/>
                <a:stretch>
                  <a:fillRect l="-820" r="-491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7ECB96C4-7677-632D-C7E7-D4873BE5B40E}"/>
              </a:ext>
            </a:extLst>
          </p:cNvPr>
          <p:cNvSpPr txBox="1"/>
          <p:nvPr/>
        </p:nvSpPr>
        <p:spPr>
          <a:xfrm>
            <a:off x="3678558" y="520842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DAD0FB57-8CED-B34D-BC56-7EAD188400FF}"/>
                  </a:ext>
                </a:extLst>
              </p:cNvPr>
              <p:cNvSpPr/>
              <p:nvPr/>
            </p:nvSpPr>
            <p:spPr>
              <a:xfrm>
                <a:off x="1929221" y="5321508"/>
                <a:ext cx="1528997" cy="5096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𝐹𝐻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DAD0FB57-8CED-B34D-BC56-7EAD18840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21" y="5321508"/>
                <a:ext cx="1528997" cy="509666"/>
              </a:xfrm>
              <a:prstGeom prst="roundRect">
                <a:avLst/>
              </a:prstGeom>
              <a:blipFill>
                <a:blip r:embed="rId14"/>
                <a:stretch>
                  <a:fillRect r="-409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4570D48E-24A2-6A96-18E3-6FDAF36CB2DC}"/>
                  </a:ext>
                </a:extLst>
              </p:cNvPr>
              <p:cNvSpPr/>
              <p:nvPr/>
            </p:nvSpPr>
            <p:spPr>
              <a:xfrm>
                <a:off x="1064938" y="4584264"/>
                <a:ext cx="1820127" cy="50966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𝐹𝐻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16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4570D48E-24A2-6A96-18E3-6FDAF36CB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38" y="4584264"/>
                <a:ext cx="1820127" cy="509666"/>
              </a:xfrm>
              <a:prstGeom prst="roundRect">
                <a:avLst/>
              </a:prstGeom>
              <a:blipFill>
                <a:blip r:embed="rId15"/>
                <a:stretch>
                  <a:fillRect l="-4138"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9FD85C19-C291-862F-1AFE-C91BB5C57B33}"/>
              </a:ext>
            </a:extLst>
          </p:cNvPr>
          <p:cNvSpPr txBox="1"/>
          <p:nvPr/>
        </p:nvSpPr>
        <p:spPr>
          <a:xfrm>
            <a:off x="3802870" y="4460425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924D2E13-C90F-3094-0907-733A2C3A272F}"/>
                  </a:ext>
                </a:extLst>
              </p:cNvPr>
              <p:cNvSpPr/>
              <p:nvPr/>
            </p:nvSpPr>
            <p:spPr>
              <a:xfrm>
                <a:off x="2504759" y="3012966"/>
                <a:ext cx="2572564" cy="5096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𝐹𝐻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16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924D2E13-C90F-3094-0907-733A2C3A2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59" y="3012966"/>
                <a:ext cx="2572564" cy="509666"/>
              </a:xfrm>
              <a:prstGeom prst="roundRect">
                <a:avLst/>
              </a:prstGeom>
              <a:blipFill>
                <a:blip r:embed="rId16"/>
                <a:stretch>
                  <a:fillRect l="-976" r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04CB007-0AF1-4390-4406-BBF3D5B3E805}"/>
              </a:ext>
            </a:extLst>
          </p:cNvPr>
          <p:cNvCxnSpPr>
            <a:cxnSpLocks/>
            <a:stCxn id="73" idx="0"/>
            <a:endCxn id="77" idx="2"/>
          </p:cNvCxnSpPr>
          <p:nvPr/>
        </p:nvCxnSpPr>
        <p:spPr>
          <a:xfrm flipV="1">
            <a:off x="944383" y="5093930"/>
            <a:ext cx="1030619" cy="22757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D82CB29-45D6-EE68-CD71-1230D73B3731}"/>
              </a:ext>
            </a:extLst>
          </p:cNvPr>
          <p:cNvCxnSpPr>
            <a:cxnSpLocks/>
            <a:stCxn id="76" idx="0"/>
            <a:endCxn id="77" idx="2"/>
          </p:cNvCxnSpPr>
          <p:nvPr/>
        </p:nvCxnSpPr>
        <p:spPr>
          <a:xfrm flipH="1" flipV="1">
            <a:off x="1975002" y="5093930"/>
            <a:ext cx="718718" cy="22757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23EF3A3-A2E0-8EBB-595D-795E0CE89B97}"/>
              </a:ext>
            </a:extLst>
          </p:cNvPr>
          <p:cNvCxnSpPr>
            <a:cxnSpLocks/>
            <a:stCxn id="74" idx="0"/>
          </p:cNvCxnSpPr>
          <p:nvPr/>
        </p:nvCxnSpPr>
        <p:spPr>
          <a:xfrm flipH="1" flipV="1">
            <a:off x="4500453" y="5093930"/>
            <a:ext cx="641335" cy="22757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6779E6B-2562-DDF7-1B2B-2FE4E8087C64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1975002" y="4363673"/>
            <a:ext cx="1013572" cy="2205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3541A03-0F77-C7E8-F112-5541C0F0DED6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3159813" y="3522632"/>
            <a:ext cx="631228" cy="2274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67D18BB-1D0F-E4C1-610B-820E6345E72D}"/>
              </a:ext>
            </a:extLst>
          </p:cNvPr>
          <p:cNvCxnSpPr>
            <a:cxnSpLocks/>
            <a:endCxn id="80" idx="2"/>
          </p:cNvCxnSpPr>
          <p:nvPr/>
        </p:nvCxnSpPr>
        <p:spPr>
          <a:xfrm flipH="1" flipV="1">
            <a:off x="3791041" y="3522632"/>
            <a:ext cx="652388" cy="2274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95689B9-4944-116C-D5CC-23E586BC48B8}"/>
              </a:ext>
            </a:extLst>
          </p:cNvPr>
          <p:cNvSpPr txBox="1"/>
          <p:nvPr/>
        </p:nvSpPr>
        <p:spPr>
          <a:xfrm rot="19771072">
            <a:off x="2082511" y="383461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54E621-DFD4-DCF6-75CB-88C25CC41396}"/>
              </a:ext>
            </a:extLst>
          </p:cNvPr>
          <p:cNvSpPr txBox="1"/>
          <p:nvPr/>
        </p:nvSpPr>
        <p:spPr>
          <a:xfrm rot="2908445">
            <a:off x="4300177" y="393159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BF418B96-1513-B5C4-3B9A-BCFDE0DAA250}"/>
              </a:ext>
            </a:extLst>
          </p:cNvPr>
          <p:cNvSpPr/>
          <p:nvPr/>
        </p:nvSpPr>
        <p:spPr>
          <a:xfrm>
            <a:off x="453040" y="5916559"/>
            <a:ext cx="4481357" cy="380102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Fresh COM-key at leaf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0045A408-5605-8C08-7595-94A31CEF420C}"/>
              </a:ext>
            </a:extLst>
          </p:cNvPr>
          <p:cNvSpPr/>
          <p:nvPr/>
        </p:nvSpPr>
        <p:spPr>
          <a:xfrm>
            <a:off x="1289154" y="3928265"/>
            <a:ext cx="3615265" cy="380102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Bootstrapping FHE-keys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1C25B62-FBF9-6E26-8B8B-D559E65F7F45}"/>
              </a:ext>
            </a:extLst>
          </p:cNvPr>
          <p:cNvGrpSpPr/>
          <p:nvPr/>
        </p:nvGrpSpPr>
        <p:grpSpPr>
          <a:xfrm>
            <a:off x="10398057" y="1280496"/>
            <a:ext cx="969817" cy="1227993"/>
            <a:chOff x="9753865" y="545663"/>
            <a:chExt cx="969817" cy="1227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AC7AACC-B954-71CA-C914-4F30561D97AA}"/>
                    </a:ext>
                  </a:extLst>
                </p:cNvPr>
                <p:cNvSpPr txBox="1"/>
                <p:nvPr/>
              </p:nvSpPr>
              <p:spPr>
                <a:xfrm>
                  <a:off x="9753865" y="1404324"/>
                  <a:ext cx="964495" cy="369332"/>
                </a:xfrm>
                <a:prstGeom prst="rect">
                  <a:avLst/>
                </a:prstGeom>
                <a:solidFill>
                  <a:srgbClr val="E05E6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FHE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AC7AACC-B954-71CA-C914-4F30561D9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865" y="1404324"/>
                  <a:ext cx="964495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519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F1AE4D7-0135-A48E-D32D-5B39CDB0929B}"/>
                    </a:ext>
                  </a:extLst>
                </p:cNvPr>
                <p:cNvSpPr txBox="1"/>
                <p:nvPr/>
              </p:nvSpPr>
              <p:spPr>
                <a:xfrm>
                  <a:off x="9753865" y="952024"/>
                  <a:ext cx="969817" cy="369332"/>
                </a:xfrm>
                <a:prstGeom prst="rect">
                  <a:avLst/>
                </a:prstGeom>
                <a:solidFill>
                  <a:srgbClr val="E05E6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FHE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F1AE4D7-0135-A48E-D32D-5B39CDB09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865" y="952024"/>
                  <a:ext cx="969817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2176C76-FD34-CB09-D521-B12850C1F28E}"/>
                </a:ext>
              </a:extLst>
            </p:cNvPr>
            <p:cNvSpPr txBox="1"/>
            <p:nvPr/>
          </p:nvSpPr>
          <p:spPr>
            <a:xfrm rot="5400000">
              <a:off x="10164243" y="48747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D6DB6B56-8C94-1AB8-5BDC-D8543799F978}"/>
              </a:ext>
            </a:extLst>
          </p:cNvPr>
          <p:cNvSpPr/>
          <p:nvPr/>
        </p:nvSpPr>
        <p:spPr>
          <a:xfrm>
            <a:off x="6661930" y="5309298"/>
            <a:ext cx="5112454" cy="521876"/>
          </a:xfrm>
          <a:prstGeom prst="roundRect">
            <a:avLst>
              <a:gd name="adj" fmla="val 27217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FHE &amp; BARG computation adjusted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529198A0-73D1-1D83-257A-5246E3AD98C8}"/>
              </a:ext>
            </a:extLst>
          </p:cNvPr>
          <p:cNvSpPr/>
          <p:nvPr/>
        </p:nvSpPr>
        <p:spPr>
          <a:xfrm>
            <a:off x="444513" y="1706457"/>
            <a:ext cx="5112454" cy="777227"/>
          </a:xfrm>
          <a:prstGeom prst="roundRect">
            <a:avLst>
              <a:gd name="adj" fmla="val 18364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P2. Why this helps?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0AF91FB3-3251-6FA0-F891-A01D69B5A07A}"/>
              </a:ext>
            </a:extLst>
          </p:cNvPr>
          <p:cNvSpPr/>
          <p:nvPr/>
        </p:nvSpPr>
        <p:spPr>
          <a:xfrm rot="19081096" flipV="1">
            <a:off x="-353719" y="4305137"/>
            <a:ext cx="5059662" cy="641211"/>
          </a:xfrm>
          <a:prstGeom prst="roundRect">
            <a:avLst/>
          </a:prstGeom>
          <a:solidFill>
            <a:schemeClr val="bg1">
              <a:alpha val="45000"/>
            </a:schemeClr>
          </a:solidFill>
          <a:ln w="254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03779A8B-FB1B-31E3-41C5-5D7DE688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198" y="1397838"/>
            <a:ext cx="5835555" cy="46431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 Reduction has two ways to verify attacker success</a:t>
            </a:r>
          </a:p>
          <a:p>
            <a:pPr lvl="1">
              <a:buFont typeface="Wingdings" pitchFamily="2" charset="2"/>
              <a:buChar char="q"/>
            </a:pP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Given root FHE-SK, or</a:t>
            </a:r>
          </a:p>
          <a:p>
            <a:pPr lvl="1">
              <a:buFont typeface="Wingdings" pitchFamily="2" charset="2"/>
              <a:buChar char="q"/>
            </a:pP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BARG trapdoor + FHE-SKs for one path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56759CEB-4378-F347-77C2-A3A5E0332346}"/>
              </a:ext>
            </a:extLst>
          </p:cNvPr>
          <p:cNvSpPr/>
          <p:nvPr/>
        </p:nvSpPr>
        <p:spPr>
          <a:xfrm>
            <a:off x="172744" y="5260454"/>
            <a:ext cx="11225374" cy="1112836"/>
          </a:xfrm>
          <a:prstGeom prst="roundRect">
            <a:avLst>
              <a:gd name="adj" fmla="val 1228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Theorem 1: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Under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LWE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4-round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succinct argument for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batchQMA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with long first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(reusable)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message.</a:t>
            </a:r>
          </a:p>
        </p:txBody>
      </p:sp>
    </p:spTree>
    <p:extLst>
      <p:ext uri="{BB962C8B-B14F-4D97-AF65-F5344CB8AC3E}">
        <p14:creationId xmlns:p14="http://schemas.microsoft.com/office/powerpoint/2010/main" val="826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3" grpId="0" animBg="1"/>
      <p:bldP spid="74" grpId="0" animBg="1"/>
      <p:bldP spid="75" grpId="0"/>
      <p:bldP spid="76" grpId="0" animBg="1"/>
      <p:bldP spid="77" grpId="0" animBg="1"/>
      <p:bldP spid="79" grpId="0"/>
      <p:bldP spid="80" grpId="0" animBg="1"/>
      <p:bldP spid="97" grpId="0"/>
      <p:bldP spid="98" grpId="0"/>
      <p:bldP spid="99" grpId="0" animBg="1"/>
      <p:bldP spid="100" grpId="0" animBg="1"/>
      <p:bldP spid="105" grpId="0" animBg="1"/>
      <p:bldP spid="106" grpId="0" animBg="1"/>
      <p:bldP spid="107" grpId="0" animBg="1"/>
      <p:bldP spid="108" grpId="0" uiExpand="1" build="p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642-2F70-015D-D145-AD75053F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47A4-3E84-A20F-2A6F-02821794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Approach 2:</a:t>
            </a:r>
            <a:r>
              <a:rPr lang="en-US" dirty="0"/>
              <a:t> Bootstrapping FHE keys </a:t>
            </a:r>
            <a:r>
              <a:rPr lang="en-US" dirty="0">
                <a:solidFill>
                  <a:srgbClr val="C00000"/>
                </a:solidFill>
              </a:rPr>
              <a:t>+ FE/</a:t>
            </a:r>
            <a:r>
              <a:rPr lang="en-US" dirty="0" err="1">
                <a:solidFill>
                  <a:srgbClr val="C00000"/>
                </a:solidFill>
              </a:rPr>
              <a:t>iO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13CD-C9F2-8748-F8E9-AC779067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First message grows with batch size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Q – How to compress it?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A – Another level of delegation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Verifier obfuscates program that outputs ciphertext for each node</a:t>
            </a:r>
          </a:p>
          <a:p>
            <a:r>
              <a:rPr lang="en-US" dirty="0">
                <a:latin typeface="+mj-lt"/>
              </a:rPr>
              <a:t>Standard puncturing techniques sufficient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[SW14]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0B6BA1-F931-099E-12C2-8F95A5AB8546}"/>
              </a:ext>
            </a:extLst>
          </p:cNvPr>
          <p:cNvSpPr/>
          <p:nvPr/>
        </p:nvSpPr>
        <p:spPr>
          <a:xfrm>
            <a:off x="483313" y="5425009"/>
            <a:ext cx="11225374" cy="976831"/>
          </a:xfrm>
          <a:prstGeom prst="roundRect">
            <a:avLst>
              <a:gd name="adj" fmla="val 1228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Theorem 2: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Under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LWE + FE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4-round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succinct argument for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batchQMA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7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BE3713FE-8AC8-9875-0B9F-ECF45DBAC756}"/>
              </a:ext>
            </a:extLst>
          </p:cNvPr>
          <p:cNvSpPr/>
          <p:nvPr/>
        </p:nvSpPr>
        <p:spPr bwMode="auto">
          <a:xfrm>
            <a:off x="5507102" y="4132939"/>
            <a:ext cx="2050026" cy="12484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FEA1312-6542-1669-FF99-7CADF722C536}"/>
                  </a:ext>
                </a:extLst>
              </p:cNvPr>
              <p:cNvSpPr/>
              <p:nvPr/>
            </p:nvSpPr>
            <p:spPr>
              <a:xfrm>
                <a:off x="2261281" y="4937890"/>
                <a:ext cx="7669437" cy="1447469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chemeClr val="tx1"/>
                    </a:solidFill>
                    <a:latin typeface="+mj-lt"/>
                  </a:rPr>
                  <a:t>Goal is to prove </a:t>
                </a:r>
                <a:r>
                  <a:rPr lang="en-GB" sz="3600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∈</m:t>
                    </m:r>
                  </m:oMath>
                </a14:m>
                <a:r>
                  <a:rPr lang="en-GB" sz="3600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GB" sz="3600" i="1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r>
                  <a:rPr lang="en-US" sz="3600">
                    <a:solidFill>
                      <a:schemeClr val="tx1"/>
                    </a:solidFill>
                    <a:latin typeface="+mj-lt"/>
                  </a:rPr>
                  <a:t> </a:t>
                </a:r>
                <a:br>
                  <a:rPr lang="en-US" sz="360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3600">
                    <a:solidFill>
                      <a:schemeClr val="tx1"/>
                    </a:solidFill>
                    <a:latin typeface="+mj-lt"/>
                  </a:rPr>
                  <a:t>with </a:t>
                </a:r>
                <a:r>
                  <a:rPr lang="en-US" sz="3600" i="1">
                    <a:solidFill>
                      <a:schemeClr val="tx1"/>
                    </a:solidFill>
                    <a:latin typeface="+mj-lt"/>
                  </a:rPr>
                  <a:t>tiny</a:t>
                </a:r>
                <a:r>
                  <a:rPr lang="en-US" sz="3600">
                    <a:solidFill>
                      <a:schemeClr val="tx1"/>
                    </a:solidFill>
                    <a:latin typeface="+mj-lt"/>
                  </a:rPr>
                  <a:t> communication.</a:t>
                </a:r>
                <a:endParaRPr lang="en-US" sz="36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FEA1312-6542-1669-FF99-7CADF722C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81" y="4937890"/>
                <a:ext cx="7669437" cy="1447469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6276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A6D58B-38DE-897B-B995-B254CB0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Succinct Arguments </a:t>
            </a:r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[Kilian92, Micali94]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6234EFAE-FAC8-EB1F-3A98-4804B9CD31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3825" y="3341706"/>
            <a:ext cx="685800" cy="946150"/>
            <a:chOff x="822" y="2016"/>
            <a:chExt cx="654" cy="881"/>
          </a:xfrm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944C291A-5C92-858B-4F6C-A58ADBF462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AC9D17E9-EE26-03D0-CC3F-903B027213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31031AD-4CDB-CA69-DD48-B6DAEC8AD1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311D3823-977D-83B9-9E0C-112C0710AA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7BEE48B-0D47-D1E0-0B8F-EEDFBF7131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D00D38EA-0530-EFE3-06C1-29C2322BB2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6569858A-6F1C-D163-0345-AA7F1D1C5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52B56153-0099-87E8-349A-6CD38EC4F2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4AC90C7F-EC76-4C04-B3CD-DBB28C65F3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836A19EC-AAC5-141E-55DF-FB10DA1259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25CC35FA-6F39-CA43-1640-5E84E628FC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A77B4F73-91C7-62C9-BB47-129E8804D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999D8726-8C44-4870-3D96-3A6669683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3201188-276D-B4B2-7AEA-EEDFA8860D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9A9E50A5-BD81-98B8-09AE-543667F1FC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46ADEDCE-958F-9295-E79D-EB07CD2ABD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111CD943-2113-CC7A-A741-09C0414678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7EA6E48C-A780-3C59-66E7-9E04E82CEE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A1466100-382F-CD45-4BB5-E05354C920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55954FF9-76B0-E8D9-2288-BE7C15EAF0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51C0ACCD-794F-232A-742B-410A8E20AE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CDBAB2BB-CF05-7BB0-8031-E403C3D012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976800D8-4BEE-884F-0E01-27D9CD99E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A77047B3-3789-73C1-095C-21B0F18D48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1C3B9922-1253-AB06-09B3-9C8FBDE33C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3428C3C8-524B-7AEC-A3F4-387B0523B6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22655883-2DAA-E7AC-67E2-A662FA001E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2C6D3F4E-DB5A-AD02-0709-4950F2043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5390D853-A9D8-5D0D-5D0E-5E68BF69D5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BC0D6852-52D8-CFE4-90AA-DF2FFA13FD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E2E85BFC-6516-E725-DCB1-4BE9C72628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DD013D08-06A1-01C2-D247-AF8CC53939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3D8DA7C6-AFFD-E185-784A-92EB675262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33063E0C-CF22-9580-A968-49404DE69B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54192D57-1051-2E89-0A75-4F47B8A321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DF597EFC-FEE2-75DA-0DEE-90230811C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0">
              <a:extLst>
                <a:ext uri="{FF2B5EF4-FFF2-40B4-BE49-F238E27FC236}">
                  <a16:creationId xmlns:a16="http://schemas.microsoft.com/office/drawing/2014/main" id="{16800ABE-F172-0F03-65AF-74A3A705A3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02DF9B11-E794-B673-D48F-C7211DDEFD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2">
              <a:extLst>
                <a:ext uri="{FF2B5EF4-FFF2-40B4-BE49-F238E27FC236}">
                  <a16:creationId xmlns:a16="http://schemas.microsoft.com/office/drawing/2014/main" id="{E15FB382-A206-04F0-D3EC-7A550EDEC3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FCFB191B-E838-76C6-EE7D-092C07325B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6C25CA52-3986-1707-3093-8B99A30CB9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5">
              <a:extLst>
                <a:ext uri="{FF2B5EF4-FFF2-40B4-BE49-F238E27FC236}">
                  <a16:creationId xmlns:a16="http://schemas.microsoft.com/office/drawing/2014/main" id="{6814496A-9E9B-9BF4-A397-9ADB98E122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6">
              <a:extLst>
                <a:ext uri="{FF2B5EF4-FFF2-40B4-BE49-F238E27FC236}">
                  <a16:creationId xmlns:a16="http://schemas.microsoft.com/office/drawing/2014/main" id="{425CACB3-C778-944A-7271-265FEB5550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7">
              <a:extLst>
                <a:ext uri="{FF2B5EF4-FFF2-40B4-BE49-F238E27FC236}">
                  <a16:creationId xmlns:a16="http://schemas.microsoft.com/office/drawing/2014/main" id="{A287883F-052F-AE14-5310-271EC12E62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8">
              <a:extLst>
                <a:ext uri="{FF2B5EF4-FFF2-40B4-BE49-F238E27FC236}">
                  <a16:creationId xmlns:a16="http://schemas.microsoft.com/office/drawing/2014/main" id="{63DD3909-DA5A-205F-9BBA-B0891E4FFA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9">
              <a:extLst>
                <a:ext uri="{FF2B5EF4-FFF2-40B4-BE49-F238E27FC236}">
                  <a16:creationId xmlns:a16="http://schemas.microsoft.com/office/drawing/2014/main" id="{F3BCBB00-DCB1-FDDE-1C35-02E8115E39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0">
              <a:extLst>
                <a:ext uri="{FF2B5EF4-FFF2-40B4-BE49-F238E27FC236}">
                  <a16:creationId xmlns:a16="http://schemas.microsoft.com/office/drawing/2014/main" id="{F9F50F14-543C-E046-E70D-46DD108E10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346F1C52-A22F-C933-F7D4-8A7A40568A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1F76F47B-1196-4622-5D70-2655E7472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3">
              <a:extLst>
                <a:ext uri="{FF2B5EF4-FFF2-40B4-BE49-F238E27FC236}">
                  <a16:creationId xmlns:a16="http://schemas.microsoft.com/office/drawing/2014/main" id="{2B19A94C-A384-56B0-EB66-C087D06F50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" name="Picture 74" descr="bd06002_">
            <a:extLst>
              <a:ext uri="{FF2B5EF4-FFF2-40B4-BE49-F238E27FC236}">
                <a16:creationId xmlns:a16="http://schemas.microsoft.com/office/drawing/2014/main" id="{0FFB7AE6-5160-57EB-B112-BDC9BCFE7A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40" y="3341706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B28CC75-512E-3F24-15F3-873383724431}"/>
              </a:ext>
            </a:extLst>
          </p:cNvPr>
          <p:cNvSpPr txBox="1"/>
          <p:nvPr/>
        </p:nvSpPr>
        <p:spPr>
          <a:xfrm>
            <a:off x="5353561" y="1629362"/>
            <a:ext cx="26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NP</a:t>
            </a:r>
            <a:r>
              <a:rPr lang="en-US" sz="2400"/>
              <a:t> Language </a:t>
            </a:r>
            <a:r>
              <a:rPr lang="en-US" sz="2400" i="1">
                <a:solidFill>
                  <a:schemeClr val="accent1"/>
                </a:solidFill>
                <a:latin typeface="Comic Sans MS" charset="0"/>
              </a:rPr>
              <a:t>L</a:t>
            </a:r>
            <a:br>
              <a:rPr lang="en-US" sz="2400">
                <a:solidFill>
                  <a:schemeClr val="accent1"/>
                </a:solidFill>
                <a:latin typeface="Comic Sans MS" charset="0"/>
              </a:rPr>
            </a:br>
            <a:r>
              <a:rPr lang="en-US" sz="2400">
                <a:solidFill>
                  <a:schemeClr val="accent1"/>
                </a:solidFill>
                <a:latin typeface="Comic Sans MS" charset="0"/>
              </a:rPr>
              <a:t>     </a:t>
            </a:r>
            <a:r>
              <a:rPr lang="en-US" sz="2400"/>
              <a:t>Instance </a:t>
            </a:r>
            <a:r>
              <a:rPr lang="en-US" sz="2400">
                <a:solidFill>
                  <a:schemeClr val="accent1"/>
                </a:solidFill>
                <a:latin typeface="Comic Sans MS" charset="0"/>
              </a:rPr>
              <a:t>x</a:t>
            </a:r>
            <a:r>
              <a:rPr lang="en-US" sz="240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loud Callout 59">
                <a:extLst>
                  <a:ext uri="{FF2B5EF4-FFF2-40B4-BE49-F238E27FC236}">
                    <a16:creationId xmlns:a16="http://schemas.microsoft.com/office/drawing/2014/main" id="{0B76DDCF-E484-E38B-E932-D35AFD885FED}"/>
                  </a:ext>
                </a:extLst>
              </p:cNvPr>
              <p:cNvSpPr/>
              <p:nvPr/>
            </p:nvSpPr>
            <p:spPr>
              <a:xfrm>
                <a:off x="2261281" y="2375708"/>
                <a:ext cx="2113336" cy="714361"/>
              </a:xfrm>
              <a:prstGeom prst="cloudCallout">
                <a:avLst>
                  <a:gd name="adj1" fmla="val 50053"/>
                  <a:gd name="adj2" fmla="val 791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>
                    <a:solidFill>
                      <a:schemeClr val="tx1"/>
                    </a:solidFill>
                  </a:rPr>
                  <a:t>Witness </a:t>
                </a:r>
                <a:r>
                  <a:rPr lang="en-GB">
                    <a:solidFill>
                      <a:srgbClr val="FF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w</a:t>
                </a:r>
                <a:r>
                  <a:rPr lang="en-GB">
                    <a:solidFill>
                      <a:schemeClr val="tx1"/>
                    </a:solidFill>
                  </a:rPr>
                  <a:t> for </a:t>
                </a:r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∈</m:t>
                    </m:r>
                  </m:oMath>
                </a14:m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GB" i="1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endParaRPr lang="en-GB" i="1" baseline="-25000">
                  <a:solidFill>
                    <a:schemeClr val="accent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0" name="Cloud Callout 59">
                <a:extLst>
                  <a:ext uri="{FF2B5EF4-FFF2-40B4-BE49-F238E27FC236}">
                    <a16:creationId xmlns:a16="http://schemas.microsoft.com/office/drawing/2014/main" id="{0B76DDCF-E484-E38B-E932-D35AFD885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81" y="2375708"/>
                <a:ext cx="2113336" cy="714361"/>
              </a:xfrm>
              <a:prstGeom prst="cloudCallout">
                <a:avLst>
                  <a:gd name="adj1" fmla="val 50053"/>
                  <a:gd name="adj2" fmla="val 79170"/>
                </a:avLst>
              </a:prstGeom>
              <a:blipFill>
                <a:blip r:embed="rId5"/>
                <a:stretch>
                  <a:fillRect t="-6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>
            <a:extLst>
              <a:ext uri="{FF2B5EF4-FFF2-40B4-BE49-F238E27FC236}">
                <a16:creationId xmlns:a16="http://schemas.microsoft.com/office/drawing/2014/main" id="{A6E7FA10-944A-10C7-5D07-D4FFCE46E896}"/>
              </a:ext>
            </a:extLst>
          </p:cNvPr>
          <p:cNvSpPr/>
          <p:nvPr/>
        </p:nvSpPr>
        <p:spPr bwMode="auto">
          <a:xfrm>
            <a:off x="5553516" y="3479683"/>
            <a:ext cx="2050026" cy="12484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9333F2-8253-D434-2762-882F9B2EC1FB}"/>
                  </a:ext>
                </a:extLst>
              </p:cNvPr>
              <p:cNvSpPr txBox="1"/>
              <p:nvPr/>
            </p:nvSpPr>
            <p:spPr>
              <a:xfrm>
                <a:off x="5662556" y="2764180"/>
                <a:ext cx="15846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Interactive </a:t>
                </a:r>
                <a:br>
                  <a:rPr lang="en-US" sz="2400" dirty="0"/>
                </a:br>
                <a:r>
                  <a:rPr lang="en-US" sz="2400" dirty="0"/>
                  <a:t>Proof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accent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79333F2-8253-D434-2762-882F9B2E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556" y="2764180"/>
                <a:ext cx="1584600" cy="830997"/>
              </a:xfrm>
              <a:prstGeom prst="rect">
                <a:avLst/>
              </a:prstGeom>
              <a:blipFill>
                <a:blip r:embed="rId6"/>
                <a:stretch>
                  <a:fillRect l="-5556" t="-5970" r="-555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Callout 62">
            <a:extLst>
              <a:ext uri="{FF2B5EF4-FFF2-40B4-BE49-F238E27FC236}">
                <a16:creationId xmlns:a16="http://schemas.microsoft.com/office/drawing/2014/main" id="{15C44620-A71A-E06B-FA5E-2D0933848726}"/>
              </a:ext>
            </a:extLst>
          </p:cNvPr>
          <p:cNvSpPr/>
          <p:nvPr/>
        </p:nvSpPr>
        <p:spPr bwMode="auto">
          <a:xfrm>
            <a:off x="2900322" y="5161794"/>
            <a:ext cx="3233694" cy="929149"/>
          </a:xfrm>
          <a:prstGeom prst="wedgeEllipseCallout">
            <a:avLst>
              <a:gd name="adj1" fmla="val 44594"/>
              <a:gd name="adj2" fmla="val -157597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Proof size does NOT grow with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|w|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Callout 63">
                <a:extLst>
                  <a:ext uri="{FF2B5EF4-FFF2-40B4-BE49-F238E27FC236}">
                    <a16:creationId xmlns:a16="http://schemas.microsoft.com/office/drawing/2014/main" id="{1A633405-A6EA-FDB6-4DE4-24B7552B5485}"/>
                  </a:ext>
                </a:extLst>
              </p:cNvPr>
              <p:cNvSpPr/>
              <p:nvPr/>
            </p:nvSpPr>
            <p:spPr bwMode="auto">
              <a:xfrm>
                <a:off x="6381989" y="5193516"/>
                <a:ext cx="3233694" cy="929149"/>
              </a:xfrm>
              <a:prstGeom prst="wedgeEllipseCallout">
                <a:avLst>
                  <a:gd name="adj1" fmla="val -35951"/>
                  <a:gd name="adj2" fmla="val -162359"/>
                </a:avLst>
              </a:prstGeom>
              <a:solidFill>
                <a:schemeClr val="bg1"/>
              </a:solidFill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chemeClr val="tx1"/>
                    </a:solidFill>
                  </a:rPr>
                  <a:t>Verifier rejects </a:t>
                </a:r>
                <a:br>
                  <a:rPr lang="en-US">
                    <a:solidFill>
                      <a:schemeClr val="tx1"/>
                    </a:solidFill>
                  </a:rPr>
                </a:br>
                <a:r>
                  <a:rPr lang="en-US">
                    <a:solidFill>
                      <a:schemeClr val="tx1"/>
                    </a:solidFill>
                  </a:rPr>
                  <a:t>if </a:t>
                </a:r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∉</m:t>
                    </m:r>
                  </m:oMath>
                </a14:m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GB" i="1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4" name="Oval Callout 63">
                <a:extLst>
                  <a:ext uri="{FF2B5EF4-FFF2-40B4-BE49-F238E27FC236}">
                    <a16:creationId xmlns:a16="http://schemas.microsoft.com/office/drawing/2014/main" id="{1A633405-A6EA-FDB6-4DE4-24B7552B5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989" y="5193516"/>
                <a:ext cx="3233694" cy="929149"/>
              </a:xfrm>
              <a:prstGeom prst="wedgeEllipseCallout">
                <a:avLst>
                  <a:gd name="adj1" fmla="val -35951"/>
                  <a:gd name="adj2" fmla="val -16235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3A6A385-2EB1-2372-1223-49DC694A2344}"/>
              </a:ext>
            </a:extLst>
          </p:cNvPr>
          <p:cNvSpPr/>
          <p:nvPr/>
        </p:nvSpPr>
        <p:spPr bwMode="auto">
          <a:xfrm rot="20539993">
            <a:off x="3587017" y="4824367"/>
            <a:ext cx="1591007" cy="4087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Succinctness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EB814FA-7183-56F6-BD41-8A9651EF3A29}"/>
              </a:ext>
            </a:extLst>
          </p:cNvPr>
          <p:cNvSpPr/>
          <p:nvPr/>
        </p:nvSpPr>
        <p:spPr bwMode="auto">
          <a:xfrm rot="1325525">
            <a:off x="7432176" y="4858841"/>
            <a:ext cx="1382475" cy="4087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Soundness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B66DBD-833D-B3D7-76A1-D40FAAA1CDF4}"/>
              </a:ext>
            </a:extLst>
          </p:cNvPr>
          <p:cNvSpPr txBox="1"/>
          <p:nvPr/>
        </p:nvSpPr>
        <p:spPr>
          <a:xfrm>
            <a:off x="2621281" y="336815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Witness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60E554C-9E0B-CF63-8278-8F8B0AE200C1}"/>
              </a:ext>
            </a:extLst>
          </p:cNvPr>
          <p:cNvSpPr/>
          <p:nvPr/>
        </p:nvSpPr>
        <p:spPr bwMode="auto">
          <a:xfrm rot="10800000">
            <a:off x="5429844" y="3678115"/>
            <a:ext cx="2050026" cy="12484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7B208-E0D6-D006-5FE1-2673A9ACA7EC}"/>
              </a:ext>
            </a:extLst>
          </p:cNvPr>
          <p:cNvSpPr txBox="1"/>
          <p:nvPr/>
        </p:nvSpPr>
        <p:spPr>
          <a:xfrm rot="5400000">
            <a:off x="6386519" y="37512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en-US" sz="2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 animBg="1"/>
      <p:bldP spid="76" grpId="1" build="allAtOnce" animBg="1"/>
      <p:bldP spid="59" grpId="0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75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A418-7657-106E-8503-0AB69E5B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Beyond </a:t>
            </a:r>
            <a:r>
              <a:rPr lang="en-US" dirty="0" err="1">
                <a:solidFill>
                  <a:schemeClr val="accent1"/>
                </a:solidFill>
              </a:rPr>
              <a:t>BatchQMA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845138-A7A1-DD0E-2947-63843AE8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How hard is to get 4-round protocol for general QMA?</a:t>
            </a:r>
          </a:p>
          <a:p>
            <a:pPr lvl="1"/>
            <a:r>
              <a:rPr lang="en-US" dirty="0">
                <a:latin typeface="+mj-lt"/>
              </a:rPr>
              <a:t>Need stronger classical succinct proofs (beyond BARGs)</a:t>
            </a:r>
          </a:p>
          <a:p>
            <a:pPr lvl="1"/>
            <a:r>
              <a:rPr lang="en-US" dirty="0">
                <a:latin typeface="+mj-lt"/>
              </a:rPr>
              <a:t>Rewind in fewer rounds while preserving state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927BA7-16A2-9F4A-7652-3EF1AC8D40E7}"/>
              </a:ext>
            </a:extLst>
          </p:cNvPr>
          <p:cNvSpPr/>
          <p:nvPr/>
        </p:nvSpPr>
        <p:spPr>
          <a:xfrm>
            <a:off x="1109273" y="4720882"/>
            <a:ext cx="8679305" cy="976831"/>
          </a:xfrm>
          <a:prstGeom prst="roundRect">
            <a:avLst>
              <a:gd name="adj" fmla="val 1228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Theorem 3: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Under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LWE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6-round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succinct argument for </a:t>
            </a:r>
            <a:br>
              <a:rPr lang="en-US" sz="2800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monotone-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batchQMA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6ABA88-02EB-F65B-1ED1-8B54132E1A33}"/>
              </a:ext>
            </a:extLst>
          </p:cNvPr>
          <p:cNvSpPr/>
          <p:nvPr/>
        </p:nvSpPr>
        <p:spPr>
          <a:xfrm>
            <a:off x="2098622" y="3246411"/>
            <a:ext cx="6700603" cy="995221"/>
          </a:xfrm>
          <a:prstGeom prst="roundRect">
            <a:avLst>
              <a:gd name="adj" fmla="val 958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+mj-lt"/>
              </a:rPr>
              <a:t>Recent works in the classical setting designed succinct NI-arguments for monotone-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batchNP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[BBKLP23] </a:t>
            </a:r>
          </a:p>
        </p:txBody>
      </p:sp>
    </p:spTree>
    <p:extLst>
      <p:ext uri="{BB962C8B-B14F-4D97-AF65-F5344CB8AC3E}">
        <p14:creationId xmlns:p14="http://schemas.microsoft.com/office/powerpoint/2010/main" val="3484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9EEB-138C-2718-6F70-33431546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A75-AD9D-37C8-3F48-1633F07D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Monotone-</a:t>
            </a:r>
            <a:r>
              <a:rPr lang="en-US" dirty="0" err="1">
                <a:solidFill>
                  <a:schemeClr val="accent1"/>
                </a:solidFill>
              </a:rPr>
              <a:t>BatchQMA</a:t>
            </a:r>
            <a:r>
              <a:rPr lang="en-US" dirty="0">
                <a:solidFill>
                  <a:schemeClr val="accent1"/>
                </a:solidFill>
              </a:rPr>
              <a:t>: Key Ideas</a:t>
            </a: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9BE349F-A6C2-E97C-7F8D-73E1C36DF9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99260" y="2802779"/>
            <a:ext cx="685800" cy="946150"/>
            <a:chOff x="822" y="2016"/>
            <a:chExt cx="654" cy="881"/>
          </a:xfrm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6B1B451B-EA23-60D9-F60E-84535F7BBF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A38A75C1-33F9-25FF-57F4-39255BC23A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96CF70DC-FFA3-8651-7BFC-30EC150F74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C3DA83EE-84EC-C7E0-7B4F-8D5CBE700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C402C314-D37B-440E-E4A8-56E4713408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411D6619-131C-E9A3-CCB6-AE81F8A296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38FA04ED-663D-3EFC-19E7-4A787330AB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752E787-9F1B-5087-F7D0-114DADD2BB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FC61F786-3896-7220-CE29-81D647F4B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E604BBE1-547E-AB71-286F-0293F162A2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4567CC7E-71BE-64B6-A3B0-732F87133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097E6E85-18C8-8185-69DD-590AEB9A61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FC1E8E93-A69F-4668-9A29-5FDEC5A617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F7A51726-36D8-0068-7237-027AF19C4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BB14A0FB-FE56-6B1A-93A9-6B342325FC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C349AA87-76A2-4A12-CBF5-838FCEC434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663A4B66-AC3B-D978-67E1-CBF113AA9A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22C63CE3-DAC2-DF3B-895C-7BA3164C3F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3D038844-88B0-6004-9BFF-FA0AAFED04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757A8502-80A3-5EA7-26B1-C7DD9F9B98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4FEC72A1-0077-BC38-B64F-79F0DDDAE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201D6470-2FA7-AB4D-A2C7-67E5292510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89C4606C-8AC4-6FC8-9550-D38D060083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8FE35B08-6C9F-237A-BE89-EBE6175A31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5B788488-F64D-BE14-5600-350262452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47047A29-654D-2C3F-DA98-698262967D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115497FD-54C0-0AE6-44CE-51F58EC4C7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3AB8A5BD-4350-C538-A78D-3E4A6796B0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2A3D3FFE-9C67-FBB3-AE5C-880C8F2F8B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01D46599-DAA0-089B-D904-9F8E8E376D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6DF3BFE9-F163-A379-223B-0BCB3B0E16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2BD0F162-1DF5-B11E-23D9-A376DF517D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4ECD3AE8-67E5-3D66-97A3-6D90795DF0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7D4B6760-EBD9-681B-263C-44BFAFFA9D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8C390B0C-3176-F4D7-0EE4-7D6FB724C6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6ADB7007-D39D-6889-0AC8-5EF91D0A2E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74A77ABB-25F6-FE40-7ECF-C3CC413C33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06745F67-F609-F12A-F384-19FE17A4B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901CC9F4-4B61-771F-D698-263124DC8C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9EE6E323-17ED-12EB-E705-1704454BC0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052BA85B-4156-9673-D7C8-BA938BD9DB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596A60C7-1E3B-FC69-E3D3-D8D8C18E58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291DAE34-1954-6474-F864-1B9CC1FF72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E15E57EC-7784-92FF-4FDF-D5110A388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F5EC082C-D0A9-DD01-0FAB-22ED7DA02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3B34543D-1A7A-06AE-21F8-72E29605AE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AEED3EE1-644A-DF87-C1C7-4AF7DF326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5B9EC88A-98EE-FC90-2DA4-9D655E11A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372A86AB-78D8-4E84-E4BF-A401661C27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D3C2FFCA-4A86-28D9-A662-47DC89B8B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Picture 74" descr="bd06002_">
            <a:extLst>
              <a:ext uri="{FF2B5EF4-FFF2-40B4-BE49-F238E27FC236}">
                <a16:creationId xmlns:a16="http://schemas.microsoft.com/office/drawing/2014/main" id="{07FBC6E3-4B21-564C-FC6B-4061144210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4" y="2826943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Quantum computing - Free computer icons">
            <a:extLst>
              <a:ext uri="{FF2B5EF4-FFF2-40B4-BE49-F238E27FC236}">
                <a16:creationId xmlns:a16="http://schemas.microsoft.com/office/drawing/2014/main" id="{172B98E1-0B5F-154B-8EC4-2437E70E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2193584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A049C8-F941-9962-7356-14FABDBE1359}"/>
              </a:ext>
            </a:extLst>
          </p:cNvPr>
          <p:cNvCxnSpPr>
            <a:cxnSpLocks/>
          </p:cNvCxnSpPr>
          <p:nvPr/>
        </p:nvCxnSpPr>
        <p:spPr>
          <a:xfrm>
            <a:off x="7022402" y="307302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3DD9E0-9B48-9FB8-268F-0F84C7DC45F3}"/>
              </a:ext>
            </a:extLst>
          </p:cNvPr>
          <p:cNvCxnSpPr>
            <a:cxnSpLocks/>
          </p:cNvCxnSpPr>
          <p:nvPr/>
        </p:nvCxnSpPr>
        <p:spPr>
          <a:xfrm flipH="1">
            <a:off x="7889333" y="2561335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59AD85-6324-67BD-C465-C89CC5151CA9}"/>
                  </a:ext>
                </a:extLst>
              </p:cNvPr>
              <p:cNvSpPr txBox="1"/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r>
                  <a:rPr lang="en-US" dirty="0"/>
                  <a:t>, Hash </a:t>
                </a:r>
                <a:r>
                  <a:rPr lang="en-US" dirty="0" err="1"/>
                  <a:t>func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59AD85-6324-67BD-C465-C89CC5151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17" y="2125653"/>
                <a:ext cx="2652842" cy="369332"/>
              </a:xfrm>
              <a:prstGeom prst="rect">
                <a:avLst/>
              </a:prstGeom>
              <a:blipFill>
                <a:blip r:embed="rId4"/>
                <a:stretch>
                  <a:fillRect l="-190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ED2E9-8144-4A8A-303D-9A0867087CA3}"/>
                  </a:ext>
                </a:extLst>
              </p:cNvPr>
              <p:cNvSpPr txBox="1"/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ED2E9-8144-4A8A-303D-9A0867087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098" y="2665652"/>
                <a:ext cx="1996252" cy="391261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31E01E-18B9-345D-6ECE-5416E0DED3B1}"/>
                  </a:ext>
                </a:extLst>
              </p:cNvPr>
              <p:cNvSpPr txBox="1"/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BatchQMA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Witness</a:t>
                </a:r>
                <a:b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31E01E-18B9-345D-6ECE-5416E0DED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23" y="3734968"/>
                <a:ext cx="1256691" cy="923330"/>
              </a:xfrm>
              <a:prstGeom prst="rect">
                <a:avLst/>
              </a:prstGeom>
              <a:blipFill>
                <a:blip r:embed="rId6"/>
                <a:stretch>
                  <a:fillRect l="-60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1C41C46-0BDF-8F2D-5F91-BCFE545D7834}"/>
              </a:ext>
            </a:extLst>
          </p:cNvPr>
          <p:cNvCxnSpPr>
            <a:cxnSpLocks/>
          </p:cNvCxnSpPr>
          <p:nvPr/>
        </p:nvCxnSpPr>
        <p:spPr>
          <a:xfrm flipH="1">
            <a:off x="7946247" y="4047860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4695C39-66BF-EE98-7AA9-7B9A2709B22B}"/>
              </a:ext>
            </a:extLst>
          </p:cNvPr>
          <p:cNvCxnSpPr>
            <a:cxnSpLocks/>
          </p:cNvCxnSpPr>
          <p:nvPr/>
        </p:nvCxnSpPr>
        <p:spPr>
          <a:xfrm>
            <a:off x="7051293" y="4446684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F5FF158-64D8-DCBC-3FED-FC286D4E299E}"/>
                  </a:ext>
                </a:extLst>
              </p:cNvPr>
              <p:cNvSpPr txBox="1"/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F5FF158-64D8-DCBC-3FED-FC286D4E2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89" y="4039312"/>
                <a:ext cx="19589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4D221A-1E9A-8A47-1525-88C42B1E0036}"/>
              </a:ext>
            </a:extLst>
          </p:cNvPr>
          <p:cNvCxnSpPr>
            <a:cxnSpLocks/>
          </p:cNvCxnSpPr>
          <p:nvPr/>
        </p:nvCxnSpPr>
        <p:spPr>
          <a:xfrm flipH="1">
            <a:off x="7889333" y="5501857"/>
            <a:ext cx="254382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AD5836-9966-4EC9-38CF-DB67DE5D8AFD}"/>
                  </a:ext>
                </a:extLst>
              </p:cNvPr>
              <p:cNvSpPr txBox="1"/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AD5836-9966-4EC9-38CF-DB67DE5D8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3083972"/>
                <a:ext cx="1037463" cy="391261"/>
              </a:xfrm>
              <a:prstGeom prst="rect">
                <a:avLst/>
              </a:prstGeom>
              <a:blipFill>
                <a:blip r:embed="rId8"/>
                <a:stretch>
                  <a:fillRect l="-4878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DE1A56-84A6-8CA1-336F-318D154A2E5E}"/>
                  </a:ext>
                </a:extLst>
              </p:cNvPr>
              <p:cNvSpPr txBox="1"/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DE1A56-84A6-8CA1-336F-318D154A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410" y="4460425"/>
                <a:ext cx="1019446" cy="369332"/>
              </a:xfrm>
              <a:prstGeom prst="rect">
                <a:avLst/>
              </a:prstGeom>
              <a:blipFill>
                <a:blip r:embed="rId9"/>
                <a:stretch>
                  <a:fillRect l="-370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C6B66F0-2F60-5E12-014F-848347BD59FF}"/>
                  </a:ext>
                </a:extLst>
              </p:cNvPr>
              <p:cNvSpPr txBox="1"/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BARG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𝐹𝐻𝑀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C6B66F0-2F60-5E12-014F-848347BD5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02" y="5606676"/>
                <a:ext cx="1431802" cy="369332"/>
              </a:xfrm>
              <a:prstGeom prst="rect">
                <a:avLst/>
              </a:prstGeom>
              <a:blipFill>
                <a:blip r:embed="rId10"/>
                <a:stretch>
                  <a:fillRect l="-354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EBF6EB8-1539-63A5-7D07-A10FC092EF97}"/>
              </a:ext>
            </a:extLst>
          </p:cNvPr>
          <p:cNvCxnSpPr>
            <a:cxnSpLocks/>
          </p:cNvCxnSpPr>
          <p:nvPr/>
        </p:nvCxnSpPr>
        <p:spPr>
          <a:xfrm>
            <a:off x="6974481" y="5932311"/>
            <a:ext cx="288859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5E20707-506D-2A9E-C133-359F3AFBFA9B}"/>
                  </a:ext>
                </a:extLst>
              </p:cNvPr>
              <p:cNvSpPr txBox="1"/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5E20707-506D-2A9E-C133-359F3AFBF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52" y="3735730"/>
                <a:ext cx="1246431" cy="369332"/>
              </a:xfrm>
              <a:prstGeom prst="rect">
                <a:avLst/>
              </a:prstGeom>
              <a:blipFill>
                <a:blip r:embed="rId11"/>
                <a:stretch>
                  <a:fillRect l="-40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C12ED6E-F225-68E0-0FED-D2F90C8C2478}"/>
                  </a:ext>
                </a:extLst>
              </p:cNvPr>
              <p:cNvSpPr txBox="1"/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C12ED6E-F225-68E0-0FED-D2F90C8C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271" y="5185504"/>
                <a:ext cx="1562928" cy="369332"/>
              </a:xfrm>
              <a:prstGeom prst="rect">
                <a:avLst/>
              </a:prstGeom>
              <a:blipFill>
                <a:blip r:embed="rId12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952CE42-CB94-9A9B-45AA-3F08E958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6" y="2077161"/>
            <a:ext cx="5606970" cy="104565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Replace BARG with monotone-BARG</a:t>
            </a:r>
          </a:p>
          <a:p>
            <a:r>
              <a:rPr lang="en-US" dirty="0">
                <a:latin typeface="+mj-lt"/>
              </a:rPr>
              <a:t>Use stronger predicate hash functions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4C3BB29-E57D-F021-2554-9E89B53EC245}"/>
              </a:ext>
            </a:extLst>
          </p:cNvPr>
          <p:cNvSpPr/>
          <p:nvPr/>
        </p:nvSpPr>
        <p:spPr>
          <a:xfrm>
            <a:off x="411037" y="4146684"/>
            <a:ext cx="5112454" cy="1274359"/>
          </a:xfrm>
          <a:prstGeom prst="roundRect">
            <a:avLst>
              <a:gd name="adj" fmla="val 18364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Attacker can use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different satisfying sets in different rounds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lead to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inconsistent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extraction!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BC41B19-8D1D-C899-DFD9-D72FF8C43A21}"/>
              </a:ext>
            </a:extLst>
          </p:cNvPr>
          <p:cNvSpPr/>
          <p:nvPr/>
        </p:nvSpPr>
        <p:spPr>
          <a:xfrm>
            <a:off x="863926" y="3315917"/>
            <a:ext cx="3887204" cy="715748"/>
          </a:xfrm>
          <a:prstGeom prst="roundRect">
            <a:avLst>
              <a:gd name="adj" fmla="val 2721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Natural idea but is insecure!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EF4D61B-A492-B06C-1C0F-73CA8FEE7646}"/>
              </a:ext>
            </a:extLst>
          </p:cNvPr>
          <p:cNvSpPr/>
          <p:nvPr/>
        </p:nvSpPr>
        <p:spPr>
          <a:xfrm>
            <a:off x="411036" y="5515642"/>
            <a:ext cx="10441843" cy="1149111"/>
          </a:xfrm>
          <a:prstGeom prst="roundRect">
            <a:avLst>
              <a:gd name="adj" fmla="val 27217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This issue is due to multiple rounds of interaction.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Such inconsistency attacks do not exist in classical setting since they are 1-round.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8470DE5-20A0-9F04-3289-3D54B60E31BA}"/>
              </a:ext>
            </a:extLst>
          </p:cNvPr>
          <p:cNvSpPr/>
          <p:nvPr/>
        </p:nvSpPr>
        <p:spPr>
          <a:xfrm>
            <a:off x="5705780" y="2011040"/>
            <a:ext cx="6252914" cy="3520866"/>
          </a:xfrm>
          <a:prstGeom prst="roundRect">
            <a:avLst>
              <a:gd name="adj" fmla="val 1228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More subtleties exist; we open up existing monotone-BARG designs and develop new classical techniques. 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dirty="0">
                <a:solidFill>
                  <a:srgbClr val="C00000"/>
                </a:solidFill>
                <a:latin typeface="+mj-lt"/>
              </a:rPr>
              <a:t>[See paper for more details]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3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6" grpId="0"/>
      <p:bldP spid="68" grpId="0" animBg="1"/>
      <p:bldP spid="69" grpId="0" animBg="1"/>
      <p:bldP spid="70" grpId="0" animBg="1"/>
      <p:bldP spid="72" grpId="0"/>
      <p:bldP spid="73" grpId="0"/>
      <p:bldP spid="75" grpId="0" uiExpand="1" build="p" animBg="1"/>
      <p:bldP spid="76" grpId="0" animBg="1"/>
      <p:bldP spid="78" grpId="0" animBg="1"/>
      <p:bldP spid="80" grpId="0" animBg="1"/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6351-EECD-F3B9-468B-CA522EF9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results 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D958F5-C73D-4EA8-98C7-8AC06B6C9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Getting public verifiability using post-quantum </a:t>
            </a:r>
            <a:r>
              <a:rPr lang="en-US" dirty="0" err="1">
                <a:latin typeface="+mj-lt"/>
              </a:rPr>
              <a:t>diO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“Fiat-Shamir”-</a:t>
            </a:r>
            <a:r>
              <a:rPr lang="en-US" dirty="0" err="1">
                <a:latin typeface="+mj-lt"/>
              </a:rPr>
              <a:t>ing</a:t>
            </a:r>
            <a:r>
              <a:rPr lang="en-US" dirty="0">
                <a:latin typeface="+mj-lt"/>
              </a:rPr>
              <a:t> gets simpler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Alternate 6-round construction for </a:t>
            </a:r>
            <a:r>
              <a:rPr lang="en-US" dirty="0" err="1">
                <a:latin typeface="+mj-lt"/>
              </a:rPr>
              <a:t>monotoneQMA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95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1A0BF-01F9-043C-2A2B-8399258B9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B182-B83D-F3D3-4893-2F03AF1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Conclusion &amp; Open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74B-B30E-1F45-ABCF-B9113AA8D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We are inching towards matching Kilian for quantum arguments</a:t>
            </a:r>
          </a:p>
          <a:p>
            <a:r>
              <a:rPr lang="en-US" dirty="0">
                <a:latin typeface="+mj-lt"/>
              </a:rPr>
              <a:t>We get 4-rounds for </a:t>
            </a:r>
            <a:r>
              <a:rPr lang="en-US" dirty="0" err="1">
                <a:latin typeface="+mj-lt"/>
              </a:rPr>
              <a:t>batchQMA</a:t>
            </a:r>
            <a:r>
              <a:rPr lang="en-US" dirty="0">
                <a:latin typeface="+mj-lt"/>
              </a:rPr>
              <a:t> &amp; 6 for monotone-</a:t>
            </a:r>
            <a:r>
              <a:rPr lang="en-US" dirty="0" err="1">
                <a:latin typeface="+mj-lt"/>
              </a:rPr>
              <a:t>batchQMA</a:t>
            </a:r>
            <a:endParaRPr lang="en-US" dirty="0">
              <a:latin typeface="+mj-lt"/>
            </a:endParaRPr>
          </a:p>
          <a:p>
            <a:pPr lvl="1"/>
            <a:r>
              <a:rPr lang="en-US" sz="1800" dirty="0">
                <a:highlight>
                  <a:srgbClr val="FFFF00"/>
                </a:highlight>
                <a:latin typeface="+mj-lt"/>
              </a:rPr>
              <a:t>OPEN: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batchQMA</a:t>
            </a:r>
            <a:r>
              <a:rPr lang="en-US" dirty="0">
                <a:latin typeface="+mj-lt"/>
              </a:rPr>
              <a:t> with succinct first message from LWE (without FE/</a:t>
            </a:r>
            <a:r>
              <a:rPr lang="en-US" dirty="0" err="1">
                <a:latin typeface="+mj-lt"/>
              </a:rPr>
              <a:t>iO</a:t>
            </a:r>
            <a:r>
              <a:rPr lang="en-US" dirty="0">
                <a:latin typeface="+mj-lt"/>
              </a:rPr>
              <a:t>)?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  <a:latin typeface="+mj-lt"/>
              </a:rPr>
              <a:t>OPEN: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4-rounds monotone-</a:t>
            </a:r>
            <a:r>
              <a:rPr lang="en-US" dirty="0" err="1">
                <a:latin typeface="+mj-lt"/>
              </a:rPr>
              <a:t>batchQMA</a:t>
            </a:r>
            <a:r>
              <a:rPr lang="en-US" dirty="0">
                <a:latin typeface="+mj-lt"/>
              </a:rPr>
              <a:t> and beyond?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  <a:latin typeface="+mj-lt"/>
              </a:rPr>
              <a:t>OPEN:</a:t>
            </a:r>
            <a:r>
              <a:rPr lang="en-US" dirty="0">
                <a:latin typeface="+mj-lt"/>
              </a:rPr>
              <a:t> Simpler/generic assumptions (a la Kilian)?</a:t>
            </a:r>
          </a:p>
          <a:p>
            <a:r>
              <a:rPr lang="en-US" dirty="0">
                <a:latin typeface="+mj-lt"/>
              </a:rPr>
              <a:t>Using our classical techniques outside of quantum – MPC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?</a:t>
            </a:r>
          </a:p>
          <a:p>
            <a:pPr marL="0" indent="0">
              <a:buNone/>
            </a:pP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Alternate:</a:t>
            </a:r>
            <a:r>
              <a:rPr lang="en-US" dirty="0"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“How to prove soundness of succinct quantum arguments w/o rewinding”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B0CD6F-8389-10C2-1567-5DE6A7AF7A80}"/>
              </a:ext>
            </a:extLst>
          </p:cNvPr>
          <p:cNvSpPr txBox="1">
            <a:spLocks/>
          </p:cNvSpPr>
          <p:nvPr/>
        </p:nvSpPr>
        <p:spPr>
          <a:xfrm>
            <a:off x="3460854" y="4414967"/>
            <a:ext cx="5270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0218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EA4C-3DF9-D752-5AB7-8E471690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3ED7-7128-9642-B40E-0DC18506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Succinct Arguments </a:t>
            </a:r>
            <a:r>
              <a:rPr lang="en-US" sz="1600">
                <a:solidFill>
                  <a:schemeClr val="bg2">
                    <a:lumMod val="50000"/>
                  </a:schemeClr>
                </a:solidFill>
              </a:rPr>
              <a:t>[Kilian92, Micali94]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1D03-56D6-E5BD-2DCB-C421095E1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8688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Seminal work by Kilian </a:t>
            </a:r>
            <a:r>
              <a:rPr lang="en-US" dirty="0">
                <a:latin typeface="+mj-lt"/>
                <a:sym typeface="Wingdings" pitchFamily="2" charset="2"/>
              </a:rPr>
              <a:t> 4-round arguments using CRHFs + PCPs</a:t>
            </a: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To make non-interactive: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Strong barriers under falsifiable assumptions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[GW11]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Fiat-Shamir: Random Oracle heuristic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[Mic94]</a:t>
            </a: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Large body of work (theory &amp; applied)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[Kil92, Mic94, Gro10, BCCT12, BCIOP13, BCCT13, SW14, …]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Numerous applications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(blockchain payments, smart contracts, MPC, …)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47F5A06-D843-0BD4-32A6-15EEE268636C}"/>
              </a:ext>
            </a:extLst>
          </p:cNvPr>
          <p:cNvGrpSpPr/>
          <p:nvPr/>
        </p:nvGrpSpPr>
        <p:grpSpPr>
          <a:xfrm>
            <a:off x="5348614" y="2320916"/>
            <a:ext cx="3341658" cy="822198"/>
            <a:chOff x="5348614" y="2320916"/>
            <a:chExt cx="3341658" cy="822198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59E90339-DDBA-DECC-F0EE-457E967613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94316" y="2320916"/>
              <a:ext cx="595956" cy="822198"/>
              <a:chOff x="822" y="2016"/>
              <a:chExt cx="654" cy="881"/>
            </a:xfrm>
          </p:grpSpPr>
          <p:sp>
            <p:nvSpPr>
              <p:cNvPr id="6" name="Freeform 24">
                <a:extLst>
                  <a:ext uri="{FF2B5EF4-FFF2-40B4-BE49-F238E27FC236}">
                    <a16:creationId xmlns:a16="http://schemas.microsoft.com/office/drawing/2014/main" id="{D380A886-C9EB-F1FA-87D3-75C893FF21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2" y="2016"/>
                <a:ext cx="654" cy="878"/>
              </a:xfrm>
              <a:custGeom>
                <a:avLst/>
                <a:gdLst>
                  <a:gd name="T0" fmla="*/ 1292 w 1962"/>
                  <a:gd name="T1" fmla="*/ 267 h 2634"/>
                  <a:gd name="T2" fmla="*/ 1345 w 1962"/>
                  <a:gd name="T3" fmla="*/ 472 h 2634"/>
                  <a:gd name="T4" fmla="*/ 1309 w 1962"/>
                  <a:gd name="T5" fmla="*/ 596 h 2634"/>
                  <a:gd name="T6" fmla="*/ 1207 w 1962"/>
                  <a:gd name="T7" fmla="*/ 702 h 2634"/>
                  <a:gd name="T8" fmla="*/ 1037 w 1962"/>
                  <a:gd name="T9" fmla="*/ 837 h 2634"/>
                  <a:gd name="T10" fmla="*/ 1232 w 1962"/>
                  <a:gd name="T11" fmla="*/ 877 h 2634"/>
                  <a:gd name="T12" fmla="*/ 1649 w 1962"/>
                  <a:gd name="T13" fmla="*/ 1273 h 2634"/>
                  <a:gd name="T14" fmla="*/ 1873 w 1962"/>
                  <a:gd name="T15" fmla="*/ 1327 h 2634"/>
                  <a:gd name="T16" fmla="*/ 1920 w 1962"/>
                  <a:gd name="T17" fmla="*/ 1372 h 2634"/>
                  <a:gd name="T18" fmla="*/ 1962 w 1962"/>
                  <a:gd name="T19" fmla="*/ 1429 h 2634"/>
                  <a:gd name="T20" fmla="*/ 1923 w 1962"/>
                  <a:gd name="T21" fmla="*/ 1495 h 2634"/>
                  <a:gd name="T22" fmla="*/ 1831 w 1962"/>
                  <a:gd name="T23" fmla="*/ 1507 h 2634"/>
                  <a:gd name="T24" fmla="*/ 1682 w 1962"/>
                  <a:gd name="T25" fmla="*/ 1536 h 2634"/>
                  <a:gd name="T26" fmla="*/ 1536 w 1962"/>
                  <a:gd name="T27" fmla="*/ 1462 h 2634"/>
                  <a:gd name="T28" fmla="*/ 1389 w 1962"/>
                  <a:gd name="T29" fmla="*/ 1379 h 2634"/>
                  <a:gd name="T30" fmla="*/ 1269 w 1962"/>
                  <a:gd name="T31" fmla="*/ 1271 h 2634"/>
                  <a:gd name="T32" fmla="*/ 1205 w 1962"/>
                  <a:gd name="T33" fmla="*/ 1277 h 2634"/>
                  <a:gd name="T34" fmla="*/ 1196 w 1962"/>
                  <a:gd name="T35" fmla="*/ 1490 h 2634"/>
                  <a:gd name="T36" fmla="*/ 1175 w 1962"/>
                  <a:gd name="T37" fmla="*/ 1567 h 2634"/>
                  <a:gd name="T38" fmla="*/ 1157 w 1962"/>
                  <a:gd name="T39" fmla="*/ 1966 h 2634"/>
                  <a:gd name="T40" fmla="*/ 1140 w 1962"/>
                  <a:gd name="T41" fmla="*/ 2223 h 2634"/>
                  <a:gd name="T42" fmla="*/ 1125 w 1962"/>
                  <a:gd name="T43" fmla="*/ 2378 h 2634"/>
                  <a:gd name="T44" fmla="*/ 1156 w 1962"/>
                  <a:gd name="T45" fmla="*/ 2464 h 2634"/>
                  <a:gd name="T46" fmla="*/ 1133 w 1962"/>
                  <a:gd name="T47" fmla="*/ 2593 h 2634"/>
                  <a:gd name="T48" fmla="*/ 948 w 1962"/>
                  <a:gd name="T49" fmla="*/ 2620 h 2634"/>
                  <a:gd name="T50" fmla="*/ 860 w 1962"/>
                  <a:gd name="T51" fmla="*/ 2569 h 2634"/>
                  <a:gd name="T52" fmla="*/ 842 w 1962"/>
                  <a:gd name="T53" fmla="*/ 2435 h 2634"/>
                  <a:gd name="T54" fmla="*/ 884 w 1962"/>
                  <a:gd name="T55" fmla="*/ 2396 h 2634"/>
                  <a:gd name="T56" fmla="*/ 841 w 1962"/>
                  <a:gd name="T57" fmla="*/ 2117 h 2634"/>
                  <a:gd name="T58" fmla="*/ 796 w 1962"/>
                  <a:gd name="T59" fmla="*/ 2270 h 2634"/>
                  <a:gd name="T60" fmla="*/ 779 w 1962"/>
                  <a:gd name="T61" fmla="*/ 2489 h 2634"/>
                  <a:gd name="T62" fmla="*/ 712 w 1962"/>
                  <a:gd name="T63" fmla="*/ 2627 h 2634"/>
                  <a:gd name="T64" fmla="*/ 627 w 1962"/>
                  <a:gd name="T65" fmla="*/ 2630 h 2634"/>
                  <a:gd name="T66" fmla="*/ 478 w 1962"/>
                  <a:gd name="T67" fmla="*/ 2576 h 2634"/>
                  <a:gd name="T68" fmla="*/ 453 w 1962"/>
                  <a:gd name="T69" fmla="*/ 2422 h 2634"/>
                  <a:gd name="T70" fmla="*/ 505 w 1962"/>
                  <a:gd name="T71" fmla="*/ 2403 h 2634"/>
                  <a:gd name="T72" fmla="*/ 470 w 1962"/>
                  <a:gd name="T73" fmla="*/ 1822 h 2634"/>
                  <a:gd name="T74" fmla="*/ 524 w 1962"/>
                  <a:gd name="T75" fmla="*/ 1557 h 2634"/>
                  <a:gd name="T76" fmla="*/ 493 w 1962"/>
                  <a:gd name="T77" fmla="*/ 1326 h 2634"/>
                  <a:gd name="T78" fmla="*/ 477 w 1962"/>
                  <a:gd name="T79" fmla="*/ 1281 h 2634"/>
                  <a:gd name="T80" fmla="*/ 378 w 1962"/>
                  <a:gd name="T81" fmla="*/ 1457 h 2634"/>
                  <a:gd name="T82" fmla="*/ 305 w 1962"/>
                  <a:gd name="T83" fmla="*/ 1645 h 2634"/>
                  <a:gd name="T84" fmla="*/ 251 w 1962"/>
                  <a:gd name="T85" fmla="*/ 1726 h 2634"/>
                  <a:gd name="T86" fmla="*/ 214 w 1962"/>
                  <a:gd name="T87" fmla="*/ 1693 h 2634"/>
                  <a:gd name="T88" fmla="*/ 109 w 1962"/>
                  <a:gd name="T89" fmla="*/ 1742 h 2634"/>
                  <a:gd name="T90" fmla="*/ 49 w 1962"/>
                  <a:gd name="T91" fmla="*/ 1730 h 2634"/>
                  <a:gd name="T92" fmla="*/ 7 w 1962"/>
                  <a:gd name="T93" fmla="*/ 1658 h 2634"/>
                  <a:gd name="T94" fmla="*/ 86 w 1962"/>
                  <a:gd name="T95" fmla="*/ 1562 h 2634"/>
                  <a:gd name="T96" fmla="*/ 168 w 1962"/>
                  <a:gd name="T97" fmla="*/ 1481 h 2634"/>
                  <a:gd name="T98" fmla="*/ 181 w 1962"/>
                  <a:gd name="T99" fmla="*/ 1316 h 2634"/>
                  <a:gd name="T100" fmla="*/ 272 w 1962"/>
                  <a:gd name="T101" fmla="*/ 1104 h 2634"/>
                  <a:gd name="T102" fmla="*/ 576 w 1962"/>
                  <a:gd name="T103" fmla="*/ 864 h 2634"/>
                  <a:gd name="T104" fmla="*/ 723 w 1962"/>
                  <a:gd name="T105" fmla="*/ 780 h 2634"/>
                  <a:gd name="T106" fmla="*/ 546 w 1962"/>
                  <a:gd name="T107" fmla="*/ 578 h 2634"/>
                  <a:gd name="T108" fmla="*/ 477 w 1962"/>
                  <a:gd name="T109" fmla="*/ 515 h 2634"/>
                  <a:gd name="T110" fmla="*/ 517 w 1962"/>
                  <a:gd name="T111" fmla="*/ 391 h 2634"/>
                  <a:gd name="T112" fmla="*/ 556 w 1962"/>
                  <a:gd name="T113" fmla="*/ 289 h 2634"/>
                  <a:gd name="T114" fmla="*/ 622 w 1962"/>
                  <a:gd name="T115" fmla="*/ 99 h 2634"/>
                  <a:gd name="T116" fmla="*/ 718 w 1962"/>
                  <a:gd name="T117" fmla="*/ 13 h 2634"/>
                  <a:gd name="T118" fmla="*/ 792 w 1962"/>
                  <a:gd name="T119" fmla="*/ 12 h 2634"/>
                  <a:gd name="T120" fmla="*/ 888 w 1962"/>
                  <a:gd name="T121" fmla="*/ 7 h 2634"/>
                  <a:gd name="T122" fmla="*/ 1022 w 1962"/>
                  <a:gd name="T123" fmla="*/ 6 h 2634"/>
                  <a:gd name="T124" fmla="*/ 1163 w 1962"/>
                  <a:gd name="T125" fmla="*/ 67 h 2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62" h="2634">
                    <a:moveTo>
                      <a:pt x="1219" y="132"/>
                    </a:moveTo>
                    <a:lnTo>
                      <a:pt x="1226" y="145"/>
                    </a:lnTo>
                    <a:lnTo>
                      <a:pt x="1230" y="159"/>
                    </a:lnTo>
                    <a:lnTo>
                      <a:pt x="1234" y="175"/>
                    </a:lnTo>
                    <a:lnTo>
                      <a:pt x="1241" y="194"/>
                    </a:lnTo>
                    <a:lnTo>
                      <a:pt x="1262" y="218"/>
                    </a:lnTo>
                    <a:lnTo>
                      <a:pt x="1279" y="243"/>
                    </a:lnTo>
                    <a:lnTo>
                      <a:pt x="1292" y="267"/>
                    </a:lnTo>
                    <a:lnTo>
                      <a:pt x="1302" y="293"/>
                    </a:lnTo>
                    <a:lnTo>
                      <a:pt x="1308" y="323"/>
                    </a:lnTo>
                    <a:lnTo>
                      <a:pt x="1312" y="355"/>
                    </a:lnTo>
                    <a:lnTo>
                      <a:pt x="1313" y="392"/>
                    </a:lnTo>
                    <a:lnTo>
                      <a:pt x="1313" y="434"/>
                    </a:lnTo>
                    <a:lnTo>
                      <a:pt x="1327" y="445"/>
                    </a:lnTo>
                    <a:lnTo>
                      <a:pt x="1338" y="458"/>
                    </a:lnTo>
                    <a:lnTo>
                      <a:pt x="1345" y="472"/>
                    </a:lnTo>
                    <a:lnTo>
                      <a:pt x="1350" y="489"/>
                    </a:lnTo>
                    <a:lnTo>
                      <a:pt x="1351" y="507"/>
                    </a:lnTo>
                    <a:lnTo>
                      <a:pt x="1350" y="525"/>
                    </a:lnTo>
                    <a:lnTo>
                      <a:pt x="1345" y="540"/>
                    </a:lnTo>
                    <a:lnTo>
                      <a:pt x="1340" y="556"/>
                    </a:lnTo>
                    <a:lnTo>
                      <a:pt x="1331" y="570"/>
                    </a:lnTo>
                    <a:lnTo>
                      <a:pt x="1320" y="584"/>
                    </a:lnTo>
                    <a:lnTo>
                      <a:pt x="1309" y="596"/>
                    </a:lnTo>
                    <a:lnTo>
                      <a:pt x="1295" y="607"/>
                    </a:lnTo>
                    <a:lnTo>
                      <a:pt x="1287" y="611"/>
                    </a:lnTo>
                    <a:lnTo>
                      <a:pt x="1280" y="614"/>
                    </a:lnTo>
                    <a:lnTo>
                      <a:pt x="1272" y="616"/>
                    </a:lnTo>
                    <a:lnTo>
                      <a:pt x="1263" y="617"/>
                    </a:lnTo>
                    <a:lnTo>
                      <a:pt x="1249" y="649"/>
                    </a:lnTo>
                    <a:lnTo>
                      <a:pt x="1231" y="677"/>
                    </a:lnTo>
                    <a:lnTo>
                      <a:pt x="1207" y="702"/>
                    </a:lnTo>
                    <a:lnTo>
                      <a:pt x="1179" y="724"/>
                    </a:lnTo>
                    <a:lnTo>
                      <a:pt x="1150" y="744"/>
                    </a:lnTo>
                    <a:lnTo>
                      <a:pt x="1120" y="762"/>
                    </a:lnTo>
                    <a:lnTo>
                      <a:pt x="1090" y="779"/>
                    </a:lnTo>
                    <a:lnTo>
                      <a:pt x="1061" y="796"/>
                    </a:lnTo>
                    <a:lnTo>
                      <a:pt x="1000" y="810"/>
                    </a:lnTo>
                    <a:lnTo>
                      <a:pt x="1018" y="825"/>
                    </a:lnTo>
                    <a:lnTo>
                      <a:pt x="1037" y="837"/>
                    </a:lnTo>
                    <a:lnTo>
                      <a:pt x="1058" y="847"/>
                    </a:lnTo>
                    <a:lnTo>
                      <a:pt x="1082" y="854"/>
                    </a:lnTo>
                    <a:lnTo>
                      <a:pt x="1104" y="860"/>
                    </a:lnTo>
                    <a:lnTo>
                      <a:pt x="1129" y="864"/>
                    </a:lnTo>
                    <a:lnTo>
                      <a:pt x="1154" y="864"/>
                    </a:lnTo>
                    <a:lnTo>
                      <a:pt x="1179" y="863"/>
                    </a:lnTo>
                    <a:lnTo>
                      <a:pt x="1206" y="870"/>
                    </a:lnTo>
                    <a:lnTo>
                      <a:pt x="1232" y="877"/>
                    </a:lnTo>
                    <a:lnTo>
                      <a:pt x="1258" y="886"/>
                    </a:lnTo>
                    <a:lnTo>
                      <a:pt x="1281" y="899"/>
                    </a:lnTo>
                    <a:lnTo>
                      <a:pt x="1305" y="913"/>
                    </a:lnTo>
                    <a:lnTo>
                      <a:pt x="1326" y="930"/>
                    </a:lnTo>
                    <a:lnTo>
                      <a:pt x="1347" y="949"/>
                    </a:lnTo>
                    <a:lnTo>
                      <a:pt x="1366" y="971"/>
                    </a:lnTo>
                    <a:lnTo>
                      <a:pt x="1497" y="1135"/>
                    </a:lnTo>
                    <a:lnTo>
                      <a:pt x="1649" y="1273"/>
                    </a:lnTo>
                    <a:lnTo>
                      <a:pt x="1659" y="1283"/>
                    </a:lnTo>
                    <a:lnTo>
                      <a:pt x="1663" y="1294"/>
                    </a:lnTo>
                    <a:lnTo>
                      <a:pt x="1669" y="1305"/>
                    </a:lnTo>
                    <a:lnTo>
                      <a:pt x="1680" y="1312"/>
                    </a:lnTo>
                    <a:lnTo>
                      <a:pt x="1842" y="1330"/>
                    </a:lnTo>
                    <a:lnTo>
                      <a:pt x="1852" y="1330"/>
                    </a:lnTo>
                    <a:lnTo>
                      <a:pt x="1863" y="1329"/>
                    </a:lnTo>
                    <a:lnTo>
                      <a:pt x="1873" y="1327"/>
                    </a:lnTo>
                    <a:lnTo>
                      <a:pt x="1884" y="1327"/>
                    </a:lnTo>
                    <a:lnTo>
                      <a:pt x="1892" y="1327"/>
                    </a:lnTo>
                    <a:lnTo>
                      <a:pt x="1902" y="1330"/>
                    </a:lnTo>
                    <a:lnTo>
                      <a:pt x="1909" y="1336"/>
                    </a:lnTo>
                    <a:lnTo>
                      <a:pt x="1916" y="1345"/>
                    </a:lnTo>
                    <a:lnTo>
                      <a:pt x="1914" y="1355"/>
                    </a:lnTo>
                    <a:lnTo>
                      <a:pt x="1917" y="1363"/>
                    </a:lnTo>
                    <a:lnTo>
                      <a:pt x="1920" y="1372"/>
                    </a:lnTo>
                    <a:lnTo>
                      <a:pt x="1927" y="1377"/>
                    </a:lnTo>
                    <a:lnTo>
                      <a:pt x="1933" y="1384"/>
                    </a:lnTo>
                    <a:lnTo>
                      <a:pt x="1940" y="1390"/>
                    </a:lnTo>
                    <a:lnTo>
                      <a:pt x="1946" y="1397"/>
                    </a:lnTo>
                    <a:lnTo>
                      <a:pt x="1953" y="1403"/>
                    </a:lnTo>
                    <a:lnTo>
                      <a:pt x="1959" y="1409"/>
                    </a:lnTo>
                    <a:lnTo>
                      <a:pt x="1962" y="1419"/>
                    </a:lnTo>
                    <a:lnTo>
                      <a:pt x="1962" y="1429"/>
                    </a:lnTo>
                    <a:lnTo>
                      <a:pt x="1958" y="1440"/>
                    </a:lnTo>
                    <a:lnTo>
                      <a:pt x="1949" y="1446"/>
                    </a:lnTo>
                    <a:lnTo>
                      <a:pt x="1940" y="1451"/>
                    </a:lnTo>
                    <a:lnTo>
                      <a:pt x="1933" y="1458"/>
                    </a:lnTo>
                    <a:lnTo>
                      <a:pt x="1934" y="1469"/>
                    </a:lnTo>
                    <a:lnTo>
                      <a:pt x="1937" y="1481"/>
                    </a:lnTo>
                    <a:lnTo>
                      <a:pt x="1931" y="1489"/>
                    </a:lnTo>
                    <a:lnTo>
                      <a:pt x="1923" y="1495"/>
                    </a:lnTo>
                    <a:lnTo>
                      <a:pt x="1913" y="1500"/>
                    </a:lnTo>
                    <a:lnTo>
                      <a:pt x="1902" y="1504"/>
                    </a:lnTo>
                    <a:lnTo>
                      <a:pt x="1891" y="1507"/>
                    </a:lnTo>
                    <a:lnTo>
                      <a:pt x="1878" y="1507"/>
                    </a:lnTo>
                    <a:lnTo>
                      <a:pt x="1867" y="1507"/>
                    </a:lnTo>
                    <a:lnTo>
                      <a:pt x="1854" y="1507"/>
                    </a:lnTo>
                    <a:lnTo>
                      <a:pt x="1843" y="1506"/>
                    </a:lnTo>
                    <a:lnTo>
                      <a:pt x="1831" y="1507"/>
                    </a:lnTo>
                    <a:lnTo>
                      <a:pt x="1820" y="1510"/>
                    </a:lnTo>
                    <a:lnTo>
                      <a:pt x="1824" y="1517"/>
                    </a:lnTo>
                    <a:lnTo>
                      <a:pt x="1828" y="1525"/>
                    </a:lnTo>
                    <a:lnTo>
                      <a:pt x="1829" y="1534"/>
                    </a:lnTo>
                    <a:lnTo>
                      <a:pt x="1827" y="1542"/>
                    </a:lnTo>
                    <a:lnTo>
                      <a:pt x="1814" y="1552"/>
                    </a:lnTo>
                    <a:lnTo>
                      <a:pt x="1698" y="1549"/>
                    </a:lnTo>
                    <a:lnTo>
                      <a:pt x="1682" y="1536"/>
                    </a:lnTo>
                    <a:lnTo>
                      <a:pt x="1665" y="1524"/>
                    </a:lnTo>
                    <a:lnTo>
                      <a:pt x="1649" y="1510"/>
                    </a:lnTo>
                    <a:lnTo>
                      <a:pt x="1633" y="1497"/>
                    </a:lnTo>
                    <a:lnTo>
                      <a:pt x="1615" y="1486"/>
                    </a:lnTo>
                    <a:lnTo>
                      <a:pt x="1596" y="1476"/>
                    </a:lnTo>
                    <a:lnTo>
                      <a:pt x="1577" y="1471"/>
                    </a:lnTo>
                    <a:lnTo>
                      <a:pt x="1556" y="1469"/>
                    </a:lnTo>
                    <a:lnTo>
                      <a:pt x="1536" y="1462"/>
                    </a:lnTo>
                    <a:lnTo>
                      <a:pt x="1517" y="1456"/>
                    </a:lnTo>
                    <a:lnTo>
                      <a:pt x="1497" y="1446"/>
                    </a:lnTo>
                    <a:lnTo>
                      <a:pt x="1478" y="1437"/>
                    </a:lnTo>
                    <a:lnTo>
                      <a:pt x="1460" y="1426"/>
                    </a:lnTo>
                    <a:lnTo>
                      <a:pt x="1442" y="1416"/>
                    </a:lnTo>
                    <a:lnTo>
                      <a:pt x="1424" y="1404"/>
                    </a:lnTo>
                    <a:lnTo>
                      <a:pt x="1407" y="1391"/>
                    </a:lnTo>
                    <a:lnTo>
                      <a:pt x="1389" y="1379"/>
                    </a:lnTo>
                    <a:lnTo>
                      <a:pt x="1372" y="1365"/>
                    </a:lnTo>
                    <a:lnTo>
                      <a:pt x="1355" y="1351"/>
                    </a:lnTo>
                    <a:lnTo>
                      <a:pt x="1338" y="1337"/>
                    </a:lnTo>
                    <a:lnTo>
                      <a:pt x="1323" y="1322"/>
                    </a:lnTo>
                    <a:lnTo>
                      <a:pt x="1306" y="1308"/>
                    </a:lnTo>
                    <a:lnTo>
                      <a:pt x="1291" y="1291"/>
                    </a:lnTo>
                    <a:lnTo>
                      <a:pt x="1276" y="1276"/>
                    </a:lnTo>
                    <a:lnTo>
                      <a:pt x="1269" y="1271"/>
                    </a:lnTo>
                    <a:lnTo>
                      <a:pt x="1262" y="1267"/>
                    </a:lnTo>
                    <a:lnTo>
                      <a:pt x="1253" y="1263"/>
                    </a:lnTo>
                    <a:lnTo>
                      <a:pt x="1246" y="1260"/>
                    </a:lnTo>
                    <a:lnTo>
                      <a:pt x="1238" y="1257"/>
                    </a:lnTo>
                    <a:lnTo>
                      <a:pt x="1231" y="1257"/>
                    </a:lnTo>
                    <a:lnTo>
                      <a:pt x="1223" y="1260"/>
                    </a:lnTo>
                    <a:lnTo>
                      <a:pt x="1216" y="1264"/>
                    </a:lnTo>
                    <a:lnTo>
                      <a:pt x="1205" y="1277"/>
                    </a:lnTo>
                    <a:lnTo>
                      <a:pt x="1196" y="1290"/>
                    </a:lnTo>
                    <a:lnTo>
                      <a:pt x="1188" y="1302"/>
                    </a:lnTo>
                    <a:lnTo>
                      <a:pt x="1179" y="1316"/>
                    </a:lnTo>
                    <a:lnTo>
                      <a:pt x="1181" y="1362"/>
                    </a:lnTo>
                    <a:lnTo>
                      <a:pt x="1184" y="1401"/>
                    </a:lnTo>
                    <a:lnTo>
                      <a:pt x="1186" y="1435"/>
                    </a:lnTo>
                    <a:lnTo>
                      <a:pt x="1191" y="1464"/>
                    </a:lnTo>
                    <a:lnTo>
                      <a:pt x="1196" y="1490"/>
                    </a:lnTo>
                    <a:lnTo>
                      <a:pt x="1203" y="1514"/>
                    </a:lnTo>
                    <a:lnTo>
                      <a:pt x="1213" y="1535"/>
                    </a:lnTo>
                    <a:lnTo>
                      <a:pt x="1224" y="1557"/>
                    </a:lnTo>
                    <a:lnTo>
                      <a:pt x="1216" y="1562"/>
                    </a:lnTo>
                    <a:lnTo>
                      <a:pt x="1206" y="1564"/>
                    </a:lnTo>
                    <a:lnTo>
                      <a:pt x="1196" y="1566"/>
                    </a:lnTo>
                    <a:lnTo>
                      <a:pt x="1186" y="1567"/>
                    </a:lnTo>
                    <a:lnTo>
                      <a:pt x="1175" y="1567"/>
                    </a:lnTo>
                    <a:lnTo>
                      <a:pt x="1166" y="1567"/>
                    </a:lnTo>
                    <a:lnTo>
                      <a:pt x="1154" y="1569"/>
                    </a:lnTo>
                    <a:lnTo>
                      <a:pt x="1145" y="1570"/>
                    </a:lnTo>
                    <a:lnTo>
                      <a:pt x="1149" y="1617"/>
                    </a:lnTo>
                    <a:lnTo>
                      <a:pt x="1154" y="1665"/>
                    </a:lnTo>
                    <a:lnTo>
                      <a:pt x="1159" y="1714"/>
                    </a:lnTo>
                    <a:lnTo>
                      <a:pt x="1160" y="1762"/>
                    </a:lnTo>
                    <a:lnTo>
                      <a:pt x="1157" y="1966"/>
                    </a:lnTo>
                    <a:lnTo>
                      <a:pt x="1149" y="2002"/>
                    </a:lnTo>
                    <a:lnTo>
                      <a:pt x="1143" y="2040"/>
                    </a:lnTo>
                    <a:lnTo>
                      <a:pt x="1138" y="2078"/>
                    </a:lnTo>
                    <a:lnTo>
                      <a:pt x="1128" y="2111"/>
                    </a:lnTo>
                    <a:lnTo>
                      <a:pt x="1140" y="2139"/>
                    </a:lnTo>
                    <a:lnTo>
                      <a:pt x="1145" y="2167"/>
                    </a:lnTo>
                    <a:lnTo>
                      <a:pt x="1145" y="2195"/>
                    </a:lnTo>
                    <a:lnTo>
                      <a:pt x="1140" y="2223"/>
                    </a:lnTo>
                    <a:lnTo>
                      <a:pt x="1133" y="2251"/>
                    </a:lnTo>
                    <a:lnTo>
                      <a:pt x="1124" y="2279"/>
                    </a:lnTo>
                    <a:lnTo>
                      <a:pt x="1115" y="2305"/>
                    </a:lnTo>
                    <a:lnTo>
                      <a:pt x="1107" y="2330"/>
                    </a:lnTo>
                    <a:lnTo>
                      <a:pt x="1107" y="2375"/>
                    </a:lnTo>
                    <a:lnTo>
                      <a:pt x="1113" y="2376"/>
                    </a:lnTo>
                    <a:lnTo>
                      <a:pt x="1120" y="2376"/>
                    </a:lnTo>
                    <a:lnTo>
                      <a:pt x="1125" y="2378"/>
                    </a:lnTo>
                    <a:lnTo>
                      <a:pt x="1132" y="2379"/>
                    </a:lnTo>
                    <a:lnTo>
                      <a:pt x="1138" y="2382"/>
                    </a:lnTo>
                    <a:lnTo>
                      <a:pt x="1143" y="2385"/>
                    </a:lnTo>
                    <a:lnTo>
                      <a:pt x="1149" y="2390"/>
                    </a:lnTo>
                    <a:lnTo>
                      <a:pt x="1152" y="2397"/>
                    </a:lnTo>
                    <a:lnTo>
                      <a:pt x="1159" y="2420"/>
                    </a:lnTo>
                    <a:lnTo>
                      <a:pt x="1160" y="2442"/>
                    </a:lnTo>
                    <a:lnTo>
                      <a:pt x="1156" y="2464"/>
                    </a:lnTo>
                    <a:lnTo>
                      <a:pt x="1145" y="2484"/>
                    </a:lnTo>
                    <a:lnTo>
                      <a:pt x="1135" y="2492"/>
                    </a:lnTo>
                    <a:lnTo>
                      <a:pt x="1136" y="2502"/>
                    </a:lnTo>
                    <a:lnTo>
                      <a:pt x="1143" y="2513"/>
                    </a:lnTo>
                    <a:lnTo>
                      <a:pt x="1147" y="2523"/>
                    </a:lnTo>
                    <a:lnTo>
                      <a:pt x="1147" y="2548"/>
                    </a:lnTo>
                    <a:lnTo>
                      <a:pt x="1145" y="2572"/>
                    </a:lnTo>
                    <a:lnTo>
                      <a:pt x="1133" y="2593"/>
                    </a:lnTo>
                    <a:lnTo>
                      <a:pt x="1115" y="2608"/>
                    </a:lnTo>
                    <a:lnTo>
                      <a:pt x="1092" y="2612"/>
                    </a:lnTo>
                    <a:lnTo>
                      <a:pt x="1069" y="2616"/>
                    </a:lnTo>
                    <a:lnTo>
                      <a:pt x="1047" y="2619"/>
                    </a:lnTo>
                    <a:lnTo>
                      <a:pt x="1023" y="2620"/>
                    </a:lnTo>
                    <a:lnTo>
                      <a:pt x="1000" y="2622"/>
                    </a:lnTo>
                    <a:lnTo>
                      <a:pt x="975" y="2622"/>
                    </a:lnTo>
                    <a:lnTo>
                      <a:pt x="948" y="2620"/>
                    </a:lnTo>
                    <a:lnTo>
                      <a:pt x="917" y="2618"/>
                    </a:lnTo>
                    <a:lnTo>
                      <a:pt x="908" y="2613"/>
                    </a:lnTo>
                    <a:lnTo>
                      <a:pt x="898" y="2609"/>
                    </a:lnTo>
                    <a:lnTo>
                      <a:pt x="888" y="2604"/>
                    </a:lnTo>
                    <a:lnTo>
                      <a:pt x="878" y="2595"/>
                    </a:lnTo>
                    <a:lnTo>
                      <a:pt x="870" y="2588"/>
                    </a:lnTo>
                    <a:lnTo>
                      <a:pt x="864" y="2579"/>
                    </a:lnTo>
                    <a:lnTo>
                      <a:pt x="860" y="2569"/>
                    </a:lnTo>
                    <a:lnTo>
                      <a:pt x="857" y="2558"/>
                    </a:lnTo>
                    <a:lnTo>
                      <a:pt x="863" y="2538"/>
                    </a:lnTo>
                    <a:lnTo>
                      <a:pt x="862" y="2521"/>
                    </a:lnTo>
                    <a:lnTo>
                      <a:pt x="859" y="2505"/>
                    </a:lnTo>
                    <a:lnTo>
                      <a:pt x="853" y="2488"/>
                    </a:lnTo>
                    <a:lnTo>
                      <a:pt x="846" y="2471"/>
                    </a:lnTo>
                    <a:lnTo>
                      <a:pt x="843" y="2453"/>
                    </a:lnTo>
                    <a:lnTo>
                      <a:pt x="842" y="2435"/>
                    </a:lnTo>
                    <a:lnTo>
                      <a:pt x="848" y="2415"/>
                    </a:lnTo>
                    <a:lnTo>
                      <a:pt x="850" y="2408"/>
                    </a:lnTo>
                    <a:lnTo>
                      <a:pt x="855" y="2404"/>
                    </a:lnTo>
                    <a:lnTo>
                      <a:pt x="860" y="2401"/>
                    </a:lnTo>
                    <a:lnTo>
                      <a:pt x="866" y="2399"/>
                    </a:lnTo>
                    <a:lnTo>
                      <a:pt x="871" y="2397"/>
                    </a:lnTo>
                    <a:lnTo>
                      <a:pt x="878" y="2396"/>
                    </a:lnTo>
                    <a:lnTo>
                      <a:pt x="884" y="2396"/>
                    </a:lnTo>
                    <a:lnTo>
                      <a:pt x="889" y="2393"/>
                    </a:lnTo>
                    <a:lnTo>
                      <a:pt x="874" y="2357"/>
                    </a:lnTo>
                    <a:lnTo>
                      <a:pt x="859" y="2319"/>
                    </a:lnTo>
                    <a:lnTo>
                      <a:pt x="848" y="2280"/>
                    </a:lnTo>
                    <a:lnTo>
                      <a:pt x="839" y="2240"/>
                    </a:lnTo>
                    <a:lnTo>
                      <a:pt x="835" y="2198"/>
                    </a:lnTo>
                    <a:lnTo>
                      <a:pt x="835" y="2157"/>
                    </a:lnTo>
                    <a:lnTo>
                      <a:pt x="841" y="2117"/>
                    </a:lnTo>
                    <a:lnTo>
                      <a:pt x="853" y="2078"/>
                    </a:lnTo>
                    <a:lnTo>
                      <a:pt x="813" y="1884"/>
                    </a:lnTo>
                    <a:lnTo>
                      <a:pt x="775" y="2074"/>
                    </a:lnTo>
                    <a:lnTo>
                      <a:pt x="772" y="2113"/>
                    </a:lnTo>
                    <a:lnTo>
                      <a:pt x="776" y="2149"/>
                    </a:lnTo>
                    <a:lnTo>
                      <a:pt x="783" y="2185"/>
                    </a:lnTo>
                    <a:lnTo>
                      <a:pt x="789" y="2221"/>
                    </a:lnTo>
                    <a:lnTo>
                      <a:pt x="796" y="2270"/>
                    </a:lnTo>
                    <a:lnTo>
                      <a:pt x="793" y="2319"/>
                    </a:lnTo>
                    <a:lnTo>
                      <a:pt x="783" y="2367"/>
                    </a:lnTo>
                    <a:lnTo>
                      <a:pt x="776" y="2414"/>
                    </a:lnTo>
                    <a:lnTo>
                      <a:pt x="771" y="2424"/>
                    </a:lnTo>
                    <a:lnTo>
                      <a:pt x="767" y="2435"/>
                    </a:lnTo>
                    <a:lnTo>
                      <a:pt x="764" y="2447"/>
                    </a:lnTo>
                    <a:lnTo>
                      <a:pt x="764" y="2459"/>
                    </a:lnTo>
                    <a:lnTo>
                      <a:pt x="779" y="2489"/>
                    </a:lnTo>
                    <a:lnTo>
                      <a:pt x="783" y="2526"/>
                    </a:lnTo>
                    <a:lnTo>
                      <a:pt x="779" y="2563"/>
                    </a:lnTo>
                    <a:lnTo>
                      <a:pt x="771" y="2595"/>
                    </a:lnTo>
                    <a:lnTo>
                      <a:pt x="760" y="2604"/>
                    </a:lnTo>
                    <a:lnTo>
                      <a:pt x="749" y="2611"/>
                    </a:lnTo>
                    <a:lnTo>
                      <a:pt x="737" y="2618"/>
                    </a:lnTo>
                    <a:lnTo>
                      <a:pt x="725" y="2623"/>
                    </a:lnTo>
                    <a:lnTo>
                      <a:pt x="712" y="2627"/>
                    </a:lnTo>
                    <a:lnTo>
                      <a:pt x="700" y="2630"/>
                    </a:lnTo>
                    <a:lnTo>
                      <a:pt x="687" y="2633"/>
                    </a:lnTo>
                    <a:lnTo>
                      <a:pt x="673" y="2634"/>
                    </a:lnTo>
                    <a:lnTo>
                      <a:pt x="665" y="2634"/>
                    </a:lnTo>
                    <a:lnTo>
                      <a:pt x="655" y="2634"/>
                    </a:lnTo>
                    <a:lnTo>
                      <a:pt x="645" y="2633"/>
                    </a:lnTo>
                    <a:lnTo>
                      <a:pt x="637" y="2632"/>
                    </a:lnTo>
                    <a:lnTo>
                      <a:pt x="627" y="2630"/>
                    </a:lnTo>
                    <a:lnTo>
                      <a:pt x="618" y="2627"/>
                    </a:lnTo>
                    <a:lnTo>
                      <a:pt x="606" y="2625"/>
                    </a:lnTo>
                    <a:lnTo>
                      <a:pt x="597" y="2622"/>
                    </a:lnTo>
                    <a:lnTo>
                      <a:pt x="569" y="2587"/>
                    </a:lnTo>
                    <a:lnTo>
                      <a:pt x="546" y="2584"/>
                    </a:lnTo>
                    <a:lnTo>
                      <a:pt x="523" y="2583"/>
                    </a:lnTo>
                    <a:lnTo>
                      <a:pt x="500" y="2580"/>
                    </a:lnTo>
                    <a:lnTo>
                      <a:pt x="478" y="2576"/>
                    </a:lnTo>
                    <a:lnTo>
                      <a:pt x="459" y="2567"/>
                    </a:lnTo>
                    <a:lnTo>
                      <a:pt x="440" y="2556"/>
                    </a:lnTo>
                    <a:lnTo>
                      <a:pt x="428" y="2540"/>
                    </a:lnTo>
                    <a:lnTo>
                      <a:pt x="419" y="2516"/>
                    </a:lnTo>
                    <a:lnTo>
                      <a:pt x="419" y="2491"/>
                    </a:lnTo>
                    <a:lnTo>
                      <a:pt x="424" y="2463"/>
                    </a:lnTo>
                    <a:lnTo>
                      <a:pt x="433" y="2439"/>
                    </a:lnTo>
                    <a:lnTo>
                      <a:pt x="453" y="2422"/>
                    </a:lnTo>
                    <a:lnTo>
                      <a:pt x="460" y="2418"/>
                    </a:lnTo>
                    <a:lnTo>
                      <a:pt x="467" y="2415"/>
                    </a:lnTo>
                    <a:lnTo>
                      <a:pt x="474" y="2413"/>
                    </a:lnTo>
                    <a:lnTo>
                      <a:pt x="479" y="2410"/>
                    </a:lnTo>
                    <a:lnTo>
                      <a:pt x="486" y="2408"/>
                    </a:lnTo>
                    <a:lnTo>
                      <a:pt x="492" y="2407"/>
                    </a:lnTo>
                    <a:lnTo>
                      <a:pt x="499" y="2404"/>
                    </a:lnTo>
                    <a:lnTo>
                      <a:pt x="505" y="2403"/>
                    </a:lnTo>
                    <a:lnTo>
                      <a:pt x="496" y="2378"/>
                    </a:lnTo>
                    <a:lnTo>
                      <a:pt x="491" y="2350"/>
                    </a:lnTo>
                    <a:lnTo>
                      <a:pt x="488" y="2323"/>
                    </a:lnTo>
                    <a:lnTo>
                      <a:pt x="486" y="2294"/>
                    </a:lnTo>
                    <a:lnTo>
                      <a:pt x="488" y="2127"/>
                    </a:lnTo>
                    <a:lnTo>
                      <a:pt x="492" y="2046"/>
                    </a:lnTo>
                    <a:lnTo>
                      <a:pt x="471" y="1862"/>
                    </a:lnTo>
                    <a:lnTo>
                      <a:pt x="470" y="1822"/>
                    </a:lnTo>
                    <a:lnTo>
                      <a:pt x="472" y="1785"/>
                    </a:lnTo>
                    <a:lnTo>
                      <a:pt x="477" y="1747"/>
                    </a:lnTo>
                    <a:lnTo>
                      <a:pt x="484" y="1711"/>
                    </a:lnTo>
                    <a:lnTo>
                      <a:pt x="492" y="1676"/>
                    </a:lnTo>
                    <a:lnTo>
                      <a:pt x="500" y="1640"/>
                    </a:lnTo>
                    <a:lnTo>
                      <a:pt x="510" y="1605"/>
                    </a:lnTo>
                    <a:lnTo>
                      <a:pt x="520" y="1570"/>
                    </a:lnTo>
                    <a:lnTo>
                      <a:pt x="524" y="1557"/>
                    </a:lnTo>
                    <a:lnTo>
                      <a:pt x="527" y="1541"/>
                    </a:lnTo>
                    <a:lnTo>
                      <a:pt x="528" y="1527"/>
                    </a:lnTo>
                    <a:lnTo>
                      <a:pt x="528" y="1521"/>
                    </a:lnTo>
                    <a:lnTo>
                      <a:pt x="520" y="1474"/>
                    </a:lnTo>
                    <a:lnTo>
                      <a:pt x="514" y="1426"/>
                    </a:lnTo>
                    <a:lnTo>
                      <a:pt x="507" y="1379"/>
                    </a:lnTo>
                    <a:lnTo>
                      <a:pt x="495" y="1333"/>
                    </a:lnTo>
                    <a:lnTo>
                      <a:pt x="493" y="1326"/>
                    </a:lnTo>
                    <a:lnTo>
                      <a:pt x="496" y="1319"/>
                    </a:lnTo>
                    <a:lnTo>
                      <a:pt x="500" y="1313"/>
                    </a:lnTo>
                    <a:lnTo>
                      <a:pt x="505" y="1308"/>
                    </a:lnTo>
                    <a:lnTo>
                      <a:pt x="502" y="1301"/>
                    </a:lnTo>
                    <a:lnTo>
                      <a:pt x="499" y="1294"/>
                    </a:lnTo>
                    <a:lnTo>
                      <a:pt x="495" y="1287"/>
                    </a:lnTo>
                    <a:lnTo>
                      <a:pt x="489" y="1280"/>
                    </a:lnTo>
                    <a:lnTo>
                      <a:pt x="477" y="1281"/>
                    </a:lnTo>
                    <a:lnTo>
                      <a:pt x="466" y="1290"/>
                    </a:lnTo>
                    <a:lnTo>
                      <a:pt x="457" y="1301"/>
                    </a:lnTo>
                    <a:lnTo>
                      <a:pt x="450" y="1312"/>
                    </a:lnTo>
                    <a:lnTo>
                      <a:pt x="433" y="1340"/>
                    </a:lnTo>
                    <a:lnTo>
                      <a:pt x="419" y="1369"/>
                    </a:lnTo>
                    <a:lnTo>
                      <a:pt x="407" y="1398"/>
                    </a:lnTo>
                    <a:lnTo>
                      <a:pt x="393" y="1428"/>
                    </a:lnTo>
                    <a:lnTo>
                      <a:pt x="378" y="1457"/>
                    </a:lnTo>
                    <a:lnTo>
                      <a:pt x="360" y="1483"/>
                    </a:lnTo>
                    <a:lnTo>
                      <a:pt x="339" y="1509"/>
                    </a:lnTo>
                    <a:lnTo>
                      <a:pt x="312" y="1529"/>
                    </a:lnTo>
                    <a:lnTo>
                      <a:pt x="314" y="1556"/>
                    </a:lnTo>
                    <a:lnTo>
                      <a:pt x="316" y="1582"/>
                    </a:lnTo>
                    <a:lnTo>
                      <a:pt x="318" y="1608"/>
                    </a:lnTo>
                    <a:lnTo>
                      <a:pt x="312" y="1633"/>
                    </a:lnTo>
                    <a:lnTo>
                      <a:pt x="305" y="1645"/>
                    </a:lnTo>
                    <a:lnTo>
                      <a:pt x="301" y="1658"/>
                    </a:lnTo>
                    <a:lnTo>
                      <a:pt x="297" y="1672"/>
                    </a:lnTo>
                    <a:lnTo>
                      <a:pt x="293" y="1686"/>
                    </a:lnTo>
                    <a:lnTo>
                      <a:pt x="288" y="1700"/>
                    </a:lnTo>
                    <a:lnTo>
                      <a:pt x="283" y="1712"/>
                    </a:lnTo>
                    <a:lnTo>
                      <a:pt x="274" y="1722"/>
                    </a:lnTo>
                    <a:lnTo>
                      <a:pt x="263" y="1730"/>
                    </a:lnTo>
                    <a:lnTo>
                      <a:pt x="251" y="1726"/>
                    </a:lnTo>
                    <a:lnTo>
                      <a:pt x="242" y="1718"/>
                    </a:lnTo>
                    <a:lnTo>
                      <a:pt x="235" y="1705"/>
                    </a:lnTo>
                    <a:lnTo>
                      <a:pt x="230" y="1694"/>
                    </a:lnTo>
                    <a:lnTo>
                      <a:pt x="230" y="1690"/>
                    </a:lnTo>
                    <a:lnTo>
                      <a:pt x="228" y="1687"/>
                    </a:lnTo>
                    <a:lnTo>
                      <a:pt x="228" y="1683"/>
                    </a:lnTo>
                    <a:lnTo>
                      <a:pt x="227" y="1680"/>
                    </a:lnTo>
                    <a:lnTo>
                      <a:pt x="214" y="1693"/>
                    </a:lnTo>
                    <a:lnTo>
                      <a:pt x="202" y="1705"/>
                    </a:lnTo>
                    <a:lnTo>
                      <a:pt x="189" y="1716"/>
                    </a:lnTo>
                    <a:lnTo>
                      <a:pt x="177" y="1728"/>
                    </a:lnTo>
                    <a:lnTo>
                      <a:pt x="163" y="1736"/>
                    </a:lnTo>
                    <a:lnTo>
                      <a:pt x="148" y="1742"/>
                    </a:lnTo>
                    <a:lnTo>
                      <a:pt x="132" y="1743"/>
                    </a:lnTo>
                    <a:lnTo>
                      <a:pt x="115" y="1740"/>
                    </a:lnTo>
                    <a:lnTo>
                      <a:pt x="109" y="1742"/>
                    </a:lnTo>
                    <a:lnTo>
                      <a:pt x="100" y="1744"/>
                    </a:lnTo>
                    <a:lnTo>
                      <a:pt x="92" y="1747"/>
                    </a:lnTo>
                    <a:lnTo>
                      <a:pt x="83" y="1749"/>
                    </a:lnTo>
                    <a:lnTo>
                      <a:pt x="75" y="1750"/>
                    </a:lnTo>
                    <a:lnTo>
                      <a:pt x="67" y="1749"/>
                    </a:lnTo>
                    <a:lnTo>
                      <a:pt x="58" y="1747"/>
                    </a:lnTo>
                    <a:lnTo>
                      <a:pt x="51" y="1742"/>
                    </a:lnTo>
                    <a:lnTo>
                      <a:pt x="49" y="1730"/>
                    </a:lnTo>
                    <a:lnTo>
                      <a:pt x="44" y="1721"/>
                    </a:lnTo>
                    <a:lnTo>
                      <a:pt x="36" y="1714"/>
                    </a:lnTo>
                    <a:lnTo>
                      <a:pt x="28" y="1707"/>
                    </a:lnTo>
                    <a:lnTo>
                      <a:pt x="19" y="1700"/>
                    </a:lnTo>
                    <a:lnTo>
                      <a:pt x="12" y="1690"/>
                    </a:lnTo>
                    <a:lnTo>
                      <a:pt x="11" y="1680"/>
                    </a:lnTo>
                    <a:lnTo>
                      <a:pt x="15" y="1666"/>
                    </a:lnTo>
                    <a:lnTo>
                      <a:pt x="7" y="1658"/>
                    </a:lnTo>
                    <a:lnTo>
                      <a:pt x="1" y="1647"/>
                    </a:lnTo>
                    <a:lnTo>
                      <a:pt x="0" y="1634"/>
                    </a:lnTo>
                    <a:lnTo>
                      <a:pt x="3" y="1622"/>
                    </a:lnTo>
                    <a:lnTo>
                      <a:pt x="19" y="1610"/>
                    </a:lnTo>
                    <a:lnTo>
                      <a:pt x="36" y="1598"/>
                    </a:lnTo>
                    <a:lnTo>
                      <a:pt x="53" y="1587"/>
                    </a:lnTo>
                    <a:lnTo>
                      <a:pt x="69" y="1574"/>
                    </a:lnTo>
                    <a:lnTo>
                      <a:pt x="86" y="1562"/>
                    </a:lnTo>
                    <a:lnTo>
                      <a:pt x="102" y="1549"/>
                    </a:lnTo>
                    <a:lnTo>
                      <a:pt x="118" y="1535"/>
                    </a:lnTo>
                    <a:lnTo>
                      <a:pt x="134" y="1521"/>
                    </a:lnTo>
                    <a:lnTo>
                      <a:pt x="141" y="1513"/>
                    </a:lnTo>
                    <a:lnTo>
                      <a:pt x="148" y="1504"/>
                    </a:lnTo>
                    <a:lnTo>
                      <a:pt x="155" y="1497"/>
                    </a:lnTo>
                    <a:lnTo>
                      <a:pt x="163" y="1489"/>
                    </a:lnTo>
                    <a:lnTo>
                      <a:pt x="168" y="1481"/>
                    </a:lnTo>
                    <a:lnTo>
                      <a:pt x="174" y="1471"/>
                    </a:lnTo>
                    <a:lnTo>
                      <a:pt x="175" y="1461"/>
                    </a:lnTo>
                    <a:lnTo>
                      <a:pt x="175" y="1450"/>
                    </a:lnTo>
                    <a:lnTo>
                      <a:pt x="168" y="1426"/>
                    </a:lnTo>
                    <a:lnTo>
                      <a:pt x="170" y="1400"/>
                    </a:lnTo>
                    <a:lnTo>
                      <a:pt x="173" y="1372"/>
                    </a:lnTo>
                    <a:lnTo>
                      <a:pt x="175" y="1345"/>
                    </a:lnTo>
                    <a:lnTo>
                      <a:pt x="181" y="1316"/>
                    </a:lnTo>
                    <a:lnTo>
                      <a:pt x="188" y="1288"/>
                    </a:lnTo>
                    <a:lnTo>
                      <a:pt x="196" y="1260"/>
                    </a:lnTo>
                    <a:lnTo>
                      <a:pt x="206" y="1234"/>
                    </a:lnTo>
                    <a:lnTo>
                      <a:pt x="217" y="1206"/>
                    </a:lnTo>
                    <a:lnTo>
                      <a:pt x="228" y="1179"/>
                    </a:lnTo>
                    <a:lnTo>
                      <a:pt x="241" y="1154"/>
                    </a:lnTo>
                    <a:lnTo>
                      <a:pt x="256" y="1128"/>
                    </a:lnTo>
                    <a:lnTo>
                      <a:pt x="272" y="1104"/>
                    </a:lnTo>
                    <a:lnTo>
                      <a:pt x="287" y="1079"/>
                    </a:lnTo>
                    <a:lnTo>
                      <a:pt x="305" y="1055"/>
                    </a:lnTo>
                    <a:lnTo>
                      <a:pt x="325" y="1033"/>
                    </a:lnTo>
                    <a:lnTo>
                      <a:pt x="346" y="1010"/>
                    </a:lnTo>
                    <a:lnTo>
                      <a:pt x="368" y="988"/>
                    </a:lnTo>
                    <a:lnTo>
                      <a:pt x="390" y="967"/>
                    </a:lnTo>
                    <a:lnTo>
                      <a:pt x="415" y="948"/>
                    </a:lnTo>
                    <a:lnTo>
                      <a:pt x="576" y="864"/>
                    </a:lnTo>
                    <a:lnTo>
                      <a:pt x="595" y="854"/>
                    </a:lnTo>
                    <a:lnTo>
                      <a:pt x="615" y="846"/>
                    </a:lnTo>
                    <a:lnTo>
                      <a:pt x="633" y="837"/>
                    </a:lnTo>
                    <a:lnTo>
                      <a:pt x="652" y="831"/>
                    </a:lnTo>
                    <a:lnTo>
                      <a:pt x="672" y="821"/>
                    </a:lnTo>
                    <a:lnTo>
                      <a:pt x="690" y="810"/>
                    </a:lnTo>
                    <a:lnTo>
                      <a:pt x="707" y="797"/>
                    </a:lnTo>
                    <a:lnTo>
                      <a:pt x="723" y="780"/>
                    </a:lnTo>
                    <a:lnTo>
                      <a:pt x="693" y="765"/>
                    </a:lnTo>
                    <a:lnTo>
                      <a:pt x="664" y="745"/>
                    </a:lnTo>
                    <a:lnTo>
                      <a:pt x="636" y="724"/>
                    </a:lnTo>
                    <a:lnTo>
                      <a:pt x="611" y="699"/>
                    </a:lnTo>
                    <a:lnTo>
                      <a:pt x="587" y="671"/>
                    </a:lnTo>
                    <a:lnTo>
                      <a:pt x="569" y="642"/>
                    </a:lnTo>
                    <a:lnTo>
                      <a:pt x="555" y="611"/>
                    </a:lnTo>
                    <a:lnTo>
                      <a:pt x="546" y="578"/>
                    </a:lnTo>
                    <a:lnTo>
                      <a:pt x="537" y="572"/>
                    </a:lnTo>
                    <a:lnTo>
                      <a:pt x="525" y="567"/>
                    </a:lnTo>
                    <a:lnTo>
                      <a:pt x="514" y="560"/>
                    </a:lnTo>
                    <a:lnTo>
                      <a:pt x="505" y="553"/>
                    </a:lnTo>
                    <a:lnTo>
                      <a:pt x="495" y="546"/>
                    </a:lnTo>
                    <a:lnTo>
                      <a:pt x="486" y="538"/>
                    </a:lnTo>
                    <a:lnTo>
                      <a:pt x="481" y="526"/>
                    </a:lnTo>
                    <a:lnTo>
                      <a:pt x="477" y="515"/>
                    </a:lnTo>
                    <a:lnTo>
                      <a:pt x="472" y="489"/>
                    </a:lnTo>
                    <a:lnTo>
                      <a:pt x="474" y="461"/>
                    </a:lnTo>
                    <a:lnTo>
                      <a:pt x="481" y="434"/>
                    </a:lnTo>
                    <a:lnTo>
                      <a:pt x="495" y="412"/>
                    </a:lnTo>
                    <a:lnTo>
                      <a:pt x="500" y="406"/>
                    </a:lnTo>
                    <a:lnTo>
                      <a:pt x="506" y="401"/>
                    </a:lnTo>
                    <a:lnTo>
                      <a:pt x="512" y="395"/>
                    </a:lnTo>
                    <a:lnTo>
                      <a:pt x="517" y="391"/>
                    </a:lnTo>
                    <a:lnTo>
                      <a:pt x="524" y="388"/>
                    </a:lnTo>
                    <a:lnTo>
                      <a:pt x="531" y="387"/>
                    </a:lnTo>
                    <a:lnTo>
                      <a:pt x="539" y="387"/>
                    </a:lnTo>
                    <a:lnTo>
                      <a:pt x="548" y="388"/>
                    </a:lnTo>
                    <a:lnTo>
                      <a:pt x="546" y="363"/>
                    </a:lnTo>
                    <a:lnTo>
                      <a:pt x="548" y="338"/>
                    </a:lnTo>
                    <a:lnTo>
                      <a:pt x="551" y="314"/>
                    </a:lnTo>
                    <a:lnTo>
                      <a:pt x="556" y="289"/>
                    </a:lnTo>
                    <a:lnTo>
                      <a:pt x="565" y="267"/>
                    </a:lnTo>
                    <a:lnTo>
                      <a:pt x="574" y="245"/>
                    </a:lnTo>
                    <a:lnTo>
                      <a:pt x="587" y="222"/>
                    </a:lnTo>
                    <a:lnTo>
                      <a:pt x="601" y="203"/>
                    </a:lnTo>
                    <a:lnTo>
                      <a:pt x="602" y="175"/>
                    </a:lnTo>
                    <a:lnTo>
                      <a:pt x="605" y="148"/>
                    </a:lnTo>
                    <a:lnTo>
                      <a:pt x="612" y="123"/>
                    </a:lnTo>
                    <a:lnTo>
                      <a:pt x="622" y="99"/>
                    </a:lnTo>
                    <a:lnTo>
                      <a:pt x="634" y="77"/>
                    </a:lnTo>
                    <a:lnTo>
                      <a:pt x="651" y="58"/>
                    </a:lnTo>
                    <a:lnTo>
                      <a:pt x="669" y="38"/>
                    </a:lnTo>
                    <a:lnTo>
                      <a:pt x="691" y="23"/>
                    </a:lnTo>
                    <a:lnTo>
                      <a:pt x="698" y="20"/>
                    </a:lnTo>
                    <a:lnTo>
                      <a:pt x="704" y="17"/>
                    </a:lnTo>
                    <a:lnTo>
                      <a:pt x="711" y="14"/>
                    </a:lnTo>
                    <a:lnTo>
                      <a:pt x="718" y="13"/>
                    </a:lnTo>
                    <a:lnTo>
                      <a:pt x="726" y="10"/>
                    </a:lnTo>
                    <a:lnTo>
                      <a:pt x="733" y="9"/>
                    </a:lnTo>
                    <a:lnTo>
                      <a:pt x="740" y="9"/>
                    </a:lnTo>
                    <a:lnTo>
                      <a:pt x="749" y="7"/>
                    </a:lnTo>
                    <a:lnTo>
                      <a:pt x="760" y="7"/>
                    </a:lnTo>
                    <a:lnTo>
                      <a:pt x="771" y="7"/>
                    </a:lnTo>
                    <a:lnTo>
                      <a:pt x="782" y="9"/>
                    </a:lnTo>
                    <a:lnTo>
                      <a:pt x="792" y="12"/>
                    </a:lnTo>
                    <a:lnTo>
                      <a:pt x="803" y="14"/>
                    </a:lnTo>
                    <a:lnTo>
                      <a:pt x="813" y="17"/>
                    </a:lnTo>
                    <a:lnTo>
                      <a:pt x="822" y="23"/>
                    </a:lnTo>
                    <a:lnTo>
                      <a:pt x="831" y="28"/>
                    </a:lnTo>
                    <a:lnTo>
                      <a:pt x="845" y="21"/>
                    </a:lnTo>
                    <a:lnTo>
                      <a:pt x="859" y="17"/>
                    </a:lnTo>
                    <a:lnTo>
                      <a:pt x="873" y="12"/>
                    </a:lnTo>
                    <a:lnTo>
                      <a:pt x="888" y="7"/>
                    </a:lnTo>
                    <a:lnTo>
                      <a:pt x="903" y="5"/>
                    </a:lnTo>
                    <a:lnTo>
                      <a:pt x="919" y="3"/>
                    </a:lnTo>
                    <a:lnTo>
                      <a:pt x="934" y="2"/>
                    </a:lnTo>
                    <a:lnTo>
                      <a:pt x="949" y="0"/>
                    </a:lnTo>
                    <a:lnTo>
                      <a:pt x="968" y="0"/>
                    </a:lnTo>
                    <a:lnTo>
                      <a:pt x="986" y="2"/>
                    </a:lnTo>
                    <a:lnTo>
                      <a:pt x="1004" y="3"/>
                    </a:lnTo>
                    <a:lnTo>
                      <a:pt x="1022" y="6"/>
                    </a:lnTo>
                    <a:lnTo>
                      <a:pt x="1039" y="10"/>
                    </a:lnTo>
                    <a:lnTo>
                      <a:pt x="1057" y="14"/>
                    </a:lnTo>
                    <a:lnTo>
                      <a:pt x="1074" y="19"/>
                    </a:lnTo>
                    <a:lnTo>
                      <a:pt x="1089" y="24"/>
                    </a:lnTo>
                    <a:lnTo>
                      <a:pt x="1108" y="31"/>
                    </a:lnTo>
                    <a:lnTo>
                      <a:pt x="1128" y="41"/>
                    </a:lnTo>
                    <a:lnTo>
                      <a:pt x="1146" y="53"/>
                    </a:lnTo>
                    <a:lnTo>
                      <a:pt x="1163" y="67"/>
                    </a:lnTo>
                    <a:lnTo>
                      <a:pt x="1179" y="81"/>
                    </a:lnTo>
                    <a:lnTo>
                      <a:pt x="1193" y="98"/>
                    </a:lnTo>
                    <a:lnTo>
                      <a:pt x="1207" y="115"/>
                    </a:lnTo>
                    <a:lnTo>
                      <a:pt x="121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25">
                <a:extLst>
                  <a:ext uri="{FF2B5EF4-FFF2-40B4-BE49-F238E27FC236}">
                    <a16:creationId xmlns:a16="http://schemas.microsoft.com/office/drawing/2014/main" id="{EF55E52D-5992-0E76-2B4D-E819961C04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1" y="2029"/>
                <a:ext cx="218" cy="130"/>
              </a:xfrm>
              <a:custGeom>
                <a:avLst/>
                <a:gdLst>
                  <a:gd name="T0" fmla="*/ 578 w 654"/>
                  <a:gd name="T1" fmla="*/ 148 h 390"/>
                  <a:gd name="T2" fmla="*/ 608 w 654"/>
                  <a:gd name="T3" fmla="*/ 197 h 390"/>
                  <a:gd name="T4" fmla="*/ 649 w 654"/>
                  <a:gd name="T5" fmla="*/ 295 h 390"/>
                  <a:gd name="T6" fmla="*/ 654 w 654"/>
                  <a:gd name="T7" fmla="*/ 376 h 390"/>
                  <a:gd name="T8" fmla="*/ 638 w 654"/>
                  <a:gd name="T9" fmla="*/ 384 h 390"/>
                  <a:gd name="T10" fmla="*/ 618 w 654"/>
                  <a:gd name="T11" fmla="*/ 365 h 390"/>
                  <a:gd name="T12" fmla="*/ 590 w 654"/>
                  <a:gd name="T13" fmla="*/ 289 h 390"/>
                  <a:gd name="T14" fmla="*/ 541 w 654"/>
                  <a:gd name="T15" fmla="*/ 225 h 390"/>
                  <a:gd name="T16" fmla="*/ 462 w 654"/>
                  <a:gd name="T17" fmla="*/ 197 h 390"/>
                  <a:gd name="T18" fmla="*/ 382 w 654"/>
                  <a:gd name="T19" fmla="*/ 217 h 390"/>
                  <a:gd name="T20" fmla="*/ 306 w 654"/>
                  <a:gd name="T21" fmla="*/ 245 h 390"/>
                  <a:gd name="T22" fmla="*/ 267 w 654"/>
                  <a:gd name="T23" fmla="*/ 253 h 390"/>
                  <a:gd name="T24" fmla="*/ 230 w 654"/>
                  <a:gd name="T25" fmla="*/ 261 h 390"/>
                  <a:gd name="T26" fmla="*/ 191 w 654"/>
                  <a:gd name="T27" fmla="*/ 268 h 390"/>
                  <a:gd name="T28" fmla="*/ 149 w 654"/>
                  <a:gd name="T29" fmla="*/ 267 h 390"/>
                  <a:gd name="T30" fmla="*/ 99 w 654"/>
                  <a:gd name="T31" fmla="*/ 257 h 390"/>
                  <a:gd name="T32" fmla="*/ 49 w 654"/>
                  <a:gd name="T33" fmla="*/ 236 h 390"/>
                  <a:gd name="T34" fmla="*/ 16 w 654"/>
                  <a:gd name="T35" fmla="*/ 201 h 390"/>
                  <a:gd name="T36" fmla="*/ 0 w 654"/>
                  <a:gd name="T37" fmla="*/ 155 h 390"/>
                  <a:gd name="T38" fmla="*/ 10 w 654"/>
                  <a:gd name="T39" fmla="*/ 101 h 390"/>
                  <a:gd name="T40" fmla="*/ 41 w 654"/>
                  <a:gd name="T41" fmla="*/ 53 h 390"/>
                  <a:gd name="T42" fmla="*/ 80 w 654"/>
                  <a:gd name="T43" fmla="*/ 20 h 390"/>
                  <a:gd name="T44" fmla="*/ 112 w 654"/>
                  <a:gd name="T45" fmla="*/ 7 h 390"/>
                  <a:gd name="T46" fmla="*/ 147 w 654"/>
                  <a:gd name="T47" fmla="*/ 6 h 390"/>
                  <a:gd name="T48" fmla="*/ 173 w 654"/>
                  <a:gd name="T49" fmla="*/ 19 h 390"/>
                  <a:gd name="T50" fmla="*/ 190 w 654"/>
                  <a:gd name="T51" fmla="*/ 37 h 390"/>
                  <a:gd name="T52" fmla="*/ 201 w 654"/>
                  <a:gd name="T53" fmla="*/ 59 h 390"/>
                  <a:gd name="T54" fmla="*/ 197 w 654"/>
                  <a:gd name="T55" fmla="*/ 106 h 390"/>
                  <a:gd name="T56" fmla="*/ 169 w 654"/>
                  <a:gd name="T57" fmla="*/ 130 h 390"/>
                  <a:gd name="T58" fmla="*/ 134 w 654"/>
                  <a:gd name="T59" fmla="*/ 120 h 390"/>
                  <a:gd name="T60" fmla="*/ 141 w 654"/>
                  <a:gd name="T61" fmla="*/ 86 h 390"/>
                  <a:gd name="T62" fmla="*/ 119 w 654"/>
                  <a:gd name="T63" fmla="*/ 102 h 390"/>
                  <a:gd name="T64" fmla="*/ 122 w 654"/>
                  <a:gd name="T65" fmla="*/ 134 h 390"/>
                  <a:gd name="T66" fmla="*/ 147 w 654"/>
                  <a:gd name="T67" fmla="*/ 157 h 390"/>
                  <a:gd name="T68" fmla="*/ 176 w 654"/>
                  <a:gd name="T69" fmla="*/ 162 h 390"/>
                  <a:gd name="T70" fmla="*/ 201 w 654"/>
                  <a:gd name="T71" fmla="*/ 158 h 390"/>
                  <a:gd name="T72" fmla="*/ 233 w 654"/>
                  <a:gd name="T73" fmla="*/ 125 h 390"/>
                  <a:gd name="T74" fmla="*/ 240 w 654"/>
                  <a:gd name="T75" fmla="*/ 66 h 390"/>
                  <a:gd name="T76" fmla="*/ 225 w 654"/>
                  <a:gd name="T77" fmla="*/ 20 h 390"/>
                  <a:gd name="T78" fmla="*/ 268 w 654"/>
                  <a:gd name="T79" fmla="*/ 9 h 390"/>
                  <a:gd name="T80" fmla="*/ 313 w 654"/>
                  <a:gd name="T81" fmla="*/ 2 h 390"/>
                  <a:gd name="T82" fmla="*/ 364 w 654"/>
                  <a:gd name="T83" fmla="*/ 2 h 390"/>
                  <a:gd name="T84" fmla="*/ 430 w 654"/>
                  <a:gd name="T85" fmla="*/ 14 h 390"/>
                  <a:gd name="T86" fmla="*/ 491 w 654"/>
                  <a:gd name="T87" fmla="*/ 4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4" h="390">
                    <a:moveTo>
                      <a:pt x="557" y="100"/>
                    </a:moveTo>
                    <a:lnTo>
                      <a:pt x="569" y="122"/>
                    </a:lnTo>
                    <a:lnTo>
                      <a:pt x="578" y="148"/>
                    </a:lnTo>
                    <a:lnTo>
                      <a:pt x="583" y="168"/>
                    </a:lnTo>
                    <a:lnTo>
                      <a:pt x="585" y="176"/>
                    </a:lnTo>
                    <a:lnTo>
                      <a:pt x="608" y="197"/>
                    </a:lnTo>
                    <a:lnTo>
                      <a:pt x="628" y="226"/>
                    </a:lnTo>
                    <a:lnTo>
                      <a:pt x="640" y="260"/>
                    </a:lnTo>
                    <a:lnTo>
                      <a:pt x="649" y="295"/>
                    </a:lnTo>
                    <a:lnTo>
                      <a:pt x="653" y="327"/>
                    </a:lnTo>
                    <a:lnTo>
                      <a:pt x="654" y="355"/>
                    </a:lnTo>
                    <a:lnTo>
                      <a:pt x="654" y="376"/>
                    </a:lnTo>
                    <a:lnTo>
                      <a:pt x="652" y="384"/>
                    </a:lnTo>
                    <a:lnTo>
                      <a:pt x="645" y="383"/>
                    </a:lnTo>
                    <a:lnTo>
                      <a:pt x="638" y="384"/>
                    </a:lnTo>
                    <a:lnTo>
                      <a:pt x="631" y="387"/>
                    </a:lnTo>
                    <a:lnTo>
                      <a:pt x="625" y="390"/>
                    </a:lnTo>
                    <a:lnTo>
                      <a:pt x="618" y="365"/>
                    </a:lnTo>
                    <a:lnTo>
                      <a:pt x="610" y="338"/>
                    </a:lnTo>
                    <a:lnTo>
                      <a:pt x="601" y="313"/>
                    </a:lnTo>
                    <a:lnTo>
                      <a:pt x="590" y="289"/>
                    </a:lnTo>
                    <a:lnTo>
                      <a:pt x="576" y="266"/>
                    </a:lnTo>
                    <a:lnTo>
                      <a:pt x="559" y="245"/>
                    </a:lnTo>
                    <a:lnTo>
                      <a:pt x="541" y="225"/>
                    </a:lnTo>
                    <a:lnTo>
                      <a:pt x="518" y="207"/>
                    </a:lnTo>
                    <a:lnTo>
                      <a:pt x="490" y="199"/>
                    </a:lnTo>
                    <a:lnTo>
                      <a:pt x="462" y="197"/>
                    </a:lnTo>
                    <a:lnTo>
                      <a:pt x="435" y="200"/>
                    </a:lnTo>
                    <a:lnTo>
                      <a:pt x="409" y="207"/>
                    </a:lnTo>
                    <a:lnTo>
                      <a:pt x="382" y="217"/>
                    </a:lnTo>
                    <a:lnTo>
                      <a:pt x="357" y="226"/>
                    </a:lnTo>
                    <a:lnTo>
                      <a:pt x="331" y="236"/>
                    </a:lnTo>
                    <a:lnTo>
                      <a:pt x="306" y="245"/>
                    </a:lnTo>
                    <a:lnTo>
                      <a:pt x="293" y="247"/>
                    </a:lnTo>
                    <a:lnTo>
                      <a:pt x="279" y="250"/>
                    </a:lnTo>
                    <a:lnTo>
                      <a:pt x="267" y="253"/>
                    </a:lnTo>
                    <a:lnTo>
                      <a:pt x="255" y="256"/>
                    </a:lnTo>
                    <a:lnTo>
                      <a:pt x="243" y="259"/>
                    </a:lnTo>
                    <a:lnTo>
                      <a:pt x="230" y="261"/>
                    </a:lnTo>
                    <a:lnTo>
                      <a:pt x="218" y="264"/>
                    </a:lnTo>
                    <a:lnTo>
                      <a:pt x="205" y="266"/>
                    </a:lnTo>
                    <a:lnTo>
                      <a:pt x="191" y="268"/>
                    </a:lnTo>
                    <a:lnTo>
                      <a:pt x="179" y="268"/>
                    </a:lnTo>
                    <a:lnTo>
                      <a:pt x="163" y="268"/>
                    </a:lnTo>
                    <a:lnTo>
                      <a:pt x="149" y="267"/>
                    </a:lnTo>
                    <a:lnTo>
                      <a:pt x="134" y="266"/>
                    </a:lnTo>
                    <a:lnTo>
                      <a:pt x="117" y="261"/>
                    </a:lnTo>
                    <a:lnTo>
                      <a:pt x="99" y="257"/>
                    </a:lnTo>
                    <a:lnTo>
                      <a:pt x="81" y="250"/>
                    </a:lnTo>
                    <a:lnTo>
                      <a:pt x="64" y="245"/>
                    </a:lnTo>
                    <a:lnTo>
                      <a:pt x="49" y="236"/>
                    </a:lnTo>
                    <a:lnTo>
                      <a:pt x="37" y="226"/>
                    </a:lnTo>
                    <a:lnTo>
                      <a:pt x="25" y="215"/>
                    </a:lnTo>
                    <a:lnTo>
                      <a:pt x="16" y="201"/>
                    </a:lnTo>
                    <a:lnTo>
                      <a:pt x="9" y="187"/>
                    </a:lnTo>
                    <a:lnTo>
                      <a:pt x="3" y="172"/>
                    </a:lnTo>
                    <a:lnTo>
                      <a:pt x="0" y="155"/>
                    </a:lnTo>
                    <a:lnTo>
                      <a:pt x="2" y="137"/>
                    </a:lnTo>
                    <a:lnTo>
                      <a:pt x="4" y="119"/>
                    </a:lnTo>
                    <a:lnTo>
                      <a:pt x="10" y="101"/>
                    </a:lnTo>
                    <a:lnTo>
                      <a:pt x="18" y="84"/>
                    </a:lnTo>
                    <a:lnTo>
                      <a:pt x="28" y="69"/>
                    </a:lnTo>
                    <a:lnTo>
                      <a:pt x="41" y="53"/>
                    </a:lnTo>
                    <a:lnTo>
                      <a:pt x="55" y="40"/>
                    </a:lnTo>
                    <a:lnTo>
                      <a:pt x="70" y="27"/>
                    </a:lnTo>
                    <a:lnTo>
                      <a:pt x="80" y="20"/>
                    </a:lnTo>
                    <a:lnTo>
                      <a:pt x="90" y="14"/>
                    </a:lnTo>
                    <a:lnTo>
                      <a:pt x="101" y="10"/>
                    </a:lnTo>
                    <a:lnTo>
                      <a:pt x="112" y="7"/>
                    </a:lnTo>
                    <a:lnTo>
                      <a:pt x="123" y="5"/>
                    </a:lnTo>
                    <a:lnTo>
                      <a:pt x="136" y="5"/>
                    </a:lnTo>
                    <a:lnTo>
                      <a:pt x="147" y="6"/>
                    </a:lnTo>
                    <a:lnTo>
                      <a:pt x="159" y="9"/>
                    </a:lnTo>
                    <a:lnTo>
                      <a:pt x="166" y="14"/>
                    </a:lnTo>
                    <a:lnTo>
                      <a:pt x="173" y="19"/>
                    </a:lnTo>
                    <a:lnTo>
                      <a:pt x="179" y="24"/>
                    </a:lnTo>
                    <a:lnTo>
                      <a:pt x="184" y="31"/>
                    </a:lnTo>
                    <a:lnTo>
                      <a:pt x="190" y="37"/>
                    </a:lnTo>
                    <a:lnTo>
                      <a:pt x="194" y="44"/>
                    </a:lnTo>
                    <a:lnTo>
                      <a:pt x="198" y="52"/>
                    </a:lnTo>
                    <a:lnTo>
                      <a:pt x="201" y="59"/>
                    </a:lnTo>
                    <a:lnTo>
                      <a:pt x="204" y="76"/>
                    </a:lnTo>
                    <a:lnTo>
                      <a:pt x="202" y="91"/>
                    </a:lnTo>
                    <a:lnTo>
                      <a:pt x="197" y="106"/>
                    </a:lnTo>
                    <a:lnTo>
                      <a:pt x="189" y="120"/>
                    </a:lnTo>
                    <a:lnTo>
                      <a:pt x="179" y="125"/>
                    </a:lnTo>
                    <a:lnTo>
                      <a:pt x="169" y="130"/>
                    </a:lnTo>
                    <a:lnTo>
                      <a:pt x="158" y="133"/>
                    </a:lnTo>
                    <a:lnTo>
                      <a:pt x="148" y="132"/>
                    </a:lnTo>
                    <a:lnTo>
                      <a:pt x="134" y="120"/>
                    </a:lnTo>
                    <a:lnTo>
                      <a:pt x="133" y="106"/>
                    </a:lnTo>
                    <a:lnTo>
                      <a:pt x="138" y="94"/>
                    </a:lnTo>
                    <a:lnTo>
                      <a:pt x="141" y="86"/>
                    </a:lnTo>
                    <a:lnTo>
                      <a:pt x="131" y="86"/>
                    </a:lnTo>
                    <a:lnTo>
                      <a:pt x="124" y="93"/>
                    </a:lnTo>
                    <a:lnTo>
                      <a:pt x="119" y="102"/>
                    </a:lnTo>
                    <a:lnTo>
                      <a:pt x="116" y="111"/>
                    </a:lnTo>
                    <a:lnTo>
                      <a:pt x="117" y="123"/>
                    </a:lnTo>
                    <a:lnTo>
                      <a:pt x="122" y="134"/>
                    </a:lnTo>
                    <a:lnTo>
                      <a:pt x="129" y="144"/>
                    </a:lnTo>
                    <a:lnTo>
                      <a:pt x="137" y="153"/>
                    </a:lnTo>
                    <a:lnTo>
                      <a:pt x="147" y="157"/>
                    </a:lnTo>
                    <a:lnTo>
                      <a:pt x="156" y="160"/>
                    </a:lnTo>
                    <a:lnTo>
                      <a:pt x="166" y="162"/>
                    </a:lnTo>
                    <a:lnTo>
                      <a:pt x="176" y="162"/>
                    </a:lnTo>
                    <a:lnTo>
                      <a:pt x="184" y="162"/>
                    </a:lnTo>
                    <a:lnTo>
                      <a:pt x="193" y="161"/>
                    </a:lnTo>
                    <a:lnTo>
                      <a:pt x="201" y="158"/>
                    </a:lnTo>
                    <a:lnTo>
                      <a:pt x="208" y="155"/>
                    </a:lnTo>
                    <a:lnTo>
                      <a:pt x="223" y="141"/>
                    </a:lnTo>
                    <a:lnTo>
                      <a:pt x="233" y="125"/>
                    </a:lnTo>
                    <a:lnTo>
                      <a:pt x="237" y="105"/>
                    </a:lnTo>
                    <a:lnTo>
                      <a:pt x="240" y="84"/>
                    </a:lnTo>
                    <a:lnTo>
                      <a:pt x="240" y="66"/>
                    </a:lnTo>
                    <a:lnTo>
                      <a:pt x="237" y="49"/>
                    </a:lnTo>
                    <a:lnTo>
                      <a:pt x="232" y="35"/>
                    </a:lnTo>
                    <a:lnTo>
                      <a:pt x="225" y="20"/>
                    </a:lnTo>
                    <a:lnTo>
                      <a:pt x="239" y="16"/>
                    </a:lnTo>
                    <a:lnTo>
                      <a:pt x="254" y="12"/>
                    </a:lnTo>
                    <a:lnTo>
                      <a:pt x="268" y="9"/>
                    </a:lnTo>
                    <a:lnTo>
                      <a:pt x="283" y="6"/>
                    </a:lnTo>
                    <a:lnTo>
                      <a:pt x="297" y="3"/>
                    </a:lnTo>
                    <a:lnTo>
                      <a:pt x="313" y="2"/>
                    </a:lnTo>
                    <a:lnTo>
                      <a:pt x="327" y="0"/>
                    </a:lnTo>
                    <a:lnTo>
                      <a:pt x="342" y="0"/>
                    </a:lnTo>
                    <a:lnTo>
                      <a:pt x="364" y="2"/>
                    </a:lnTo>
                    <a:lnTo>
                      <a:pt x="387" y="3"/>
                    </a:lnTo>
                    <a:lnTo>
                      <a:pt x="409" y="9"/>
                    </a:lnTo>
                    <a:lnTo>
                      <a:pt x="430" y="14"/>
                    </a:lnTo>
                    <a:lnTo>
                      <a:pt x="451" y="21"/>
                    </a:lnTo>
                    <a:lnTo>
                      <a:pt x="472" y="31"/>
                    </a:lnTo>
                    <a:lnTo>
                      <a:pt x="491" y="44"/>
                    </a:lnTo>
                    <a:lnTo>
                      <a:pt x="509" y="56"/>
                    </a:lnTo>
                    <a:lnTo>
                      <a:pt x="557" y="100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26">
                <a:extLst>
                  <a:ext uri="{FF2B5EF4-FFF2-40B4-BE49-F238E27FC236}">
                    <a16:creationId xmlns:a16="http://schemas.microsoft.com/office/drawing/2014/main" id="{FCD7DC47-7771-BFEB-3858-76B498D6E0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5" y="2096"/>
                <a:ext cx="21" cy="55"/>
              </a:xfrm>
              <a:custGeom>
                <a:avLst/>
                <a:gdLst>
                  <a:gd name="T0" fmla="*/ 62 w 62"/>
                  <a:gd name="T1" fmla="*/ 53 h 165"/>
                  <a:gd name="T2" fmla="*/ 53 w 62"/>
                  <a:gd name="T3" fmla="*/ 66 h 165"/>
                  <a:gd name="T4" fmla="*/ 46 w 62"/>
                  <a:gd name="T5" fmla="*/ 79 h 165"/>
                  <a:gd name="T6" fmla="*/ 39 w 62"/>
                  <a:gd name="T7" fmla="*/ 93 h 165"/>
                  <a:gd name="T8" fmla="*/ 34 w 62"/>
                  <a:gd name="T9" fmla="*/ 107 h 165"/>
                  <a:gd name="T10" fmla="*/ 28 w 62"/>
                  <a:gd name="T11" fmla="*/ 121 h 165"/>
                  <a:gd name="T12" fmla="*/ 23 w 62"/>
                  <a:gd name="T13" fmla="*/ 135 h 165"/>
                  <a:gd name="T14" fmla="*/ 18 w 62"/>
                  <a:gd name="T15" fmla="*/ 151 h 165"/>
                  <a:gd name="T16" fmla="*/ 16 w 62"/>
                  <a:gd name="T17" fmla="*/ 165 h 165"/>
                  <a:gd name="T18" fmla="*/ 13 w 62"/>
                  <a:gd name="T19" fmla="*/ 163 h 165"/>
                  <a:gd name="T20" fmla="*/ 11 w 62"/>
                  <a:gd name="T21" fmla="*/ 162 h 165"/>
                  <a:gd name="T22" fmla="*/ 9 w 62"/>
                  <a:gd name="T23" fmla="*/ 159 h 165"/>
                  <a:gd name="T24" fmla="*/ 4 w 62"/>
                  <a:gd name="T25" fmla="*/ 156 h 165"/>
                  <a:gd name="T26" fmla="*/ 0 w 62"/>
                  <a:gd name="T27" fmla="*/ 114 h 165"/>
                  <a:gd name="T28" fmla="*/ 3 w 62"/>
                  <a:gd name="T29" fmla="*/ 74 h 165"/>
                  <a:gd name="T30" fmla="*/ 13 w 62"/>
                  <a:gd name="T31" fmla="*/ 35 h 165"/>
                  <a:gd name="T32" fmla="*/ 31 w 62"/>
                  <a:gd name="T33" fmla="*/ 0 h 165"/>
                  <a:gd name="T34" fmla="*/ 37 w 62"/>
                  <a:gd name="T35" fmla="*/ 14 h 165"/>
                  <a:gd name="T36" fmla="*/ 45 w 62"/>
                  <a:gd name="T37" fmla="*/ 26 h 165"/>
                  <a:gd name="T38" fmla="*/ 55 w 62"/>
                  <a:gd name="T39" fmla="*/ 39 h 165"/>
                  <a:gd name="T40" fmla="*/ 62 w 62"/>
                  <a:gd name="T41" fmla="*/ 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165">
                    <a:moveTo>
                      <a:pt x="62" y="53"/>
                    </a:moveTo>
                    <a:lnTo>
                      <a:pt x="53" y="66"/>
                    </a:lnTo>
                    <a:lnTo>
                      <a:pt x="46" y="79"/>
                    </a:lnTo>
                    <a:lnTo>
                      <a:pt x="39" y="93"/>
                    </a:lnTo>
                    <a:lnTo>
                      <a:pt x="34" y="107"/>
                    </a:lnTo>
                    <a:lnTo>
                      <a:pt x="28" y="121"/>
                    </a:lnTo>
                    <a:lnTo>
                      <a:pt x="23" y="135"/>
                    </a:lnTo>
                    <a:lnTo>
                      <a:pt x="18" y="151"/>
                    </a:lnTo>
                    <a:lnTo>
                      <a:pt x="16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9" y="159"/>
                    </a:lnTo>
                    <a:lnTo>
                      <a:pt x="4" y="156"/>
                    </a:lnTo>
                    <a:lnTo>
                      <a:pt x="0" y="114"/>
                    </a:lnTo>
                    <a:lnTo>
                      <a:pt x="3" y="74"/>
                    </a:lnTo>
                    <a:lnTo>
                      <a:pt x="13" y="35"/>
                    </a:lnTo>
                    <a:lnTo>
                      <a:pt x="31" y="0"/>
                    </a:lnTo>
                    <a:lnTo>
                      <a:pt x="37" y="14"/>
                    </a:lnTo>
                    <a:lnTo>
                      <a:pt x="45" y="26"/>
                    </a:lnTo>
                    <a:lnTo>
                      <a:pt x="55" y="39"/>
                    </a:lnTo>
                    <a:lnTo>
                      <a:pt x="62" y="53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63E594F4-2BAB-713F-FE0C-4C66D84266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7" y="2107"/>
                <a:ext cx="276" cy="170"/>
              </a:xfrm>
              <a:custGeom>
                <a:avLst/>
                <a:gdLst>
                  <a:gd name="T0" fmla="*/ 691 w 830"/>
                  <a:gd name="T1" fmla="*/ 68 h 512"/>
                  <a:gd name="T2" fmla="*/ 725 w 830"/>
                  <a:gd name="T3" fmla="*/ 160 h 512"/>
                  <a:gd name="T4" fmla="*/ 736 w 830"/>
                  <a:gd name="T5" fmla="*/ 208 h 512"/>
                  <a:gd name="T6" fmla="*/ 756 w 830"/>
                  <a:gd name="T7" fmla="*/ 190 h 512"/>
                  <a:gd name="T8" fmla="*/ 779 w 830"/>
                  <a:gd name="T9" fmla="*/ 179 h 512"/>
                  <a:gd name="T10" fmla="*/ 809 w 830"/>
                  <a:gd name="T11" fmla="*/ 188 h 512"/>
                  <a:gd name="T12" fmla="*/ 827 w 830"/>
                  <a:gd name="T13" fmla="*/ 220 h 512"/>
                  <a:gd name="T14" fmla="*/ 825 w 830"/>
                  <a:gd name="T15" fmla="*/ 273 h 512"/>
                  <a:gd name="T16" fmla="*/ 803 w 830"/>
                  <a:gd name="T17" fmla="*/ 303 h 512"/>
                  <a:gd name="T18" fmla="*/ 778 w 830"/>
                  <a:gd name="T19" fmla="*/ 317 h 512"/>
                  <a:gd name="T20" fmla="*/ 750 w 830"/>
                  <a:gd name="T21" fmla="*/ 320 h 512"/>
                  <a:gd name="T22" fmla="*/ 704 w 830"/>
                  <a:gd name="T23" fmla="*/ 388 h 512"/>
                  <a:gd name="T24" fmla="*/ 650 w 830"/>
                  <a:gd name="T25" fmla="*/ 441 h 512"/>
                  <a:gd name="T26" fmla="*/ 583 w 830"/>
                  <a:gd name="T27" fmla="*/ 477 h 512"/>
                  <a:gd name="T28" fmla="*/ 506 w 830"/>
                  <a:gd name="T29" fmla="*/ 501 h 512"/>
                  <a:gd name="T30" fmla="*/ 414 w 830"/>
                  <a:gd name="T31" fmla="*/ 511 h 512"/>
                  <a:gd name="T32" fmla="*/ 340 w 830"/>
                  <a:gd name="T33" fmla="*/ 505 h 512"/>
                  <a:gd name="T34" fmla="*/ 279 w 830"/>
                  <a:gd name="T35" fmla="*/ 490 h 512"/>
                  <a:gd name="T36" fmla="*/ 220 w 830"/>
                  <a:gd name="T37" fmla="*/ 467 h 512"/>
                  <a:gd name="T38" fmla="*/ 167 w 830"/>
                  <a:gd name="T39" fmla="*/ 437 h 512"/>
                  <a:gd name="T40" fmla="*/ 123 w 830"/>
                  <a:gd name="T41" fmla="*/ 393 h 512"/>
                  <a:gd name="T42" fmla="*/ 90 w 830"/>
                  <a:gd name="T43" fmla="*/ 339 h 512"/>
                  <a:gd name="T44" fmla="*/ 72 w 830"/>
                  <a:gd name="T45" fmla="*/ 282 h 512"/>
                  <a:gd name="T46" fmla="*/ 39 w 830"/>
                  <a:gd name="T47" fmla="*/ 264 h 512"/>
                  <a:gd name="T48" fmla="*/ 7 w 830"/>
                  <a:gd name="T49" fmla="*/ 243 h 512"/>
                  <a:gd name="T50" fmla="*/ 1 w 830"/>
                  <a:gd name="T51" fmla="*/ 207 h 512"/>
                  <a:gd name="T52" fmla="*/ 12 w 830"/>
                  <a:gd name="T53" fmla="*/ 177 h 512"/>
                  <a:gd name="T54" fmla="*/ 32 w 830"/>
                  <a:gd name="T55" fmla="*/ 155 h 512"/>
                  <a:gd name="T56" fmla="*/ 63 w 830"/>
                  <a:gd name="T57" fmla="*/ 151 h 512"/>
                  <a:gd name="T58" fmla="*/ 90 w 830"/>
                  <a:gd name="T59" fmla="*/ 159 h 512"/>
                  <a:gd name="T60" fmla="*/ 113 w 830"/>
                  <a:gd name="T61" fmla="*/ 173 h 512"/>
                  <a:gd name="T62" fmla="*/ 132 w 830"/>
                  <a:gd name="T63" fmla="*/ 126 h 512"/>
                  <a:gd name="T64" fmla="*/ 150 w 830"/>
                  <a:gd name="T65" fmla="*/ 77 h 512"/>
                  <a:gd name="T66" fmla="*/ 181 w 830"/>
                  <a:gd name="T67" fmla="*/ 50 h 512"/>
                  <a:gd name="T68" fmla="*/ 216 w 830"/>
                  <a:gd name="T69" fmla="*/ 61 h 512"/>
                  <a:gd name="T70" fmla="*/ 254 w 830"/>
                  <a:gd name="T71" fmla="*/ 70 h 512"/>
                  <a:gd name="T72" fmla="*/ 309 w 830"/>
                  <a:gd name="T73" fmla="*/ 71 h 512"/>
                  <a:gd name="T74" fmla="*/ 371 w 830"/>
                  <a:gd name="T75" fmla="*/ 61 h 512"/>
                  <a:gd name="T76" fmla="*/ 429 w 830"/>
                  <a:gd name="T77" fmla="*/ 45 h 512"/>
                  <a:gd name="T78" fmla="*/ 485 w 830"/>
                  <a:gd name="T79" fmla="*/ 25 h 512"/>
                  <a:gd name="T80" fmla="*/ 544 w 830"/>
                  <a:gd name="T81" fmla="*/ 8 h 512"/>
                  <a:gd name="T82" fmla="*/ 594 w 830"/>
                  <a:gd name="T83" fmla="*/ 0 h 512"/>
                  <a:gd name="T84" fmla="*/ 625 w 830"/>
                  <a:gd name="T85" fmla="*/ 1 h 512"/>
                  <a:gd name="T86" fmla="*/ 652 w 830"/>
                  <a:gd name="T87" fmla="*/ 1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0" h="512">
                    <a:moveTo>
                      <a:pt x="661" y="15"/>
                    </a:moveTo>
                    <a:lnTo>
                      <a:pt x="678" y="39"/>
                    </a:lnTo>
                    <a:lnTo>
                      <a:pt x="691" y="68"/>
                    </a:lnTo>
                    <a:lnTo>
                      <a:pt x="705" y="99"/>
                    </a:lnTo>
                    <a:lnTo>
                      <a:pt x="715" y="131"/>
                    </a:lnTo>
                    <a:lnTo>
                      <a:pt x="725" y="160"/>
                    </a:lnTo>
                    <a:lnTo>
                      <a:pt x="731" y="186"/>
                    </a:lnTo>
                    <a:lnTo>
                      <a:pt x="735" y="202"/>
                    </a:lnTo>
                    <a:lnTo>
                      <a:pt x="736" y="208"/>
                    </a:lnTo>
                    <a:lnTo>
                      <a:pt x="743" y="201"/>
                    </a:lnTo>
                    <a:lnTo>
                      <a:pt x="749" y="195"/>
                    </a:lnTo>
                    <a:lnTo>
                      <a:pt x="756" y="190"/>
                    </a:lnTo>
                    <a:lnTo>
                      <a:pt x="764" y="184"/>
                    </a:lnTo>
                    <a:lnTo>
                      <a:pt x="771" y="181"/>
                    </a:lnTo>
                    <a:lnTo>
                      <a:pt x="779" y="179"/>
                    </a:lnTo>
                    <a:lnTo>
                      <a:pt x="788" y="179"/>
                    </a:lnTo>
                    <a:lnTo>
                      <a:pt x="797" y="180"/>
                    </a:lnTo>
                    <a:lnTo>
                      <a:pt x="809" y="188"/>
                    </a:lnTo>
                    <a:lnTo>
                      <a:pt x="817" y="198"/>
                    </a:lnTo>
                    <a:lnTo>
                      <a:pt x="823" y="209"/>
                    </a:lnTo>
                    <a:lnTo>
                      <a:pt x="827" y="220"/>
                    </a:lnTo>
                    <a:lnTo>
                      <a:pt x="830" y="239"/>
                    </a:lnTo>
                    <a:lnTo>
                      <a:pt x="828" y="257"/>
                    </a:lnTo>
                    <a:lnTo>
                      <a:pt x="825" y="273"/>
                    </a:lnTo>
                    <a:lnTo>
                      <a:pt x="817" y="289"/>
                    </a:lnTo>
                    <a:lnTo>
                      <a:pt x="810" y="297"/>
                    </a:lnTo>
                    <a:lnTo>
                      <a:pt x="803" y="303"/>
                    </a:lnTo>
                    <a:lnTo>
                      <a:pt x="795" y="308"/>
                    </a:lnTo>
                    <a:lnTo>
                      <a:pt x="786" y="313"/>
                    </a:lnTo>
                    <a:lnTo>
                      <a:pt x="778" y="317"/>
                    </a:lnTo>
                    <a:lnTo>
                      <a:pt x="768" y="318"/>
                    </a:lnTo>
                    <a:lnTo>
                      <a:pt x="760" y="320"/>
                    </a:lnTo>
                    <a:lnTo>
                      <a:pt x="750" y="320"/>
                    </a:lnTo>
                    <a:lnTo>
                      <a:pt x="736" y="345"/>
                    </a:lnTo>
                    <a:lnTo>
                      <a:pt x="721" y="367"/>
                    </a:lnTo>
                    <a:lnTo>
                      <a:pt x="704" y="388"/>
                    </a:lnTo>
                    <a:lnTo>
                      <a:pt x="687" y="407"/>
                    </a:lnTo>
                    <a:lnTo>
                      <a:pt x="669" y="424"/>
                    </a:lnTo>
                    <a:lnTo>
                      <a:pt x="650" y="441"/>
                    </a:lnTo>
                    <a:lnTo>
                      <a:pt x="629" y="455"/>
                    </a:lnTo>
                    <a:lnTo>
                      <a:pt x="606" y="466"/>
                    </a:lnTo>
                    <a:lnTo>
                      <a:pt x="583" y="477"/>
                    </a:lnTo>
                    <a:lnTo>
                      <a:pt x="559" y="487"/>
                    </a:lnTo>
                    <a:lnTo>
                      <a:pt x="532" y="494"/>
                    </a:lnTo>
                    <a:lnTo>
                      <a:pt x="506" y="501"/>
                    </a:lnTo>
                    <a:lnTo>
                      <a:pt x="477" y="505"/>
                    </a:lnTo>
                    <a:lnTo>
                      <a:pt x="446" y="509"/>
                    </a:lnTo>
                    <a:lnTo>
                      <a:pt x="414" y="511"/>
                    </a:lnTo>
                    <a:lnTo>
                      <a:pt x="380" y="512"/>
                    </a:lnTo>
                    <a:lnTo>
                      <a:pt x="360" y="509"/>
                    </a:lnTo>
                    <a:lnTo>
                      <a:pt x="340" y="505"/>
                    </a:lnTo>
                    <a:lnTo>
                      <a:pt x="319" y="501"/>
                    </a:lnTo>
                    <a:lnTo>
                      <a:pt x="298" y="495"/>
                    </a:lnTo>
                    <a:lnTo>
                      <a:pt x="279" y="490"/>
                    </a:lnTo>
                    <a:lnTo>
                      <a:pt x="259" y="484"/>
                    </a:lnTo>
                    <a:lnTo>
                      <a:pt x="240" y="476"/>
                    </a:lnTo>
                    <a:lnTo>
                      <a:pt x="220" y="467"/>
                    </a:lnTo>
                    <a:lnTo>
                      <a:pt x="202" y="459"/>
                    </a:lnTo>
                    <a:lnTo>
                      <a:pt x="184" y="448"/>
                    </a:lnTo>
                    <a:lnTo>
                      <a:pt x="167" y="437"/>
                    </a:lnTo>
                    <a:lnTo>
                      <a:pt x="152" y="424"/>
                    </a:lnTo>
                    <a:lnTo>
                      <a:pt x="136" y="409"/>
                    </a:lnTo>
                    <a:lnTo>
                      <a:pt x="123" y="393"/>
                    </a:lnTo>
                    <a:lnTo>
                      <a:pt x="110" y="377"/>
                    </a:lnTo>
                    <a:lnTo>
                      <a:pt x="99" y="357"/>
                    </a:lnTo>
                    <a:lnTo>
                      <a:pt x="90" y="339"/>
                    </a:lnTo>
                    <a:lnTo>
                      <a:pt x="82" y="321"/>
                    </a:lnTo>
                    <a:lnTo>
                      <a:pt x="75" y="301"/>
                    </a:lnTo>
                    <a:lnTo>
                      <a:pt x="72" y="282"/>
                    </a:lnTo>
                    <a:lnTo>
                      <a:pt x="63" y="275"/>
                    </a:lnTo>
                    <a:lnTo>
                      <a:pt x="50" y="269"/>
                    </a:lnTo>
                    <a:lnTo>
                      <a:pt x="39" y="264"/>
                    </a:lnTo>
                    <a:lnTo>
                      <a:pt x="26" y="258"/>
                    </a:lnTo>
                    <a:lnTo>
                      <a:pt x="15" y="251"/>
                    </a:lnTo>
                    <a:lnTo>
                      <a:pt x="7" y="243"/>
                    </a:lnTo>
                    <a:lnTo>
                      <a:pt x="1" y="232"/>
                    </a:lnTo>
                    <a:lnTo>
                      <a:pt x="0" y="216"/>
                    </a:lnTo>
                    <a:lnTo>
                      <a:pt x="1" y="207"/>
                    </a:lnTo>
                    <a:lnTo>
                      <a:pt x="4" y="197"/>
                    </a:lnTo>
                    <a:lnTo>
                      <a:pt x="8" y="187"/>
                    </a:lnTo>
                    <a:lnTo>
                      <a:pt x="12" y="177"/>
                    </a:lnTo>
                    <a:lnTo>
                      <a:pt x="18" y="169"/>
                    </a:lnTo>
                    <a:lnTo>
                      <a:pt x="23" y="160"/>
                    </a:lnTo>
                    <a:lnTo>
                      <a:pt x="32" y="155"/>
                    </a:lnTo>
                    <a:lnTo>
                      <a:pt x="42" y="149"/>
                    </a:lnTo>
                    <a:lnTo>
                      <a:pt x="51" y="149"/>
                    </a:lnTo>
                    <a:lnTo>
                      <a:pt x="63" y="151"/>
                    </a:lnTo>
                    <a:lnTo>
                      <a:pt x="72" y="152"/>
                    </a:lnTo>
                    <a:lnTo>
                      <a:pt x="82" y="155"/>
                    </a:lnTo>
                    <a:lnTo>
                      <a:pt x="90" y="159"/>
                    </a:lnTo>
                    <a:lnTo>
                      <a:pt x="99" y="163"/>
                    </a:lnTo>
                    <a:lnTo>
                      <a:pt x="106" y="167"/>
                    </a:lnTo>
                    <a:lnTo>
                      <a:pt x="113" y="173"/>
                    </a:lnTo>
                    <a:lnTo>
                      <a:pt x="120" y="158"/>
                    </a:lnTo>
                    <a:lnTo>
                      <a:pt x="127" y="141"/>
                    </a:lnTo>
                    <a:lnTo>
                      <a:pt x="132" y="126"/>
                    </a:lnTo>
                    <a:lnTo>
                      <a:pt x="138" y="109"/>
                    </a:lnTo>
                    <a:lnTo>
                      <a:pt x="143" y="92"/>
                    </a:lnTo>
                    <a:lnTo>
                      <a:pt x="150" y="77"/>
                    </a:lnTo>
                    <a:lnTo>
                      <a:pt x="159" y="61"/>
                    </a:lnTo>
                    <a:lnTo>
                      <a:pt x="170" y="47"/>
                    </a:lnTo>
                    <a:lnTo>
                      <a:pt x="181" y="50"/>
                    </a:lnTo>
                    <a:lnTo>
                      <a:pt x="192" y="54"/>
                    </a:lnTo>
                    <a:lnTo>
                      <a:pt x="203" y="59"/>
                    </a:lnTo>
                    <a:lnTo>
                      <a:pt x="216" y="61"/>
                    </a:lnTo>
                    <a:lnTo>
                      <a:pt x="227" y="66"/>
                    </a:lnTo>
                    <a:lnTo>
                      <a:pt x="240" y="68"/>
                    </a:lnTo>
                    <a:lnTo>
                      <a:pt x="254" y="70"/>
                    </a:lnTo>
                    <a:lnTo>
                      <a:pt x="266" y="71"/>
                    </a:lnTo>
                    <a:lnTo>
                      <a:pt x="288" y="73"/>
                    </a:lnTo>
                    <a:lnTo>
                      <a:pt x="309" y="71"/>
                    </a:lnTo>
                    <a:lnTo>
                      <a:pt x="330" y="70"/>
                    </a:lnTo>
                    <a:lnTo>
                      <a:pt x="351" y="66"/>
                    </a:lnTo>
                    <a:lnTo>
                      <a:pt x="371" y="61"/>
                    </a:lnTo>
                    <a:lnTo>
                      <a:pt x="390" y="57"/>
                    </a:lnTo>
                    <a:lnTo>
                      <a:pt x="410" y="52"/>
                    </a:lnTo>
                    <a:lnTo>
                      <a:pt x="429" y="45"/>
                    </a:lnTo>
                    <a:lnTo>
                      <a:pt x="447" y="39"/>
                    </a:lnTo>
                    <a:lnTo>
                      <a:pt x="467" y="32"/>
                    </a:lnTo>
                    <a:lnTo>
                      <a:pt x="485" y="25"/>
                    </a:lnTo>
                    <a:lnTo>
                      <a:pt x="505" y="20"/>
                    </a:lnTo>
                    <a:lnTo>
                      <a:pt x="524" y="14"/>
                    </a:lnTo>
                    <a:lnTo>
                      <a:pt x="544" y="8"/>
                    </a:lnTo>
                    <a:lnTo>
                      <a:pt x="563" y="4"/>
                    </a:lnTo>
                    <a:lnTo>
                      <a:pt x="583" y="0"/>
                    </a:lnTo>
                    <a:lnTo>
                      <a:pt x="594" y="0"/>
                    </a:lnTo>
                    <a:lnTo>
                      <a:pt x="604" y="0"/>
                    </a:lnTo>
                    <a:lnTo>
                      <a:pt x="615" y="0"/>
                    </a:lnTo>
                    <a:lnTo>
                      <a:pt x="625" y="1"/>
                    </a:lnTo>
                    <a:lnTo>
                      <a:pt x="634" y="3"/>
                    </a:lnTo>
                    <a:lnTo>
                      <a:pt x="643" y="6"/>
                    </a:lnTo>
                    <a:lnTo>
                      <a:pt x="652" y="10"/>
                    </a:lnTo>
                    <a:lnTo>
                      <a:pt x="661" y="15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4C3EF4BB-61B8-55EE-5DCB-AF1D37A56D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4" y="2165"/>
                <a:ext cx="43" cy="17"/>
              </a:xfrm>
              <a:custGeom>
                <a:avLst/>
                <a:gdLst>
                  <a:gd name="T0" fmla="*/ 129 w 129"/>
                  <a:gd name="T1" fmla="*/ 21 h 49"/>
                  <a:gd name="T2" fmla="*/ 129 w 129"/>
                  <a:gd name="T3" fmla="*/ 26 h 49"/>
                  <a:gd name="T4" fmla="*/ 121 w 129"/>
                  <a:gd name="T5" fmla="*/ 31 h 49"/>
                  <a:gd name="T6" fmla="*/ 113 w 129"/>
                  <a:gd name="T7" fmla="*/ 35 h 49"/>
                  <a:gd name="T8" fmla="*/ 104 w 129"/>
                  <a:gd name="T9" fmla="*/ 39 h 49"/>
                  <a:gd name="T10" fmla="*/ 94 w 129"/>
                  <a:gd name="T11" fmla="*/ 43 h 49"/>
                  <a:gd name="T12" fmla="*/ 86 w 129"/>
                  <a:gd name="T13" fmla="*/ 46 h 49"/>
                  <a:gd name="T14" fmla="*/ 76 w 129"/>
                  <a:gd name="T15" fmla="*/ 49 h 49"/>
                  <a:gd name="T16" fmla="*/ 68 w 129"/>
                  <a:gd name="T17" fmla="*/ 49 h 49"/>
                  <a:gd name="T18" fmla="*/ 58 w 129"/>
                  <a:gd name="T19" fmla="*/ 49 h 49"/>
                  <a:gd name="T20" fmla="*/ 50 w 129"/>
                  <a:gd name="T21" fmla="*/ 44 h 49"/>
                  <a:gd name="T22" fmla="*/ 41 w 129"/>
                  <a:gd name="T23" fmla="*/ 40 h 49"/>
                  <a:gd name="T24" fmla="*/ 33 w 129"/>
                  <a:gd name="T25" fmla="*/ 36 h 49"/>
                  <a:gd name="T26" fmla="*/ 25 w 129"/>
                  <a:gd name="T27" fmla="*/ 32 h 49"/>
                  <a:gd name="T28" fmla="*/ 18 w 129"/>
                  <a:gd name="T29" fmla="*/ 26 h 49"/>
                  <a:gd name="T30" fmla="*/ 11 w 129"/>
                  <a:gd name="T31" fmla="*/ 21 h 49"/>
                  <a:gd name="T32" fmla="*/ 5 w 129"/>
                  <a:gd name="T33" fmla="*/ 15 h 49"/>
                  <a:gd name="T34" fmla="*/ 0 w 129"/>
                  <a:gd name="T35" fmla="*/ 8 h 49"/>
                  <a:gd name="T36" fmla="*/ 2 w 129"/>
                  <a:gd name="T37" fmla="*/ 8 h 49"/>
                  <a:gd name="T38" fmla="*/ 5 w 129"/>
                  <a:gd name="T39" fmla="*/ 7 h 49"/>
                  <a:gd name="T40" fmla="*/ 9 w 129"/>
                  <a:gd name="T41" fmla="*/ 4 h 49"/>
                  <a:gd name="T42" fmla="*/ 12 w 129"/>
                  <a:gd name="T43" fmla="*/ 0 h 49"/>
                  <a:gd name="T44" fmla="*/ 26 w 129"/>
                  <a:gd name="T45" fmla="*/ 14 h 49"/>
                  <a:gd name="T46" fmla="*/ 44 w 129"/>
                  <a:gd name="T47" fmla="*/ 21 h 49"/>
                  <a:gd name="T48" fmla="*/ 64 w 129"/>
                  <a:gd name="T49" fmla="*/ 25 h 49"/>
                  <a:gd name="T50" fmla="*/ 83 w 129"/>
                  <a:gd name="T51" fmla="*/ 26 h 49"/>
                  <a:gd name="T52" fmla="*/ 100 w 129"/>
                  <a:gd name="T53" fmla="*/ 25 h 49"/>
                  <a:gd name="T54" fmla="*/ 115 w 129"/>
                  <a:gd name="T55" fmla="*/ 24 h 49"/>
                  <a:gd name="T56" fmla="*/ 125 w 129"/>
                  <a:gd name="T57" fmla="*/ 22 h 49"/>
                  <a:gd name="T58" fmla="*/ 129 w 129"/>
                  <a:gd name="T59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" h="49">
                    <a:moveTo>
                      <a:pt x="129" y="21"/>
                    </a:moveTo>
                    <a:lnTo>
                      <a:pt x="129" y="26"/>
                    </a:lnTo>
                    <a:lnTo>
                      <a:pt x="121" y="31"/>
                    </a:lnTo>
                    <a:lnTo>
                      <a:pt x="113" y="35"/>
                    </a:lnTo>
                    <a:lnTo>
                      <a:pt x="104" y="39"/>
                    </a:lnTo>
                    <a:lnTo>
                      <a:pt x="94" y="43"/>
                    </a:lnTo>
                    <a:lnTo>
                      <a:pt x="86" y="46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58" y="49"/>
                    </a:lnTo>
                    <a:lnTo>
                      <a:pt x="50" y="44"/>
                    </a:lnTo>
                    <a:lnTo>
                      <a:pt x="41" y="40"/>
                    </a:lnTo>
                    <a:lnTo>
                      <a:pt x="33" y="36"/>
                    </a:lnTo>
                    <a:lnTo>
                      <a:pt x="25" y="32"/>
                    </a:lnTo>
                    <a:lnTo>
                      <a:pt x="18" y="26"/>
                    </a:lnTo>
                    <a:lnTo>
                      <a:pt x="11" y="21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26" y="14"/>
                    </a:lnTo>
                    <a:lnTo>
                      <a:pt x="44" y="21"/>
                    </a:lnTo>
                    <a:lnTo>
                      <a:pt x="64" y="25"/>
                    </a:lnTo>
                    <a:lnTo>
                      <a:pt x="83" y="26"/>
                    </a:lnTo>
                    <a:lnTo>
                      <a:pt x="100" y="25"/>
                    </a:lnTo>
                    <a:lnTo>
                      <a:pt x="115" y="24"/>
                    </a:lnTo>
                    <a:lnTo>
                      <a:pt x="125" y="22"/>
                    </a:lnTo>
                    <a:lnTo>
                      <a:pt x="12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9">
                <a:extLst>
                  <a:ext uri="{FF2B5EF4-FFF2-40B4-BE49-F238E27FC236}">
                    <a16:creationId xmlns:a16="http://schemas.microsoft.com/office/drawing/2014/main" id="{5A1CD264-ED23-000A-AE60-2824734029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5" y="2167"/>
                <a:ext cx="11" cy="23"/>
              </a:xfrm>
              <a:custGeom>
                <a:avLst/>
                <a:gdLst>
                  <a:gd name="T0" fmla="*/ 32 w 32"/>
                  <a:gd name="T1" fmla="*/ 31 h 69"/>
                  <a:gd name="T2" fmla="*/ 32 w 32"/>
                  <a:gd name="T3" fmla="*/ 41 h 69"/>
                  <a:gd name="T4" fmla="*/ 31 w 32"/>
                  <a:gd name="T5" fmla="*/ 52 h 69"/>
                  <a:gd name="T6" fmla="*/ 27 w 32"/>
                  <a:gd name="T7" fmla="*/ 60 h 69"/>
                  <a:gd name="T8" fmla="*/ 20 w 32"/>
                  <a:gd name="T9" fmla="*/ 69 h 69"/>
                  <a:gd name="T10" fmla="*/ 17 w 32"/>
                  <a:gd name="T11" fmla="*/ 67 h 69"/>
                  <a:gd name="T12" fmla="*/ 13 w 32"/>
                  <a:gd name="T13" fmla="*/ 66 h 69"/>
                  <a:gd name="T14" fmla="*/ 10 w 32"/>
                  <a:gd name="T15" fmla="*/ 65 h 69"/>
                  <a:gd name="T16" fmla="*/ 7 w 32"/>
                  <a:gd name="T17" fmla="*/ 62 h 69"/>
                  <a:gd name="T18" fmla="*/ 7 w 32"/>
                  <a:gd name="T19" fmla="*/ 45 h 69"/>
                  <a:gd name="T20" fmla="*/ 13 w 32"/>
                  <a:gd name="T21" fmla="*/ 31 h 69"/>
                  <a:gd name="T22" fmla="*/ 13 w 32"/>
                  <a:gd name="T23" fmla="*/ 19 h 69"/>
                  <a:gd name="T24" fmla="*/ 0 w 32"/>
                  <a:gd name="T25" fmla="*/ 9 h 69"/>
                  <a:gd name="T26" fmla="*/ 0 w 32"/>
                  <a:gd name="T27" fmla="*/ 0 h 69"/>
                  <a:gd name="T28" fmla="*/ 11 w 32"/>
                  <a:gd name="T29" fmla="*/ 5 h 69"/>
                  <a:gd name="T30" fmla="*/ 21 w 32"/>
                  <a:gd name="T31" fmla="*/ 12 h 69"/>
                  <a:gd name="T32" fmla="*/ 28 w 32"/>
                  <a:gd name="T33" fmla="*/ 21 h 69"/>
                  <a:gd name="T34" fmla="*/ 32 w 32"/>
                  <a:gd name="T35" fmla="*/ 3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69">
                    <a:moveTo>
                      <a:pt x="32" y="31"/>
                    </a:moveTo>
                    <a:lnTo>
                      <a:pt x="32" y="41"/>
                    </a:lnTo>
                    <a:lnTo>
                      <a:pt x="31" y="52"/>
                    </a:lnTo>
                    <a:lnTo>
                      <a:pt x="27" y="60"/>
                    </a:lnTo>
                    <a:lnTo>
                      <a:pt x="20" y="69"/>
                    </a:lnTo>
                    <a:lnTo>
                      <a:pt x="17" y="67"/>
                    </a:lnTo>
                    <a:lnTo>
                      <a:pt x="13" y="66"/>
                    </a:lnTo>
                    <a:lnTo>
                      <a:pt x="10" y="65"/>
                    </a:lnTo>
                    <a:lnTo>
                      <a:pt x="7" y="62"/>
                    </a:lnTo>
                    <a:lnTo>
                      <a:pt x="7" y="45"/>
                    </a:lnTo>
                    <a:lnTo>
                      <a:pt x="13" y="31"/>
                    </a:lnTo>
                    <a:lnTo>
                      <a:pt x="13" y="1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21" y="12"/>
                    </a:lnTo>
                    <a:lnTo>
                      <a:pt x="28" y="21"/>
                    </a:lnTo>
                    <a:lnTo>
                      <a:pt x="3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0">
                <a:extLst>
                  <a:ext uri="{FF2B5EF4-FFF2-40B4-BE49-F238E27FC236}">
                    <a16:creationId xmlns:a16="http://schemas.microsoft.com/office/drawing/2014/main" id="{322D4D6D-8AF9-AC3D-44ED-040008E90B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3" y="2170"/>
                <a:ext cx="38" cy="15"/>
              </a:xfrm>
              <a:custGeom>
                <a:avLst/>
                <a:gdLst>
                  <a:gd name="T0" fmla="*/ 114 w 114"/>
                  <a:gd name="T1" fmla="*/ 5 h 44"/>
                  <a:gd name="T2" fmla="*/ 113 w 114"/>
                  <a:gd name="T3" fmla="*/ 12 h 44"/>
                  <a:gd name="T4" fmla="*/ 108 w 114"/>
                  <a:gd name="T5" fmla="*/ 19 h 44"/>
                  <a:gd name="T6" fmla="*/ 104 w 114"/>
                  <a:gd name="T7" fmla="*/ 25 h 44"/>
                  <a:gd name="T8" fmla="*/ 99 w 114"/>
                  <a:gd name="T9" fmla="*/ 30 h 44"/>
                  <a:gd name="T10" fmla="*/ 93 w 114"/>
                  <a:gd name="T11" fmla="*/ 35 h 44"/>
                  <a:gd name="T12" fmla="*/ 86 w 114"/>
                  <a:gd name="T13" fmla="*/ 39 h 44"/>
                  <a:gd name="T14" fmla="*/ 79 w 114"/>
                  <a:gd name="T15" fmla="*/ 42 h 44"/>
                  <a:gd name="T16" fmla="*/ 72 w 114"/>
                  <a:gd name="T17" fmla="*/ 44 h 44"/>
                  <a:gd name="T18" fmla="*/ 64 w 114"/>
                  <a:gd name="T19" fmla="*/ 44 h 44"/>
                  <a:gd name="T20" fmla="*/ 54 w 114"/>
                  <a:gd name="T21" fmla="*/ 43 h 44"/>
                  <a:gd name="T22" fmla="*/ 44 w 114"/>
                  <a:gd name="T23" fmla="*/ 42 h 44"/>
                  <a:gd name="T24" fmla="*/ 34 w 114"/>
                  <a:gd name="T25" fmla="*/ 40 h 44"/>
                  <a:gd name="T26" fmla="*/ 26 w 114"/>
                  <a:gd name="T27" fmla="*/ 37 h 44"/>
                  <a:gd name="T28" fmla="*/ 18 w 114"/>
                  <a:gd name="T29" fmla="*/ 32 h 44"/>
                  <a:gd name="T30" fmla="*/ 9 w 114"/>
                  <a:gd name="T31" fmla="*/ 25 h 44"/>
                  <a:gd name="T32" fmla="*/ 4 w 114"/>
                  <a:gd name="T33" fmla="*/ 15 h 44"/>
                  <a:gd name="T34" fmla="*/ 2 w 114"/>
                  <a:gd name="T35" fmla="*/ 12 h 44"/>
                  <a:gd name="T36" fmla="*/ 1 w 114"/>
                  <a:gd name="T37" fmla="*/ 8 h 44"/>
                  <a:gd name="T38" fmla="*/ 0 w 114"/>
                  <a:gd name="T39" fmla="*/ 4 h 44"/>
                  <a:gd name="T40" fmla="*/ 0 w 114"/>
                  <a:gd name="T41" fmla="*/ 0 h 44"/>
                  <a:gd name="T42" fmla="*/ 25 w 114"/>
                  <a:gd name="T43" fmla="*/ 14 h 44"/>
                  <a:gd name="T44" fmla="*/ 47 w 114"/>
                  <a:gd name="T45" fmla="*/ 21 h 44"/>
                  <a:gd name="T46" fmla="*/ 65 w 114"/>
                  <a:gd name="T47" fmla="*/ 22 h 44"/>
                  <a:gd name="T48" fmla="*/ 81 w 114"/>
                  <a:gd name="T49" fmla="*/ 19 h 44"/>
                  <a:gd name="T50" fmla="*/ 92 w 114"/>
                  <a:gd name="T51" fmla="*/ 14 h 44"/>
                  <a:gd name="T52" fmla="*/ 101 w 114"/>
                  <a:gd name="T53" fmla="*/ 10 h 44"/>
                  <a:gd name="T54" fmla="*/ 108 w 114"/>
                  <a:gd name="T55" fmla="*/ 5 h 44"/>
                  <a:gd name="T56" fmla="*/ 114 w 114"/>
                  <a:gd name="T57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44">
                    <a:moveTo>
                      <a:pt x="114" y="5"/>
                    </a:moveTo>
                    <a:lnTo>
                      <a:pt x="113" y="12"/>
                    </a:lnTo>
                    <a:lnTo>
                      <a:pt x="108" y="19"/>
                    </a:lnTo>
                    <a:lnTo>
                      <a:pt x="104" y="25"/>
                    </a:lnTo>
                    <a:lnTo>
                      <a:pt x="99" y="30"/>
                    </a:lnTo>
                    <a:lnTo>
                      <a:pt x="93" y="35"/>
                    </a:lnTo>
                    <a:lnTo>
                      <a:pt x="86" y="39"/>
                    </a:lnTo>
                    <a:lnTo>
                      <a:pt x="79" y="42"/>
                    </a:lnTo>
                    <a:lnTo>
                      <a:pt x="72" y="44"/>
                    </a:lnTo>
                    <a:lnTo>
                      <a:pt x="64" y="44"/>
                    </a:lnTo>
                    <a:lnTo>
                      <a:pt x="54" y="43"/>
                    </a:lnTo>
                    <a:lnTo>
                      <a:pt x="44" y="42"/>
                    </a:lnTo>
                    <a:lnTo>
                      <a:pt x="34" y="40"/>
                    </a:lnTo>
                    <a:lnTo>
                      <a:pt x="26" y="37"/>
                    </a:lnTo>
                    <a:lnTo>
                      <a:pt x="18" y="32"/>
                    </a:lnTo>
                    <a:lnTo>
                      <a:pt x="9" y="25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5" y="14"/>
                    </a:lnTo>
                    <a:lnTo>
                      <a:pt x="47" y="21"/>
                    </a:lnTo>
                    <a:lnTo>
                      <a:pt x="65" y="22"/>
                    </a:lnTo>
                    <a:lnTo>
                      <a:pt x="81" y="19"/>
                    </a:lnTo>
                    <a:lnTo>
                      <a:pt x="92" y="14"/>
                    </a:lnTo>
                    <a:lnTo>
                      <a:pt x="101" y="10"/>
                    </a:lnTo>
                    <a:lnTo>
                      <a:pt x="108" y="5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1">
                <a:extLst>
                  <a:ext uri="{FF2B5EF4-FFF2-40B4-BE49-F238E27FC236}">
                    <a16:creationId xmlns:a16="http://schemas.microsoft.com/office/drawing/2014/main" id="{4643ABBB-5D0F-5350-628E-06366C489C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43" y="2177"/>
                <a:ext cx="11" cy="28"/>
              </a:xfrm>
              <a:custGeom>
                <a:avLst/>
                <a:gdLst>
                  <a:gd name="T0" fmla="*/ 27 w 32"/>
                  <a:gd name="T1" fmla="*/ 50 h 85"/>
                  <a:gd name="T2" fmla="*/ 30 w 32"/>
                  <a:gd name="T3" fmla="*/ 56 h 85"/>
                  <a:gd name="T4" fmla="*/ 32 w 32"/>
                  <a:gd name="T5" fmla="*/ 61 h 85"/>
                  <a:gd name="T6" fmla="*/ 32 w 32"/>
                  <a:gd name="T7" fmla="*/ 68 h 85"/>
                  <a:gd name="T8" fmla="*/ 32 w 32"/>
                  <a:gd name="T9" fmla="*/ 74 h 85"/>
                  <a:gd name="T10" fmla="*/ 27 w 32"/>
                  <a:gd name="T11" fmla="*/ 79 h 85"/>
                  <a:gd name="T12" fmla="*/ 22 w 32"/>
                  <a:gd name="T13" fmla="*/ 83 h 85"/>
                  <a:gd name="T14" fmla="*/ 15 w 32"/>
                  <a:gd name="T15" fmla="*/ 85 h 85"/>
                  <a:gd name="T16" fmla="*/ 8 w 32"/>
                  <a:gd name="T17" fmla="*/ 82 h 85"/>
                  <a:gd name="T18" fmla="*/ 1 w 32"/>
                  <a:gd name="T19" fmla="*/ 62 h 85"/>
                  <a:gd name="T20" fmla="*/ 0 w 32"/>
                  <a:gd name="T21" fmla="*/ 40 h 85"/>
                  <a:gd name="T22" fmla="*/ 4 w 32"/>
                  <a:gd name="T23" fmla="*/ 19 h 85"/>
                  <a:gd name="T24" fmla="*/ 14 w 32"/>
                  <a:gd name="T25" fmla="*/ 0 h 85"/>
                  <a:gd name="T26" fmla="*/ 18 w 32"/>
                  <a:gd name="T27" fmla="*/ 11 h 85"/>
                  <a:gd name="T28" fmla="*/ 16 w 32"/>
                  <a:gd name="T29" fmla="*/ 26 h 85"/>
                  <a:gd name="T30" fmla="*/ 16 w 32"/>
                  <a:gd name="T31" fmla="*/ 42 h 85"/>
                  <a:gd name="T32" fmla="*/ 27 w 32"/>
                  <a:gd name="T33" fmla="*/ 5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85">
                    <a:moveTo>
                      <a:pt x="27" y="50"/>
                    </a:moveTo>
                    <a:lnTo>
                      <a:pt x="30" y="56"/>
                    </a:lnTo>
                    <a:lnTo>
                      <a:pt x="32" y="61"/>
                    </a:lnTo>
                    <a:lnTo>
                      <a:pt x="32" y="68"/>
                    </a:lnTo>
                    <a:lnTo>
                      <a:pt x="32" y="74"/>
                    </a:lnTo>
                    <a:lnTo>
                      <a:pt x="27" y="79"/>
                    </a:lnTo>
                    <a:lnTo>
                      <a:pt x="22" y="83"/>
                    </a:lnTo>
                    <a:lnTo>
                      <a:pt x="15" y="85"/>
                    </a:lnTo>
                    <a:lnTo>
                      <a:pt x="8" y="82"/>
                    </a:lnTo>
                    <a:lnTo>
                      <a:pt x="1" y="62"/>
                    </a:lnTo>
                    <a:lnTo>
                      <a:pt x="0" y="40"/>
                    </a:lnTo>
                    <a:lnTo>
                      <a:pt x="4" y="19"/>
                    </a:lnTo>
                    <a:lnTo>
                      <a:pt x="14" y="0"/>
                    </a:lnTo>
                    <a:lnTo>
                      <a:pt x="18" y="11"/>
                    </a:lnTo>
                    <a:lnTo>
                      <a:pt x="16" y="26"/>
                    </a:lnTo>
                    <a:lnTo>
                      <a:pt x="16" y="42"/>
                    </a:lnTo>
                    <a:lnTo>
                      <a:pt x="2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4447B725-0F10-6EFD-41D9-02551ECE67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96" y="2198"/>
                <a:ext cx="31" cy="26"/>
              </a:xfrm>
              <a:custGeom>
                <a:avLst/>
                <a:gdLst>
                  <a:gd name="T0" fmla="*/ 33 w 91"/>
                  <a:gd name="T1" fmla="*/ 5 h 79"/>
                  <a:gd name="T2" fmla="*/ 28 w 91"/>
                  <a:gd name="T3" fmla="*/ 13 h 79"/>
                  <a:gd name="T4" fmla="*/ 22 w 91"/>
                  <a:gd name="T5" fmla="*/ 23 h 79"/>
                  <a:gd name="T6" fmla="*/ 18 w 91"/>
                  <a:gd name="T7" fmla="*/ 33 h 79"/>
                  <a:gd name="T8" fmla="*/ 19 w 91"/>
                  <a:gd name="T9" fmla="*/ 44 h 79"/>
                  <a:gd name="T10" fmla="*/ 28 w 91"/>
                  <a:gd name="T11" fmla="*/ 48 h 79"/>
                  <a:gd name="T12" fmla="*/ 35 w 91"/>
                  <a:gd name="T13" fmla="*/ 52 h 79"/>
                  <a:gd name="T14" fmla="*/ 45 w 91"/>
                  <a:gd name="T15" fmla="*/ 55 h 79"/>
                  <a:gd name="T16" fmla="*/ 53 w 91"/>
                  <a:gd name="T17" fmla="*/ 58 h 79"/>
                  <a:gd name="T18" fmla="*/ 63 w 91"/>
                  <a:gd name="T19" fmla="*/ 59 h 79"/>
                  <a:gd name="T20" fmla="*/ 72 w 91"/>
                  <a:gd name="T21" fmla="*/ 59 h 79"/>
                  <a:gd name="T22" fmla="*/ 82 w 91"/>
                  <a:gd name="T23" fmla="*/ 58 h 79"/>
                  <a:gd name="T24" fmla="*/ 91 w 91"/>
                  <a:gd name="T25" fmla="*/ 56 h 79"/>
                  <a:gd name="T26" fmla="*/ 89 w 91"/>
                  <a:gd name="T27" fmla="*/ 63 h 79"/>
                  <a:gd name="T28" fmla="*/ 84 w 91"/>
                  <a:gd name="T29" fmla="*/ 69 h 79"/>
                  <a:gd name="T30" fmla="*/ 78 w 91"/>
                  <a:gd name="T31" fmla="*/ 73 h 79"/>
                  <a:gd name="T32" fmla="*/ 72 w 91"/>
                  <a:gd name="T33" fmla="*/ 76 h 79"/>
                  <a:gd name="T34" fmla="*/ 65 w 91"/>
                  <a:gd name="T35" fmla="*/ 77 h 79"/>
                  <a:gd name="T36" fmla="*/ 58 w 91"/>
                  <a:gd name="T37" fmla="*/ 79 h 79"/>
                  <a:gd name="T38" fmla="*/ 51 w 91"/>
                  <a:gd name="T39" fmla="*/ 79 h 79"/>
                  <a:gd name="T40" fmla="*/ 43 w 91"/>
                  <a:gd name="T41" fmla="*/ 77 h 79"/>
                  <a:gd name="T42" fmla="*/ 36 w 91"/>
                  <a:gd name="T43" fmla="*/ 76 h 79"/>
                  <a:gd name="T44" fmla="*/ 28 w 91"/>
                  <a:gd name="T45" fmla="*/ 73 h 79"/>
                  <a:gd name="T46" fmla="*/ 21 w 91"/>
                  <a:gd name="T47" fmla="*/ 70 h 79"/>
                  <a:gd name="T48" fmla="*/ 15 w 91"/>
                  <a:gd name="T49" fmla="*/ 67 h 79"/>
                  <a:gd name="T50" fmla="*/ 4 w 91"/>
                  <a:gd name="T51" fmla="*/ 60 h 79"/>
                  <a:gd name="T52" fmla="*/ 0 w 91"/>
                  <a:gd name="T53" fmla="*/ 51 h 79"/>
                  <a:gd name="T54" fmla="*/ 0 w 91"/>
                  <a:gd name="T55" fmla="*/ 37 h 79"/>
                  <a:gd name="T56" fmla="*/ 7 w 91"/>
                  <a:gd name="T57" fmla="*/ 14 h 79"/>
                  <a:gd name="T58" fmla="*/ 12 w 91"/>
                  <a:gd name="T59" fmla="*/ 6 h 79"/>
                  <a:gd name="T60" fmla="*/ 18 w 91"/>
                  <a:gd name="T61" fmla="*/ 2 h 79"/>
                  <a:gd name="T62" fmla="*/ 26 w 91"/>
                  <a:gd name="T63" fmla="*/ 0 h 79"/>
                  <a:gd name="T64" fmla="*/ 33 w 91"/>
                  <a:gd name="T65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79">
                    <a:moveTo>
                      <a:pt x="33" y="5"/>
                    </a:moveTo>
                    <a:lnTo>
                      <a:pt x="28" y="13"/>
                    </a:lnTo>
                    <a:lnTo>
                      <a:pt x="22" y="23"/>
                    </a:lnTo>
                    <a:lnTo>
                      <a:pt x="18" y="33"/>
                    </a:lnTo>
                    <a:lnTo>
                      <a:pt x="19" y="44"/>
                    </a:lnTo>
                    <a:lnTo>
                      <a:pt x="28" y="48"/>
                    </a:lnTo>
                    <a:lnTo>
                      <a:pt x="35" y="52"/>
                    </a:lnTo>
                    <a:lnTo>
                      <a:pt x="45" y="55"/>
                    </a:lnTo>
                    <a:lnTo>
                      <a:pt x="53" y="58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8"/>
                    </a:lnTo>
                    <a:lnTo>
                      <a:pt x="91" y="56"/>
                    </a:lnTo>
                    <a:lnTo>
                      <a:pt x="89" y="63"/>
                    </a:lnTo>
                    <a:lnTo>
                      <a:pt x="84" y="69"/>
                    </a:lnTo>
                    <a:lnTo>
                      <a:pt x="78" y="73"/>
                    </a:lnTo>
                    <a:lnTo>
                      <a:pt x="72" y="76"/>
                    </a:lnTo>
                    <a:lnTo>
                      <a:pt x="65" y="77"/>
                    </a:lnTo>
                    <a:lnTo>
                      <a:pt x="58" y="79"/>
                    </a:lnTo>
                    <a:lnTo>
                      <a:pt x="51" y="79"/>
                    </a:lnTo>
                    <a:lnTo>
                      <a:pt x="43" y="77"/>
                    </a:lnTo>
                    <a:lnTo>
                      <a:pt x="36" y="76"/>
                    </a:lnTo>
                    <a:lnTo>
                      <a:pt x="28" y="73"/>
                    </a:lnTo>
                    <a:lnTo>
                      <a:pt x="21" y="70"/>
                    </a:lnTo>
                    <a:lnTo>
                      <a:pt x="15" y="67"/>
                    </a:lnTo>
                    <a:lnTo>
                      <a:pt x="4" y="60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7" y="14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3A6604F6-8F45-F801-9C47-38DD47697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04" y="2230"/>
                <a:ext cx="49" cy="26"/>
              </a:xfrm>
              <a:custGeom>
                <a:avLst/>
                <a:gdLst>
                  <a:gd name="T0" fmla="*/ 147 w 147"/>
                  <a:gd name="T1" fmla="*/ 4 h 78"/>
                  <a:gd name="T2" fmla="*/ 146 w 147"/>
                  <a:gd name="T3" fmla="*/ 15 h 78"/>
                  <a:gd name="T4" fmla="*/ 143 w 147"/>
                  <a:gd name="T5" fmla="*/ 26 h 78"/>
                  <a:gd name="T6" fmla="*/ 138 w 147"/>
                  <a:gd name="T7" fmla="*/ 37 h 78"/>
                  <a:gd name="T8" fmla="*/ 132 w 147"/>
                  <a:gd name="T9" fmla="*/ 47 h 78"/>
                  <a:gd name="T10" fmla="*/ 125 w 147"/>
                  <a:gd name="T11" fmla="*/ 56 h 78"/>
                  <a:gd name="T12" fmla="*/ 115 w 147"/>
                  <a:gd name="T13" fmla="*/ 64 h 78"/>
                  <a:gd name="T14" fmla="*/ 106 w 147"/>
                  <a:gd name="T15" fmla="*/ 70 h 78"/>
                  <a:gd name="T16" fmla="*/ 93 w 147"/>
                  <a:gd name="T17" fmla="*/ 72 h 78"/>
                  <a:gd name="T18" fmla="*/ 80 w 147"/>
                  <a:gd name="T19" fmla="*/ 75 h 78"/>
                  <a:gd name="T20" fmla="*/ 69 w 147"/>
                  <a:gd name="T21" fmla="*/ 76 h 78"/>
                  <a:gd name="T22" fmla="*/ 57 w 147"/>
                  <a:gd name="T23" fmla="*/ 78 h 78"/>
                  <a:gd name="T24" fmla="*/ 44 w 147"/>
                  <a:gd name="T25" fmla="*/ 76 h 78"/>
                  <a:gd name="T26" fmla="*/ 32 w 147"/>
                  <a:gd name="T27" fmla="*/ 74 h 78"/>
                  <a:gd name="T28" fmla="*/ 21 w 147"/>
                  <a:gd name="T29" fmla="*/ 71 h 78"/>
                  <a:gd name="T30" fmla="*/ 9 w 147"/>
                  <a:gd name="T31" fmla="*/ 65 h 78"/>
                  <a:gd name="T32" fmla="*/ 0 w 147"/>
                  <a:gd name="T33" fmla="*/ 60 h 78"/>
                  <a:gd name="T34" fmla="*/ 5 w 147"/>
                  <a:gd name="T35" fmla="*/ 54 h 78"/>
                  <a:gd name="T36" fmla="*/ 12 w 147"/>
                  <a:gd name="T37" fmla="*/ 56 h 78"/>
                  <a:gd name="T38" fmla="*/ 21 w 147"/>
                  <a:gd name="T39" fmla="*/ 58 h 78"/>
                  <a:gd name="T40" fmla="*/ 29 w 147"/>
                  <a:gd name="T41" fmla="*/ 60 h 78"/>
                  <a:gd name="T42" fmla="*/ 44 w 147"/>
                  <a:gd name="T43" fmla="*/ 61 h 78"/>
                  <a:gd name="T44" fmla="*/ 58 w 147"/>
                  <a:gd name="T45" fmla="*/ 60 h 78"/>
                  <a:gd name="T46" fmla="*/ 71 w 147"/>
                  <a:gd name="T47" fmla="*/ 57 h 78"/>
                  <a:gd name="T48" fmla="*/ 83 w 147"/>
                  <a:gd name="T49" fmla="*/ 51 h 78"/>
                  <a:gd name="T50" fmla="*/ 94 w 147"/>
                  <a:gd name="T51" fmla="*/ 46 h 78"/>
                  <a:gd name="T52" fmla="*/ 106 w 147"/>
                  <a:gd name="T53" fmla="*/ 37 h 78"/>
                  <a:gd name="T54" fmla="*/ 115 w 147"/>
                  <a:gd name="T55" fmla="*/ 26 h 78"/>
                  <a:gd name="T56" fmla="*/ 124 w 147"/>
                  <a:gd name="T57" fmla="*/ 15 h 78"/>
                  <a:gd name="T58" fmla="*/ 128 w 147"/>
                  <a:gd name="T59" fmla="*/ 10 h 78"/>
                  <a:gd name="T60" fmla="*/ 133 w 147"/>
                  <a:gd name="T61" fmla="*/ 3 h 78"/>
                  <a:gd name="T62" fmla="*/ 140 w 147"/>
                  <a:gd name="T63" fmla="*/ 0 h 78"/>
                  <a:gd name="T64" fmla="*/ 147 w 147"/>
                  <a:gd name="T6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7" h="78">
                    <a:moveTo>
                      <a:pt x="147" y="4"/>
                    </a:moveTo>
                    <a:lnTo>
                      <a:pt x="146" y="15"/>
                    </a:lnTo>
                    <a:lnTo>
                      <a:pt x="143" y="26"/>
                    </a:lnTo>
                    <a:lnTo>
                      <a:pt x="138" y="37"/>
                    </a:lnTo>
                    <a:lnTo>
                      <a:pt x="132" y="47"/>
                    </a:lnTo>
                    <a:lnTo>
                      <a:pt x="125" y="56"/>
                    </a:lnTo>
                    <a:lnTo>
                      <a:pt x="115" y="64"/>
                    </a:lnTo>
                    <a:lnTo>
                      <a:pt x="106" y="70"/>
                    </a:lnTo>
                    <a:lnTo>
                      <a:pt x="93" y="72"/>
                    </a:lnTo>
                    <a:lnTo>
                      <a:pt x="80" y="75"/>
                    </a:lnTo>
                    <a:lnTo>
                      <a:pt x="69" y="76"/>
                    </a:lnTo>
                    <a:lnTo>
                      <a:pt x="57" y="78"/>
                    </a:lnTo>
                    <a:lnTo>
                      <a:pt x="44" y="76"/>
                    </a:lnTo>
                    <a:lnTo>
                      <a:pt x="32" y="74"/>
                    </a:lnTo>
                    <a:lnTo>
                      <a:pt x="21" y="71"/>
                    </a:lnTo>
                    <a:lnTo>
                      <a:pt x="9" y="65"/>
                    </a:lnTo>
                    <a:lnTo>
                      <a:pt x="0" y="60"/>
                    </a:lnTo>
                    <a:lnTo>
                      <a:pt x="5" y="54"/>
                    </a:lnTo>
                    <a:lnTo>
                      <a:pt x="12" y="56"/>
                    </a:lnTo>
                    <a:lnTo>
                      <a:pt x="21" y="58"/>
                    </a:lnTo>
                    <a:lnTo>
                      <a:pt x="29" y="60"/>
                    </a:lnTo>
                    <a:lnTo>
                      <a:pt x="44" y="61"/>
                    </a:lnTo>
                    <a:lnTo>
                      <a:pt x="58" y="60"/>
                    </a:lnTo>
                    <a:lnTo>
                      <a:pt x="71" y="57"/>
                    </a:lnTo>
                    <a:lnTo>
                      <a:pt x="83" y="51"/>
                    </a:lnTo>
                    <a:lnTo>
                      <a:pt x="94" y="46"/>
                    </a:lnTo>
                    <a:lnTo>
                      <a:pt x="106" y="37"/>
                    </a:lnTo>
                    <a:lnTo>
                      <a:pt x="115" y="26"/>
                    </a:lnTo>
                    <a:lnTo>
                      <a:pt x="124" y="15"/>
                    </a:lnTo>
                    <a:lnTo>
                      <a:pt x="128" y="10"/>
                    </a:lnTo>
                    <a:lnTo>
                      <a:pt x="133" y="3"/>
                    </a:lnTo>
                    <a:lnTo>
                      <a:pt x="140" y="0"/>
                    </a:lnTo>
                    <a:lnTo>
                      <a:pt x="14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CAD649D-CE24-89AF-E054-8C956EE23F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9" y="2283"/>
                <a:ext cx="63" cy="20"/>
              </a:xfrm>
              <a:custGeom>
                <a:avLst/>
                <a:gdLst>
                  <a:gd name="T0" fmla="*/ 189 w 189"/>
                  <a:gd name="T1" fmla="*/ 15 h 60"/>
                  <a:gd name="T2" fmla="*/ 182 w 189"/>
                  <a:gd name="T3" fmla="*/ 19 h 60"/>
                  <a:gd name="T4" fmla="*/ 175 w 189"/>
                  <a:gd name="T5" fmla="*/ 25 h 60"/>
                  <a:gd name="T6" fmla="*/ 166 w 189"/>
                  <a:gd name="T7" fmla="*/ 29 h 60"/>
                  <a:gd name="T8" fmla="*/ 159 w 189"/>
                  <a:gd name="T9" fmla="*/ 35 h 60"/>
                  <a:gd name="T10" fmla="*/ 152 w 189"/>
                  <a:gd name="T11" fmla="*/ 40 h 60"/>
                  <a:gd name="T12" fmla="*/ 147 w 189"/>
                  <a:gd name="T13" fmla="*/ 46 h 60"/>
                  <a:gd name="T14" fmla="*/ 141 w 189"/>
                  <a:gd name="T15" fmla="*/ 53 h 60"/>
                  <a:gd name="T16" fmla="*/ 137 w 189"/>
                  <a:gd name="T17" fmla="*/ 60 h 60"/>
                  <a:gd name="T18" fmla="*/ 130 w 189"/>
                  <a:gd name="T19" fmla="*/ 54 h 60"/>
                  <a:gd name="T20" fmla="*/ 122 w 189"/>
                  <a:gd name="T21" fmla="*/ 49 h 60"/>
                  <a:gd name="T22" fmla="*/ 113 w 189"/>
                  <a:gd name="T23" fmla="*/ 46 h 60"/>
                  <a:gd name="T24" fmla="*/ 105 w 189"/>
                  <a:gd name="T25" fmla="*/ 43 h 60"/>
                  <a:gd name="T26" fmla="*/ 97 w 189"/>
                  <a:gd name="T27" fmla="*/ 40 h 60"/>
                  <a:gd name="T28" fmla="*/ 87 w 189"/>
                  <a:gd name="T29" fmla="*/ 40 h 60"/>
                  <a:gd name="T30" fmla="*/ 77 w 189"/>
                  <a:gd name="T31" fmla="*/ 40 h 60"/>
                  <a:gd name="T32" fmla="*/ 69 w 189"/>
                  <a:gd name="T33" fmla="*/ 40 h 60"/>
                  <a:gd name="T34" fmla="*/ 62 w 189"/>
                  <a:gd name="T35" fmla="*/ 35 h 60"/>
                  <a:gd name="T36" fmla="*/ 55 w 189"/>
                  <a:gd name="T37" fmla="*/ 31 h 60"/>
                  <a:gd name="T38" fmla="*/ 48 w 189"/>
                  <a:gd name="T39" fmla="*/ 26 h 60"/>
                  <a:gd name="T40" fmla="*/ 39 w 189"/>
                  <a:gd name="T41" fmla="*/ 22 h 60"/>
                  <a:gd name="T42" fmla="*/ 32 w 189"/>
                  <a:gd name="T43" fmla="*/ 19 h 60"/>
                  <a:gd name="T44" fmla="*/ 24 w 189"/>
                  <a:gd name="T45" fmla="*/ 17 h 60"/>
                  <a:gd name="T46" fmla="*/ 16 w 189"/>
                  <a:gd name="T47" fmla="*/ 14 h 60"/>
                  <a:gd name="T48" fmla="*/ 6 w 189"/>
                  <a:gd name="T49" fmla="*/ 12 h 60"/>
                  <a:gd name="T50" fmla="*/ 0 w 189"/>
                  <a:gd name="T51" fmla="*/ 0 h 60"/>
                  <a:gd name="T52" fmla="*/ 23 w 189"/>
                  <a:gd name="T53" fmla="*/ 5 h 60"/>
                  <a:gd name="T54" fmla="*/ 46 w 189"/>
                  <a:gd name="T55" fmla="*/ 10 h 60"/>
                  <a:gd name="T56" fmla="*/ 70 w 189"/>
                  <a:gd name="T57" fmla="*/ 12 h 60"/>
                  <a:gd name="T58" fmla="*/ 94 w 189"/>
                  <a:gd name="T59" fmla="*/ 15 h 60"/>
                  <a:gd name="T60" fmla="*/ 117 w 189"/>
                  <a:gd name="T61" fmla="*/ 17 h 60"/>
                  <a:gd name="T62" fmla="*/ 141 w 189"/>
                  <a:gd name="T63" fmla="*/ 18 h 60"/>
                  <a:gd name="T64" fmla="*/ 165 w 189"/>
                  <a:gd name="T65" fmla="*/ 17 h 60"/>
                  <a:gd name="T66" fmla="*/ 189 w 189"/>
                  <a:gd name="T67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9" h="60">
                    <a:moveTo>
                      <a:pt x="189" y="15"/>
                    </a:moveTo>
                    <a:lnTo>
                      <a:pt x="182" y="19"/>
                    </a:lnTo>
                    <a:lnTo>
                      <a:pt x="175" y="25"/>
                    </a:lnTo>
                    <a:lnTo>
                      <a:pt x="166" y="29"/>
                    </a:lnTo>
                    <a:lnTo>
                      <a:pt x="159" y="35"/>
                    </a:lnTo>
                    <a:lnTo>
                      <a:pt x="152" y="40"/>
                    </a:lnTo>
                    <a:lnTo>
                      <a:pt x="147" y="46"/>
                    </a:lnTo>
                    <a:lnTo>
                      <a:pt x="141" y="53"/>
                    </a:lnTo>
                    <a:lnTo>
                      <a:pt x="137" y="60"/>
                    </a:lnTo>
                    <a:lnTo>
                      <a:pt x="130" y="54"/>
                    </a:lnTo>
                    <a:lnTo>
                      <a:pt x="122" y="49"/>
                    </a:lnTo>
                    <a:lnTo>
                      <a:pt x="113" y="46"/>
                    </a:lnTo>
                    <a:lnTo>
                      <a:pt x="105" y="43"/>
                    </a:lnTo>
                    <a:lnTo>
                      <a:pt x="97" y="40"/>
                    </a:lnTo>
                    <a:lnTo>
                      <a:pt x="87" y="40"/>
                    </a:lnTo>
                    <a:lnTo>
                      <a:pt x="77" y="40"/>
                    </a:lnTo>
                    <a:lnTo>
                      <a:pt x="69" y="40"/>
                    </a:lnTo>
                    <a:lnTo>
                      <a:pt x="62" y="35"/>
                    </a:lnTo>
                    <a:lnTo>
                      <a:pt x="55" y="31"/>
                    </a:lnTo>
                    <a:lnTo>
                      <a:pt x="48" y="26"/>
                    </a:lnTo>
                    <a:lnTo>
                      <a:pt x="39" y="22"/>
                    </a:lnTo>
                    <a:lnTo>
                      <a:pt x="32" y="19"/>
                    </a:lnTo>
                    <a:lnTo>
                      <a:pt x="24" y="17"/>
                    </a:lnTo>
                    <a:lnTo>
                      <a:pt x="16" y="1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3" y="5"/>
                    </a:lnTo>
                    <a:lnTo>
                      <a:pt x="46" y="10"/>
                    </a:lnTo>
                    <a:lnTo>
                      <a:pt x="70" y="12"/>
                    </a:lnTo>
                    <a:lnTo>
                      <a:pt x="94" y="15"/>
                    </a:lnTo>
                    <a:lnTo>
                      <a:pt x="117" y="17"/>
                    </a:lnTo>
                    <a:lnTo>
                      <a:pt x="141" y="18"/>
                    </a:lnTo>
                    <a:lnTo>
                      <a:pt x="165" y="17"/>
                    </a:lnTo>
                    <a:lnTo>
                      <a:pt x="189" y="15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F91BB14D-6BA6-AF19-A3AE-5E66C9D582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3" y="2284"/>
                <a:ext cx="6" cy="7"/>
              </a:xfrm>
              <a:custGeom>
                <a:avLst/>
                <a:gdLst>
                  <a:gd name="T0" fmla="*/ 20 w 20"/>
                  <a:gd name="T1" fmla="*/ 14 h 21"/>
                  <a:gd name="T2" fmla="*/ 14 w 20"/>
                  <a:gd name="T3" fmla="*/ 15 h 21"/>
                  <a:gd name="T4" fmla="*/ 9 w 20"/>
                  <a:gd name="T5" fmla="*/ 19 h 21"/>
                  <a:gd name="T6" fmla="*/ 5 w 20"/>
                  <a:gd name="T7" fmla="*/ 21 h 21"/>
                  <a:gd name="T8" fmla="*/ 0 w 20"/>
                  <a:gd name="T9" fmla="*/ 21 h 21"/>
                  <a:gd name="T10" fmla="*/ 17 w 20"/>
                  <a:gd name="T11" fmla="*/ 0 h 21"/>
                  <a:gd name="T12" fmla="*/ 19 w 20"/>
                  <a:gd name="T13" fmla="*/ 2 h 21"/>
                  <a:gd name="T14" fmla="*/ 20 w 20"/>
                  <a:gd name="T15" fmla="*/ 7 h 21"/>
                  <a:gd name="T16" fmla="*/ 20 w 20"/>
                  <a:gd name="T17" fmla="*/ 9 h 21"/>
                  <a:gd name="T18" fmla="*/ 20 w 20"/>
                  <a:gd name="T1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20" y="14"/>
                    </a:moveTo>
                    <a:lnTo>
                      <a:pt x="14" y="15"/>
                    </a:lnTo>
                    <a:lnTo>
                      <a:pt x="9" y="19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637CDCCC-C105-5BFA-D590-9020142EB8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3" y="2295"/>
                <a:ext cx="29" cy="243"/>
              </a:xfrm>
              <a:custGeom>
                <a:avLst/>
                <a:gdLst>
                  <a:gd name="T0" fmla="*/ 43 w 85"/>
                  <a:gd name="T1" fmla="*/ 27 h 729"/>
                  <a:gd name="T2" fmla="*/ 46 w 85"/>
                  <a:gd name="T3" fmla="*/ 88 h 729"/>
                  <a:gd name="T4" fmla="*/ 57 w 85"/>
                  <a:gd name="T5" fmla="*/ 146 h 729"/>
                  <a:gd name="T6" fmla="*/ 68 w 85"/>
                  <a:gd name="T7" fmla="*/ 204 h 729"/>
                  <a:gd name="T8" fmla="*/ 70 w 85"/>
                  <a:gd name="T9" fmla="*/ 266 h 729"/>
                  <a:gd name="T10" fmla="*/ 79 w 85"/>
                  <a:gd name="T11" fmla="*/ 453 h 729"/>
                  <a:gd name="T12" fmla="*/ 84 w 85"/>
                  <a:gd name="T13" fmla="*/ 521 h 729"/>
                  <a:gd name="T14" fmla="*/ 85 w 85"/>
                  <a:gd name="T15" fmla="*/ 589 h 729"/>
                  <a:gd name="T16" fmla="*/ 84 w 85"/>
                  <a:gd name="T17" fmla="*/ 659 h 729"/>
                  <a:gd name="T18" fmla="*/ 81 w 85"/>
                  <a:gd name="T19" fmla="*/ 729 h 729"/>
                  <a:gd name="T20" fmla="*/ 17 w 85"/>
                  <a:gd name="T21" fmla="*/ 704 h 729"/>
                  <a:gd name="T22" fmla="*/ 19 w 85"/>
                  <a:gd name="T23" fmla="*/ 490 h 729"/>
                  <a:gd name="T24" fmla="*/ 19 w 85"/>
                  <a:gd name="T25" fmla="*/ 416 h 729"/>
                  <a:gd name="T26" fmla="*/ 21 w 85"/>
                  <a:gd name="T27" fmla="*/ 342 h 729"/>
                  <a:gd name="T28" fmla="*/ 22 w 85"/>
                  <a:gd name="T29" fmla="*/ 270 h 729"/>
                  <a:gd name="T30" fmla="*/ 19 w 85"/>
                  <a:gd name="T31" fmla="*/ 196 h 729"/>
                  <a:gd name="T32" fmla="*/ 0 w 85"/>
                  <a:gd name="T33" fmla="*/ 31 h 729"/>
                  <a:gd name="T34" fmla="*/ 0 w 85"/>
                  <a:gd name="T35" fmla="*/ 19 h 729"/>
                  <a:gd name="T36" fmla="*/ 8 w 85"/>
                  <a:gd name="T37" fmla="*/ 13 h 729"/>
                  <a:gd name="T38" fmla="*/ 18 w 85"/>
                  <a:gd name="T39" fmla="*/ 7 h 729"/>
                  <a:gd name="T40" fmla="*/ 26 w 85"/>
                  <a:gd name="T41" fmla="*/ 0 h 729"/>
                  <a:gd name="T42" fmla="*/ 33 w 85"/>
                  <a:gd name="T43" fmla="*/ 3 h 729"/>
                  <a:gd name="T44" fmla="*/ 38 w 85"/>
                  <a:gd name="T45" fmla="*/ 10 h 729"/>
                  <a:gd name="T46" fmla="*/ 40 w 85"/>
                  <a:gd name="T47" fmla="*/ 19 h 729"/>
                  <a:gd name="T48" fmla="*/ 43 w 85"/>
                  <a:gd name="T49" fmla="*/ 27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729">
                    <a:moveTo>
                      <a:pt x="43" y="27"/>
                    </a:moveTo>
                    <a:lnTo>
                      <a:pt x="46" y="88"/>
                    </a:lnTo>
                    <a:lnTo>
                      <a:pt x="57" y="146"/>
                    </a:lnTo>
                    <a:lnTo>
                      <a:pt x="68" y="204"/>
                    </a:lnTo>
                    <a:lnTo>
                      <a:pt x="70" y="266"/>
                    </a:lnTo>
                    <a:lnTo>
                      <a:pt x="79" y="453"/>
                    </a:lnTo>
                    <a:lnTo>
                      <a:pt x="84" y="521"/>
                    </a:lnTo>
                    <a:lnTo>
                      <a:pt x="85" y="589"/>
                    </a:lnTo>
                    <a:lnTo>
                      <a:pt x="84" y="659"/>
                    </a:lnTo>
                    <a:lnTo>
                      <a:pt x="81" y="729"/>
                    </a:lnTo>
                    <a:lnTo>
                      <a:pt x="17" y="704"/>
                    </a:lnTo>
                    <a:lnTo>
                      <a:pt x="19" y="490"/>
                    </a:lnTo>
                    <a:lnTo>
                      <a:pt x="19" y="416"/>
                    </a:lnTo>
                    <a:lnTo>
                      <a:pt x="21" y="342"/>
                    </a:lnTo>
                    <a:lnTo>
                      <a:pt x="22" y="270"/>
                    </a:lnTo>
                    <a:lnTo>
                      <a:pt x="19" y="196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8" y="7"/>
                    </a:lnTo>
                    <a:lnTo>
                      <a:pt x="26" y="0"/>
                    </a:lnTo>
                    <a:lnTo>
                      <a:pt x="33" y="3"/>
                    </a:lnTo>
                    <a:lnTo>
                      <a:pt x="38" y="10"/>
                    </a:lnTo>
                    <a:lnTo>
                      <a:pt x="40" y="19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A29D30DD-8390-3E16-09CE-0690C3D463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7" y="2296"/>
                <a:ext cx="30" cy="46"/>
              </a:xfrm>
              <a:custGeom>
                <a:avLst/>
                <a:gdLst>
                  <a:gd name="T0" fmla="*/ 89 w 90"/>
                  <a:gd name="T1" fmla="*/ 28 h 137"/>
                  <a:gd name="T2" fmla="*/ 90 w 90"/>
                  <a:gd name="T3" fmla="*/ 43 h 137"/>
                  <a:gd name="T4" fmla="*/ 89 w 90"/>
                  <a:gd name="T5" fmla="*/ 58 h 137"/>
                  <a:gd name="T6" fmla="*/ 85 w 90"/>
                  <a:gd name="T7" fmla="*/ 74 h 137"/>
                  <a:gd name="T8" fmla="*/ 79 w 90"/>
                  <a:gd name="T9" fmla="*/ 88 h 137"/>
                  <a:gd name="T10" fmla="*/ 72 w 90"/>
                  <a:gd name="T11" fmla="*/ 100 h 137"/>
                  <a:gd name="T12" fmla="*/ 62 w 90"/>
                  <a:gd name="T13" fmla="*/ 113 h 137"/>
                  <a:gd name="T14" fmla="*/ 53 w 90"/>
                  <a:gd name="T15" fmla="*/ 124 h 137"/>
                  <a:gd name="T16" fmla="*/ 40 w 90"/>
                  <a:gd name="T17" fmla="*/ 134 h 137"/>
                  <a:gd name="T18" fmla="*/ 35 w 90"/>
                  <a:gd name="T19" fmla="*/ 135 h 137"/>
                  <a:gd name="T20" fmla="*/ 29 w 90"/>
                  <a:gd name="T21" fmla="*/ 137 h 137"/>
                  <a:gd name="T22" fmla="*/ 23 w 90"/>
                  <a:gd name="T23" fmla="*/ 137 h 137"/>
                  <a:gd name="T24" fmla="*/ 19 w 90"/>
                  <a:gd name="T25" fmla="*/ 137 h 137"/>
                  <a:gd name="T26" fmla="*/ 7 w 90"/>
                  <a:gd name="T27" fmla="*/ 106 h 137"/>
                  <a:gd name="T28" fmla="*/ 0 w 90"/>
                  <a:gd name="T29" fmla="*/ 72 h 137"/>
                  <a:gd name="T30" fmla="*/ 0 w 90"/>
                  <a:gd name="T31" fmla="*/ 39 h 137"/>
                  <a:gd name="T32" fmla="*/ 11 w 90"/>
                  <a:gd name="T33" fmla="*/ 8 h 137"/>
                  <a:gd name="T34" fmla="*/ 16 w 90"/>
                  <a:gd name="T35" fmla="*/ 4 h 137"/>
                  <a:gd name="T36" fmla="*/ 22 w 90"/>
                  <a:gd name="T37" fmla="*/ 3 h 137"/>
                  <a:gd name="T38" fmla="*/ 28 w 90"/>
                  <a:gd name="T39" fmla="*/ 0 h 137"/>
                  <a:gd name="T40" fmla="*/ 33 w 90"/>
                  <a:gd name="T41" fmla="*/ 0 h 137"/>
                  <a:gd name="T42" fmla="*/ 40 w 90"/>
                  <a:gd name="T43" fmla="*/ 0 h 137"/>
                  <a:gd name="T44" fmla="*/ 46 w 90"/>
                  <a:gd name="T45" fmla="*/ 0 h 137"/>
                  <a:gd name="T46" fmla="*/ 51 w 90"/>
                  <a:gd name="T47" fmla="*/ 0 h 137"/>
                  <a:gd name="T48" fmla="*/ 57 w 90"/>
                  <a:gd name="T49" fmla="*/ 1 h 137"/>
                  <a:gd name="T50" fmla="*/ 67 w 90"/>
                  <a:gd name="T51" fmla="*/ 7 h 137"/>
                  <a:gd name="T52" fmla="*/ 75 w 90"/>
                  <a:gd name="T53" fmla="*/ 11 h 137"/>
                  <a:gd name="T54" fmla="*/ 83 w 90"/>
                  <a:gd name="T55" fmla="*/ 18 h 137"/>
                  <a:gd name="T56" fmla="*/ 89 w 90"/>
                  <a:gd name="T57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" h="137">
                    <a:moveTo>
                      <a:pt x="89" y="28"/>
                    </a:moveTo>
                    <a:lnTo>
                      <a:pt x="90" y="43"/>
                    </a:lnTo>
                    <a:lnTo>
                      <a:pt x="89" y="58"/>
                    </a:lnTo>
                    <a:lnTo>
                      <a:pt x="85" y="74"/>
                    </a:lnTo>
                    <a:lnTo>
                      <a:pt x="79" y="88"/>
                    </a:lnTo>
                    <a:lnTo>
                      <a:pt x="72" y="100"/>
                    </a:lnTo>
                    <a:lnTo>
                      <a:pt x="62" y="113"/>
                    </a:lnTo>
                    <a:lnTo>
                      <a:pt x="53" y="124"/>
                    </a:lnTo>
                    <a:lnTo>
                      <a:pt x="40" y="134"/>
                    </a:lnTo>
                    <a:lnTo>
                      <a:pt x="35" y="135"/>
                    </a:lnTo>
                    <a:lnTo>
                      <a:pt x="29" y="137"/>
                    </a:lnTo>
                    <a:lnTo>
                      <a:pt x="23" y="137"/>
                    </a:lnTo>
                    <a:lnTo>
                      <a:pt x="19" y="137"/>
                    </a:lnTo>
                    <a:lnTo>
                      <a:pt x="7" y="106"/>
                    </a:lnTo>
                    <a:lnTo>
                      <a:pt x="0" y="72"/>
                    </a:lnTo>
                    <a:lnTo>
                      <a:pt x="0" y="39"/>
                    </a:lnTo>
                    <a:lnTo>
                      <a:pt x="11" y="8"/>
                    </a:lnTo>
                    <a:lnTo>
                      <a:pt x="16" y="4"/>
                    </a:lnTo>
                    <a:lnTo>
                      <a:pt x="22" y="3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7" y="7"/>
                    </a:lnTo>
                    <a:lnTo>
                      <a:pt x="75" y="11"/>
                    </a:lnTo>
                    <a:lnTo>
                      <a:pt x="83" y="18"/>
                    </a:lnTo>
                    <a:lnTo>
                      <a:pt x="89" y="28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A7F0EF7D-EF6E-BA23-1951-828DA37D5C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3" y="2297"/>
                <a:ext cx="26" cy="45"/>
              </a:xfrm>
              <a:custGeom>
                <a:avLst/>
                <a:gdLst>
                  <a:gd name="T0" fmla="*/ 78 w 79"/>
                  <a:gd name="T1" fmla="*/ 107 h 136"/>
                  <a:gd name="T2" fmla="*/ 72 w 79"/>
                  <a:gd name="T3" fmla="*/ 118 h 136"/>
                  <a:gd name="T4" fmla="*/ 67 w 79"/>
                  <a:gd name="T5" fmla="*/ 129 h 136"/>
                  <a:gd name="T6" fmla="*/ 60 w 79"/>
                  <a:gd name="T7" fmla="*/ 136 h 136"/>
                  <a:gd name="T8" fmla="*/ 47 w 79"/>
                  <a:gd name="T9" fmla="*/ 135 h 136"/>
                  <a:gd name="T10" fmla="*/ 37 w 79"/>
                  <a:gd name="T11" fmla="*/ 128 h 136"/>
                  <a:gd name="T12" fmla="*/ 28 w 79"/>
                  <a:gd name="T13" fmla="*/ 121 h 136"/>
                  <a:gd name="T14" fmla="*/ 21 w 79"/>
                  <a:gd name="T15" fmla="*/ 113 h 136"/>
                  <a:gd name="T16" fmla="*/ 15 w 79"/>
                  <a:gd name="T17" fmla="*/ 103 h 136"/>
                  <a:gd name="T18" fmla="*/ 9 w 79"/>
                  <a:gd name="T19" fmla="*/ 93 h 136"/>
                  <a:gd name="T20" fmla="*/ 7 w 79"/>
                  <a:gd name="T21" fmla="*/ 83 h 136"/>
                  <a:gd name="T22" fmla="*/ 5 w 79"/>
                  <a:gd name="T23" fmla="*/ 72 h 136"/>
                  <a:gd name="T24" fmla="*/ 7 w 79"/>
                  <a:gd name="T25" fmla="*/ 60 h 136"/>
                  <a:gd name="T26" fmla="*/ 5 w 79"/>
                  <a:gd name="T27" fmla="*/ 54 h 136"/>
                  <a:gd name="T28" fmla="*/ 2 w 79"/>
                  <a:gd name="T29" fmla="*/ 48 h 136"/>
                  <a:gd name="T30" fmla="*/ 0 w 79"/>
                  <a:gd name="T31" fmla="*/ 43 h 136"/>
                  <a:gd name="T32" fmla="*/ 0 w 79"/>
                  <a:gd name="T33" fmla="*/ 37 h 136"/>
                  <a:gd name="T34" fmla="*/ 4 w 79"/>
                  <a:gd name="T35" fmla="*/ 32 h 136"/>
                  <a:gd name="T36" fmla="*/ 9 w 79"/>
                  <a:gd name="T37" fmla="*/ 25 h 136"/>
                  <a:gd name="T38" fmla="*/ 15 w 79"/>
                  <a:gd name="T39" fmla="*/ 19 h 136"/>
                  <a:gd name="T40" fmla="*/ 22 w 79"/>
                  <a:gd name="T41" fmla="*/ 14 h 136"/>
                  <a:gd name="T42" fmla="*/ 29 w 79"/>
                  <a:gd name="T43" fmla="*/ 9 h 136"/>
                  <a:gd name="T44" fmla="*/ 36 w 79"/>
                  <a:gd name="T45" fmla="*/ 5 h 136"/>
                  <a:gd name="T46" fmla="*/ 43 w 79"/>
                  <a:gd name="T47" fmla="*/ 2 h 136"/>
                  <a:gd name="T48" fmla="*/ 51 w 79"/>
                  <a:gd name="T49" fmla="*/ 0 h 136"/>
                  <a:gd name="T50" fmla="*/ 65 w 79"/>
                  <a:gd name="T51" fmla="*/ 8 h 136"/>
                  <a:gd name="T52" fmla="*/ 74 w 79"/>
                  <a:gd name="T53" fmla="*/ 19 h 136"/>
                  <a:gd name="T54" fmla="*/ 78 w 79"/>
                  <a:gd name="T55" fmla="*/ 32 h 136"/>
                  <a:gd name="T56" fmla="*/ 79 w 79"/>
                  <a:gd name="T57" fmla="*/ 47 h 136"/>
                  <a:gd name="T58" fmla="*/ 79 w 79"/>
                  <a:gd name="T59" fmla="*/ 62 h 136"/>
                  <a:gd name="T60" fmla="*/ 79 w 79"/>
                  <a:gd name="T61" fmla="*/ 78 h 136"/>
                  <a:gd name="T62" fmla="*/ 78 w 79"/>
                  <a:gd name="T63" fmla="*/ 93 h 136"/>
                  <a:gd name="T64" fmla="*/ 78 w 79"/>
                  <a:gd name="T65" fmla="*/ 10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" h="136">
                    <a:moveTo>
                      <a:pt x="78" y="107"/>
                    </a:moveTo>
                    <a:lnTo>
                      <a:pt x="72" y="118"/>
                    </a:lnTo>
                    <a:lnTo>
                      <a:pt x="67" y="129"/>
                    </a:lnTo>
                    <a:lnTo>
                      <a:pt x="60" y="136"/>
                    </a:lnTo>
                    <a:lnTo>
                      <a:pt x="47" y="135"/>
                    </a:lnTo>
                    <a:lnTo>
                      <a:pt x="37" y="128"/>
                    </a:lnTo>
                    <a:lnTo>
                      <a:pt x="28" y="121"/>
                    </a:lnTo>
                    <a:lnTo>
                      <a:pt x="21" y="113"/>
                    </a:lnTo>
                    <a:lnTo>
                      <a:pt x="15" y="103"/>
                    </a:lnTo>
                    <a:lnTo>
                      <a:pt x="9" y="93"/>
                    </a:lnTo>
                    <a:lnTo>
                      <a:pt x="7" y="83"/>
                    </a:lnTo>
                    <a:lnTo>
                      <a:pt x="5" y="72"/>
                    </a:lnTo>
                    <a:lnTo>
                      <a:pt x="7" y="60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9" y="25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65" y="8"/>
                    </a:lnTo>
                    <a:lnTo>
                      <a:pt x="74" y="19"/>
                    </a:lnTo>
                    <a:lnTo>
                      <a:pt x="78" y="32"/>
                    </a:lnTo>
                    <a:lnTo>
                      <a:pt x="79" y="47"/>
                    </a:lnTo>
                    <a:lnTo>
                      <a:pt x="79" y="62"/>
                    </a:lnTo>
                    <a:lnTo>
                      <a:pt x="79" y="78"/>
                    </a:lnTo>
                    <a:lnTo>
                      <a:pt x="78" y="93"/>
                    </a:lnTo>
                    <a:lnTo>
                      <a:pt x="78" y="107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AECC00EC-49BB-2486-55F9-4326EF2890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04" y="2306"/>
                <a:ext cx="22" cy="29"/>
              </a:xfrm>
              <a:custGeom>
                <a:avLst/>
                <a:gdLst>
                  <a:gd name="T0" fmla="*/ 60 w 64"/>
                  <a:gd name="T1" fmla="*/ 25 h 85"/>
                  <a:gd name="T2" fmla="*/ 61 w 64"/>
                  <a:gd name="T3" fmla="*/ 36 h 85"/>
                  <a:gd name="T4" fmla="*/ 64 w 64"/>
                  <a:gd name="T5" fmla="*/ 48 h 85"/>
                  <a:gd name="T6" fmla="*/ 62 w 64"/>
                  <a:gd name="T7" fmla="*/ 60 h 85"/>
                  <a:gd name="T8" fmla="*/ 57 w 64"/>
                  <a:gd name="T9" fmla="*/ 71 h 85"/>
                  <a:gd name="T10" fmla="*/ 51 w 64"/>
                  <a:gd name="T11" fmla="*/ 76 h 85"/>
                  <a:gd name="T12" fmla="*/ 46 w 64"/>
                  <a:gd name="T13" fmla="*/ 80 h 85"/>
                  <a:gd name="T14" fmla="*/ 39 w 64"/>
                  <a:gd name="T15" fmla="*/ 83 h 85"/>
                  <a:gd name="T16" fmla="*/ 32 w 64"/>
                  <a:gd name="T17" fmla="*/ 85 h 85"/>
                  <a:gd name="T18" fmla="*/ 25 w 64"/>
                  <a:gd name="T19" fmla="*/ 85 h 85"/>
                  <a:gd name="T20" fmla="*/ 18 w 64"/>
                  <a:gd name="T21" fmla="*/ 83 h 85"/>
                  <a:gd name="T22" fmla="*/ 11 w 64"/>
                  <a:gd name="T23" fmla="*/ 80 h 85"/>
                  <a:gd name="T24" fmla="*/ 4 w 64"/>
                  <a:gd name="T25" fmla="*/ 79 h 85"/>
                  <a:gd name="T26" fmla="*/ 0 w 64"/>
                  <a:gd name="T27" fmla="*/ 67 h 85"/>
                  <a:gd name="T28" fmla="*/ 2 w 64"/>
                  <a:gd name="T29" fmla="*/ 51 h 85"/>
                  <a:gd name="T30" fmla="*/ 7 w 64"/>
                  <a:gd name="T31" fmla="*/ 36 h 85"/>
                  <a:gd name="T32" fmla="*/ 8 w 64"/>
                  <a:gd name="T33" fmla="*/ 19 h 85"/>
                  <a:gd name="T34" fmla="*/ 8 w 64"/>
                  <a:gd name="T35" fmla="*/ 12 h 85"/>
                  <a:gd name="T36" fmla="*/ 9 w 64"/>
                  <a:gd name="T37" fmla="*/ 7 h 85"/>
                  <a:gd name="T38" fmla="*/ 12 w 64"/>
                  <a:gd name="T39" fmla="*/ 2 h 85"/>
                  <a:gd name="T40" fmla="*/ 19 w 64"/>
                  <a:gd name="T41" fmla="*/ 0 h 85"/>
                  <a:gd name="T42" fmla="*/ 32 w 64"/>
                  <a:gd name="T43" fmla="*/ 1 h 85"/>
                  <a:gd name="T44" fmla="*/ 41 w 64"/>
                  <a:gd name="T45" fmla="*/ 8 h 85"/>
                  <a:gd name="T46" fmla="*/ 51 w 64"/>
                  <a:gd name="T47" fmla="*/ 16 h 85"/>
                  <a:gd name="T48" fmla="*/ 60 w 64"/>
                  <a:gd name="T49" fmla="*/ 2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85">
                    <a:moveTo>
                      <a:pt x="60" y="25"/>
                    </a:moveTo>
                    <a:lnTo>
                      <a:pt x="61" y="36"/>
                    </a:lnTo>
                    <a:lnTo>
                      <a:pt x="64" y="48"/>
                    </a:lnTo>
                    <a:lnTo>
                      <a:pt x="62" y="60"/>
                    </a:lnTo>
                    <a:lnTo>
                      <a:pt x="57" y="71"/>
                    </a:lnTo>
                    <a:lnTo>
                      <a:pt x="51" y="76"/>
                    </a:lnTo>
                    <a:lnTo>
                      <a:pt x="46" y="80"/>
                    </a:lnTo>
                    <a:lnTo>
                      <a:pt x="39" y="83"/>
                    </a:lnTo>
                    <a:lnTo>
                      <a:pt x="32" y="85"/>
                    </a:lnTo>
                    <a:lnTo>
                      <a:pt x="25" y="85"/>
                    </a:lnTo>
                    <a:lnTo>
                      <a:pt x="18" y="83"/>
                    </a:lnTo>
                    <a:lnTo>
                      <a:pt x="11" y="80"/>
                    </a:lnTo>
                    <a:lnTo>
                      <a:pt x="4" y="79"/>
                    </a:lnTo>
                    <a:lnTo>
                      <a:pt x="0" y="67"/>
                    </a:lnTo>
                    <a:lnTo>
                      <a:pt x="2" y="51"/>
                    </a:lnTo>
                    <a:lnTo>
                      <a:pt x="7" y="36"/>
                    </a:lnTo>
                    <a:lnTo>
                      <a:pt x="8" y="19"/>
                    </a:lnTo>
                    <a:lnTo>
                      <a:pt x="8" y="12"/>
                    </a:lnTo>
                    <a:lnTo>
                      <a:pt x="9" y="7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32" y="1"/>
                    </a:lnTo>
                    <a:lnTo>
                      <a:pt x="41" y="8"/>
                    </a:lnTo>
                    <a:lnTo>
                      <a:pt x="51" y="16"/>
                    </a:lnTo>
                    <a:lnTo>
                      <a:pt x="60" y="25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AA68218-4C94-4DA7-B509-3C6AD34D50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9" y="2308"/>
                <a:ext cx="144" cy="202"/>
              </a:xfrm>
              <a:custGeom>
                <a:avLst/>
                <a:gdLst>
                  <a:gd name="T0" fmla="*/ 396 w 432"/>
                  <a:gd name="T1" fmla="*/ 240 h 607"/>
                  <a:gd name="T2" fmla="*/ 376 w 432"/>
                  <a:gd name="T3" fmla="*/ 307 h 607"/>
                  <a:gd name="T4" fmla="*/ 355 w 432"/>
                  <a:gd name="T5" fmla="*/ 371 h 607"/>
                  <a:gd name="T6" fmla="*/ 319 w 432"/>
                  <a:gd name="T7" fmla="*/ 389 h 607"/>
                  <a:gd name="T8" fmla="*/ 304 w 432"/>
                  <a:gd name="T9" fmla="*/ 368 h 607"/>
                  <a:gd name="T10" fmla="*/ 277 w 432"/>
                  <a:gd name="T11" fmla="*/ 365 h 607"/>
                  <a:gd name="T12" fmla="*/ 252 w 432"/>
                  <a:gd name="T13" fmla="*/ 379 h 607"/>
                  <a:gd name="T14" fmla="*/ 231 w 432"/>
                  <a:gd name="T15" fmla="*/ 402 h 607"/>
                  <a:gd name="T16" fmla="*/ 214 w 432"/>
                  <a:gd name="T17" fmla="*/ 427 h 607"/>
                  <a:gd name="T18" fmla="*/ 196 w 432"/>
                  <a:gd name="T19" fmla="*/ 459 h 607"/>
                  <a:gd name="T20" fmla="*/ 174 w 432"/>
                  <a:gd name="T21" fmla="*/ 503 h 607"/>
                  <a:gd name="T22" fmla="*/ 149 w 432"/>
                  <a:gd name="T23" fmla="*/ 547 h 607"/>
                  <a:gd name="T24" fmla="*/ 119 w 432"/>
                  <a:gd name="T25" fmla="*/ 586 h 607"/>
                  <a:gd name="T26" fmla="*/ 89 w 432"/>
                  <a:gd name="T27" fmla="*/ 605 h 607"/>
                  <a:gd name="T28" fmla="*/ 68 w 432"/>
                  <a:gd name="T29" fmla="*/ 607 h 607"/>
                  <a:gd name="T30" fmla="*/ 47 w 432"/>
                  <a:gd name="T31" fmla="*/ 600 h 607"/>
                  <a:gd name="T32" fmla="*/ 27 w 432"/>
                  <a:gd name="T33" fmla="*/ 588 h 607"/>
                  <a:gd name="T34" fmla="*/ 5 w 432"/>
                  <a:gd name="T35" fmla="*/ 556 h 607"/>
                  <a:gd name="T36" fmla="*/ 1 w 432"/>
                  <a:gd name="T37" fmla="*/ 503 h 607"/>
                  <a:gd name="T38" fmla="*/ 16 w 432"/>
                  <a:gd name="T39" fmla="*/ 452 h 607"/>
                  <a:gd name="T40" fmla="*/ 37 w 432"/>
                  <a:gd name="T41" fmla="*/ 400 h 607"/>
                  <a:gd name="T42" fmla="*/ 53 w 432"/>
                  <a:gd name="T43" fmla="*/ 351 h 607"/>
                  <a:gd name="T44" fmla="*/ 72 w 432"/>
                  <a:gd name="T45" fmla="*/ 307 h 607"/>
                  <a:gd name="T46" fmla="*/ 96 w 432"/>
                  <a:gd name="T47" fmla="*/ 262 h 607"/>
                  <a:gd name="T48" fmla="*/ 125 w 432"/>
                  <a:gd name="T49" fmla="*/ 219 h 607"/>
                  <a:gd name="T50" fmla="*/ 159 w 432"/>
                  <a:gd name="T51" fmla="*/ 180 h 607"/>
                  <a:gd name="T52" fmla="*/ 195 w 432"/>
                  <a:gd name="T53" fmla="*/ 142 h 607"/>
                  <a:gd name="T54" fmla="*/ 235 w 432"/>
                  <a:gd name="T55" fmla="*/ 110 h 607"/>
                  <a:gd name="T56" fmla="*/ 277 w 432"/>
                  <a:gd name="T57" fmla="*/ 82 h 607"/>
                  <a:gd name="T58" fmla="*/ 316 w 432"/>
                  <a:gd name="T59" fmla="*/ 61 h 607"/>
                  <a:gd name="T60" fmla="*/ 348 w 432"/>
                  <a:gd name="T61" fmla="*/ 43 h 607"/>
                  <a:gd name="T62" fmla="*/ 379 w 432"/>
                  <a:gd name="T63" fmla="*/ 25 h 607"/>
                  <a:gd name="T64" fmla="*/ 411 w 432"/>
                  <a:gd name="T65" fmla="*/ 8 h 607"/>
                  <a:gd name="T66" fmla="*/ 432 w 432"/>
                  <a:gd name="T67" fmla="*/ 4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2" h="607">
                    <a:moveTo>
                      <a:pt x="432" y="46"/>
                    </a:moveTo>
                    <a:lnTo>
                      <a:pt x="396" y="240"/>
                    </a:lnTo>
                    <a:lnTo>
                      <a:pt x="386" y="273"/>
                    </a:lnTo>
                    <a:lnTo>
                      <a:pt x="376" y="307"/>
                    </a:lnTo>
                    <a:lnTo>
                      <a:pt x="366" y="339"/>
                    </a:lnTo>
                    <a:lnTo>
                      <a:pt x="355" y="371"/>
                    </a:lnTo>
                    <a:lnTo>
                      <a:pt x="327" y="399"/>
                    </a:lnTo>
                    <a:lnTo>
                      <a:pt x="319" y="389"/>
                    </a:lnTo>
                    <a:lnTo>
                      <a:pt x="312" y="378"/>
                    </a:lnTo>
                    <a:lnTo>
                      <a:pt x="304" y="368"/>
                    </a:lnTo>
                    <a:lnTo>
                      <a:pt x="291" y="364"/>
                    </a:lnTo>
                    <a:lnTo>
                      <a:pt x="277" y="365"/>
                    </a:lnTo>
                    <a:lnTo>
                      <a:pt x="263" y="371"/>
                    </a:lnTo>
                    <a:lnTo>
                      <a:pt x="252" y="379"/>
                    </a:lnTo>
                    <a:lnTo>
                      <a:pt x="241" y="390"/>
                    </a:lnTo>
                    <a:lnTo>
                      <a:pt x="231" y="402"/>
                    </a:lnTo>
                    <a:lnTo>
                      <a:pt x="223" y="414"/>
                    </a:lnTo>
                    <a:lnTo>
                      <a:pt x="214" y="427"/>
                    </a:lnTo>
                    <a:lnTo>
                      <a:pt x="207" y="438"/>
                    </a:lnTo>
                    <a:lnTo>
                      <a:pt x="196" y="459"/>
                    </a:lnTo>
                    <a:lnTo>
                      <a:pt x="185" y="481"/>
                    </a:lnTo>
                    <a:lnTo>
                      <a:pt x="174" y="503"/>
                    </a:lnTo>
                    <a:lnTo>
                      <a:pt x="163" y="524"/>
                    </a:lnTo>
                    <a:lnTo>
                      <a:pt x="149" y="547"/>
                    </a:lnTo>
                    <a:lnTo>
                      <a:pt x="135" y="566"/>
                    </a:lnTo>
                    <a:lnTo>
                      <a:pt x="119" y="586"/>
                    </a:lnTo>
                    <a:lnTo>
                      <a:pt x="100" y="602"/>
                    </a:lnTo>
                    <a:lnTo>
                      <a:pt x="89" y="605"/>
                    </a:lnTo>
                    <a:lnTo>
                      <a:pt x="78" y="607"/>
                    </a:lnTo>
                    <a:lnTo>
                      <a:pt x="68" y="607"/>
                    </a:lnTo>
                    <a:lnTo>
                      <a:pt x="57" y="604"/>
                    </a:lnTo>
                    <a:lnTo>
                      <a:pt x="47" y="600"/>
                    </a:lnTo>
                    <a:lnTo>
                      <a:pt x="37" y="595"/>
                    </a:lnTo>
                    <a:lnTo>
                      <a:pt x="27" y="588"/>
                    </a:lnTo>
                    <a:lnTo>
                      <a:pt x="19" y="582"/>
                    </a:lnTo>
                    <a:lnTo>
                      <a:pt x="5" y="556"/>
                    </a:lnTo>
                    <a:lnTo>
                      <a:pt x="0" y="530"/>
                    </a:lnTo>
                    <a:lnTo>
                      <a:pt x="1" y="503"/>
                    </a:lnTo>
                    <a:lnTo>
                      <a:pt x="8" y="478"/>
                    </a:lnTo>
                    <a:lnTo>
                      <a:pt x="16" y="452"/>
                    </a:lnTo>
                    <a:lnTo>
                      <a:pt x="27" y="425"/>
                    </a:lnTo>
                    <a:lnTo>
                      <a:pt x="37" y="400"/>
                    </a:lnTo>
                    <a:lnTo>
                      <a:pt x="46" y="375"/>
                    </a:lnTo>
                    <a:lnTo>
                      <a:pt x="53" y="351"/>
                    </a:lnTo>
                    <a:lnTo>
                      <a:pt x="61" y="329"/>
                    </a:lnTo>
                    <a:lnTo>
                      <a:pt x="72" y="307"/>
                    </a:lnTo>
                    <a:lnTo>
                      <a:pt x="83" y="283"/>
                    </a:lnTo>
                    <a:lnTo>
                      <a:pt x="96" y="262"/>
                    </a:lnTo>
                    <a:lnTo>
                      <a:pt x="110" y="240"/>
                    </a:lnTo>
                    <a:lnTo>
                      <a:pt x="125" y="219"/>
                    </a:lnTo>
                    <a:lnTo>
                      <a:pt x="142" y="199"/>
                    </a:lnTo>
                    <a:lnTo>
                      <a:pt x="159" y="180"/>
                    </a:lnTo>
                    <a:lnTo>
                      <a:pt x="177" y="160"/>
                    </a:lnTo>
                    <a:lnTo>
                      <a:pt x="195" y="142"/>
                    </a:lnTo>
                    <a:lnTo>
                      <a:pt x="216" y="125"/>
                    </a:lnTo>
                    <a:lnTo>
                      <a:pt x="235" y="110"/>
                    </a:lnTo>
                    <a:lnTo>
                      <a:pt x="256" y="95"/>
                    </a:lnTo>
                    <a:lnTo>
                      <a:pt x="277" y="82"/>
                    </a:lnTo>
                    <a:lnTo>
                      <a:pt x="299" y="70"/>
                    </a:lnTo>
                    <a:lnTo>
                      <a:pt x="316" y="61"/>
                    </a:lnTo>
                    <a:lnTo>
                      <a:pt x="331" y="53"/>
                    </a:lnTo>
                    <a:lnTo>
                      <a:pt x="348" y="43"/>
                    </a:lnTo>
                    <a:lnTo>
                      <a:pt x="364" y="35"/>
                    </a:lnTo>
                    <a:lnTo>
                      <a:pt x="379" y="25"/>
                    </a:lnTo>
                    <a:lnTo>
                      <a:pt x="396" y="16"/>
                    </a:lnTo>
                    <a:lnTo>
                      <a:pt x="411" y="8"/>
                    </a:lnTo>
                    <a:lnTo>
                      <a:pt x="428" y="0"/>
                    </a:lnTo>
                    <a:lnTo>
                      <a:pt x="43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149EF0D5-867F-8C01-F932-7B96358790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6" y="2314"/>
                <a:ext cx="179" cy="179"/>
              </a:xfrm>
              <a:custGeom>
                <a:avLst/>
                <a:gdLst>
                  <a:gd name="T0" fmla="*/ 368 w 536"/>
                  <a:gd name="T1" fmla="*/ 253 h 537"/>
                  <a:gd name="T2" fmla="*/ 485 w 536"/>
                  <a:gd name="T3" fmla="*/ 367 h 537"/>
                  <a:gd name="T4" fmla="*/ 499 w 536"/>
                  <a:gd name="T5" fmla="*/ 381 h 537"/>
                  <a:gd name="T6" fmla="*/ 513 w 536"/>
                  <a:gd name="T7" fmla="*/ 395 h 537"/>
                  <a:gd name="T8" fmla="*/ 529 w 536"/>
                  <a:gd name="T9" fmla="*/ 409 h 537"/>
                  <a:gd name="T10" fmla="*/ 536 w 536"/>
                  <a:gd name="T11" fmla="*/ 431 h 537"/>
                  <a:gd name="T12" fmla="*/ 530 w 536"/>
                  <a:gd name="T13" fmla="*/ 465 h 537"/>
                  <a:gd name="T14" fmla="*/ 517 w 536"/>
                  <a:gd name="T15" fmla="*/ 496 h 537"/>
                  <a:gd name="T16" fmla="*/ 502 w 536"/>
                  <a:gd name="T17" fmla="*/ 523 h 537"/>
                  <a:gd name="T18" fmla="*/ 476 w 536"/>
                  <a:gd name="T19" fmla="*/ 533 h 537"/>
                  <a:gd name="T20" fmla="*/ 443 w 536"/>
                  <a:gd name="T21" fmla="*/ 525 h 537"/>
                  <a:gd name="T22" fmla="*/ 411 w 536"/>
                  <a:gd name="T23" fmla="*/ 512 h 537"/>
                  <a:gd name="T24" fmla="*/ 381 w 536"/>
                  <a:gd name="T25" fmla="*/ 498 h 537"/>
                  <a:gd name="T26" fmla="*/ 351 w 536"/>
                  <a:gd name="T27" fmla="*/ 482 h 537"/>
                  <a:gd name="T28" fmla="*/ 324 w 536"/>
                  <a:gd name="T29" fmla="*/ 462 h 537"/>
                  <a:gd name="T30" fmla="*/ 296 w 536"/>
                  <a:gd name="T31" fmla="*/ 441 h 537"/>
                  <a:gd name="T32" fmla="*/ 269 w 536"/>
                  <a:gd name="T33" fmla="*/ 419 h 537"/>
                  <a:gd name="T34" fmla="*/ 243 w 536"/>
                  <a:gd name="T35" fmla="*/ 395 h 537"/>
                  <a:gd name="T36" fmla="*/ 219 w 536"/>
                  <a:gd name="T37" fmla="*/ 369 h 537"/>
                  <a:gd name="T38" fmla="*/ 191 w 536"/>
                  <a:gd name="T39" fmla="*/ 346 h 537"/>
                  <a:gd name="T40" fmla="*/ 160 w 536"/>
                  <a:gd name="T41" fmla="*/ 332 h 537"/>
                  <a:gd name="T42" fmla="*/ 131 w 536"/>
                  <a:gd name="T43" fmla="*/ 331 h 537"/>
                  <a:gd name="T44" fmla="*/ 107 w 536"/>
                  <a:gd name="T45" fmla="*/ 338 h 537"/>
                  <a:gd name="T46" fmla="*/ 86 w 536"/>
                  <a:gd name="T47" fmla="*/ 353 h 537"/>
                  <a:gd name="T48" fmla="*/ 68 w 536"/>
                  <a:gd name="T49" fmla="*/ 373 h 537"/>
                  <a:gd name="T50" fmla="*/ 43 w 536"/>
                  <a:gd name="T51" fmla="*/ 341 h 537"/>
                  <a:gd name="T52" fmla="*/ 18 w 536"/>
                  <a:gd name="T53" fmla="*/ 251 h 537"/>
                  <a:gd name="T54" fmla="*/ 4 w 536"/>
                  <a:gd name="T55" fmla="*/ 154 h 537"/>
                  <a:gd name="T56" fmla="*/ 0 w 536"/>
                  <a:gd name="T57" fmla="*/ 55 h 537"/>
                  <a:gd name="T58" fmla="*/ 25 w 536"/>
                  <a:gd name="T59" fmla="*/ 2 h 537"/>
                  <a:gd name="T60" fmla="*/ 61 w 536"/>
                  <a:gd name="T61" fmla="*/ 0 h 537"/>
                  <a:gd name="T62" fmla="*/ 92 w 536"/>
                  <a:gd name="T63" fmla="*/ 6 h 537"/>
                  <a:gd name="T64" fmla="*/ 120 w 536"/>
                  <a:gd name="T65" fmla="*/ 14 h 537"/>
                  <a:gd name="T66" fmla="*/ 151 w 536"/>
                  <a:gd name="T67" fmla="*/ 28 h 537"/>
                  <a:gd name="T68" fmla="*/ 180 w 536"/>
                  <a:gd name="T69" fmla="*/ 46 h 537"/>
                  <a:gd name="T70" fmla="*/ 208 w 536"/>
                  <a:gd name="T71" fmla="*/ 69 h 537"/>
                  <a:gd name="T72" fmla="*/ 237 w 536"/>
                  <a:gd name="T73" fmla="*/ 95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6" h="537">
                    <a:moveTo>
                      <a:pt x="252" y="110"/>
                    </a:moveTo>
                    <a:lnTo>
                      <a:pt x="368" y="253"/>
                    </a:lnTo>
                    <a:lnTo>
                      <a:pt x="477" y="360"/>
                    </a:lnTo>
                    <a:lnTo>
                      <a:pt x="485" y="367"/>
                    </a:lnTo>
                    <a:lnTo>
                      <a:pt x="492" y="374"/>
                    </a:lnTo>
                    <a:lnTo>
                      <a:pt x="499" y="381"/>
                    </a:lnTo>
                    <a:lnTo>
                      <a:pt x="506" y="388"/>
                    </a:lnTo>
                    <a:lnTo>
                      <a:pt x="513" y="395"/>
                    </a:lnTo>
                    <a:lnTo>
                      <a:pt x="520" y="402"/>
                    </a:lnTo>
                    <a:lnTo>
                      <a:pt x="529" y="409"/>
                    </a:lnTo>
                    <a:lnTo>
                      <a:pt x="536" y="415"/>
                    </a:lnTo>
                    <a:lnTo>
                      <a:pt x="536" y="431"/>
                    </a:lnTo>
                    <a:lnTo>
                      <a:pt x="533" y="448"/>
                    </a:lnTo>
                    <a:lnTo>
                      <a:pt x="530" y="465"/>
                    </a:lnTo>
                    <a:lnTo>
                      <a:pt x="524" y="480"/>
                    </a:lnTo>
                    <a:lnTo>
                      <a:pt x="517" y="496"/>
                    </a:lnTo>
                    <a:lnTo>
                      <a:pt x="510" y="510"/>
                    </a:lnTo>
                    <a:lnTo>
                      <a:pt x="502" y="523"/>
                    </a:lnTo>
                    <a:lnTo>
                      <a:pt x="492" y="537"/>
                    </a:lnTo>
                    <a:lnTo>
                      <a:pt x="476" y="533"/>
                    </a:lnTo>
                    <a:lnTo>
                      <a:pt x="459" y="529"/>
                    </a:lnTo>
                    <a:lnTo>
                      <a:pt x="443" y="525"/>
                    </a:lnTo>
                    <a:lnTo>
                      <a:pt x="427" y="519"/>
                    </a:lnTo>
                    <a:lnTo>
                      <a:pt x="411" y="512"/>
                    </a:lnTo>
                    <a:lnTo>
                      <a:pt x="396" y="505"/>
                    </a:lnTo>
                    <a:lnTo>
                      <a:pt x="381" y="498"/>
                    </a:lnTo>
                    <a:lnTo>
                      <a:pt x="367" y="490"/>
                    </a:lnTo>
                    <a:lnTo>
                      <a:pt x="351" y="482"/>
                    </a:lnTo>
                    <a:lnTo>
                      <a:pt x="338" y="472"/>
                    </a:lnTo>
                    <a:lnTo>
                      <a:pt x="324" y="462"/>
                    </a:lnTo>
                    <a:lnTo>
                      <a:pt x="310" y="452"/>
                    </a:lnTo>
                    <a:lnTo>
                      <a:pt x="296" y="441"/>
                    </a:lnTo>
                    <a:lnTo>
                      <a:pt x="282" y="430"/>
                    </a:lnTo>
                    <a:lnTo>
                      <a:pt x="269" y="419"/>
                    </a:lnTo>
                    <a:lnTo>
                      <a:pt x="255" y="408"/>
                    </a:lnTo>
                    <a:lnTo>
                      <a:pt x="243" y="395"/>
                    </a:lnTo>
                    <a:lnTo>
                      <a:pt x="232" y="381"/>
                    </a:lnTo>
                    <a:lnTo>
                      <a:pt x="219" y="369"/>
                    </a:lnTo>
                    <a:lnTo>
                      <a:pt x="205" y="356"/>
                    </a:lnTo>
                    <a:lnTo>
                      <a:pt x="191" y="346"/>
                    </a:lnTo>
                    <a:lnTo>
                      <a:pt x="177" y="338"/>
                    </a:lnTo>
                    <a:lnTo>
                      <a:pt x="160" y="332"/>
                    </a:lnTo>
                    <a:lnTo>
                      <a:pt x="144" y="330"/>
                    </a:lnTo>
                    <a:lnTo>
                      <a:pt x="131" y="331"/>
                    </a:lnTo>
                    <a:lnTo>
                      <a:pt x="119" y="334"/>
                    </a:lnTo>
                    <a:lnTo>
                      <a:pt x="107" y="338"/>
                    </a:lnTo>
                    <a:lnTo>
                      <a:pt x="98" y="345"/>
                    </a:lnTo>
                    <a:lnTo>
                      <a:pt x="86" y="353"/>
                    </a:lnTo>
                    <a:lnTo>
                      <a:pt x="78" y="362"/>
                    </a:lnTo>
                    <a:lnTo>
                      <a:pt x="68" y="373"/>
                    </a:lnTo>
                    <a:lnTo>
                      <a:pt x="60" y="383"/>
                    </a:lnTo>
                    <a:lnTo>
                      <a:pt x="43" y="341"/>
                    </a:lnTo>
                    <a:lnTo>
                      <a:pt x="29" y="297"/>
                    </a:lnTo>
                    <a:lnTo>
                      <a:pt x="18" y="251"/>
                    </a:lnTo>
                    <a:lnTo>
                      <a:pt x="10" y="203"/>
                    </a:lnTo>
                    <a:lnTo>
                      <a:pt x="4" y="154"/>
                    </a:lnTo>
                    <a:lnTo>
                      <a:pt x="1" y="105"/>
                    </a:lnTo>
                    <a:lnTo>
                      <a:pt x="0" y="55"/>
                    </a:lnTo>
                    <a:lnTo>
                      <a:pt x="3" y="6"/>
                    </a:lnTo>
                    <a:lnTo>
                      <a:pt x="25" y="2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8" y="2"/>
                    </a:lnTo>
                    <a:lnTo>
                      <a:pt x="92" y="6"/>
                    </a:lnTo>
                    <a:lnTo>
                      <a:pt x="106" y="10"/>
                    </a:lnTo>
                    <a:lnTo>
                      <a:pt x="120" y="14"/>
                    </a:lnTo>
                    <a:lnTo>
                      <a:pt x="135" y="18"/>
                    </a:lnTo>
                    <a:lnTo>
                      <a:pt x="151" y="28"/>
                    </a:lnTo>
                    <a:lnTo>
                      <a:pt x="166" y="37"/>
                    </a:lnTo>
                    <a:lnTo>
                      <a:pt x="180" y="46"/>
                    </a:lnTo>
                    <a:lnTo>
                      <a:pt x="194" y="57"/>
                    </a:lnTo>
                    <a:lnTo>
                      <a:pt x="208" y="69"/>
                    </a:lnTo>
                    <a:lnTo>
                      <a:pt x="222" y="81"/>
                    </a:lnTo>
                    <a:lnTo>
                      <a:pt x="237" y="95"/>
                    </a:lnTo>
                    <a:lnTo>
                      <a:pt x="25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1976763E-64BF-B541-C8CA-9D6F847AFD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2" y="2316"/>
                <a:ext cx="19" cy="213"/>
              </a:xfrm>
              <a:custGeom>
                <a:avLst/>
                <a:gdLst>
                  <a:gd name="T0" fmla="*/ 43 w 57"/>
                  <a:gd name="T1" fmla="*/ 348 h 638"/>
                  <a:gd name="T2" fmla="*/ 44 w 57"/>
                  <a:gd name="T3" fmla="*/ 391 h 638"/>
                  <a:gd name="T4" fmla="*/ 50 w 57"/>
                  <a:gd name="T5" fmla="*/ 489 h 638"/>
                  <a:gd name="T6" fmla="*/ 54 w 57"/>
                  <a:gd name="T7" fmla="*/ 586 h 638"/>
                  <a:gd name="T8" fmla="*/ 57 w 57"/>
                  <a:gd name="T9" fmla="*/ 634 h 638"/>
                  <a:gd name="T10" fmla="*/ 49 w 57"/>
                  <a:gd name="T11" fmla="*/ 635 h 638"/>
                  <a:gd name="T12" fmla="*/ 42 w 57"/>
                  <a:gd name="T13" fmla="*/ 636 h 638"/>
                  <a:gd name="T14" fmla="*/ 33 w 57"/>
                  <a:gd name="T15" fmla="*/ 638 h 638"/>
                  <a:gd name="T16" fmla="*/ 25 w 57"/>
                  <a:gd name="T17" fmla="*/ 638 h 638"/>
                  <a:gd name="T18" fmla="*/ 18 w 57"/>
                  <a:gd name="T19" fmla="*/ 583 h 638"/>
                  <a:gd name="T20" fmla="*/ 12 w 57"/>
                  <a:gd name="T21" fmla="*/ 529 h 638"/>
                  <a:gd name="T22" fmla="*/ 7 w 57"/>
                  <a:gd name="T23" fmla="*/ 475 h 638"/>
                  <a:gd name="T24" fmla="*/ 3 w 57"/>
                  <a:gd name="T25" fmla="*/ 420 h 638"/>
                  <a:gd name="T26" fmla="*/ 0 w 57"/>
                  <a:gd name="T27" fmla="*/ 32 h 638"/>
                  <a:gd name="T28" fmla="*/ 12 w 57"/>
                  <a:gd name="T29" fmla="*/ 0 h 638"/>
                  <a:gd name="T30" fmla="*/ 12 w 57"/>
                  <a:gd name="T31" fmla="*/ 91 h 638"/>
                  <a:gd name="T32" fmla="*/ 17 w 57"/>
                  <a:gd name="T33" fmla="*/ 179 h 638"/>
                  <a:gd name="T34" fmla="*/ 26 w 57"/>
                  <a:gd name="T35" fmla="*/ 264 h 638"/>
                  <a:gd name="T36" fmla="*/ 43 w 57"/>
                  <a:gd name="T37" fmla="*/ 34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38">
                    <a:moveTo>
                      <a:pt x="43" y="348"/>
                    </a:moveTo>
                    <a:lnTo>
                      <a:pt x="44" y="391"/>
                    </a:lnTo>
                    <a:lnTo>
                      <a:pt x="50" y="489"/>
                    </a:lnTo>
                    <a:lnTo>
                      <a:pt x="54" y="586"/>
                    </a:lnTo>
                    <a:lnTo>
                      <a:pt x="57" y="634"/>
                    </a:lnTo>
                    <a:lnTo>
                      <a:pt x="49" y="635"/>
                    </a:lnTo>
                    <a:lnTo>
                      <a:pt x="42" y="636"/>
                    </a:lnTo>
                    <a:lnTo>
                      <a:pt x="33" y="638"/>
                    </a:lnTo>
                    <a:lnTo>
                      <a:pt x="25" y="638"/>
                    </a:lnTo>
                    <a:lnTo>
                      <a:pt x="18" y="583"/>
                    </a:lnTo>
                    <a:lnTo>
                      <a:pt x="12" y="529"/>
                    </a:lnTo>
                    <a:lnTo>
                      <a:pt x="7" y="475"/>
                    </a:lnTo>
                    <a:lnTo>
                      <a:pt x="3" y="420"/>
                    </a:lnTo>
                    <a:lnTo>
                      <a:pt x="0" y="32"/>
                    </a:lnTo>
                    <a:lnTo>
                      <a:pt x="12" y="0"/>
                    </a:lnTo>
                    <a:lnTo>
                      <a:pt x="12" y="91"/>
                    </a:lnTo>
                    <a:lnTo>
                      <a:pt x="17" y="179"/>
                    </a:lnTo>
                    <a:lnTo>
                      <a:pt x="26" y="264"/>
                    </a:lnTo>
                    <a:lnTo>
                      <a:pt x="43" y="348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3">
                <a:extLst>
                  <a:ext uri="{FF2B5EF4-FFF2-40B4-BE49-F238E27FC236}">
                    <a16:creationId xmlns:a16="http://schemas.microsoft.com/office/drawing/2014/main" id="{186DA4C3-F387-407D-A668-8B7543498F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8" y="2336"/>
                <a:ext cx="18" cy="192"/>
              </a:xfrm>
              <a:custGeom>
                <a:avLst/>
                <a:gdLst>
                  <a:gd name="T0" fmla="*/ 52 w 52"/>
                  <a:gd name="T1" fmla="*/ 169 h 574"/>
                  <a:gd name="T2" fmla="*/ 50 w 52"/>
                  <a:gd name="T3" fmla="*/ 198 h 574"/>
                  <a:gd name="T4" fmla="*/ 50 w 52"/>
                  <a:gd name="T5" fmla="*/ 228 h 574"/>
                  <a:gd name="T6" fmla="*/ 49 w 52"/>
                  <a:gd name="T7" fmla="*/ 257 h 574"/>
                  <a:gd name="T8" fmla="*/ 48 w 52"/>
                  <a:gd name="T9" fmla="*/ 288 h 574"/>
                  <a:gd name="T10" fmla="*/ 45 w 52"/>
                  <a:gd name="T11" fmla="*/ 438 h 574"/>
                  <a:gd name="T12" fmla="*/ 41 w 52"/>
                  <a:gd name="T13" fmla="*/ 574 h 574"/>
                  <a:gd name="T14" fmla="*/ 0 w 52"/>
                  <a:gd name="T15" fmla="*/ 561 h 574"/>
                  <a:gd name="T16" fmla="*/ 3 w 52"/>
                  <a:gd name="T17" fmla="*/ 501 h 574"/>
                  <a:gd name="T18" fmla="*/ 6 w 52"/>
                  <a:gd name="T19" fmla="*/ 281 h 574"/>
                  <a:gd name="T20" fmla="*/ 2 w 52"/>
                  <a:gd name="T21" fmla="*/ 235 h 574"/>
                  <a:gd name="T22" fmla="*/ 9 w 52"/>
                  <a:gd name="T23" fmla="*/ 189 h 574"/>
                  <a:gd name="T24" fmla="*/ 20 w 52"/>
                  <a:gd name="T25" fmla="*/ 143 h 574"/>
                  <a:gd name="T26" fmla="*/ 28 w 52"/>
                  <a:gd name="T27" fmla="*/ 97 h 574"/>
                  <a:gd name="T28" fmla="*/ 41 w 52"/>
                  <a:gd name="T29" fmla="*/ 0 h 574"/>
                  <a:gd name="T30" fmla="*/ 52 w 52"/>
                  <a:gd name="T31" fmla="*/ 16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574">
                    <a:moveTo>
                      <a:pt x="52" y="169"/>
                    </a:moveTo>
                    <a:lnTo>
                      <a:pt x="50" y="198"/>
                    </a:lnTo>
                    <a:lnTo>
                      <a:pt x="50" y="228"/>
                    </a:lnTo>
                    <a:lnTo>
                      <a:pt x="49" y="257"/>
                    </a:lnTo>
                    <a:lnTo>
                      <a:pt x="48" y="288"/>
                    </a:lnTo>
                    <a:lnTo>
                      <a:pt x="45" y="438"/>
                    </a:lnTo>
                    <a:lnTo>
                      <a:pt x="41" y="574"/>
                    </a:lnTo>
                    <a:lnTo>
                      <a:pt x="0" y="561"/>
                    </a:lnTo>
                    <a:lnTo>
                      <a:pt x="3" y="501"/>
                    </a:lnTo>
                    <a:lnTo>
                      <a:pt x="6" y="281"/>
                    </a:lnTo>
                    <a:lnTo>
                      <a:pt x="2" y="235"/>
                    </a:lnTo>
                    <a:lnTo>
                      <a:pt x="9" y="189"/>
                    </a:lnTo>
                    <a:lnTo>
                      <a:pt x="20" y="143"/>
                    </a:lnTo>
                    <a:lnTo>
                      <a:pt x="28" y="97"/>
                    </a:lnTo>
                    <a:lnTo>
                      <a:pt x="41" y="0"/>
                    </a:lnTo>
                    <a:lnTo>
                      <a:pt x="52" y="169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4">
                <a:extLst>
                  <a:ext uri="{FF2B5EF4-FFF2-40B4-BE49-F238E27FC236}">
                    <a16:creationId xmlns:a16="http://schemas.microsoft.com/office/drawing/2014/main" id="{A8AF7A06-36F2-5B87-854D-BE79CE7855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81" y="2336"/>
                <a:ext cx="62" cy="83"/>
              </a:xfrm>
              <a:custGeom>
                <a:avLst/>
                <a:gdLst>
                  <a:gd name="T0" fmla="*/ 185 w 185"/>
                  <a:gd name="T1" fmla="*/ 38 h 249"/>
                  <a:gd name="T2" fmla="*/ 166 w 185"/>
                  <a:gd name="T3" fmla="*/ 102 h 249"/>
                  <a:gd name="T4" fmla="*/ 89 w 185"/>
                  <a:gd name="T5" fmla="*/ 249 h 249"/>
                  <a:gd name="T6" fmla="*/ 74 w 185"/>
                  <a:gd name="T7" fmla="*/ 225 h 249"/>
                  <a:gd name="T8" fmla="*/ 60 w 185"/>
                  <a:gd name="T9" fmla="*/ 201 h 249"/>
                  <a:gd name="T10" fmla="*/ 49 w 185"/>
                  <a:gd name="T11" fmla="*/ 176 h 249"/>
                  <a:gd name="T12" fmla="*/ 38 w 185"/>
                  <a:gd name="T13" fmla="*/ 150 h 249"/>
                  <a:gd name="T14" fmla="*/ 28 w 185"/>
                  <a:gd name="T15" fmla="*/ 123 h 249"/>
                  <a:gd name="T16" fmla="*/ 18 w 185"/>
                  <a:gd name="T17" fmla="*/ 98 h 249"/>
                  <a:gd name="T18" fmla="*/ 8 w 185"/>
                  <a:gd name="T19" fmla="*/ 73 h 249"/>
                  <a:gd name="T20" fmla="*/ 0 w 185"/>
                  <a:gd name="T21" fmla="*/ 48 h 249"/>
                  <a:gd name="T22" fmla="*/ 11 w 185"/>
                  <a:gd name="T23" fmla="*/ 45 h 249"/>
                  <a:gd name="T24" fmla="*/ 21 w 185"/>
                  <a:gd name="T25" fmla="*/ 38 h 249"/>
                  <a:gd name="T26" fmla="*/ 29 w 185"/>
                  <a:gd name="T27" fmla="*/ 30 h 249"/>
                  <a:gd name="T28" fmla="*/ 38 w 185"/>
                  <a:gd name="T29" fmla="*/ 20 h 249"/>
                  <a:gd name="T30" fmla="*/ 46 w 185"/>
                  <a:gd name="T31" fmla="*/ 11 h 249"/>
                  <a:gd name="T32" fmla="*/ 54 w 185"/>
                  <a:gd name="T33" fmla="*/ 7 h 249"/>
                  <a:gd name="T34" fmla="*/ 64 w 185"/>
                  <a:gd name="T35" fmla="*/ 9 h 249"/>
                  <a:gd name="T36" fmla="*/ 75 w 185"/>
                  <a:gd name="T37" fmla="*/ 17 h 249"/>
                  <a:gd name="T38" fmla="*/ 85 w 185"/>
                  <a:gd name="T39" fmla="*/ 18 h 249"/>
                  <a:gd name="T40" fmla="*/ 96 w 185"/>
                  <a:gd name="T41" fmla="*/ 20 h 249"/>
                  <a:gd name="T42" fmla="*/ 106 w 185"/>
                  <a:gd name="T43" fmla="*/ 20 h 249"/>
                  <a:gd name="T44" fmla="*/ 117 w 185"/>
                  <a:gd name="T45" fmla="*/ 18 h 249"/>
                  <a:gd name="T46" fmla="*/ 127 w 185"/>
                  <a:gd name="T47" fmla="*/ 17 h 249"/>
                  <a:gd name="T48" fmla="*/ 137 w 185"/>
                  <a:gd name="T49" fmla="*/ 13 h 249"/>
                  <a:gd name="T50" fmla="*/ 145 w 185"/>
                  <a:gd name="T51" fmla="*/ 7 h 249"/>
                  <a:gd name="T52" fmla="*/ 153 w 185"/>
                  <a:gd name="T53" fmla="*/ 0 h 249"/>
                  <a:gd name="T54" fmla="*/ 160 w 185"/>
                  <a:gd name="T55" fmla="*/ 11 h 249"/>
                  <a:gd name="T56" fmla="*/ 167 w 185"/>
                  <a:gd name="T57" fmla="*/ 21 h 249"/>
                  <a:gd name="T58" fmla="*/ 176 w 185"/>
                  <a:gd name="T59" fmla="*/ 31 h 249"/>
                  <a:gd name="T60" fmla="*/ 185 w 185"/>
                  <a:gd name="T61" fmla="*/ 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5" h="249">
                    <a:moveTo>
                      <a:pt x="185" y="38"/>
                    </a:moveTo>
                    <a:lnTo>
                      <a:pt x="166" y="102"/>
                    </a:lnTo>
                    <a:lnTo>
                      <a:pt x="89" y="249"/>
                    </a:lnTo>
                    <a:lnTo>
                      <a:pt x="74" y="225"/>
                    </a:lnTo>
                    <a:lnTo>
                      <a:pt x="60" y="201"/>
                    </a:lnTo>
                    <a:lnTo>
                      <a:pt x="49" y="176"/>
                    </a:lnTo>
                    <a:lnTo>
                      <a:pt x="38" y="150"/>
                    </a:lnTo>
                    <a:lnTo>
                      <a:pt x="28" y="123"/>
                    </a:lnTo>
                    <a:lnTo>
                      <a:pt x="18" y="98"/>
                    </a:lnTo>
                    <a:lnTo>
                      <a:pt x="8" y="73"/>
                    </a:lnTo>
                    <a:lnTo>
                      <a:pt x="0" y="48"/>
                    </a:lnTo>
                    <a:lnTo>
                      <a:pt x="11" y="45"/>
                    </a:lnTo>
                    <a:lnTo>
                      <a:pt x="21" y="38"/>
                    </a:lnTo>
                    <a:lnTo>
                      <a:pt x="29" y="30"/>
                    </a:lnTo>
                    <a:lnTo>
                      <a:pt x="38" y="20"/>
                    </a:lnTo>
                    <a:lnTo>
                      <a:pt x="46" y="11"/>
                    </a:lnTo>
                    <a:lnTo>
                      <a:pt x="54" y="7"/>
                    </a:lnTo>
                    <a:lnTo>
                      <a:pt x="64" y="9"/>
                    </a:lnTo>
                    <a:lnTo>
                      <a:pt x="75" y="17"/>
                    </a:lnTo>
                    <a:lnTo>
                      <a:pt x="85" y="18"/>
                    </a:lnTo>
                    <a:lnTo>
                      <a:pt x="96" y="20"/>
                    </a:lnTo>
                    <a:lnTo>
                      <a:pt x="106" y="20"/>
                    </a:lnTo>
                    <a:lnTo>
                      <a:pt x="117" y="18"/>
                    </a:lnTo>
                    <a:lnTo>
                      <a:pt x="127" y="17"/>
                    </a:lnTo>
                    <a:lnTo>
                      <a:pt x="137" y="13"/>
                    </a:lnTo>
                    <a:lnTo>
                      <a:pt x="145" y="7"/>
                    </a:lnTo>
                    <a:lnTo>
                      <a:pt x="153" y="0"/>
                    </a:lnTo>
                    <a:lnTo>
                      <a:pt x="160" y="11"/>
                    </a:lnTo>
                    <a:lnTo>
                      <a:pt x="167" y="21"/>
                    </a:lnTo>
                    <a:lnTo>
                      <a:pt x="176" y="31"/>
                    </a:lnTo>
                    <a:lnTo>
                      <a:pt x="18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D02FC9C7-223D-B395-FAC7-A901B31862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51" y="2339"/>
                <a:ext cx="22" cy="196"/>
              </a:xfrm>
              <a:custGeom>
                <a:avLst/>
                <a:gdLst>
                  <a:gd name="T0" fmla="*/ 49 w 68"/>
                  <a:gd name="T1" fmla="*/ 383 h 586"/>
                  <a:gd name="T2" fmla="*/ 54 w 68"/>
                  <a:gd name="T3" fmla="*/ 431 h 586"/>
                  <a:gd name="T4" fmla="*/ 59 w 68"/>
                  <a:gd name="T5" fmla="*/ 478 h 586"/>
                  <a:gd name="T6" fmla="*/ 63 w 68"/>
                  <a:gd name="T7" fmla="*/ 526 h 586"/>
                  <a:gd name="T8" fmla="*/ 68 w 68"/>
                  <a:gd name="T9" fmla="*/ 573 h 586"/>
                  <a:gd name="T10" fmla="*/ 20 w 68"/>
                  <a:gd name="T11" fmla="*/ 586 h 586"/>
                  <a:gd name="T12" fmla="*/ 4 w 68"/>
                  <a:gd name="T13" fmla="*/ 291 h 586"/>
                  <a:gd name="T14" fmla="*/ 3 w 68"/>
                  <a:gd name="T15" fmla="*/ 227 h 586"/>
                  <a:gd name="T16" fmla="*/ 0 w 68"/>
                  <a:gd name="T17" fmla="*/ 161 h 586"/>
                  <a:gd name="T18" fmla="*/ 0 w 68"/>
                  <a:gd name="T19" fmla="*/ 97 h 586"/>
                  <a:gd name="T20" fmla="*/ 8 w 68"/>
                  <a:gd name="T21" fmla="*/ 36 h 586"/>
                  <a:gd name="T22" fmla="*/ 21 w 68"/>
                  <a:gd name="T23" fmla="*/ 30 h 586"/>
                  <a:gd name="T24" fmla="*/ 32 w 68"/>
                  <a:gd name="T25" fmla="*/ 23 h 586"/>
                  <a:gd name="T26" fmla="*/ 40 w 68"/>
                  <a:gd name="T27" fmla="*/ 12 h 586"/>
                  <a:gd name="T28" fmla="*/ 46 w 68"/>
                  <a:gd name="T29" fmla="*/ 0 h 586"/>
                  <a:gd name="T30" fmla="*/ 49 w 68"/>
                  <a:gd name="T31" fmla="*/ 38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586">
                    <a:moveTo>
                      <a:pt x="49" y="383"/>
                    </a:moveTo>
                    <a:lnTo>
                      <a:pt x="54" y="431"/>
                    </a:lnTo>
                    <a:lnTo>
                      <a:pt x="59" y="478"/>
                    </a:lnTo>
                    <a:lnTo>
                      <a:pt x="63" y="526"/>
                    </a:lnTo>
                    <a:lnTo>
                      <a:pt x="68" y="573"/>
                    </a:lnTo>
                    <a:lnTo>
                      <a:pt x="20" y="586"/>
                    </a:lnTo>
                    <a:lnTo>
                      <a:pt x="4" y="291"/>
                    </a:lnTo>
                    <a:lnTo>
                      <a:pt x="3" y="227"/>
                    </a:lnTo>
                    <a:lnTo>
                      <a:pt x="0" y="161"/>
                    </a:lnTo>
                    <a:lnTo>
                      <a:pt x="0" y="97"/>
                    </a:lnTo>
                    <a:lnTo>
                      <a:pt x="8" y="36"/>
                    </a:lnTo>
                    <a:lnTo>
                      <a:pt x="21" y="30"/>
                    </a:lnTo>
                    <a:lnTo>
                      <a:pt x="32" y="23"/>
                    </a:lnTo>
                    <a:lnTo>
                      <a:pt x="40" y="12"/>
                    </a:lnTo>
                    <a:lnTo>
                      <a:pt x="46" y="0"/>
                    </a:lnTo>
                    <a:lnTo>
                      <a:pt x="49" y="383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6">
                <a:extLst>
                  <a:ext uri="{FF2B5EF4-FFF2-40B4-BE49-F238E27FC236}">
                    <a16:creationId xmlns:a16="http://schemas.microsoft.com/office/drawing/2014/main" id="{E0A8141A-C21D-11F2-2E61-3B8A06B451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1" y="2354"/>
                <a:ext cx="17" cy="191"/>
              </a:xfrm>
              <a:custGeom>
                <a:avLst/>
                <a:gdLst>
                  <a:gd name="T0" fmla="*/ 51 w 51"/>
                  <a:gd name="T1" fmla="*/ 155 h 574"/>
                  <a:gd name="T2" fmla="*/ 47 w 51"/>
                  <a:gd name="T3" fmla="*/ 560 h 574"/>
                  <a:gd name="T4" fmla="*/ 40 w 51"/>
                  <a:gd name="T5" fmla="*/ 574 h 574"/>
                  <a:gd name="T6" fmla="*/ 15 w 51"/>
                  <a:gd name="T7" fmla="*/ 561 h 574"/>
                  <a:gd name="T8" fmla="*/ 16 w 51"/>
                  <a:gd name="T9" fmla="*/ 507 h 574"/>
                  <a:gd name="T10" fmla="*/ 16 w 51"/>
                  <a:gd name="T11" fmla="*/ 369 h 574"/>
                  <a:gd name="T12" fmla="*/ 12 w 51"/>
                  <a:gd name="T13" fmla="*/ 187 h 574"/>
                  <a:gd name="T14" fmla="*/ 0 w 51"/>
                  <a:gd name="T15" fmla="*/ 0 h 574"/>
                  <a:gd name="T16" fmla="*/ 5 w 51"/>
                  <a:gd name="T17" fmla="*/ 20 h 574"/>
                  <a:gd name="T18" fmla="*/ 11 w 51"/>
                  <a:gd name="T19" fmla="*/ 41 h 574"/>
                  <a:gd name="T20" fmla="*/ 16 w 51"/>
                  <a:gd name="T21" fmla="*/ 60 h 574"/>
                  <a:gd name="T22" fmla="*/ 22 w 51"/>
                  <a:gd name="T23" fmla="*/ 80 h 574"/>
                  <a:gd name="T24" fmla="*/ 27 w 51"/>
                  <a:gd name="T25" fmla="*/ 99 h 574"/>
                  <a:gd name="T26" fmla="*/ 34 w 51"/>
                  <a:gd name="T27" fmla="*/ 119 h 574"/>
                  <a:gd name="T28" fmla="*/ 41 w 51"/>
                  <a:gd name="T29" fmla="*/ 137 h 574"/>
                  <a:gd name="T30" fmla="*/ 51 w 51"/>
                  <a:gd name="T31" fmla="*/ 1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574">
                    <a:moveTo>
                      <a:pt x="51" y="155"/>
                    </a:moveTo>
                    <a:lnTo>
                      <a:pt x="47" y="560"/>
                    </a:lnTo>
                    <a:lnTo>
                      <a:pt x="40" y="574"/>
                    </a:lnTo>
                    <a:lnTo>
                      <a:pt x="15" y="561"/>
                    </a:lnTo>
                    <a:lnTo>
                      <a:pt x="16" y="507"/>
                    </a:lnTo>
                    <a:lnTo>
                      <a:pt x="16" y="369"/>
                    </a:lnTo>
                    <a:lnTo>
                      <a:pt x="12" y="187"/>
                    </a:lnTo>
                    <a:lnTo>
                      <a:pt x="0" y="0"/>
                    </a:lnTo>
                    <a:lnTo>
                      <a:pt x="5" y="20"/>
                    </a:lnTo>
                    <a:lnTo>
                      <a:pt x="11" y="41"/>
                    </a:lnTo>
                    <a:lnTo>
                      <a:pt x="16" y="60"/>
                    </a:lnTo>
                    <a:lnTo>
                      <a:pt x="22" y="80"/>
                    </a:lnTo>
                    <a:lnTo>
                      <a:pt x="27" y="99"/>
                    </a:lnTo>
                    <a:lnTo>
                      <a:pt x="34" y="119"/>
                    </a:lnTo>
                    <a:lnTo>
                      <a:pt x="41" y="137"/>
                    </a:lnTo>
                    <a:lnTo>
                      <a:pt x="51" y="155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7">
                <a:extLst>
                  <a:ext uri="{FF2B5EF4-FFF2-40B4-BE49-F238E27FC236}">
                    <a16:creationId xmlns:a16="http://schemas.microsoft.com/office/drawing/2014/main" id="{830BDE4C-7D63-BA4F-B6FF-BBA513AE3F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4" y="2376"/>
                <a:ext cx="17" cy="165"/>
              </a:xfrm>
              <a:custGeom>
                <a:avLst/>
                <a:gdLst>
                  <a:gd name="T0" fmla="*/ 35 w 51"/>
                  <a:gd name="T1" fmla="*/ 216 h 494"/>
                  <a:gd name="T2" fmla="*/ 38 w 51"/>
                  <a:gd name="T3" fmla="*/ 256 h 494"/>
                  <a:gd name="T4" fmla="*/ 43 w 51"/>
                  <a:gd name="T5" fmla="*/ 345 h 494"/>
                  <a:gd name="T6" fmla="*/ 49 w 51"/>
                  <a:gd name="T7" fmla="*/ 436 h 494"/>
                  <a:gd name="T8" fmla="*/ 51 w 51"/>
                  <a:gd name="T9" fmla="*/ 482 h 494"/>
                  <a:gd name="T10" fmla="*/ 43 w 51"/>
                  <a:gd name="T11" fmla="*/ 484 h 494"/>
                  <a:gd name="T12" fmla="*/ 33 w 51"/>
                  <a:gd name="T13" fmla="*/ 486 h 494"/>
                  <a:gd name="T14" fmla="*/ 25 w 51"/>
                  <a:gd name="T15" fmla="*/ 489 h 494"/>
                  <a:gd name="T16" fmla="*/ 17 w 51"/>
                  <a:gd name="T17" fmla="*/ 494 h 494"/>
                  <a:gd name="T18" fmla="*/ 12 w 51"/>
                  <a:gd name="T19" fmla="*/ 458 h 494"/>
                  <a:gd name="T20" fmla="*/ 8 w 51"/>
                  <a:gd name="T21" fmla="*/ 416 h 494"/>
                  <a:gd name="T22" fmla="*/ 4 w 51"/>
                  <a:gd name="T23" fmla="*/ 374 h 494"/>
                  <a:gd name="T24" fmla="*/ 3 w 51"/>
                  <a:gd name="T25" fmla="*/ 334 h 494"/>
                  <a:gd name="T26" fmla="*/ 14 w 51"/>
                  <a:gd name="T27" fmla="*/ 309 h 494"/>
                  <a:gd name="T28" fmla="*/ 18 w 51"/>
                  <a:gd name="T29" fmla="*/ 281 h 494"/>
                  <a:gd name="T30" fmla="*/ 12 w 51"/>
                  <a:gd name="T31" fmla="*/ 254 h 494"/>
                  <a:gd name="T32" fmla="*/ 0 w 51"/>
                  <a:gd name="T33" fmla="*/ 229 h 494"/>
                  <a:gd name="T34" fmla="*/ 3 w 51"/>
                  <a:gd name="T35" fmla="*/ 77 h 494"/>
                  <a:gd name="T36" fmla="*/ 10 w 51"/>
                  <a:gd name="T37" fmla="*/ 57 h 494"/>
                  <a:gd name="T38" fmla="*/ 15 w 51"/>
                  <a:gd name="T39" fmla="*/ 38 h 494"/>
                  <a:gd name="T40" fmla="*/ 22 w 51"/>
                  <a:gd name="T41" fmla="*/ 18 h 494"/>
                  <a:gd name="T42" fmla="*/ 31 w 51"/>
                  <a:gd name="T43" fmla="*/ 0 h 494"/>
                  <a:gd name="T44" fmla="*/ 32 w 51"/>
                  <a:gd name="T45" fmla="*/ 59 h 494"/>
                  <a:gd name="T46" fmla="*/ 33 w 51"/>
                  <a:gd name="T47" fmla="*/ 112 h 494"/>
                  <a:gd name="T48" fmla="*/ 33 w 51"/>
                  <a:gd name="T49" fmla="*/ 162 h 494"/>
                  <a:gd name="T50" fmla="*/ 35 w 51"/>
                  <a:gd name="T51" fmla="*/ 21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94">
                    <a:moveTo>
                      <a:pt x="35" y="216"/>
                    </a:moveTo>
                    <a:lnTo>
                      <a:pt x="38" y="256"/>
                    </a:lnTo>
                    <a:lnTo>
                      <a:pt x="43" y="345"/>
                    </a:lnTo>
                    <a:lnTo>
                      <a:pt x="49" y="436"/>
                    </a:lnTo>
                    <a:lnTo>
                      <a:pt x="51" y="482"/>
                    </a:lnTo>
                    <a:lnTo>
                      <a:pt x="43" y="484"/>
                    </a:lnTo>
                    <a:lnTo>
                      <a:pt x="33" y="486"/>
                    </a:lnTo>
                    <a:lnTo>
                      <a:pt x="25" y="489"/>
                    </a:lnTo>
                    <a:lnTo>
                      <a:pt x="17" y="494"/>
                    </a:lnTo>
                    <a:lnTo>
                      <a:pt x="12" y="458"/>
                    </a:lnTo>
                    <a:lnTo>
                      <a:pt x="8" y="416"/>
                    </a:lnTo>
                    <a:lnTo>
                      <a:pt x="4" y="374"/>
                    </a:lnTo>
                    <a:lnTo>
                      <a:pt x="3" y="334"/>
                    </a:lnTo>
                    <a:lnTo>
                      <a:pt x="14" y="309"/>
                    </a:lnTo>
                    <a:lnTo>
                      <a:pt x="18" y="281"/>
                    </a:lnTo>
                    <a:lnTo>
                      <a:pt x="12" y="254"/>
                    </a:lnTo>
                    <a:lnTo>
                      <a:pt x="0" y="229"/>
                    </a:lnTo>
                    <a:lnTo>
                      <a:pt x="3" y="77"/>
                    </a:lnTo>
                    <a:lnTo>
                      <a:pt x="10" y="57"/>
                    </a:lnTo>
                    <a:lnTo>
                      <a:pt x="15" y="38"/>
                    </a:lnTo>
                    <a:lnTo>
                      <a:pt x="22" y="18"/>
                    </a:lnTo>
                    <a:lnTo>
                      <a:pt x="31" y="0"/>
                    </a:lnTo>
                    <a:lnTo>
                      <a:pt x="32" y="59"/>
                    </a:lnTo>
                    <a:lnTo>
                      <a:pt x="33" y="112"/>
                    </a:lnTo>
                    <a:lnTo>
                      <a:pt x="33" y="162"/>
                    </a:lnTo>
                    <a:lnTo>
                      <a:pt x="35" y="216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8">
                <a:extLst>
                  <a:ext uri="{FF2B5EF4-FFF2-40B4-BE49-F238E27FC236}">
                    <a16:creationId xmlns:a16="http://schemas.microsoft.com/office/drawing/2014/main" id="{2CFD1593-16DA-D61E-8F80-C8FD8B6304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4" y="2411"/>
                <a:ext cx="14" cy="47"/>
              </a:xfrm>
              <a:custGeom>
                <a:avLst/>
                <a:gdLst>
                  <a:gd name="T0" fmla="*/ 42 w 42"/>
                  <a:gd name="T1" fmla="*/ 125 h 141"/>
                  <a:gd name="T2" fmla="*/ 34 w 42"/>
                  <a:gd name="T3" fmla="*/ 129 h 141"/>
                  <a:gd name="T4" fmla="*/ 25 w 42"/>
                  <a:gd name="T5" fmla="*/ 132 h 141"/>
                  <a:gd name="T6" fmla="*/ 17 w 42"/>
                  <a:gd name="T7" fmla="*/ 136 h 141"/>
                  <a:gd name="T8" fmla="*/ 10 w 42"/>
                  <a:gd name="T9" fmla="*/ 141 h 141"/>
                  <a:gd name="T10" fmla="*/ 7 w 42"/>
                  <a:gd name="T11" fmla="*/ 123 h 141"/>
                  <a:gd name="T12" fmla="*/ 3 w 42"/>
                  <a:gd name="T13" fmla="*/ 105 h 141"/>
                  <a:gd name="T14" fmla="*/ 0 w 42"/>
                  <a:gd name="T15" fmla="*/ 87 h 141"/>
                  <a:gd name="T16" fmla="*/ 2 w 42"/>
                  <a:gd name="T17" fmla="*/ 70 h 141"/>
                  <a:gd name="T18" fmla="*/ 42 w 42"/>
                  <a:gd name="T19" fmla="*/ 0 h 141"/>
                  <a:gd name="T20" fmla="*/ 42 w 42"/>
                  <a:gd name="T21" fmla="*/ 12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41">
                    <a:moveTo>
                      <a:pt x="42" y="125"/>
                    </a:moveTo>
                    <a:lnTo>
                      <a:pt x="34" y="129"/>
                    </a:lnTo>
                    <a:lnTo>
                      <a:pt x="25" y="132"/>
                    </a:lnTo>
                    <a:lnTo>
                      <a:pt x="17" y="136"/>
                    </a:lnTo>
                    <a:lnTo>
                      <a:pt x="10" y="141"/>
                    </a:lnTo>
                    <a:lnTo>
                      <a:pt x="7" y="123"/>
                    </a:lnTo>
                    <a:lnTo>
                      <a:pt x="3" y="105"/>
                    </a:lnTo>
                    <a:lnTo>
                      <a:pt x="0" y="87"/>
                    </a:lnTo>
                    <a:lnTo>
                      <a:pt x="2" y="70"/>
                    </a:lnTo>
                    <a:lnTo>
                      <a:pt x="42" y="0"/>
                    </a:lnTo>
                    <a:lnTo>
                      <a:pt x="42" y="125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9">
                <a:extLst>
                  <a:ext uri="{FF2B5EF4-FFF2-40B4-BE49-F238E27FC236}">
                    <a16:creationId xmlns:a16="http://schemas.microsoft.com/office/drawing/2014/main" id="{75794124-A9D3-95AB-BF36-448022E5BB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94" y="2416"/>
                <a:ext cx="12" cy="117"/>
              </a:xfrm>
              <a:custGeom>
                <a:avLst/>
                <a:gdLst>
                  <a:gd name="T0" fmla="*/ 23 w 36"/>
                  <a:gd name="T1" fmla="*/ 52 h 349"/>
                  <a:gd name="T2" fmla="*/ 16 w 36"/>
                  <a:gd name="T3" fmla="*/ 84 h 349"/>
                  <a:gd name="T4" fmla="*/ 16 w 36"/>
                  <a:gd name="T5" fmla="*/ 120 h 349"/>
                  <a:gd name="T6" fmla="*/ 19 w 36"/>
                  <a:gd name="T7" fmla="*/ 156 h 349"/>
                  <a:gd name="T8" fmla="*/ 19 w 36"/>
                  <a:gd name="T9" fmla="*/ 193 h 349"/>
                  <a:gd name="T10" fmla="*/ 19 w 36"/>
                  <a:gd name="T11" fmla="*/ 297 h 349"/>
                  <a:gd name="T12" fmla="*/ 36 w 36"/>
                  <a:gd name="T13" fmla="*/ 317 h 349"/>
                  <a:gd name="T14" fmla="*/ 2 w 36"/>
                  <a:gd name="T15" fmla="*/ 349 h 349"/>
                  <a:gd name="T16" fmla="*/ 0 w 36"/>
                  <a:gd name="T17" fmla="*/ 0 h 349"/>
                  <a:gd name="T18" fmla="*/ 23 w 36"/>
                  <a:gd name="T19" fmla="*/ 5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49">
                    <a:moveTo>
                      <a:pt x="23" y="52"/>
                    </a:moveTo>
                    <a:lnTo>
                      <a:pt x="16" y="84"/>
                    </a:lnTo>
                    <a:lnTo>
                      <a:pt x="16" y="120"/>
                    </a:lnTo>
                    <a:lnTo>
                      <a:pt x="19" y="156"/>
                    </a:lnTo>
                    <a:lnTo>
                      <a:pt x="19" y="193"/>
                    </a:lnTo>
                    <a:lnTo>
                      <a:pt x="19" y="297"/>
                    </a:lnTo>
                    <a:lnTo>
                      <a:pt x="36" y="317"/>
                    </a:lnTo>
                    <a:lnTo>
                      <a:pt x="2" y="349"/>
                    </a:lnTo>
                    <a:lnTo>
                      <a:pt x="0" y="0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0">
                <a:extLst>
                  <a:ext uri="{FF2B5EF4-FFF2-40B4-BE49-F238E27FC236}">
                    <a16:creationId xmlns:a16="http://schemas.microsoft.com/office/drawing/2014/main" id="{79CA1CBF-E665-02F9-15A3-4B30571F20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0" y="2425"/>
                <a:ext cx="15" cy="97"/>
              </a:xfrm>
              <a:custGeom>
                <a:avLst/>
                <a:gdLst>
                  <a:gd name="T0" fmla="*/ 36 w 44"/>
                  <a:gd name="T1" fmla="*/ 292 h 292"/>
                  <a:gd name="T2" fmla="*/ 2 w 44"/>
                  <a:gd name="T3" fmla="*/ 281 h 292"/>
                  <a:gd name="T4" fmla="*/ 2 w 44"/>
                  <a:gd name="T5" fmla="*/ 120 h 292"/>
                  <a:gd name="T6" fmla="*/ 0 w 44"/>
                  <a:gd name="T7" fmla="*/ 70 h 292"/>
                  <a:gd name="T8" fmla="*/ 12 w 44"/>
                  <a:gd name="T9" fmla="*/ 53 h 292"/>
                  <a:gd name="T10" fmla="*/ 22 w 44"/>
                  <a:gd name="T11" fmla="*/ 37 h 292"/>
                  <a:gd name="T12" fmla="*/ 32 w 44"/>
                  <a:gd name="T13" fmla="*/ 18 h 292"/>
                  <a:gd name="T14" fmla="*/ 39 w 44"/>
                  <a:gd name="T15" fmla="*/ 0 h 292"/>
                  <a:gd name="T16" fmla="*/ 44 w 44"/>
                  <a:gd name="T17" fmla="*/ 73 h 292"/>
                  <a:gd name="T18" fmla="*/ 44 w 44"/>
                  <a:gd name="T19" fmla="*/ 144 h 292"/>
                  <a:gd name="T20" fmla="*/ 39 w 44"/>
                  <a:gd name="T21" fmla="*/ 215 h 292"/>
                  <a:gd name="T22" fmla="*/ 36 w 44"/>
                  <a:gd name="T2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292">
                    <a:moveTo>
                      <a:pt x="36" y="292"/>
                    </a:moveTo>
                    <a:lnTo>
                      <a:pt x="2" y="281"/>
                    </a:lnTo>
                    <a:lnTo>
                      <a:pt x="2" y="120"/>
                    </a:lnTo>
                    <a:lnTo>
                      <a:pt x="0" y="70"/>
                    </a:lnTo>
                    <a:lnTo>
                      <a:pt x="12" y="53"/>
                    </a:lnTo>
                    <a:lnTo>
                      <a:pt x="22" y="37"/>
                    </a:lnTo>
                    <a:lnTo>
                      <a:pt x="32" y="18"/>
                    </a:lnTo>
                    <a:lnTo>
                      <a:pt x="39" y="0"/>
                    </a:lnTo>
                    <a:lnTo>
                      <a:pt x="44" y="73"/>
                    </a:lnTo>
                    <a:lnTo>
                      <a:pt x="44" y="144"/>
                    </a:lnTo>
                    <a:lnTo>
                      <a:pt x="39" y="215"/>
                    </a:lnTo>
                    <a:lnTo>
                      <a:pt x="36" y="292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C349EE41-F84F-1640-11CE-DC6CB6BB6D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07" y="2443"/>
                <a:ext cx="8" cy="72"/>
              </a:xfrm>
              <a:custGeom>
                <a:avLst/>
                <a:gdLst>
                  <a:gd name="T0" fmla="*/ 25 w 25"/>
                  <a:gd name="T1" fmla="*/ 215 h 215"/>
                  <a:gd name="T2" fmla="*/ 8 w 25"/>
                  <a:gd name="T3" fmla="*/ 203 h 215"/>
                  <a:gd name="T4" fmla="*/ 1 w 25"/>
                  <a:gd name="T5" fmla="*/ 188 h 215"/>
                  <a:gd name="T6" fmla="*/ 0 w 25"/>
                  <a:gd name="T7" fmla="*/ 164 h 215"/>
                  <a:gd name="T8" fmla="*/ 2 w 25"/>
                  <a:gd name="T9" fmla="*/ 125 h 215"/>
                  <a:gd name="T10" fmla="*/ 2 w 25"/>
                  <a:gd name="T11" fmla="*/ 92 h 215"/>
                  <a:gd name="T12" fmla="*/ 0 w 25"/>
                  <a:gd name="T13" fmla="*/ 60 h 215"/>
                  <a:gd name="T14" fmla="*/ 0 w 25"/>
                  <a:gd name="T15" fmla="*/ 29 h 215"/>
                  <a:gd name="T16" fmla="*/ 9 w 25"/>
                  <a:gd name="T17" fmla="*/ 0 h 215"/>
                  <a:gd name="T18" fmla="*/ 14 w 25"/>
                  <a:gd name="T19" fmla="*/ 56 h 215"/>
                  <a:gd name="T20" fmla="*/ 16 w 25"/>
                  <a:gd name="T21" fmla="*/ 109 h 215"/>
                  <a:gd name="T22" fmla="*/ 19 w 25"/>
                  <a:gd name="T23" fmla="*/ 160 h 215"/>
                  <a:gd name="T24" fmla="*/ 25 w 25"/>
                  <a:gd name="T25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15">
                    <a:moveTo>
                      <a:pt x="25" y="215"/>
                    </a:moveTo>
                    <a:lnTo>
                      <a:pt x="8" y="203"/>
                    </a:lnTo>
                    <a:lnTo>
                      <a:pt x="1" y="188"/>
                    </a:lnTo>
                    <a:lnTo>
                      <a:pt x="0" y="164"/>
                    </a:lnTo>
                    <a:lnTo>
                      <a:pt x="2" y="125"/>
                    </a:lnTo>
                    <a:lnTo>
                      <a:pt x="2" y="92"/>
                    </a:lnTo>
                    <a:lnTo>
                      <a:pt x="0" y="6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4" y="56"/>
                    </a:lnTo>
                    <a:lnTo>
                      <a:pt x="16" y="109"/>
                    </a:lnTo>
                    <a:lnTo>
                      <a:pt x="19" y="160"/>
                    </a:lnTo>
                    <a:lnTo>
                      <a:pt x="25" y="215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3BD14523-3827-15C1-0584-CE89D4C016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4" y="2449"/>
                <a:ext cx="17" cy="79"/>
              </a:xfrm>
              <a:custGeom>
                <a:avLst/>
                <a:gdLst>
                  <a:gd name="T0" fmla="*/ 35 w 50"/>
                  <a:gd name="T1" fmla="*/ 67 h 236"/>
                  <a:gd name="T2" fmla="*/ 32 w 50"/>
                  <a:gd name="T3" fmla="*/ 109 h 236"/>
                  <a:gd name="T4" fmla="*/ 32 w 50"/>
                  <a:gd name="T5" fmla="*/ 153 h 236"/>
                  <a:gd name="T6" fmla="*/ 36 w 50"/>
                  <a:gd name="T7" fmla="*/ 197 h 236"/>
                  <a:gd name="T8" fmla="*/ 50 w 50"/>
                  <a:gd name="T9" fmla="*/ 236 h 236"/>
                  <a:gd name="T10" fmla="*/ 8 w 50"/>
                  <a:gd name="T11" fmla="*/ 234 h 236"/>
                  <a:gd name="T12" fmla="*/ 4 w 50"/>
                  <a:gd name="T13" fmla="*/ 177 h 236"/>
                  <a:gd name="T14" fmla="*/ 1 w 50"/>
                  <a:gd name="T15" fmla="*/ 117 h 236"/>
                  <a:gd name="T16" fmla="*/ 0 w 50"/>
                  <a:gd name="T17" fmla="*/ 58 h 236"/>
                  <a:gd name="T18" fmla="*/ 0 w 50"/>
                  <a:gd name="T19" fmla="*/ 0 h 236"/>
                  <a:gd name="T20" fmla="*/ 7 w 50"/>
                  <a:gd name="T21" fmla="*/ 18 h 236"/>
                  <a:gd name="T22" fmla="*/ 15 w 50"/>
                  <a:gd name="T23" fmla="*/ 35 h 236"/>
                  <a:gd name="T24" fmla="*/ 23 w 50"/>
                  <a:gd name="T25" fmla="*/ 51 h 236"/>
                  <a:gd name="T26" fmla="*/ 35 w 50"/>
                  <a:gd name="T27" fmla="*/ 6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236">
                    <a:moveTo>
                      <a:pt x="35" y="67"/>
                    </a:moveTo>
                    <a:lnTo>
                      <a:pt x="32" y="109"/>
                    </a:lnTo>
                    <a:lnTo>
                      <a:pt x="32" y="153"/>
                    </a:lnTo>
                    <a:lnTo>
                      <a:pt x="36" y="197"/>
                    </a:lnTo>
                    <a:lnTo>
                      <a:pt x="50" y="236"/>
                    </a:lnTo>
                    <a:lnTo>
                      <a:pt x="8" y="234"/>
                    </a:lnTo>
                    <a:lnTo>
                      <a:pt x="4" y="177"/>
                    </a:lnTo>
                    <a:lnTo>
                      <a:pt x="1" y="117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7" y="18"/>
                    </a:lnTo>
                    <a:lnTo>
                      <a:pt x="15" y="35"/>
                    </a:lnTo>
                    <a:lnTo>
                      <a:pt x="23" y="51"/>
                    </a:lnTo>
                    <a:lnTo>
                      <a:pt x="35" y="67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9219ECD2-FBCF-A9C6-81E7-B77CE4262B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7" y="2452"/>
                <a:ext cx="8" cy="37"/>
              </a:xfrm>
              <a:custGeom>
                <a:avLst/>
                <a:gdLst>
                  <a:gd name="T0" fmla="*/ 26 w 26"/>
                  <a:gd name="T1" fmla="*/ 110 h 110"/>
                  <a:gd name="T2" fmla="*/ 20 w 26"/>
                  <a:gd name="T3" fmla="*/ 100 h 110"/>
                  <a:gd name="T4" fmla="*/ 13 w 26"/>
                  <a:gd name="T5" fmla="*/ 76 h 110"/>
                  <a:gd name="T6" fmla="*/ 5 w 26"/>
                  <a:gd name="T7" fmla="*/ 50 h 110"/>
                  <a:gd name="T8" fmla="*/ 0 w 26"/>
                  <a:gd name="T9" fmla="*/ 23 h 110"/>
                  <a:gd name="T10" fmla="*/ 20 w 26"/>
                  <a:gd name="T11" fmla="*/ 0 h 110"/>
                  <a:gd name="T12" fmla="*/ 26 w 26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0">
                    <a:moveTo>
                      <a:pt x="26" y="110"/>
                    </a:moveTo>
                    <a:lnTo>
                      <a:pt x="20" y="100"/>
                    </a:lnTo>
                    <a:lnTo>
                      <a:pt x="13" y="76"/>
                    </a:lnTo>
                    <a:lnTo>
                      <a:pt x="5" y="50"/>
                    </a:lnTo>
                    <a:lnTo>
                      <a:pt x="0" y="23"/>
                    </a:lnTo>
                    <a:lnTo>
                      <a:pt x="20" y="0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6A7F38AC-542C-0480-577B-A43687E517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2" y="2461"/>
                <a:ext cx="104" cy="63"/>
              </a:xfrm>
              <a:custGeom>
                <a:avLst/>
                <a:gdLst>
                  <a:gd name="T0" fmla="*/ 264 w 313"/>
                  <a:gd name="T1" fmla="*/ 22 h 190"/>
                  <a:gd name="T2" fmla="*/ 267 w 313"/>
                  <a:gd name="T3" fmla="*/ 29 h 190"/>
                  <a:gd name="T4" fmla="*/ 268 w 313"/>
                  <a:gd name="T5" fmla="*/ 39 h 190"/>
                  <a:gd name="T6" fmla="*/ 269 w 313"/>
                  <a:gd name="T7" fmla="*/ 49 h 190"/>
                  <a:gd name="T8" fmla="*/ 273 w 313"/>
                  <a:gd name="T9" fmla="*/ 57 h 190"/>
                  <a:gd name="T10" fmla="*/ 283 w 313"/>
                  <a:gd name="T11" fmla="*/ 64 h 190"/>
                  <a:gd name="T12" fmla="*/ 293 w 313"/>
                  <a:gd name="T13" fmla="*/ 73 h 190"/>
                  <a:gd name="T14" fmla="*/ 304 w 313"/>
                  <a:gd name="T15" fmla="*/ 81 h 190"/>
                  <a:gd name="T16" fmla="*/ 313 w 313"/>
                  <a:gd name="T17" fmla="*/ 91 h 190"/>
                  <a:gd name="T18" fmla="*/ 303 w 313"/>
                  <a:gd name="T19" fmla="*/ 101 h 190"/>
                  <a:gd name="T20" fmla="*/ 293 w 313"/>
                  <a:gd name="T21" fmla="*/ 102 h 190"/>
                  <a:gd name="T22" fmla="*/ 285 w 313"/>
                  <a:gd name="T23" fmla="*/ 102 h 190"/>
                  <a:gd name="T24" fmla="*/ 278 w 313"/>
                  <a:gd name="T25" fmla="*/ 108 h 190"/>
                  <a:gd name="T26" fmla="*/ 279 w 313"/>
                  <a:gd name="T27" fmla="*/ 115 h 190"/>
                  <a:gd name="T28" fmla="*/ 280 w 313"/>
                  <a:gd name="T29" fmla="*/ 122 h 190"/>
                  <a:gd name="T30" fmla="*/ 280 w 313"/>
                  <a:gd name="T31" fmla="*/ 128 h 190"/>
                  <a:gd name="T32" fmla="*/ 282 w 313"/>
                  <a:gd name="T33" fmla="*/ 135 h 190"/>
                  <a:gd name="T34" fmla="*/ 265 w 313"/>
                  <a:gd name="T35" fmla="*/ 141 h 190"/>
                  <a:gd name="T36" fmla="*/ 247 w 313"/>
                  <a:gd name="T37" fmla="*/ 147 h 190"/>
                  <a:gd name="T38" fmla="*/ 227 w 313"/>
                  <a:gd name="T39" fmla="*/ 149 h 190"/>
                  <a:gd name="T40" fmla="*/ 207 w 313"/>
                  <a:gd name="T41" fmla="*/ 151 h 190"/>
                  <a:gd name="T42" fmla="*/ 183 w 313"/>
                  <a:gd name="T43" fmla="*/ 151 h 190"/>
                  <a:gd name="T44" fmla="*/ 156 w 313"/>
                  <a:gd name="T45" fmla="*/ 149 h 190"/>
                  <a:gd name="T46" fmla="*/ 128 w 313"/>
                  <a:gd name="T47" fmla="*/ 147 h 190"/>
                  <a:gd name="T48" fmla="*/ 98 w 313"/>
                  <a:gd name="T49" fmla="*/ 142 h 190"/>
                  <a:gd name="T50" fmla="*/ 98 w 313"/>
                  <a:gd name="T51" fmla="*/ 147 h 190"/>
                  <a:gd name="T52" fmla="*/ 99 w 313"/>
                  <a:gd name="T53" fmla="*/ 148 h 190"/>
                  <a:gd name="T54" fmla="*/ 101 w 313"/>
                  <a:gd name="T55" fmla="*/ 151 h 190"/>
                  <a:gd name="T56" fmla="*/ 101 w 313"/>
                  <a:gd name="T57" fmla="*/ 155 h 190"/>
                  <a:gd name="T58" fmla="*/ 110 w 313"/>
                  <a:gd name="T59" fmla="*/ 156 h 190"/>
                  <a:gd name="T60" fmla="*/ 120 w 313"/>
                  <a:gd name="T61" fmla="*/ 159 h 190"/>
                  <a:gd name="T62" fmla="*/ 130 w 313"/>
                  <a:gd name="T63" fmla="*/ 162 h 190"/>
                  <a:gd name="T64" fmla="*/ 141 w 313"/>
                  <a:gd name="T65" fmla="*/ 166 h 190"/>
                  <a:gd name="T66" fmla="*/ 151 w 313"/>
                  <a:gd name="T67" fmla="*/ 170 h 190"/>
                  <a:gd name="T68" fmla="*/ 159 w 313"/>
                  <a:gd name="T69" fmla="*/ 176 h 190"/>
                  <a:gd name="T70" fmla="*/ 168 w 313"/>
                  <a:gd name="T71" fmla="*/ 183 h 190"/>
                  <a:gd name="T72" fmla="*/ 174 w 313"/>
                  <a:gd name="T73" fmla="*/ 190 h 190"/>
                  <a:gd name="T74" fmla="*/ 92 w 313"/>
                  <a:gd name="T75" fmla="*/ 183 h 190"/>
                  <a:gd name="T76" fmla="*/ 0 w 313"/>
                  <a:gd name="T77" fmla="*/ 119 h 190"/>
                  <a:gd name="T78" fmla="*/ 7 w 313"/>
                  <a:gd name="T79" fmla="*/ 105 h 190"/>
                  <a:gd name="T80" fmla="*/ 13 w 313"/>
                  <a:gd name="T81" fmla="*/ 91 h 190"/>
                  <a:gd name="T82" fmla="*/ 18 w 313"/>
                  <a:gd name="T83" fmla="*/ 75 h 190"/>
                  <a:gd name="T84" fmla="*/ 24 w 313"/>
                  <a:gd name="T85" fmla="*/ 62 h 190"/>
                  <a:gd name="T86" fmla="*/ 28 w 313"/>
                  <a:gd name="T87" fmla="*/ 46 h 190"/>
                  <a:gd name="T88" fmla="*/ 32 w 313"/>
                  <a:gd name="T89" fmla="*/ 31 h 190"/>
                  <a:gd name="T90" fmla="*/ 38 w 313"/>
                  <a:gd name="T91" fmla="*/ 15 h 190"/>
                  <a:gd name="T92" fmla="*/ 43 w 313"/>
                  <a:gd name="T93" fmla="*/ 0 h 190"/>
                  <a:gd name="T94" fmla="*/ 68 w 313"/>
                  <a:gd name="T95" fmla="*/ 7 h 190"/>
                  <a:gd name="T96" fmla="*/ 95 w 313"/>
                  <a:gd name="T97" fmla="*/ 13 h 190"/>
                  <a:gd name="T98" fmla="*/ 123 w 313"/>
                  <a:gd name="T99" fmla="*/ 17 h 190"/>
                  <a:gd name="T100" fmla="*/ 151 w 313"/>
                  <a:gd name="T101" fmla="*/ 20 h 190"/>
                  <a:gd name="T102" fmla="*/ 179 w 313"/>
                  <a:gd name="T103" fmla="*/ 22 h 190"/>
                  <a:gd name="T104" fmla="*/ 207 w 313"/>
                  <a:gd name="T105" fmla="*/ 22 h 190"/>
                  <a:gd name="T106" fmla="*/ 236 w 313"/>
                  <a:gd name="T107" fmla="*/ 22 h 190"/>
                  <a:gd name="T108" fmla="*/ 264 w 313"/>
                  <a:gd name="T109" fmla="*/ 2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190">
                    <a:moveTo>
                      <a:pt x="264" y="22"/>
                    </a:moveTo>
                    <a:lnTo>
                      <a:pt x="267" y="29"/>
                    </a:lnTo>
                    <a:lnTo>
                      <a:pt x="268" y="39"/>
                    </a:lnTo>
                    <a:lnTo>
                      <a:pt x="269" y="49"/>
                    </a:lnTo>
                    <a:lnTo>
                      <a:pt x="273" y="57"/>
                    </a:lnTo>
                    <a:lnTo>
                      <a:pt x="283" y="64"/>
                    </a:lnTo>
                    <a:lnTo>
                      <a:pt x="293" y="73"/>
                    </a:lnTo>
                    <a:lnTo>
                      <a:pt x="304" y="81"/>
                    </a:lnTo>
                    <a:lnTo>
                      <a:pt x="313" y="91"/>
                    </a:lnTo>
                    <a:lnTo>
                      <a:pt x="303" y="101"/>
                    </a:lnTo>
                    <a:lnTo>
                      <a:pt x="293" y="102"/>
                    </a:lnTo>
                    <a:lnTo>
                      <a:pt x="285" y="102"/>
                    </a:lnTo>
                    <a:lnTo>
                      <a:pt x="278" y="108"/>
                    </a:lnTo>
                    <a:lnTo>
                      <a:pt x="279" y="115"/>
                    </a:lnTo>
                    <a:lnTo>
                      <a:pt x="280" y="122"/>
                    </a:lnTo>
                    <a:lnTo>
                      <a:pt x="280" y="128"/>
                    </a:lnTo>
                    <a:lnTo>
                      <a:pt x="282" y="135"/>
                    </a:lnTo>
                    <a:lnTo>
                      <a:pt x="265" y="141"/>
                    </a:lnTo>
                    <a:lnTo>
                      <a:pt x="247" y="147"/>
                    </a:lnTo>
                    <a:lnTo>
                      <a:pt x="227" y="149"/>
                    </a:lnTo>
                    <a:lnTo>
                      <a:pt x="207" y="151"/>
                    </a:lnTo>
                    <a:lnTo>
                      <a:pt x="183" y="151"/>
                    </a:lnTo>
                    <a:lnTo>
                      <a:pt x="156" y="149"/>
                    </a:lnTo>
                    <a:lnTo>
                      <a:pt x="128" y="147"/>
                    </a:lnTo>
                    <a:lnTo>
                      <a:pt x="98" y="142"/>
                    </a:lnTo>
                    <a:lnTo>
                      <a:pt x="98" y="147"/>
                    </a:lnTo>
                    <a:lnTo>
                      <a:pt x="99" y="148"/>
                    </a:lnTo>
                    <a:lnTo>
                      <a:pt x="101" y="151"/>
                    </a:lnTo>
                    <a:lnTo>
                      <a:pt x="101" y="155"/>
                    </a:lnTo>
                    <a:lnTo>
                      <a:pt x="110" y="156"/>
                    </a:lnTo>
                    <a:lnTo>
                      <a:pt x="120" y="159"/>
                    </a:lnTo>
                    <a:lnTo>
                      <a:pt x="130" y="162"/>
                    </a:lnTo>
                    <a:lnTo>
                      <a:pt x="141" y="166"/>
                    </a:lnTo>
                    <a:lnTo>
                      <a:pt x="151" y="170"/>
                    </a:lnTo>
                    <a:lnTo>
                      <a:pt x="159" y="176"/>
                    </a:lnTo>
                    <a:lnTo>
                      <a:pt x="168" y="183"/>
                    </a:lnTo>
                    <a:lnTo>
                      <a:pt x="174" y="190"/>
                    </a:lnTo>
                    <a:lnTo>
                      <a:pt x="92" y="183"/>
                    </a:lnTo>
                    <a:lnTo>
                      <a:pt x="0" y="119"/>
                    </a:lnTo>
                    <a:lnTo>
                      <a:pt x="7" y="105"/>
                    </a:lnTo>
                    <a:lnTo>
                      <a:pt x="13" y="91"/>
                    </a:lnTo>
                    <a:lnTo>
                      <a:pt x="18" y="75"/>
                    </a:lnTo>
                    <a:lnTo>
                      <a:pt x="24" y="62"/>
                    </a:lnTo>
                    <a:lnTo>
                      <a:pt x="28" y="46"/>
                    </a:lnTo>
                    <a:lnTo>
                      <a:pt x="32" y="31"/>
                    </a:lnTo>
                    <a:lnTo>
                      <a:pt x="38" y="15"/>
                    </a:lnTo>
                    <a:lnTo>
                      <a:pt x="43" y="0"/>
                    </a:lnTo>
                    <a:lnTo>
                      <a:pt x="68" y="7"/>
                    </a:lnTo>
                    <a:lnTo>
                      <a:pt x="95" y="13"/>
                    </a:lnTo>
                    <a:lnTo>
                      <a:pt x="123" y="17"/>
                    </a:lnTo>
                    <a:lnTo>
                      <a:pt x="151" y="20"/>
                    </a:lnTo>
                    <a:lnTo>
                      <a:pt x="179" y="22"/>
                    </a:lnTo>
                    <a:lnTo>
                      <a:pt x="207" y="22"/>
                    </a:lnTo>
                    <a:lnTo>
                      <a:pt x="236" y="22"/>
                    </a:lnTo>
                    <a:lnTo>
                      <a:pt x="264" y="22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63690AED-8911-AD7E-A8D3-90F8FD5EF2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2462"/>
                <a:ext cx="12" cy="20"/>
              </a:xfrm>
              <a:custGeom>
                <a:avLst/>
                <a:gdLst>
                  <a:gd name="T0" fmla="*/ 31 w 34"/>
                  <a:gd name="T1" fmla="*/ 49 h 61"/>
                  <a:gd name="T2" fmla="*/ 30 w 34"/>
                  <a:gd name="T3" fmla="*/ 53 h 61"/>
                  <a:gd name="T4" fmla="*/ 26 w 34"/>
                  <a:gd name="T5" fmla="*/ 56 h 61"/>
                  <a:gd name="T6" fmla="*/ 23 w 34"/>
                  <a:gd name="T7" fmla="*/ 59 h 61"/>
                  <a:gd name="T8" fmla="*/ 20 w 34"/>
                  <a:gd name="T9" fmla="*/ 61 h 61"/>
                  <a:gd name="T10" fmla="*/ 5 w 34"/>
                  <a:gd name="T11" fmla="*/ 60 h 61"/>
                  <a:gd name="T12" fmla="*/ 2 w 34"/>
                  <a:gd name="T13" fmla="*/ 46 h 61"/>
                  <a:gd name="T14" fmla="*/ 0 w 34"/>
                  <a:gd name="T15" fmla="*/ 32 h 61"/>
                  <a:gd name="T16" fmla="*/ 5 w 34"/>
                  <a:gd name="T17" fmla="*/ 19 h 61"/>
                  <a:gd name="T18" fmla="*/ 13 w 34"/>
                  <a:gd name="T19" fmla="*/ 8 h 61"/>
                  <a:gd name="T20" fmla="*/ 17 w 34"/>
                  <a:gd name="T21" fmla="*/ 6 h 61"/>
                  <a:gd name="T22" fmla="*/ 21 w 34"/>
                  <a:gd name="T23" fmla="*/ 3 h 61"/>
                  <a:gd name="T24" fmla="*/ 24 w 34"/>
                  <a:gd name="T25" fmla="*/ 1 h 61"/>
                  <a:gd name="T26" fmla="*/ 28 w 34"/>
                  <a:gd name="T27" fmla="*/ 0 h 61"/>
                  <a:gd name="T28" fmla="*/ 32 w 34"/>
                  <a:gd name="T29" fmla="*/ 11 h 61"/>
                  <a:gd name="T30" fmla="*/ 34 w 34"/>
                  <a:gd name="T31" fmla="*/ 24 h 61"/>
                  <a:gd name="T32" fmla="*/ 32 w 34"/>
                  <a:gd name="T33" fmla="*/ 38 h 61"/>
                  <a:gd name="T34" fmla="*/ 31 w 34"/>
                  <a:gd name="T35" fmla="*/ 4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61">
                    <a:moveTo>
                      <a:pt x="31" y="49"/>
                    </a:moveTo>
                    <a:lnTo>
                      <a:pt x="30" y="53"/>
                    </a:lnTo>
                    <a:lnTo>
                      <a:pt x="26" y="56"/>
                    </a:lnTo>
                    <a:lnTo>
                      <a:pt x="23" y="59"/>
                    </a:lnTo>
                    <a:lnTo>
                      <a:pt x="20" y="61"/>
                    </a:lnTo>
                    <a:lnTo>
                      <a:pt x="5" y="60"/>
                    </a:lnTo>
                    <a:lnTo>
                      <a:pt x="2" y="46"/>
                    </a:lnTo>
                    <a:lnTo>
                      <a:pt x="0" y="32"/>
                    </a:lnTo>
                    <a:lnTo>
                      <a:pt x="5" y="19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1" y="3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11"/>
                    </a:lnTo>
                    <a:lnTo>
                      <a:pt x="34" y="24"/>
                    </a:lnTo>
                    <a:lnTo>
                      <a:pt x="32" y="38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F2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9ED2403E-D1AA-0310-273B-7335F2118F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8" y="2491"/>
                <a:ext cx="15" cy="40"/>
              </a:xfrm>
              <a:custGeom>
                <a:avLst/>
                <a:gdLst>
                  <a:gd name="T0" fmla="*/ 35 w 44"/>
                  <a:gd name="T1" fmla="*/ 1 h 120"/>
                  <a:gd name="T2" fmla="*/ 44 w 44"/>
                  <a:gd name="T3" fmla="*/ 120 h 120"/>
                  <a:gd name="T4" fmla="*/ 28 w 44"/>
                  <a:gd name="T5" fmla="*/ 109 h 120"/>
                  <a:gd name="T6" fmla="*/ 17 w 44"/>
                  <a:gd name="T7" fmla="*/ 96 h 120"/>
                  <a:gd name="T8" fmla="*/ 12 w 44"/>
                  <a:gd name="T9" fmla="*/ 82 h 120"/>
                  <a:gd name="T10" fmla="*/ 7 w 44"/>
                  <a:gd name="T11" fmla="*/ 65 h 120"/>
                  <a:gd name="T12" fmla="*/ 6 w 44"/>
                  <a:gd name="T13" fmla="*/ 50 h 120"/>
                  <a:gd name="T14" fmla="*/ 5 w 44"/>
                  <a:gd name="T15" fmla="*/ 33 h 120"/>
                  <a:gd name="T16" fmla="*/ 3 w 44"/>
                  <a:gd name="T17" fmla="*/ 17 h 120"/>
                  <a:gd name="T18" fmla="*/ 0 w 44"/>
                  <a:gd name="T19" fmla="*/ 0 h 120"/>
                  <a:gd name="T20" fmla="*/ 10 w 44"/>
                  <a:gd name="T21" fmla="*/ 4 h 120"/>
                  <a:gd name="T22" fmla="*/ 19 w 44"/>
                  <a:gd name="T23" fmla="*/ 7 h 120"/>
                  <a:gd name="T24" fmla="*/ 27 w 44"/>
                  <a:gd name="T25" fmla="*/ 7 h 120"/>
                  <a:gd name="T26" fmla="*/ 35 w 44"/>
                  <a:gd name="T27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120">
                    <a:moveTo>
                      <a:pt x="35" y="1"/>
                    </a:moveTo>
                    <a:lnTo>
                      <a:pt x="44" y="120"/>
                    </a:lnTo>
                    <a:lnTo>
                      <a:pt x="28" y="109"/>
                    </a:lnTo>
                    <a:lnTo>
                      <a:pt x="17" y="96"/>
                    </a:lnTo>
                    <a:lnTo>
                      <a:pt x="12" y="82"/>
                    </a:lnTo>
                    <a:lnTo>
                      <a:pt x="7" y="65"/>
                    </a:lnTo>
                    <a:lnTo>
                      <a:pt x="6" y="50"/>
                    </a:lnTo>
                    <a:lnTo>
                      <a:pt x="5" y="33"/>
                    </a:lnTo>
                    <a:lnTo>
                      <a:pt x="3" y="17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9" y="7"/>
                    </a:lnTo>
                    <a:lnTo>
                      <a:pt x="27" y="7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FF7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645B8B22-1CB9-D880-6525-D37A72A277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5" y="2514"/>
                <a:ext cx="84" cy="76"/>
              </a:xfrm>
              <a:custGeom>
                <a:avLst/>
                <a:gdLst>
                  <a:gd name="T0" fmla="*/ 235 w 252"/>
                  <a:gd name="T1" fmla="*/ 28 h 229"/>
                  <a:gd name="T2" fmla="*/ 248 w 252"/>
                  <a:gd name="T3" fmla="*/ 71 h 229"/>
                  <a:gd name="T4" fmla="*/ 252 w 252"/>
                  <a:gd name="T5" fmla="*/ 113 h 229"/>
                  <a:gd name="T6" fmla="*/ 245 w 252"/>
                  <a:gd name="T7" fmla="*/ 154 h 229"/>
                  <a:gd name="T8" fmla="*/ 224 w 252"/>
                  <a:gd name="T9" fmla="*/ 190 h 229"/>
                  <a:gd name="T10" fmla="*/ 224 w 252"/>
                  <a:gd name="T11" fmla="*/ 193 h 229"/>
                  <a:gd name="T12" fmla="*/ 224 w 252"/>
                  <a:gd name="T13" fmla="*/ 194 h 229"/>
                  <a:gd name="T14" fmla="*/ 224 w 252"/>
                  <a:gd name="T15" fmla="*/ 197 h 229"/>
                  <a:gd name="T16" fmla="*/ 223 w 252"/>
                  <a:gd name="T17" fmla="*/ 200 h 229"/>
                  <a:gd name="T18" fmla="*/ 219 w 252"/>
                  <a:gd name="T19" fmla="*/ 182 h 229"/>
                  <a:gd name="T20" fmla="*/ 217 w 252"/>
                  <a:gd name="T21" fmla="*/ 163 h 229"/>
                  <a:gd name="T22" fmla="*/ 216 w 252"/>
                  <a:gd name="T23" fmla="*/ 145 h 229"/>
                  <a:gd name="T24" fmla="*/ 209 w 252"/>
                  <a:gd name="T25" fmla="*/ 129 h 229"/>
                  <a:gd name="T26" fmla="*/ 194 w 252"/>
                  <a:gd name="T27" fmla="*/ 127 h 229"/>
                  <a:gd name="T28" fmla="*/ 180 w 252"/>
                  <a:gd name="T29" fmla="*/ 140 h 229"/>
                  <a:gd name="T30" fmla="*/ 167 w 252"/>
                  <a:gd name="T31" fmla="*/ 154 h 229"/>
                  <a:gd name="T32" fmla="*/ 155 w 252"/>
                  <a:gd name="T33" fmla="*/ 170 h 229"/>
                  <a:gd name="T34" fmla="*/ 142 w 252"/>
                  <a:gd name="T35" fmla="*/ 186 h 229"/>
                  <a:gd name="T36" fmla="*/ 129 w 252"/>
                  <a:gd name="T37" fmla="*/ 200 h 229"/>
                  <a:gd name="T38" fmla="*/ 116 w 252"/>
                  <a:gd name="T39" fmla="*/ 209 h 229"/>
                  <a:gd name="T40" fmla="*/ 99 w 252"/>
                  <a:gd name="T41" fmla="*/ 218 h 229"/>
                  <a:gd name="T42" fmla="*/ 81 w 252"/>
                  <a:gd name="T43" fmla="*/ 219 h 229"/>
                  <a:gd name="T44" fmla="*/ 74 w 252"/>
                  <a:gd name="T45" fmla="*/ 216 h 229"/>
                  <a:gd name="T46" fmla="*/ 65 w 252"/>
                  <a:gd name="T47" fmla="*/ 219 h 229"/>
                  <a:gd name="T48" fmla="*/ 56 w 252"/>
                  <a:gd name="T49" fmla="*/ 222 h 229"/>
                  <a:gd name="T50" fmla="*/ 47 w 252"/>
                  <a:gd name="T51" fmla="*/ 226 h 229"/>
                  <a:gd name="T52" fmla="*/ 40 w 252"/>
                  <a:gd name="T53" fmla="*/ 229 h 229"/>
                  <a:gd name="T54" fmla="*/ 33 w 252"/>
                  <a:gd name="T55" fmla="*/ 228 h 229"/>
                  <a:gd name="T56" fmla="*/ 29 w 252"/>
                  <a:gd name="T57" fmla="*/ 222 h 229"/>
                  <a:gd name="T58" fmla="*/ 28 w 252"/>
                  <a:gd name="T59" fmla="*/ 209 h 229"/>
                  <a:gd name="T60" fmla="*/ 22 w 252"/>
                  <a:gd name="T61" fmla="*/ 202 h 229"/>
                  <a:gd name="T62" fmla="*/ 14 w 252"/>
                  <a:gd name="T63" fmla="*/ 198 h 229"/>
                  <a:gd name="T64" fmla="*/ 7 w 252"/>
                  <a:gd name="T65" fmla="*/ 196 h 229"/>
                  <a:gd name="T66" fmla="*/ 0 w 252"/>
                  <a:gd name="T67" fmla="*/ 190 h 229"/>
                  <a:gd name="T68" fmla="*/ 5 w 252"/>
                  <a:gd name="T69" fmla="*/ 180 h 229"/>
                  <a:gd name="T70" fmla="*/ 7 w 252"/>
                  <a:gd name="T71" fmla="*/ 170 h 229"/>
                  <a:gd name="T72" fmla="*/ 5 w 252"/>
                  <a:gd name="T73" fmla="*/ 159 h 229"/>
                  <a:gd name="T74" fmla="*/ 1 w 252"/>
                  <a:gd name="T75" fmla="*/ 148 h 229"/>
                  <a:gd name="T76" fmla="*/ 23 w 252"/>
                  <a:gd name="T77" fmla="*/ 134 h 229"/>
                  <a:gd name="T78" fmla="*/ 46 w 252"/>
                  <a:gd name="T79" fmla="*/ 119 h 229"/>
                  <a:gd name="T80" fmla="*/ 68 w 252"/>
                  <a:gd name="T81" fmla="*/ 101 h 229"/>
                  <a:gd name="T82" fmla="*/ 88 w 252"/>
                  <a:gd name="T83" fmla="*/ 83 h 229"/>
                  <a:gd name="T84" fmla="*/ 109 w 252"/>
                  <a:gd name="T85" fmla="*/ 63 h 229"/>
                  <a:gd name="T86" fmla="*/ 127 w 252"/>
                  <a:gd name="T87" fmla="*/ 42 h 229"/>
                  <a:gd name="T88" fmla="*/ 145 w 252"/>
                  <a:gd name="T89" fmla="*/ 21 h 229"/>
                  <a:gd name="T90" fmla="*/ 162 w 252"/>
                  <a:gd name="T91" fmla="*/ 0 h 229"/>
                  <a:gd name="T92" fmla="*/ 170 w 252"/>
                  <a:gd name="T93" fmla="*/ 6 h 229"/>
                  <a:gd name="T94" fmla="*/ 180 w 252"/>
                  <a:gd name="T95" fmla="*/ 10 h 229"/>
                  <a:gd name="T96" fmla="*/ 188 w 252"/>
                  <a:gd name="T97" fmla="*/ 14 h 229"/>
                  <a:gd name="T98" fmla="*/ 198 w 252"/>
                  <a:gd name="T99" fmla="*/ 17 h 229"/>
                  <a:gd name="T100" fmla="*/ 206 w 252"/>
                  <a:gd name="T101" fmla="*/ 21 h 229"/>
                  <a:gd name="T102" fmla="*/ 216 w 252"/>
                  <a:gd name="T103" fmla="*/ 24 h 229"/>
                  <a:gd name="T104" fmla="*/ 226 w 252"/>
                  <a:gd name="T105" fmla="*/ 25 h 229"/>
                  <a:gd name="T106" fmla="*/ 235 w 252"/>
                  <a:gd name="T107" fmla="*/ 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2" h="229">
                    <a:moveTo>
                      <a:pt x="235" y="28"/>
                    </a:moveTo>
                    <a:lnTo>
                      <a:pt x="248" y="71"/>
                    </a:lnTo>
                    <a:lnTo>
                      <a:pt x="252" y="113"/>
                    </a:lnTo>
                    <a:lnTo>
                      <a:pt x="245" y="154"/>
                    </a:lnTo>
                    <a:lnTo>
                      <a:pt x="224" y="190"/>
                    </a:lnTo>
                    <a:lnTo>
                      <a:pt x="224" y="193"/>
                    </a:lnTo>
                    <a:lnTo>
                      <a:pt x="224" y="194"/>
                    </a:lnTo>
                    <a:lnTo>
                      <a:pt x="224" y="197"/>
                    </a:lnTo>
                    <a:lnTo>
                      <a:pt x="223" y="200"/>
                    </a:lnTo>
                    <a:lnTo>
                      <a:pt x="219" y="182"/>
                    </a:lnTo>
                    <a:lnTo>
                      <a:pt x="217" y="163"/>
                    </a:lnTo>
                    <a:lnTo>
                      <a:pt x="216" y="145"/>
                    </a:lnTo>
                    <a:lnTo>
                      <a:pt x="209" y="129"/>
                    </a:lnTo>
                    <a:lnTo>
                      <a:pt x="194" y="127"/>
                    </a:lnTo>
                    <a:lnTo>
                      <a:pt x="180" y="140"/>
                    </a:lnTo>
                    <a:lnTo>
                      <a:pt x="167" y="154"/>
                    </a:lnTo>
                    <a:lnTo>
                      <a:pt x="155" y="170"/>
                    </a:lnTo>
                    <a:lnTo>
                      <a:pt x="142" y="186"/>
                    </a:lnTo>
                    <a:lnTo>
                      <a:pt x="129" y="200"/>
                    </a:lnTo>
                    <a:lnTo>
                      <a:pt x="116" y="209"/>
                    </a:lnTo>
                    <a:lnTo>
                      <a:pt x="99" y="218"/>
                    </a:lnTo>
                    <a:lnTo>
                      <a:pt x="81" y="219"/>
                    </a:lnTo>
                    <a:lnTo>
                      <a:pt x="74" y="216"/>
                    </a:lnTo>
                    <a:lnTo>
                      <a:pt x="65" y="219"/>
                    </a:lnTo>
                    <a:lnTo>
                      <a:pt x="56" y="222"/>
                    </a:lnTo>
                    <a:lnTo>
                      <a:pt x="47" y="226"/>
                    </a:lnTo>
                    <a:lnTo>
                      <a:pt x="40" y="229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09"/>
                    </a:lnTo>
                    <a:lnTo>
                      <a:pt x="22" y="202"/>
                    </a:lnTo>
                    <a:lnTo>
                      <a:pt x="14" y="198"/>
                    </a:lnTo>
                    <a:lnTo>
                      <a:pt x="7" y="196"/>
                    </a:lnTo>
                    <a:lnTo>
                      <a:pt x="0" y="190"/>
                    </a:lnTo>
                    <a:lnTo>
                      <a:pt x="5" y="180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1" y="148"/>
                    </a:lnTo>
                    <a:lnTo>
                      <a:pt x="23" y="134"/>
                    </a:lnTo>
                    <a:lnTo>
                      <a:pt x="46" y="119"/>
                    </a:lnTo>
                    <a:lnTo>
                      <a:pt x="68" y="101"/>
                    </a:lnTo>
                    <a:lnTo>
                      <a:pt x="88" y="83"/>
                    </a:lnTo>
                    <a:lnTo>
                      <a:pt x="109" y="63"/>
                    </a:lnTo>
                    <a:lnTo>
                      <a:pt x="127" y="42"/>
                    </a:lnTo>
                    <a:lnTo>
                      <a:pt x="145" y="21"/>
                    </a:lnTo>
                    <a:lnTo>
                      <a:pt x="162" y="0"/>
                    </a:lnTo>
                    <a:lnTo>
                      <a:pt x="170" y="6"/>
                    </a:lnTo>
                    <a:lnTo>
                      <a:pt x="180" y="10"/>
                    </a:lnTo>
                    <a:lnTo>
                      <a:pt x="188" y="14"/>
                    </a:lnTo>
                    <a:lnTo>
                      <a:pt x="198" y="17"/>
                    </a:lnTo>
                    <a:lnTo>
                      <a:pt x="206" y="21"/>
                    </a:lnTo>
                    <a:lnTo>
                      <a:pt x="216" y="24"/>
                    </a:lnTo>
                    <a:lnTo>
                      <a:pt x="226" y="25"/>
                    </a:lnTo>
                    <a:lnTo>
                      <a:pt x="235" y="28"/>
                    </a:lnTo>
                    <a:close/>
                  </a:path>
                </a:pathLst>
              </a:custGeom>
              <a:solidFill>
                <a:srgbClr val="F2B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C6270B26-D28D-AFFD-CFB4-D88CA1463E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3" y="2529"/>
                <a:ext cx="204" cy="296"/>
              </a:xfrm>
              <a:custGeom>
                <a:avLst/>
                <a:gdLst>
                  <a:gd name="T0" fmla="*/ 599 w 613"/>
                  <a:gd name="T1" fmla="*/ 91 h 887"/>
                  <a:gd name="T2" fmla="*/ 611 w 613"/>
                  <a:gd name="T3" fmla="*/ 241 h 887"/>
                  <a:gd name="T4" fmla="*/ 596 w 613"/>
                  <a:gd name="T5" fmla="*/ 495 h 887"/>
                  <a:gd name="T6" fmla="*/ 558 w 613"/>
                  <a:gd name="T7" fmla="*/ 601 h 887"/>
                  <a:gd name="T8" fmla="*/ 518 w 613"/>
                  <a:gd name="T9" fmla="*/ 622 h 887"/>
                  <a:gd name="T10" fmla="*/ 474 w 613"/>
                  <a:gd name="T11" fmla="*/ 632 h 887"/>
                  <a:gd name="T12" fmla="*/ 473 w 613"/>
                  <a:gd name="T13" fmla="*/ 649 h 887"/>
                  <a:gd name="T14" fmla="*/ 495 w 613"/>
                  <a:gd name="T15" fmla="*/ 663 h 887"/>
                  <a:gd name="T16" fmla="*/ 526 w 613"/>
                  <a:gd name="T17" fmla="*/ 660 h 887"/>
                  <a:gd name="T18" fmla="*/ 557 w 613"/>
                  <a:gd name="T19" fmla="*/ 653 h 887"/>
                  <a:gd name="T20" fmla="*/ 586 w 613"/>
                  <a:gd name="T21" fmla="*/ 651 h 887"/>
                  <a:gd name="T22" fmla="*/ 571 w 613"/>
                  <a:gd name="T23" fmla="*/ 731 h 887"/>
                  <a:gd name="T24" fmla="*/ 558 w 613"/>
                  <a:gd name="T25" fmla="*/ 849 h 887"/>
                  <a:gd name="T26" fmla="*/ 501 w 613"/>
                  <a:gd name="T27" fmla="*/ 869 h 887"/>
                  <a:gd name="T28" fmla="*/ 462 w 613"/>
                  <a:gd name="T29" fmla="*/ 872 h 887"/>
                  <a:gd name="T30" fmla="*/ 426 w 613"/>
                  <a:gd name="T31" fmla="*/ 861 h 887"/>
                  <a:gd name="T32" fmla="*/ 401 w 613"/>
                  <a:gd name="T33" fmla="*/ 841 h 887"/>
                  <a:gd name="T34" fmla="*/ 370 w 613"/>
                  <a:gd name="T35" fmla="*/ 718 h 887"/>
                  <a:gd name="T36" fmla="*/ 381 w 613"/>
                  <a:gd name="T37" fmla="*/ 605 h 887"/>
                  <a:gd name="T38" fmla="*/ 403 w 613"/>
                  <a:gd name="T39" fmla="*/ 605 h 887"/>
                  <a:gd name="T40" fmla="*/ 406 w 613"/>
                  <a:gd name="T41" fmla="*/ 586 h 887"/>
                  <a:gd name="T42" fmla="*/ 373 w 613"/>
                  <a:gd name="T43" fmla="*/ 508 h 887"/>
                  <a:gd name="T44" fmla="*/ 341 w 613"/>
                  <a:gd name="T45" fmla="*/ 393 h 887"/>
                  <a:gd name="T46" fmla="*/ 310 w 613"/>
                  <a:gd name="T47" fmla="*/ 279 h 887"/>
                  <a:gd name="T48" fmla="*/ 297 w 613"/>
                  <a:gd name="T49" fmla="*/ 272 h 887"/>
                  <a:gd name="T50" fmla="*/ 265 w 613"/>
                  <a:gd name="T51" fmla="*/ 343 h 887"/>
                  <a:gd name="T52" fmla="*/ 235 w 613"/>
                  <a:gd name="T53" fmla="*/ 457 h 887"/>
                  <a:gd name="T54" fmla="*/ 225 w 613"/>
                  <a:gd name="T55" fmla="*/ 577 h 887"/>
                  <a:gd name="T56" fmla="*/ 243 w 613"/>
                  <a:gd name="T57" fmla="*/ 806 h 887"/>
                  <a:gd name="T58" fmla="*/ 223 w 613"/>
                  <a:gd name="T59" fmla="*/ 872 h 887"/>
                  <a:gd name="T60" fmla="*/ 209 w 613"/>
                  <a:gd name="T61" fmla="*/ 866 h 887"/>
                  <a:gd name="T62" fmla="*/ 187 w 613"/>
                  <a:gd name="T63" fmla="*/ 870 h 887"/>
                  <a:gd name="T64" fmla="*/ 165 w 613"/>
                  <a:gd name="T65" fmla="*/ 876 h 887"/>
                  <a:gd name="T66" fmla="*/ 127 w 613"/>
                  <a:gd name="T67" fmla="*/ 887 h 887"/>
                  <a:gd name="T68" fmla="*/ 83 w 613"/>
                  <a:gd name="T69" fmla="*/ 875 h 887"/>
                  <a:gd name="T70" fmla="*/ 37 w 613"/>
                  <a:gd name="T71" fmla="*/ 865 h 887"/>
                  <a:gd name="T72" fmla="*/ 30 w 613"/>
                  <a:gd name="T73" fmla="*/ 823 h 887"/>
                  <a:gd name="T74" fmla="*/ 13 w 613"/>
                  <a:gd name="T75" fmla="*/ 681 h 887"/>
                  <a:gd name="T76" fmla="*/ 23 w 613"/>
                  <a:gd name="T77" fmla="*/ 502 h 887"/>
                  <a:gd name="T78" fmla="*/ 3 w 613"/>
                  <a:gd name="T79" fmla="*/ 349 h 887"/>
                  <a:gd name="T80" fmla="*/ 6 w 613"/>
                  <a:gd name="T81" fmla="*/ 197 h 887"/>
                  <a:gd name="T82" fmla="*/ 34 w 613"/>
                  <a:gd name="T83" fmla="*/ 81 h 887"/>
                  <a:gd name="T84" fmla="*/ 63 w 613"/>
                  <a:gd name="T85" fmla="*/ 17 h 887"/>
                  <a:gd name="T86" fmla="*/ 108 w 613"/>
                  <a:gd name="T87" fmla="*/ 28 h 887"/>
                  <a:gd name="T88" fmla="*/ 152 w 613"/>
                  <a:gd name="T89" fmla="*/ 43 h 887"/>
                  <a:gd name="T90" fmla="*/ 198 w 613"/>
                  <a:gd name="T91" fmla="*/ 58 h 887"/>
                  <a:gd name="T92" fmla="*/ 244 w 613"/>
                  <a:gd name="T93" fmla="*/ 75 h 887"/>
                  <a:gd name="T94" fmla="*/ 289 w 613"/>
                  <a:gd name="T95" fmla="*/ 92 h 887"/>
                  <a:gd name="T96" fmla="*/ 314 w 613"/>
                  <a:gd name="T97" fmla="*/ 56 h 887"/>
                  <a:gd name="T98" fmla="*/ 346 w 613"/>
                  <a:gd name="T99" fmla="*/ 21 h 887"/>
                  <a:gd name="T100" fmla="*/ 375 w 613"/>
                  <a:gd name="T101" fmla="*/ 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3" h="887">
                    <a:moveTo>
                      <a:pt x="440" y="75"/>
                    </a:moveTo>
                    <a:lnTo>
                      <a:pt x="586" y="42"/>
                    </a:lnTo>
                    <a:lnTo>
                      <a:pt x="599" y="91"/>
                    </a:lnTo>
                    <a:lnTo>
                      <a:pt x="604" y="139"/>
                    </a:lnTo>
                    <a:lnTo>
                      <a:pt x="607" y="190"/>
                    </a:lnTo>
                    <a:lnTo>
                      <a:pt x="611" y="241"/>
                    </a:lnTo>
                    <a:lnTo>
                      <a:pt x="613" y="328"/>
                    </a:lnTo>
                    <a:lnTo>
                      <a:pt x="608" y="413"/>
                    </a:lnTo>
                    <a:lnTo>
                      <a:pt x="596" y="495"/>
                    </a:lnTo>
                    <a:lnTo>
                      <a:pt x="575" y="573"/>
                    </a:lnTo>
                    <a:lnTo>
                      <a:pt x="568" y="589"/>
                    </a:lnTo>
                    <a:lnTo>
                      <a:pt x="558" y="601"/>
                    </a:lnTo>
                    <a:lnTo>
                      <a:pt x="546" y="610"/>
                    </a:lnTo>
                    <a:lnTo>
                      <a:pt x="533" y="616"/>
                    </a:lnTo>
                    <a:lnTo>
                      <a:pt x="518" y="622"/>
                    </a:lnTo>
                    <a:lnTo>
                      <a:pt x="502" y="626"/>
                    </a:lnTo>
                    <a:lnTo>
                      <a:pt x="488" y="629"/>
                    </a:lnTo>
                    <a:lnTo>
                      <a:pt x="474" y="632"/>
                    </a:lnTo>
                    <a:lnTo>
                      <a:pt x="473" y="637"/>
                    </a:lnTo>
                    <a:lnTo>
                      <a:pt x="472" y="643"/>
                    </a:lnTo>
                    <a:lnTo>
                      <a:pt x="473" y="649"/>
                    </a:lnTo>
                    <a:lnTo>
                      <a:pt x="477" y="653"/>
                    </a:lnTo>
                    <a:lnTo>
                      <a:pt x="486" y="658"/>
                    </a:lnTo>
                    <a:lnTo>
                      <a:pt x="495" y="663"/>
                    </a:lnTo>
                    <a:lnTo>
                      <a:pt x="505" y="663"/>
                    </a:lnTo>
                    <a:lnTo>
                      <a:pt x="516" y="663"/>
                    </a:lnTo>
                    <a:lnTo>
                      <a:pt x="526" y="660"/>
                    </a:lnTo>
                    <a:lnTo>
                      <a:pt x="537" y="657"/>
                    </a:lnTo>
                    <a:lnTo>
                      <a:pt x="547" y="654"/>
                    </a:lnTo>
                    <a:lnTo>
                      <a:pt x="557" y="653"/>
                    </a:lnTo>
                    <a:lnTo>
                      <a:pt x="586" y="612"/>
                    </a:lnTo>
                    <a:lnTo>
                      <a:pt x="589" y="632"/>
                    </a:lnTo>
                    <a:lnTo>
                      <a:pt x="586" y="651"/>
                    </a:lnTo>
                    <a:lnTo>
                      <a:pt x="582" y="672"/>
                    </a:lnTo>
                    <a:lnTo>
                      <a:pt x="579" y="692"/>
                    </a:lnTo>
                    <a:lnTo>
                      <a:pt x="571" y="731"/>
                    </a:lnTo>
                    <a:lnTo>
                      <a:pt x="564" y="769"/>
                    </a:lnTo>
                    <a:lnTo>
                      <a:pt x="560" y="809"/>
                    </a:lnTo>
                    <a:lnTo>
                      <a:pt x="558" y="849"/>
                    </a:lnTo>
                    <a:lnTo>
                      <a:pt x="526" y="877"/>
                    </a:lnTo>
                    <a:lnTo>
                      <a:pt x="513" y="872"/>
                    </a:lnTo>
                    <a:lnTo>
                      <a:pt x="501" y="869"/>
                    </a:lnTo>
                    <a:lnTo>
                      <a:pt x="487" y="869"/>
                    </a:lnTo>
                    <a:lnTo>
                      <a:pt x="474" y="870"/>
                    </a:lnTo>
                    <a:lnTo>
                      <a:pt x="462" y="872"/>
                    </a:lnTo>
                    <a:lnTo>
                      <a:pt x="448" y="870"/>
                    </a:lnTo>
                    <a:lnTo>
                      <a:pt x="437" y="868"/>
                    </a:lnTo>
                    <a:lnTo>
                      <a:pt x="426" y="861"/>
                    </a:lnTo>
                    <a:lnTo>
                      <a:pt x="413" y="858"/>
                    </a:lnTo>
                    <a:lnTo>
                      <a:pt x="406" y="851"/>
                    </a:lnTo>
                    <a:lnTo>
                      <a:pt x="401" y="841"/>
                    </a:lnTo>
                    <a:lnTo>
                      <a:pt x="395" y="830"/>
                    </a:lnTo>
                    <a:lnTo>
                      <a:pt x="380" y="776"/>
                    </a:lnTo>
                    <a:lnTo>
                      <a:pt x="370" y="718"/>
                    </a:lnTo>
                    <a:lnTo>
                      <a:pt x="367" y="658"/>
                    </a:lnTo>
                    <a:lnTo>
                      <a:pt x="374" y="600"/>
                    </a:lnTo>
                    <a:lnTo>
                      <a:pt x="381" y="605"/>
                    </a:lnTo>
                    <a:lnTo>
                      <a:pt x="389" y="607"/>
                    </a:lnTo>
                    <a:lnTo>
                      <a:pt x="396" y="605"/>
                    </a:lnTo>
                    <a:lnTo>
                      <a:pt x="403" y="605"/>
                    </a:lnTo>
                    <a:lnTo>
                      <a:pt x="408" y="600"/>
                    </a:lnTo>
                    <a:lnTo>
                      <a:pt x="408" y="593"/>
                    </a:lnTo>
                    <a:lnTo>
                      <a:pt x="406" y="586"/>
                    </a:lnTo>
                    <a:lnTo>
                      <a:pt x="406" y="580"/>
                    </a:lnTo>
                    <a:lnTo>
                      <a:pt x="388" y="545"/>
                    </a:lnTo>
                    <a:lnTo>
                      <a:pt x="373" y="508"/>
                    </a:lnTo>
                    <a:lnTo>
                      <a:pt x="361" y="470"/>
                    </a:lnTo>
                    <a:lnTo>
                      <a:pt x="350" y="432"/>
                    </a:lnTo>
                    <a:lnTo>
                      <a:pt x="341" y="393"/>
                    </a:lnTo>
                    <a:lnTo>
                      <a:pt x="331" y="354"/>
                    </a:lnTo>
                    <a:lnTo>
                      <a:pt x="321" y="317"/>
                    </a:lnTo>
                    <a:lnTo>
                      <a:pt x="310" y="279"/>
                    </a:lnTo>
                    <a:lnTo>
                      <a:pt x="307" y="275"/>
                    </a:lnTo>
                    <a:lnTo>
                      <a:pt x="303" y="273"/>
                    </a:lnTo>
                    <a:lnTo>
                      <a:pt x="297" y="272"/>
                    </a:lnTo>
                    <a:lnTo>
                      <a:pt x="293" y="270"/>
                    </a:lnTo>
                    <a:lnTo>
                      <a:pt x="278" y="307"/>
                    </a:lnTo>
                    <a:lnTo>
                      <a:pt x="265" y="343"/>
                    </a:lnTo>
                    <a:lnTo>
                      <a:pt x="253" y="381"/>
                    </a:lnTo>
                    <a:lnTo>
                      <a:pt x="243" y="418"/>
                    </a:lnTo>
                    <a:lnTo>
                      <a:pt x="235" y="457"/>
                    </a:lnTo>
                    <a:lnTo>
                      <a:pt x="228" y="497"/>
                    </a:lnTo>
                    <a:lnTo>
                      <a:pt x="225" y="537"/>
                    </a:lnTo>
                    <a:lnTo>
                      <a:pt x="225" y="577"/>
                    </a:lnTo>
                    <a:lnTo>
                      <a:pt x="239" y="651"/>
                    </a:lnTo>
                    <a:lnTo>
                      <a:pt x="246" y="729"/>
                    </a:lnTo>
                    <a:lnTo>
                      <a:pt x="243" y="806"/>
                    </a:lnTo>
                    <a:lnTo>
                      <a:pt x="226" y="880"/>
                    </a:lnTo>
                    <a:lnTo>
                      <a:pt x="225" y="876"/>
                    </a:lnTo>
                    <a:lnTo>
                      <a:pt x="223" y="872"/>
                    </a:lnTo>
                    <a:lnTo>
                      <a:pt x="221" y="868"/>
                    </a:lnTo>
                    <a:lnTo>
                      <a:pt x="218" y="865"/>
                    </a:lnTo>
                    <a:lnTo>
                      <a:pt x="209" y="866"/>
                    </a:lnTo>
                    <a:lnTo>
                      <a:pt x="203" y="868"/>
                    </a:lnTo>
                    <a:lnTo>
                      <a:pt x="194" y="869"/>
                    </a:lnTo>
                    <a:lnTo>
                      <a:pt x="187" y="870"/>
                    </a:lnTo>
                    <a:lnTo>
                      <a:pt x="180" y="872"/>
                    </a:lnTo>
                    <a:lnTo>
                      <a:pt x="173" y="875"/>
                    </a:lnTo>
                    <a:lnTo>
                      <a:pt x="165" y="876"/>
                    </a:lnTo>
                    <a:lnTo>
                      <a:pt x="158" y="877"/>
                    </a:lnTo>
                    <a:lnTo>
                      <a:pt x="143" y="884"/>
                    </a:lnTo>
                    <a:lnTo>
                      <a:pt x="127" y="887"/>
                    </a:lnTo>
                    <a:lnTo>
                      <a:pt x="112" y="884"/>
                    </a:lnTo>
                    <a:lnTo>
                      <a:pt x="98" y="880"/>
                    </a:lnTo>
                    <a:lnTo>
                      <a:pt x="83" y="875"/>
                    </a:lnTo>
                    <a:lnTo>
                      <a:pt x="67" y="869"/>
                    </a:lnTo>
                    <a:lnTo>
                      <a:pt x="52" y="866"/>
                    </a:lnTo>
                    <a:lnTo>
                      <a:pt x="37" y="865"/>
                    </a:lnTo>
                    <a:lnTo>
                      <a:pt x="31" y="852"/>
                    </a:lnTo>
                    <a:lnTo>
                      <a:pt x="30" y="838"/>
                    </a:lnTo>
                    <a:lnTo>
                      <a:pt x="30" y="823"/>
                    </a:lnTo>
                    <a:lnTo>
                      <a:pt x="27" y="809"/>
                    </a:lnTo>
                    <a:lnTo>
                      <a:pt x="18" y="745"/>
                    </a:lnTo>
                    <a:lnTo>
                      <a:pt x="13" y="681"/>
                    </a:lnTo>
                    <a:lnTo>
                      <a:pt x="14" y="615"/>
                    </a:lnTo>
                    <a:lnTo>
                      <a:pt x="25" y="552"/>
                    </a:lnTo>
                    <a:lnTo>
                      <a:pt x="23" y="502"/>
                    </a:lnTo>
                    <a:lnTo>
                      <a:pt x="17" y="450"/>
                    </a:lnTo>
                    <a:lnTo>
                      <a:pt x="10" y="399"/>
                    </a:lnTo>
                    <a:lnTo>
                      <a:pt x="3" y="349"/>
                    </a:lnTo>
                    <a:lnTo>
                      <a:pt x="0" y="297"/>
                    </a:lnTo>
                    <a:lnTo>
                      <a:pt x="0" y="247"/>
                    </a:lnTo>
                    <a:lnTo>
                      <a:pt x="6" y="197"/>
                    </a:lnTo>
                    <a:lnTo>
                      <a:pt x="18" y="148"/>
                    </a:lnTo>
                    <a:lnTo>
                      <a:pt x="27" y="114"/>
                    </a:lnTo>
                    <a:lnTo>
                      <a:pt x="34" y="81"/>
                    </a:lnTo>
                    <a:lnTo>
                      <a:pt x="41" y="47"/>
                    </a:lnTo>
                    <a:lnTo>
                      <a:pt x="49" y="14"/>
                    </a:lnTo>
                    <a:lnTo>
                      <a:pt x="63" y="17"/>
                    </a:lnTo>
                    <a:lnTo>
                      <a:pt x="78" y="19"/>
                    </a:lnTo>
                    <a:lnTo>
                      <a:pt x="92" y="24"/>
                    </a:lnTo>
                    <a:lnTo>
                      <a:pt x="108" y="28"/>
                    </a:lnTo>
                    <a:lnTo>
                      <a:pt x="123" y="33"/>
                    </a:lnTo>
                    <a:lnTo>
                      <a:pt x="138" y="38"/>
                    </a:lnTo>
                    <a:lnTo>
                      <a:pt x="152" y="43"/>
                    </a:lnTo>
                    <a:lnTo>
                      <a:pt x="168" y="47"/>
                    </a:lnTo>
                    <a:lnTo>
                      <a:pt x="183" y="53"/>
                    </a:lnTo>
                    <a:lnTo>
                      <a:pt x="198" y="58"/>
                    </a:lnTo>
                    <a:lnTo>
                      <a:pt x="214" y="64"/>
                    </a:lnTo>
                    <a:lnTo>
                      <a:pt x="229" y="70"/>
                    </a:lnTo>
                    <a:lnTo>
                      <a:pt x="244" y="75"/>
                    </a:lnTo>
                    <a:lnTo>
                      <a:pt x="260" y="79"/>
                    </a:lnTo>
                    <a:lnTo>
                      <a:pt x="274" y="86"/>
                    </a:lnTo>
                    <a:lnTo>
                      <a:pt x="289" y="92"/>
                    </a:lnTo>
                    <a:lnTo>
                      <a:pt x="296" y="79"/>
                    </a:lnTo>
                    <a:lnTo>
                      <a:pt x="304" y="67"/>
                    </a:lnTo>
                    <a:lnTo>
                      <a:pt x="314" y="56"/>
                    </a:lnTo>
                    <a:lnTo>
                      <a:pt x="325" y="43"/>
                    </a:lnTo>
                    <a:lnTo>
                      <a:pt x="335" y="32"/>
                    </a:lnTo>
                    <a:lnTo>
                      <a:pt x="346" y="21"/>
                    </a:lnTo>
                    <a:lnTo>
                      <a:pt x="359" y="11"/>
                    </a:lnTo>
                    <a:lnTo>
                      <a:pt x="370" y="0"/>
                    </a:lnTo>
                    <a:lnTo>
                      <a:pt x="375" y="3"/>
                    </a:lnTo>
                    <a:lnTo>
                      <a:pt x="440" y="7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312B0B98-326A-1D7B-96AF-2D68306435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0" y="2817"/>
                <a:ext cx="29" cy="23"/>
              </a:xfrm>
              <a:custGeom>
                <a:avLst/>
                <a:gdLst>
                  <a:gd name="T0" fmla="*/ 83 w 87"/>
                  <a:gd name="T1" fmla="*/ 24 h 67"/>
                  <a:gd name="T2" fmla="*/ 85 w 87"/>
                  <a:gd name="T3" fmla="*/ 35 h 67"/>
                  <a:gd name="T4" fmla="*/ 87 w 87"/>
                  <a:gd name="T5" fmla="*/ 47 h 67"/>
                  <a:gd name="T6" fmla="*/ 85 w 87"/>
                  <a:gd name="T7" fmla="*/ 58 h 67"/>
                  <a:gd name="T8" fmla="*/ 78 w 87"/>
                  <a:gd name="T9" fmla="*/ 67 h 67"/>
                  <a:gd name="T10" fmla="*/ 68 w 87"/>
                  <a:gd name="T11" fmla="*/ 65 h 67"/>
                  <a:gd name="T12" fmla="*/ 57 w 87"/>
                  <a:gd name="T13" fmla="*/ 63 h 67"/>
                  <a:gd name="T14" fmla="*/ 47 w 87"/>
                  <a:gd name="T15" fmla="*/ 60 h 67"/>
                  <a:gd name="T16" fmla="*/ 37 w 87"/>
                  <a:gd name="T17" fmla="*/ 56 h 67"/>
                  <a:gd name="T18" fmla="*/ 28 w 87"/>
                  <a:gd name="T19" fmla="*/ 53 h 67"/>
                  <a:gd name="T20" fmla="*/ 19 w 87"/>
                  <a:gd name="T21" fmla="*/ 49 h 67"/>
                  <a:gd name="T22" fmla="*/ 9 w 87"/>
                  <a:gd name="T23" fmla="*/ 46 h 67"/>
                  <a:gd name="T24" fmla="*/ 0 w 87"/>
                  <a:gd name="T25" fmla="*/ 43 h 67"/>
                  <a:gd name="T26" fmla="*/ 0 w 87"/>
                  <a:gd name="T27" fmla="*/ 32 h 67"/>
                  <a:gd name="T28" fmla="*/ 8 w 87"/>
                  <a:gd name="T29" fmla="*/ 25 h 67"/>
                  <a:gd name="T30" fmla="*/ 19 w 87"/>
                  <a:gd name="T31" fmla="*/ 17 h 67"/>
                  <a:gd name="T32" fmla="*/ 32 w 87"/>
                  <a:gd name="T33" fmla="*/ 10 h 67"/>
                  <a:gd name="T34" fmla="*/ 44 w 87"/>
                  <a:gd name="T35" fmla="*/ 3 h 67"/>
                  <a:gd name="T36" fmla="*/ 57 w 87"/>
                  <a:gd name="T37" fmla="*/ 0 h 67"/>
                  <a:gd name="T38" fmla="*/ 68 w 87"/>
                  <a:gd name="T39" fmla="*/ 1 h 67"/>
                  <a:gd name="T40" fmla="*/ 76 w 87"/>
                  <a:gd name="T41" fmla="*/ 10 h 67"/>
                  <a:gd name="T42" fmla="*/ 83 w 87"/>
                  <a:gd name="T43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67">
                    <a:moveTo>
                      <a:pt x="83" y="24"/>
                    </a:moveTo>
                    <a:lnTo>
                      <a:pt x="85" y="35"/>
                    </a:lnTo>
                    <a:lnTo>
                      <a:pt x="87" y="47"/>
                    </a:lnTo>
                    <a:lnTo>
                      <a:pt x="85" y="58"/>
                    </a:lnTo>
                    <a:lnTo>
                      <a:pt x="78" y="67"/>
                    </a:lnTo>
                    <a:lnTo>
                      <a:pt x="68" y="65"/>
                    </a:lnTo>
                    <a:lnTo>
                      <a:pt x="57" y="63"/>
                    </a:lnTo>
                    <a:lnTo>
                      <a:pt x="47" y="60"/>
                    </a:lnTo>
                    <a:lnTo>
                      <a:pt x="37" y="56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9" y="46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8" y="25"/>
                    </a:lnTo>
                    <a:lnTo>
                      <a:pt x="19" y="17"/>
                    </a:lnTo>
                    <a:lnTo>
                      <a:pt x="32" y="10"/>
                    </a:lnTo>
                    <a:lnTo>
                      <a:pt x="44" y="3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6" y="10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E8773171-1C31-B41B-A2D4-F062BECAAC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2" y="2823"/>
                <a:ext cx="28" cy="21"/>
              </a:xfrm>
              <a:custGeom>
                <a:avLst/>
                <a:gdLst>
                  <a:gd name="T0" fmla="*/ 83 w 83"/>
                  <a:gd name="T1" fmla="*/ 17 h 61"/>
                  <a:gd name="T2" fmla="*/ 81 w 83"/>
                  <a:gd name="T3" fmla="*/ 25 h 61"/>
                  <a:gd name="T4" fmla="*/ 77 w 83"/>
                  <a:gd name="T5" fmla="*/ 32 h 61"/>
                  <a:gd name="T6" fmla="*/ 71 w 83"/>
                  <a:gd name="T7" fmla="*/ 38 h 61"/>
                  <a:gd name="T8" fmla="*/ 64 w 83"/>
                  <a:gd name="T9" fmla="*/ 42 h 61"/>
                  <a:gd name="T10" fmla="*/ 57 w 83"/>
                  <a:gd name="T11" fmla="*/ 46 h 61"/>
                  <a:gd name="T12" fmla="*/ 49 w 83"/>
                  <a:gd name="T13" fmla="*/ 49 h 61"/>
                  <a:gd name="T14" fmla="*/ 42 w 83"/>
                  <a:gd name="T15" fmla="*/ 53 h 61"/>
                  <a:gd name="T16" fmla="*/ 37 w 83"/>
                  <a:gd name="T17" fmla="*/ 59 h 61"/>
                  <a:gd name="T18" fmla="*/ 30 w 83"/>
                  <a:gd name="T19" fmla="*/ 61 h 61"/>
                  <a:gd name="T20" fmla="*/ 24 w 83"/>
                  <a:gd name="T21" fmla="*/ 61 h 61"/>
                  <a:gd name="T22" fmla="*/ 17 w 83"/>
                  <a:gd name="T23" fmla="*/ 61 h 61"/>
                  <a:gd name="T24" fmla="*/ 11 w 83"/>
                  <a:gd name="T25" fmla="*/ 61 h 61"/>
                  <a:gd name="T26" fmla="*/ 4 w 83"/>
                  <a:gd name="T27" fmla="*/ 50 h 61"/>
                  <a:gd name="T28" fmla="*/ 0 w 83"/>
                  <a:gd name="T29" fmla="*/ 36 h 61"/>
                  <a:gd name="T30" fmla="*/ 0 w 83"/>
                  <a:gd name="T31" fmla="*/ 22 h 61"/>
                  <a:gd name="T32" fmla="*/ 2 w 83"/>
                  <a:gd name="T33" fmla="*/ 10 h 61"/>
                  <a:gd name="T34" fmla="*/ 11 w 83"/>
                  <a:gd name="T35" fmla="*/ 4 h 61"/>
                  <a:gd name="T36" fmla="*/ 21 w 83"/>
                  <a:gd name="T37" fmla="*/ 0 h 61"/>
                  <a:gd name="T38" fmla="*/ 32 w 83"/>
                  <a:gd name="T39" fmla="*/ 0 h 61"/>
                  <a:gd name="T40" fmla="*/ 42 w 83"/>
                  <a:gd name="T41" fmla="*/ 0 h 61"/>
                  <a:gd name="T42" fmla="*/ 53 w 83"/>
                  <a:gd name="T43" fmla="*/ 3 h 61"/>
                  <a:gd name="T44" fmla="*/ 63 w 83"/>
                  <a:gd name="T45" fmla="*/ 7 h 61"/>
                  <a:gd name="T46" fmla="*/ 73 w 83"/>
                  <a:gd name="T47" fmla="*/ 11 h 61"/>
                  <a:gd name="T48" fmla="*/ 83 w 83"/>
                  <a:gd name="T49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61">
                    <a:moveTo>
                      <a:pt x="83" y="17"/>
                    </a:moveTo>
                    <a:lnTo>
                      <a:pt x="81" y="25"/>
                    </a:lnTo>
                    <a:lnTo>
                      <a:pt x="77" y="32"/>
                    </a:lnTo>
                    <a:lnTo>
                      <a:pt x="71" y="38"/>
                    </a:lnTo>
                    <a:lnTo>
                      <a:pt x="64" y="42"/>
                    </a:lnTo>
                    <a:lnTo>
                      <a:pt x="57" y="46"/>
                    </a:lnTo>
                    <a:lnTo>
                      <a:pt x="49" y="49"/>
                    </a:lnTo>
                    <a:lnTo>
                      <a:pt x="42" y="53"/>
                    </a:lnTo>
                    <a:lnTo>
                      <a:pt x="37" y="59"/>
                    </a:lnTo>
                    <a:lnTo>
                      <a:pt x="30" y="61"/>
                    </a:lnTo>
                    <a:lnTo>
                      <a:pt x="24" y="61"/>
                    </a:lnTo>
                    <a:lnTo>
                      <a:pt x="17" y="61"/>
                    </a:lnTo>
                    <a:lnTo>
                      <a:pt x="11" y="61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1" y="4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3" y="3"/>
                    </a:lnTo>
                    <a:lnTo>
                      <a:pt x="63" y="7"/>
                    </a:lnTo>
                    <a:lnTo>
                      <a:pt x="73" y="11"/>
                    </a:ln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1B26EEB1-000A-39E4-FD06-7050E9695B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1" y="2825"/>
                <a:ext cx="21" cy="16"/>
              </a:xfrm>
              <a:custGeom>
                <a:avLst/>
                <a:gdLst>
                  <a:gd name="T0" fmla="*/ 61 w 64"/>
                  <a:gd name="T1" fmla="*/ 50 h 50"/>
                  <a:gd name="T2" fmla="*/ 53 w 64"/>
                  <a:gd name="T3" fmla="*/ 50 h 50"/>
                  <a:gd name="T4" fmla="*/ 45 w 64"/>
                  <a:gd name="T5" fmla="*/ 49 h 50"/>
                  <a:gd name="T6" fmla="*/ 36 w 64"/>
                  <a:gd name="T7" fmla="*/ 46 h 50"/>
                  <a:gd name="T8" fmla="*/ 29 w 64"/>
                  <a:gd name="T9" fmla="*/ 42 h 50"/>
                  <a:gd name="T10" fmla="*/ 21 w 64"/>
                  <a:gd name="T11" fmla="*/ 38 h 50"/>
                  <a:gd name="T12" fmla="*/ 14 w 64"/>
                  <a:gd name="T13" fmla="*/ 32 h 50"/>
                  <a:gd name="T14" fmla="*/ 7 w 64"/>
                  <a:gd name="T15" fmla="*/ 27 h 50"/>
                  <a:gd name="T16" fmla="*/ 0 w 64"/>
                  <a:gd name="T17" fmla="*/ 21 h 50"/>
                  <a:gd name="T18" fmla="*/ 7 w 64"/>
                  <a:gd name="T19" fmla="*/ 18 h 50"/>
                  <a:gd name="T20" fmla="*/ 15 w 64"/>
                  <a:gd name="T21" fmla="*/ 17 h 50"/>
                  <a:gd name="T22" fmla="*/ 22 w 64"/>
                  <a:gd name="T23" fmla="*/ 14 h 50"/>
                  <a:gd name="T24" fmla="*/ 31 w 64"/>
                  <a:gd name="T25" fmla="*/ 13 h 50"/>
                  <a:gd name="T26" fmla="*/ 39 w 64"/>
                  <a:gd name="T27" fmla="*/ 10 h 50"/>
                  <a:gd name="T28" fmla="*/ 46 w 64"/>
                  <a:gd name="T29" fmla="*/ 7 h 50"/>
                  <a:gd name="T30" fmla="*/ 54 w 64"/>
                  <a:gd name="T31" fmla="*/ 4 h 50"/>
                  <a:gd name="T32" fmla="*/ 61 w 64"/>
                  <a:gd name="T33" fmla="*/ 0 h 50"/>
                  <a:gd name="T34" fmla="*/ 63 w 64"/>
                  <a:gd name="T35" fmla="*/ 13 h 50"/>
                  <a:gd name="T36" fmla="*/ 64 w 64"/>
                  <a:gd name="T37" fmla="*/ 25 h 50"/>
                  <a:gd name="T38" fmla="*/ 64 w 64"/>
                  <a:gd name="T39" fmla="*/ 39 h 50"/>
                  <a:gd name="T40" fmla="*/ 61 w 64"/>
                  <a:gd name="T4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50">
                    <a:moveTo>
                      <a:pt x="61" y="50"/>
                    </a:moveTo>
                    <a:lnTo>
                      <a:pt x="53" y="50"/>
                    </a:lnTo>
                    <a:lnTo>
                      <a:pt x="45" y="49"/>
                    </a:lnTo>
                    <a:lnTo>
                      <a:pt x="36" y="46"/>
                    </a:lnTo>
                    <a:lnTo>
                      <a:pt x="29" y="42"/>
                    </a:lnTo>
                    <a:lnTo>
                      <a:pt x="21" y="38"/>
                    </a:lnTo>
                    <a:lnTo>
                      <a:pt x="14" y="32"/>
                    </a:lnTo>
                    <a:lnTo>
                      <a:pt x="7" y="27"/>
                    </a:lnTo>
                    <a:lnTo>
                      <a:pt x="0" y="21"/>
                    </a:lnTo>
                    <a:lnTo>
                      <a:pt x="7" y="18"/>
                    </a:lnTo>
                    <a:lnTo>
                      <a:pt x="15" y="17"/>
                    </a:lnTo>
                    <a:lnTo>
                      <a:pt x="22" y="14"/>
                    </a:lnTo>
                    <a:lnTo>
                      <a:pt x="31" y="13"/>
                    </a:lnTo>
                    <a:lnTo>
                      <a:pt x="39" y="10"/>
                    </a:lnTo>
                    <a:lnTo>
                      <a:pt x="46" y="7"/>
                    </a:lnTo>
                    <a:lnTo>
                      <a:pt x="54" y="4"/>
                    </a:lnTo>
                    <a:lnTo>
                      <a:pt x="61" y="0"/>
                    </a:lnTo>
                    <a:lnTo>
                      <a:pt x="63" y="13"/>
                    </a:lnTo>
                    <a:lnTo>
                      <a:pt x="64" y="25"/>
                    </a:lnTo>
                    <a:lnTo>
                      <a:pt x="64" y="39"/>
                    </a:lnTo>
                    <a:lnTo>
                      <a:pt x="61" y="50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2">
                <a:extLst>
                  <a:ext uri="{FF2B5EF4-FFF2-40B4-BE49-F238E27FC236}">
                    <a16:creationId xmlns:a16="http://schemas.microsoft.com/office/drawing/2014/main" id="{DA3D2958-2908-74F0-8E4E-CE379388C4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8" y="2826"/>
                <a:ext cx="45" cy="9"/>
              </a:xfrm>
              <a:custGeom>
                <a:avLst/>
                <a:gdLst>
                  <a:gd name="T0" fmla="*/ 137 w 137"/>
                  <a:gd name="T1" fmla="*/ 14 h 28"/>
                  <a:gd name="T2" fmla="*/ 137 w 137"/>
                  <a:gd name="T3" fmla="*/ 28 h 28"/>
                  <a:gd name="T4" fmla="*/ 122 w 137"/>
                  <a:gd name="T5" fmla="*/ 23 h 28"/>
                  <a:gd name="T6" fmla="*/ 105 w 137"/>
                  <a:gd name="T7" fmla="*/ 18 h 28"/>
                  <a:gd name="T8" fmla="*/ 90 w 137"/>
                  <a:gd name="T9" fmla="*/ 16 h 28"/>
                  <a:gd name="T10" fmla="*/ 73 w 137"/>
                  <a:gd name="T11" fmla="*/ 16 h 28"/>
                  <a:gd name="T12" fmla="*/ 56 w 137"/>
                  <a:gd name="T13" fmla="*/ 16 h 28"/>
                  <a:gd name="T14" fmla="*/ 39 w 137"/>
                  <a:gd name="T15" fmla="*/ 18 h 28"/>
                  <a:gd name="T16" fmla="*/ 24 w 137"/>
                  <a:gd name="T17" fmla="*/ 23 h 28"/>
                  <a:gd name="T18" fmla="*/ 9 w 137"/>
                  <a:gd name="T19" fmla="*/ 28 h 28"/>
                  <a:gd name="T20" fmla="*/ 0 w 137"/>
                  <a:gd name="T21" fmla="*/ 28 h 28"/>
                  <a:gd name="T22" fmla="*/ 13 w 137"/>
                  <a:gd name="T23" fmla="*/ 16 h 28"/>
                  <a:gd name="T24" fmla="*/ 28 w 137"/>
                  <a:gd name="T25" fmla="*/ 7 h 28"/>
                  <a:gd name="T26" fmla="*/ 45 w 137"/>
                  <a:gd name="T27" fmla="*/ 3 h 28"/>
                  <a:gd name="T28" fmla="*/ 63 w 137"/>
                  <a:gd name="T29" fmla="*/ 0 h 28"/>
                  <a:gd name="T30" fmla="*/ 81 w 137"/>
                  <a:gd name="T31" fmla="*/ 0 h 28"/>
                  <a:gd name="T32" fmla="*/ 99 w 137"/>
                  <a:gd name="T33" fmla="*/ 3 h 28"/>
                  <a:gd name="T34" fmla="*/ 119 w 137"/>
                  <a:gd name="T35" fmla="*/ 9 h 28"/>
                  <a:gd name="T36" fmla="*/ 137 w 137"/>
                  <a:gd name="T3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" h="28">
                    <a:moveTo>
                      <a:pt x="137" y="14"/>
                    </a:moveTo>
                    <a:lnTo>
                      <a:pt x="137" y="28"/>
                    </a:lnTo>
                    <a:lnTo>
                      <a:pt x="122" y="23"/>
                    </a:lnTo>
                    <a:lnTo>
                      <a:pt x="105" y="18"/>
                    </a:lnTo>
                    <a:lnTo>
                      <a:pt x="90" y="16"/>
                    </a:lnTo>
                    <a:lnTo>
                      <a:pt x="73" y="16"/>
                    </a:lnTo>
                    <a:lnTo>
                      <a:pt x="56" y="16"/>
                    </a:lnTo>
                    <a:lnTo>
                      <a:pt x="39" y="18"/>
                    </a:lnTo>
                    <a:lnTo>
                      <a:pt x="24" y="23"/>
                    </a:lnTo>
                    <a:lnTo>
                      <a:pt x="9" y="28"/>
                    </a:lnTo>
                    <a:lnTo>
                      <a:pt x="0" y="28"/>
                    </a:lnTo>
                    <a:lnTo>
                      <a:pt x="13" y="16"/>
                    </a:lnTo>
                    <a:lnTo>
                      <a:pt x="28" y="7"/>
                    </a:lnTo>
                    <a:lnTo>
                      <a:pt x="45" y="3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9" y="3"/>
                    </a:lnTo>
                    <a:lnTo>
                      <a:pt x="119" y="9"/>
                    </a:lnTo>
                    <a:lnTo>
                      <a:pt x="13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624BE79A-E6BC-ACD2-685F-664DEECB78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6" y="2827"/>
                <a:ext cx="17" cy="6"/>
              </a:xfrm>
              <a:custGeom>
                <a:avLst/>
                <a:gdLst>
                  <a:gd name="T0" fmla="*/ 52 w 52"/>
                  <a:gd name="T1" fmla="*/ 14 h 18"/>
                  <a:gd name="T2" fmla="*/ 46 w 52"/>
                  <a:gd name="T3" fmla="*/ 17 h 18"/>
                  <a:gd name="T4" fmla="*/ 41 w 52"/>
                  <a:gd name="T5" fmla="*/ 18 h 18"/>
                  <a:gd name="T6" fmla="*/ 35 w 52"/>
                  <a:gd name="T7" fmla="*/ 18 h 18"/>
                  <a:gd name="T8" fmla="*/ 28 w 52"/>
                  <a:gd name="T9" fmla="*/ 17 h 18"/>
                  <a:gd name="T10" fmla="*/ 22 w 52"/>
                  <a:gd name="T11" fmla="*/ 14 h 18"/>
                  <a:gd name="T12" fmla="*/ 15 w 52"/>
                  <a:gd name="T13" fmla="*/ 13 h 18"/>
                  <a:gd name="T14" fmla="*/ 10 w 52"/>
                  <a:gd name="T15" fmla="*/ 11 h 18"/>
                  <a:gd name="T16" fmla="*/ 3 w 52"/>
                  <a:gd name="T17" fmla="*/ 10 h 18"/>
                  <a:gd name="T18" fmla="*/ 3 w 52"/>
                  <a:gd name="T19" fmla="*/ 8 h 18"/>
                  <a:gd name="T20" fmla="*/ 3 w 52"/>
                  <a:gd name="T21" fmla="*/ 6 h 18"/>
                  <a:gd name="T22" fmla="*/ 2 w 52"/>
                  <a:gd name="T23" fmla="*/ 4 h 18"/>
                  <a:gd name="T24" fmla="*/ 0 w 52"/>
                  <a:gd name="T25" fmla="*/ 3 h 18"/>
                  <a:gd name="T26" fmla="*/ 7 w 52"/>
                  <a:gd name="T27" fmla="*/ 2 h 18"/>
                  <a:gd name="T28" fmla="*/ 14 w 52"/>
                  <a:gd name="T29" fmla="*/ 2 h 18"/>
                  <a:gd name="T30" fmla="*/ 21 w 52"/>
                  <a:gd name="T31" fmla="*/ 0 h 18"/>
                  <a:gd name="T32" fmla="*/ 28 w 52"/>
                  <a:gd name="T33" fmla="*/ 2 h 18"/>
                  <a:gd name="T34" fmla="*/ 35 w 52"/>
                  <a:gd name="T35" fmla="*/ 3 h 18"/>
                  <a:gd name="T36" fmla="*/ 42 w 52"/>
                  <a:gd name="T37" fmla="*/ 4 h 18"/>
                  <a:gd name="T38" fmla="*/ 48 w 52"/>
                  <a:gd name="T39" fmla="*/ 8 h 18"/>
                  <a:gd name="T40" fmla="*/ 52 w 52"/>
                  <a:gd name="T4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8">
                    <a:moveTo>
                      <a:pt x="52" y="14"/>
                    </a:moveTo>
                    <a:lnTo>
                      <a:pt x="46" y="17"/>
                    </a:lnTo>
                    <a:lnTo>
                      <a:pt x="41" y="18"/>
                    </a:lnTo>
                    <a:lnTo>
                      <a:pt x="35" y="18"/>
                    </a:lnTo>
                    <a:lnTo>
                      <a:pt x="28" y="17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10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8" y="2"/>
                    </a:lnTo>
                    <a:lnTo>
                      <a:pt x="35" y="3"/>
                    </a:lnTo>
                    <a:lnTo>
                      <a:pt x="42" y="4"/>
                    </a:lnTo>
                    <a:lnTo>
                      <a:pt x="48" y="8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8C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1CB01520-0B5B-979D-DDAB-4F3724D991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6" y="2832"/>
                <a:ext cx="10" cy="49"/>
              </a:xfrm>
              <a:custGeom>
                <a:avLst/>
                <a:gdLst>
                  <a:gd name="T0" fmla="*/ 4 w 29"/>
                  <a:gd name="T1" fmla="*/ 149 h 149"/>
                  <a:gd name="T2" fmla="*/ 7 w 29"/>
                  <a:gd name="T3" fmla="*/ 133 h 149"/>
                  <a:gd name="T4" fmla="*/ 9 w 29"/>
                  <a:gd name="T5" fmla="*/ 94 h 149"/>
                  <a:gd name="T6" fmla="*/ 9 w 29"/>
                  <a:gd name="T7" fmla="*/ 43 h 149"/>
                  <a:gd name="T8" fmla="*/ 0 w 29"/>
                  <a:gd name="T9" fmla="*/ 0 h 149"/>
                  <a:gd name="T10" fmla="*/ 9 w 29"/>
                  <a:gd name="T11" fmla="*/ 0 h 149"/>
                  <a:gd name="T12" fmla="*/ 18 w 29"/>
                  <a:gd name="T13" fmla="*/ 7 h 149"/>
                  <a:gd name="T14" fmla="*/ 23 w 29"/>
                  <a:gd name="T15" fmla="*/ 17 h 149"/>
                  <a:gd name="T16" fmla="*/ 29 w 29"/>
                  <a:gd name="T17" fmla="*/ 27 h 149"/>
                  <a:gd name="T18" fmla="*/ 29 w 29"/>
                  <a:gd name="T19" fmla="*/ 42 h 149"/>
                  <a:gd name="T20" fmla="*/ 28 w 29"/>
                  <a:gd name="T21" fmla="*/ 78 h 149"/>
                  <a:gd name="T22" fmla="*/ 21 w 29"/>
                  <a:gd name="T23" fmla="*/ 120 h 149"/>
                  <a:gd name="T24" fmla="*/ 4 w 29"/>
                  <a:gd name="T2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149">
                    <a:moveTo>
                      <a:pt x="4" y="149"/>
                    </a:moveTo>
                    <a:lnTo>
                      <a:pt x="7" y="133"/>
                    </a:lnTo>
                    <a:lnTo>
                      <a:pt x="9" y="94"/>
                    </a:lnTo>
                    <a:lnTo>
                      <a:pt x="9" y="4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7"/>
                    </a:lnTo>
                    <a:lnTo>
                      <a:pt x="23" y="17"/>
                    </a:lnTo>
                    <a:lnTo>
                      <a:pt x="29" y="27"/>
                    </a:lnTo>
                    <a:lnTo>
                      <a:pt x="29" y="42"/>
                    </a:lnTo>
                    <a:lnTo>
                      <a:pt x="28" y="78"/>
                    </a:lnTo>
                    <a:lnTo>
                      <a:pt x="21" y="120"/>
                    </a:lnTo>
                    <a:lnTo>
                      <a:pt x="4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FB0D451A-30C8-209E-D84E-0C47E6AB97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35" y="2835"/>
                <a:ext cx="9" cy="25"/>
              </a:xfrm>
              <a:custGeom>
                <a:avLst/>
                <a:gdLst>
                  <a:gd name="T0" fmla="*/ 26 w 26"/>
                  <a:gd name="T1" fmla="*/ 34 h 74"/>
                  <a:gd name="T2" fmla="*/ 26 w 26"/>
                  <a:gd name="T3" fmla="*/ 46 h 74"/>
                  <a:gd name="T4" fmla="*/ 22 w 26"/>
                  <a:gd name="T5" fmla="*/ 59 h 74"/>
                  <a:gd name="T6" fmla="*/ 15 w 26"/>
                  <a:gd name="T7" fmla="*/ 70 h 74"/>
                  <a:gd name="T8" fmla="*/ 11 w 26"/>
                  <a:gd name="T9" fmla="*/ 74 h 74"/>
                  <a:gd name="T10" fmla="*/ 11 w 26"/>
                  <a:gd name="T11" fmla="*/ 56 h 74"/>
                  <a:gd name="T12" fmla="*/ 8 w 26"/>
                  <a:gd name="T13" fmla="*/ 37 h 74"/>
                  <a:gd name="T14" fmla="*/ 4 w 26"/>
                  <a:gd name="T15" fmla="*/ 18 h 74"/>
                  <a:gd name="T16" fmla="*/ 0 w 26"/>
                  <a:gd name="T17" fmla="*/ 0 h 74"/>
                  <a:gd name="T18" fmla="*/ 11 w 26"/>
                  <a:gd name="T19" fmla="*/ 3 h 74"/>
                  <a:gd name="T20" fmla="*/ 17 w 26"/>
                  <a:gd name="T21" fmla="*/ 13 h 74"/>
                  <a:gd name="T22" fmla="*/ 21 w 26"/>
                  <a:gd name="T23" fmla="*/ 24 h 74"/>
                  <a:gd name="T24" fmla="*/ 26 w 26"/>
                  <a:gd name="T25" fmla="*/ 3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74">
                    <a:moveTo>
                      <a:pt x="26" y="34"/>
                    </a:moveTo>
                    <a:lnTo>
                      <a:pt x="26" y="46"/>
                    </a:lnTo>
                    <a:lnTo>
                      <a:pt x="22" y="59"/>
                    </a:lnTo>
                    <a:lnTo>
                      <a:pt x="15" y="70"/>
                    </a:lnTo>
                    <a:lnTo>
                      <a:pt x="11" y="74"/>
                    </a:lnTo>
                    <a:lnTo>
                      <a:pt x="11" y="56"/>
                    </a:lnTo>
                    <a:lnTo>
                      <a:pt x="8" y="37"/>
                    </a:lnTo>
                    <a:lnTo>
                      <a:pt x="4" y="1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17" y="13"/>
                    </a:lnTo>
                    <a:lnTo>
                      <a:pt x="21" y="24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0769C821-2546-D708-46CD-0BF30CD40F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" y="2849"/>
                <a:ext cx="17" cy="40"/>
              </a:xfrm>
              <a:custGeom>
                <a:avLst/>
                <a:gdLst>
                  <a:gd name="T0" fmla="*/ 53 w 53"/>
                  <a:gd name="T1" fmla="*/ 109 h 120"/>
                  <a:gd name="T2" fmla="*/ 53 w 53"/>
                  <a:gd name="T3" fmla="*/ 113 h 120"/>
                  <a:gd name="T4" fmla="*/ 53 w 53"/>
                  <a:gd name="T5" fmla="*/ 116 h 120"/>
                  <a:gd name="T6" fmla="*/ 51 w 53"/>
                  <a:gd name="T7" fmla="*/ 117 h 120"/>
                  <a:gd name="T8" fmla="*/ 48 w 53"/>
                  <a:gd name="T9" fmla="*/ 120 h 120"/>
                  <a:gd name="T10" fmla="*/ 41 w 53"/>
                  <a:gd name="T11" fmla="*/ 117 h 120"/>
                  <a:gd name="T12" fmla="*/ 34 w 53"/>
                  <a:gd name="T13" fmla="*/ 114 h 120"/>
                  <a:gd name="T14" fmla="*/ 27 w 53"/>
                  <a:gd name="T15" fmla="*/ 112 h 120"/>
                  <a:gd name="T16" fmla="*/ 22 w 53"/>
                  <a:gd name="T17" fmla="*/ 108 h 120"/>
                  <a:gd name="T18" fmla="*/ 16 w 53"/>
                  <a:gd name="T19" fmla="*/ 102 h 120"/>
                  <a:gd name="T20" fmla="*/ 11 w 53"/>
                  <a:gd name="T21" fmla="*/ 98 h 120"/>
                  <a:gd name="T22" fmla="*/ 6 w 53"/>
                  <a:gd name="T23" fmla="*/ 91 h 120"/>
                  <a:gd name="T24" fmla="*/ 4 w 53"/>
                  <a:gd name="T25" fmla="*/ 84 h 120"/>
                  <a:gd name="T26" fmla="*/ 0 w 53"/>
                  <a:gd name="T27" fmla="*/ 63 h 120"/>
                  <a:gd name="T28" fmla="*/ 0 w 53"/>
                  <a:gd name="T29" fmla="*/ 41 h 120"/>
                  <a:gd name="T30" fmla="*/ 2 w 53"/>
                  <a:gd name="T31" fmla="*/ 20 h 120"/>
                  <a:gd name="T32" fmla="*/ 11 w 53"/>
                  <a:gd name="T33" fmla="*/ 0 h 120"/>
                  <a:gd name="T34" fmla="*/ 11 w 53"/>
                  <a:gd name="T35" fmla="*/ 4 h 120"/>
                  <a:gd name="T36" fmla="*/ 9 w 53"/>
                  <a:gd name="T37" fmla="*/ 14 h 120"/>
                  <a:gd name="T38" fmla="*/ 8 w 53"/>
                  <a:gd name="T39" fmla="*/ 31 h 120"/>
                  <a:gd name="T40" fmla="*/ 9 w 53"/>
                  <a:gd name="T41" fmla="*/ 48 h 120"/>
                  <a:gd name="T42" fmla="*/ 13 w 53"/>
                  <a:gd name="T43" fmla="*/ 67 h 120"/>
                  <a:gd name="T44" fmla="*/ 22 w 53"/>
                  <a:gd name="T45" fmla="*/ 85 h 120"/>
                  <a:gd name="T46" fmla="*/ 34 w 53"/>
                  <a:gd name="T47" fmla="*/ 99 h 120"/>
                  <a:gd name="T48" fmla="*/ 53 w 53"/>
                  <a:gd name="T49" fmla="*/ 10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120">
                    <a:moveTo>
                      <a:pt x="53" y="109"/>
                    </a:moveTo>
                    <a:lnTo>
                      <a:pt x="53" y="113"/>
                    </a:lnTo>
                    <a:lnTo>
                      <a:pt x="53" y="116"/>
                    </a:lnTo>
                    <a:lnTo>
                      <a:pt x="51" y="117"/>
                    </a:lnTo>
                    <a:lnTo>
                      <a:pt x="48" y="120"/>
                    </a:lnTo>
                    <a:lnTo>
                      <a:pt x="41" y="117"/>
                    </a:lnTo>
                    <a:lnTo>
                      <a:pt x="34" y="114"/>
                    </a:lnTo>
                    <a:lnTo>
                      <a:pt x="27" y="112"/>
                    </a:lnTo>
                    <a:lnTo>
                      <a:pt x="22" y="108"/>
                    </a:lnTo>
                    <a:lnTo>
                      <a:pt x="16" y="102"/>
                    </a:lnTo>
                    <a:lnTo>
                      <a:pt x="11" y="98"/>
                    </a:lnTo>
                    <a:lnTo>
                      <a:pt x="6" y="91"/>
                    </a:lnTo>
                    <a:lnTo>
                      <a:pt x="4" y="84"/>
                    </a:lnTo>
                    <a:lnTo>
                      <a:pt x="0" y="63"/>
                    </a:lnTo>
                    <a:lnTo>
                      <a:pt x="0" y="41"/>
                    </a:lnTo>
                    <a:lnTo>
                      <a:pt x="2" y="2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9" y="14"/>
                    </a:lnTo>
                    <a:lnTo>
                      <a:pt x="8" y="31"/>
                    </a:lnTo>
                    <a:lnTo>
                      <a:pt x="9" y="48"/>
                    </a:lnTo>
                    <a:lnTo>
                      <a:pt x="13" y="67"/>
                    </a:lnTo>
                    <a:lnTo>
                      <a:pt x="22" y="85"/>
                    </a:lnTo>
                    <a:lnTo>
                      <a:pt x="34" y="99"/>
                    </a:lnTo>
                    <a:lnTo>
                      <a:pt x="5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37CB0439-F8C4-D046-C03A-19E2B7604E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2" y="2848"/>
                <a:ext cx="75" cy="21"/>
              </a:xfrm>
              <a:custGeom>
                <a:avLst/>
                <a:gdLst>
                  <a:gd name="T0" fmla="*/ 200 w 223"/>
                  <a:gd name="T1" fmla="*/ 42 h 64"/>
                  <a:gd name="T2" fmla="*/ 223 w 223"/>
                  <a:gd name="T3" fmla="*/ 64 h 64"/>
                  <a:gd name="T4" fmla="*/ 210 w 223"/>
                  <a:gd name="T5" fmla="*/ 58 h 64"/>
                  <a:gd name="T6" fmla="*/ 198 w 223"/>
                  <a:gd name="T7" fmla="*/ 53 h 64"/>
                  <a:gd name="T8" fmla="*/ 184 w 223"/>
                  <a:gd name="T9" fmla="*/ 47 h 64"/>
                  <a:gd name="T10" fmla="*/ 171 w 223"/>
                  <a:gd name="T11" fmla="*/ 42 h 64"/>
                  <a:gd name="T12" fmla="*/ 157 w 223"/>
                  <a:gd name="T13" fmla="*/ 38 h 64"/>
                  <a:gd name="T14" fmla="*/ 142 w 223"/>
                  <a:gd name="T15" fmla="*/ 35 h 64"/>
                  <a:gd name="T16" fmla="*/ 128 w 223"/>
                  <a:gd name="T17" fmla="*/ 31 h 64"/>
                  <a:gd name="T18" fmla="*/ 114 w 223"/>
                  <a:gd name="T19" fmla="*/ 28 h 64"/>
                  <a:gd name="T20" fmla="*/ 99 w 223"/>
                  <a:gd name="T21" fmla="*/ 26 h 64"/>
                  <a:gd name="T22" fmla="*/ 83 w 223"/>
                  <a:gd name="T23" fmla="*/ 26 h 64"/>
                  <a:gd name="T24" fmla="*/ 69 w 223"/>
                  <a:gd name="T25" fmla="*/ 26 h 64"/>
                  <a:gd name="T26" fmla="*/ 55 w 223"/>
                  <a:gd name="T27" fmla="*/ 28 h 64"/>
                  <a:gd name="T28" fmla="*/ 40 w 223"/>
                  <a:gd name="T29" fmla="*/ 29 h 64"/>
                  <a:gd name="T30" fmla="*/ 26 w 223"/>
                  <a:gd name="T31" fmla="*/ 33 h 64"/>
                  <a:gd name="T32" fmla="*/ 14 w 223"/>
                  <a:gd name="T33" fmla="*/ 38 h 64"/>
                  <a:gd name="T34" fmla="*/ 0 w 223"/>
                  <a:gd name="T35" fmla="*/ 43 h 64"/>
                  <a:gd name="T36" fmla="*/ 4 w 223"/>
                  <a:gd name="T37" fmla="*/ 32 h 64"/>
                  <a:gd name="T38" fmla="*/ 9 w 223"/>
                  <a:gd name="T39" fmla="*/ 24 h 64"/>
                  <a:gd name="T40" fmla="*/ 16 w 223"/>
                  <a:gd name="T41" fmla="*/ 17 h 64"/>
                  <a:gd name="T42" fmla="*/ 25 w 223"/>
                  <a:gd name="T43" fmla="*/ 11 h 64"/>
                  <a:gd name="T44" fmla="*/ 34 w 223"/>
                  <a:gd name="T45" fmla="*/ 7 h 64"/>
                  <a:gd name="T46" fmla="*/ 44 w 223"/>
                  <a:gd name="T47" fmla="*/ 4 h 64"/>
                  <a:gd name="T48" fmla="*/ 54 w 223"/>
                  <a:gd name="T49" fmla="*/ 1 h 64"/>
                  <a:gd name="T50" fmla="*/ 65 w 223"/>
                  <a:gd name="T51" fmla="*/ 0 h 64"/>
                  <a:gd name="T52" fmla="*/ 83 w 223"/>
                  <a:gd name="T53" fmla="*/ 1 h 64"/>
                  <a:gd name="T54" fmla="*/ 103 w 223"/>
                  <a:gd name="T55" fmla="*/ 3 h 64"/>
                  <a:gd name="T56" fmla="*/ 122 w 223"/>
                  <a:gd name="T57" fmla="*/ 4 h 64"/>
                  <a:gd name="T58" fmla="*/ 140 w 223"/>
                  <a:gd name="T59" fmla="*/ 8 h 64"/>
                  <a:gd name="T60" fmla="*/ 157 w 223"/>
                  <a:gd name="T61" fmla="*/ 14 h 64"/>
                  <a:gd name="T62" fmla="*/ 174 w 223"/>
                  <a:gd name="T63" fmla="*/ 21 h 64"/>
                  <a:gd name="T64" fmla="*/ 188 w 223"/>
                  <a:gd name="T65" fmla="*/ 31 h 64"/>
                  <a:gd name="T66" fmla="*/ 200 w 223"/>
                  <a:gd name="T67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3" h="64">
                    <a:moveTo>
                      <a:pt x="200" y="42"/>
                    </a:moveTo>
                    <a:lnTo>
                      <a:pt x="223" y="64"/>
                    </a:lnTo>
                    <a:lnTo>
                      <a:pt x="210" y="58"/>
                    </a:lnTo>
                    <a:lnTo>
                      <a:pt x="198" y="53"/>
                    </a:lnTo>
                    <a:lnTo>
                      <a:pt x="184" y="47"/>
                    </a:lnTo>
                    <a:lnTo>
                      <a:pt x="171" y="42"/>
                    </a:lnTo>
                    <a:lnTo>
                      <a:pt x="157" y="38"/>
                    </a:lnTo>
                    <a:lnTo>
                      <a:pt x="142" y="35"/>
                    </a:lnTo>
                    <a:lnTo>
                      <a:pt x="128" y="31"/>
                    </a:lnTo>
                    <a:lnTo>
                      <a:pt x="114" y="28"/>
                    </a:lnTo>
                    <a:lnTo>
                      <a:pt x="99" y="26"/>
                    </a:lnTo>
                    <a:lnTo>
                      <a:pt x="83" y="26"/>
                    </a:lnTo>
                    <a:lnTo>
                      <a:pt x="69" y="26"/>
                    </a:lnTo>
                    <a:lnTo>
                      <a:pt x="55" y="28"/>
                    </a:lnTo>
                    <a:lnTo>
                      <a:pt x="40" y="29"/>
                    </a:lnTo>
                    <a:lnTo>
                      <a:pt x="26" y="33"/>
                    </a:lnTo>
                    <a:lnTo>
                      <a:pt x="14" y="38"/>
                    </a:lnTo>
                    <a:lnTo>
                      <a:pt x="0" y="43"/>
                    </a:lnTo>
                    <a:lnTo>
                      <a:pt x="4" y="32"/>
                    </a:lnTo>
                    <a:lnTo>
                      <a:pt x="9" y="24"/>
                    </a:lnTo>
                    <a:lnTo>
                      <a:pt x="16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4" y="1"/>
                    </a:lnTo>
                    <a:lnTo>
                      <a:pt x="65" y="0"/>
                    </a:lnTo>
                    <a:lnTo>
                      <a:pt x="83" y="1"/>
                    </a:lnTo>
                    <a:lnTo>
                      <a:pt x="103" y="3"/>
                    </a:lnTo>
                    <a:lnTo>
                      <a:pt x="122" y="4"/>
                    </a:lnTo>
                    <a:lnTo>
                      <a:pt x="140" y="8"/>
                    </a:lnTo>
                    <a:lnTo>
                      <a:pt x="157" y="14"/>
                    </a:lnTo>
                    <a:lnTo>
                      <a:pt x="174" y="21"/>
                    </a:lnTo>
                    <a:lnTo>
                      <a:pt x="188" y="31"/>
                    </a:lnTo>
                    <a:lnTo>
                      <a:pt x="200" y="4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BCE0B245-B9E4-9C3D-1686-D3B62A535B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5" y="2857"/>
                <a:ext cx="34" cy="6"/>
              </a:xfrm>
              <a:custGeom>
                <a:avLst/>
                <a:gdLst>
                  <a:gd name="T0" fmla="*/ 101 w 101"/>
                  <a:gd name="T1" fmla="*/ 0 h 19"/>
                  <a:gd name="T2" fmla="*/ 99 w 101"/>
                  <a:gd name="T3" fmla="*/ 3 h 19"/>
                  <a:gd name="T4" fmla="*/ 97 w 101"/>
                  <a:gd name="T5" fmla="*/ 6 h 19"/>
                  <a:gd name="T6" fmla="*/ 94 w 101"/>
                  <a:gd name="T7" fmla="*/ 10 h 19"/>
                  <a:gd name="T8" fmla="*/ 91 w 101"/>
                  <a:gd name="T9" fmla="*/ 13 h 19"/>
                  <a:gd name="T10" fmla="*/ 80 w 101"/>
                  <a:gd name="T11" fmla="*/ 16 h 19"/>
                  <a:gd name="T12" fmla="*/ 69 w 101"/>
                  <a:gd name="T13" fmla="*/ 17 h 19"/>
                  <a:gd name="T14" fmla="*/ 58 w 101"/>
                  <a:gd name="T15" fmla="*/ 17 h 19"/>
                  <a:gd name="T16" fmla="*/ 46 w 101"/>
                  <a:gd name="T17" fmla="*/ 19 h 19"/>
                  <a:gd name="T18" fmla="*/ 35 w 101"/>
                  <a:gd name="T19" fmla="*/ 19 h 19"/>
                  <a:gd name="T20" fmla="*/ 23 w 101"/>
                  <a:gd name="T21" fmla="*/ 17 h 19"/>
                  <a:gd name="T22" fmla="*/ 12 w 101"/>
                  <a:gd name="T23" fmla="*/ 17 h 19"/>
                  <a:gd name="T24" fmla="*/ 0 w 101"/>
                  <a:gd name="T25" fmla="*/ 16 h 19"/>
                  <a:gd name="T26" fmla="*/ 5 w 101"/>
                  <a:gd name="T27" fmla="*/ 0 h 19"/>
                  <a:gd name="T28" fmla="*/ 17 w 101"/>
                  <a:gd name="T29" fmla="*/ 2 h 19"/>
                  <a:gd name="T30" fmla="*/ 28 w 101"/>
                  <a:gd name="T31" fmla="*/ 3 h 19"/>
                  <a:gd name="T32" fmla="*/ 41 w 101"/>
                  <a:gd name="T33" fmla="*/ 5 h 19"/>
                  <a:gd name="T34" fmla="*/ 53 w 101"/>
                  <a:gd name="T35" fmla="*/ 5 h 19"/>
                  <a:gd name="T36" fmla="*/ 65 w 101"/>
                  <a:gd name="T37" fmla="*/ 5 h 19"/>
                  <a:gd name="T38" fmla="*/ 77 w 101"/>
                  <a:gd name="T39" fmla="*/ 3 h 19"/>
                  <a:gd name="T40" fmla="*/ 88 w 101"/>
                  <a:gd name="T41" fmla="*/ 2 h 19"/>
                  <a:gd name="T42" fmla="*/ 101 w 10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19">
                    <a:moveTo>
                      <a:pt x="101" y="0"/>
                    </a:moveTo>
                    <a:lnTo>
                      <a:pt x="99" y="3"/>
                    </a:lnTo>
                    <a:lnTo>
                      <a:pt x="97" y="6"/>
                    </a:lnTo>
                    <a:lnTo>
                      <a:pt x="94" y="10"/>
                    </a:lnTo>
                    <a:lnTo>
                      <a:pt x="91" y="13"/>
                    </a:lnTo>
                    <a:lnTo>
                      <a:pt x="80" y="16"/>
                    </a:lnTo>
                    <a:lnTo>
                      <a:pt x="69" y="17"/>
                    </a:lnTo>
                    <a:lnTo>
                      <a:pt x="58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7" y="2"/>
                    </a:lnTo>
                    <a:lnTo>
                      <a:pt x="28" y="3"/>
                    </a:lnTo>
                    <a:lnTo>
                      <a:pt x="41" y="5"/>
                    </a:lnTo>
                    <a:lnTo>
                      <a:pt x="53" y="5"/>
                    </a:lnTo>
                    <a:lnTo>
                      <a:pt x="65" y="5"/>
                    </a:lnTo>
                    <a:lnTo>
                      <a:pt x="77" y="3"/>
                    </a:lnTo>
                    <a:lnTo>
                      <a:pt x="88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B6F9AF15-ADDC-01C1-49C7-2D371D8DCF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5" y="2862"/>
                <a:ext cx="12" cy="22"/>
              </a:xfrm>
              <a:custGeom>
                <a:avLst/>
                <a:gdLst>
                  <a:gd name="T0" fmla="*/ 18 w 36"/>
                  <a:gd name="T1" fmla="*/ 36 h 66"/>
                  <a:gd name="T2" fmla="*/ 22 w 36"/>
                  <a:gd name="T3" fmla="*/ 45 h 66"/>
                  <a:gd name="T4" fmla="*/ 32 w 36"/>
                  <a:gd name="T5" fmla="*/ 50 h 66"/>
                  <a:gd name="T6" fmla="*/ 36 w 36"/>
                  <a:gd name="T7" fmla="*/ 57 h 66"/>
                  <a:gd name="T8" fmla="*/ 29 w 36"/>
                  <a:gd name="T9" fmla="*/ 66 h 66"/>
                  <a:gd name="T10" fmla="*/ 18 w 36"/>
                  <a:gd name="T11" fmla="*/ 59 h 66"/>
                  <a:gd name="T12" fmla="*/ 9 w 36"/>
                  <a:gd name="T13" fmla="*/ 49 h 66"/>
                  <a:gd name="T14" fmla="*/ 3 w 36"/>
                  <a:gd name="T15" fmla="*/ 38 h 66"/>
                  <a:gd name="T16" fmla="*/ 0 w 36"/>
                  <a:gd name="T17" fmla="*/ 25 h 66"/>
                  <a:gd name="T18" fmla="*/ 0 w 36"/>
                  <a:gd name="T19" fmla="*/ 18 h 66"/>
                  <a:gd name="T20" fmla="*/ 1 w 36"/>
                  <a:gd name="T21" fmla="*/ 11 h 66"/>
                  <a:gd name="T22" fmla="*/ 4 w 36"/>
                  <a:gd name="T23" fmla="*/ 6 h 66"/>
                  <a:gd name="T24" fmla="*/ 8 w 36"/>
                  <a:gd name="T25" fmla="*/ 0 h 66"/>
                  <a:gd name="T26" fmla="*/ 12 w 36"/>
                  <a:gd name="T27" fmla="*/ 11 h 66"/>
                  <a:gd name="T28" fmla="*/ 14 w 36"/>
                  <a:gd name="T29" fmla="*/ 21 h 66"/>
                  <a:gd name="T30" fmla="*/ 15 w 36"/>
                  <a:gd name="T31" fmla="*/ 28 h 66"/>
                  <a:gd name="T32" fmla="*/ 18 w 36"/>
                  <a:gd name="T33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66">
                    <a:moveTo>
                      <a:pt x="18" y="36"/>
                    </a:moveTo>
                    <a:lnTo>
                      <a:pt x="22" y="45"/>
                    </a:lnTo>
                    <a:lnTo>
                      <a:pt x="32" y="50"/>
                    </a:lnTo>
                    <a:lnTo>
                      <a:pt x="36" y="57"/>
                    </a:lnTo>
                    <a:lnTo>
                      <a:pt x="29" y="66"/>
                    </a:lnTo>
                    <a:lnTo>
                      <a:pt x="18" y="59"/>
                    </a:lnTo>
                    <a:lnTo>
                      <a:pt x="9" y="49"/>
                    </a:lnTo>
                    <a:lnTo>
                      <a:pt x="3" y="3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2" y="11"/>
                    </a:lnTo>
                    <a:lnTo>
                      <a:pt x="14" y="21"/>
                    </a:lnTo>
                    <a:lnTo>
                      <a:pt x="15" y="28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0">
                <a:extLst>
                  <a:ext uri="{FF2B5EF4-FFF2-40B4-BE49-F238E27FC236}">
                    <a16:creationId xmlns:a16="http://schemas.microsoft.com/office/drawing/2014/main" id="{433EDAE4-D222-1737-6FE6-87DA427E4C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2867"/>
                <a:ext cx="76" cy="14"/>
              </a:xfrm>
              <a:custGeom>
                <a:avLst/>
                <a:gdLst>
                  <a:gd name="T0" fmla="*/ 131 w 228"/>
                  <a:gd name="T1" fmla="*/ 38 h 42"/>
                  <a:gd name="T2" fmla="*/ 115 w 228"/>
                  <a:gd name="T3" fmla="*/ 40 h 42"/>
                  <a:gd name="T4" fmla="*/ 98 w 228"/>
                  <a:gd name="T5" fmla="*/ 41 h 42"/>
                  <a:gd name="T6" fmla="*/ 80 w 228"/>
                  <a:gd name="T7" fmla="*/ 42 h 42"/>
                  <a:gd name="T8" fmla="*/ 63 w 228"/>
                  <a:gd name="T9" fmla="*/ 42 h 42"/>
                  <a:gd name="T10" fmla="*/ 46 w 228"/>
                  <a:gd name="T11" fmla="*/ 41 h 42"/>
                  <a:gd name="T12" fmla="*/ 30 w 228"/>
                  <a:gd name="T13" fmla="*/ 38 h 42"/>
                  <a:gd name="T14" fmla="*/ 14 w 228"/>
                  <a:gd name="T15" fmla="*/ 31 h 42"/>
                  <a:gd name="T16" fmla="*/ 0 w 228"/>
                  <a:gd name="T17" fmla="*/ 23 h 42"/>
                  <a:gd name="T18" fmla="*/ 14 w 228"/>
                  <a:gd name="T19" fmla="*/ 26 h 42"/>
                  <a:gd name="T20" fmla="*/ 28 w 228"/>
                  <a:gd name="T21" fmla="*/ 27 h 42"/>
                  <a:gd name="T22" fmla="*/ 44 w 228"/>
                  <a:gd name="T23" fmla="*/ 28 h 42"/>
                  <a:gd name="T24" fmla="*/ 58 w 228"/>
                  <a:gd name="T25" fmla="*/ 30 h 42"/>
                  <a:gd name="T26" fmla="*/ 73 w 228"/>
                  <a:gd name="T27" fmla="*/ 30 h 42"/>
                  <a:gd name="T28" fmla="*/ 87 w 228"/>
                  <a:gd name="T29" fmla="*/ 30 h 42"/>
                  <a:gd name="T30" fmla="*/ 102 w 228"/>
                  <a:gd name="T31" fmla="*/ 28 h 42"/>
                  <a:gd name="T32" fmla="*/ 116 w 228"/>
                  <a:gd name="T33" fmla="*/ 27 h 42"/>
                  <a:gd name="T34" fmla="*/ 131 w 228"/>
                  <a:gd name="T35" fmla="*/ 26 h 42"/>
                  <a:gd name="T36" fmla="*/ 145 w 228"/>
                  <a:gd name="T37" fmla="*/ 23 h 42"/>
                  <a:gd name="T38" fmla="*/ 159 w 228"/>
                  <a:gd name="T39" fmla="*/ 20 h 42"/>
                  <a:gd name="T40" fmla="*/ 173 w 228"/>
                  <a:gd name="T41" fmla="*/ 17 h 42"/>
                  <a:gd name="T42" fmla="*/ 187 w 228"/>
                  <a:gd name="T43" fmla="*/ 13 h 42"/>
                  <a:gd name="T44" fmla="*/ 201 w 228"/>
                  <a:gd name="T45" fmla="*/ 10 h 42"/>
                  <a:gd name="T46" fmla="*/ 215 w 228"/>
                  <a:gd name="T47" fmla="*/ 5 h 42"/>
                  <a:gd name="T48" fmla="*/ 228 w 228"/>
                  <a:gd name="T49" fmla="*/ 0 h 42"/>
                  <a:gd name="T50" fmla="*/ 222 w 228"/>
                  <a:gd name="T51" fmla="*/ 13 h 42"/>
                  <a:gd name="T52" fmla="*/ 212 w 228"/>
                  <a:gd name="T53" fmla="*/ 21 h 42"/>
                  <a:gd name="T54" fmla="*/ 201 w 228"/>
                  <a:gd name="T55" fmla="*/ 27 h 42"/>
                  <a:gd name="T56" fmla="*/ 189 w 228"/>
                  <a:gd name="T57" fmla="*/ 31 h 42"/>
                  <a:gd name="T58" fmla="*/ 173 w 228"/>
                  <a:gd name="T59" fmla="*/ 33 h 42"/>
                  <a:gd name="T60" fmla="*/ 159 w 228"/>
                  <a:gd name="T61" fmla="*/ 34 h 42"/>
                  <a:gd name="T62" fmla="*/ 145 w 228"/>
                  <a:gd name="T63" fmla="*/ 35 h 42"/>
                  <a:gd name="T64" fmla="*/ 131 w 228"/>
                  <a:gd name="T65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42">
                    <a:moveTo>
                      <a:pt x="131" y="38"/>
                    </a:moveTo>
                    <a:lnTo>
                      <a:pt x="115" y="40"/>
                    </a:lnTo>
                    <a:lnTo>
                      <a:pt x="98" y="41"/>
                    </a:lnTo>
                    <a:lnTo>
                      <a:pt x="80" y="42"/>
                    </a:lnTo>
                    <a:lnTo>
                      <a:pt x="63" y="42"/>
                    </a:lnTo>
                    <a:lnTo>
                      <a:pt x="46" y="41"/>
                    </a:lnTo>
                    <a:lnTo>
                      <a:pt x="30" y="38"/>
                    </a:lnTo>
                    <a:lnTo>
                      <a:pt x="14" y="31"/>
                    </a:lnTo>
                    <a:lnTo>
                      <a:pt x="0" y="23"/>
                    </a:lnTo>
                    <a:lnTo>
                      <a:pt x="14" y="26"/>
                    </a:lnTo>
                    <a:lnTo>
                      <a:pt x="28" y="27"/>
                    </a:lnTo>
                    <a:lnTo>
                      <a:pt x="44" y="28"/>
                    </a:lnTo>
                    <a:lnTo>
                      <a:pt x="58" y="30"/>
                    </a:lnTo>
                    <a:lnTo>
                      <a:pt x="73" y="30"/>
                    </a:lnTo>
                    <a:lnTo>
                      <a:pt x="87" y="30"/>
                    </a:lnTo>
                    <a:lnTo>
                      <a:pt x="102" y="28"/>
                    </a:lnTo>
                    <a:lnTo>
                      <a:pt x="116" y="27"/>
                    </a:lnTo>
                    <a:lnTo>
                      <a:pt x="131" y="26"/>
                    </a:lnTo>
                    <a:lnTo>
                      <a:pt x="145" y="23"/>
                    </a:lnTo>
                    <a:lnTo>
                      <a:pt x="159" y="20"/>
                    </a:lnTo>
                    <a:lnTo>
                      <a:pt x="173" y="17"/>
                    </a:lnTo>
                    <a:lnTo>
                      <a:pt x="187" y="13"/>
                    </a:lnTo>
                    <a:lnTo>
                      <a:pt x="201" y="10"/>
                    </a:lnTo>
                    <a:lnTo>
                      <a:pt x="215" y="5"/>
                    </a:lnTo>
                    <a:lnTo>
                      <a:pt x="228" y="0"/>
                    </a:lnTo>
                    <a:lnTo>
                      <a:pt x="222" y="13"/>
                    </a:lnTo>
                    <a:lnTo>
                      <a:pt x="212" y="21"/>
                    </a:lnTo>
                    <a:lnTo>
                      <a:pt x="201" y="27"/>
                    </a:lnTo>
                    <a:lnTo>
                      <a:pt x="189" y="31"/>
                    </a:lnTo>
                    <a:lnTo>
                      <a:pt x="173" y="33"/>
                    </a:lnTo>
                    <a:lnTo>
                      <a:pt x="159" y="34"/>
                    </a:lnTo>
                    <a:lnTo>
                      <a:pt x="145" y="35"/>
                    </a:lnTo>
                    <a:lnTo>
                      <a:pt x="131" y="3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1">
                <a:extLst>
                  <a:ext uri="{FF2B5EF4-FFF2-40B4-BE49-F238E27FC236}">
                    <a16:creationId xmlns:a16="http://schemas.microsoft.com/office/drawing/2014/main" id="{BD408783-A9F6-C078-49DE-9D28B00AF5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3" y="2877"/>
                <a:ext cx="40" cy="8"/>
              </a:xfrm>
              <a:custGeom>
                <a:avLst/>
                <a:gdLst>
                  <a:gd name="T0" fmla="*/ 121 w 121"/>
                  <a:gd name="T1" fmla="*/ 2 h 26"/>
                  <a:gd name="T2" fmla="*/ 117 w 121"/>
                  <a:gd name="T3" fmla="*/ 9 h 26"/>
                  <a:gd name="T4" fmla="*/ 110 w 121"/>
                  <a:gd name="T5" fmla="*/ 13 h 26"/>
                  <a:gd name="T6" fmla="*/ 102 w 121"/>
                  <a:gd name="T7" fmla="*/ 16 h 26"/>
                  <a:gd name="T8" fmla="*/ 95 w 121"/>
                  <a:gd name="T9" fmla="*/ 20 h 26"/>
                  <a:gd name="T10" fmla="*/ 84 w 121"/>
                  <a:gd name="T11" fmla="*/ 21 h 26"/>
                  <a:gd name="T12" fmla="*/ 71 w 121"/>
                  <a:gd name="T13" fmla="*/ 23 h 26"/>
                  <a:gd name="T14" fmla="*/ 60 w 121"/>
                  <a:gd name="T15" fmla="*/ 24 h 26"/>
                  <a:gd name="T16" fmla="*/ 47 w 121"/>
                  <a:gd name="T17" fmla="*/ 24 h 26"/>
                  <a:gd name="T18" fmla="*/ 35 w 121"/>
                  <a:gd name="T19" fmla="*/ 26 h 26"/>
                  <a:gd name="T20" fmla="*/ 24 w 121"/>
                  <a:gd name="T21" fmla="*/ 26 h 26"/>
                  <a:gd name="T22" fmla="*/ 11 w 121"/>
                  <a:gd name="T23" fmla="*/ 24 h 26"/>
                  <a:gd name="T24" fmla="*/ 0 w 121"/>
                  <a:gd name="T25" fmla="*/ 21 h 26"/>
                  <a:gd name="T26" fmla="*/ 14 w 121"/>
                  <a:gd name="T27" fmla="*/ 20 h 26"/>
                  <a:gd name="T28" fmla="*/ 29 w 121"/>
                  <a:gd name="T29" fmla="*/ 17 h 26"/>
                  <a:gd name="T30" fmla="*/ 43 w 121"/>
                  <a:gd name="T31" fmla="*/ 14 h 26"/>
                  <a:gd name="T32" fmla="*/ 57 w 121"/>
                  <a:gd name="T33" fmla="*/ 10 h 26"/>
                  <a:gd name="T34" fmla="*/ 71 w 121"/>
                  <a:gd name="T35" fmla="*/ 7 h 26"/>
                  <a:gd name="T36" fmla="*/ 85 w 121"/>
                  <a:gd name="T37" fmla="*/ 5 h 26"/>
                  <a:gd name="T38" fmla="*/ 99 w 121"/>
                  <a:gd name="T39" fmla="*/ 5 h 26"/>
                  <a:gd name="T40" fmla="*/ 111 w 121"/>
                  <a:gd name="T41" fmla="*/ 5 h 26"/>
                  <a:gd name="T42" fmla="*/ 113 w 121"/>
                  <a:gd name="T43" fmla="*/ 2 h 26"/>
                  <a:gd name="T44" fmla="*/ 116 w 121"/>
                  <a:gd name="T45" fmla="*/ 0 h 26"/>
                  <a:gd name="T46" fmla="*/ 118 w 121"/>
                  <a:gd name="T47" fmla="*/ 0 h 26"/>
                  <a:gd name="T48" fmla="*/ 121 w 121"/>
                  <a:gd name="T4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1" h="26">
                    <a:moveTo>
                      <a:pt x="121" y="2"/>
                    </a:moveTo>
                    <a:lnTo>
                      <a:pt x="117" y="9"/>
                    </a:lnTo>
                    <a:lnTo>
                      <a:pt x="110" y="13"/>
                    </a:lnTo>
                    <a:lnTo>
                      <a:pt x="102" y="16"/>
                    </a:lnTo>
                    <a:lnTo>
                      <a:pt x="95" y="20"/>
                    </a:lnTo>
                    <a:lnTo>
                      <a:pt x="84" y="21"/>
                    </a:lnTo>
                    <a:lnTo>
                      <a:pt x="71" y="23"/>
                    </a:lnTo>
                    <a:lnTo>
                      <a:pt x="60" y="24"/>
                    </a:lnTo>
                    <a:lnTo>
                      <a:pt x="47" y="24"/>
                    </a:lnTo>
                    <a:lnTo>
                      <a:pt x="35" y="26"/>
                    </a:lnTo>
                    <a:lnTo>
                      <a:pt x="24" y="26"/>
                    </a:lnTo>
                    <a:lnTo>
                      <a:pt x="11" y="24"/>
                    </a:lnTo>
                    <a:lnTo>
                      <a:pt x="0" y="21"/>
                    </a:lnTo>
                    <a:lnTo>
                      <a:pt x="14" y="20"/>
                    </a:lnTo>
                    <a:lnTo>
                      <a:pt x="29" y="17"/>
                    </a:lnTo>
                    <a:lnTo>
                      <a:pt x="43" y="14"/>
                    </a:lnTo>
                    <a:lnTo>
                      <a:pt x="57" y="10"/>
                    </a:lnTo>
                    <a:lnTo>
                      <a:pt x="71" y="7"/>
                    </a:lnTo>
                    <a:lnTo>
                      <a:pt x="85" y="5"/>
                    </a:lnTo>
                    <a:lnTo>
                      <a:pt x="99" y="5"/>
                    </a:lnTo>
                    <a:lnTo>
                      <a:pt x="111" y="5"/>
                    </a:lnTo>
                    <a:lnTo>
                      <a:pt x="113" y="2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1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2">
                <a:extLst>
                  <a:ext uri="{FF2B5EF4-FFF2-40B4-BE49-F238E27FC236}">
                    <a16:creationId xmlns:a16="http://schemas.microsoft.com/office/drawing/2014/main" id="{FF63F71F-8E2C-C1A8-9545-BA24C2274E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7" y="2877"/>
                <a:ext cx="21" cy="20"/>
              </a:xfrm>
              <a:custGeom>
                <a:avLst/>
                <a:gdLst>
                  <a:gd name="T0" fmla="*/ 64 w 64"/>
                  <a:gd name="T1" fmla="*/ 0 h 62"/>
                  <a:gd name="T2" fmla="*/ 63 w 64"/>
                  <a:gd name="T3" fmla="*/ 10 h 62"/>
                  <a:gd name="T4" fmla="*/ 60 w 64"/>
                  <a:gd name="T5" fmla="*/ 19 h 62"/>
                  <a:gd name="T6" fmla="*/ 54 w 64"/>
                  <a:gd name="T7" fmla="*/ 27 h 62"/>
                  <a:gd name="T8" fmla="*/ 49 w 64"/>
                  <a:gd name="T9" fmla="*/ 35 h 62"/>
                  <a:gd name="T10" fmla="*/ 42 w 64"/>
                  <a:gd name="T11" fmla="*/ 42 h 62"/>
                  <a:gd name="T12" fmla="*/ 34 w 64"/>
                  <a:gd name="T13" fmla="*/ 49 h 62"/>
                  <a:gd name="T14" fmla="*/ 24 w 64"/>
                  <a:gd name="T15" fmla="*/ 55 h 62"/>
                  <a:gd name="T16" fmla="*/ 15 w 64"/>
                  <a:gd name="T17" fmla="*/ 59 h 62"/>
                  <a:gd name="T18" fmla="*/ 11 w 64"/>
                  <a:gd name="T19" fmla="*/ 60 h 62"/>
                  <a:gd name="T20" fmla="*/ 7 w 64"/>
                  <a:gd name="T21" fmla="*/ 62 h 62"/>
                  <a:gd name="T22" fmla="*/ 3 w 64"/>
                  <a:gd name="T23" fmla="*/ 62 h 62"/>
                  <a:gd name="T24" fmla="*/ 0 w 64"/>
                  <a:gd name="T25" fmla="*/ 58 h 62"/>
                  <a:gd name="T26" fmla="*/ 7 w 64"/>
                  <a:gd name="T27" fmla="*/ 52 h 62"/>
                  <a:gd name="T28" fmla="*/ 15 w 64"/>
                  <a:gd name="T29" fmla="*/ 46 h 62"/>
                  <a:gd name="T30" fmla="*/ 24 w 64"/>
                  <a:gd name="T31" fmla="*/ 41 h 62"/>
                  <a:gd name="T32" fmla="*/ 34 w 64"/>
                  <a:gd name="T33" fmla="*/ 34 h 62"/>
                  <a:gd name="T34" fmla="*/ 42 w 64"/>
                  <a:gd name="T35" fmla="*/ 27 h 62"/>
                  <a:gd name="T36" fmla="*/ 49 w 64"/>
                  <a:gd name="T37" fmla="*/ 19 h 62"/>
                  <a:gd name="T38" fmla="*/ 56 w 64"/>
                  <a:gd name="T39" fmla="*/ 10 h 62"/>
                  <a:gd name="T40" fmla="*/ 60 w 64"/>
                  <a:gd name="T41" fmla="*/ 0 h 62"/>
                  <a:gd name="T42" fmla="*/ 64 w 64"/>
                  <a:gd name="T4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62">
                    <a:moveTo>
                      <a:pt x="64" y="0"/>
                    </a:moveTo>
                    <a:lnTo>
                      <a:pt x="63" y="10"/>
                    </a:lnTo>
                    <a:lnTo>
                      <a:pt x="60" y="19"/>
                    </a:lnTo>
                    <a:lnTo>
                      <a:pt x="54" y="27"/>
                    </a:lnTo>
                    <a:lnTo>
                      <a:pt x="49" y="35"/>
                    </a:lnTo>
                    <a:lnTo>
                      <a:pt x="42" y="42"/>
                    </a:lnTo>
                    <a:lnTo>
                      <a:pt x="34" y="49"/>
                    </a:lnTo>
                    <a:lnTo>
                      <a:pt x="24" y="55"/>
                    </a:lnTo>
                    <a:lnTo>
                      <a:pt x="15" y="59"/>
                    </a:lnTo>
                    <a:lnTo>
                      <a:pt x="11" y="60"/>
                    </a:lnTo>
                    <a:lnTo>
                      <a:pt x="7" y="62"/>
                    </a:lnTo>
                    <a:lnTo>
                      <a:pt x="3" y="62"/>
                    </a:lnTo>
                    <a:lnTo>
                      <a:pt x="0" y="58"/>
                    </a:lnTo>
                    <a:lnTo>
                      <a:pt x="7" y="52"/>
                    </a:lnTo>
                    <a:lnTo>
                      <a:pt x="15" y="46"/>
                    </a:lnTo>
                    <a:lnTo>
                      <a:pt x="24" y="41"/>
                    </a:lnTo>
                    <a:lnTo>
                      <a:pt x="34" y="34"/>
                    </a:lnTo>
                    <a:lnTo>
                      <a:pt x="42" y="27"/>
                    </a:lnTo>
                    <a:lnTo>
                      <a:pt x="49" y="19"/>
                    </a:lnTo>
                    <a:lnTo>
                      <a:pt x="56" y="10"/>
                    </a:lnTo>
                    <a:lnTo>
                      <a:pt x="60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3">
                <a:extLst>
                  <a:ext uri="{FF2B5EF4-FFF2-40B4-BE49-F238E27FC236}">
                    <a16:creationId xmlns:a16="http://schemas.microsoft.com/office/drawing/2014/main" id="{C56B7C8F-D2B3-E7E4-EC54-0271FDB96C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84" y="2889"/>
                <a:ext cx="7" cy="7"/>
              </a:xfrm>
              <a:custGeom>
                <a:avLst/>
                <a:gdLst>
                  <a:gd name="T0" fmla="*/ 19 w 19"/>
                  <a:gd name="T1" fmla="*/ 0 h 20"/>
                  <a:gd name="T2" fmla="*/ 19 w 19"/>
                  <a:gd name="T3" fmla="*/ 6 h 20"/>
                  <a:gd name="T4" fmla="*/ 16 w 19"/>
                  <a:gd name="T5" fmla="*/ 10 h 20"/>
                  <a:gd name="T6" fmla="*/ 11 w 19"/>
                  <a:gd name="T7" fmla="*/ 15 h 20"/>
                  <a:gd name="T8" fmla="*/ 8 w 19"/>
                  <a:gd name="T9" fmla="*/ 20 h 20"/>
                  <a:gd name="T10" fmla="*/ 5 w 19"/>
                  <a:gd name="T11" fmla="*/ 20 h 20"/>
                  <a:gd name="T12" fmla="*/ 4 w 19"/>
                  <a:gd name="T13" fmla="*/ 20 h 20"/>
                  <a:gd name="T14" fmla="*/ 1 w 19"/>
                  <a:gd name="T15" fmla="*/ 18 h 20"/>
                  <a:gd name="T16" fmla="*/ 0 w 19"/>
                  <a:gd name="T17" fmla="*/ 17 h 20"/>
                  <a:gd name="T18" fmla="*/ 4 w 19"/>
                  <a:gd name="T19" fmla="*/ 14 h 20"/>
                  <a:gd name="T20" fmla="*/ 9 w 19"/>
                  <a:gd name="T21" fmla="*/ 8 h 20"/>
                  <a:gd name="T22" fmla="*/ 14 w 19"/>
                  <a:gd name="T23" fmla="*/ 3 h 20"/>
                  <a:gd name="T24" fmla="*/ 19 w 19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20">
                    <a:moveTo>
                      <a:pt x="19" y="0"/>
                    </a:moveTo>
                    <a:lnTo>
                      <a:pt x="19" y="6"/>
                    </a:lnTo>
                    <a:lnTo>
                      <a:pt x="16" y="10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4" y="14"/>
                    </a:lnTo>
                    <a:lnTo>
                      <a:pt x="9" y="8"/>
                    </a:lnTo>
                    <a:lnTo>
                      <a:pt x="14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6" name="Picture 74" descr="bd06002_">
              <a:extLst>
                <a:ext uri="{FF2B5EF4-FFF2-40B4-BE49-F238E27FC236}">
                  <a16:creationId xmlns:a16="http://schemas.microsoft.com/office/drawing/2014/main" id="{5FFAB311-24FD-4FEE-E18C-03CBF6E9E8F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614" y="2320916"/>
              <a:ext cx="317291" cy="82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54A01100-4F50-1069-C5A3-19CAAD7C5D60}"/>
                </a:ext>
              </a:extLst>
            </p:cNvPr>
            <p:cNvSpPr/>
            <p:nvPr/>
          </p:nvSpPr>
          <p:spPr bwMode="auto">
            <a:xfrm>
              <a:off x="5951417" y="2564325"/>
              <a:ext cx="2050026" cy="128478"/>
            </a:xfrm>
            <a:prstGeom prst="rightArrow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8" name="Right Arrow 57">
              <a:extLst>
                <a:ext uri="{FF2B5EF4-FFF2-40B4-BE49-F238E27FC236}">
                  <a16:creationId xmlns:a16="http://schemas.microsoft.com/office/drawing/2014/main" id="{BBC34CA2-EEED-248A-116D-E164E7084885}"/>
                </a:ext>
              </a:extLst>
            </p:cNvPr>
            <p:cNvSpPr/>
            <p:nvPr/>
          </p:nvSpPr>
          <p:spPr bwMode="auto">
            <a:xfrm rot="10800000">
              <a:off x="5858544" y="2436999"/>
              <a:ext cx="2050026" cy="128478"/>
            </a:xfrm>
            <a:prstGeom prst="rightArrow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B413FD00-4A93-A5D1-9CD3-B24A5D90A084}"/>
                </a:ext>
              </a:extLst>
            </p:cNvPr>
            <p:cNvSpPr/>
            <p:nvPr/>
          </p:nvSpPr>
          <p:spPr bwMode="auto">
            <a:xfrm>
              <a:off x="5928348" y="2827204"/>
              <a:ext cx="2050026" cy="128478"/>
            </a:xfrm>
            <a:prstGeom prst="rightArrow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398A53B2-8AC1-DB5C-EE5A-FD0AE9D604AE}"/>
                </a:ext>
              </a:extLst>
            </p:cNvPr>
            <p:cNvSpPr/>
            <p:nvPr/>
          </p:nvSpPr>
          <p:spPr bwMode="auto">
            <a:xfrm rot="10800000">
              <a:off x="5848001" y="2687352"/>
              <a:ext cx="2050026" cy="128478"/>
            </a:xfrm>
            <a:prstGeom prst="rightArrow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5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803-5B6E-BA68-3C0E-50BA8F6A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Work:</a:t>
            </a:r>
            <a:r>
              <a:rPr lang="en-US" dirty="0"/>
              <a:t> Succinct </a:t>
            </a:r>
            <a:r>
              <a:rPr lang="en-US" dirty="0">
                <a:solidFill>
                  <a:srgbClr val="C00000"/>
                </a:solidFill>
              </a:rPr>
              <a:t>Quantum</a:t>
            </a:r>
            <a:r>
              <a:rPr lang="en-US" dirty="0"/>
              <a:t> Arguments </a:t>
            </a:r>
            <a:br>
              <a:rPr lang="en-US" dirty="0"/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[CCY20, BKLMMVVY22, GKNV24, MNZ24]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08012B3-7D4E-FC40-855E-3FFDCC15769F}"/>
              </a:ext>
            </a:extLst>
          </p:cNvPr>
          <p:cNvSpPr/>
          <p:nvPr/>
        </p:nvSpPr>
        <p:spPr bwMode="auto">
          <a:xfrm>
            <a:off x="5507102" y="4132940"/>
            <a:ext cx="2050026" cy="14095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563A58D7-21C5-628A-D5E0-1F03D2CE12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5852" y="3341706"/>
            <a:ext cx="685800" cy="946150"/>
            <a:chOff x="822" y="2016"/>
            <a:chExt cx="654" cy="881"/>
          </a:xfrm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00C070E-D54F-A4B9-1263-C98A73D7BA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432FE837-AF1D-3AF7-438B-84AE921BC2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6BACAAE-1FBD-2B90-E83B-7445CC243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757CD6AF-6C34-0224-4705-B91E26F2A0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DAD719F8-B4F8-FFB0-93BE-0677973BFC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B1609BC-D7ED-408F-2ED4-C5CEBAC884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F858C505-2D99-B5ED-4938-5340B43641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680116F5-F0DA-7F4E-DB0F-F78A14528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B554D45E-45C5-E23D-114E-11EE4B59C4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99384823-5B17-ACE8-BDCA-744D973726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7BE3B76C-C6D5-A386-C328-C1692D06F2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2315739D-38E0-33A5-7D6D-80374C8C9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BC23DC61-2DAC-33D6-F50C-01E25E478A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1CFDDE6C-DC0C-6D5C-F355-856D5A02FD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078CB9A-4BBE-A6A3-9381-1A3D82C54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EF9CCD37-1288-6B72-1D44-071BBAA94C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6FFBA926-2910-4511-87F5-20DF23C695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23CA011-FC5B-39E0-EDC7-69E398D1C1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4CB71B33-D353-9728-C028-31A0E33742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CFD2712B-DE61-ED62-41DF-EF8AF16E17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6055B4A3-F851-9249-1811-353D75DC83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0563CB46-3E86-C556-C41D-01A85C986E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44E25EC5-69F1-866C-B615-3C6D3C6A90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EF117E2F-065E-F687-21D8-E878FD8852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740D6467-38A8-3633-ADB8-D96865AEB7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F5AC28CA-2579-4414-E3EC-D5457C7996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5E19430D-09A5-777F-D8F5-B66090201B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12836A04-0856-6A4C-7192-C3469A0E9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05B68716-5945-9BB4-CFF4-2104A3403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5C2907C9-F0E9-DD2B-23BC-065C3E0AFF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089F423E-DE24-34A6-0E1F-BAFC18674E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D4CE0436-6F0A-4B2E-41AC-066186BE7C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F3122BA8-02A6-CA06-6D3F-C76773333B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FA833E10-0E8A-2E97-4AA6-3E2E73BE85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25DF7764-C352-0203-D9E6-14307F6462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3196D3C0-6D91-D9D5-80FA-393F93A68D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B2341E0C-A2B4-7B03-A917-1BB9CEC25A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1D41C878-E8E8-CD23-C10D-AEDB2835F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190AA354-B462-B56E-14D4-D33D327C33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B91AB0D4-55CF-1BCB-3FF9-1BBA9995F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9891E5F0-E0B7-1339-5191-C05B5F71A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22ACFC7A-62AC-CCE5-4960-8A65BA3C2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74963665-5206-DD7E-13EA-0F84289949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46E4665C-0DD0-0378-405C-BC508CA190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D34D3C38-C01D-9C18-B9AD-CFC536DB9A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1767AD08-705B-4521-2915-9C07F47A67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38DD650F-7578-7A31-E4E2-B43E0E203D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216481B3-86DF-CE0B-D264-68132B0995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4F7A5909-81EF-F402-7858-086B504F81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C271C451-65CC-D844-0DEE-EA4E65ECB0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Picture 74" descr="bd06002_">
            <a:extLst>
              <a:ext uri="{FF2B5EF4-FFF2-40B4-BE49-F238E27FC236}">
                <a16:creationId xmlns:a16="http://schemas.microsoft.com/office/drawing/2014/main" id="{75D00AE8-743E-3DD1-8601-B807D2BFE9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40" y="3341706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D27AB60-C3E0-83EF-4800-6B22AC059EDE}"/>
              </a:ext>
            </a:extLst>
          </p:cNvPr>
          <p:cNvSpPr txBox="1"/>
          <p:nvPr/>
        </p:nvSpPr>
        <p:spPr>
          <a:xfrm>
            <a:off x="5353561" y="1629362"/>
            <a:ext cx="26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</a:t>
            </a:r>
            <a:r>
              <a:rPr lang="en-US" sz="2400" dirty="0"/>
              <a:t> Language </a:t>
            </a:r>
            <a:r>
              <a:rPr lang="en-US" sz="2400" i="1" dirty="0">
                <a:solidFill>
                  <a:schemeClr val="accent1"/>
                </a:solidFill>
                <a:latin typeface="Comic Sans MS" charset="0"/>
              </a:rPr>
              <a:t>L</a:t>
            </a:r>
            <a:br>
              <a:rPr lang="en-US" sz="2400" dirty="0">
                <a:solidFill>
                  <a:schemeClr val="accent1"/>
                </a:solidFill>
                <a:latin typeface="Comic Sans MS" charset="0"/>
              </a:rPr>
            </a:br>
            <a:r>
              <a:rPr lang="en-US" sz="2400" dirty="0">
                <a:solidFill>
                  <a:schemeClr val="accent1"/>
                </a:solidFill>
                <a:latin typeface="Comic Sans MS" charset="0"/>
              </a:rPr>
              <a:t>     </a:t>
            </a:r>
            <a:r>
              <a:rPr lang="en-US" sz="2400" dirty="0"/>
              <a:t>Instance </a:t>
            </a:r>
            <a:r>
              <a:rPr lang="en-US" sz="2400" dirty="0">
                <a:solidFill>
                  <a:schemeClr val="accent1"/>
                </a:solidFill>
                <a:latin typeface="Comic Sans MS" charset="0"/>
              </a:rPr>
              <a:t>x</a:t>
            </a:r>
            <a:r>
              <a:rPr lang="en-US" sz="2400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125851B2-E4E7-EF0F-9A81-D63A00F0D9B4}"/>
              </a:ext>
            </a:extLst>
          </p:cNvPr>
          <p:cNvSpPr/>
          <p:nvPr/>
        </p:nvSpPr>
        <p:spPr bwMode="auto">
          <a:xfrm>
            <a:off x="5553516" y="3479684"/>
            <a:ext cx="2050026" cy="14095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1E5C0-7F25-B88D-E054-54E85EE4C20A}"/>
                  </a:ext>
                </a:extLst>
              </p:cNvPr>
              <p:cNvSpPr txBox="1"/>
              <p:nvPr/>
            </p:nvSpPr>
            <p:spPr>
              <a:xfrm>
                <a:off x="5662556" y="2764180"/>
                <a:ext cx="15846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Interactive </a:t>
                </a:r>
                <a:br>
                  <a:rPr lang="en-US" sz="2400" dirty="0"/>
                </a:br>
                <a:r>
                  <a:rPr lang="en-US" sz="2400" dirty="0"/>
                  <a:t>Proof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accent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1E5C0-7F25-B88D-E054-54E85EE4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556" y="2764180"/>
                <a:ext cx="1584600" cy="830997"/>
              </a:xfrm>
              <a:prstGeom prst="rect">
                <a:avLst/>
              </a:prstGeom>
              <a:blipFill>
                <a:blip r:embed="rId3"/>
                <a:stretch>
                  <a:fillRect l="-5556" t="-5970" r="-555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Callout 61">
            <a:extLst>
              <a:ext uri="{FF2B5EF4-FFF2-40B4-BE49-F238E27FC236}">
                <a16:creationId xmlns:a16="http://schemas.microsoft.com/office/drawing/2014/main" id="{1B6234BD-D7A5-2CD0-0205-644599F49372}"/>
              </a:ext>
            </a:extLst>
          </p:cNvPr>
          <p:cNvSpPr/>
          <p:nvPr/>
        </p:nvSpPr>
        <p:spPr bwMode="auto">
          <a:xfrm>
            <a:off x="2900322" y="5161794"/>
            <a:ext cx="3233694" cy="929149"/>
          </a:xfrm>
          <a:prstGeom prst="wedgeEllipseCallout">
            <a:avLst>
              <a:gd name="adj1" fmla="val 44594"/>
              <a:gd name="adj2" fmla="val -157597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tx1"/>
                </a:solidFill>
              </a:rPr>
              <a:t>Proof size does NOT grow with </a:t>
            </a:r>
            <a:r>
              <a:rPr lang="en-US">
                <a:solidFill>
                  <a:srgbClr val="FF0000"/>
                </a:solidFill>
                <a:latin typeface="Comic Sans MS" charset="0"/>
              </a:rPr>
              <a:t>|w|</a:t>
            </a:r>
            <a:endParaRPr kumimoji="0" lang="en-US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Callout 62">
                <a:extLst>
                  <a:ext uri="{FF2B5EF4-FFF2-40B4-BE49-F238E27FC236}">
                    <a16:creationId xmlns:a16="http://schemas.microsoft.com/office/drawing/2014/main" id="{E5116AE1-D32B-6B3A-E043-D3F9DBE8B478}"/>
                  </a:ext>
                </a:extLst>
              </p:cNvPr>
              <p:cNvSpPr/>
              <p:nvPr/>
            </p:nvSpPr>
            <p:spPr bwMode="auto">
              <a:xfrm>
                <a:off x="6381989" y="5193516"/>
                <a:ext cx="3233694" cy="929149"/>
              </a:xfrm>
              <a:prstGeom prst="wedgeEllipseCallout">
                <a:avLst>
                  <a:gd name="adj1" fmla="val -35951"/>
                  <a:gd name="adj2" fmla="val -162359"/>
                </a:avLst>
              </a:prstGeom>
              <a:solidFill>
                <a:schemeClr val="bg1"/>
              </a:solidFill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chemeClr val="tx1"/>
                    </a:solidFill>
                  </a:rPr>
                  <a:t>Verifier rejects </a:t>
                </a:r>
                <a:br>
                  <a:rPr lang="en-US">
                    <a:solidFill>
                      <a:schemeClr val="tx1"/>
                    </a:solidFill>
                  </a:rPr>
                </a:br>
                <a:r>
                  <a:rPr lang="en-US">
                    <a:solidFill>
                      <a:schemeClr val="tx1"/>
                    </a:solidFill>
                  </a:rPr>
                  <a:t>if </a:t>
                </a:r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∉</m:t>
                    </m:r>
                  </m:oMath>
                </a14:m>
                <a:r>
                  <a:rPr lang="en-GB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GB" i="1">
                    <a:solidFill>
                      <a:schemeClr val="accent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endParaRPr kumimoji="0" lang="en-US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3" name="Oval Callout 62">
                <a:extLst>
                  <a:ext uri="{FF2B5EF4-FFF2-40B4-BE49-F238E27FC236}">
                    <a16:creationId xmlns:a16="http://schemas.microsoft.com/office/drawing/2014/main" id="{E5116AE1-D32B-6B3A-E043-D3F9DBE8B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989" y="5193516"/>
                <a:ext cx="3233694" cy="929149"/>
              </a:xfrm>
              <a:prstGeom prst="wedgeEllipseCallout">
                <a:avLst>
                  <a:gd name="adj1" fmla="val -35951"/>
                  <a:gd name="adj2" fmla="val -162359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B17CD32-0062-8707-F1EA-CF7920732136}"/>
              </a:ext>
            </a:extLst>
          </p:cNvPr>
          <p:cNvSpPr/>
          <p:nvPr/>
        </p:nvSpPr>
        <p:spPr bwMode="auto">
          <a:xfrm rot="20539993">
            <a:off x="3587017" y="4824367"/>
            <a:ext cx="1591007" cy="4087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Succinctness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D24F151-DBF2-7968-E0BF-E78D576EEA76}"/>
              </a:ext>
            </a:extLst>
          </p:cNvPr>
          <p:cNvSpPr/>
          <p:nvPr/>
        </p:nvSpPr>
        <p:spPr bwMode="auto">
          <a:xfrm rot="1325525">
            <a:off x="7432176" y="4858841"/>
            <a:ext cx="1382475" cy="4087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-112" charset="0"/>
              </a:rPr>
              <a:t>Soundness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463ED3-A4B8-61C0-D9E3-72B6BF5FA228}"/>
              </a:ext>
            </a:extLst>
          </p:cNvPr>
          <p:cNvSpPr txBox="1"/>
          <p:nvPr/>
        </p:nvSpPr>
        <p:spPr>
          <a:xfrm>
            <a:off x="2621281" y="336815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Witness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</a:t>
            </a: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579CC376-DAAF-CD53-D509-D1CEF7C5B48A}"/>
              </a:ext>
            </a:extLst>
          </p:cNvPr>
          <p:cNvSpPr/>
          <p:nvPr/>
        </p:nvSpPr>
        <p:spPr bwMode="auto">
          <a:xfrm rot="10800000">
            <a:off x="5429844" y="3678115"/>
            <a:ext cx="2050026" cy="14095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F75188-2F17-49B7-B382-85D40A4C313B}"/>
              </a:ext>
            </a:extLst>
          </p:cNvPr>
          <p:cNvSpPr txBox="1"/>
          <p:nvPr/>
        </p:nvSpPr>
        <p:spPr>
          <a:xfrm rot="5400000">
            <a:off x="6386519" y="37512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en-US" sz="2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4BDBB6-D9A5-7BE9-5F9C-E11638253E5F}"/>
              </a:ext>
            </a:extLst>
          </p:cNvPr>
          <p:cNvSpPr txBox="1"/>
          <p:nvPr/>
        </p:nvSpPr>
        <p:spPr>
          <a:xfrm>
            <a:off x="4868288" y="1617616"/>
            <a:ext cx="970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>QMA</a:t>
            </a:r>
            <a:endParaRPr lang="en-US" sz="2800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8" name="Picture 4" descr="Quantum computing - Free computer icons">
            <a:extLst>
              <a:ext uri="{FF2B5EF4-FFF2-40B4-BE49-F238E27FC236}">
                <a16:creationId xmlns:a16="http://schemas.microsoft.com/office/drawing/2014/main" id="{20BCE759-98D2-4D64-4CEE-B7181C9D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57" y="2708347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Quantum computing - Free computer icons">
            <a:extLst>
              <a:ext uri="{FF2B5EF4-FFF2-40B4-BE49-F238E27FC236}">
                <a16:creationId xmlns:a16="http://schemas.microsoft.com/office/drawing/2014/main" id="{B86E2020-88CB-A23C-A966-FB427623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02" y="2689203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7BCEF81-DC9F-C801-D2DD-2EB7DA08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821" y="3246432"/>
            <a:ext cx="751149" cy="751149"/>
          </a:xfrm>
          <a:prstGeom prst="rect">
            <a:avLst/>
          </a:prstGeom>
        </p:spPr>
      </p:pic>
      <p:sp>
        <p:nvSpPr>
          <p:cNvPr id="73" name="Oval Callout 72">
            <a:extLst>
              <a:ext uri="{FF2B5EF4-FFF2-40B4-BE49-F238E27FC236}">
                <a16:creationId xmlns:a16="http://schemas.microsoft.com/office/drawing/2014/main" id="{4D9B431C-9089-83B7-7964-49C993E17404}"/>
              </a:ext>
            </a:extLst>
          </p:cNvPr>
          <p:cNvSpPr/>
          <p:nvPr/>
        </p:nvSpPr>
        <p:spPr>
          <a:xfrm>
            <a:off x="7479870" y="2079281"/>
            <a:ext cx="2764510" cy="973885"/>
          </a:xfrm>
          <a:prstGeom prst="wedgeEllipseCallout">
            <a:avLst>
              <a:gd name="adj1" fmla="val -64000"/>
              <a:gd name="adj2" fmla="val 8000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Proofs could be quantum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629D598F-C3FF-9B2E-1930-C741E1693F3A}"/>
              </a:ext>
            </a:extLst>
          </p:cNvPr>
          <p:cNvSpPr/>
          <p:nvPr/>
        </p:nvSpPr>
        <p:spPr>
          <a:xfrm>
            <a:off x="1964830" y="4854879"/>
            <a:ext cx="8672261" cy="1066373"/>
          </a:xfrm>
          <a:prstGeom prst="roundRect">
            <a:avLst>
              <a:gd name="adj" fmla="val 6626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DIN Condensed" pitchFamily="2" charset="0"/>
              </a:rPr>
              <a:t>Last few years, push towards classical verifiers.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DIN Condensed" pitchFamily="2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9801F-618B-EDC1-A34C-3B6E24A24ED7}"/>
              </a:ext>
            </a:extLst>
          </p:cNvPr>
          <p:cNvSpPr/>
          <p:nvPr/>
        </p:nvSpPr>
        <p:spPr>
          <a:xfrm>
            <a:off x="1727166" y="5497827"/>
            <a:ext cx="9147588" cy="5426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dirty="0">
                <a:solidFill>
                  <a:schemeClr val="tx1"/>
                </a:solidFill>
                <a:latin typeface="+mj-lt"/>
              </a:rPr>
              <a:t>Near-term projections – available only as quantum cloud service</a:t>
            </a:r>
            <a:endParaRPr lang="en-US" sz="20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321ADCE-34F8-3F29-150C-94FBB7BA874D}"/>
              </a:ext>
            </a:extLst>
          </p:cNvPr>
          <p:cNvSpPr/>
          <p:nvPr/>
        </p:nvSpPr>
        <p:spPr>
          <a:xfrm>
            <a:off x="6786270" y="3429627"/>
            <a:ext cx="3126487" cy="1033392"/>
          </a:xfrm>
          <a:prstGeom prst="roundRect">
            <a:avLst>
              <a:gd name="adj" fmla="val 2329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+mj-lt"/>
              </a:rPr>
              <a:t>Q – Can these be classically verified?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CE721D-B5F2-7F6B-2E47-019648BAB0DF}"/>
              </a:ext>
            </a:extLst>
          </p:cNvPr>
          <p:cNvSpPr/>
          <p:nvPr/>
        </p:nvSpPr>
        <p:spPr>
          <a:xfrm>
            <a:off x="9956236" y="3439435"/>
            <a:ext cx="1559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Yes!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4D39C46-5832-2322-BCAC-833A62D20FD5}"/>
              </a:ext>
            </a:extLst>
          </p:cNvPr>
          <p:cNvSpPr/>
          <p:nvPr/>
        </p:nvSpPr>
        <p:spPr>
          <a:xfrm>
            <a:off x="10306372" y="443100"/>
            <a:ext cx="1770576" cy="923330"/>
          </a:xfrm>
          <a:prstGeom prst="roundRect">
            <a:avLst>
              <a:gd name="adj" fmla="val 17884"/>
            </a:avLst>
          </a:prstGeom>
          <a:solidFill>
            <a:schemeClr val="bg1"/>
          </a:solidFill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W/ Classical Verifiers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0AD394-62C3-13CC-BE26-47EDF9B4BA45}"/>
              </a:ext>
            </a:extLst>
          </p:cNvPr>
          <p:cNvSpPr txBox="1"/>
          <p:nvPr/>
        </p:nvSpPr>
        <p:spPr>
          <a:xfrm>
            <a:off x="9561209" y="4102945"/>
            <a:ext cx="266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[CCY20, BKLMMVVY22, …]</a:t>
            </a:r>
            <a:endParaRPr lang="en-US" dirty="0"/>
          </a:p>
        </p:txBody>
      </p:sp>
      <p:sp>
        <p:nvSpPr>
          <p:cNvPr id="84" name="Multiply 83">
            <a:extLst>
              <a:ext uri="{FF2B5EF4-FFF2-40B4-BE49-F238E27FC236}">
                <a16:creationId xmlns:a16="http://schemas.microsoft.com/office/drawing/2014/main" id="{0FDC3057-D013-A35D-0D90-4E3CFF2F6283}"/>
              </a:ext>
            </a:extLst>
          </p:cNvPr>
          <p:cNvSpPr/>
          <p:nvPr/>
        </p:nvSpPr>
        <p:spPr>
          <a:xfrm>
            <a:off x="7384108" y="1791431"/>
            <a:ext cx="3015087" cy="1503429"/>
          </a:xfrm>
          <a:prstGeom prst="mathMultiply">
            <a:avLst>
              <a:gd name="adj1" fmla="val 122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5" name="Multiply 84">
            <a:extLst>
              <a:ext uri="{FF2B5EF4-FFF2-40B4-BE49-F238E27FC236}">
                <a16:creationId xmlns:a16="http://schemas.microsoft.com/office/drawing/2014/main" id="{F99D10F7-AF00-DF8D-8B25-9D2D80E0C486}"/>
              </a:ext>
            </a:extLst>
          </p:cNvPr>
          <p:cNvSpPr/>
          <p:nvPr/>
        </p:nvSpPr>
        <p:spPr>
          <a:xfrm>
            <a:off x="8375218" y="2885094"/>
            <a:ext cx="989174" cy="576727"/>
          </a:xfrm>
          <a:prstGeom prst="mathMultiply">
            <a:avLst>
              <a:gd name="adj1" fmla="val 122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74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73" grpId="0" animBg="1"/>
      <p:bldP spid="74" grpId="0" animBg="1"/>
      <p:bldP spid="74" grpId="1" animBg="1"/>
      <p:bldP spid="76" grpId="0" animBg="1"/>
      <p:bldP spid="76" grpId="1" animBg="1"/>
      <p:bldP spid="80" grpId="0" animBg="1"/>
      <p:bldP spid="80" grpId="1" build="allAtOnce" animBg="1"/>
      <p:bldP spid="81" grpId="0"/>
      <p:bldP spid="81" grpId="1"/>
      <p:bldP spid="82" grpId="0" animBg="1"/>
      <p:bldP spid="83" grpId="0"/>
      <p:bldP spid="83" grpId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6CEC-B10E-A724-D5A7-81890BAF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7D9D2D95-0F51-A7CD-7F4C-6BCA21AEE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66959"/>
              </p:ext>
            </p:extLst>
          </p:nvPr>
        </p:nvGraphicFramePr>
        <p:xfrm>
          <a:off x="1259817" y="3294615"/>
          <a:ext cx="9672366" cy="26910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59009">
                  <a:extLst>
                    <a:ext uri="{9D8B030D-6E8A-4147-A177-3AD203B41FA5}">
                      <a16:colId xmlns:a16="http://schemas.microsoft.com/office/drawing/2014/main" val="213120585"/>
                    </a:ext>
                  </a:extLst>
                </a:gridCol>
                <a:gridCol w="1113338">
                  <a:extLst>
                    <a:ext uri="{9D8B030D-6E8A-4147-A177-3AD203B41FA5}">
                      <a16:colId xmlns:a16="http://schemas.microsoft.com/office/drawing/2014/main" val="76351735"/>
                    </a:ext>
                  </a:extLst>
                </a:gridCol>
                <a:gridCol w="2677818">
                  <a:extLst>
                    <a:ext uri="{9D8B030D-6E8A-4147-A177-3AD203B41FA5}">
                      <a16:colId xmlns:a16="http://schemas.microsoft.com/office/drawing/2014/main" val="1346913027"/>
                    </a:ext>
                  </a:extLst>
                </a:gridCol>
                <a:gridCol w="2222201">
                  <a:extLst>
                    <a:ext uri="{9D8B030D-6E8A-4147-A177-3AD203B41FA5}">
                      <a16:colId xmlns:a16="http://schemas.microsoft.com/office/drawing/2014/main" val="185318080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Reference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# Rounds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Function Class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Assumption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013981"/>
                  </a:ext>
                </a:extLst>
              </a:tr>
              <a:tr h="39556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[Chia-Chung-Yamakawa-20]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 + long CRS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QMA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Heuristics</a:t>
                      </a:r>
                      <a:r>
                        <a:rPr kumimoji="1" lang="en-US" altLang="ja-JP" dirty="0"/>
                        <a:t> + LWE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32504"/>
                  </a:ext>
                </a:extLst>
              </a:tr>
              <a:tr h="692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[Bartusek-Kalai-Lombardi-Ma-Malavolta-Vaikuntanathan-Vidick-Yang-22]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>
                          <a:solidFill>
                            <a:srgbClr val="FF0000"/>
                          </a:solidFill>
                        </a:rPr>
                        <a:t>&gt;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QMA/ </a:t>
                      </a:r>
                      <a:r>
                        <a:rPr kumimoji="1" lang="en-US" altLang="ja-JP" dirty="0" err="1"/>
                        <a:t>BatchQMA</a:t>
                      </a:r>
                      <a:endParaRPr kumimoji="1" lang="en-US" altLang="ja-JP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/>
                        <a:t>iO</a:t>
                      </a:r>
                      <a:r>
                        <a:rPr kumimoji="1" lang="en-US" altLang="ja-JP" dirty="0"/>
                        <a:t> + LWE/ LWE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27826"/>
                  </a:ext>
                </a:extLst>
              </a:tr>
              <a:tr h="39556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/>
                        <a:t>[Gunn-Kalai-Natarajan-Villanyi-24]</a:t>
                      </a:r>
                      <a:br>
                        <a:rPr kumimoji="1" lang="en-US" altLang="ja-JP" dirty="0"/>
                      </a:br>
                      <a:r>
                        <a:rPr kumimoji="1" lang="en-US" altLang="ja-JP" dirty="0"/>
                        <a:t>[Metger-Natarajan-Zhang-24]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>
                          <a:solidFill>
                            <a:srgbClr val="FF0000"/>
                          </a:solidFill>
                        </a:rPr>
                        <a:t>&gt;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QMA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LWE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1767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F1F1EE-7547-8BA8-6AD5-6A406C38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Work:</a:t>
            </a:r>
            <a:r>
              <a:rPr lang="en-US" dirty="0"/>
              <a:t> Succinct </a:t>
            </a:r>
            <a:r>
              <a:rPr lang="en-US" dirty="0">
                <a:solidFill>
                  <a:srgbClr val="C00000"/>
                </a:solidFill>
              </a:rPr>
              <a:t>Quantum</a:t>
            </a:r>
            <a:r>
              <a:rPr lang="en-US" dirty="0"/>
              <a:t> Arguments </a:t>
            </a:r>
            <a:br>
              <a:rPr lang="en-US" dirty="0"/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[CCY20, BKLMMVVY22, GKNV24, MNZ24]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CD6A0E5-8825-6608-970C-A83ECAC69842}"/>
              </a:ext>
            </a:extLst>
          </p:cNvPr>
          <p:cNvSpPr/>
          <p:nvPr/>
        </p:nvSpPr>
        <p:spPr bwMode="auto">
          <a:xfrm>
            <a:off x="5522601" y="2970197"/>
            <a:ext cx="2050026" cy="23680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304AEC5E-3628-93FA-35EE-ECC1A3834F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1351" y="2178964"/>
            <a:ext cx="685800" cy="946150"/>
            <a:chOff x="822" y="2016"/>
            <a:chExt cx="654" cy="881"/>
          </a:xfrm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CD2D2B9-3C76-7DE2-30C9-88AE700E75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0B786D7-E62D-A5AE-1786-ABB97D2AB2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769ADB2-6BCB-6B73-5025-12AA35B7B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9B4AC1A4-E6EA-0DA1-E33E-A5C95395A7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8B3B1BFF-7817-3349-5B75-6823F43E5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B08DF34-763D-B1B1-A29A-BAC1A0707C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F5BFFDFE-3E00-DFD7-A5E3-DDB37E9DED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8279547A-14D1-57CD-FC24-C78C45EC35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A20C75C1-EC38-5517-CB2D-C6A1EBE7C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8E4FB8-056E-8D8B-8FC3-A7C6C7FA97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D4BAD15A-4A74-EFD2-996A-A9889B7B94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A0ADF38C-F5BD-185B-8F4D-35E7EE74E9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2F5909AA-5948-ADBA-3437-4B76FE1ED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F4476307-B1BD-0FE3-EA41-2D9B48635E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FCCA37EF-E0C3-986A-D5F8-A1D8AF9E0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500F37D4-BDFB-508C-ED60-C344920B30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F747FFB2-FFF9-3A47-D62E-16C6C9CAAB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C33FCB6B-AE53-3FB3-E806-85153D8279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ED7B740A-3EC6-7437-B05A-32BED3F81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2010F8C6-B55C-5BF7-0FC9-2AB5C81EB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86BF4455-9CFC-D30A-B161-61DFBDC853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A0DA19EA-8613-88E6-8849-4AF53F82A5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3F5C6E6D-F56F-3957-CE22-57248117C2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0C94508-824C-8A66-719C-19BBFE1AD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52DCA2F2-B962-BD8C-9491-7226E39125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FCA4BBC0-9C3E-3716-7D1C-1DD6E44DA4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8898E4B7-B7C9-CDAF-099F-B9A08F2524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B1EF86F5-B6A2-4B32-C822-0AFFA3047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89EA968-3A67-9746-6782-6926DE1546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B12848CF-BB83-C5DC-E612-53108632B4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BBC784C4-A2D9-7793-83C8-F4D3326977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A613E710-13A8-CA90-B3F7-8D43DB1FD9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F9816CC5-3B12-1E3F-B26E-10C393FDF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6E6F9D99-F50B-F1CE-2D26-01986097C2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B86F1479-5A8F-5094-F346-3ACFE3D9F8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32BA6EC0-CD8B-17F2-4F35-383E694755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D1325E4E-647A-D23C-0F22-0890D232CA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A97290C-977C-B861-E810-84731BFBD0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94932178-91D9-5454-C6FC-C4C3CC3C4A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3">
              <a:extLst>
                <a:ext uri="{FF2B5EF4-FFF2-40B4-BE49-F238E27FC236}">
                  <a16:creationId xmlns:a16="http://schemas.microsoft.com/office/drawing/2014/main" id="{F39E9759-B118-7B0C-22A7-1C5F23105D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4">
              <a:extLst>
                <a:ext uri="{FF2B5EF4-FFF2-40B4-BE49-F238E27FC236}">
                  <a16:creationId xmlns:a16="http://schemas.microsoft.com/office/drawing/2014/main" id="{819796EA-C132-6540-5C0B-BE4032C7B1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5">
              <a:extLst>
                <a:ext uri="{FF2B5EF4-FFF2-40B4-BE49-F238E27FC236}">
                  <a16:creationId xmlns:a16="http://schemas.microsoft.com/office/drawing/2014/main" id="{F5D381D9-98D7-CFF0-6990-6A65C92EBF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51B278E4-BAA1-4791-39E0-0B4BD64280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7">
              <a:extLst>
                <a:ext uri="{FF2B5EF4-FFF2-40B4-BE49-F238E27FC236}">
                  <a16:creationId xmlns:a16="http://schemas.microsoft.com/office/drawing/2014/main" id="{5780F986-B9B8-1CC4-6399-8BC92F0586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8">
              <a:extLst>
                <a:ext uri="{FF2B5EF4-FFF2-40B4-BE49-F238E27FC236}">
                  <a16:creationId xmlns:a16="http://schemas.microsoft.com/office/drawing/2014/main" id="{5DC8DF50-C11D-3AE4-4FEA-29BD6CBB9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9">
              <a:extLst>
                <a:ext uri="{FF2B5EF4-FFF2-40B4-BE49-F238E27FC236}">
                  <a16:creationId xmlns:a16="http://schemas.microsoft.com/office/drawing/2014/main" id="{BC880027-5690-8DAA-E8EB-2174FCD587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A4F81FC3-C637-D4A4-84FF-7E75D68B56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9A9D11A7-C9C1-2B18-D2CE-1E372D443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B895A774-0FC4-DECD-4AB8-0EA5C33F8A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E57EA80C-E20F-B579-40E3-15C5DB2999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" name="Picture 74" descr="bd06002_">
            <a:extLst>
              <a:ext uri="{FF2B5EF4-FFF2-40B4-BE49-F238E27FC236}">
                <a16:creationId xmlns:a16="http://schemas.microsoft.com/office/drawing/2014/main" id="{F9AE4E97-97DF-DD50-B1F9-555CCBF55F8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39" y="2178964"/>
            <a:ext cx="3651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ight Arrow 59">
            <a:extLst>
              <a:ext uri="{FF2B5EF4-FFF2-40B4-BE49-F238E27FC236}">
                <a16:creationId xmlns:a16="http://schemas.microsoft.com/office/drawing/2014/main" id="{75CAD194-2A86-9C46-F614-43C9D399EEAD}"/>
              </a:ext>
            </a:extLst>
          </p:cNvPr>
          <p:cNvSpPr/>
          <p:nvPr/>
        </p:nvSpPr>
        <p:spPr bwMode="auto">
          <a:xfrm>
            <a:off x="5569015" y="2316941"/>
            <a:ext cx="2050026" cy="23680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5716FB-AC6E-ED96-15CD-80E0E6D6A56F}"/>
                  </a:ext>
                </a:extLst>
              </p:cNvPr>
              <p:cNvSpPr txBox="1"/>
              <p:nvPr/>
            </p:nvSpPr>
            <p:spPr>
              <a:xfrm>
                <a:off x="5678055" y="1601438"/>
                <a:ext cx="15846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Interactive </a:t>
                </a:r>
                <a:br>
                  <a:rPr lang="en-US" sz="2400" dirty="0"/>
                </a:br>
                <a:r>
                  <a:rPr lang="en-US" sz="2400" dirty="0"/>
                  <a:t>Proof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accent1"/>
                        </a:solidFill>
                        <a:latin typeface="Cambria Math" charset="0"/>
                        <a:ea typeface="Comic Sans MS" charset="0"/>
                        <a:cs typeface="Comic Sans MS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95716FB-AC6E-ED96-15CD-80E0E6D6A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55" y="1601438"/>
                <a:ext cx="1584600" cy="830997"/>
              </a:xfrm>
              <a:prstGeom prst="rect">
                <a:avLst/>
              </a:prstGeom>
              <a:blipFill>
                <a:blip r:embed="rId4"/>
                <a:stretch>
                  <a:fillRect l="-4762" t="-6061" r="-555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375046E-83B5-DC95-33A2-0337D99C3590}"/>
              </a:ext>
            </a:extLst>
          </p:cNvPr>
          <p:cNvSpPr txBox="1"/>
          <p:nvPr/>
        </p:nvSpPr>
        <p:spPr>
          <a:xfrm>
            <a:off x="2636780" y="2205409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Witness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</a:t>
            </a:r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D8559D3E-F6B6-C913-6812-451B6C20FE7F}"/>
              </a:ext>
            </a:extLst>
          </p:cNvPr>
          <p:cNvSpPr/>
          <p:nvPr/>
        </p:nvSpPr>
        <p:spPr bwMode="auto">
          <a:xfrm rot="10800000">
            <a:off x="5445343" y="2515373"/>
            <a:ext cx="2050026" cy="23680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16063F-909F-34FC-BA03-05724ED8ADF2}"/>
              </a:ext>
            </a:extLst>
          </p:cNvPr>
          <p:cNvSpPr txBox="1"/>
          <p:nvPr/>
        </p:nvSpPr>
        <p:spPr>
          <a:xfrm rot="5400000">
            <a:off x="6402018" y="2588547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  <a:endParaRPr lang="en-US" sz="2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8" name="Picture 4" descr="Quantum computing - Free computer icons">
            <a:extLst>
              <a:ext uri="{FF2B5EF4-FFF2-40B4-BE49-F238E27FC236}">
                <a16:creationId xmlns:a16="http://schemas.microsoft.com/office/drawing/2014/main" id="{1667A563-7E01-AB50-B658-73260D19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56" y="1545605"/>
            <a:ext cx="805003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0467E61-80AA-AC41-4C7B-EF771AB26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320" y="2083690"/>
            <a:ext cx="751149" cy="751149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6E0532E-44ED-BC04-BBEF-999F47491AA1}"/>
              </a:ext>
            </a:extLst>
          </p:cNvPr>
          <p:cNvSpPr/>
          <p:nvPr/>
        </p:nvSpPr>
        <p:spPr>
          <a:xfrm>
            <a:off x="10306372" y="443100"/>
            <a:ext cx="1770576" cy="923330"/>
          </a:xfrm>
          <a:prstGeom prst="roundRect">
            <a:avLst>
              <a:gd name="adj" fmla="val 17884"/>
            </a:avLst>
          </a:prstGeom>
          <a:solidFill>
            <a:schemeClr val="bg1"/>
          </a:solidFill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W/ Classical Verifiers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B26FB9-ACDE-1B93-BC4C-702B2632890C}"/>
              </a:ext>
            </a:extLst>
          </p:cNvPr>
          <p:cNvSpPr/>
          <p:nvPr/>
        </p:nvSpPr>
        <p:spPr>
          <a:xfrm>
            <a:off x="2413676" y="1718295"/>
            <a:ext cx="7394824" cy="116854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schemeClr val="tx1"/>
                </a:solidFill>
                <a:latin typeface="+mj-lt"/>
              </a:rPr>
              <a:t>Public-Coin (thus 1-round* via Fiat-Shamir)</a:t>
            </a:r>
            <a:endParaRPr lang="en-US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679540C-1D37-A99F-378C-BAE3707C1D9F}"/>
              </a:ext>
            </a:extLst>
          </p:cNvPr>
          <p:cNvSpPr/>
          <p:nvPr/>
        </p:nvSpPr>
        <p:spPr>
          <a:xfrm>
            <a:off x="10100710" y="6368678"/>
            <a:ext cx="2075792" cy="459457"/>
          </a:xfrm>
          <a:prstGeom prst="roundRect">
            <a:avLst>
              <a:gd name="adj" fmla="val 2329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*designated-verifier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95595CF-0494-7566-F590-B8B7A52945D5}"/>
              </a:ext>
            </a:extLst>
          </p:cNvPr>
          <p:cNvSpPr/>
          <p:nvPr/>
        </p:nvSpPr>
        <p:spPr>
          <a:xfrm>
            <a:off x="3010632" y="2655670"/>
            <a:ext cx="6170735" cy="542662"/>
          </a:xfrm>
          <a:prstGeom prst="roundRect">
            <a:avLst>
              <a:gd name="adj" fmla="val 6626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DIN Condensed" pitchFamily="2" charset="0"/>
              </a:rPr>
              <a:t>Relies on Quantum Random Oracle heuristic!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725B55A-0E3A-3B0F-B05D-3F4FB0DA540E}"/>
              </a:ext>
            </a:extLst>
          </p:cNvPr>
          <p:cNvSpPr/>
          <p:nvPr/>
        </p:nvSpPr>
        <p:spPr>
          <a:xfrm>
            <a:off x="1101715" y="3278780"/>
            <a:ext cx="10093983" cy="11128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Q – Can we do better in the standard model (without QROM)?</a:t>
            </a:r>
          </a:p>
        </p:txBody>
      </p:sp>
    </p:spTree>
    <p:extLst>
      <p:ext uri="{BB962C8B-B14F-4D97-AF65-F5344CB8AC3E}">
        <p14:creationId xmlns:p14="http://schemas.microsoft.com/office/powerpoint/2010/main" val="23254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 animBg="1"/>
      <p:bldP spid="58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151A-CB87-BAEC-F40C-0B2EFD97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5625" cy="1325563"/>
          </a:xfrm>
        </p:spPr>
        <p:txBody>
          <a:bodyPr/>
          <a:lstStyle/>
          <a:p>
            <a:r>
              <a:rPr lang="en-US" dirty="0"/>
              <a:t>Minimal Round Complexity </a:t>
            </a:r>
            <a:r>
              <a:rPr lang="en-US" dirty="0">
                <a:solidFill>
                  <a:schemeClr val="accent1"/>
                </a:solidFill>
              </a:rPr>
              <a:t>without heuristics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304076-8F33-A67F-BAF2-D5D855EC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070" y="1825625"/>
            <a:ext cx="2984292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 Kilian </a:t>
            </a:r>
            <a:r>
              <a:rPr lang="en-US" dirty="0">
                <a:latin typeface="+mj-lt"/>
                <a:sym typeface="Wingdings" pitchFamily="2" charset="2"/>
              </a:rPr>
              <a:t> 4-round (CRHFs + PCPs)</a:t>
            </a:r>
            <a:endParaRPr lang="en-US" dirty="0">
              <a:latin typeface="+mj-lt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EECC7099-EEDC-5FF4-51F3-5227C5C086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1127" y="3462150"/>
            <a:ext cx="1018193" cy="1404728"/>
            <a:chOff x="822" y="2016"/>
            <a:chExt cx="654" cy="881"/>
          </a:xfrm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E07CB464-6576-A781-03F4-44D68B136F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DC781A72-5B41-7122-A466-6800F5ACDC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C61C361-304D-AD0D-302E-1674B702D6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A6831DED-22B9-B206-7250-A48A85B21C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80AAC52-5E17-1F0D-AFBF-7DCEC3FFDB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66F2FB23-7542-443B-C265-FC06DFFEB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4C8D74CA-CC19-3D6D-ED06-58BCF43281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577932C2-A05D-CC16-5BBD-D3B03C9F9E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7BDD01FE-E24A-3445-AA8D-32E3579B6B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BB0CEC4E-9797-6152-6AFC-5CADC64B53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4D8CFF8C-980F-E214-6FB2-9683D04461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1CCBCB10-E09F-268F-C5C8-2007986F99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5D16CF4B-04D5-6790-1523-2E9EF22899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C78355A7-B02F-C5CF-082E-30E4D7448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C1602437-2FA4-6E47-99F7-9EA362F055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B47122B0-FBA6-9BC6-A0D1-33178E913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178B82AA-127C-0F1C-E93F-980FCBD2C8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CB351649-6EFF-6212-78CB-7D1BC569D6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27BCF412-7EC2-FE24-A7E1-6864B9E9D0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0CE1F549-5951-A161-CFE1-B8ED4BE3DE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CA258D1-25A3-AF1C-4B52-8FE7A0C0E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6214549D-A57E-A8F7-F1E3-B75CFAD2D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CFB50618-94D7-1F65-E86D-AB96F56083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05C1DCEC-0222-55B2-A0A5-D8ED627178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9CD48390-C5C3-38ED-42A9-77CC8AADA7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EEFEC41B-7FAC-7315-EDA9-07FD1B57D4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DE3E69CC-25BB-3F34-9DBE-68609ECA3D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F857B7E8-BB2D-D82C-BB33-6AB272614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6FEDF058-AEF7-5C5F-7E53-BE490FB220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291B075D-6145-5B52-45DE-A5FF16CE9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3B32F19C-65E6-68A5-D2B3-27B00FCF8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54E8FD0E-7963-C60F-A4FF-D17F22D71C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71A6F08F-42F5-88AD-BC14-62B6DDE155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365B5CAF-6344-0907-9DAD-7584A9FD0C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8436EEB1-1114-4C23-2FD5-AB763FBBE2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5E000A6D-DD29-6BBC-5EB1-75C0F59907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60476264-35DB-8B3E-828B-409DDD72F0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DB0C3E96-7D25-CD71-3876-5FC88EC26E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80CAB87F-3388-C30F-9BD0-17AADDB755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B1979264-BF61-3EE9-B7DA-1CD4622E75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1807FA29-0943-AAB5-F803-AF613485C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C29A13F4-E92E-4D89-D847-FC209B4DB5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4AB0F45A-26D3-5FB3-7DC2-9C68052502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4E412AC1-3742-19EB-2176-B85C344E2B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B3AC37B6-DCAF-8A1D-5105-1DF401336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296EEBB6-AB1F-16A5-33C2-D5E1B2A0EB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0">
              <a:extLst>
                <a:ext uri="{FF2B5EF4-FFF2-40B4-BE49-F238E27FC236}">
                  <a16:creationId xmlns:a16="http://schemas.microsoft.com/office/drawing/2014/main" id="{75E8DAFB-E077-F2C2-C29D-36FB9F43CE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FE39E8A8-4944-70F1-8E62-810C6E2008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C7BD9463-3556-AD3D-6AD3-DDB893C325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761A36DD-9271-3980-205D-94371896B5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4" descr="bd06002_">
            <a:extLst>
              <a:ext uri="{FF2B5EF4-FFF2-40B4-BE49-F238E27FC236}">
                <a16:creationId xmlns:a16="http://schemas.microsoft.com/office/drawing/2014/main" id="{1164FEE9-86BC-D1AB-64D1-2BA78E5B88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" y="3404043"/>
            <a:ext cx="542093" cy="14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CE7E1E0-9985-F7B5-E2B0-DB327750435F}"/>
              </a:ext>
            </a:extLst>
          </p:cNvPr>
          <p:cNvSpPr/>
          <p:nvPr/>
        </p:nvSpPr>
        <p:spPr bwMode="auto">
          <a:xfrm>
            <a:off x="1532768" y="3826983"/>
            <a:ext cx="2050026" cy="168209"/>
          </a:xfrm>
          <a:prstGeom prst="rightArrow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2427171-5427-6F32-B260-0D762E66EE24}"/>
              </a:ext>
            </a:extLst>
          </p:cNvPr>
          <p:cNvSpPr/>
          <p:nvPr/>
        </p:nvSpPr>
        <p:spPr bwMode="auto">
          <a:xfrm rot="10800000">
            <a:off x="1486841" y="3293940"/>
            <a:ext cx="2050026" cy="168209"/>
          </a:xfrm>
          <a:prstGeom prst="rightArrow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076BA7A-BE72-1900-3521-F74CF1EB6EE8}"/>
              </a:ext>
            </a:extLst>
          </p:cNvPr>
          <p:cNvSpPr/>
          <p:nvPr/>
        </p:nvSpPr>
        <p:spPr bwMode="auto">
          <a:xfrm>
            <a:off x="1532768" y="4853494"/>
            <a:ext cx="2050026" cy="168209"/>
          </a:xfrm>
          <a:prstGeom prst="rightArrow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551650-015F-CFF5-820B-A7C7E0AD73CC}"/>
              </a:ext>
            </a:extLst>
          </p:cNvPr>
          <p:cNvSpPr/>
          <p:nvPr/>
        </p:nvSpPr>
        <p:spPr bwMode="auto">
          <a:xfrm rot="10800000">
            <a:off x="1486840" y="4363598"/>
            <a:ext cx="2050026" cy="168209"/>
          </a:xfrm>
          <a:prstGeom prst="rightArrow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E5317DB-6098-8066-AA74-EC750D54D91B}"/>
                  </a:ext>
                </a:extLst>
              </p:cNvPr>
              <p:cNvSpPr txBox="1"/>
              <p:nvPr/>
            </p:nvSpPr>
            <p:spPr>
              <a:xfrm>
                <a:off x="1668840" y="2920651"/>
                <a:ext cx="1469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Hash </a:t>
                </a:r>
                <a:r>
                  <a:rPr lang="en-US" sz="2000" dirty="0" err="1"/>
                  <a:t>func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E5317DB-6098-8066-AA74-EC750D54D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40" y="2920651"/>
                <a:ext cx="1469761" cy="400110"/>
              </a:xfrm>
              <a:prstGeom prst="rect">
                <a:avLst/>
              </a:prstGeom>
              <a:blipFill>
                <a:blip r:embed="rId4"/>
                <a:stretch>
                  <a:fillRect l="-427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93E353-EFA2-3E60-8934-B5BF17973D5D}"/>
                  </a:ext>
                </a:extLst>
              </p:cNvPr>
              <p:cNvSpPr txBox="1"/>
              <p:nvPr/>
            </p:nvSpPr>
            <p:spPr>
              <a:xfrm>
                <a:off x="1715013" y="3552090"/>
                <a:ext cx="1474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PCP digest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93E353-EFA2-3E60-8934-B5BF1797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13" y="3552090"/>
                <a:ext cx="1474443" cy="400110"/>
              </a:xfrm>
              <a:prstGeom prst="rect">
                <a:avLst/>
              </a:prstGeom>
              <a:blipFill>
                <a:blip r:embed="rId5"/>
                <a:stretch>
                  <a:fillRect l="-3390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A211394-DA10-5B13-566F-ACF271A4A03B}"/>
                  </a:ext>
                </a:extLst>
              </p:cNvPr>
              <p:cNvSpPr txBox="1"/>
              <p:nvPr/>
            </p:nvSpPr>
            <p:spPr>
              <a:xfrm>
                <a:off x="1695758" y="4083190"/>
                <a:ext cx="16589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PCP queries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A211394-DA10-5B13-566F-ACF271A4A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58" y="4083190"/>
                <a:ext cx="1658916" cy="400110"/>
              </a:xfrm>
              <a:prstGeom prst="rect">
                <a:avLst/>
              </a:prstGeom>
              <a:blipFill>
                <a:blip r:embed="rId6"/>
                <a:stretch>
                  <a:fillRect l="-3817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6AFBB1E-8A95-8D65-9EFD-33CF740A608F}"/>
                  </a:ext>
                </a:extLst>
              </p:cNvPr>
              <p:cNvSpPr txBox="1"/>
              <p:nvPr/>
            </p:nvSpPr>
            <p:spPr>
              <a:xfrm>
                <a:off x="1580860" y="4562043"/>
                <a:ext cx="1947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Hash opening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6AFBB1E-8A95-8D65-9EFD-33CF740A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60" y="4562043"/>
                <a:ext cx="1947906" cy="400110"/>
              </a:xfrm>
              <a:prstGeom prst="rect">
                <a:avLst/>
              </a:prstGeom>
              <a:blipFill>
                <a:blip r:embed="rId7"/>
                <a:stretch>
                  <a:fillRect l="-324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C726A29-63EB-E778-8FAA-EFECAD508C2C}"/>
              </a:ext>
            </a:extLst>
          </p:cNvPr>
          <p:cNvCxnSpPr/>
          <p:nvPr/>
        </p:nvCxnSpPr>
        <p:spPr>
          <a:xfrm flipH="1">
            <a:off x="6044541" y="1979931"/>
            <a:ext cx="1" cy="4112456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DD5A4883-8281-99F1-C9B3-0B45E08DA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904" y="1459735"/>
            <a:ext cx="751149" cy="751149"/>
          </a:xfrm>
          <a:prstGeom prst="rect">
            <a:avLst/>
          </a:prstGeom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2285ACD-7AAE-31F5-96FD-3AC1A2E3D13D}"/>
              </a:ext>
            </a:extLst>
          </p:cNvPr>
          <p:cNvSpPr/>
          <p:nvPr/>
        </p:nvSpPr>
        <p:spPr>
          <a:xfrm>
            <a:off x="7146684" y="3635248"/>
            <a:ext cx="3885586" cy="1033392"/>
          </a:xfrm>
          <a:prstGeom prst="roundRect">
            <a:avLst>
              <a:gd name="adj" fmla="val 23297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+mj-lt"/>
              </a:rPr>
              <a:t>For *any* non-trivial quantum class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77CAA2A-5316-36F9-3EDC-B1B3B24D91D7}"/>
              </a:ext>
            </a:extLst>
          </p:cNvPr>
          <p:cNvSpPr/>
          <p:nvPr/>
        </p:nvSpPr>
        <p:spPr>
          <a:xfrm>
            <a:off x="6605123" y="2699429"/>
            <a:ext cx="4968707" cy="866458"/>
          </a:xfrm>
          <a:prstGeom prst="roundRect">
            <a:avLst>
              <a:gd name="adj" fmla="val 50000"/>
            </a:avLst>
          </a:prstGeom>
          <a:solidFill>
            <a:srgbClr val="BA434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No known equivalent!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D17C272-DB43-D7AD-285D-51987F28DC76}"/>
              </a:ext>
            </a:extLst>
          </p:cNvPr>
          <p:cNvSpPr/>
          <p:nvPr/>
        </p:nvSpPr>
        <p:spPr>
          <a:xfrm>
            <a:off x="7597333" y="4738001"/>
            <a:ext cx="2984289" cy="1033392"/>
          </a:xfrm>
          <a:prstGeom prst="roundRect">
            <a:avLst>
              <a:gd name="adj" fmla="val 2329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+mj-lt"/>
              </a:rPr>
              <a:t>Best we have needs &gt; 8 rounds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8F1B363-85C8-81DC-2A98-DC3E1D4573A9}"/>
              </a:ext>
            </a:extLst>
          </p:cNvPr>
          <p:cNvSpPr/>
          <p:nvPr/>
        </p:nvSpPr>
        <p:spPr>
          <a:xfrm>
            <a:off x="863328" y="2410702"/>
            <a:ext cx="10727336" cy="1112836"/>
          </a:xfrm>
          <a:prstGeom prst="roundRect">
            <a:avLst>
              <a:gd name="adj" fmla="val 1228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GOAL: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Kilian-style protocol for quantum prover with classical verifier.</a:t>
            </a:r>
          </a:p>
        </p:txBody>
      </p:sp>
    </p:spTree>
    <p:extLst>
      <p:ext uri="{BB962C8B-B14F-4D97-AF65-F5344CB8AC3E}">
        <p14:creationId xmlns:p14="http://schemas.microsoft.com/office/powerpoint/2010/main" val="11532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63" grpId="0"/>
      <p:bldP spid="64" grpId="0"/>
      <p:bldP spid="66" grpId="0"/>
      <p:bldP spid="67" grpId="0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B4EC-F289-BE3C-DB69-565DE719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Work</a:t>
            </a:r>
            <a:r>
              <a:rPr lang="en-US" dirty="0"/>
              <a:t>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EA5B-D914-B083-5D93-2E38E637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741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+mj-lt"/>
              </a:rPr>
              <a:t>BatchQMA</a:t>
            </a:r>
            <a:endParaRPr lang="en-US" sz="3200" dirty="0">
              <a:latin typeface="+mj-lt"/>
            </a:endParaRP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>
                <a:latin typeface="+mj-lt"/>
              </a:rPr>
              <a:t>Under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LWE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+ FE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4-round with optimal comm. complexity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sz="2800" dirty="0">
                <a:latin typeface="+mj-lt"/>
              </a:rPr>
              <a:t>Under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LWE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4-round</a:t>
            </a:r>
            <a:r>
              <a:rPr lang="en-US" sz="2800" dirty="0">
                <a:latin typeface="+mj-lt"/>
              </a:rPr>
              <a:t> with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solidFill>
                  <a:schemeClr val="accent2"/>
                </a:solidFill>
                <a:latin typeface="+mj-lt"/>
              </a:rPr>
              <a:t>long CRS/first-round message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+mj-lt"/>
              </a:rPr>
              <a:t>Monotone-</a:t>
            </a:r>
            <a:r>
              <a:rPr lang="en-US" sz="3200" dirty="0" err="1">
                <a:latin typeface="+mj-lt"/>
              </a:rPr>
              <a:t>batchQMA</a:t>
            </a:r>
            <a:endParaRPr lang="en-US" sz="3200" dirty="0">
              <a:latin typeface="+mj-lt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latin typeface="+mj-lt"/>
              </a:rPr>
              <a:t>Under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LWE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6-round</a:t>
            </a:r>
            <a:r>
              <a:rPr lang="en-US" sz="2800" dirty="0">
                <a:latin typeface="+mj-lt"/>
              </a:rPr>
              <a:t> with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optimal comm.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8B2023-17FF-1A3E-C7EE-BD92FE4F3982}"/>
                  </a:ext>
                </a:extLst>
              </p:cNvPr>
              <p:cNvSpPr txBox="1"/>
              <p:nvPr/>
            </p:nvSpPr>
            <p:spPr>
              <a:xfrm>
                <a:off x="7744010" y="1243118"/>
                <a:ext cx="3723465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QMA</a:t>
                </a:r>
                <a:r>
                  <a:rPr lang="en-US" sz="2400" dirty="0"/>
                  <a:t>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</m:sup>
                    </m:sSup>
                  </m:oMath>
                </a14:m>
                <a:br>
                  <a:rPr lang="en-US" sz="2400" dirty="0">
                    <a:solidFill>
                      <a:schemeClr val="accent1"/>
                    </a:solidFill>
                    <a:latin typeface="Comic Sans MS" charset="0"/>
                  </a:rPr>
                </a:br>
                <a:r>
                  <a:rPr lang="en-US" sz="2400" dirty="0"/>
                  <a:t>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B8B2023-17FF-1A3E-C7EE-BD92FE4F3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10" y="1243118"/>
                <a:ext cx="3723465" cy="1231940"/>
              </a:xfrm>
              <a:prstGeom prst="rect">
                <a:avLst/>
              </a:prstGeom>
              <a:blipFill>
                <a:blip r:embed="rId2"/>
                <a:stretch>
                  <a:fillRect l="-2381" t="-102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6EDF9A63-A140-1A78-240D-F2B8BAF2A232}"/>
                  </a:ext>
                </a:extLst>
              </p:cNvPr>
              <p:cNvSpPr/>
              <p:nvPr/>
            </p:nvSpPr>
            <p:spPr bwMode="auto">
              <a:xfrm>
                <a:off x="7443585" y="2950023"/>
                <a:ext cx="4258108" cy="403028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b="0" i="0" u="sng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Succinctness: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l-GR" i="1" smtClean="0">
                            <a:solidFill>
                              <a:schemeClr val="accent4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 does not grow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𝑛</m:t>
                    </m:r>
                  </m:oMath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-112" charset="0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6EDF9A63-A140-1A78-240D-F2B8BAF2A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3585" y="2950023"/>
                <a:ext cx="4258108" cy="403028"/>
              </a:xfrm>
              <a:prstGeom prst="roundRect">
                <a:avLst/>
              </a:prstGeom>
              <a:blipFill>
                <a:blip r:embed="rId3"/>
                <a:stretch>
                  <a:fillRect b="-1176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980755F6-8C11-5601-3EC0-3760D60F1659}"/>
                  </a:ext>
                </a:extLst>
              </p:cNvPr>
              <p:cNvSpPr/>
              <p:nvPr/>
            </p:nvSpPr>
            <p:spPr bwMode="auto">
              <a:xfrm>
                <a:off x="7734642" y="2461605"/>
                <a:ext cx="3675995" cy="40302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Want: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𝜋</m:t>
                    </m:r>
                  </m:oMath>
                </a14:m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 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𝐿</m:t>
                        </m:r>
                      </m:e>
                    </m:d>
                  </m:oMath>
                </a14:m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980755F6-8C11-5601-3EC0-3760D60F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4642" y="2461605"/>
                <a:ext cx="3675995" cy="403028"/>
              </a:xfrm>
              <a:prstGeom prst="roundRect">
                <a:avLst/>
              </a:prstGeom>
              <a:blipFill>
                <a:blip r:embed="rId4"/>
                <a:stretch>
                  <a:fillRect l="-685" b="-2352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501E86-5E54-73E9-5D3D-F82F0C505611}"/>
                  </a:ext>
                </a:extLst>
              </p:cNvPr>
              <p:cNvSpPr txBox="1"/>
              <p:nvPr/>
            </p:nvSpPr>
            <p:spPr>
              <a:xfrm>
                <a:off x="7570064" y="4152420"/>
                <a:ext cx="3723465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Classical</a:t>
                </a:r>
                <a:r>
                  <a:rPr lang="en-US" sz="2400" dirty="0"/>
                  <a:t> monotone </a:t>
                </a:r>
                <a:r>
                  <a:rPr lang="en-US" sz="2400" dirty="0" err="1"/>
                  <a:t>func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sz="2400" dirty="0">
                    <a:solidFill>
                      <a:schemeClr val="accent1"/>
                    </a:solidFill>
                    <a:latin typeface="Comic Sans MS" charset="0"/>
                  </a:rPr>
                </a:br>
                <a:r>
                  <a:rPr lang="en-US" sz="2400" dirty="0"/>
                  <a:t>Instance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>
                  <a:solidFill>
                    <a:schemeClr val="accent1"/>
                  </a:solidFill>
                </a:endParaRP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501E86-5E54-73E9-5D3D-F82F0C50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64" y="4152420"/>
                <a:ext cx="3723465" cy="1231940"/>
              </a:xfrm>
              <a:prstGeom prst="rect">
                <a:avLst/>
              </a:prstGeom>
              <a:blipFill>
                <a:blip r:embed="rId5"/>
                <a:stretch>
                  <a:fillRect l="-2721" t="-204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83A251BB-787A-4B73-FDF8-C15BC3FE9B87}"/>
                  </a:ext>
                </a:extLst>
              </p:cNvPr>
              <p:cNvSpPr/>
              <p:nvPr/>
            </p:nvSpPr>
            <p:spPr bwMode="auto">
              <a:xfrm>
                <a:off x="7269639" y="5944715"/>
                <a:ext cx="4258108" cy="403028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b="0" i="0" u="sng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Succinctness: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l-GR" i="1" smtClean="0">
                            <a:solidFill>
                              <a:schemeClr val="accent4"/>
                            </a:solidFill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Verdana" pitchFamily="-112" charset="0"/>
                  </a:rPr>
                  <a:t> does not grow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𝑛</m:t>
                    </m:r>
                  </m:oMath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-112" charset="0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83A251BB-787A-4B73-FDF8-C15BC3FE9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9639" y="5944715"/>
                <a:ext cx="4258108" cy="403028"/>
              </a:xfrm>
              <a:prstGeom prst="roundRect">
                <a:avLst/>
              </a:prstGeom>
              <a:blipFill>
                <a:blip r:embed="rId6"/>
                <a:stretch>
                  <a:fillRect l="-297" b="-1176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86F5BCBD-2567-688B-5D98-0047613E262B}"/>
                  </a:ext>
                </a:extLst>
              </p:cNvPr>
              <p:cNvSpPr/>
              <p:nvPr/>
            </p:nvSpPr>
            <p:spPr bwMode="auto">
              <a:xfrm>
                <a:off x="7560696" y="5370907"/>
                <a:ext cx="3793104" cy="4884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Want: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𝜋</m:t>
                    </m:r>
                  </m:oMath>
                </a14:m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112" charset="0"/>
                  </a:rPr>
                  <a:t> proves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  <m:t>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mic Sans MS" charset="0"/>
                                    <a:cs typeface="Comic Sans MS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=1</m:t>
                    </m:r>
                  </m:oMath>
                </a14:m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86F5BCBD-2567-688B-5D98-0047613E2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0696" y="5370907"/>
                <a:ext cx="3793104" cy="488418"/>
              </a:xfrm>
              <a:prstGeom prst="roundRect">
                <a:avLst/>
              </a:prstGeom>
              <a:blipFill>
                <a:blip r:embed="rId7"/>
                <a:stretch>
                  <a:fillRect l="-332" b="-75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54986C8-EF6B-84E5-D7C1-180DF39BA651}"/>
              </a:ext>
            </a:extLst>
          </p:cNvPr>
          <p:cNvSpPr/>
          <p:nvPr/>
        </p:nvSpPr>
        <p:spPr>
          <a:xfrm>
            <a:off x="8586703" y="135561"/>
            <a:ext cx="3495369" cy="568611"/>
          </a:xfrm>
          <a:prstGeom prst="roundRect">
            <a:avLst>
              <a:gd name="adj" fmla="val 23297"/>
            </a:avLst>
          </a:prstGeom>
          <a:solidFill>
            <a:schemeClr val="accent2">
              <a:lumMod val="40000"/>
              <a:lumOff val="60000"/>
              <a:alpha val="35936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Need many copies of quantum witness as in all prior works</a:t>
            </a:r>
          </a:p>
        </p:txBody>
      </p:sp>
    </p:spTree>
    <p:extLst>
      <p:ext uri="{BB962C8B-B14F-4D97-AF65-F5344CB8AC3E}">
        <p14:creationId xmlns:p14="http://schemas.microsoft.com/office/powerpoint/2010/main" val="23218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7" grpId="0"/>
      <p:bldP spid="64" grpId="0" animBg="1"/>
      <p:bldP spid="65" grpId="0" animBg="1"/>
      <p:bldP spid="66" grpId="0"/>
      <p:bldP spid="67" grpId="0" animBg="1"/>
      <p:bldP spid="68" grpId="0" animBg="1"/>
      <p:bldP spid="6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5E80-71AD-E7A4-D3E9-D81CFA5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Key Barrier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faced by prior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F5CA1-8BE6-1B0A-BFBE-4D0E0A7B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9020" cy="4351338"/>
          </a:xfrm>
        </p:spPr>
        <p:txBody>
          <a:bodyPr>
            <a:normAutofit/>
          </a:bodyPr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Rely on a (classical) succinct argument for </a:t>
            </a:r>
            <a:r>
              <a:rPr lang="en-US" b="1" dirty="0">
                <a:latin typeface="+mj-lt"/>
              </a:rPr>
              <a:t>NP</a:t>
            </a:r>
          </a:p>
          <a:p>
            <a:pPr lvl="1"/>
            <a:r>
              <a:rPr lang="en-US" dirty="0">
                <a:latin typeface="+mj-lt"/>
              </a:rPr>
              <a:t>Rewind a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cheating</a:t>
            </a:r>
            <a:r>
              <a:rPr lang="en-US" dirty="0">
                <a:latin typeface="+mj-lt"/>
              </a:rPr>
              <a:t> quantum prover to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extract invalid quantum “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psuedo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”-witnesses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“Rewindable/Extractable” succinct arguments for </a:t>
            </a:r>
            <a:r>
              <a:rPr lang="en-US" b="1" dirty="0">
                <a:latin typeface="+mj-lt"/>
              </a:rPr>
              <a:t>NP</a:t>
            </a:r>
            <a:r>
              <a:rPr lang="en-US" dirty="0">
                <a:latin typeface="+mj-lt"/>
              </a:rPr>
              <a:t> need </a:t>
            </a:r>
            <a:r>
              <a:rPr lang="en-US" u="sng" dirty="0">
                <a:latin typeface="+mj-lt"/>
              </a:rPr>
              <a:t>more</a:t>
            </a:r>
            <a:r>
              <a:rPr lang="en-US" dirty="0">
                <a:latin typeface="+mj-lt"/>
              </a:rPr>
              <a:t> rounds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Dilemma</a:t>
            </a:r>
            <a:r>
              <a:rPr lang="en-US" dirty="0">
                <a:latin typeface="+mj-lt"/>
              </a:rPr>
              <a:t> – Need </a:t>
            </a:r>
            <a:r>
              <a:rPr lang="en-US" u="sng" dirty="0">
                <a:latin typeface="+mj-lt"/>
              </a:rPr>
              <a:t>more</a:t>
            </a:r>
            <a:r>
              <a:rPr lang="en-US" dirty="0">
                <a:latin typeface="+mj-lt"/>
              </a:rPr>
              <a:t> rounds for extraction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        – Need extraction </a:t>
            </a:r>
            <a:r>
              <a:rPr lang="en-US" dirty="0">
                <a:latin typeface="+mj-lt"/>
                <a:sym typeface="Wingdings" pitchFamily="2" charset="2"/>
              </a:rPr>
              <a:t>for proving soundness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9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5927F156-FA83-B4B6-42F8-74D34C60CC55}"/>
              </a:ext>
            </a:extLst>
          </p:cNvPr>
          <p:cNvSpPr txBox="1">
            <a:spLocks/>
          </p:cNvSpPr>
          <p:nvPr/>
        </p:nvSpPr>
        <p:spPr>
          <a:xfrm>
            <a:off x="673310" y="1253331"/>
            <a:ext cx="11213892" cy="560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 Tools needed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FHM protocol for </a:t>
            </a:r>
            <a:r>
              <a:rPr lang="en-US" b="1" dirty="0">
                <a:latin typeface="+mj-lt"/>
              </a:rPr>
              <a:t>QMA</a:t>
            </a:r>
            <a:r>
              <a:rPr lang="en-US" dirty="0">
                <a:latin typeface="+mj-lt"/>
              </a:rPr>
              <a:t> verification with </a:t>
            </a:r>
            <a:r>
              <a:rPr lang="en-US" i="1" dirty="0">
                <a:latin typeface="+mj-lt"/>
              </a:rPr>
              <a:t>quantum</a:t>
            </a:r>
            <a:r>
              <a:rPr lang="en-US" dirty="0">
                <a:latin typeface="+mj-lt"/>
              </a:rPr>
              <a:t> verifier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[Fitzsimons-Hajdusek-Morimae-18]</a:t>
            </a:r>
            <a:r>
              <a:rPr lang="en-US" dirty="0">
                <a:latin typeface="+mj-lt"/>
              </a:rPr>
              <a:t> 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Mahadev’s </a:t>
            </a:r>
            <a:r>
              <a:rPr lang="en-US" i="1" dirty="0">
                <a:latin typeface="+mj-lt"/>
              </a:rPr>
              <a:t>measurement</a:t>
            </a:r>
            <a:r>
              <a:rPr lang="en-US" dirty="0">
                <a:latin typeface="+mj-lt"/>
              </a:rPr>
              <a:t> protocol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[Mahadev-18, Alagic-Childs-Grilo-Hung-20]</a:t>
            </a:r>
            <a:r>
              <a:rPr lang="en-US" dirty="0">
                <a:latin typeface="+mj-lt"/>
              </a:rPr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4-round for getting honest measurement from malicious quantum prover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endParaRPr lang="en-US" dirty="0">
              <a:latin typeface="+mj-lt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latin typeface="+mj-lt"/>
              </a:rPr>
              <a:t>“State-preserving” Argument of Knowledge for </a:t>
            </a:r>
            <a:r>
              <a:rPr lang="en-US" b="1" dirty="0">
                <a:latin typeface="+mj-lt"/>
              </a:rPr>
              <a:t>NP</a:t>
            </a:r>
            <a:br>
              <a:rPr lang="en-US" dirty="0">
                <a:latin typeface="+mj-lt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[Chiesa-Ma-Spooner-Zhandry-21, Lombardi-Ma-Spooner-22]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0142B-23AB-9F0F-9552-19CDE45E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rewinding barrier in existing blueprints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01487D-E8E6-69FE-6981-75D8ED26CC30}"/>
              </a:ext>
            </a:extLst>
          </p:cNvPr>
          <p:cNvCxnSpPr/>
          <p:nvPr/>
        </p:nvCxnSpPr>
        <p:spPr>
          <a:xfrm>
            <a:off x="4362138" y="3259207"/>
            <a:ext cx="173386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4" descr="bd06002_">
            <a:extLst>
              <a:ext uri="{FF2B5EF4-FFF2-40B4-BE49-F238E27FC236}">
                <a16:creationId xmlns:a16="http://schemas.microsoft.com/office/drawing/2014/main" id="{2C068BCD-6C74-A5B6-228C-FC47F3518E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24" y="2942425"/>
            <a:ext cx="238291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Quantum computing - Free computer icons">
            <a:extLst>
              <a:ext uri="{FF2B5EF4-FFF2-40B4-BE49-F238E27FC236}">
                <a16:creationId xmlns:a16="http://schemas.microsoft.com/office/drawing/2014/main" id="{7B8E4308-69F4-4841-DC6A-E6273CBB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70" y="2594022"/>
            <a:ext cx="525368" cy="5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F5C5CE-69EE-F82E-573A-C8B26C5DCF7E}"/>
                  </a:ext>
                </a:extLst>
              </p:cNvPr>
              <p:cNvSpPr txBox="1"/>
              <p:nvPr/>
            </p:nvSpPr>
            <p:spPr>
              <a:xfrm>
                <a:off x="2492132" y="3028107"/>
                <a:ext cx="1272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Witness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𝜔</m:t>
                    </m:r>
                  </m:oMath>
                </a14:m>
                <a:endParaRPr lang="en-US" sz="2000" dirty="0">
                  <a:solidFill>
                    <a:schemeClr val="bg2">
                      <a:lumMod val="50000"/>
                    </a:schemeClr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F5C5CE-69EE-F82E-573A-C8B26C5DC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32" y="3028107"/>
                <a:ext cx="1272336" cy="400110"/>
              </a:xfrm>
              <a:prstGeom prst="rect">
                <a:avLst/>
              </a:prstGeom>
              <a:blipFill>
                <a:blip r:embed="rId5"/>
                <a:stretch>
                  <a:fillRect l="-4950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2096DB7-64E1-760E-C606-2248FB79C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929" y="2948959"/>
            <a:ext cx="530019" cy="530019"/>
          </a:xfrm>
          <a:prstGeom prst="rect">
            <a:avLst/>
          </a:prstGeom>
        </p:spPr>
      </p:pic>
      <p:grpSp>
        <p:nvGrpSpPr>
          <p:cNvPr id="11" name="Group 23">
            <a:extLst>
              <a:ext uri="{FF2B5EF4-FFF2-40B4-BE49-F238E27FC236}">
                <a16:creationId xmlns:a16="http://schemas.microsoft.com/office/drawing/2014/main" id="{01CBC2AF-6BB1-01A3-0143-A825A40155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0759" y="2966378"/>
            <a:ext cx="431986" cy="595980"/>
            <a:chOff x="822" y="2016"/>
            <a:chExt cx="654" cy="881"/>
          </a:xfrm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31147FB9-54C4-5991-7577-D3F43F83DE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64BF93AD-C008-5BB8-CDE9-515EAA16C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A38EA486-6B47-F0A7-6F26-01CBF82D52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34547137-6403-57E5-5ED5-F9D27192B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55B9AB0-BD96-E330-6766-426165CA49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4BE4DA76-150A-9533-6E89-D119FA984F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F9A99FE-1CB1-EA33-E418-C830DD1FAC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FE4CFB15-66E4-4075-9406-B5EB8E2462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1066D9E1-4C38-B312-AD9B-8F67AA079B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F58E9C38-00ED-D66D-C5AA-F9EFD46AD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AED9EE47-0092-0F6C-3A2F-EB83958F60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30999C5C-1D92-49C5-0408-030BFC2DEE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481570D1-F55E-98B4-7040-2858EF49D0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C99D1A70-1114-4014-18D6-E1495A0C0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5CFD3F65-BA5E-3AC5-515C-53186232EC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92AE2C79-FDD9-6334-F8B6-1F8F37CFDC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9F4FF565-A519-E597-C4DA-2EC40D4D68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39A8ADAF-F9F9-9CF7-F27D-09C9F83808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B49A8025-6FBA-080A-DFF9-711BAE3A18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29C37A43-A08C-74CD-1B73-CDB074F6CE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B9A4C507-C34D-C27D-BBCA-8C45CF282C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8068A642-2D41-ACF2-F039-4BC8045CE0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C421F0EE-8EB8-BD88-D8FE-1390D3DF65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7AA0D0A6-DEDA-5AA5-1A35-BAB81A85B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58DB4BAA-B63E-3DD9-D55E-E574317003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4DE67816-CDF0-9180-85F2-B4E865B929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8ADA0AB1-FC68-84C9-67AB-D5193E30E2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B78A5A34-83AC-FB5E-2949-705DE3820F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F0648-DBE6-AFAC-982C-6A72EE675A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39C73A85-BB77-BCDC-F0F6-E2BDA64FE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4B9F96D5-8C16-B4E3-1956-8D64E7E216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B9BA7EB1-0B2C-2AE7-DC4D-40E5B7CA7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27D8F65-FADE-9EBD-565C-48E814FEB0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C63A7EF4-2DB0-498A-5B3E-76A41B14BE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1A4DCBD5-B926-559B-FC09-7B83633BC7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317387DE-A7F5-75E3-9861-A7ED83AEE5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20723653-5C05-2926-690B-40017391FE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2255E30E-DCC4-4BC9-7696-FCE2D5061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AE7D245B-B755-D17C-AB72-E1C34812F2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2A65841C-BB06-A259-95DB-C70E144281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F6DF5904-2CD8-F531-6E5B-2CDA24D97D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94BB1207-BC4F-6B30-037E-39A5FE6D64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2DD19BEE-A06C-A97B-442B-1809E47C11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CB3DA73-8B99-7C89-4481-A0C8472021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7465E7A2-88E0-EC5B-64EF-AE3D7A0D0B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E71EC48C-A2C1-D7DA-287D-A7E4CDE7EA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0">
              <a:extLst>
                <a:ext uri="{FF2B5EF4-FFF2-40B4-BE49-F238E27FC236}">
                  <a16:creationId xmlns:a16="http://schemas.microsoft.com/office/drawing/2014/main" id="{A005BE8D-0F6B-FDB9-A3E0-65144B7909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1A86DAF5-872A-C5CE-95CD-0DFBE1AB6C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AF541B3F-FA7F-8C9F-7D5B-08D4A8446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EBACC571-8216-7817-6E44-966F3E34D5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" name="Picture 4" descr="Quantum computing - Free computer icons">
            <a:extLst>
              <a:ext uri="{FF2B5EF4-FFF2-40B4-BE49-F238E27FC236}">
                <a16:creationId xmlns:a16="http://schemas.microsoft.com/office/drawing/2014/main" id="{38E07F35-4E8D-9EF8-66F9-0A6748B6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56" y="2552466"/>
            <a:ext cx="525368" cy="5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B4865C6-A0B6-CCBB-E2A4-A4985F4A4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786" y="2709030"/>
            <a:ext cx="530019" cy="530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E9EC81B-D32E-67DF-BC1F-817824EB4A26}"/>
                  </a:ext>
                </a:extLst>
              </p:cNvPr>
              <p:cNvSpPr txBox="1"/>
              <p:nvPr/>
            </p:nvSpPr>
            <p:spPr>
              <a:xfrm>
                <a:off x="4834997" y="3209781"/>
                <a:ext cx="651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mic Sans MS" charset="0"/>
                          <a:cs typeface="Comic Sans MS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mic Sans MS" charset="0"/>
                          <a:cs typeface="Comic Sans MS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mic Sans MS" charset="0"/>
                          <a:cs typeface="Comic Sans MS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E9EC81B-D32E-67DF-BC1F-817824EB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97" y="3209781"/>
                <a:ext cx="651332" cy="461665"/>
              </a:xfrm>
              <a:prstGeom prst="rect">
                <a:avLst/>
              </a:prstGeom>
              <a:blipFill>
                <a:blip r:embed="rId7"/>
                <a:stretch>
                  <a:fillRect l="-1887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F3B0FF3-DC6F-1926-74EF-1A944B92FA59}"/>
              </a:ext>
            </a:extLst>
          </p:cNvPr>
          <p:cNvSpPr/>
          <p:nvPr/>
        </p:nvSpPr>
        <p:spPr>
          <a:xfrm>
            <a:off x="7254780" y="2917707"/>
            <a:ext cx="3117409" cy="694033"/>
          </a:xfrm>
          <a:prstGeom prst="roundRect">
            <a:avLst>
              <a:gd name="adj" fmla="val 958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Verifier measures &amp; </a:t>
            </a:r>
            <a:br>
              <a:rPr lang="en-US" sz="2000" b="1" dirty="0">
                <a:solidFill>
                  <a:srgbClr val="C00000"/>
                </a:solidFill>
                <a:latin typeface="+mj-lt"/>
              </a:rPr>
            </a:br>
            <a:r>
              <a:rPr lang="en-US" sz="2000" b="1" dirty="0">
                <a:solidFill>
                  <a:srgbClr val="C00000"/>
                </a:solidFill>
                <a:latin typeface="+mj-lt"/>
              </a:rPr>
              <a:t>does classical computation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1D9E29E-3654-344E-3522-3BFD6A406466}"/>
              </a:ext>
            </a:extLst>
          </p:cNvPr>
          <p:cNvCxnSpPr/>
          <p:nvPr/>
        </p:nvCxnSpPr>
        <p:spPr>
          <a:xfrm>
            <a:off x="4168278" y="5171865"/>
            <a:ext cx="173386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74" descr="bd06002_">
            <a:extLst>
              <a:ext uri="{FF2B5EF4-FFF2-40B4-BE49-F238E27FC236}">
                <a16:creationId xmlns:a16="http://schemas.microsoft.com/office/drawing/2014/main" id="{12E6457C-B048-D4A4-9CF6-570F544182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13" y="5038988"/>
            <a:ext cx="238291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Quantum computing - Free computer icons">
            <a:extLst>
              <a:ext uri="{FF2B5EF4-FFF2-40B4-BE49-F238E27FC236}">
                <a16:creationId xmlns:a16="http://schemas.microsoft.com/office/drawing/2014/main" id="{24571433-C456-6923-8DE3-756E0815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59" y="4690585"/>
            <a:ext cx="525368" cy="5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23">
            <a:extLst>
              <a:ext uri="{FF2B5EF4-FFF2-40B4-BE49-F238E27FC236}">
                <a16:creationId xmlns:a16="http://schemas.microsoft.com/office/drawing/2014/main" id="{2497CA85-A9C2-6E5B-D0DE-71E129612E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2167" y="5060493"/>
            <a:ext cx="431986" cy="595980"/>
            <a:chOff x="822" y="2016"/>
            <a:chExt cx="654" cy="881"/>
          </a:xfrm>
        </p:grpSpPr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98C16E0D-7F2B-B463-2378-59EE7D3F3E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>
                <a:gd name="T0" fmla="*/ 1292 w 1962"/>
                <a:gd name="T1" fmla="*/ 267 h 2634"/>
                <a:gd name="T2" fmla="*/ 1345 w 1962"/>
                <a:gd name="T3" fmla="*/ 472 h 2634"/>
                <a:gd name="T4" fmla="*/ 1309 w 1962"/>
                <a:gd name="T5" fmla="*/ 596 h 2634"/>
                <a:gd name="T6" fmla="*/ 1207 w 1962"/>
                <a:gd name="T7" fmla="*/ 702 h 2634"/>
                <a:gd name="T8" fmla="*/ 1037 w 1962"/>
                <a:gd name="T9" fmla="*/ 837 h 2634"/>
                <a:gd name="T10" fmla="*/ 1232 w 1962"/>
                <a:gd name="T11" fmla="*/ 877 h 2634"/>
                <a:gd name="T12" fmla="*/ 1649 w 1962"/>
                <a:gd name="T13" fmla="*/ 1273 h 2634"/>
                <a:gd name="T14" fmla="*/ 1873 w 1962"/>
                <a:gd name="T15" fmla="*/ 1327 h 2634"/>
                <a:gd name="T16" fmla="*/ 1920 w 1962"/>
                <a:gd name="T17" fmla="*/ 1372 h 2634"/>
                <a:gd name="T18" fmla="*/ 1962 w 1962"/>
                <a:gd name="T19" fmla="*/ 1429 h 2634"/>
                <a:gd name="T20" fmla="*/ 1923 w 1962"/>
                <a:gd name="T21" fmla="*/ 1495 h 2634"/>
                <a:gd name="T22" fmla="*/ 1831 w 1962"/>
                <a:gd name="T23" fmla="*/ 1507 h 2634"/>
                <a:gd name="T24" fmla="*/ 1682 w 1962"/>
                <a:gd name="T25" fmla="*/ 1536 h 2634"/>
                <a:gd name="T26" fmla="*/ 1536 w 1962"/>
                <a:gd name="T27" fmla="*/ 1462 h 2634"/>
                <a:gd name="T28" fmla="*/ 1389 w 1962"/>
                <a:gd name="T29" fmla="*/ 1379 h 2634"/>
                <a:gd name="T30" fmla="*/ 1269 w 1962"/>
                <a:gd name="T31" fmla="*/ 1271 h 2634"/>
                <a:gd name="T32" fmla="*/ 1205 w 1962"/>
                <a:gd name="T33" fmla="*/ 1277 h 2634"/>
                <a:gd name="T34" fmla="*/ 1196 w 1962"/>
                <a:gd name="T35" fmla="*/ 1490 h 2634"/>
                <a:gd name="T36" fmla="*/ 1175 w 1962"/>
                <a:gd name="T37" fmla="*/ 1567 h 2634"/>
                <a:gd name="T38" fmla="*/ 1157 w 1962"/>
                <a:gd name="T39" fmla="*/ 1966 h 2634"/>
                <a:gd name="T40" fmla="*/ 1140 w 1962"/>
                <a:gd name="T41" fmla="*/ 2223 h 2634"/>
                <a:gd name="T42" fmla="*/ 1125 w 1962"/>
                <a:gd name="T43" fmla="*/ 2378 h 2634"/>
                <a:gd name="T44" fmla="*/ 1156 w 1962"/>
                <a:gd name="T45" fmla="*/ 2464 h 2634"/>
                <a:gd name="T46" fmla="*/ 1133 w 1962"/>
                <a:gd name="T47" fmla="*/ 2593 h 2634"/>
                <a:gd name="T48" fmla="*/ 948 w 1962"/>
                <a:gd name="T49" fmla="*/ 2620 h 2634"/>
                <a:gd name="T50" fmla="*/ 860 w 1962"/>
                <a:gd name="T51" fmla="*/ 2569 h 2634"/>
                <a:gd name="T52" fmla="*/ 842 w 1962"/>
                <a:gd name="T53" fmla="*/ 2435 h 2634"/>
                <a:gd name="T54" fmla="*/ 884 w 1962"/>
                <a:gd name="T55" fmla="*/ 2396 h 2634"/>
                <a:gd name="T56" fmla="*/ 841 w 1962"/>
                <a:gd name="T57" fmla="*/ 2117 h 2634"/>
                <a:gd name="T58" fmla="*/ 796 w 1962"/>
                <a:gd name="T59" fmla="*/ 2270 h 2634"/>
                <a:gd name="T60" fmla="*/ 779 w 1962"/>
                <a:gd name="T61" fmla="*/ 2489 h 2634"/>
                <a:gd name="T62" fmla="*/ 712 w 1962"/>
                <a:gd name="T63" fmla="*/ 2627 h 2634"/>
                <a:gd name="T64" fmla="*/ 627 w 1962"/>
                <a:gd name="T65" fmla="*/ 2630 h 2634"/>
                <a:gd name="T66" fmla="*/ 478 w 1962"/>
                <a:gd name="T67" fmla="*/ 2576 h 2634"/>
                <a:gd name="T68" fmla="*/ 453 w 1962"/>
                <a:gd name="T69" fmla="*/ 2422 h 2634"/>
                <a:gd name="T70" fmla="*/ 505 w 1962"/>
                <a:gd name="T71" fmla="*/ 2403 h 2634"/>
                <a:gd name="T72" fmla="*/ 470 w 1962"/>
                <a:gd name="T73" fmla="*/ 1822 h 2634"/>
                <a:gd name="T74" fmla="*/ 524 w 1962"/>
                <a:gd name="T75" fmla="*/ 1557 h 2634"/>
                <a:gd name="T76" fmla="*/ 493 w 1962"/>
                <a:gd name="T77" fmla="*/ 1326 h 2634"/>
                <a:gd name="T78" fmla="*/ 477 w 1962"/>
                <a:gd name="T79" fmla="*/ 1281 h 2634"/>
                <a:gd name="T80" fmla="*/ 378 w 1962"/>
                <a:gd name="T81" fmla="*/ 1457 h 2634"/>
                <a:gd name="T82" fmla="*/ 305 w 1962"/>
                <a:gd name="T83" fmla="*/ 1645 h 2634"/>
                <a:gd name="T84" fmla="*/ 251 w 1962"/>
                <a:gd name="T85" fmla="*/ 1726 h 2634"/>
                <a:gd name="T86" fmla="*/ 214 w 1962"/>
                <a:gd name="T87" fmla="*/ 1693 h 2634"/>
                <a:gd name="T88" fmla="*/ 109 w 1962"/>
                <a:gd name="T89" fmla="*/ 1742 h 2634"/>
                <a:gd name="T90" fmla="*/ 49 w 1962"/>
                <a:gd name="T91" fmla="*/ 1730 h 2634"/>
                <a:gd name="T92" fmla="*/ 7 w 1962"/>
                <a:gd name="T93" fmla="*/ 1658 h 2634"/>
                <a:gd name="T94" fmla="*/ 86 w 1962"/>
                <a:gd name="T95" fmla="*/ 1562 h 2634"/>
                <a:gd name="T96" fmla="*/ 168 w 1962"/>
                <a:gd name="T97" fmla="*/ 1481 h 2634"/>
                <a:gd name="T98" fmla="*/ 181 w 1962"/>
                <a:gd name="T99" fmla="*/ 1316 h 2634"/>
                <a:gd name="T100" fmla="*/ 272 w 1962"/>
                <a:gd name="T101" fmla="*/ 1104 h 2634"/>
                <a:gd name="T102" fmla="*/ 576 w 1962"/>
                <a:gd name="T103" fmla="*/ 864 h 2634"/>
                <a:gd name="T104" fmla="*/ 723 w 1962"/>
                <a:gd name="T105" fmla="*/ 780 h 2634"/>
                <a:gd name="T106" fmla="*/ 546 w 1962"/>
                <a:gd name="T107" fmla="*/ 578 h 2634"/>
                <a:gd name="T108" fmla="*/ 477 w 1962"/>
                <a:gd name="T109" fmla="*/ 515 h 2634"/>
                <a:gd name="T110" fmla="*/ 517 w 1962"/>
                <a:gd name="T111" fmla="*/ 391 h 2634"/>
                <a:gd name="T112" fmla="*/ 556 w 1962"/>
                <a:gd name="T113" fmla="*/ 289 h 2634"/>
                <a:gd name="T114" fmla="*/ 622 w 1962"/>
                <a:gd name="T115" fmla="*/ 99 h 2634"/>
                <a:gd name="T116" fmla="*/ 718 w 1962"/>
                <a:gd name="T117" fmla="*/ 13 h 2634"/>
                <a:gd name="T118" fmla="*/ 792 w 1962"/>
                <a:gd name="T119" fmla="*/ 12 h 2634"/>
                <a:gd name="T120" fmla="*/ 888 w 1962"/>
                <a:gd name="T121" fmla="*/ 7 h 2634"/>
                <a:gd name="T122" fmla="*/ 1022 w 1962"/>
                <a:gd name="T123" fmla="*/ 6 h 2634"/>
                <a:gd name="T124" fmla="*/ 1163 w 1962"/>
                <a:gd name="T125" fmla="*/ 67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E97C2047-9C51-D16A-CB4C-4D1B8360F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>
                <a:gd name="T0" fmla="*/ 578 w 654"/>
                <a:gd name="T1" fmla="*/ 148 h 390"/>
                <a:gd name="T2" fmla="*/ 608 w 654"/>
                <a:gd name="T3" fmla="*/ 197 h 390"/>
                <a:gd name="T4" fmla="*/ 649 w 654"/>
                <a:gd name="T5" fmla="*/ 295 h 390"/>
                <a:gd name="T6" fmla="*/ 654 w 654"/>
                <a:gd name="T7" fmla="*/ 376 h 390"/>
                <a:gd name="T8" fmla="*/ 638 w 654"/>
                <a:gd name="T9" fmla="*/ 384 h 390"/>
                <a:gd name="T10" fmla="*/ 618 w 654"/>
                <a:gd name="T11" fmla="*/ 365 h 390"/>
                <a:gd name="T12" fmla="*/ 590 w 654"/>
                <a:gd name="T13" fmla="*/ 289 h 390"/>
                <a:gd name="T14" fmla="*/ 541 w 654"/>
                <a:gd name="T15" fmla="*/ 225 h 390"/>
                <a:gd name="T16" fmla="*/ 462 w 654"/>
                <a:gd name="T17" fmla="*/ 197 h 390"/>
                <a:gd name="T18" fmla="*/ 382 w 654"/>
                <a:gd name="T19" fmla="*/ 217 h 390"/>
                <a:gd name="T20" fmla="*/ 306 w 654"/>
                <a:gd name="T21" fmla="*/ 245 h 390"/>
                <a:gd name="T22" fmla="*/ 267 w 654"/>
                <a:gd name="T23" fmla="*/ 253 h 390"/>
                <a:gd name="T24" fmla="*/ 230 w 654"/>
                <a:gd name="T25" fmla="*/ 261 h 390"/>
                <a:gd name="T26" fmla="*/ 191 w 654"/>
                <a:gd name="T27" fmla="*/ 268 h 390"/>
                <a:gd name="T28" fmla="*/ 149 w 654"/>
                <a:gd name="T29" fmla="*/ 267 h 390"/>
                <a:gd name="T30" fmla="*/ 99 w 654"/>
                <a:gd name="T31" fmla="*/ 257 h 390"/>
                <a:gd name="T32" fmla="*/ 49 w 654"/>
                <a:gd name="T33" fmla="*/ 236 h 390"/>
                <a:gd name="T34" fmla="*/ 16 w 654"/>
                <a:gd name="T35" fmla="*/ 201 h 390"/>
                <a:gd name="T36" fmla="*/ 0 w 654"/>
                <a:gd name="T37" fmla="*/ 155 h 390"/>
                <a:gd name="T38" fmla="*/ 10 w 654"/>
                <a:gd name="T39" fmla="*/ 101 h 390"/>
                <a:gd name="T40" fmla="*/ 41 w 654"/>
                <a:gd name="T41" fmla="*/ 53 h 390"/>
                <a:gd name="T42" fmla="*/ 80 w 654"/>
                <a:gd name="T43" fmla="*/ 20 h 390"/>
                <a:gd name="T44" fmla="*/ 112 w 654"/>
                <a:gd name="T45" fmla="*/ 7 h 390"/>
                <a:gd name="T46" fmla="*/ 147 w 654"/>
                <a:gd name="T47" fmla="*/ 6 h 390"/>
                <a:gd name="T48" fmla="*/ 173 w 654"/>
                <a:gd name="T49" fmla="*/ 19 h 390"/>
                <a:gd name="T50" fmla="*/ 190 w 654"/>
                <a:gd name="T51" fmla="*/ 37 h 390"/>
                <a:gd name="T52" fmla="*/ 201 w 654"/>
                <a:gd name="T53" fmla="*/ 59 h 390"/>
                <a:gd name="T54" fmla="*/ 197 w 654"/>
                <a:gd name="T55" fmla="*/ 106 h 390"/>
                <a:gd name="T56" fmla="*/ 169 w 654"/>
                <a:gd name="T57" fmla="*/ 130 h 390"/>
                <a:gd name="T58" fmla="*/ 134 w 654"/>
                <a:gd name="T59" fmla="*/ 120 h 390"/>
                <a:gd name="T60" fmla="*/ 141 w 654"/>
                <a:gd name="T61" fmla="*/ 86 h 390"/>
                <a:gd name="T62" fmla="*/ 119 w 654"/>
                <a:gd name="T63" fmla="*/ 102 h 390"/>
                <a:gd name="T64" fmla="*/ 122 w 654"/>
                <a:gd name="T65" fmla="*/ 134 h 390"/>
                <a:gd name="T66" fmla="*/ 147 w 654"/>
                <a:gd name="T67" fmla="*/ 157 h 390"/>
                <a:gd name="T68" fmla="*/ 176 w 654"/>
                <a:gd name="T69" fmla="*/ 162 h 390"/>
                <a:gd name="T70" fmla="*/ 201 w 654"/>
                <a:gd name="T71" fmla="*/ 158 h 390"/>
                <a:gd name="T72" fmla="*/ 233 w 654"/>
                <a:gd name="T73" fmla="*/ 125 h 390"/>
                <a:gd name="T74" fmla="*/ 240 w 654"/>
                <a:gd name="T75" fmla="*/ 66 h 390"/>
                <a:gd name="T76" fmla="*/ 225 w 654"/>
                <a:gd name="T77" fmla="*/ 20 h 390"/>
                <a:gd name="T78" fmla="*/ 268 w 654"/>
                <a:gd name="T79" fmla="*/ 9 h 390"/>
                <a:gd name="T80" fmla="*/ 313 w 654"/>
                <a:gd name="T81" fmla="*/ 2 h 390"/>
                <a:gd name="T82" fmla="*/ 364 w 654"/>
                <a:gd name="T83" fmla="*/ 2 h 390"/>
                <a:gd name="T84" fmla="*/ 430 w 654"/>
                <a:gd name="T85" fmla="*/ 14 h 390"/>
                <a:gd name="T86" fmla="*/ 491 w 654"/>
                <a:gd name="T87" fmla="*/ 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E81018E0-8521-82DC-1230-9EE954ED98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>
                <a:gd name="T0" fmla="*/ 62 w 62"/>
                <a:gd name="T1" fmla="*/ 53 h 165"/>
                <a:gd name="T2" fmla="*/ 53 w 62"/>
                <a:gd name="T3" fmla="*/ 66 h 165"/>
                <a:gd name="T4" fmla="*/ 46 w 62"/>
                <a:gd name="T5" fmla="*/ 79 h 165"/>
                <a:gd name="T6" fmla="*/ 39 w 62"/>
                <a:gd name="T7" fmla="*/ 93 h 165"/>
                <a:gd name="T8" fmla="*/ 34 w 62"/>
                <a:gd name="T9" fmla="*/ 107 h 165"/>
                <a:gd name="T10" fmla="*/ 28 w 62"/>
                <a:gd name="T11" fmla="*/ 121 h 165"/>
                <a:gd name="T12" fmla="*/ 23 w 62"/>
                <a:gd name="T13" fmla="*/ 135 h 165"/>
                <a:gd name="T14" fmla="*/ 18 w 62"/>
                <a:gd name="T15" fmla="*/ 151 h 165"/>
                <a:gd name="T16" fmla="*/ 16 w 62"/>
                <a:gd name="T17" fmla="*/ 165 h 165"/>
                <a:gd name="T18" fmla="*/ 13 w 62"/>
                <a:gd name="T19" fmla="*/ 163 h 165"/>
                <a:gd name="T20" fmla="*/ 11 w 62"/>
                <a:gd name="T21" fmla="*/ 162 h 165"/>
                <a:gd name="T22" fmla="*/ 9 w 62"/>
                <a:gd name="T23" fmla="*/ 159 h 165"/>
                <a:gd name="T24" fmla="*/ 4 w 62"/>
                <a:gd name="T25" fmla="*/ 156 h 165"/>
                <a:gd name="T26" fmla="*/ 0 w 62"/>
                <a:gd name="T27" fmla="*/ 114 h 165"/>
                <a:gd name="T28" fmla="*/ 3 w 62"/>
                <a:gd name="T29" fmla="*/ 74 h 165"/>
                <a:gd name="T30" fmla="*/ 13 w 62"/>
                <a:gd name="T31" fmla="*/ 35 h 165"/>
                <a:gd name="T32" fmla="*/ 31 w 62"/>
                <a:gd name="T33" fmla="*/ 0 h 165"/>
                <a:gd name="T34" fmla="*/ 37 w 62"/>
                <a:gd name="T35" fmla="*/ 14 h 165"/>
                <a:gd name="T36" fmla="*/ 45 w 62"/>
                <a:gd name="T37" fmla="*/ 26 h 165"/>
                <a:gd name="T38" fmla="*/ 55 w 62"/>
                <a:gd name="T39" fmla="*/ 39 h 165"/>
                <a:gd name="T40" fmla="*/ 62 w 62"/>
                <a:gd name="T41" fmla="*/ 5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C0E01D4C-7A21-29B0-A013-7667F7FBC6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>
                <a:gd name="T0" fmla="*/ 691 w 830"/>
                <a:gd name="T1" fmla="*/ 68 h 512"/>
                <a:gd name="T2" fmla="*/ 725 w 830"/>
                <a:gd name="T3" fmla="*/ 160 h 512"/>
                <a:gd name="T4" fmla="*/ 736 w 830"/>
                <a:gd name="T5" fmla="*/ 208 h 512"/>
                <a:gd name="T6" fmla="*/ 756 w 830"/>
                <a:gd name="T7" fmla="*/ 190 h 512"/>
                <a:gd name="T8" fmla="*/ 779 w 830"/>
                <a:gd name="T9" fmla="*/ 179 h 512"/>
                <a:gd name="T10" fmla="*/ 809 w 830"/>
                <a:gd name="T11" fmla="*/ 188 h 512"/>
                <a:gd name="T12" fmla="*/ 827 w 830"/>
                <a:gd name="T13" fmla="*/ 220 h 512"/>
                <a:gd name="T14" fmla="*/ 825 w 830"/>
                <a:gd name="T15" fmla="*/ 273 h 512"/>
                <a:gd name="T16" fmla="*/ 803 w 830"/>
                <a:gd name="T17" fmla="*/ 303 h 512"/>
                <a:gd name="T18" fmla="*/ 778 w 830"/>
                <a:gd name="T19" fmla="*/ 317 h 512"/>
                <a:gd name="T20" fmla="*/ 750 w 830"/>
                <a:gd name="T21" fmla="*/ 320 h 512"/>
                <a:gd name="T22" fmla="*/ 704 w 830"/>
                <a:gd name="T23" fmla="*/ 388 h 512"/>
                <a:gd name="T24" fmla="*/ 650 w 830"/>
                <a:gd name="T25" fmla="*/ 441 h 512"/>
                <a:gd name="T26" fmla="*/ 583 w 830"/>
                <a:gd name="T27" fmla="*/ 477 h 512"/>
                <a:gd name="T28" fmla="*/ 506 w 830"/>
                <a:gd name="T29" fmla="*/ 501 h 512"/>
                <a:gd name="T30" fmla="*/ 414 w 830"/>
                <a:gd name="T31" fmla="*/ 511 h 512"/>
                <a:gd name="T32" fmla="*/ 340 w 830"/>
                <a:gd name="T33" fmla="*/ 505 h 512"/>
                <a:gd name="T34" fmla="*/ 279 w 830"/>
                <a:gd name="T35" fmla="*/ 490 h 512"/>
                <a:gd name="T36" fmla="*/ 220 w 830"/>
                <a:gd name="T37" fmla="*/ 467 h 512"/>
                <a:gd name="T38" fmla="*/ 167 w 830"/>
                <a:gd name="T39" fmla="*/ 437 h 512"/>
                <a:gd name="T40" fmla="*/ 123 w 830"/>
                <a:gd name="T41" fmla="*/ 393 h 512"/>
                <a:gd name="T42" fmla="*/ 90 w 830"/>
                <a:gd name="T43" fmla="*/ 339 h 512"/>
                <a:gd name="T44" fmla="*/ 72 w 830"/>
                <a:gd name="T45" fmla="*/ 282 h 512"/>
                <a:gd name="T46" fmla="*/ 39 w 830"/>
                <a:gd name="T47" fmla="*/ 264 h 512"/>
                <a:gd name="T48" fmla="*/ 7 w 830"/>
                <a:gd name="T49" fmla="*/ 243 h 512"/>
                <a:gd name="T50" fmla="*/ 1 w 830"/>
                <a:gd name="T51" fmla="*/ 207 h 512"/>
                <a:gd name="T52" fmla="*/ 12 w 830"/>
                <a:gd name="T53" fmla="*/ 177 h 512"/>
                <a:gd name="T54" fmla="*/ 32 w 830"/>
                <a:gd name="T55" fmla="*/ 155 h 512"/>
                <a:gd name="T56" fmla="*/ 63 w 830"/>
                <a:gd name="T57" fmla="*/ 151 h 512"/>
                <a:gd name="T58" fmla="*/ 90 w 830"/>
                <a:gd name="T59" fmla="*/ 159 h 512"/>
                <a:gd name="T60" fmla="*/ 113 w 830"/>
                <a:gd name="T61" fmla="*/ 173 h 512"/>
                <a:gd name="T62" fmla="*/ 132 w 830"/>
                <a:gd name="T63" fmla="*/ 126 h 512"/>
                <a:gd name="T64" fmla="*/ 150 w 830"/>
                <a:gd name="T65" fmla="*/ 77 h 512"/>
                <a:gd name="T66" fmla="*/ 181 w 830"/>
                <a:gd name="T67" fmla="*/ 50 h 512"/>
                <a:gd name="T68" fmla="*/ 216 w 830"/>
                <a:gd name="T69" fmla="*/ 61 h 512"/>
                <a:gd name="T70" fmla="*/ 254 w 830"/>
                <a:gd name="T71" fmla="*/ 70 h 512"/>
                <a:gd name="T72" fmla="*/ 309 w 830"/>
                <a:gd name="T73" fmla="*/ 71 h 512"/>
                <a:gd name="T74" fmla="*/ 371 w 830"/>
                <a:gd name="T75" fmla="*/ 61 h 512"/>
                <a:gd name="T76" fmla="*/ 429 w 830"/>
                <a:gd name="T77" fmla="*/ 45 h 512"/>
                <a:gd name="T78" fmla="*/ 485 w 830"/>
                <a:gd name="T79" fmla="*/ 25 h 512"/>
                <a:gd name="T80" fmla="*/ 544 w 830"/>
                <a:gd name="T81" fmla="*/ 8 h 512"/>
                <a:gd name="T82" fmla="*/ 594 w 830"/>
                <a:gd name="T83" fmla="*/ 0 h 512"/>
                <a:gd name="T84" fmla="*/ 625 w 830"/>
                <a:gd name="T85" fmla="*/ 1 h 512"/>
                <a:gd name="T86" fmla="*/ 652 w 830"/>
                <a:gd name="T87" fmla="*/ 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3DE360BD-2916-2E62-54E1-686061115E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>
                <a:gd name="T0" fmla="*/ 129 w 129"/>
                <a:gd name="T1" fmla="*/ 21 h 49"/>
                <a:gd name="T2" fmla="*/ 129 w 129"/>
                <a:gd name="T3" fmla="*/ 26 h 49"/>
                <a:gd name="T4" fmla="*/ 121 w 129"/>
                <a:gd name="T5" fmla="*/ 31 h 49"/>
                <a:gd name="T6" fmla="*/ 113 w 129"/>
                <a:gd name="T7" fmla="*/ 35 h 49"/>
                <a:gd name="T8" fmla="*/ 104 w 129"/>
                <a:gd name="T9" fmla="*/ 39 h 49"/>
                <a:gd name="T10" fmla="*/ 94 w 129"/>
                <a:gd name="T11" fmla="*/ 43 h 49"/>
                <a:gd name="T12" fmla="*/ 86 w 129"/>
                <a:gd name="T13" fmla="*/ 46 h 49"/>
                <a:gd name="T14" fmla="*/ 76 w 129"/>
                <a:gd name="T15" fmla="*/ 49 h 49"/>
                <a:gd name="T16" fmla="*/ 68 w 129"/>
                <a:gd name="T17" fmla="*/ 49 h 49"/>
                <a:gd name="T18" fmla="*/ 58 w 129"/>
                <a:gd name="T19" fmla="*/ 49 h 49"/>
                <a:gd name="T20" fmla="*/ 50 w 129"/>
                <a:gd name="T21" fmla="*/ 44 h 49"/>
                <a:gd name="T22" fmla="*/ 41 w 129"/>
                <a:gd name="T23" fmla="*/ 40 h 49"/>
                <a:gd name="T24" fmla="*/ 33 w 129"/>
                <a:gd name="T25" fmla="*/ 36 h 49"/>
                <a:gd name="T26" fmla="*/ 25 w 129"/>
                <a:gd name="T27" fmla="*/ 32 h 49"/>
                <a:gd name="T28" fmla="*/ 18 w 129"/>
                <a:gd name="T29" fmla="*/ 26 h 49"/>
                <a:gd name="T30" fmla="*/ 11 w 129"/>
                <a:gd name="T31" fmla="*/ 21 h 49"/>
                <a:gd name="T32" fmla="*/ 5 w 129"/>
                <a:gd name="T33" fmla="*/ 15 h 49"/>
                <a:gd name="T34" fmla="*/ 0 w 129"/>
                <a:gd name="T35" fmla="*/ 8 h 49"/>
                <a:gd name="T36" fmla="*/ 2 w 129"/>
                <a:gd name="T37" fmla="*/ 8 h 49"/>
                <a:gd name="T38" fmla="*/ 5 w 129"/>
                <a:gd name="T39" fmla="*/ 7 h 49"/>
                <a:gd name="T40" fmla="*/ 9 w 129"/>
                <a:gd name="T41" fmla="*/ 4 h 49"/>
                <a:gd name="T42" fmla="*/ 12 w 129"/>
                <a:gd name="T43" fmla="*/ 0 h 49"/>
                <a:gd name="T44" fmla="*/ 26 w 129"/>
                <a:gd name="T45" fmla="*/ 14 h 49"/>
                <a:gd name="T46" fmla="*/ 44 w 129"/>
                <a:gd name="T47" fmla="*/ 21 h 49"/>
                <a:gd name="T48" fmla="*/ 64 w 129"/>
                <a:gd name="T49" fmla="*/ 25 h 49"/>
                <a:gd name="T50" fmla="*/ 83 w 129"/>
                <a:gd name="T51" fmla="*/ 26 h 49"/>
                <a:gd name="T52" fmla="*/ 100 w 129"/>
                <a:gd name="T53" fmla="*/ 25 h 49"/>
                <a:gd name="T54" fmla="*/ 115 w 129"/>
                <a:gd name="T55" fmla="*/ 24 h 49"/>
                <a:gd name="T56" fmla="*/ 125 w 129"/>
                <a:gd name="T57" fmla="*/ 22 h 49"/>
                <a:gd name="T58" fmla="*/ 129 w 129"/>
                <a:gd name="T5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4D868583-25E8-0ED6-B702-95A9BB13D2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>
                <a:gd name="T0" fmla="*/ 32 w 32"/>
                <a:gd name="T1" fmla="*/ 31 h 69"/>
                <a:gd name="T2" fmla="*/ 32 w 32"/>
                <a:gd name="T3" fmla="*/ 41 h 69"/>
                <a:gd name="T4" fmla="*/ 31 w 32"/>
                <a:gd name="T5" fmla="*/ 52 h 69"/>
                <a:gd name="T6" fmla="*/ 27 w 32"/>
                <a:gd name="T7" fmla="*/ 60 h 69"/>
                <a:gd name="T8" fmla="*/ 20 w 32"/>
                <a:gd name="T9" fmla="*/ 69 h 69"/>
                <a:gd name="T10" fmla="*/ 17 w 32"/>
                <a:gd name="T11" fmla="*/ 67 h 69"/>
                <a:gd name="T12" fmla="*/ 13 w 32"/>
                <a:gd name="T13" fmla="*/ 66 h 69"/>
                <a:gd name="T14" fmla="*/ 10 w 32"/>
                <a:gd name="T15" fmla="*/ 65 h 69"/>
                <a:gd name="T16" fmla="*/ 7 w 32"/>
                <a:gd name="T17" fmla="*/ 62 h 69"/>
                <a:gd name="T18" fmla="*/ 7 w 32"/>
                <a:gd name="T19" fmla="*/ 45 h 69"/>
                <a:gd name="T20" fmla="*/ 13 w 32"/>
                <a:gd name="T21" fmla="*/ 31 h 69"/>
                <a:gd name="T22" fmla="*/ 13 w 32"/>
                <a:gd name="T23" fmla="*/ 19 h 69"/>
                <a:gd name="T24" fmla="*/ 0 w 32"/>
                <a:gd name="T25" fmla="*/ 9 h 69"/>
                <a:gd name="T26" fmla="*/ 0 w 32"/>
                <a:gd name="T27" fmla="*/ 0 h 69"/>
                <a:gd name="T28" fmla="*/ 11 w 32"/>
                <a:gd name="T29" fmla="*/ 5 h 69"/>
                <a:gd name="T30" fmla="*/ 21 w 32"/>
                <a:gd name="T31" fmla="*/ 12 h 69"/>
                <a:gd name="T32" fmla="*/ 28 w 32"/>
                <a:gd name="T33" fmla="*/ 21 h 69"/>
                <a:gd name="T34" fmla="*/ 32 w 32"/>
                <a:gd name="T35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4F61F831-C516-5F01-E35B-A48981C563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>
                <a:gd name="T0" fmla="*/ 114 w 114"/>
                <a:gd name="T1" fmla="*/ 5 h 44"/>
                <a:gd name="T2" fmla="*/ 113 w 114"/>
                <a:gd name="T3" fmla="*/ 12 h 44"/>
                <a:gd name="T4" fmla="*/ 108 w 114"/>
                <a:gd name="T5" fmla="*/ 19 h 44"/>
                <a:gd name="T6" fmla="*/ 104 w 114"/>
                <a:gd name="T7" fmla="*/ 25 h 44"/>
                <a:gd name="T8" fmla="*/ 99 w 114"/>
                <a:gd name="T9" fmla="*/ 30 h 44"/>
                <a:gd name="T10" fmla="*/ 93 w 114"/>
                <a:gd name="T11" fmla="*/ 35 h 44"/>
                <a:gd name="T12" fmla="*/ 86 w 114"/>
                <a:gd name="T13" fmla="*/ 39 h 44"/>
                <a:gd name="T14" fmla="*/ 79 w 114"/>
                <a:gd name="T15" fmla="*/ 42 h 44"/>
                <a:gd name="T16" fmla="*/ 72 w 114"/>
                <a:gd name="T17" fmla="*/ 44 h 44"/>
                <a:gd name="T18" fmla="*/ 64 w 114"/>
                <a:gd name="T19" fmla="*/ 44 h 44"/>
                <a:gd name="T20" fmla="*/ 54 w 114"/>
                <a:gd name="T21" fmla="*/ 43 h 44"/>
                <a:gd name="T22" fmla="*/ 44 w 114"/>
                <a:gd name="T23" fmla="*/ 42 h 44"/>
                <a:gd name="T24" fmla="*/ 34 w 114"/>
                <a:gd name="T25" fmla="*/ 40 h 44"/>
                <a:gd name="T26" fmla="*/ 26 w 114"/>
                <a:gd name="T27" fmla="*/ 37 h 44"/>
                <a:gd name="T28" fmla="*/ 18 w 114"/>
                <a:gd name="T29" fmla="*/ 32 h 44"/>
                <a:gd name="T30" fmla="*/ 9 w 114"/>
                <a:gd name="T31" fmla="*/ 25 h 44"/>
                <a:gd name="T32" fmla="*/ 4 w 114"/>
                <a:gd name="T33" fmla="*/ 15 h 44"/>
                <a:gd name="T34" fmla="*/ 2 w 114"/>
                <a:gd name="T35" fmla="*/ 12 h 44"/>
                <a:gd name="T36" fmla="*/ 1 w 114"/>
                <a:gd name="T37" fmla="*/ 8 h 44"/>
                <a:gd name="T38" fmla="*/ 0 w 114"/>
                <a:gd name="T39" fmla="*/ 4 h 44"/>
                <a:gd name="T40" fmla="*/ 0 w 114"/>
                <a:gd name="T41" fmla="*/ 0 h 44"/>
                <a:gd name="T42" fmla="*/ 25 w 114"/>
                <a:gd name="T43" fmla="*/ 14 h 44"/>
                <a:gd name="T44" fmla="*/ 47 w 114"/>
                <a:gd name="T45" fmla="*/ 21 h 44"/>
                <a:gd name="T46" fmla="*/ 65 w 114"/>
                <a:gd name="T47" fmla="*/ 22 h 44"/>
                <a:gd name="T48" fmla="*/ 81 w 114"/>
                <a:gd name="T49" fmla="*/ 19 h 44"/>
                <a:gd name="T50" fmla="*/ 92 w 114"/>
                <a:gd name="T51" fmla="*/ 14 h 44"/>
                <a:gd name="T52" fmla="*/ 101 w 114"/>
                <a:gd name="T53" fmla="*/ 10 h 44"/>
                <a:gd name="T54" fmla="*/ 108 w 114"/>
                <a:gd name="T55" fmla="*/ 5 h 44"/>
                <a:gd name="T56" fmla="*/ 114 w 11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427B7DAE-54DB-7DEC-DA91-A21F475CD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>
                <a:gd name="T0" fmla="*/ 27 w 32"/>
                <a:gd name="T1" fmla="*/ 50 h 85"/>
                <a:gd name="T2" fmla="*/ 30 w 32"/>
                <a:gd name="T3" fmla="*/ 56 h 85"/>
                <a:gd name="T4" fmla="*/ 32 w 32"/>
                <a:gd name="T5" fmla="*/ 61 h 85"/>
                <a:gd name="T6" fmla="*/ 32 w 32"/>
                <a:gd name="T7" fmla="*/ 68 h 85"/>
                <a:gd name="T8" fmla="*/ 32 w 32"/>
                <a:gd name="T9" fmla="*/ 74 h 85"/>
                <a:gd name="T10" fmla="*/ 27 w 32"/>
                <a:gd name="T11" fmla="*/ 79 h 85"/>
                <a:gd name="T12" fmla="*/ 22 w 32"/>
                <a:gd name="T13" fmla="*/ 83 h 85"/>
                <a:gd name="T14" fmla="*/ 15 w 32"/>
                <a:gd name="T15" fmla="*/ 85 h 85"/>
                <a:gd name="T16" fmla="*/ 8 w 32"/>
                <a:gd name="T17" fmla="*/ 82 h 85"/>
                <a:gd name="T18" fmla="*/ 1 w 32"/>
                <a:gd name="T19" fmla="*/ 62 h 85"/>
                <a:gd name="T20" fmla="*/ 0 w 32"/>
                <a:gd name="T21" fmla="*/ 40 h 85"/>
                <a:gd name="T22" fmla="*/ 4 w 32"/>
                <a:gd name="T23" fmla="*/ 19 h 85"/>
                <a:gd name="T24" fmla="*/ 14 w 32"/>
                <a:gd name="T25" fmla="*/ 0 h 85"/>
                <a:gd name="T26" fmla="*/ 18 w 32"/>
                <a:gd name="T27" fmla="*/ 11 h 85"/>
                <a:gd name="T28" fmla="*/ 16 w 32"/>
                <a:gd name="T29" fmla="*/ 26 h 85"/>
                <a:gd name="T30" fmla="*/ 16 w 32"/>
                <a:gd name="T31" fmla="*/ 42 h 85"/>
                <a:gd name="T32" fmla="*/ 27 w 32"/>
                <a:gd name="T33" fmla="*/ 5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6FF30129-A9D6-BD6C-5AC6-9E0A1A5D6B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>
                <a:gd name="T0" fmla="*/ 33 w 91"/>
                <a:gd name="T1" fmla="*/ 5 h 79"/>
                <a:gd name="T2" fmla="*/ 28 w 91"/>
                <a:gd name="T3" fmla="*/ 13 h 79"/>
                <a:gd name="T4" fmla="*/ 22 w 91"/>
                <a:gd name="T5" fmla="*/ 23 h 79"/>
                <a:gd name="T6" fmla="*/ 18 w 91"/>
                <a:gd name="T7" fmla="*/ 33 h 79"/>
                <a:gd name="T8" fmla="*/ 19 w 91"/>
                <a:gd name="T9" fmla="*/ 44 h 79"/>
                <a:gd name="T10" fmla="*/ 28 w 91"/>
                <a:gd name="T11" fmla="*/ 48 h 79"/>
                <a:gd name="T12" fmla="*/ 35 w 91"/>
                <a:gd name="T13" fmla="*/ 52 h 79"/>
                <a:gd name="T14" fmla="*/ 45 w 91"/>
                <a:gd name="T15" fmla="*/ 55 h 79"/>
                <a:gd name="T16" fmla="*/ 53 w 91"/>
                <a:gd name="T17" fmla="*/ 58 h 79"/>
                <a:gd name="T18" fmla="*/ 63 w 91"/>
                <a:gd name="T19" fmla="*/ 59 h 79"/>
                <a:gd name="T20" fmla="*/ 72 w 91"/>
                <a:gd name="T21" fmla="*/ 59 h 79"/>
                <a:gd name="T22" fmla="*/ 82 w 91"/>
                <a:gd name="T23" fmla="*/ 58 h 79"/>
                <a:gd name="T24" fmla="*/ 91 w 91"/>
                <a:gd name="T25" fmla="*/ 56 h 79"/>
                <a:gd name="T26" fmla="*/ 89 w 91"/>
                <a:gd name="T27" fmla="*/ 63 h 79"/>
                <a:gd name="T28" fmla="*/ 84 w 91"/>
                <a:gd name="T29" fmla="*/ 69 h 79"/>
                <a:gd name="T30" fmla="*/ 78 w 91"/>
                <a:gd name="T31" fmla="*/ 73 h 79"/>
                <a:gd name="T32" fmla="*/ 72 w 91"/>
                <a:gd name="T33" fmla="*/ 76 h 79"/>
                <a:gd name="T34" fmla="*/ 65 w 91"/>
                <a:gd name="T35" fmla="*/ 77 h 79"/>
                <a:gd name="T36" fmla="*/ 58 w 91"/>
                <a:gd name="T37" fmla="*/ 79 h 79"/>
                <a:gd name="T38" fmla="*/ 51 w 91"/>
                <a:gd name="T39" fmla="*/ 79 h 79"/>
                <a:gd name="T40" fmla="*/ 43 w 91"/>
                <a:gd name="T41" fmla="*/ 77 h 79"/>
                <a:gd name="T42" fmla="*/ 36 w 91"/>
                <a:gd name="T43" fmla="*/ 76 h 79"/>
                <a:gd name="T44" fmla="*/ 28 w 91"/>
                <a:gd name="T45" fmla="*/ 73 h 79"/>
                <a:gd name="T46" fmla="*/ 21 w 91"/>
                <a:gd name="T47" fmla="*/ 70 h 79"/>
                <a:gd name="T48" fmla="*/ 15 w 91"/>
                <a:gd name="T49" fmla="*/ 67 h 79"/>
                <a:gd name="T50" fmla="*/ 4 w 91"/>
                <a:gd name="T51" fmla="*/ 60 h 79"/>
                <a:gd name="T52" fmla="*/ 0 w 91"/>
                <a:gd name="T53" fmla="*/ 51 h 79"/>
                <a:gd name="T54" fmla="*/ 0 w 91"/>
                <a:gd name="T55" fmla="*/ 37 h 79"/>
                <a:gd name="T56" fmla="*/ 7 w 91"/>
                <a:gd name="T57" fmla="*/ 14 h 79"/>
                <a:gd name="T58" fmla="*/ 12 w 91"/>
                <a:gd name="T59" fmla="*/ 6 h 79"/>
                <a:gd name="T60" fmla="*/ 18 w 91"/>
                <a:gd name="T61" fmla="*/ 2 h 79"/>
                <a:gd name="T62" fmla="*/ 26 w 91"/>
                <a:gd name="T63" fmla="*/ 0 h 79"/>
                <a:gd name="T64" fmla="*/ 33 w 91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AC7D3EC2-1FD4-53FB-9B8D-C11B95881B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>
                <a:gd name="T0" fmla="*/ 147 w 147"/>
                <a:gd name="T1" fmla="*/ 4 h 78"/>
                <a:gd name="T2" fmla="*/ 146 w 147"/>
                <a:gd name="T3" fmla="*/ 15 h 78"/>
                <a:gd name="T4" fmla="*/ 143 w 147"/>
                <a:gd name="T5" fmla="*/ 26 h 78"/>
                <a:gd name="T6" fmla="*/ 138 w 147"/>
                <a:gd name="T7" fmla="*/ 37 h 78"/>
                <a:gd name="T8" fmla="*/ 132 w 147"/>
                <a:gd name="T9" fmla="*/ 47 h 78"/>
                <a:gd name="T10" fmla="*/ 125 w 147"/>
                <a:gd name="T11" fmla="*/ 56 h 78"/>
                <a:gd name="T12" fmla="*/ 115 w 147"/>
                <a:gd name="T13" fmla="*/ 64 h 78"/>
                <a:gd name="T14" fmla="*/ 106 w 147"/>
                <a:gd name="T15" fmla="*/ 70 h 78"/>
                <a:gd name="T16" fmla="*/ 93 w 147"/>
                <a:gd name="T17" fmla="*/ 72 h 78"/>
                <a:gd name="T18" fmla="*/ 80 w 147"/>
                <a:gd name="T19" fmla="*/ 75 h 78"/>
                <a:gd name="T20" fmla="*/ 69 w 147"/>
                <a:gd name="T21" fmla="*/ 76 h 78"/>
                <a:gd name="T22" fmla="*/ 57 w 147"/>
                <a:gd name="T23" fmla="*/ 78 h 78"/>
                <a:gd name="T24" fmla="*/ 44 w 147"/>
                <a:gd name="T25" fmla="*/ 76 h 78"/>
                <a:gd name="T26" fmla="*/ 32 w 147"/>
                <a:gd name="T27" fmla="*/ 74 h 78"/>
                <a:gd name="T28" fmla="*/ 21 w 147"/>
                <a:gd name="T29" fmla="*/ 71 h 78"/>
                <a:gd name="T30" fmla="*/ 9 w 147"/>
                <a:gd name="T31" fmla="*/ 65 h 78"/>
                <a:gd name="T32" fmla="*/ 0 w 147"/>
                <a:gd name="T33" fmla="*/ 60 h 78"/>
                <a:gd name="T34" fmla="*/ 5 w 147"/>
                <a:gd name="T35" fmla="*/ 54 h 78"/>
                <a:gd name="T36" fmla="*/ 12 w 147"/>
                <a:gd name="T37" fmla="*/ 56 h 78"/>
                <a:gd name="T38" fmla="*/ 21 w 147"/>
                <a:gd name="T39" fmla="*/ 58 h 78"/>
                <a:gd name="T40" fmla="*/ 29 w 147"/>
                <a:gd name="T41" fmla="*/ 60 h 78"/>
                <a:gd name="T42" fmla="*/ 44 w 147"/>
                <a:gd name="T43" fmla="*/ 61 h 78"/>
                <a:gd name="T44" fmla="*/ 58 w 147"/>
                <a:gd name="T45" fmla="*/ 60 h 78"/>
                <a:gd name="T46" fmla="*/ 71 w 147"/>
                <a:gd name="T47" fmla="*/ 57 h 78"/>
                <a:gd name="T48" fmla="*/ 83 w 147"/>
                <a:gd name="T49" fmla="*/ 51 h 78"/>
                <a:gd name="T50" fmla="*/ 94 w 147"/>
                <a:gd name="T51" fmla="*/ 46 h 78"/>
                <a:gd name="T52" fmla="*/ 106 w 147"/>
                <a:gd name="T53" fmla="*/ 37 h 78"/>
                <a:gd name="T54" fmla="*/ 115 w 147"/>
                <a:gd name="T55" fmla="*/ 26 h 78"/>
                <a:gd name="T56" fmla="*/ 124 w 147"/>
                <a:gd name="T57" fmla="*/ 15 h 78"/>
                <a:gd name="T58" fmla="*/ 128 w 147"/>
                <a:gd name="T59" fmla="*/ 10 h 78"/>
                <a:gd name="T60" fmla="*/ 133 w 147"/>
                <a:gd name="T61" fmla="*/ 3 h 78"/>
                <a:gd name="T62" fmla="*/ 140 w 147"/>
                <a:gd name="T63" fmla="*/ 0 h 78"/>
                <a:gd name="T64" fmla="*/ 147 w 147"/>
                <a:gd name="T6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551966B1-F138-C8FA-2783-75631F4475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>
                <a:gd name="T0" fmla="*/ 189 w 189"/>
                <a:gd name="T1" fmla="*/ 15 h 60"/>
                <a:gd name="T2" fmla="*/ 182 w 189"/>
                <a:gd name="T3" fmla="*/ 19 h 60"/>
                <a:gd name="T4" fmla="*/ 175 w 189"/>
                <a:gd name="T5" fmla="*/ 25 h 60"/>
                <a:gd name="T6" fmla="*/ 166 w 189"/>
                <a:gd name="T7" fmla="*/ 29 h 60"/>
                <a:gd name="T8" fmla="*/ 159 w 189"/>
                <a:gd name="T9" fmla="*/ 35 h 60"/>
                <a:gd name="T10" fmla="*/ 152 w 189"/>
                <a:gd name="T11" fmla="*/ 40 h 60"/>
                <a:gd name="T12" fmla="*/ 147 w 189"/>
                <a:gd name="T13" fmla="*/ 46 h 60"/>
                <a:gd name="T14" fmla="*/ 141 w 189"/>
                <a:gd name="T15" fmla="*/ 53 h 60"/>
                <a:gd name="T16" fmla="*/ 137 w 189"/>
                <a:gd name="T17" fmla="*/ 60 h 60"/>
                <a:gd name="T18" fmla="*/ 130 w 189"/>
                <a:gd name="T19" fmla="*/ 54 h 60"/>
                <a:gd name="T20" fmla="*/ 122 w 189"/>
                <a:gd name="T21" fmla="*/ 49 h 60"/>
                <a:gd name="T22" fmla="*/ 113 w 189"/>
                <a:gd name="T23" fmla="*/ 46 h 60"/>
                <a:gd name="T24" fmla="*/ 105 w 189"/>
                <a:gd name="T25" fmla="*/ 43 h 60"/>
                <a:gd name="T26" fmla="*/ 97 w 189"/>
                <a:gd name="T27" fmla="*/ 40 h 60"/>
                <a:gd name="T28" fmla="*/ 87 w 189"/>
                <a:gd name="T29" fmla="*/ 40 h 60"/>
                <a:gd name="T30" fmla="*/ 77 w 189"/>
                <a:gd name="T31" fmla="*/ 40 h 60"/>
                <a:gd name="T32" fmla="*/ 69 w 189"/>
                <a:gd name="T33" fmla="*/ 40 h 60"/>
                <a:gd name="T34" fmla="*/ 62 w 189"/>
                <a:gd name="T35" fmla="*/ 35 h 60"/>
                <a:gd name="T36" fmla="*/ 55 w 189"/>
                <a:gd name="T37" fmla="*/ 31 h 60"/>
                <a:gd name="T38" fmla="*/ 48 w 189"/>
                <a:gd name="T39" fmla="*/ 26 h 60"/>
                <a:gd name="T40" fmla="*/ 39 w 189"/>
                <a:gd name="T41" fmla="*/ 22 h 60"/>
                <a:gd name="T42" fmla="*/ 32 w 189"/>
                <a:gd name="T43" fmla="*/ 19 h 60"/>
                <a:gd name="T44" fmla="*/ 24 w 189"/>
                <a:gd name="T45" fmla="*/ 17 h 60"/>
                <a:gd name="T46" fmla="*/ 16 w 189"/>
                <a:gd name="T47" fmla="*/ 14 h 60"/>
                <a:gd name="T48" fmla="*/ 6 w 189"/>
                <a:gd name="T49" fmla="*/ 12 h 60"/>
                <a:gd name="T50" fmla="*/ 0 w 189"/>
                <a:gd name="T51" fmla="*/ 0 h 60"/>
                <a:gd name="T52" fmla="*/ 23 w 189"/>
                <a:gd name="T53" fmla="*/ 5 h 60"/>
                <a:gd name="T54" fmla="*/ 46 w 189"/>
                <a:gd name="T55" fmla="*/ 10 h 60"/>
                <a:gd name="T56" fmla="*/ 70 w 189"/>
                <a:gd name="T57" fmla="*/ 12 h 60"/>
                <a:gd name="T58" fmla="*/ 94 w 189"/>
                <a:gd name="T59" fmla="*/ 15 h 60"/>
                <a:gd name="T60" fmla="*/ 117 w 189"/>
                <a:gd name="T61" fmla="*/ 17 h 60"/>
                <a:gd name="T62" fmla="*/ 141 w 189"/>
                <a:gd name="T63" fmla="*/ 18 h 60"/>
                <a:gd name="T64" fmla="*/ 165 w 189"/>
                <a:gd name="T65" fmla="*/ 17 h 60"/>
                <a:gd name="T66" fmla="*/ 189 w 189"/>
                <a:gd name="T67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492D9046-22F9-8C3E-3D0A-2C6D04D566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>
                <a:gd name="T0" fmla="*/ 20 w 20"/>
                <a:gd name="T1" fmla="*/ 14 h 21"/>
                <a:gd name="T2" fmla="*/ 14 w 20"/>
                <a:gd name="T3" fmla="*/ 15 h 21"/>
                <a:gd name="T4" fmla="*/ 9 w 20"/>
                <a:gd name="T5" fmla="*/ 19 h 21"/>
                <a:gd name="T6" fmla="*/ 5 w 20"/>
                <a:gd name="T7" fmla="*/ 21 h 21"/>
                <a:gd name="T8" fmla="*/ 0 w 20"/>
                <a:gd name="T9" fmla="*/ 21 h 21"/>
                <a:gd name="T10" fmla="*/ 17 w 20"/>
                <a:gd name="T11" fmla="*/ 0 h 21"/>
                <a:gd name="T12" fmla="*/ 19 w 20"/>
                <a:gd name="T13" fmla="*/ 2 h 21"/>
                <a:gd name="T14" fmla="*/ 20 w 20"/>
                <a:gd name="T15" fmla="*/ 7 h 21"/>
                <a:gd name="T16" fmla="*/ 20 w 20"/>
                <a:gd name="T17" fmla="*/ 9 h 21"/>
                <a:gd name="T18" fmla="*/ 20 w 20"/>
                <a:gd name="T1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C9805D38-8554-D2F8-6CD4-104165ED05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>
                <a:gd name="T0" fmla="*/ 43 w 85"/>
                <a:gd name="T1" fmla="*/ 27 h 729"/>
                <a:gd name="T2" fmla="*/ 46 w 85"/>
                <a:gd name="T3" fmla="*/ 88 h 729"/>
                <a:gd name="T4" fmla="*/ 57 w 85"/>
                <a:gd name="T5" fmla="*/ 146 h 729"/>
                <a:gd name="T6" fmla="*/ 68 w 85"/>
                <a:gd name="T7" fmla="*/ 204 h 729"/>
                <a:gd name="T8" fmla="*/ 70 w 85"/>
                <a:gd name="T9" fmla="*/ 266 h 729"/>
                <a:gd name="T10" fmla="*/ 79 w 85"/>
                <a:gd name="T11" fmla="*/ 453 h 729"/>
                <a:gd name="T12" fmla="*/ 84 w 85"/>
                <a:gd name="T13" fmla="*/ 521 h 729"/>
                <a:gd name="T14" fmla="*/ 85 w 85"/>
                <a:gd name="T15" fmla="*/ 589 h 729"/>
                <a:gd name="T16" fmla="*/ 84 w 85"/>
                <a:gd name="T17" fmla="*/ 659 h 729"/>
                <a:gd name="T18" fmla="*/ 81 w 85"/>
                <a:gd name="T19" fmla="*/ 729 h 729"/>
                <a:gd name="T20" fmla="*/ 17 w 85"/>
                <a:gd name="T21" fmla="*/ 704 h 729"/>
                <a:gd name="T22" fmla="*/ 19 w 85"/>
                <a:gd name="T23" fmla="*/ 490 h 729"/>
                <a:gd name="T24" fmla="*/ 19 w 85"/>
                <a:gd name="T25" fmla="*/ 416 h 729"/>
                <a:gd name="T26" fmla="*/ 21 w 85"/>
                <a:gd name="T27" fmla="*/ 342 h 729"/>
                <a:gd name="T28" fmla="*/ 22 w 85"/>
                <a:gd name="T29" fmla="*/ 270 h 729"/>
                <a:gd name="T30" fmla="*/ 19 w 85"/>
                <a:gd name="T31" fmla="*/ 196 h 729"/>
                <a:gd name="T32" fmla="*/ 0 w 85"/>
                <a:gd name="T33" fmla="*/ 31 h 729"/>
                <a:gd name="T34" fmla="*/ 0 w 85"/>
                <a:gd name="T35" fmla="*/ 19 h 729"/>
                <a:gd name="T36" fmla="*/ 8 w 85"/>
                <a:gd name="T37" fmla="*/ 13 h 729"/>
                <a:gd name="T38" fmla="*/ 18 w 85"/>
                <a:gd name="T39" fmla="*/ 7 h 729"/>
                <a:gd name="T40" fmla="*/ 26 w 85"/>
                <a:gd name="T41" fmla="*/ 0 h 729"/>
                <a:gd name="T42" fmla="*/ 33 w 85"/>
                <a:gd name="T43" fmla="*/ 3 h 729"/>
                <a:gd name="T44" fmla="*/ 38 w 85"/>
                <a:gd name="T45" fmla="*/ 10 h 729"/>
                <a:gd name="T46" fmla="*/ 40 w 85"/>
                <a:gd name="T47" fmla="*/ 19 h 729"/>
                <a:gd name="T48" fmla="*/ 43 w 85"/>
                <a:gd name="T49" fmla="*/ 2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313A1DD6-D6A2-0CE8-285F-3E9F163345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>
                <a:gd name="T0" fmla="*/ 89 w 90"/>
                <a:gd name="T1" fmla="*/ 28 h 137"/>
                <a:gd name="T2" fmla="*/ 90 w 90"/>
                <a:gd name="T3" fmla="*/ 43 h 137"/>
                <a:gd name="T4" fmla="*/ 89 w 90"/>
                <a:gd name="T5" fmla="*/ 58 h 137"/>
                <a:gd name="T6" fmla="*/ 85 w 90"/>
                <a:gd name="T7" fmla="*/ 74 h 137"/>
                <a:gd name="T8" fmla="*/ 79 w 90"/>
                <a:gd name="T9" fmla="*/ 88 h 137"/>
                <a:gd name="T10" fmla="*/ 72 w 90"/>
                <a:gd name="T11" fmla="*/ 100 h 137"/>
                <a:gd name="T12" fmla="*/ 62 w 90"/>
                <a:gd name="T13" fmla="*/ 113 h 137"/>
                <a:gd name="T14" fmla="*/ 53 w 90"/>
                <a:gd name="T15" fmla="*/ 124 h 137"/>
                <a:gd name="T16" fmla="*/ 40 w 90"/>
                <a:gd name="T17" fmla="*/ 134 h 137"/>
                <a:gd name="T18" fmla="*/ 35 w 90"/>
                <a:gd name="T19" fmla="*/ 135 h 137"/>
                <a:gd name="T20" fmla="*/ 29 w 90"/>
                <a:gd name="T21" fmla="*/ 137 h 137"/>
                <a:gd name="T22" fmla="*/ 23 w 90"/>
                <a:gd name="T23" fmla="*/ 137 h 137"/>
                <a:gd name="T24" fmla="*/ 19 w 90"/>
                <a:gd name="T25" fmla="*/ 137 h 137"/>
                <a:gd name="T26" fmla="*/ 7 w 90"/>
                <a:gd name="T27" fmla="*/ 106 h 137"/>
                <a:gd name="T28" fmla="*/ 0 w 90"/>
                <a:gd name="T29" fmla="*/ 72 h 137"/>
                <a:gd name="T30" fmla="*/ 0 w 90"/>
                <a:gd name="T31" fmla="*/ 39 h 137"/>
                <a:gd name="T32" fmla="*/ 11 w 90"/>
                <a:gd name="T33" fmla="*/ 8 h 137"/>
                <a:gd name="T34" fmla="*/ 16 w 90"/>
                <a:gd name="T35" fmla="*/ 4 h 137"/>
                <a:gd name="T36" fmla="*/ 22 w 90"/>
                <a:gd name="T37" fmla="*/ 3 h 137"/>
                <a:gd name="T38" fmla="*/ 28 w 90"/>
                <a:gd name="T39" fmla="*/ 0 h 137"/>
                <a:gd name="T40" fmla="*/ 33 w 90"/>
                <a:gd name="T41" fmla="*/ 0 h 137"/>
                <a:gd name="T42" fmla="*/ 40 w 90"/>
                <a:gd name="T43" fmla="*/ 0 h 137"/>
                <a:gd name="T44" fmla="*/ 46 w 90"/>
                <a:gd name="T45" fmla="*/ 0 h 137"/>
                <a:gd name="T46" fmla="*/ 51 w 90"/>
                <a:gd name="T47" fmla="*/ 0 h 137"/>
                <a:gd name="T48" fmla="*/ 57 w 90"/>
                <a:gd name="T49" fmla="*/ 1 h 137"/>
                <a:gd name="T50" fmla="*/ 67 w 90"/>
                <a:gd name="T51" fmla="*/ 7 h 137"/>
                <a:gd name="T52" fmla="*/ 75 w 90"/>
                <a:gd name="T53" fmla="*/ 11 h 137"/>
                <a:gd name="T54" fmla="*/ 83 w 90"/>
                <a:gd name="T55" fmla="*/ 18 h 137"/>
                <a:gd name="T56" fmla="*/ 89 w 90"/>
                <a:gd name="T5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14B6668D-A3B1-D036-99AA-7FE1E8E0F6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>
                <a:gd name="T0" fmla="*/ 78 w 79"/>
                <a:gd name="T1" fmla="*/ 107 h 136"/>
                <a:gd name="T2" fmla="*/ 72 w 79"/>
                <a:gd name="T3" fmla="*/ 118 h 136"/>
                <a:gd name="T4" fmla="*/ 67 w 79"/>
                <a:gd name="T5" fmla="*/ 129 h 136"/>
                <a:gd name="T6" fmla="*/ 60 w 79"/>
                <a:gd name="T7" fmla="*/ 136 h 136"/>
                <a:gd name="T8" fmla="*/ 47 w 79"/>
                <a:gd name="T9" fmla="*/ 135 h 136"/>
                <a:gd name="T10" fmla="*/ 37 w 79"/>
                <a:gd name="T11" fmla="*/ 128 h 136"/>
                <a:gd name="T12" fmla="*/ 28 w 79"/>
                <a:gd name="T13" fmla="*/ 121 h 136"/>
                <a:gd name="T14" fmla="*/ 21 w 79"/>
                <a:gd name="T15" fmla="*/ 113 h 136"/>
                <a:gd name="T16" fmla="*/ 15 w 79"/>
                <a:gd name="T17" fmla="*/ 103 h 136"/>
                <a:gd name="T18" fmla="*/ 9 w 79"/>
                <a:gd name="T19" fmla="*/ 93 h 136"/>
                <a:gd name="T20" fmla="*/ 7 w 79"/>
                <a:gd name="T21" fmla="*/ 83 h 136"/>
                <a:gd name="T22" fmla="*/ 5 w 79"/>
                <a:gd name="T23" fmla="*/ 72 h 136"/>
                <a:gd name="T24" fmla="*/ 7 w 79"/>
                <a:gd name="T25" fmla="*/ 60 h 136"/>
                <a:gd name="T26" fmla="*/ 5 w 79"/>
                <a:gd name="T27" fmla="*/ 54 h 136"/>
                <a:gd name="T28" fmla="*/ 2 w 79"/>
                <a:gd name="T29" fmla="*/ 48 h 136"/>
                <a:gd name="T30" fmla="*/ 0 w 79"/>
                <a:gd name="T31" fmla="*/ 43 h 136"/>
                <a:gd name="T32" fmla="*/ 0 w 79"/>
                <a:gd name="T33" fmla="*/ 37 h 136"/>
                <a:gd name="T34" fmla="*/ 4 w 79"/>
                <a:gd name="T35" fmla="*/ 32 h 136"/>
                <a:gd name="T36" fmla="*/ 9 w 79"/>
                <a:gd name="T37" fmla="*/ 25 h 136"/>
                <a:gd name="T38" fmla="*/ 15 w 79"/>
                <a:gd name="T39" fmla="*/ 19 h 136"/>
                <a:gd name="T40" fmla="*/ 22 w 79"/>
                <a:gd name="T41" fmla="*/ 14 h 136"/>
                <a:gd name="T42" fmla="*/ 29 w 79"/>
                <a:gd name="T43" fmla="*/ 9 h 136"/>
                <a:gd name="T44" fmla="*/ 36 w 79"/>
                <a:gd name="T45" fmla="*/ 5 h 136"/>
                <a:gd name="T46" fmla="*/ 43 w 79"/>
                <a:gd name="T47" fmla="*/ 2 h 136"/>
                <a:gd name="T48" fmla="*/ 51 w 79"/>
                <a:gd name="T49" fmla="*/ 0 h 136"/>
                <a:gd name="T50" fmla="*/ 65 w 79"/>
                <a:gd name="T51" fmla="*/ 8 h 136"/>
                <a:gd name="T52" fmla="*/ 74 w 79"/>
                <a:gd name="T53" fmla="*/ 19 h 136"/>
                <a:gd name="T54" fmla="*/ 78 w 79"/>
                <a:gd name="T55" fmla="*/ 32 h 136"/>
                <a:gd name="T56" fmla="*/ 79 w 79"/>
                <a:gd name="T57" fmla="*/ 47 h 136"/>
                <a:gd name="T58" fmla="*/ 79 w 79"/>
                <a:gd name="T59" fmla="*/ 62 h 136"/>
                <a:gd name="T60" fmla="*/ 79 w 79"/>
                <a:gd name="T61" fmla="*/ 78 h 136"/>
                <a:gd name="T62" fmla="*/ 78 w 79"/>
                <a:gd name="T63" fmla="*/ 93 h 136"/>
                <a:gd name="T64" fmla="*/ 78 w 79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ECFC6DAF-6AE0-2926-A04D-8E54AE9627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>
                <a:gd name="T0" fmla="*/ 60 w 64"/>
                <a:gd name="T1" fmla="*/ 25 h 85"/>
                <a:gd name="T2" fmla="*/ 61 w 64"/>
                <a:gd name="T3" fmla="*/ 36 h 85"/>
                <a:gd name="T4" fmla="*/ 64 w 64"/>
                <a:gd name="T5" fmla="*/ 48 h 85"/>
                <a:gd name="T6" fmla="*/ 62 w 64"/>
                <a:gd name="T7" fmla="*/ 60 h 85"/>
                <a:gd name="T8" fmla="*/ 57 w 64"/>
                <a:gd name="T9" fmla="*/ 71 h 85"/>
                <a:gd name="T10" fmla="*/ 51 w 64"/>
                <a:gd name="T11" fmla="*/ 76 h 85"/>
                <a:gd name="T12" fmla="*/ 46 w 64"/>
                <a:gd name="T13" fmla="*/ 80 h 85"/>
                <a:gd name="T14" fmla="*/ 39 w 64"/>
                <a:gd name="T15" fmla="*/ 83 h 85"/>
                <a:gd name="T16" fmla="*/ 32 w 64"/>
                <a:gd name="T17" fmla="*/ 85 h 85"/>
                <a:gd name="T18" fmla="*/ 25 w 64"/>
                <a:gd name="T19" fmla="*/ 85 h 85"/>
                <a:gd name="T20" fmla="*/ 18 w 64"/>
                <a:gd name="T21" fmla="*/ 83 h 85"/>
                <a:gd name="T22" fmla="*/ 11 w 64"/>
                <a:gd name="T23" fmla="*/ 80 h 85"/>
                <a:gd name="T24" fmla="*/ 4 w 64"/>
                <a:gd name="T25" fmla="*/ 79 h 85"/>
                <a:gd name="T26" fmla="*/ 0 w 64"/>
                <a:gd name="T27" fmla="*/ 67 h 85"/>
                <a:gd name="T28" fmla="*/ 2 w 64"/>
                <a:gd name="T29" fmla="*/ 51 h 85"/>
                <a:gd name="T30" fmla="*/ 7 w 64"/>
                <a:gd name="T31" fmla="*/ 36 h 85"/>
                <a:gd name="T32" fmla="*/ 8 w 64"/>
                <a:gd name="T33" fmla="*/ 19 h 85"/>
                <a:gd name="T34" fmla="*/ 8 w 64"/>
                <a:gd name="T35" fmla="*/ 12 h 85"/>
                <a:gd name="T36" fmla="*/ 9 w 64"/>
                <a:gd name="T37" fmla="*/ 7 h 85"/>
                <a:gd name="T38" fmla="*/ 12 w 64"/>
                <a:gd name="T39" fmla="*/ 2 h 85"/>
                <a:gd name="T40" fmla="*/ 19 w 64"/>
                <a:gd name="T41" fmla="*/ 0 h 85"/>
                <a:gd name="T42" fmla="*/ 32 w 64"/>
                <a:gd name="T43" fmla="*/ 1 h 85"/>
                <a:gd name="T44" fmla="*/ 41 w 64"/>
                <a:gd name="T45" fmla="*/ 8 h 85"/>
                <a:gd name="T46" fmla="*/ 51 w 64"/>
                <a:gd name="T47" fmla="*/ 16 h 85"/>
                <a:gd name="T48" fmla="*/ 60 w 64"/>
                <a:gd name="T49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35153364-C590-60D8-F7CC-BE566346E3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>
                <a:gd name="T0" fmla="*/ 396 w 432"/>
                <a:gd name="T1" fmla="*/ 240 h 607"/>
                <a:gd name="T2" fmla="*/ 376 w 432"/>
                <a:gd name="T3" fmla="*/ 307 h 607"/>
                <a:gd name="T4" fmla="*/ 355 w 432"/>
                <a:gd name="T5" fmla="*/ 371 h 607"/>
                <a:gd name="T6" fmla="*/ 319 w 432"/>
                <a:gd name="T7" fmla="*/ 389 h 607"/>
                <a:gd name="T8" fmla="*/ 304 w 432"/>
                <a:gd name="T9" fmla="*/ 368 h 607"/>
                <a:gd name="T10" fmla="*/ 277 w 432"/>
                <a:gd name="T11" fmla="*/ 365 h 607"/>
                <a:gd name="T12" fmla="*/ 252 w 432"/>
                <a:gd name="T13" fmla="*/ 379 h 607"/>
                <a:gd name="T14" fmla="*/ 231 w 432"/>
                <a:gd name="T15" fmla="*/ 402 h 607"/>
                <a:gd name="T16" fmla="*/ 214 w 432"/>
                <a:gd name="T17" fmla="*/ 427 h 607"/>
                <a:gd name="T18" fmla="*/ 196 w 432"/>
                <a:gd name="T19" fmla="*/ 459 h 607"/>
                <a:gd name="T20" fmla="*/ 174 w 432"/>
                <a:gd name="T21" fmla="*/ 503 h 607"/>
                <a:gd name="T22" fmla="*/ 149 w 432"/>
                <a:gd name="T23" fmla="*/ 547 h 607"/>
                <a:gd name="T24" fmla="*/ 119 w 432"/>
                <a:gd name="T25" fmla="*/ 586 h 607"/>
                <a:gd name="T26" fmla="*/ 89 w 432"/>
                <a:gd name="T27" fmla="*/ 605 h 607"/>
                <a:gd name="T28" fmla="*/ 68 w 432"/>
                <a:gd name="T29" fmla="*/ 607 h 607"/>
                <a:gd name="T30" fmla="*/ 47 w 432"/>
                <a:gd name="T31" fmla="*/ 600 h 607"/>
                <a:gd name="T32" fmla="*/ 27 w 432"/>
                <a:gd name="T33" fmla="*/ 588 h 607"/>
                <a:gd name="T34" fmla="*/ 5 w 432"/>
                <a:gd name="T35" fmla="*/ 556 h 607"/>
                <a:gd name="T36" fmla="*/ 1 w 432"/>
                <a:gd name="T37" fmla="*/ 503 h 607"/>
                <a:gd name="T38" fmla="*/ 16 w 432"/>
                <a:gd name="T39" fmla="*/ 452 h 607"/>
                <a:gd name="T40" fmla="*/ 37 w 432"/>
                <a:gd name="T41" fmla="*/ 400 h 607"/>
                <a:gd name="T42" fmla="*/ 53 w 432"/>
                <a:gd name="T43" fmla="*/ 351 h 607"/>
                <a:gd name="T44" fmla="*/ 72 w 432"/>
                <a:gd name="T45" fmla="*/ 307 h 607"/>
                <a:gd name="T46" fmla="*/ 96 w 432"/>
                <a:gd name="T47" fmla="*/ 262 h 607"/>
                <a:gd name="T48" fmla="*/ 125 w 432"/>
                <a:gd name="T49" fmla="*/ 219 h 607"/>
                <a:gd name="T50" fmla="*/ 159 w 432"/>
                <a:gd name="T51" fmla="*/ 180 h 607"/>
                <a:gd name="T52" fmla="*/ 195 w 432"/>
                <a:gd name="T53" fmla="*/ 142 h 607"/>
                <a:gd name="T54" fmla="*/ 235 w 432"/>
                <a:gd name="T55" fmla="*/ 110 h 607"/>
                <a:gd name="T56" fmla="*/ 277 w 432"/>
                <a:gd name="T57" fmla="*/ 82 h 607"/>
                <a:gd name="T58" fmla="*/ 316 w 432"/>
                <a:gd name="T59" fmla="*/ 61 h 607"/>
                <a:gd name="T60" fmla="*/ 348 w 432"/>
                <a:gd name="T61" fmla="*/ 43 h 607"/>
                <a:gd name="T62" fmla="*/ 379 w 432"/>
                <a:gd name="T63" fmla="*/ 25 h 607"/>
                <a:gd name="T64" fmla="*/ 411 w 432"/>
                <a:gd name="T65" fmla="*/ 8 h 607"/>
                <a:gd name="T66" fmla="*/ 432 w 432"/>
                <a:gd name="T67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564B0AB5-C08B-C52A-A583-985513901E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>
                <a:gd name="T0" fmla="*/ 368 w 536"/>
                <a:gd name="T1" fmla="*/ 253 h 537"/>
                <a:gd name="T2" fmla="*/ 485 w 536"/>
                <a:gd name="T3" fmla="*/ 367 h 537"/>
                <a:gd name="T4" fmla="*/ 499 w 536"/>
                <a:gd name="T5" fmla="*/ 381 h 537"/>
                <a:gd name="T6" fmla="*/ 513 w 536"/>
                <a:gd name="T7" fmla="*/ 395 h 537"/>
                <a:gd name="T8" fmla="*/ 529 w 536"/>
                <a:gd name="T9" fmla="*/ 409 h 537"/>
                <a:gd name="T10" fmla="*/ 536 w 536"/>
                <a:gd name="T11" fmla="*/ 431 h 537"/>
                <a:gd name="T12" fmla="*/ 530 w 536"/>
                <a:gd name="T13" fmla="*/ 465 h 537"/>
                <a:gd name="T14" fmla="*/ 517 w 536"/>
                <a:gd name="T15" fmla="*/ 496 h 537"/>
                <a:gd name="T16" fmla="*/ 502 w 536"/>
                <a:gd name="T17" fmla="*/ 523 h 537"/>
                <a:gd name="T18" fmla="*/ 476 w 536"/>
                <a:gd name="T19" fmla="*/ 533 h 537"/>
                <a:gd name="T20" fmla="*/ 443 w 536"/>
                <a:gd name="T21" fmla="*/ 525 h 537"/>
                <a:gd name="T22" fmla="*/ 411 w 536"/>
                <a:gd name="T23" fmla="*/ 512 h 537"/>
                <a:gd name="T24" fmla="*/ 381 w 536"/>
                <a:gd name="T25" fmla="*/ 498 h 537"/>
                <a:gd name="T26" fmla="*/ 351 w 536"/>
                <a:gd name="T27" fmla="*/ 482 h 537"/>
                <a:gd name="T28" fmla="*/ 324 w 536"/>
                <a:gd name="T29" fmla="*/ 462 h 537"/>
                <a:gd name="T30" fmla="*/ 296 w 536"/>
                <a:gd name="T31" fmla="*/ 441 h 537"/>
                <a:gd name="T32" fmla="*/ 269 w 536"/>
                <a:gd name="T33" fmla="*/ 419 h 537"/>
                <a:gd name="T34" fmla="*/ 243 w 536"/>
                <a:gd name="T35" fmla="*/ 395 h 537"/>
                <a:gd name="T36" fmla="*/ 219 w 536"/>
                <a:gd name="T37" fmla="*/ 369 h 537"/>
                <a:gd name="T38" fmla="*/ 191 w 536"/>
                <a:gd name="T39" fmla="*/ 346 h 537"/>
                <a:gd name="T40" fmla="*/ 160 w 536"/>
                <a:gd name="T41" fmla="*/ 332 h 537"/>
                <a:gd name="T42" fmla="*/ 131 w 536"/>
                <a:gd name="T43" fmla="*/ 331 h 537"/>
                <a:gd name="T44" fmla="*/ 107 w 536"/>
                <a:gd name="T45" fmla="*/ 338 h 537"/>
                <a:gd name="T46" fmla="*/ 86 w 536"/>
                <a:gd name="T47" fmla="*/ 353 h 537"/>
                <a:gd name="T48" fmla="*/ 68 w 536"/>
                <a:gd name="T49" fmla="*/ 373 h 537"/>
                <a:gd name="T50" fmla="*/ 43 w 536"/>
                <a:gd name="T51" fmla="*/ 341 h 537"/>
                <a:gd name="T52" fmla="*/ 18 w 536"/>
                <a:gd name="T53" fmla="*/ 251 h 537"/>
                <a:gd name="T54" fmla="*/ 4 w 536"/>
                <a:gd name="T55" fmla="*/ 154 h 537"/>
                <a:gd name="T56" fmla="*/ 0 w 536"/>
                <a:gd name="T57" fmla="*/ 55 h 537"/>
                <a:gd name="T58" fmla="*/ 25 w 536"/>
                <a:gd name="T59" fmla="*/ 2 h 537"/>
                <a:gd name="T60" fmla="*/ 61 w 536"/>
                <a:gd name="T61" fmla="*/ 0 h 537"/>
                <a:gd name="T62" fmla="*/ 92 w 536"/>
                <a:gd name="T63" fmla="*/ 6 h 537"/>
                <a:gd name="T64" fmla="*/ 120 w 536"/>
                <a:gd name="T65" fmla="*/ 14 h 537"/>
                <a:gd name="T66" fmla="*/ 151 w 536"/>
                <a:gd name="T67" fmla="*/ 28 h 537"/>
                <a:gd name="T68" fmla="*/ 180 w 536"/>
                <a:gd name="T69" fmla="*/ 46 h 537"/>
                <a:gd name="T70" fmla="*/ 208 w 536"/>
                <a:gd name="T71" fmla="*/ 69 h 537"/>
                <a:gd name="T72" fmla="*/ 237 w 536"/>
                <a:gd name="T73" fmla="*/ 9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E1D5ADC8-61F3-53D3-D0F9-1601CA1E00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>
                <a:gd name="T0" fmla="*/ 43 w 57"/>
                <a:gd name="T1" fmla="*/ 348 h 638"/>
                <a:gd name="T2" fmla="*/ 44 w 57"/>
                <a:gd name="T3" fmla="*/ 391 h 638"/>
                <a:gd name="T4" fmla="*/ 50 w 57"/>
                <a:gd name="T5" fmla="*/ 489 h 638"/>
                <a:gd name="T6" fmla="*/ 54 w 57"/>
                <a:gd name="T7" fmla="*/ 586 h 638"/>
                <a:gd name="T8" fmla="*/ 57 w 57"/>
                <a:gd name="T9" fmla="*/ 634 h 638"/>
                <a:gd name="T10" fmla="*/ 49 w 57"/>
                <a:gd name="T11" fmla="*/ 635 h 638"/>
                <a:gd name="T12" fmla="*/ 42 w 57"/>
                <a:gd name="T13" fmla="*/ 636 h 638"/>
                <a:gd name="T14" fmla="*/ 33 w 57"/>
                <a:gd name="T15" fmla="*/ 638 h 638"/>
                <a:gd name="T16" fmla="*/ 25 w 57"/>
                <a:gd name="T17" fmla="*/ 638 h 638"/>
                <a:gd name="T18" fmla="*/ 18 w 57"/>
                <a:gd name="T19" fmla="*/ 583 h 638"/>
                <a:gd name="T20" fmla="*/ 12 w 57"/>
                <a:gd name="T21" fmla="*/ 529 h 638"/>
                <a:gd name="T22" fmla="*/ 7 w 57"/>
                <a:gd name="T23" fmla="*/ 475 h 638"/>
                <a:gd name="T24" fmla="*/ 3 w 57"/>
                <a:gd name="T25" fmla="*/ 420 h 638"/>
                <a:gd name="T26" fmla="*/ 0 w 57"/>
                <a:gd name="T27" fmla="*/ 32 h 638"/>
                <a:gd name="T28" fmla="*/ 12 w 57"/>
                <a:gd name="T29" fmla="*/ 0 h 638"/>
                <a:gd name="T30" fmla="*/ 12 w 57"/>
                <a:gd name="T31" fmla="*/ 91 h 638"/>
                <a:gd name="T32" fmla="*/ 17 w 57"/>
                <a:gd name="T33" fmla="*/ 179 h 638"/>
                <a:gd name="T34" fmla="*/ 26 w 57"/>
                <a:gd name="T35" fmla="*/ 264 h 638"/>
                <a:gd name="T36" fmla="*/ 43 w 57"/>
                <a:gd name="T37" fmla="*/ 34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2B5CD9A6-7F85-9E1F-32A2-D03C3D023F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>
                <a:gd name="T0" fmla="*/ 52 w 52"/>
                <a:gd name="T1" fmla="*/ 169 h 574"/>
                <a:gd name="T2" fmla="*/ 50 w 52"/>
                <a:gd name="T3" fmla="*/ 198 h 574"/>
                <a:gd name="T4" fmla="*/ 50 w 52"/>
                <a:gd name="T5" fmla="*/ 228 h 574"/>
                <a:gd name="T6" fmla="*/ 49 w 52"/>
                <a:gd name="T7" fmla="*/ 257 h 574"/>
                <a:gd name="T8" fmla="*/ 48 w 52"/>
                <a:gd name="T9" fmla="*/ 288 h 574"/>
                <a:gd name="T10" fmla="*/ 45 w 52"/>
                <a:gd name="T11" fmla="*/ 438 h 574"/>
                <a:gd name="T12" fmla="*/ 41 w 52"/>
                <a:gd name="T13" fmla="*/ 574 h 574"/>
                <a:gd name="T14" fmla="*/ 0 w 52"/>
                <a:gd name="T15" fmla="*/ 561 h 574"/>
                <a:gd name="T16" fmla="*/ 3 w 52"/>
                <a:gd name="T17" fmla="*/ 501 h 574"/>
                <a:gd name="T18" fmla="*/ 6 w 52"/>
                <a:gd name="T19" fmla="*/ 281 h 574"/>
                <a:gd name="T20" fmla="*/ 2 w 52"/>
                <a:gd name="T21" fmla="*/ 235 h 574"/>
                <a:gd name="T22" fmla="*/ 9 w 52"/>
                <a:gd name="T23" fmla="*/ 189 h 574"/>
                <a:gd name="T24" fmla="*/ 20 w 52"/>
                <a:gd name="T25" fmla="*/ 143 h 574"/>
                <a:gd name="T26" fmla="*/ 28 w 52"/>
                <a:gd name="T27" fmla="*/ 97 h 574"/>
                <a:gd name="T28" fmla="*/ 41 w 52"/>
                <a:gd name="T29" fmla="*/ 0 h 574"/>
                <a:gd name="T30" fmla="*/ 52 w 52"/>
                <a:gd name="T31" fmla="*/ 16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FE89825A-1256-8387-56C1-4A6F3F3F22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>
                <a:gd name="T0" fmla="*/ 185 w 185"/>
                <a:gd name="T1" fmla="*/ 38 h 249"/>
                <a:gd name="T2" fmla="*/ 166 w 185"/>
                <a:gd name="T3" fmla="*/ 102 h 249"/>
                <a:gd name="T4" fmla="*/ 89 w 185"/>
                <a:gd name="T5" fmla="*/ 249 h 249"/>
                <a:gd name="T6" fmla="*/ 74 w 185"/>
                <a:gd name="T7" fmla="*/ 225 h 249"/>
                <a:gd name="T8" fmla="*/ 60 w 185"/>
                <a:gd name="T9" fmla="*/ 201 h 249"/>
                <a:gd name="T10" fmla="*/ 49 w 185"/>
                <a:gd name="T11" fmla="*/ 176 h 249"/>
                <a:gd name="T12" fmla="*/ 38 w 185"/>
                <a:gd name="T13" fmla="*/ 150 h 249"/>
                <a:gd name="T14" fmla="*/ 28 w 185"/>
                <a:gd name="T15" fmla="*/ 123 h 249"/>
                <a:gd name="T16" fmla="*/ 18 w 185"/>
                <a:gd name="T17" fmla="*/ 98 h 249"/>
                <a:gd name="T18" fmla="*/ 8 w 185"/>
                <a:gd name="T19" fmla="*/ 73 h 249"/>
                <a:gd name="T20" fmla="*/ 0 w 185"/>
                <a:gd name="T21" fmla="*/ 48 h 249"/>
                <a:gd name="T22" fmla="*/ 11 w 185"/>
                <a:gd name="T23" fmla="*/ 45 h 249"/>
                <a:gd name="T24" fmla="*/ 21 w 185"/>
                <a:gd name="T25" fmla="*/ 38 h 249"/>
                <a:gd name="T26" fmla="*/ 29 w 185"/>
                <a:gd name="T27" fmla="*/ 30 h 249"/>
                <a:gd name="T28" fmla="*/ 38 w 185"/>
                <a:gd name="T29" fmla="*/ 20 h 249"/>
                <a:gd name="T30" fmla="*/ 46 w 185"/>
                <a:gd name="T31" fmla="*/ 11 h 249"/>
                <a:gd name="T32" fmla="*/ 54 w 185"/>
                <a:gd name="T33" fmla="*/ 7 h 249"/>
                <a:gd name="T34" fmla="*/ 64 w 185"/>
                <a:gd name="T35" fmla="*/ 9 h 249"/>
                <a:gd name="T36" fmla="*/ 75 w 185"/>
                <a:gd name="T37" fmla="*/ 17 h 249"/>
                <a:gd name="T38" fmla="*/ 85 w 185"/>
                <a:gd name="T39" fmla="*/ 18 h 249"/>
                <a:gd name="T40" fmla="*/ 96 w 185"/>
                <a:gd name="T41" fmla="*/ 20 h 249"/>
                <a:gd name="T42" fmla="*/ 106 w 185"/>
                <a:gd name="T43" fmla="*/ 20 h 249"/>
                <a:gd name="T44" fmla="*/ 117 w 185"/>
                <a:gd name="T45" fmla="*/ 18 h 249"/>
                <a:gd name="T46" fmla="*/ 127 w 185"/>
                <a:gd name="T47" fmla="*/ 17 h 249"/>
                <a:gd name="T48" fmla="*/ 137 w 185"/>
                <a:gd name="T49" fmla="*/ 13 h 249"/>
                <a:gd name="T50" fmla="*/ 145 w 185"/>
                <a:gd name="T51" fmla="*/ 7 h 249"/>
                <a:gd name="T52" fmla="*/ 153 w 185"/>
                <a:gd name="T53" fmla="*/ 0 h 249"/>
                <a:gd name="T54" fmla="*/ 160 w 185"/>
                <a:gd name="T55" fmla="*/ 11 h 249"/>
                <a:gd name="T56" fmla="*/ 167 w 185"/>
                <a:gd name="T57" fmla="*/ 21 h 249"/>
                <a:gd name="T58" fmla="*/ 176 w 185"/>
                <a:gd name="T59" fmla="*/ 31 h 249"/>
                <a:gd name="T60" fmla="*/ 185 w 185"/>
                <a:gd name="T61" fmla="*/ 3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2AFFBE04-7E7A-DA87-D46D-39D57716AA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>
                <a:gd name="T0" fmla="*/ 49 w 68"/>
                <a:gd name="T1" fmla="*/ 383 h 586"/>
                <a:gd name="T2" fmla="*/ 54 w 68"/>
                <a:gd name="T3" fmla="*/ 431 h 586"/>
                <a:gd name="T4" fmla="*/ 59 w 68"/>
                <a:gd name="T5" fmla="*/ 478 h 586"/>
                <a:gd name="T6" fmla="*/ 63 w 68"/>
                <a:gd name="T7" fmla="*/ 526 h 586"/>
                <a:gd name="T8" fmla="*/ 68 w 68"/>
                <a:gd name="T9" fmla="*/ 573 h 586"/>
                <a:gd name="T10" fmla="*/ 20 w 68"/>
                <a:gd name="T11" fmla="*/ 586 h 586"/>
                <a:gd name="T12" fmla="*/ 4 w 68"/>
                <a:gd name="T13" fmla="*/ 291 h 586"/>
                <a:gd name="T14" fmla="*/ 3 w 68"/>
                <a:gd name="T15" fmla="*/ 227 h 586"/>
                <a:gd name="T16" fmla="*/ 0 w 68"/>
                <a:gd name="T17" fmla="*/ 161 h 586"/>
                <a:gd name="T18" fmla="*/ 0 w 68"/>
                <a:gd name="T19" fmla="*/ 97 h 586"/>
                <a:gd name="T20" fmla="*/ 8 w 68"/>
                <a:gd name="T21" fmla="*/ 36 h 586"/>
                <a:gd name="T22" fmla="*/ 21 w 68"/>
                <a:gd name="T23" fmla="*/ 30 h 586"/>
                <a:gd name="T24" fmla="*/ 32 w 68"/>
                <a:gd name="T25" fmla="*/ 23 h 586"/>
                <a:gd name="T26" fmla="*/ 40 w 68"/>
                <a:gd name="T27" fmla="*/ 12 h 586"/>
                <a:gd name="T28" fmla="*/ 46 w 68"/>
                <a:gd name="T29" fmla="*/ 0 h 586"/>
                <a:gd name="T30" fmla="*/ 49 w 68"/>
                <a:gd name="T31" fmla="*/ 38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B94D3945-76CD-C596-48C1-D48C01EA83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>
                <a:gd name="T0" fmla="*/ 51 w 51"/>
                <a:gd name="T1" fmla="*/ 155 h 574"/>
                <a:gd name="T2" fmla="*/ 47 w 51"/>
                <a:gd name="T3" fmla="*/ 560 h 574"/>
                <a:gd name="T4" fmla="*/ 40 w 51"/>
                <a:gd name="T5" fmla="*/ 574 h 574"/>
                <a:gd name="T6" fmla="*/ 15 w 51"/>
                <a:gd name="T7" fmla="*/ 561 h 574"/>
                <a:gd name="T8" fmla="*/ 16 w 51"/>
                <a:gd name="T9" fmla="*/ 507 h 574"/>
                <a:gd name="T10" fmla="*/ 16 w 51"/>
                <a:gd name="T11" fmla="*/ 369 h 574"/>
                <a:gd name="T12" fmla="*/ 12 w 51"/>
                <a:gd name="T13" fmla="*/ 187 h 574"/>
                <a:gd name="T14" fmla="*/ 0 w 51"/>
                <a:gd name="T15" fmla="*/ 0 h 574"/>
                <a:gd name="T16" fmla="*/ 5 w 51"/>
                <a:gd name="T17" fmla="*/ 20 h 574"/>
                <a:gd name="T18" fmla="*/ 11 w 51"/>
                <a:gd name="T19" fmla="*/ 41 h 574"/>
                <a:gd name="T20" fmla="*/ 16 w 51"/>
                <a:gd name="T21" fmla="*/ 60 h 574"/>
                <a:gd name="T22" fmla="*/ 22 w 51"/>
                <a:gd name="T23" fmla="*/ 80 h 574"/>
                <a:gd name="T24" fmla="*/ 27 w 51"/>
                <a:gd name="T25" fmla="*/ 99 h 574"/>
                <a:gd name="T26" fmla="*/ 34 w 51"/>
                <a:gd name="T27" fmla="*/ 119 h 574"/>
                <a:gd name="T28" fmla="*/ 41 w 51"/>
                <a:gd name="T29" fmla="*/ 137 h 574"/>
                <a:gd name="T30" fmla="*/ 51 w 51"/>
                <a:gd name="T31" fmla="*/ 1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79CF527-ED74-6D8B-DE4B-C490B1FED7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>
                <a:gd name="T0" fmla="*/ 35 w 51"/>
                <a:gd name="T1" fmla="*/ 216 h 494"/>
                <a:gd name="T2" fmla="*/ 38 w 51"/>
                <a:gd name="T3" fmla="*/ 256 h 494"/>
                <a:gd name="T4" fmla="*/ 43 w 51"/>
                <a:gd name="T5" fmla="*/ 345 h 494"/>
                <a:gd name="T6" fmla="*/ 49 w 51"/>
                <a:gd name="T7" fmla="*/ 436 h 494"/>
                <a:gd name="T8" fmla="*/ 51 w 51"/>
                <a:gd name="T9" fmla="*/ 482 h 494"/>
                <a:gd name="T10" fmla="*/ 43 w 51"/>
                <a:gd name="T11" fmla="*/ 484 h 494"/>
                <a:gd name="T12" fmla="*/ 33 w 51"/>
                <a:gd name="T13" fmla="*/ 486 h 494"/>
                <a:gd name="T14" fmla="*/ 25 w 51"/>
                <a:gd name="T15" fmla="*/ 489 h 494"/>
                <a:gd name="T16" fmla="*/ 17 w 51"/>
                <a:gd name="T17" fmla="*/ 494 h 494"/>
                <a:gd name="T18" fmla="*/ 12 w 51"/>
                <a:gd name="T19" fmla="*/ 458 h 494"/>
                <a:gd name="T20" fmla="*/ 8 w 51"/>
                <a:gd name="T21" fmla="*/ 416 h 494"/>
                <a:gd name="T22" fmla="*/ 4 w 51"/>
                <a:gd name="T23" fmla="*/ 374 h 494"/>
                <a:gd name="T24" fmla="*/ 3 w 51"/>
                <a:gd name="T25" fmla="*/ 334 h 494"/>
                <a:gd name="T26" fmla="*/ 14 w 51"/>
                <a:gd name="T27" fmla="*/ 309 h 494"/>
                <a:gd name="T28" fmla="*/ 18 w 51"/>
                <a:gd name="T29" fmla="*/ 281 h 494"/>
                <a:gd name="T30" fmla="*/ 12 w 51"/>
                <a:gd name="T31" fmla="*/ 254 h 494"/>
                <a:gd name="T32" fmla="*/ 0 w 51"/>
                <a:gd name="T33" fmla="*/ 229 h 494"/>
                <a:gd name="T34" fmla="*/ 3 w 51"/>
                <a:gd name="T35" fmla="*/ 77 h 494"/>
                <a:gd name="T36" fmla="*/ 10 w 51"/>
                <a:gd name="T37" fmla="*/ 57 h 494"/>
                <a:gd name="T38" fmla="*/ 15 w 51"/>
                <a:gd name="T39" fmla="*/ 38 h 494"/>
                <a:gd name="T40" fmla="*/ 22 w 51"/>
                <a:gd name="T41" fmla="*/ 18 h 494"/>
                <a:gd name="T42" fmla="*/ 31 w 51"/>
                <a:gd name="T43" fmla="*/ 0 h 494"/>
                <a:gd name="T44" fmla="*/ 32 w 51"/>
                <a:gd name="T45" fmla="*/ 59 h 494"/>
                <a:gd name="T46" fmla="*/ 33 w 51"/>
                <a:gd name="T47" fmla="*/ 112 h 494"/>
                <a:gd name="T48" fmla="*/ 33 w 51"/>
                <a:gd name="T49" fmla="*/ 162 h 494"/>
                <a:gd name="T50" fmla="*/ 35 w 51"/>
                <a:gd name="T51" fmla="*/ 21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5AB00E82-A146-8952-0DB7-DB1B6A956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>
                <a:gd name="T0" fmla="*/ 42 w 42"/>
                <a:gd name="T1" fmla="*/ 125 h 141"/>
                <a:gd name="T2" fmla="*/ 34 w 42"/>
                <a:gd name="T3" fmla="*/ 129 h 141"/>
                <a:gd name="T4" fmla="*/ 25 w 42"/>
                <a:gd name="T5" fmla="*/ 132 h 141"/>
                <a:gd name="T6" fmla="*/ 17 w 42"/>
                <a:gd name="T7" fmla="*/ 136 h 141"/>
                <a:gd name="T8" fmla="*/ 10 w 42"/>
                <a:gd name="T9" fmla="*/ 141 h 141"/>
                <a:gd name="T10" fmla="*/ 7 w 42"/>
                <a:gd name="T11" fmla="*/ 123 h 141"/>
                <a:gd name="T12" fmla="*/ 3 w 42"/>
                <a:gd name="T13" fmla="*/ 105 h 141"/>
                <a:gd name="T14" fmla="*/ 0 w 42"/>
                <a:gd name="T15" fmla="*/ 87 h 141"/>
                <a:gd name="T16" fmla="*/ 2 w 42"/>
                <a:gd name="T17" fmla="*/ 70 h 141"/>
                <a:gd name="T18" fmla="*/ 42 w 42"/>
                <a:gd name="T19" fmla="*/ 0 h 141"/>
                <a:gd name="T20" fmla="*/ 42 w 42"/>
                <a:gd name="T21" fmla="*/ 1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FB57F4F8-8144-428F-5A84-0021AFF5AF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>
                <a:gd name="T0" fmla="*/ 23 w 36"/>
                <a:gd name="T1" fmla="*/ 52 h 349"/>
                <a:gd name="T2" fmla="*/ 16 w 36"/>
                <a:gd name="T3" fmla="*/ 84 h 349"/>
                <a:gd name="T4" fmla="*/ 16 w 36"/>
                <a:gd name="T5" fmla="*/ 120 h 349"/>
                <a:gd name="T6" fmla="*/ 19 w 36"/>
                <a:gd name="T7" fmla="*/ 156 h 349"/>
                <a:gd name="T8" fmla="*/ 19 w 36"/>
                <a:gd name="T9" fmla="*/ 193 h 349"/>
                <a:gd name="T10" fmla="*/ 19 w 36"/>
                <a:gd name="T11" fmla="*/ 297 h 349"/>
                <a:gd name="T12" fmla="*/ 36 w 36"/>
                <a:gd name="T13" fmla="*/ 317 h 349"/>
                <a:gd name="T14" fmla="*/ 2 w 36"/>
                <a:gd name="T15" fmla="*/ 349 h 349"/>
                <a:gd name="T16" fmla="*/ 0 w 36"/>
                <a:gd name="T17" fmla="*/ 0 h 349"/>
                <a:gd name="T18" fmla="*/ 23 w 36"/>
                <a:gd name="T1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A6A7BEBF-D6B5-32AA-6519-A7C338119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>
                <a:gd name="T0" fmla="*/ 36 w 44"/>
                <a:gd name="T1" fmla="*/ 292 h 292"/>
                <a:gd name="T2" fmla="*/ 2 w 44"/>
                <a:gd name="T3" fmla="*/ 281 h 292"/>
                <a:gd name="T4" fmla="*/ 2 w 44"/>
                <a:gd name="T5" fmla="*/ 120 h 292"/>
                <a:gd name="T6" fmla="*/ 0 w 44"/>
                <a:gd name="T7" fmla="*/ 70 h 292"/>
                <a:gd name="T8" fmla="*/ 12 w 44"/>
                <a:gd name="T9" fmla="*/ 53 h 292"/>
                <a:gd name="T10" fmla="*/ 22 w 44"/>
                <a:gd name="T11" fmla="*/ 37 h 292"/>
                <a:gd name="T12" fmla="*/ 32 w 44"/>
                <a:gd name="T13" fmla="*/ 18 h 292"/>
                <a:gd name="T14" fmla="*/ 39 w 44"/>
                <a:gd name="T15" fmla="*/ 0 h 292"/>
                <a:gd name="T16" fmla="*/ 44 w 44"/>
                <a:gd name="T17" fmla="*/ 73 h 292"/>
                <a:gd name="T18" fmla="*/ 44 w 44"/>
                <a:gd name="T19" fmla="*/ 144 h 292"/>
                <a:gd name="T20" fmla="*/ 39 w 44"/>
                <a:gd name="T21" fmla="*/ 215 h 292"/>
                <a:gd name="T22" fmla="*/ 36 w 44"/>
                <a:gd name="T2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1CEED99A-B65E-6F3F-7C43-0F16BBC173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>
                <a:gd name="T0" fmla="*/ 25 w 25"/>
                <a:gd name="T1" fmla="*/ 215 h 215"/>
                <a:gd name="T2" fmla="*/ 8 w 25"/>
                <a:gd name="T3" fmla="*/ 203 h 215"/>
                <a:gd name="T4" fmla="*/ 1 w 25"/>
                <a:gd name="T5" fmla="*/ 188 h 215"/>
                <a:gd name="T6" fmla="*/ 0 w 25"/>
                <a:gd name="T7" fmla="*/ 164 h 215"/>
                <a:gd name="T8" fmla="*/ 2 w 25"/>
                <a:gd name="T9" fmla="*/ 125 h 215"/>
                <a:gd name="T10" fmla="*/ 2 w 25"/>
                <a:gd name="T11" fmla="*/ 92 h 215"/>
                <a:gd name="T12" fmla="*/ 0 w 25"/>
                <a:gd name="T13" fmla="*/ 60 h 215"/>
                <a:gd name="T14" fmla="*/ 0 w 25"/>
                <a:gd name="T15" fmla="*/ 29 h 215"/>
                <a:gd name="T16" fmla="*/ 9 w 25"/>
                <a:gd name="T17" fmla="*/ 0 h 215"/>
                <a:gd name="T18" fmla="*/ 14 w 25"/>
                <a:gd name="T19" fmla="*/ 56 h 215"/>
                <a:gd name="T20" fmla="*/ 16 w 25"/>
                <a:gd name="T21" fmla="*/ 109 h 215"/>
                <a:gd name="T22" fmla="*/ 19 w 25"/>
                <a:gd name="T23" fmla="*/ 160 h 215"/>
                <a:gd name="T24" fmla="*/ 25 w 25"/>
                <a:gd name="T2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CC6481C0-DB02-769B-0A06-E2519F2A71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>
                <a:gd name="T0" fmla="*/ 35 w 50"/>
                <a:gd name="T1" fmla="*/ 67 h 236"/>
                <a:gd name="T2" fmla="*/ 32 w 50"/>
                <a:gd name="T3" fmla="*/ 109 h 236"/>
                <a:gd name="T4" fmla="*/ 32 w 50"/>
                <a:gd name="T5" fmla="*/ 153 h 236"/>
                <a:gd name="T6" fmla="*/ 36 w 50"/>
                <a:gd name="T7" fmla="*/ 197 h 236"/>
                <a:gd name="T8" fmla="*/ 50 w 50"/>
                <a:gd name="T9" fmla="*/ 236 h 236"/>
                <a:gd name="T10" fmla="*/ 8 w 50"/>
                <a:gd name="T11" fmla="*/ 234 h 236"/>
                <a:gd name="T12" fmla="*/ 4 w 50"/>
                <a:gd name="T13" fmla="*/ 177 h 236"/>
                <a:gd name="T14" fmla="*/ 1 w 50"/>
                <a:gd name="T15" fmla="*/ 117 h 236"/>
                <a:gd name="T16" fmla="*/ 0 w 50"/>
                <a:gd name="T17" fmla="*/ 58 h 236"/>
                <a:gd name="T18" fmla="*/ 0 w 50"/>
                <a:gd name="T19" fmla="*/ 0 h 236"/>
                <a:gd name="T20" fmla="*/ 7 w 50"/>
                <a:gd name="T21" fmla="*/ 18 h 236"/>
                <a:gd name="T22" fmla="*/ 15 w 50"/>
                <a:gd name="T23" fmla="*/ 35 h 236"/>
                <a:gd name="T24" fmla="*/ 23 w 50"/>
                <a:gd name="T25" fmla="*/ 51 h 236"/>
                <a:gd name="T26" fmla="*/ 35 w 50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E73ED7C7-AFC3-F9AD-57D1-EDA218831E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>
                <a:gd name="T0" fmla="*/ 26 w 26"/>
                <a:gd name="T1" fmla="*/ 110 h 110"/>
                <a:gd name="T2" fmla="*/ 20 w 26"/>
                <a:gd name="T3" fmla="*/ 100 h 110"/>
                <a:gd name="T4" fmla="*/ 13 w 26"/>
                <a:gd name="T5" fmla="*/ 76 h 110"/>
                <a:gd name="T6" fmla="*/ 5 w 26"/>
                <a:gd name="T7" fmla="*/ 50 h 110"/>
                <a:gd name="T8" fmla="*/ 0 w 26"/>
                <a:gd name="T9" fmla="*/ 23 h 110"/>
                <a:gd name="T10" fmla="*/ 20 w 26"/>
                <a:gd name="T11" fmla="*/ 0 h 110"/>
                <a:gd name="T12" fmla="*/ 26 w 26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66A8E3A9-5CC7-7DAC-97A7-05F96CE011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>
                <a:gd name="T0" fmla="*/ 264 w 313"/>
                <a:gd name="T1" fmla="*/ 22 h 190"/>
                <a:gd name="T2" fmla="*/ 267 w 313"/>
                <a:gd name="T3" fmla="*/ 29 h 190"/>
                <a:gd name="T4" fmla="*/ 268 w 313"/>
                <a:gd name="T5" fmla="*/ 39 h 190"/>
                <a:gd name="T6" fmla="*/ 269 w 313"/>
                <a:gd name="T7" fmla="*/ 49 h 190"/>
                <a:gd name="T8" fmla="*/ 273 w 313"/>
                <a:gd name="T9" fmla="*/ 57 h 190"/>
                <a:gd name="T10" fmla="*/ 283 w 313"/>
                <a:gd name="T11" fmla="*/ 64 h 190"/>
                <a:gd name="T12" fmla="*/ 293 w 313"/>
                <a:gd name="T13" fmla="*/ 73 h 190"/>
                <a:gd name="T14" fmla="*/ 304 w 313"/>
                <a:gd name="T15" fmla="*/ 81 h 190"/>
                <a:gd name="T16" fmla="*/ 313 w 313"/>
                <a:gd name="T17" fmla="*/ 91 h 190"/>
                <a:gd name="T18" fmla="*/ 303 w 313"/>
                <a:gd name="T19" fmla="*/ 101 h 190"/>
                <a:gd name="T20" fmla="*/ 293 w 313"/>
                <a:gd name="T21" fmla="*/ 102 h 190"/>
                <a:gd name="T22" fmla="*/ 285 w 313"/>
                <a:gd name="T23" fmla="*/ 102 h 190"/>
                <a:gd name="T24" fmla="*/ 278 w 313"/>
                <a:gd name="T25" fmla="*/ 108 h 190"/>
                <a:gd name="T26" fmla="*/ 279 w 313"/>
                <a:gd name="T27" fmla="*/ 115 h 190"/>
                <a:gd name="T28" fmla="*/ 280 w 313"/>
                <a:gd name="T29" fmla="*/ 122 h 190"/>
                <a:gd name="T30" fmla="*/ 280 w 313"/>
                <a:gd name="T31" fmla="*/ 128 h 190"/>
                <a:gd name="T32" fmla="*/ 282 w 313"/>
                <a:gd name="T33" fmla="*/ 135 h 190"/>
                <a:gd name="T34" fmla="*/ 265 w 313"/>
                <a:gd name="T35" fmla="*/ 141 h 190"/>
                <a:gd name="T36" fmla="*/ 247 w 313"/>
                <a:gd name="T37" fmla="*/ 147 h 190"/>
                <a:gd name="T38" fmla="*/ 227 w 313"/>
                <a:gd name="T39" fmla="*/ 149 h 190"/>
                <a:gd name="T40" fmla="*/ 207 w 313"/>
                <a:gd name="T41" fmla="*/ 151 h 190"/>
                <a:gd name="T42" fmla="*/ 183 w 313"/>
                <a:gd name="T43" fmla="*/ 151 h 190"/>
                <a:gd name="T44" fmla="*/ 156 w 313"/>
                <a:gd name="T45" fmla="*/ 149 h 190"/>
                <a:gd name="T46" fmla="*/ 128 w 313"/>
                <a:gd name="T47" fmla="*/ 147 h 190"/>
                <a:gd name="T48" fmla="*/ 98 w 313"/>
                <a:gd name="T49" fmla="*/ 142 h 190"/>
                <a:gd name="T50" fmla="*/ 98 w 313"/>
                <a:gd name="T51" fmla="*/ 147 h 190"/>
                <a:gd name="T52" fmla="*/ 99 w 313"/>
                <a:gd name="T53" fmla="*/ 148 h 190"/>
                <a:gd name="T54" fmla="*/ 101 w 313"/>
                <a:gd name="T55" fmla="*/ 151 h 190"/>
                <a:gd name="T56" fmla="*/ 101 w 313"/>
                <a:gd name="T57" fmla="*/ 155 h 190"/>
                <a:gd name="T58" fmla="*/ 110 w 313"/>
                <a:gd name="T59" fmla="*/ 156 h 190"/>
                <a:gd name="T60" fmla="*/ 120 w 313"/>
                <a:gd name="T61" fmla="*/ 159 h 190"/>
                <a:gd name="T62" fmla="*/ 130 w 313"/>
                <a:gd name="T63" fmla="*/ 162 h 190"/>
                <a:gd name="T64" fmla="*/ 141 w 313"/>
                <a:gd name="T65" fmla="*/ 166 h 190"/>
                <a:gd name="T66" fmla="*/ 151 w 313"/>
                <a:gd name="T67" fmla="*/ 170 h 190"/>
                <a:gd name="T68" fmla="*/ 159 w 313"/>
                <a:gd name="T69" fmla="*/ 176 h 190"/>
                <a:gd name="T70" fmla="*/ 168 w 313"/>
                <a:gd name="T71" fmla="*/ 183 h 190"/>
                <a:gd name="T72" fmla="*/ 174 w 313"/>
                <a:gd name="T73" fmla="*/ 190 h 190"/>
                <a:gd name="T74" fmla="*/ 92 w 313"/>
                <a:gd name="T75" fmla="*/ 183 h 190"/>
                <a:gd name="T76" fmla="*/ 0 w 313"/>
                <a:gd name="T77" fmla="*/ 119 h 190"/>
                <a:gd name="T78" fmla="*/ 7 w 313"/>
                <a:gd name="T79" fmla="*/ 105 h 190"/>
                <a:gd name="T80" fmla="*/ 13 w 313"/>
                <a:gd name="T81" fmla="*/ 91 h 190"/>
                <a:gd name="T82" fmla="*/ 18 w 313"/>
                <a:gd name="T83" fmla="*/ 75 h 190"/>
                <a:gd name="T84" fmla="*/ 24 w 313"/>
                <a:gd name="T85" fmla="*/ 62 h 190"/>
                <a:gd name="T86" fmla="*/ 28 w 313"/>
                <a:gd name="T87" fmla="*/ 46 h 190"/>
                <a:gd name="T88" fmla="*/ 32 w 313"/>
                <a:gd name="T89" fmla="*/ 31 h 190"/>
                <a:gd name="T90" fmla="*/ 38 w 313"/>
                <a:gd name="T91" fmla="*/ 15 h 190"/>
                <a:gd name="T92" fmla="*/ 43 w 313"/>
                <a:gd name="T93" fmla="*/ 0 h 190"/>
                <a:gd name="T94" fmla="*/ 68 w 313"/>
                <a:gd name="T95" fmla="*/ 7 h 190"/>
                <a:gd name="T96" fmla="*/ 95 w 313"/>
                <a:gd name="T97" fmla="*/ 13 h 190"/>
                <a:gd name="T98" fmla="*/ 123 w 313"/>
                <a:gd name="T99" fmla="*/ 17 h 190"/>
                <a:gd name="T100" fmla="*/ 151 w 313"/>
                <a:gd name="T101" fmla="*/ 20 h 190"/>
                <a:gd name="T102" fmla="*/ 179 w 313"/>
                <a:gd name="T103" fmla="*/ 22 h 190"/>
                <a:gd name="T104" fmla="*/ 207 w 313"/>
                <a:gd name="T105" fmla="*/ 22 h 190"/>
                <a:gd name="T106" fmla="*/ 236 w 313"/>
                <a:gd name="T107" fmla="*/ 22 h 190"/>
                <a:gd name="T108" fmla="*/ 264 w 313"/>
                <a:gd name="T109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9DBC0EB7-EAFA-CCB7-8EE0-3F4245190F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>
                <a:gd name="T0" fmla="*/ 31 w 34"/>
                <a:gd name="T1" fmla="*/ 49 h 61"/>
                <a:gd name="T2" fmla="*/ 30 w 34"/>
                <a:gd name="T3" fmla="*/ 53 h 61"/>
                <a:gd name="T4" fmla="*/ 26 w 34"/>
                <a:gd name="T5" fmla="*/ 56 h 61"/>
                <a:gd name="T6" fmla="*/ 23 w 34"/>
                <a:gd name="T7" fmla="*/ 59 h 61"/>
                <a:gd name="T8" fmla="*/ 20 w 34"/>
                <a:gd name="T9" fmla="*/ 61 h 61"/>
                <a:gd name="T10" fmla="*/ 5 w 34"/>
                <a:gd name="T11" fmla="*/ 60 h 61"/>
                <a:gd name="T12" fmla="*/ 2 w 34"/>
                <a:gd name="T13" fmla="*/ 46 h 61"/>
                <a:gd name="T14" fmla="*/ 0 w 34"/>
                <a:gd name="T15" fmla="*/ 32 h 61"/>
                <a:gd name="T16" fmla="*/ 5 w 34"/>
                <a:gd name="T17" fmla="*/ 19 h 61"/>
                <a:gd name="T18" fmla="*/ 13 w 34"/>
                <a:gd name="T19" fmla="*/ 8 h 61"/>
                <a:gd name="T20" fmla="*/ 17 w 34"/>
                <a:gd name="T21" fmla="*/ 6 h 61"/>
                <a:gd name="T22" fmla="*/ 21 w 34"/>
                <a:gd name="T23" fmla="*/ 3 h 61"/>
                <a:gd name="T24" fmla="*/ 24 w 34"/>
                <a:gd name="T25" fmla="*/ 1 h 61"/>
                <a:gd name="T26" fmla="*/ 28 w 34"/>
                <a:gd name="T27" fmla="*/ 0 h 61"/>
                <a:gd name="T28" fmla="*/ 32 w 34"/>
                <a:gd name="T29" fmla="*/ 11 h 61"/>
                <a:gd name="T30" fmla="*/ 34 w 34"/>
                <a:gd name="T31" fmla="*/ 24 h 61"/>
                <a:gd name="T32" fmla="*/ 32 w 34"/>
                <a:gd name="T33" fmla="*/ 38 h 61"/>
                <a:gd name="T34" fmla="*/ 31 w 34"/>
                <a:gd name="T3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58AF591C-9ED5-840B-1336-3CE3F3D72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>
                <a:gd name="T0" fmla="*/ 35 w 44"/>
                <a:gd name="T1" fmla="*/ 1 h 120"/>
                <a:gd name="T2" fmla="*/ 44 w 44"/>
                <a:gd name="T3" fmla="*/ 120 h 120"/>
                <a:gd name="T4" fmla="*/ 28 w 44"/>
                <a:gd name="T5" fmla="*/ 109 h 120"/>
                <a:gd name="T6" fmla="*/ 17 w 44"/>
                <a:gd name="T7" fmla="*/ 96 h 120"/>
                <a:gd name="T8" fmla="*/ 12 w 44"/>
                <a:gd name="T9" fmla="*/ 82 h 120"/>
                <a:gd name="T10" fmla="*/ 7 w 44"/>
                <a:gd name="T11" fmla="*/ 65 h 120"/>
                <a:gd name="T12" fmla="*/ 6 w 44"/>
                <a:gd name="T13" fmla="*/ 50 h 120"/>
                <a:gd name="T14" fmla="*/ 5 w 44"/>
                <a:gd name="T15" fmla="*/ 33 h 120"/>
                <a:gd name="T16" fmla="*/ 3 w 44"/>
                <a:gd name="T17" fmla="*/ 17 h 120"/>
                <a:gd name="T18" fmla="*/ 0 w 44"/>
                <a:gd name="T19" fmla="*/ 0 h 120"/>
                <a:gd name="T20" fmla="*/ 10 w 44"/>
                <a:gd name="T21" fmla="*/ 4 h 120"/>
                <a:gd name="T22" fmla="*/ 19 w 44"/>
                <a:gd name="T23" fmla="*/ 7 h 120"/>
                <a:gd name="T24" fmla="*/ 27 w 44"/>
                <a:gd name="T25" fmla="*/ 7 h 120"/>
                <a:gd name="T26" fmla="*/ 35 w 44"/>
                <a:gd name="T27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99F1B0F1-F7A1-E139-232C-D793412DDB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>
                <a:gd name="T0" fmla="*/ 235 w 252"/>
                <a:gd name="T1" fmla="*/ 28 h 229"/>
                <a:gd name="T2" fmla="*/ 248 w 252"/>
                <a:gd name="T3" fmla="*/ 71 h 229"/>
                <a:gd name="T4" fmla="*/ 252 w 252"/>
                <a:gd name="T5" fmla="*/ 113 h 229"/>
                <a:gd name="T6" fmla="*/ 245 w 252"/>
                <a:gd name="T7" fmla="*/ 154 h 229"/>
                <a:gd name="T8" fmla="*/ 224 w 252"/>
                <a:gd name="T9" fmla="*/ 190 h 229"/>
                <a:gd name="T10" fmla="*/ 224 w 252"/>
                <a:gd name="T11" fmla="*/ 193 h 229"/>
                <a:gd name="T12" fmla="*/ 224 w 252"/>
                <a:gd name="T13" fmla="*/ 194 h 229"/>
                <a:gd name="T14" fmla="*/ 224 w 252"/>
                <a:gd name="T15" fmla="*/ 197 h 229"/>
                <a:gd name="T16" fmla="*/ 223 w 252"/>
                <a:gd name="T17" fmla="*/ 200 h 229"/>
                <a:gd name="T18" fmla="*/ 219 w 252"/>
                <a:gd name="T19" fmla="*/ 182 h 229"/>
                <a:gd name="T20" fmla="*/ 217 w 252"/>
                <a:gd name="T21" fmla="*/ 163 h 229"/>
                <a:gd name="T22" fmla="*/ 216 w 252"/>
                <a:gd name="T23" fmla="*/ 145 h 229"/>
                <a:gd name="T24" fmla="*/ 209 w 252"/>
                <a:gd name="T25" fmla="*/ 129 h 229"/>
                <a:gd name="T26" fmla="*/ 194 w 252"/>
                <a:gd name="T27" fmla="*/ 127 h 229"/>
                <a:gd name="T28" fmla="*/ 180 w 252"/>
                <a:gd name="T29" fmla="*/ 140 h 229"/>
                <a:gd name="T30" fmla="*/ 167 w 252"/>
                <a:gd name="T31" fmla="*/ 154 h 229"/>
                <a:gd name="T32" fmla="*/ 155 w 252"/>
                <a:gd name="T33" fmla="*/ 170 h 229"/>
                <a:gd name="T34" fmla="*/ 142 w 252"/>
                <a:gd name="T35" fmla="*/ 186 h 229"/>
                <a:gd name="T36" fmla="*/ 129 w 252"/>
                <a:gd name="T37" fmla="*/ 200 h 229"/>
                <a:gd name="T38" fmla="*/ 116 w 252"/>
                <a:gd name="T39" fmla="*/ 209 h 229"/>
                <a:gd name="T40" fmla="*/ 99 w 252"/>
                <a:gd name="T41" fmla="*/ 218 h 229"/>
                <a:gd name="T42" fmla="*/ 81 w 252"/>
                <a:gd name="T43" fmla="*/ 219 h 229"/>
                <a:gd name="T44" fmla="*/ 74 w 252"/>
                <a:gd name="T45" fmla="*/ 216 h 229"/>
                <a:gd name="T46" fmla="*/ 65 w 252"/>
                <a:gd name="T47" fmla="*/ 219 h 229"/>
                <a:gd name="T48" fmla="*/ 56 w 252"/>
                <a:gd name="T49" fmla="*/ 222 h 229"/>
                <a:gd name="T50" fmla="*/ 47 w 252"/>
                <a:gd name="T51" fmla="*/ 226 h 229"/>
                <a:gd name="T52" fmla="*/ 40 w 252"/>
                <a:gd name="T53" fmla="*/ 229 h 229"/>
                <a:gd name="T54" fmla="*/ 33 w 252"/>
                <a:gd name="T55" fmla="*/ 228 h 229"/>
                <a:gd name="T56" fmla="*/ 29 w 252"/>
                <a:gd name="T57" fmla="*/ 222 h 229"/>
                <a:gd name="T58" fmla="*/ 28 w 252"/>
                <a:gd name="T59" fmla="*/ 209 h 229"/>
                <a:gd name="T60" fmla="*/ 22 w 252"/>
                <a:gd name="T61" fmla="*/ 202 h 229"/>
                <a:gd name="T62" fmla="*/ 14 w 252"/>
                <a:gd name="T63" fmla="*/ 198 h 229"/>
                <a:gd name="T64" fmla="*/ 7 w 252"/>
                <a:gd name="T65" fmla="*/ 196 h 229"/>
                <a:gd name="T66" fmla="*/ 0 w 252"/>
                <a:gd name="T67" fmla="*/ 190 h 229"/>
                <a:gd name="T68" fmla="*/ 5 w 252"/>
                <a:gd name="T69" fmla="*/ 180 h 229"/>
                <a:gd name="T70" fmla="*/ 7 w 252"/>
                <a:gd name="T71" fmla="*/ 170 h 229"/>
                <a:gd name="T72" fmla="*/ 5 w 252"/>
                <a:gd name="T73" fmla="*/ 159 h 229"/>
                <a:gd name="T74" fmla="*/ 1 w 252"/>
                <a:gd name="T75" fmla="*/ 148 h 229"/>
                <a:gd name="T76" fmla="*/ 23 w 252"/>
                <a:gd name="T77" fmla="*/ 134 h 229"/>
                <a:gd name="T78" fmla="*/ 46 w 252"/>
                <a:gd name="T79" fmla="*/ 119 h 229"/>
                <a:gd name="T80" fmla="*/ 68 w 252"/>
                <a:gd name="T81" fmla="*/ 101 h 229"/>
                <a:gd name="T82" fmla="*/ 88 w 252"/>
                <a:gd name="T83" fmla="*/ 83 h 229"/>
                <a:gd name="T84" fmla="*/ 109 w 252"/>
                <a:gd name="T85" fmla="*/ 63 h 229"/>
                <a:gd name="T86" fmla="*/ 127 w 252"/>
                <a:gd name="T87" fmla="*/ 42 h 229"/>
                <a:gd name="T88" fmla="*/ 145 w 252"/>
                <a:gd name="T89" fmla="*/ 21 h 229"/>
                <a:gd name="T90" fmla="*/ 162 w 252"/>
                <a:gd name="T91" fmla="*/ 0 h 229"/>
                <a:gd name="T92" fmla="*/ 170 w 252"/>
                <a:gd name="T93" fmla="*/ 6 h 229"/>
                <a:gd name="T94" fmla="*/ 180 w 252"/>
                <a:gd name="T95" fmla="*/ 10 h 229"/>
                <a:gd name="T96" fmla="*/ 188 w 252"/>
                <a:gd name="T97" fmla="*/ 14 h 229"/>
                <a:gd name="T98" fmla="*/ 198 w 252"/>
                <a:gd name="T99" fmla="*/ 17 h 229"/>
                <a:gd name="T100" fmla="*/ 206 w 252"/>
                <a:gd name="T101" fmla="*/ 21 h 229"/>
                <a:gd name="T102" fmla="*/ 216 w 252"/>
                <a:gd name="T103" fmla="*/ 24 h 229"/>
                <a:gd name="T104" fmla="*/ 226 w 252"/>
                <a:gd name="T105" fmla="*/ 25 h 229"/>
                <a:gd name="T106" fmla="*/ 235 w 252"/>
                <a:gd name="T107" fmla="*/ 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1840DDD5-B2C6-7E5D-DCD0-0364C24252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>
                <a:gd name="T0" fmla="*/ 599 w 613"/>
                <a:gd name="T1" fmla="*/ 91 h 887"/>
                <a:gd name="T2" fmla="*/ 611 w 613"/>
                <a:gd name="T3" fmla="*/ 241 h 887"/>
                <a:gd name="T4" fmla="*/ 596 w 613"/>
                <a:gd name="T5" fmla="*/ 495 h 887"/>
                <a:gd name="T6" fmla="*/ 558 w 613"/>
                <a:gd name="T7" fmla="*/ 601 h 887"/>
                <a:gd name="T8" fmla="*/ 518 w 613"/>
                <a:gd name="T9" fmla="*/ 622 h 887"/>
                <a:gd name="T10" fmla="*/ 474 w 613"/>
                <a:gd name="T11" fmla="*/ 632 h 887"/>
                <a:gd name="T12" fmla="*/ 473 w 613"/>
                <a:gd name="T13" fmla="*/ 649 h 887"/>
                <a:gd name="T14" fmla="*/ 495 w 613"/>
                <a:gd name="T15" fmla="*/ 663 h 887"/>
                <a:gd name="T16" fmla="*/ 526 w 613"/>
                <a:gd name="T17" fmla="*/ 660 h 887"/>
                <a:gd name="T18" fmla="*/ 557 w 613"/>
                <a:gd name="T19" fmla="*/ 653 h 887"/>
                <a:gd name="T20" fmla="*/ 586 w 613"/>
                <a:gd name="T21" fmla="*/ 651 h 887"/>
                <a:gd name="T22" fmla="*/ 571 w 613"/>
                <a:gd name="T23" fmla="*/ 731 h 887"/>
                <a:gd name="T24" fmla="*/ 558 w 613"/>
                <a:gd name="T25" fmla="*/ 849 h 887"/>
                <a:gd name="T26" fmla="*/ 501 w 613"/>
                <a:gd name="T27" fmla="*/ 869 h 887"/>
                <a:gd name="T28" fmla="*/ 462 w 613"/>
                <a:gd name="T29" fmla="*/ 872 h 887"/>
                <a:gd name="T30" fmla="*/ 426 w 613"/>
                <a:gd name="T31" fmla="*/ 861 h 887"/>
                <a:gd name="T32" fmla="*/ 401 w 613"/>
                <a:gd name="T33" fmla="*/ 841 h 887"/>
                <a:gd name="T34" fmla="*/ 370 w 613"/>
                <a:gd name="T35" fmla="*/ 718 h 887"/>
                <a:gd name="T36" fmla="*/ 381 w 613"/>
                <a:gd name="T37" fmla="*/ 605 h 887"/>
                <a:gd name="T38" fmla="*/ 403 w 613"/>
                <a:gd name="T39" fmla="*/ 605 h 887"/>
                <a:gd name="T40" fmla="*/ 406 w 613"/>
                <a:gd name="T41" fmla="*/ 586 h 887"/>
                <a:gd name="T42" fmla="*/ 373 w 613"/>
                <a:gd name="T43" fmla="*/ 508 h 887"/>
                <a:gd name="T44" fmla="*/ 341 w 613"/>
                <a:gd name="T45" fmla="*/ 393 h 887"/>
                <a:gd name="T46" fmla="*/ 310 w 613"/>
                <a:gd name="T47" fmla="*/ 279 h 887"/>
                <a:gd name="T48" fmla="*/ 297 w 613"/>
                <a:gd name="T49" fmla="*/ 272 h 887"/>
                <a:gd name="T50" fmla="*/ 265 w 613"/>
                <a:gd name="T51" fmla="*/ 343 h 887"/>
                <a:gd name="T52" fmla="*/ 235 w 613"/>
                <a:gd name="T53" fmla="*/ 457 h 887"/>
                <a:gd name="T54" fmla="*/ 225 w 613"/>
                <a:gd name="T55" fmla="*/ 577 h 887"/>
                <a:gd name="T56" fmla="*/ 243 w 613"/>
                <a:gd name="T57" fmla="*/ 806 h 887"/>
                <a:gd name="T58" fmla="*/ 223 w 613"/>
                <a:gd name="T59" fmla="*/ 872 h 887"/>
                <a:gd name="T60" fmla="*/ 209 w 613"/>
                <a:gd name="T61" fmla="*/ 866 h 887"/>
                <a:gd name="T62" fmla="*/ 187 w 613"/>
                <a:gd name="T63" fmla="*/ 870 h 887"/>
                <a:gd name="T64" fmla="*/ 165 w 613"/>
                <a:gd name="T65" fmla="*/ 876 h 887"/>
                <a:gd name="T66" fmla="*/ 127 w 613"/>
                <a:gd name="T67" fmla="*/ 887 h 887"/>
                <a:gd name="T68" fmla="*/ 83 w 613"/>
                <a:gd name="T69" fmla="*/ 875 h 887"/>
                <a:gd name="T70" fmla="*/ 37 w 613"/>
                <a:gd name="T71" fmla="*/ 865 h 887"/>
                <a:gd name="T72" fmla="*/ 30 w 613"/>
                <a:gd name="T73" fmla="*/ 823 h 887"/>
                <a:gd name="T74" fmla="*/ 13 w 613"/>
                <a:gd name="T75" fmla="*/ 681 h 887"/>
                <a:gd name="T76" fmla="*/ 23 w 613"/>
                <a:gd name="T77" fmla="*/ 502 h 887"/>
                <a:gd name="T78" fmla="*/ 3 w 613"/>
                <a:gd name="T79" fmla="*/ 349 h 887"/>
                <a:gd name="T80" fmla="*/ 6 w 613"/>
                <a:gd name="T81" fmla="*/ 197 h 887"/>
                <a:gd name="T82" fmla="*/ 34 w 613"/>
                <a:gd name="T83" fmla="*/ 81 h 887"/>
                <a:gd name="T84" fmla="*/ 63 w 613"/>
                <a:gd name="T85" fmla="*/ 17 h 887"/>
                <a:gd name="T86" fmla="*/ 108 w 613"/>
                <a:gd name="T87" fmla="*/ 28 h 887"/>
                <a:gd name="T88" fmla="*/ 152 w 613"/>
                <a:gd name="T89" fmla="*/ 43 h 887"/>
                <a:gd name="T90" fmla="*/ 198 w 613"/>
                <a:gd name="T91" fmla="*/ 58 h 887"/>
                <a:gd name="T92" fmla="*/ 244 w 613"/>
                <a:gd name="T93" fmla="*/ 75 h 887"/>
                <a:gd name="T94" fmla="*/ 289 w 613"/>
                <a:gd name="T95" fmla="*/ 92 h 887"/>
                <a:gd name="T96" fmla="*/ 314 w 613"/>
                <a:gd name="T97" fmla="*/ 56 h 887"/>
                <a:gd name="T98" fmla="*/ 346 w 613"/>
                <a:gd name="T99" fmla="*/ 21 h 887"/>
                <a:gd name="T100" fmla="*/ 375 w 613"/>
                <a:gd name="T101" fmla="*/ 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BBF166CE-4CD8-3879-3C44-4DA88605BA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>
                <a:gd name="T0" fmla="*/ 83 w 87"/>
                <a:gd name="T1" fmla="*/ 24 h 67"/>
                <a:gd name="T2" fmla="*/ 85 w 87"/>
                <a:gd name="T3" fmla="*/ 35 h 67"/>
                <a:gd name="T4" fmla="*/ 87 w 87"/>
                <a:gd name="T5" fmla="*/ 47 h 67"/>
                <a:gd name="T6" fmla="*/ 85 w 87"/>
                <a:gd name="T7" fmla="*/ 58 h 67"/>
                <a:gd name="T8" fmla="*/ 78 w 87"/>
                <a:gd name="T9" fmla="*/ 67 h 67"/>
                <a:gd name="T10" fmla="*/ 68 w 87"/>
                <a:gd name="T11" fmla="*/ 65 h 67"/>
                <a:gd name="T12" fmla="*/ 57 w 87"/>
                <a:gd name="T13" fmla="*/ 63 h 67"/>
                <a:gd name="T14" fmla="*/ 47 w 87"/>
                <a:gd name="T15" fmla="*/ 60 h 67"/>
                <a:gd name="T16" fmla="*/ 37 w 87"/>
                <a:gd name="T17" fmla="*/ 56 h 67"/>
                <a:gd name="T18" fmla="*/ 28 w 87"/>
                <a:gd name="T19" fmla="*/ 53 h 67"/>
                <a:gd name="T20" fmla="*/ 19 w 87"/>
                <a:gd name="T21" fmla="*/ 49 h 67"/>
                <a:gd name="T22" fmla="*/ 9 w 87"/>
                <a:gd name="T23" fmla="*/ 46 h 67"/>
                <a:gd name="T24" fmla="*/ 0 w 87"/>
                <a:gd name="T25" fmla="*/ 43 h 67"/>
                <a:gd name="T26" fmla="*/ 0 w 87"/>
                <a:gd name="T27" fmla="*/ 32 h 67"/>
                <a:gd name="T28" fmla="*/ 8 w 87"/>
                <a:gd name="T29" fmla="*/ 25 h 67"/>
                <a:gd name="T30" fmla="*/ 19 w 87"/>
                <a:gd name="T31" fmla="*/ 17 h 67"/>
                <a:gd name="T32" fmla="*/ 32 w 87"/>
                <a:gd name="T33" fmla="*/ 10 h 67"/>
                <a:gd name="T34" fmla="*/ 44 w 87"/>
                <a:gd name="T35" fmla="*/ 3 h 67"/>
                <a:gd name="T36" fmla="*/ 57 w 87"/>
                <a:gd name="T37" fmla="*/ 0 h 67"/>
                <a:gd name="T38" fmla="*/ 68 w 87"/>
                <a:gd name="T39" fmla="*/ 1 h 67"/>
                <a:gd name="T40" fmla="*/ 76 w 87"/>
                <a:gd name="T41" fmla="*/ 10 h 67"/>
                <a:gd name="T42" fmla="*/ 83 w 87"/>
                <a:gd name="T4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4E29EBA8-918C-DD9A-4DD5-66B2EC53EE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>
                <a:gd name="T0" fmla="*/ 83 w 83"/>
                <a:gd name="T1" fmla="*/ 17 h 61"/>
                <a:gd name="T2" fmla="*/ 81 w 83"/>
                <a:gd name="T3" fmla="*/ 25 h 61"/>
                <a:gd name="T4" fmla="*/ 77 w 83"/>
                <a:gd name="T5" fmla="*/ 32 h 61"/>
                <a:gd name="T6" fmla="*/ 71 w 83"/>
                <a:gd name="T7" fmla="*/ 38 h 61"/>
                <a:gd name="T8" fmla="*/ 64 w 83"/>
                <a:gd name="T9" fmla="*/ 42 h 61"/>
                <a:gd name="T10" fmla="*/ 57 w 83"/>
                <a:gd name="T11" fmla="*/ 46 h 61"/>
                <a:gd name="T12" fmla="*/ 49 w 83"/>
                <a:gd name="T13" fmla="*/ 49 h 61"/>
                <a:gd name="T14" fmla="*/ 42 w 83"/>
                <a:gd name="T15" fmla="*/ 53 h 61"/>
                <a:gd name="T16" fmla="*/ 37 w 83"/>
                <a:gd name="T17" fmla="*/ 59 h 61"/>
                <a:gd name="T18" fmla="*/ 30 w 83"/>
                <a:gd name="T19" fmla="*/ 61 h 61"/>
                <a:gd name="T20" fmla="*/ 24 w 83"/>
                <a:gd name="T21" fmla="*/ 61 h 61"/>
                <a:gd name="T22" fmla="*/ 17 w 83"/>
                <a:gd name="T23" fmla="*/ 61 h 61"/>
                <a:gd name="T24" fmla="*/ 11 w 83"/>
                <a:gd name="T25" fmla="*/ 61 h 61"/>
                <a:gd name="T26" fmla="*/ 4 w 83"/>
                <a:gd name="T27" fmla="*/ 50 h 61"/>
                <a:gd name="T28" fmla="*/ 0 w 83"/>
                <a:gd name="T29" fmla="*/ 36 h 61"/>
                <a:gd name="T30" fmla="*/ 0 w 83"/>
                <a:gd name="T31" fmla="*/ 22 h 61"/>
                <a:gd name="T32" fmla="*/ 2 w 83"/>
                <a:gd name="T33" fmla="*/ 10 h 61"/>
                <a:gd name="T34" fmla="*/ 11 w 83"/>
                <a:gd name="T35" fmla="*/ 4 h 61"/>
                <a:gd name="T36" fmla="*/ 21 w 83"/>
                <a:gd name="T37" fmla="*/ 0 h 61"/>
                <a:gd name="T38" fmla="*/ 32 w 83"/>
                <a:gd name="T39" fmla="*/ 0 h 61"/>
                <a:gd name="T40" fmla="*/ 42 w 83"/>
                <a:gd name="T41" fmla="*/ 0 h 61"/>
                <a:gd name="T42" fmla="*/ 53 w 83"/>
                <a:gd name="T43" fmla="*/ 3 h 61"/>
                <a:gd name="T44" fmla="*/ 63 w 83"/>
                <a:gd name="T45" fmla="*/ 7 h 61"/>
                <a:gd name="T46" fmla="*/ 73 w 83"/>
                <a:gd name="T47" fmla="*/ 11 h 61"/>
                <a:gd name="T48" fmla="*/ 83 w 83"/>
                <a:gd name="T4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78415DA9-66B5-EAE4-C57B-D0724DE2EE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>
                <a:gd name="T0" fmla="*/ 61 w 64"/>
                <a:gd name="T1" fmla="*/ 50 h 50"/>
                <a:gd name="T2" fmla="*/ 53 w 64"/>
                <a:gd name="T3" fmla="*/ 50 h 50"/>
                <a:gd name="T4" fmla="*/ 45 w 64"/>
                <a:gd name="T5" fmla="*/ 49 h 50"/>
                <a:gd name="T6" fmla="*/ 36 w 64"/>
                <a:gd name="T7" fmla="*/ 46 h 50"/>
                <a:gd name="T8" fmla="*/ 29 w 64"/>
                <a:gd name="T9" fmla="*/ 42 h 50"/>
                <a:gd name="T10" fmla="*/ 21 w 64"/>
                <a:gd name="T11" fmla="*/ 38 h 50"/>
                <a:gd name="T12" fmla="*/ 14 w 64"/>
                <a:gd name="T13" fmla="*/ 32 h 50"/>
                <a:gd name="T14" fmla="*/ 7 w 64"/>
                <a:gd name="T15" fmla="*/ 27 h 50"/>
                <a:gd name="T16" fmla="*/ 0 w 64"/>
                <a:gd name="T17" fmla="*/ 21 h 50"/>
                <a:gd name="T18" fmla="*/ 7 w 64"/>
                <a:gd name="T19" fmla="*/ 18 h 50"/>
                <a:gd name="T20" fmla="*/ 15 w 64"/>
                <a:gd name="T21" fmla="*/ 17 h 50"/>
                <a:gd name="T22" fmla="*/ 22 w 64"/>
                <a:gd name="T23" fmla="*/ 14 h 50"/>
                <a:gd name="T24" fmla="*/ 31 w 64"/>
                <a:gd name="T25" fmla="*/ 13 h 50"/>
                <a:gd name="T26" fmla="*/ 39 w 64"/>
                <a:gd name="T27" fmla="*/ 10 h 50"/>
                <a:gd name="T28" fmla="*/ 46 w 64"/>
                <a:gd name="T29" fmla="*/ 7 h 50"/>
                <a:gd name="T30" fmla="*/ 54 w 64"/>
                <a:gd name="T31" fmla="*/ 4 h 50"/>
                <a:gd name="T32" fmla="*/ 61 w 64"/>
                <a:gd name="T33" fmla="*/ 0 h 50"/>
                <a:gd name="T34" fmla="*/ 63 w 64"/>
                <a:gd name="T35" fmla="*/ 13 h 50"/>
                <a:gd name="T36" fmla="*/ 64 w 64"/>
                <a:gd name="T37" fmla="*/ 25 h 50"/>
                <a:gd name="T38" fmla="*/ 64 w 64"/>
                <a:gd name="T39" fmla="*/ 39 h 50"/>
                <a:gd name="T40" fmla="*/ 61 w 64"/>
                <a:gd name="T4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ABE4FE8A-A0BE-3B85-0869-86724083A3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>
                <a:gd name="T0" fmla="*/ 137 w 137"/>
                <a:gd name="T1" fmla="*/ 14 h 28"/>
                <a:gd name="T2" fmla="*/ 137 w 137"/>
                <a:gd name="T3" fmla="*/ 28 h 28"/>
                <a:gd name="T4" fmla="*/ 122 w 137"/>
                <a:gd name="T5" fmla="*/ 23 h 28"/>
                <a:gd name="T6" fmla="*/ 105 w 137"/>
                <a:gd name="T7" fmla="*/ 18 h 28"/>
                <a:gd name="T8" fmla="*/ 90 w 137"/>
                <a:gd name="T9" fmla="*/ 16 h 28"/>
                <a:gd name="T10" fmla="*/ 73 w 137"/>
                <a:gd name="T11" fmla="*/ 16 h 28"/>
                <a:gd name="T12" fmla="*/ 56 w 137"/>
                <a:gd name="T13" fmla="*/ 16 h 28"/>
                <a:gd name="T14" fmla="*/ 39 w 137"/>
                <a:gd name="T15" fmla="*/ 18 h 28"/>
                <a:gd name="T16" fmla="*/ 24 w 137"/>
                <a:gd name="T17" fmla="*/ 23 h 28"/>
                <a:gd name="T18" fmla="*/ 9 w 137"/>
                <a:gd name="T19" fmla="*/ 28 h 28"/>
                <a:gd name="T20" fmla="*/ 0 w 137"/>
                <a:gd name="T21" fmla="*/ 28 h 28"/>
                <a:gd name="T22" fmla="*/ 13 w 137"/>
                <a:gd name="T23" fmla="*/ 16 h 28"/>
                <a:gd name="T24" fmla="*/ 28 w 137"/>
                <a:gd name="T25" fmla="*/ 7 h 28"/>
                <a:gd name="T26" fmla="*/ 45 w 137"/>
                <a:gd name="T27" fmla="*/ 3 h 28"/>
                <a:gd name="T28" fmla="*/ 63 w 137"/>
                <a:gd name="T29" fmla="*/ 0 h 28"/>
                <a:gd name="T30" fmla="*/ 81 w 137"/>
                <a:gd name="T31" fmla="*/ 0 h 28"/>
                <a:gd name="T32" fmla="*/ 99 w 137"/>
                <a:gd name="T33" fmla="*/ 3 h 28"/>
                <a:gd name="T34" fmla="*/ 119 w 137"/>
                <a:gd name="T35" fmla="*/ 9 h 28"/>
                <a:gd name="T36" fmla="*/ 137 w 137"/>
                <a:gd name="T3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1B72128E-16A3-7E2C-6A07-5D3DC3BFD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>
                <a:gd name="T0" fmla="*/ 52 w 52"/>
                <a:gd name="T1" fmla="*/ 14 h 18"/>
                <a:gd name="T2" fmla="*/ 46 w 52"/>
                <a:gd name="T3" fmla="*/ 17 h 18"/>
                <a:gd name="T4" fmla="*/ 41 w 52"/>
                <a:gd name="T5" fmla="*/ 18 h 18"/>
                <a:gd name="T6" fmla="*/ 35 w 52"/>
                <a:gd name="T7" fmla="*/ 18 h 18"/>
                <a:gd name="T8" fmla="*/ 28 w 52"/>
                <a:gd name="T9" fmla="*/ 17 h 18"/>
                <a:gd name="T10" fmla="*/ 22 w 52"/>
                <a:gd name="T11" fmla="*/ 14 h 18"/>
                <a:gd name="T12" fmla="*/ 15 w 52"/>
                <a:gd name="T13" fmla="*/ 13 h 18"/>
                <a:gd name="T14" fmla="*/ 10 w 52"/>
                <a:gd name="T15" fmla="*/ 11 h 18"/>
                <a:gd name="T16" fmla="*/ 3 w 52"/>
                <a:gd name="T17" fmla="*/ 10 h 18"/>
                <a:gd name="T18" fmla="*/ 3 w 52"/>
                <a:gd name="T19" fmla="*/ 8 h 18"/>
                <a:gd name="T20" fmla="*/ 3 w 52"/>
                <a:gd name="T21" fmla="*/ 6 h 18"/>
                <a:gd name="T22" fmla="*/ 2 w 52"/>
                <a:gd name="T23" fmla="*/ 4 h 18"/>
                <a:gd name="T24" fmla="*/ 0 w 52"/>
                <a:gd name="T25" fmla="*/ 3 h 18"/>
                <a:gd name="T26" fmla="*/ 7 w 52"/>
                <a:gd name="T27" fmla="*/ 2 h 18"/>
                <a:gd name="T28" fmla="*/ 14 w 52"/>
                <a:gd name="T29" fmla="*/ 2 h 18"/>
                <a:gd name="T30" fmla="*/ 21 w 52"/>
                <a:gd name="T31" fmla="*/ 0 h 18"/>
                <a:gd name="T32" fmla="*/ 28 w 52"/>
                <a:gd name="T33" fmla="*/ 2 h 18"/>
                <a:gd name="T34" fmla="*/ 35 w 52"/>
                <a:gd name="T35" fmla="*/ 3 h 18"/>
                <a:gd name="T36" fmla="*/ 42 w 52"/>
                <a:gd name="T37" fmla="*/ 4 h 18"/>
                <a:gd name="T38" fmla="*/ 48 w 52"/>
                <a:gd name="T39" fmla="*/ 8 h 18"/>
                <a:gd name="T40" fmla="*/ 52 w 52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E554ABF0-E774-EF7F-1450-01E519E126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>
                <a:gd name="T0" fmla="*/ 4 w 29"/>
                <a:gd name="T1" fmla="*/ 149 h 149"/>
                <a:gd name="T2" fmla="*/ 7 w 29"/>
                <a:gd name="T3" fmla="*/ 133 h 149"/>
                <a:gd name="T4" fmla="*/ 9 w 29"/>
                <a:gd name="T5" fmla="*/ 94 h 149"/>
                <a:gd name="T6" fmla="*/ 9 w 29"/>
                <a:gd name="T7" fmla="*/ 43 h 149"/>
                <a:gd name="T8" fmla="*/ 0 w 29"/>
                <a:gd name="T9" fmla="*/ 0 h 149"/>
                <a:gd name="T10" fmla="*/ 9 w 29"/>
                <a:gd name="T11" fmla="*/ 0 h 149"/>
                <a:gd name="T12" fmla="*/ 18 w 29"/>
                <a:gd name="T13" fmla="*/ 7 h 149"/>
                <a:gd name="T14" fmla="*/ 23 w 29"/>
                <a:gd name="T15" fmla="*/ 17 h 149"/>
                <a:gd name="T16" fmla="*/ 29 w 29"/>
                <a:gd name="T17" fmla="*/ 27 h 149"/>
                <a:gd name="T18" fmla="*/ 29 w 29"/>
                <a:gd name="T19" fmla="*/ 42 h 149"/>
                <a:gd name="T20" fmla="*/ 28 w 29"/>
                <a:gd name="T21" fmla="*/ 78 h 149"/>
                <a:gd name="T22" fmla="*/ 21 w 29"/>
                <a:gd name="T23" fmla="*/ 120 h 149"/>
                <a:gd name="T24" fmla="*/ 4 w 29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52E2BE2F-672C-819D-1C9A-B9E44A3326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>
                <a:gd name="T0" fmla="*/ 26 w 26"/>
                <a:gd name="T1" fmla="*/ 34 h 74"/>
                <a:gd name="T2" fmla="*/ 26 w 26"/>
                <a:gd name="T3" fmla="*/ 46 h 74"/>
                <a:gd name="T4" fmla="*/ 22 w 26"/>
                <a:gd name="T5" fmla="*/ 59 h 74"/>
                <a:gd name="T6" fmla="*/ 15 w 26"/>
                <a:gd name="T7" fmla="*/ 70 h 74"/>
                <a:gd name="T8" fmla="*/ 11 w 26"/>
                <a:gd name="T9" fmla="*/ 74 h 74"/>
                <a:gd name="T10" fmla="*/ 11 w 26"/>
                <a:gd name="T11" fmla="*/ 56 h 74"/>
                <a:gd name="T12" fmla="*/ 8 w 26"/>
                <a:gd name="T13" fmla="*/ 37 h 74"/>
                <a:gd name="T14" fmla="*/ 4 w 26"/>
                <a:gd name="T15" fmla="*/ 18 h 74"/>
                <a:gd name="T16" fmla="*/ 0 w 26"/>
                <a:gd name="T17" fmla="*/ 0 h 74"/>
                <a:gd name="T18" fmla="*/ 11 w 26"/>
                <a:gd name="T19" fmla="*/ 3 h 74"/>
                <a:gd name="T20" fmla="*/ 17 w 26"/>
                <a:gd name="T21" fmla="*/ 13 h 74"/>
                <a:gd name="T22" fmla="*/ 21 w 26"/>
                <a:gd name="T23" fmla="*/ 24 h 74"/>
                <a:gd name="T24" fmla="*/ 26 w 26"/>
                <a:gd name="T2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id="{EA8B96A0-BE3C-7B2C-D79F-369D9275F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>
                <a:gd name="T0" fmla="*/ 53 w 53"/>
                <a:gd name="T1" fmla="*/ 109 h 120"/>
                <a:gd name="T2" fmla="*/ 53 w 53"/>
                <a:gd name="T3" fmla="*/ 113 h 120"/>
                <a:gd name="T4" fmla="*/ 53 w 53"/>
                <a:gd name="T5" fmla="*/ 116 h 120"/>
                <a:gd name="T6" fmla="*/ 51 w 53"/>
                <a:gd name="T7" fmla="*/ 117 h 120"/>
                <a:gd name="T8" fmla="*/ 48 w 53"/>
                <a:gd name="T9" fmla="*/ 120 h 120"/>
                <a:gd name="T10" fmla="*/ 41 w 53"/>
                <a:gd name="T11" fmla="*/ 117 h 120"/>
                <a:gd name="T12" fmla="*/ 34 w 53"/>
                <a:gd name="T13" fmla="*/ 114 h 120"/>
                <a:gd name="T14" fmla="*/ 27 w 53"/>
                <a:gd name="T15" fmla="*/ 112 h 120"/>
                <a:gd name="T16" fmla="*/ 22 w 53"/>
                <a:gd name="T17" fmla="*/ 108 h 120"/>
                <a:gd name="T18" fmla="*/ 16 w 53"/>
                <a:gd name="T19" fmla="*/ 102 h 120"/>
                <a:gd name="T20" fmla="*/ 11 w 53"/>
                <a:gd name="T21" fmla="*/ 98 h 120"/>
                <a:gd name="T22" fmla="*/ 6 w 53"/>
                <a:gd name="T23" fmla="*/ 91 h 120"/>
                <a:gd name="T24" fmla="*/ 4 w 53"/>
                <a:gd name="T25" fmla="*/ 84 h 120"/>
                <a:gd name="T26" fmla="*/ 0 w 53"/>
                <a:gd name="T27" fmla="*/ 63 h 120"/>
                <a:gd name="T28" fmla="*/ 0 w 53"/>
                <a:gd name="T29" fmla="*/ 41 h 120"/>
                <a:gd name="T30" fmla="*/ 2 w 53"/>
                <a:gd name="T31" fmla="*/ 20 h 120"/>
                <a:gd name="T32" fmla="*/ 11 w 53"/>
                <a:gd name="T33" fmla="*/ 0 h 120"/>
                <a:gd name="T34" fmla="*/ 11 w 53"/>
                <a:gd name="T35" fmla="*/ 4 h 120"/>
                <a:gd name="T36" fmla="*/ 9 w 53"/>
                <a:gd name="T37" fmla="*/ 14 h 120"/>
                <a:gd name="T38" fmla="*/ 8 w 53"/>
                <a:gd name="T39" fmla="*/ 31 h 120"/>
                <a:gd name="T40" fmla="*/ 9 w 53"/>
                <a:gd name="T41" fmla="*/ 48 h 120"/>
                <a:gd name="T42" fmla="*/ 13 w 53"/>
                <a:gd name="T43" fmla="*/ 67 h 120"/>
                <a:gd name="T44" fmla="*/ 22 w 53"/>
                <a:gd name="T45" fmla="*/ 85 h 120"/>
                <a:gd name="T46" fmla="*/ 34 w 53"/>
                <a:gd name="T47" fmla="*/ 99 h 120"/>
                <a:gd name="T48" fmla="*/ 53 w 53"/>
                <a:gd name="T49" fmla="*/ 10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7">
              <a:extLst>
                <a:ext uri="{FF2B5EF4-FFF2-40B4-BE49-F238E27FC236}">
                  <a16:creationId xmlns:a16="http://schemas.microsoft.com/office/drawing/2014/main" id="{3C4B877D-7F14-59B1-C431-37659BBDB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>
                <a:gd name="T0" fmla="*/ 200 w 223"/>
                <a:gd name="T1" fmla="*/ 42 h 64"/>
                <a:gd name="T2" fmla="*/ 223 w 223"/>
                <a:gd name="T3" fmla="*/ 64 h 64"/>
                <a:gd name="T4" fmla="*/ 210 w 223"/>
                <a:gd name="T5" fmla="*/ 58 h 64"/>
                <a:gd name="T6" fmla="*/ 198 w 223"/>
                <a:gd name="T7" fmla="*/ 53 h 64"/>
                <a:gd name="T8" fmla="*/ 184 w 223"/>
                <a:gd name="T9" fmla="*/ 47 h 64"/>
                <a:gd name="T10" fmla="*/ 171 w 223"/>
                <a:gd name="T11" fmla="*/ 42 h 64"/>
                <a:gd name="T12" fmla="*/ 157 w 223"/>
                <a:gd name="T13" fmla="*/ 38 h 64"/>
                <a:gd name="T14" fmla="*/ 142 w 223"/>
                <a:gd name="T15" fmla="*/ 35 h 64"/>
                <a:gd name="T16" fmla="*/ 128 w 223"/>
                <a:gd name="T17" fmla="*/ 31 h 64"/>
                <a:gd name="T18" fmla="*/ 114 w 223"/>
                <a:gd name="T19" fmla="*/ 28 h 64"/>
                <a:gd name="T20" fmla="*/ 99 w 223"/>
                <a:gd name="T21" fmla="*/ 26 h 64"/>
                <a:gd name="T22" fmla="*/ 83 w 223"/>
                <a:gd name="T23" fmla="*/ 26 h 64"/>
                <a:gd name="T24" fmla="*/ 69 w 223"/>
                <a:gd name="T25" fmla="*/ 26 h 64"/>
                <a:gd name="T26" fmla="*/ 55 w 223"/>
                <a:gd name="T27" fmla="*/ 28 h 64"/>
                <a:gd name="T28" fmla="*/ 40 w 223"/>
                <a:gd name="T29" fmla="*/ 29 h 64"/>
                <a:gd name="T30" fmla="*/ 26 w 223"/>
                <a:gd name="T31" fmla="*/ 33 h 64"/>
                <a:gd name="T32" fmla="*/ 14 w 223"/>
                <a:gd name="T33" fmla="*/ 38 h 64"/>
                <a:gd name="T34" fmla="*/ 0 w 223"/>
                <a:gd name="T35" fmla="*/ 43 h 64"/>
                <a:gd name="T36" fmla="*/ 4 w 223"/>
                <a:gd name="T37" fmla="*/ 32 h 64"/>
                <a:gd name="T38" fmla="*/ 9 w 223"/>
                <a:gd name="T39" fmla="*/ 24 h 64"/>
                <a:gd name="T40" fmla="*/ 16 w 223"/>
                <a:gd name="T41" fmla="*/ 17 h 64"/>
                <a:gd name="T42" fmla="*/ 25 w 223"/>
                <a:gd name="T43" fmla="*/ 11 h 64"/>
                <a:gd name="T44" fmla="*/ 34 w 223"/>
                <a:gd name="T45" fmla="*/ 7 h 64"/>
                <a:gd name="T46" fmla="*/ 44 w 223"/>
                <a:gd name="T47" fmla="*/ 4 h 64"/>
                <a:gd name="T48" fmla="*/ 54 w 223"/>
                <a:gd name="T49" fmla="*/ 1 h 64"/>
                <a:gd name="T50" fmla="*/ 65 w 223"/>
                <a:gd name="T51" fmla="*/ 0 h 64"/>
                <a:gd name="T52" fmla="*/ 83 w 223"/>
                <a:gd name="T53" fmla="*/ 1 h 64"/>
                <a:gd name="T54" fmla="*/ 103 w 223"/>
                <a:gd name="T55" fmla="*/ 3 h 64"/>
                <a:gd name="T56" fmla="*/ 122 w 223"/>
                <a:gd name="T57" fmla="*/ 4 h 64"/>
                <a:gd name="T58" fmla="*/ 140 w 223"/>
                <a:gd name="T59" fmla="*/ 8 h 64"/>
                <a:gd name="T60" fmla="*/ 157 w 223"/>
                <a:gd name="T61" fmla="*/ 14 h 64"/>
                <a:gd name="T62" fmla="*/ 174 w 223"/>
                <a:gd name="T63" fmla="*/ 21 h 64"/>
                <a:gd name="T64" fmla="*/ 188 w 223"/>
                <a:gd name="T65" fmla="*/ 31 h 64"/>
                <a:gd name="T66" fmla="*/ 200 w 223"/>
                <a:gd name="T6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8">
              <a:extLst>
                <a:ext uri="{FF2B5EF4-FFF2-40B4-BE49-F238E27FC236}">
                  <a16:creationId xmlns:a16="http://schemas.microsoft.com/office/drawing/2014/main" id="{12509B8F-A153-39CC-F838-BE4260FD1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>
                <a:gd name="T0" fmla="*/ 101 w 101"/>
                <a:gd name="T1" fmla="*/ 0 h 19"/>
                <a:gd name="T2" fmla="*/ 99 w 101"/>
                <a:gd name="T3" fmla="*/ 3 h 19"/>
                <a:gd name="T4" fmla="*/ 97 w 101"/>
                <a:gd name="T5" fmla="*/ 6 h 19"/>
                <a:gd name="T6" fmla="*/ 94 w 101"/>
                <a:gd name="T7" fmla="*/ 10 h 19"/>
                <a:gd name="T8" fmla="*/ 91 w 101"/>
                <a:gd name="T9" fmla="*/ 13 h 19"/>
                <a:gd name="T10" fmla="*/ 80 w 101"/>
                <a:gd name="T11" fmla="*/ 16 h 19"/>
                <a:gd name="T12" fmla="*/ 69 w 101"/>
                <a:gd name="T13" fmla="*/ 17 h 19"/>
                <a:gd name="T14" fmla="*/ 58 w 101"/>
                <a:gd name="T15" fmla="*/ 17 h 19"/>
                <a:gd name="T16" fmla="*/ 46 w 101"/>
                <a:gd name="T17" fmla="*/ 19 h 19"/>
                <a:gd name="T18" fmla="*/ 35 w 101"/>
                <a:gd name="T19" fmla="*/ 19 h 19"/>
                <a:gd name="T20" fmla="*/ 23 w 101"/>
                <a:gd name="T21" fmla="*/ 17 h 19"/>
                <a:gd name="T22" fmla="*/ 12 w 101"/>
                <a:gd name="T23" fmla="*/ 17 h 19"/>
                <a:gd name="T24" fmla="*/ 0 w 101"/>
                <a:gd name="T25" fmla="*/ 16 h 19"/>
                <a:gd name="T26" fmla="*/ 5 w 101"/>
                <a:gd name="T27" fmla="*/ 0 h 19"/>
                <a:gd name="T28" fmla="*/ 17 w 101"/>
                <a:gd name="T29" fmla="*/ 2 h 19"/>
                <a:gd name="T30" fmla="*/ 28 w 101"/>
                <a:gd name="T31" fmla="*/ 3 h 19"/>
                <a:gd name="T32" fmla="*/ 41 w 101"/>
                <a:gd name="T33" fmla="*/ 5 h 19"/>
                <a:gd name="T34" fmla="*/ 53 w 101"/>
                <a:gd name="T35" fmla="*/ 5 h 19"/>
                <a:gd name="T36" fmla="*/ 65 w 101"/>
                <a:gd name="T37" fmla="*/ 5 h 19"/>
                <a:gd name="T38" fmla="*/ 77 w 101"/>
                <a:gd name="T39" fmla="*/ 3 h 19"/>
                <a:gd name="T40" fmla="*/ 88 w 101"/>
                <a:gd name="T41" fmla="*/ 2 h 19"/>
                <a:gd name="T42" fmla="*/ 101 w 101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9">
              <a:extLst>
                <a:ext uri="{FF2B5EF4-FFF2-40B4-BE49-F238E27FC236}">
                  <a16:creationId xmlns:a16="http://schemas.microsoft.com/office/drawing/2014/main" id="{BB5F2784-8D5B-25D0-E24F-61F367920F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>
                <a:gd name="T0" fmla="*/ 18 w 36"/>
                <a:gd name="T1" fmla="*/ 36 h 66"/>
                <a:gd name="T2" fmla="*/ 22 w 36"/>
                <a:gd name="T3" fmla="*/ 45 h 66"/>
                <a:gd name="T4" fmla="*/ 32 w 36"/>
                <a:gd name="T5" fmla="*/ 50 h 66"/>
                <a:gd name="T6" fmla="*/ 36 w 36"/>
                <a:gd name="T7" fmla="*/ 57 h 66"/>
                <a:gd name="T8" fmla="*/ 29 w 36"/>
                <a:gd name="T9" fmla="*/ 66 h 66"/>
                <a:gd name="T10" fmla="*/ 18 w 36"/>
                <a:gd name="T11" fmla="*/ 59 h 66"/>
                <a:gd name="T12" fmla="*/ 9 w 36"/>
                <a:gd name="T13" fmla="*/ 49 h 66"/>
                <a:gd name="T14" fmla="*/ 3 w 36"/>
                <a:gd name="T15" fmla="*/ 38 h 66"/>
                <a:gd name="T16" fmla="*/ 0 w 36"/>
                <a:gd name="T17" fmla="*/ 25 h 66"/>
                <a:gd name="T18" fmla="*/ 0 w 36"/>
                <a:gd name="T19" fmla="*/ 18 h 66"/>
                <a:gd name="T20" fmla="*/ 1 w 36"/>
                <a:gd name="T21" fmla="*/ 11 h 66"/>
                <a:gd name="T22" fmla="*/ 4 w 36"/>
                <a:gd name="T23" fmla="*/ 6 h 66"/>
                <a:gd name="T24" fmla="*/ 8 w 36"/>
                <a:gd name="T25" fmla="*/ 0 h 66"/>
                <a:gd name="T26" fmla="*/ 12 w 36"/>
                <a:gd name="T27" fmla="*/ 11 h 66"/>
                <a:gd name="T28" fmla="*/ 14 w 36"/>
                <a:gd name="T29" fmla="*/ 21 h 66"/>
                <a:gd name="T30" fmla="*/ 15 w 36"/>
                <a:gd name="T31" fmla="*/ 28 h 66"/>
                <a:gd name="T32" fmla="*/ 18 w 36"/>
                <a:gd name="T33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70">
              <a:extLst>
                <a:ext uri="{FF2B5EF4-FFF2-40B4-BE49-F238E27FC236}">
                  <a16:creationId xmlns:a16="http://schemas.microsoft.com/office/drawing/2014/main" id="{39AD4FA9-B439-F948-AA42-5998CA2459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>
                <a:gd name="T0" fmla="*/ 131 w 228"/>
                <a:gd name="T1" fmla="*/ 38 h 42"/>
                <a:gd name="T2" fmla="*/ 115 w 228"/>
                <a:gd name="T3" fmla="*/ 40 h 42"/>
                <a:gd name="T4" fmla="*/ 98 w 228"/>
                <a:gd name="T5" fmla="*/ 41 h 42"/>
                <a:gd name="T6" fmla="*/ 80 w 228"/>
                <a:gd name="T7" fmla="*/ 42 h 42"/>
                <a:gd name="T8" fmla="*/ 63 w 228"/>
                <a:gd name="T9" fmla="*/ 42 h 42"/>
                <a:gd name="T10" fmla="*/ 46 w 228"/>
                <a:gd name="T11" fmla="*/ 41 h 42"/>
                <a:gd name="T12" fmla="*/ 30 w 228"/>
                <a:gd name="T13" fmla="*/ 38 h 42"/>
                <a:gd name="T14" fmla="*/ 14 w 228"/>
                <a:gd name="T15" fmla="*/ 31 h 42"/>
                <a:gd name="T16" fmla="*/ 0 w 228"/>
                <a:gd name="T17" fmla="*/ 23 h 42"/>
                <a:gd name="T18" fmla="*/ 14 w 228"/>
                <a:gd name="T19" fmla="*/ 26 h 42"/>
                <a:gd name="T20" fmla="*/ 28 w 228"/>
                <a:gd name="T21" fmla="*/ 27 h 42"/>
                <a:gd name="T22" fmla="*/ 44 w 228"/>
                <a:gd name="T23" fmla="*/ 28 h 42"/>
                <a:gd name="T24" fmla="*/ 58 w 228"/>
                <a:gd name="T25" fmla="*/ 30 h 42"/>
                <a:gd name="T26" fmla="*/ 73 w 228"/>
                <a:gd name="T27" fmla="*/ 30 h 42"/>
                <a:gd name="T28" fmla="*/ 87 w 228"/>
                <a:gd name="T29" fmla="*/ 30 h 42"/>
                <a:gd name="T30" fmla="*/ 102 w 228"/>
                <a:gd name="T31" fmla="*/ 28 h 42"/>
                <a:gd name="T32" fmla="*/ 116 w 228"/>
                <a:gd name="T33" fmla="*/ 27 h 42"/>
                <a:gd name="T34" fmla="*/ 131 w 228"/>
                <a:gd name="T35" fmla="*/ 26 h 42"/>
                <a:gd name="T36" fmla="*/ 145 w 228"/>
                <a:gd name="T37" fmla="*/ 23 h 42"/>
                <a:gd name="T38" fmla="*/ 159 w 228"/>
                <a:gd name="T39" fmla="*/ 20 h 42"/>
                <a:gd name="T40" fmla="*/ 173 w 228"/>
                <a:gd name="T41" fmla="*/ 17 h 42"/>
                <a:gd name="T42" fmla="*/ 187 w 228"/>
                <a:gd name="T43" fmla="*/ 13 h 42"/>
                <a:gd name="T44" fmla="*/ 201 w 228"/>
                <a:gd name="T45" fmla="*/ 10 h 42"/>
                <a:gd name="T46" fmla="*/ 215 w 228"/>
                <a:gd name="T47" fmla="*/ 5 h 42"/>
                <a:gd name="T48" fmla="*/ 228 w 228"/>
                <a:gd name="T49" fmla="*/ 0 h 42"/>
                <a:gd name="T50" fmla="*/ 222 w 228"/>
                <a:gd name="T51" fmla="*/ 13 h 42"/>
                <a:gd name="T52" fmla="*/ 212 w 228"/>
                <a:gd name="T53" fmla="*/ 21 h 42"/>
                <a:gd name="T54" fmla="*/ 201 w 228"/>
                <a:gd name="T55" fmla="*/ 27 h 42"/>
                <a:gd name="T56" fmla="*/ 189 w 228"/>
                <a:gd name="T57" fmla="*/ 31 h 42"/>
                <a:gd name="T58" fmla="*/ 173 w 228"/>
                <a:gd name="T59" fmla="*/ 33 h 42"/>
                <a:gd name="T60" fmla="*/ 159 w 228"/>
                <a:gd name="T61" fmla="*/ 34 h 42"/>
                <a:gd name="T62" fmla="*/ 145 w 228"/>
                <a:gd name="T63" fmla="*/ 35 h 42"/>
                <a:gd name="T64" fmla="*/ 131 w 228"/>
                <a:gd name="T6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71">
              <a:extLst>
                <a:ext uri="{FF2B5EF4-FFF2-40B4-BE49-F238E27FC236}">
                  <a16:creationId xmlns:a16="http://schemas.microsoft.com/office/drawing/2014/main" id="{5AC6F296-D461-CF00-3063-BC5A9A6F4B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>
                <a:gd name="T0" fmla="*/ 121 w 121"/>
                <a:gd name="T1" fmla="*/ 2 h 26"/>
                <a:gd name="T2" fmla="*/ 117 w 121"/>
                <a:gd name="T3" fmla="*/ 9 h 26"/>
                <a:gd name="T4" fmla="*/ 110 w 121"/>
                <a:gd name="T5" fmla="*/ 13 h 26"/>
                <a:gd name="T6" fmla="*/ 102 w 121"/>
                <a:gd name="T7" fmla="*/ 16 h 26"/>
                <a:gd name="T8" fmla="*/ 95 w 121"/>
                <a:gd name="T9" fmla="*/ 20 h 26"/>
                <a:gd name="T10" fmla="*/ 84 w 121"/>
                <a:gd name="T11" fmla="*/ 21 h 26"/>
                <a:gd name="T12" fmla="*/ 71 w 121"/>
                <a:gd name="T13" fmla="*/ 23 h 26"/>
                <a:gd name="T14" fmla="*/ 60 w 121"/>
                <a:gd name="T15" fmla="*/ 24 h 26"/>
                <a:gd name="T16" fmla="*/ 47 w 121"/>
                <a:gd name="T17" fmla="*/ 24 h 26"/>
                <a:gd name="T18" fmla="*/ 35 w 121"/>
                <a:gd name="T19" fmla="*/ 26 h 26"/>
                <a:gd name="T20" fmla="*/ 24 w 121"/>
                <a:gd name="T21" fmla="*/ 26 h 26"/>
                <a:gd name="T22" fmla="*/ 11 w 121"/>
                <a:gd name="T23" fmla="*/ 24 h 26"/>
                <a:gd name="T24" fmla="*/ 0 w 121"/>
                <a:gd name="T25" fmla="*/ 21 h 26"/>
                <a:gd name="T26" fmla="*/ 14 w 121"/>
                <a:gd name="T27" fmla="*/ 20 h 26"/>
                <a:gd name="T28" fmla="*/ 29 w 121"/>
                <a:gd name="T29" fmla="*/ 17 h 26"/>
                <a:gd name="T30" fmla="*/ 43 w 121"/>
                <a:gd name="T31" fmla="*/ 14 h 26"/>
                <a:gd name="T32" fmla="*/ 57 w 121"/>
                <a:gd name="T33" fmla="*/ 10 h 26"/>
                <a:gd name="T34" fmla="*/ 71 w 121"/>
                <a:gd name="T35" fmla="*/ 7 h 26"/>
                <a:gd name="T36" fmla="*/ 85 w 121"/>
                <a:gd name="T37" fmla="*/ 5 h 26"/>
                <a:gd name="T38" fmla="*/ 99 w 121"/>
                <a:gd name="T39" fmla="*/ 5 h 26"/>
                <a:gd name="T40" fmla="*/ 111 w 121"/>
                <a:gd name="T41" fmla="*/ 5 h 26"/>
                <a:gd name="T42" fmla="*/ 113 w 121"/>
                <a:gd name="T43" fmla="*/ 2 h 26"/>
                <a:gd name="T44" fmla="*/ 116 w 121"/>
                <a:gd name="T45" fmla="*/ 0 h 26"/>
                <a:gd name="T46" fmla="*/ 118 w 121"/>
                <a:gd name="T47" fmla="*/ 0 h 26"/>
                <a:gd name="T48" fmla="*/ 121 w 121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72">
              <a:extLst>
                <a:ext uri="{FF2B5EF4-FFF2-40B4-BE49-F238E27FC236}">
                  <a16:creationId xmlns:a16="http://schemas.microsoft.com/office/drawing/2014/main" id="{A96F1B57-0F3B-1511-045E-78EC48894C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>
                <a:gd name="T0" fmla="*/ 64 w 64"/>
                <a:gd name="T1" fmla="*/ 0 h 62"/>
                <a:gd name="T2" fmla="*/ 63 w 64"/>
                <a:gd name="T3" fmla="*/ 10 h 62"/>
                <a:gd name="T4" fmla="*/ 60 w 64"/>
                <a:gd name="T5" fmla="*/ 19 h 62"/>
                <a:gd name="T6" fmla="*/ 54 w 64"/>
                <a:gd name="T7" fmla="*/ 27 h 62"/>
                <a:gd name="T8" fmla="*/ 49 w 64"/>
                <a:gd name="T9" fmla="*/ 35 h 62"/>
                <a:gd name="T10" fmla="*/ 42 w 64"/>
                <a:gd name="T11" fmla="*/ 42 h 62"/>
                <a:gd name="T12" fmla="*/ 34 w 64"/>
                <a:gd name="T13" fmla="*/ 49 h 62"/>
                <a:gd name="T14" fmla="*/ 24 w 64"/>
                <a:gd name="T15" fmla="*/ 55 h 62"/>
                <a:gd name="T16" fmla="*/ 15 w 64"/>
                <a:gd name="T17" fmla="*/ 59 h 62"/>
                <a:gd name="T18" fmla="*/ 11 w 64"/>
                <a:gd name="T19" fmla="*/ 60 h 62"/>
                <a:gd name="T20" fmla="*/ 7 w 64"/>
                <a:gd name="T21" fmla="*/ 62 h 62"/>
                <a:gd name="T22" fmla="*/ 3 w 64"/>
                <a:gd name="T23" fmla="*/ 62 h 62"/>
                <a:gd name="T24" fmla="*/ 0 w 64"/>
                <a:gd name="T25" fmla="*/ 58 h 62"/>
                <a:gd name="T26" fmla="*/ 7 w 64"/>
                <a:gd name="T27" fmla="*/ 52 h 62"/>
                <a:gd name="T28" fmla="*/ 15 w 64"/>
                <a:gd name="T29" fmla="*/ 46 h 62"/>
                <a:gd name="T30" fmla="*/ 24 w 64"/>
                <a:gd name="T31" fmla="*/ 41 h 62"/>
                <a:gd name="T32" fmla="*/ 34 w 64"/>
                <a:gd name="T33" fmla="*/ 34 h 62"/>
                <a:gd name="T34" fmla="*/ 42 w 64"/>
                <a:gd name="T35" fmla="*/ 27 h 62"/>
                <a:gd name="T36" fmla="*/ 49 w 64"/>
                <a:gd name="T37" fmla="*/ 19 h 62"/>
                <a:gd name="T38" fmla="*/ 56 w 64"/>
                <a:gd name="T39" fmla="*/ 10 h 62"/>
                <a:gd name="T40" fmla="*/ 60 w 64"/>
                <a:gd name="T41" fmla="*/ 0 h 62"/>
                <a:gd name="T42" fmla="*/ 64 w 64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3">
              <a:extLst>
                <a:ext uri="{FF2B5EF4-FFF2-40B4-BE49-F238E27FC236}">
                  <a16:creationId xmlns:a16="http://schemas.microsoft.com/office/drawing/2014/main" id="{C9F1A060-0FAB-30A5-1356-B37D6ACEF1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6 h 20"/>
                <a:gd name="T4" fmla="*/ 16 w 19"/>
                <a:gd name="T5" fmla="*/ 10 h 20"/>
                <a:gd name="T6" fmla="*/ 11 w 19"/>
                <a:gd name="T7" fmla="*/ 15 h 20"/>
                <a:gd name="T8" fmla="*/ 8 w 19"/>
                <a:gd name="T9" fmla="*/ 20 h 20"/>
                <a:gd name="T10" fmla="*/ 5 w 19"/>
                <a:gd name="T11" fmla="*/ 20 h 20"/>
                <a:gd name="T12" fmla="*/ 4 w 19"/>
                <a:gd name="T13" fmla="*/ 20 h 20"/>
                <a:gd name="T14" fmla="*/ 1 w 19"/>
                <a:gd name="T15" fmla="*/ 18 h 20"/>
                <a:gd name="T16" fmla="*/ 0 w 19"/>
                <a:gd name="T17" fmla="*/ 17 h 20"/>
                <a:gd name="T18" fmla="*/ 4 w 19"/>
                <a:gd name="T19" fmla="*/ 14 h 20"/>
                <a:gd name="T20" fmla="*/ 9 w 19"/>
                <a:gd name="T21" fmla="*/ 8 h 20"/>
                <a:gd name="T22" fmla="*/ 14 w 19"/>
                <a:gd name="T23" fmla="*/ 3 h 20"/>
                <a:gd name="T24" fmla="*/ 19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2B05B41-6C9F-6492-2C28-AFD49E5ACDA9}"/>
              </a:ext>
            </a:extLst>
          </p:cNvPr>
          <p:cNvCxnSpPr/>
          <p:nvPr/>
        </p:nvCxnSpPr>
        <p:spPr>
          <a:xfrm>
            <a:off x="4168278" y="5731423"/>
            <a:ext cx="173386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874C923-6745-528C-A645-0491DC094158}"/>
              </a:ext>
            </a:extLst>
          </p:cNvPr>
          <p:cNvCxnSpPr>
            <a:cxnSpLocks/>
          </p:cNvCxnSpPr>
          <p:nvPr/>
        </p:nvCxnSpPr>
        <p:spPr>
          <a:xfrm flipH="1">
            <a:off x="4421619" y="5457577"/>
            <a:ext cx="173386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8674924-8E69-7A84-0F45-4C36D48FCADE}"/>
              </a:ext>
            </a:extLst>
          </p:cNvPr>
          <p:cNvCxnSpPr>
            <a:cxnSpLocks/>
          </p:cNvCxnSpPr>
          <p:nvPr/>
        </p:nvCxnSpPr>
        <p:spPr>
          <a:xfrm flipH="1">
            <a:off x="4421619" y="4890449"/>
            <a:ext cx="173386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2FA38C-88A6-8534-DEF1-D43971AEBAF6}"/>
                  </a:ext>
                </a:extLst>
              </p:cNvPr>
              <p:cNvSpPr txBox="1"/>
              <p:nvPr/>
            </p:nvSpPr>
            <p:spPr>
              <a:xfrm>
                <a:off x="4737962" y="4558644"/>
                <a:ext cx="1387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E2FA38C-88A6-8534-DEF1-D43971AE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62" y="4558644"/>
                <a:ext cx="1387752" cy="369332"/>
              </a:xfrm>
              <a:prstGeom prst="rect">
                <a:avLst/>
              </a:prstGeom>
              <a:blipFill>
                <a:blip r:embed="rId8"/>
                <a:stretch>
                  <a:fillRect l="-2703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D55C0B-52B2-A5FE-7AAD-E0753F564661}"/>
                  </a:ext>
                </a:extLst>
              </p:cNvPr>
              <p:cNvSpPr txBox="1"/>
              <p:nvPr/>
            </p:nvSpPr>
            <p:spPr>
              <a:xfrm>
                <a:off x="4114994" y="4846621"/>
                <a:ext cx="139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ED55C0B-52B2-A5FE-7AAD-E0753F56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94" y="4846621"/>
                <a:ext cx="1396664" cy="369332"/>
              </a:xfrm>
              <a:prstGeom prst="rect">
                <a:avLst/>
              </a:prstGeom>
              <a:blipFill>
                <a:blip r:embed="rId9"/>
                <a:stretch>
                  <a:fillRect l="-363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2BD1C440-CFF7-54CA-7DC5-34AC04DCF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503" y="4891973"/>
            <a:ext cx="530019" cy="530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272B907-FC32-F278-70EE-CA8365BF619B}"/>
                  </a:ext>
                </a:extLst>
              </p:cNvPr>
              <p:cNvSpPr txBox="1"/>
              <p:nvPr/>
            </p:nvSpPr>
            <p:spPr>
              <a:xfrm>
                <a:off x="4808167" y="5143616"/>
                <a:ext cx="1246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272B907-FC32-F278-70EE-CA8365BF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167" y="5143616"/>
                <a:ext cx="1246431" cy="369332"/>
              </a:xfrm>
              <a:prstGeom prst="rect">
                <a:avLst/>
              </a:prstGeom>
              <a:blipFill>
                <a:blip r:embed="rId10"/>
                <a:stretch>
                  <a:fillRect l="-404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D1C66E5-21B2-D840-1325-B399201965BB}"/>
                  </a:ext>
                </a:extLst>
              </p:cNvPr>
              <p:cNvSpPr txBox="1"/>
              <p:nvPr/>
            </p:nvSpPr>
            <p:spPr>
              <a:xfrm>
                <a:off x="4228302" y="5426194"/>
                <a:ext cx="1256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opening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D1C66E5-21B2-D840-1325-B39920196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302" y="5426194"/>
                <a:ext cx="1256691" cy="369332"/>
              </a:xfrm>
              <a:prstGeom prst="rect">
                <a:avLst/>
              </a:prstGeom>
              <a:blipFill>
                <a:blip r:embed="rId11"/>
                <a:stretch>
                  <a:fillRect l="-50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C8DAE391-56B4-5C7F-946C-5F06D6CF2D94}"/>
                  </a:ext>
                </a:extLst>
              </p:cNvPr>
              <p:cNvSpPr/>
              <p:nvPr/>
            </p:nvSpPr>
            <p:spPr>
              <a:xfrm>
                <a:off x="7099161" y="4973041"/>
                <a:ext cx="3117409" cy="694029"/>
              </a:xfrm>
              <a:prstGeom prst="roundRect">
                <a:avLst>
                  <a:gd name="adj" fmla="val 9589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+mj-lt"/>
                  </a:rPr>
                  <a:t>Verifier is fully classical, but needs private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C8DAE391-56B4-5C7F-946C-5F06D6CF2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61" y="4973041"/>
                <a:ext cx="3117409" cy="694029"/>
              </a:xfrm>
              <a:prstGeom prst="roundRect">
                <a:avLst>
                  <a:gd name="adj" fmla="val 9589"/>
                </a:avLst>
              </a:prstGeom>
              <a:blipFill>
                <a:blip r:embed="rId12"/>
                <a:stretch>
                  <a:fillRect t="-5263" b="-140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05D0FEF9-A107-3758-626B-C69898B75101}"/>
              </a:ext>
            </a:extLst>
          </p:cNvPr>
          <p:cNvSpPr/>
          <p:nvPr/>
        </p:nvSpPr>
        <p:spPr>
          <a:xfrm>
            <a:off x="8016060" y="6190938"/>
            <a:ext cx="1667586" cy="527942"/>
          </a:xfrm>
          <a:prstGeom prst="roundRect">
            <a:avLst>
              <a:gd name="adj" fmla="val 958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Fully classical</a:t>
            </a:r>
          </a:p>
        </p:txBody>
      </p:sp>
    </p:spTree>
    <p:extLst>
      <p:ext uri="{BB962C8B-B14F-4D97-AF65-F5344CB8AC3E}">
        <p14:creationId xmlns:p14="http://schemas.microsoft.com/office/powerpoint/2010/main" val="18831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4" grpId="0"/>
      <p:bldP spid="65" grpId="0" animBg="1"/>
      <p:bldP spid="124" grpId="0"/>
      <p:bldP spid="125" grpId="0"/>
      <p:bldP spid="129" grpId="0"/>
      <p:bldP spid="130" grpId="0"/>
      <p:bldP spid="131" grpId="0" animBg="1"/>
      <p:bldP spid="1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73240</TotalTime>
  <Words>1873</Words>
  <Application>Microsoft Macintosh PowerPoint</Application>
  <PresentationFormat>Widescreen</PresentationFormat>
  <Paragraphs>327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DIN Condensed</vt:lpstr>
      <vt:lpstr>Verdana</vt:lpstr>
      <vt:lpstr>Wingdings</vt:lpstr>
      <vt:lpstr>Office Theme</vt:lpstr>
      <vt:lpstr>Succinct Arguments  for BatchQMA and Friends </vt:lpstr>
      <vt:lpstr>Succinct Arguments [Kilian92, Micali94]</vt:lpstr>
      <vt:lpstr>Succinct Arguments [Kilian92, Micali94]</vt:lpstr>
      <vt:lpstr>This Work: Succinct Quantum Arguments  [CCY20, BKLMMVVY22, GKNV24, MNZ24]</vt:lpstr>
      <vt:lpstr>This Work: Succinct Quantum Arguments  [CCY20, BKLMMVVY22, GKNV24, MNZ24]</vt:lpstr>
      <vt:lpstr>Minimal Round Complexity without heuristics?</vt:lpstr>
      <vt:lpstr>This Work: Results</vt:lpstr>
      <vt:lpstr>Key Barrier faced by prior works</vt:lpstr>
      <vt:lpstr>The rewinding barrier in existing blueprints</vt:lpstr>
      <vt:lpstr>The rewinding barrier in existing blueprints</vt:lpstr>
      <vt:lpstr>The rewinding barrier in existing blueprints</vt:lpstr>
      <vt:lpstr>Some insights</vt:lpstr>
      <vt:lpstr>Warmup: Using BARGs instead of AoKs</vt:lpstr>
      <vt:lpstr>Warmup: Using BARGs instead of AoKs</vt:lpstr>
      <vt:lpstr>Towards 4 rounds for BatchQMA</vt:lpstr>
      <vt:lpstr>Towards 4 rounds for BatchQMA</vt:lpstr>
      <vt:lpstr>Approach 1: Bootstrapping FHE keys</vt:lpstr>
      <vt:lpstr>Approach 1: Bootstrapping FHE keys</vt:lpstr>
      <vt:lpstr>Approach 2: Bootstrapping FHE keys + FE/iO</vt:lpstr>
      <vt:lpstr>Beyond BatchQMA?</vt:lpstr>
      <vt:lpstr>Monotone-BatchQMA: Key Ideas</vt:lpstr>
      <vt:lpstr>A few more results …</vt:lpstr>
      <vt:lpstr>Conclusion &amp; Open 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Rishab Goyal</cp:lastModifiedBy>
  <cp:revision>1987</cp:revision>
  <dcterms:created xsi:type="dcterms:W3CDTF">2021-03-01T19:24:04Z</dcterms:created>
  <dcterms:modified xsi:type="dcterms:W3CDTF">2025-08-18T13:40:33Z</dcterms:modified>
</cp:coreProperties>
</file>