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415" r:id="rId2"/>
    <p:sldId id="1303" r:id="rId3"/>
    <p:sldId id="1304" r:id="rId4"/>
    <p:sldId id="1305" r:id="rId5"/>
    <p:sldId id="1131" r:id="rId6"/>
    <p:sldId id="1134" r:id="rId7"/>
    <p:sldId id="1135" r:id="rId8"/>
    <p:sldId id="1307" r:id="rId9"/>
    <p:sldId id="1341" r:id="rId10"/>
    <p:sldId id="1323" r:id="rId11"/>
    <p:sldId id="1310" r:id="rId12"/>
    <p:sldId id="1368" r:id="rId13"/>
    <p:sldId id="1369" r:id="rId14"/>
    <p:sldId id="1345" r:id="rId15"/>
    <p:sldId id="1350" r:id="rId16"/>
    <p:sldId id="1348" r:id="rId17"/>
    <p:sldId id="1349" r:id="rId18"/>
    <p:sldId id="1352" r:id="rId19"/>
    <p:sldId id="1354" r:id="rId20"/>
    <p:sldId id="1355" r:id="rId21"/>
    <p:sldId id="1356" r:id="rId22"/>
    <p:sldId id="1358" r:id="rId23"/>
    <p:sldId id="1359" r:id="rId24"/>
    <p:sldId id="1360" r:id="rId25"/>
    <p:sldId id="1361" r:id="rId26"/>
    <p:sldId id="1362" r:id="rId27"/>
    <p:sldId id="1363" r:id="rId28"/>
    <p:sldId id="1367" r:id="rId29"/>
    <p:sldId id="1365" r:id="rId30"/>
    <p:sldId id="1364" r:id="rId31"/>
    <p:sldId id="13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9FC"/>
    <a:srgbClr val="2676C2"/>
    <a:srgbClr val="215F9A"/>
    <a:srgbClr val="FBF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12"/>
    <p:restoredTop sz="74007"/>
  </p:normalViewPr>
  <p:slideViewPr>
    <p:cSldViewPr snapToGrid="0">
      <p:cViewPr varScale="1">
        <p:scale>
          <a:sx n="106" d="100"/>
          <a:sy n="106" d="100"/>
        </p:scale>
        <p:origin x="1056" y="176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BDA8-968E-8B49-BA72-D4C299DAAFE2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0B956-10C0-0E40-9699-5F4961F0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1CE44-CF48-3EBE-4B08-D920AFCB0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BD83A-B063-2CB1-881E-21C6DC4C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957610-93E3-DB98-AED2-72857B9BE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start with the problem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C5C77-6796-3F68-AB60-9E3C6D781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64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C9730-DC2E-4754-9054-861443A34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559A79-2C31-B9A5-769B-DE4B9C79B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93D53-38D9-A77E-5A4F-66316B7CD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CCFB2-54C2-13B6-C25D-0670B30F1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20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9052A-2A0D-3243-B280-3A99049C5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71708-127B-2600-BC5A-F83BD88D0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687C1-5236-B3EC-843D-5E79D8D07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59782-D86E-2C51-A28F-6D6099807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85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73349-E6E9-3FFB-AFEE-38057BEDA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BD2E8-D582-87E6-9851-C6E3EB609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0F60E-64D6-5DDA-4367-CECBBC87E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2DD7C-A9AD-E4BC-8C6B-78A40E96F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9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34526-A1A2-0818-5B1B-04337780B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0A9214-92B4-EA61-B780-022F67FDC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1960E2-1D12-273C-EA36-C22B6BF33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ED218-B402-F780-BC53-0C76F657E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8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BACD5-B4F0-1B5F-378C-601047B2D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BB830-ECE5-49B9-7BF3-61D725879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23D4A-E39F-B2CB-60DF-CC57C95B3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78EC-7103-2300-D1A1-936A776DF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2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1506F-6618-0AF8-5F46-99ED5AF5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7B3876-F339-81D1-1C70-B4472A6A9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B6027-65AF-8E37-5FA4-E66D2601F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19175-FDA8-5F05-0616-B7EAC4FFD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66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316F2-8052-291A-B4CB-31C55BCAA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EB7761-6209-6C9F-9048-5C94A8B57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6B30D-A893-7628-B231-6DB856B17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2C893-6519-884D-C1ED-FFB5A9C6C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21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91812-F22E-BA4F-6A5C-CF82B4BC4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985633-0B7C-F39E-2595-1B5673B7D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52A99-0061-A7C5-B11E-062A59316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87903-9EB9-B64D-7A4A-A55CD4A0F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93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AAC46-BA29-5BA3-C81E-1B2A269DD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0CCD0-7702-7BC0-E19B-286083F19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5AB27F-75C9-ACC1-79C7-ABDCF4394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Clearly, adaptive corruption is more realistic, as a real-world attacker will be adaptive.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change this state of affairs, by proposing a new protocol-proof co-design to be able to prove adaptive security of threshold cryptographic protocols, and use these techniques to prove threshold BLS, threshold Schnorr adaptively secure.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3EEFD-C73A-F5F9-36D8-1D84C0F80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56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FD76D-6750-84BF-3BC3-C4696A6F2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E71E55-CA74-6486-68C9-A6C8C0FF9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3E502-D524-7FF9-5A49-B135647C9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D778E-D4BB-2262-5EFE-2F8870799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B82C1-A7F5-068E-44E0-6A6AC1972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CD200C-429D-B083-50AC-4BC9E01D0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1561F-70D0-14B6-B935-E27EE1FE3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start with the problem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9586-74B4-06F8-CA8F-9AEB70E6D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60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62C58-D85B-FCEE-8726-0C6F49220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3C7EB-1FA8-9EAD-789A-5EA084882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EADE-EA46-8F60-51E8-22BF089C6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D6153-78C4-B205-FEBD-5AE22FAAD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7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100DE-159C-A61E-AD53-B9ABB218A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B93B6-DB4C-0B86-EA4A-1BD7C04F5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0BE9FC-901D-EF66-281A-12E917D05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254A9-728C-36D8-8B20-394AC4BF4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5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ED4DE-B4A8-49DF-BA55-7BAEECC20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6B904F-E423-C2F3-AF09-94912D89C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549B9B-1C21-013E-3707-78952EF52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03B82-78D3-20FE-865B-44EC67C6B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12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59F61-4550-4B0F-B659-AAA5226EB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D24502-A157-D61B-29BB-5D1BA1D55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F30B5C-3467-F866-3315-AEF191B1E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00A4B-0FFA-0505-657D-8CF8787FE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9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73935-6619-D2CE-3B7C-2EFBB3666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F99983-E757-070D-DC3D-9982A3D2D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82949-9144-AD1F-4BA4-6842529D0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0B399-26DD-9C9F-C37D-2B7A74A95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46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D891-D0F8-EE9D-E5DB-0124C2E00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F3B97-8A53-1662-E9FF-1B2E47CF2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AAFC00-2B1B-C46B-A94E-95E30038D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FDAB6-395E-C7F6-4A86-DBAC0FB3A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2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51BB2-09F7-107E-B060-16726C8AE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D43E9-8315-2CD9-46A4-D1D71BCFA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6330B-7828-BE50-1231-3DDCAEE26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9B2D-32B7-2C89-4127-DF32E2D79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27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BAD70-4C8C-0032-25C5-DE24D881A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EEEA6-7C6D-F0BC-2C44-3364486CA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4CBC5-45D7-305F-CA88-BA06623C6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6F8E7-0B0B-1DD2-13F9-ED7286C30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33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EBD8D-D493-9FAD-D937-278169588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C255C5-4864-825B-AD4C-009C0001F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6D653-8717-171D-C1B8-77F9887A7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AB2DF-4E19-5182-BD87-FD9B14659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94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6FB2-34DD-A119-DB1E-4E4C0D099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CCB2E3-C235-B39E-E40C-5D3C9AF3C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893E57-0DDE-78F3-71FF-D9E84E908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8B3F6-7EF4-4B36-744C-42A8E3C2B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1CCDE-55A2-6441-F2A4-BC66887D9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4EA583-FE32-E14E-BED6-E8BBD1EE7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A72D5-5788-9D88-5837-B5ABDB31C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the problem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F83B6-2AAC-459B-7EB5-9DEA7E6EE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20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1AB3F-76E8-0F4A-552B-32FBD05BD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E6655-DDD6-7EE2-3EF6-3F16A7FBF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E1FF3-48F9-3F64-6A61-FFC91F287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&gt; There have been many other recent exciting results about adaptively secure threshold Schnorr signatures from assumptions such as one-more discrete logarithm in the standard model. We will hear about it later in this session.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89AB6-9756-44D8-C0DD-1A4DA542D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7D5A9-E070-058B-4ED6-916A4BD6A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75E6E-C997-1DDB-B44F-83FD5DBDC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966537-44CD-C9C6-4A45-1AAF7CC7B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 what is static vs adaptive security.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say that an adversary is static, if the the adversary needs to decide who to corrupt before the protocol begins.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For example, in this n-party protocol, the adversary first decides the set of corrupt parties C, and only then we start run the protocol.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Contrary to this, an adaptive adversary has no restriction on the corruption timing. For example, the adversary may first corrupt party 3, and then let the protocol run a protocol run for a while, -&gt;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A07C0-A7B0-9FF0-6FB6-D34300032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351B3-EB71-387E-C0E6-72D6B8C48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64CB8B-6220-EDF1-BAAE-8FB83492C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4338F1-A045-F988-053B-C2F7245A9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before deciding to corrupt party 2, and then similarly party 4.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E98F7-F923-9418-6249-EF2B163A3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3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EDB39-FFF1-4A85-B1FC-531029E7B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E1AD4-3CE3-FB79-AAD2-59789AB77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C4BCD-5E2E-1BDC-598B-02897A102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Clearly, adaptive corruption is more realistic, as a real-world attacker will be adaptive.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change this state of affairs, by proposing a new protocol-proof co-design to be able to prove adaptive security of threshold cryptographic protocols, and use these techniques to prove threshold BLS, threshold Schnorr adaptively secure.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7DBE4-6570-4410-956E-9A2992E2A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B33A3-01E4-B4A6-14D7-FBFA3A412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CDB75-4259-AE9D-D0D5-D3A475D66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CAC1A-CE4A-981F-9AEF-244293B1F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Clearly, adaptive corruption is more realistic, as a real-world attacker will be adaptive.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change this state of affairs, by proposing a new protocol-proof co-design to be able to prove adaptive security of threshold cryptographic protocols, and use these techniques to prove threshold BLS, threshold Schnorr adaptively secure.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16BED-BB40-0FDD-FF9F-5B250366D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9B1E2-9DE4-F882-D233-49AF19E18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AA6297-0F1C-1612-8DE6-7930C2418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19365-894E-6B0B-7F98-94A705741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&gt; There have been many other recent exciting results about adaptively secure threshold Schnorr signatures from assumptions such as one-more discrete logarithm in the standard model. We will hear about it later in this session.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6CE12-9990-2CFC-1C28-7740441CC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8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A75A0-D6B4-1BBB-E039-7F1815C76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78CC9-9CE5-1EC1-7109-5A981098B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ABF7F-6126-42A1-6086-6CB81FAB2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Clearly, adaptive corruption is more realistic, as a real-world attacker will be adaptive.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change this state of affairs, by proposing a new protocol-proof co-design to be able to prove adaptive security of threshold cryptographic protocols, and use these techniques to prove threshold BLS, threshold Schnorr adaptively secure.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C78BB-C457-03B5-DC2E-B4ABCECCC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4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114E-2358-AEA2-9DDA-7142BD200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2BD04-EADF-A061-5DDD-E80683649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F7C74-4E20-0FE2-7737-EFECC622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A7B5D-EA56-BDAE-27A9-1333A61A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A87E8-5F98-0846-7CC5-7611EC21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071C7-42B6-435E-3BB4-663FC4F1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D6123-4855-5534-3E90-BD3099EDD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292BA-3D8A-FCF1-08BF-33304299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7C354-64F7-D003-9C8D-3F47BD12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20ED1-E8D1-051C-1963-33125D1E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2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4261F-012F-964E-1F68-F8E19E512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A2792-DE46-DD8C-6FAF-79E517DF5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E4D2C-4B22-2452-5E7A-934BAFFC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0109A-B117-4ED6-B646-B994C3A4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A161-7A82-C369-1CDA-AA56A785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8162-DF51-92CC-DE66-58D88721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EC67-FF67-2BB3-1956-A410EF239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0C4DE-FF81-75E7-455E-A5D64F1F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EEDB5-A2BA-24CE-F840-783275E4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52F80-8A68-EEC7-E832-EB3DA195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6C2A-3396-D42C-2CDB-3665249D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E2DC9-9718-D1AE-DE5D-CE0F0244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C36B9-C3C5-31FD-E3F3-A06F4F5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43BC-DD29-E3FC-D8E3-DD696E897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1DD7A-324C-F097-5AF2-E000DAA8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3AF4-CE3D-B4CC-9ECE-778ABFA9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1E44-A2F3-5C3B-375A-33ACF77DB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7BD6C-F787-6FC3-DB3E-6D1A3E7F0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90505-7329-7BE6-C471-DAE3B81A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05B05-3FBE-3E1A-AA6E-3C1FBFE1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555EB-EEB2-508E-21B3-030EC1F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8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866B-7B02-7B6E-17A5-CDC13363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17EB2-0252-635B-AA00-AF4958B9C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8B2FF-8173-065B-F2D9-8C390D99C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BDB19-B234-E534-6315-0B1BFCEFB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49EE5-F214-FF35-CC5F-88CA88236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3D66FF-F69A-90D7-4765-9886D990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8/15/25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F04DB-ED41-A9E6-FEF8-BF58ED54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2640E-FD39-8468-CEB4-1CAC3CEC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4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C2B4-FB21-1D0A-7E98-F0E6CFC9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B219B-6EE7-3FCA-FE17-AB145749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85ECE-D428-B605-7FF6-3105BBEF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BCAF1-3545-6C39-7AF7-0DC21FCC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4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931CE-FB27-5FB5-E380-C3AF4773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8/15/25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FF27D-6DC0-71F4-F21F-620C508D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37637-5312-9872-C614-C2C8E105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F540-654C-98FC-2EFC-CACE6397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4B84B-B43A-E7AD-7A63-08D69135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D53D5-E7B2-690E-5982-D06F0F53B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61513-3E6C-1BE0-E418-D8A17226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92C04-EF74-72B6-57C3-0DA89EF9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72EA8-F162-B4FF-E180-007644F1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DCDE-86FE-9D93-3620-CC52F760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0D2DC-ABAB-38D3-D753-DD26A84FE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25553-D5AC-75BD-8DF4-C69D154A3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44D2E-486F-A552-2D62-5FA54085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0AFB0-09B1-1A0D-166C-994CA19E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C3F71-C678-933C-7F10-379F7ABB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6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EB053-2F06-58C1-1D6A-0D5592B08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FE194-D122-82ED-5E28-D9DAA97D7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93206-95E1-FB08-865A-5035E05F2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34C48-5F53-D344-9740-317872E62C6A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10AC5-CB38-9A5B-E46F-4F002CAD3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EC410-93F0-0C81-8791-E6CCDCFD6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16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18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17.sv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84.png"/><Relationship Id="rId3" Type="http://schemas.openxmlformats.org/officeDocument/2006/relationships/image" Target="../media/image16.png"/><Relationship Id="rId21" Type="http://schemas.openxmlformats.org/officeDocument/2006/relationships/image" Target="../media/image69.png"/><Relationship Id="rId7" Type="http://schemas.openxmlformats.org/officeDocument/2006/relationships/image" Target="../media/image7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0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78.png"/><Relationship Id="rId24" Type="http://schemas.openxmlformats.org/officeDocument/2006/relationships/image" Target="../media/image72.png"/><Relationship Id="rId5" Type="http://schemas.openxmlformats.org/officeDocument/2006/relationships/image" Target="../media/image18.png"/><Relationship Id="rId15" Type="http://schemas.openxmlformats.org/officeDocument/2006/relationships/image" Target="../media/image79.png"/><Relationship Id="rId23" Type="http://schemas.openxmlformats.org/officeDocument/2006/relationships/image" Target="../media/image71.png"/><Relationship Id="rId10" Type="http://schemas.openxmlformats.org/officeDocument/2006/relationships/image" Target="../media/image77.png"/><Relationship Id="rId19" Type="http://schemas.openxmlformats.org/officeDocument/2006/relationships/image" Target="../media/image81.png"/><Relationship Id="rId4" Type="http://schemas.openxmlformats.org/officeDocument/2006/relationships/image" Target="../media/image17.sv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16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5" Type="http://schemas.openxmlformats.org/officeDocument/2006/relationships/image" Target="../media/image18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17.sv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16.png"/><Relationship Id="rId21" Type="http://schemas.openxmlformats.org/officeDocument/2006/relationships/image" Target="../media/image100.png"/><Relationship Id="rId7" Type="http://schemas.openxmlformats.org/officeDocument/2006/relationships/image" Target="../media/image103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90.png"/><Relationship Id="rId24" Type="http://schemas.openxmlformats.org/officeDocument/2006/relationships/image" Target="../media/image104.png"/><Relationship Id="rId5" Type="http://schemas.openxmlformats.org/officeDocument/2006/relationships/image" Target="../media/image18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17.sv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26" Type="http://schemas.openxmlformats.org/officeDocument/2006/relationships/image" Target="../media/image108.png"/><Relationship Id="rId3" Type="http://schemas.openxmlformats.org/officeDocument/2006/relationships/image" Target="../media/image16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5" Type="http://schemas.openxmlformats.org/officeDocument/2006/relationships/image" Target="../media/image10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91.png"/><Relationship Id="rId24" Type="http://schemas.openxmlformats.org/officeDocument/2006/relationships/image" Target="../media/image106.png"/><Relationship Id="rId5" Type="http://schemas.openxmlformats.org/officeDocument/2006/relationships/image" Target="../media/image18.png"/><Relationship Id="rId15" Type="http://schemas.openxmlformats.org/officeDocument/2006/relationships/image" Target="../media/image95.png"/><Relationship Id="rId23" Type="http://schemas.openxmlformats.org/officeDocument/2006/relationships/image" Target="../media/image105.png"/><Relationship Id="rId28" Type="http://schemas.openxmlformats.org/officeDocument/2006/relationships/image" Target="../media/image110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17.sv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109.png"/><Relationship Id="rId30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4.png"/><Relationship Id="rId18" Type="http://schemas.openxmlformats.org/officeDocument/2006/relationships/image" Target="../media/image100.png"/><Relationship Id="rId26" Type="http://schemas.openxmlformats.org/officeDocument/2006/relationships/image" Target="../media/image110.png"/><Relationship Id="rId3" Type="http://schemas.openxmlformats.org/officeDocument/2006/relationships/image" Target="../media/image16.png"/><Relationship Id="rId21" Type="http://schemas.openxmlformats.org/officeDocument/2006/relationships/image" Target="../media/image105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9.png"/><Relationship Id="rId25" Type="http://schemas.openxmlformats.org/officeDocument/2006/relationships/image" Target="../media/image10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91.png"/><Relationship Id="rId24" Type="http://schemas.openxmlformats.org/officeDocument/2006/relationships/image" Target="../media/image108.png"/><Relationship Id="rId5" Type="http://schemas.openxmlformats.org/officeDocument/2006/relationships/image" Target="../media/image18.png"/><Relationship Id="rId15" Type="http://schemas.openxmlformats.org/officeDocument/2006/relationships/image" Target="../media/image97.png"/><Relationship Id="rId23" Type="http://schemas.openxmlformats.org/officeDocument/2006/relationships/image" Target="../media/image107.png"/><Relationship Id="rId28" Type="http://schemas.openxmlformats.org/officeDocument/2006/relationships/image" Target="../media/image112.png"/><Relationship Id="rId10" Type="http://schemas.openxmlformats.org/officeDocument/2006/relationships/image" Target="../media/image90.png"/><Relationship Id="rId19" Type="http://schemas.openxmlformats.org/officeDocument/2006/relationships/image" Target="../media/image101.png"/><Relationship Id="rId4" Type="http://schemas.openxmlformats.org/officeDocument/2006/relationships/image" Target="../media/image17.svg"/><Relationship Id="rId9" Type="http://schemas.openxmlformats.org/officeDocument/2006/relationships/image" Target="../media/image89.png"/><Relationship Id="rId14" Type="http://schemas.openxmlformats.org/officeDocument/2006/relationships/image" Target="../media/image96.png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Relationship Id="rId30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100.png"/><Relationship Id="rId26" Type="http://schemas.openxmlformats.org/officeDocument/2006/relationships/image" Target="../media/image110.png"/><Relationship Id="rId3" Type="http://schemas.openxmlformats.org/officeDocument/2006/relationships/image" Target="../media/image16.png"/><Relationship Id="rId21" Type="http://schemas.openxmlformats.org/officeDocument/2006/relationships/image" Target="../media/image105.png"/><Relationship Id="rId34" Type="http://schemas.openxmlformats.org/officeDocument/2006/relationships/image" Target="../media/image116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9.png"/><Relationship Id="rId25" Type="http://schemas.openxmlformats.org/officeDocument/2006/relationships/image" Target="../media/image109.png"/><Relationship Id="rId33" Type="http://schemas.openxmlformats.org/officeDocument/2006/relationships/image" Target="../media/image11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91.png"/><Relationship Id="rId24" Type="http://schemas.openxmlformats.org/officeDocument/2006/relationships/image" Target="../media/image108.png"/><Relationship Id="rId32" Type="http://schemas.openxmlformats.org/officeDocument/2006/relationships/image" Target="../media/image114.png"/><Relationship Id="rId5" Type="http://schemas.openxmlformats.org/officeDocument/2006/relationships/image" Target="../media/image18.png"/><Relationship Id="rId15" Type="http://schemas.openxmlformats.org/officeDocument/2006/relationships/image" Target="../media/image97.png"/><Relationship Id="rId23" Type="http://schemas.openxmlformats.org/officeDocument/2006/relationships/image" Target="../media/image107.png"/><Relationship Id="rId28" Type="http://schemas.openxmlformats.org/officeDocument/2006/relationships/image" Target="../media/image112.png"/><Relationship Id="rId10" Type="http://schemas.openxmlformats.org/officeDocument/2006/relationships/image" Target="../media/image90.png"/><Relationship Id="rId19" Type="http://schemas.openxmlformats.org/officeDocument/2006/relationships/image" Target="../media/image101.png"/><Relationship Id="rId31" Type="http://schemas.openxmlformats.org/officeDocument/2006/relationships/image" Target="../media/image113.png"/><Relationship Id="rId4" Type="http://schemas.openxmlformats.org/officeDocument/2006/relationships/image" Target="../media/image17.svg"/><Relationship Id="rId9" Type="http://schemas.openxmlformats.org/officeDocument/2006/relationships/image" Target="../media/image89.png"/><Relationship Id="rId14" Type="http://schemas.openxmlformats.org/officeDocument/2006/relationships/image" Target="../media/image96.png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Relationship Id="rId30" Type="http://schemas.openxmlformats.org/officeDocument/2006/relationships/image" Target="../media/image103.png"/><Relationship Id="rId8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10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100.png"/><Relationship Id="rId26" Type="http://schemas.openxmlformats.org/officeDocument/2006/relationships/image" Target="../media/image110.png"/><Relationship Id="rId3" Type="http://schemas.openxmlformats.org/officeDocument/2006/relationships/image" Target="../media/image16.png"/><Relationship Id="rId21" Type="http://schemas.openxmlformats.org/officeDocument/2006/relationships/image" Target="../media/image105.png"/><Relationship Id="rId34" Type="http://schemas.openxmlformats.org/officeDocument/2006/relationships/image" Target="../media/image119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9.png"/><Relationship Id="rId25" Type="http://schemas.openxmlformats.org/officeDocument/2006/relationships/image" Target="../media/image109.png"/><Relationship Id="rId33" Type="http://schemas.openxmlformats.org/officeDocument/2006/relationships/image" Target="../media/image11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91.png"/><Relationship Id="rId24" Type="http://schemas.openxmlformats.org/officeDocument/2006/relationships/image" Target="../media/image108.png"/><Relationship Id="rId32" Type="http://schemas.openxmlformats.org/officeDocument/2006/relationships/image" Target="../media/image115.png"/><Relationship Id="rId5" Type="http://schemas.openxmlformats.org/officeDocument/2006/relationships/image" Target="../media/image18.png"/><Relationship Id="rId15" Type="http://schemas.openxmlformats.org/officeDocument/2006/relationships/image" Target="../media/image97.png"/><Relationship Id="rId23" Type="http://schemas.openxmlformats.org/officeDocument/2006/relationships/image" Target="../media/image107.png"/><Relationship Id="rId28" Type="http://schemas.openxmlformats.org/officeDocument/2006/relationships/image" Target="../media/image112.png"/><Relationship Id="rId10" Type="http://schemas.openxmlformats.org/officeDocument/2006/relationships/image" Target="../media/image90.png"/><Relationship Id="rId19" Type="http://schemas.openxmlformats.org/officeDocument/2006/relationships/image" Target="../media/image101.png"/><Relationship Id="rId31" Type="http://schemas.openxmlformats.org/officeDocument/2006/relationships/image" Target="../media/image114.png"/><Relationship Id="rId4" Type="http://schemas.openxmlformats.org/officeDocument/2006/relationships/image" Target="../media/image17.svg"/><Relationship Id="rId9" Type="http://schemas.openxmlformats.org/officeDocument/2006/relationships/image" Target="../media/image89.png"/><Relationship Id="rId14" Type="http://schemas.openxmlformats.org/officeDocument/2006/relationships/image" Target="../media/image96.png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Relationship Id="rId30" Type="http://schemas.openxmlformats.org/officeDocument/2006/relationships/image" Target="../media/image113.png"/><Relationship Id="rId8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16.png"/><Relationship Id="rId21" Type="http://schemas.openxmlformats.org/officeDocument/2006/relationships/image" Target="../media/image119.png"/><Relationship Id="rId7" Type="http://schemas.openxmlformats.org/officeDocument/2006/relationships/image" Target="../media/image94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0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05.png"/><Relationship Id="rId5" Type="http://schemas.openxmlformats.org/officeDocument/2006/relationships/image" Target="../media/image18.png"/><Relationship Id="rId15" Type="http://schemas.openxmlformats.org/officeDocument/2006/relationships/image" Target="../media/image109.png"/><Relationship Id="rId10" Type="http://schemas.openxmlformats.org/officeDocument/2006/relationships/image" Target="../media/image102.png"/><Relationship Id="rId19" Type="http://schemas.openxmlformats.org/officeDocument/2006/relationships/image" Target="../media/image117.png"/><Relationship Id="rId4" Type="http://schemas.openxmlformats.org/officeDocument/2006/relationships/image" Target="../media/image17.svg"/><Relationship Id="rId9" Type="http://schemas.openxmlformats.org/officeDocument/2006/relationships/image" Target="../media/image101.png"/><Relationship Id="rId1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16.png"/><Relationship Id="rId21" Type="http://schemas.openxmlformats.org/officeDocument/2006/relationships/image" Target="../media/image120.png"/><Relationship Id="rId7" Type="http://schemas.openxmlformats.org/officeDocument/2006/relationships/image" Target="../media/image94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0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05.png"/><Relationship Id="rId5" Type="http://schemas.openxmlformats.org/officeDocument/2006/relationships/image" Target="../media/image18.png"/><Relationship Id="rId15" Type="http://schemas.openxmlformats.org/officeDocument/2006/relationships/image" Target="../media/image109.png"/><Relationship Id="rId10" Type="http://schemas.openxmlformats.org/officeDocument/2006/relationships/image" Target="../media/image102.png"/><Relationship Id="rId19" Type="http://schemas.openxmlformats.org/officeDocument/2006/relationships/image" Target="../media/image119.png"/><Relationship Id="rId4" Type="http://schemas.openxmlformats.org/officeDocument/2006/relationships/image" Target="../media/image17.svg"/><Relationship Id="rId9" Type="http://schemas.openxmlformats.org/officeDocument/2006/relationships/image" Target="../media/image101.png"/><Relationship Id="rId14" Type="http://schemas.openxmlformats.org/officeDocument/2006/relationships/image" Target="../media/image108.png"/><Relationship Id="rId22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26.png"/><Relationship Id="rId5" Type="http://schemas.openxmlformats.org/officeDocument/2006/relationships/image" Target="../media/image18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7.sv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2.png"/><Relationship Id="rId3" Type="http://schemas.openxmlformats.org/officeDocument/2006/relationships/image" Target="../media/image1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26.png"/><Relationship Id="rId5" Type="http://schemas.openxmlformats.org/officeDocument/2006/relationships/image" Target="../media/image18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7.sv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6.png"/><Relationship Id="rId7" Type="http://schemas.openxmlformats.org/officeDocument/2006/relationships/image" Target="../media/image122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34.png"/><Relationship Id="rId5" Type="http://schemas.openxmlformats.org/officeDocument/2006/relationships/image" Target="../media/image18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7.sv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36.png"/><Relationship Id="rId3" Type="http://schemas.openxmlformats.org/officeDocument/2006/relationships/image" Target="../media/image16.png"/><Relationship Id="rId7" Type="http://schemas.openxmlformats.org/officeDocument/2006/relationships/image" Target="../media/image122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34.png"/><Relationship Id="rId5" Type="http://schemas.openxmlformats.org/officeDocument/2006/relationships/image" Target="../media/image18.png"/><Relationship Id="rId15" Type="http://schemas.openxmlformats.org/officeDocument/2006/relationships/image" Target="../media/image138.png"/><Relationship Id="rId10" Type="http://schemas.openxmlformats.org/officeDocument/2006/relationships/image" Target="../media/image125.png"/><Relationship Id="rId4" Type="http://schemas.openxmlformats.org/officeDocument/2006/relationships/image" Target="../media/image17.svg"/><Relationship Id="rId9" Type="http://schemas.openxmlformats.org/officeDocument/2006/relationships/image" Target="../media/image124.png"/><Relationship Id="rId14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3" Type="http://schemas.openxmlformats.org/officeDocument/2006/relationships/image" Target="../media/image16.png"/><Relationship Id="rId7" Type="http://schemas.openxmlformats.org/officeDocument/2006/relationships/image" Target="../media/image122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34.png"/><Relationship Id="rId5" Type="http://schemas.openxmlformats.org/officeDocument/2006/relationships/image" Target="../media/image18.png"/><Relationship Id="rId15" Type="http://schemas.openxmlformats.org/officeDocument/2006/relationships/image" Target="../media/image138.png"/><Relationship Id="rId10" Type="http://schemas.openxmlformats.org/officeDocument/2006/relationships/image" Target="../media/image125.png"/><Relationship Id="rId19" Type="http://schemas.openxmlformats.org/officeDocument/2006/relationships/image" Target="../media/image142.png"/><Relationship Id="rId4" Type="http://schemas.openxmlformats.org/officeDocument/2006/relationships/image" Target="../media/image17.svg"/><Relationship Id="rId9" Type="http://schemas.openxmlformats.org/officeDocument/2006/relationships/image" Target="../media/image124.png"/><Relationship Id="rId14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6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tags" Target="../tags/tag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6.png"/><Relationship Id="rId21" Type="http://schemas.openxmlformats.org/officeDocument/2006/relationships/image" Target="../media/image152.png"/><Relationship Id="rId7" Type="http://schemas.openxmlformats.org/officeDocument/2006/relationships/image" Target="../media/image122.png"/><Relationship Id="rId12" Type="http://schemas.openxmlformats.org/officeDocument/2006/relationships/image" Target="../media/image135.png"/><Relationship Id="rId17" Type="http://schemas.openxmlformats.org/officeDocument/2006/relationships/image" Target="../media/image148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34.png"/><Relationship Id="rId24" Type="http://schemas.openxmlformats.org/officeDocument/2006/relationships/image" Target="../media/image155.png"/><Relationship Id="rId5" Type="http://schemas.openxmlformats.org/officeDocument/2006/relationships/image" Target="../media/image18.png"/><Relationship Id="rId15" Type="http://schemas.openxmlformats.org/officeDocument/2006/relationships/image" Target="../media/image146.png"/><Relationship Id="rId23" Type="http://schemas.openxmlformats.org/officeDocument/2006/relationships/image" Target="../media/image154.png"/><Relationship Id="rId10" Type="http://schemas.openxmlformats.org/officeDocument/2006/relationships/image" Target="../media/image125.png"/><Relationship Id="rId19" Type="http://schemas.openxmlformats.org/officeDocument/2006/relationships/image" Target="../media/image150.png"/><Relationship Id="rId4" Type="http://schemas.openxmlformats.org/officeDocument/2006/relationships/image" Target="../media/image17.svg"/><Relationship Id="rId9" Type="http://schemas.openxmlformats.org/officeDocument/2006/relationships/image" Target="../media/image124.png"/><Relationship Id="rId14" Type="http://schemas.openxmlformats.org/officeDocument/2006/relationships/image" Target="../media/image145.png"/><Relationship Id="rId22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4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7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6.xml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93.png"/><Relationship Id="rId18" Type="http://schemas.openxmlformats.org/officeDocument/2006/relationships/image" Target="../media/image29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92.png"/><Relationship Id="rId17" Type="http://schemas.openxmlformats.org/officeDocument/2006/relationships/image" Target="../media/image29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91.png"/><Relationship Id="rId5" Type="http://schemas.openxmlformats.org/officeDocument/2006/relationships/image" Target="../media/image18.png"/><Relationship Id="rId15" Type="http://schemas.openxmlformats.org/officeDocument/2006/relationships/image" Target="../media/image33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9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99.png"/><Relationship Id="rId18" Type="http://schemas.openxmlformats.org/officeDocument/2006/relationships/image" Target="../media/image29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92.png"/><Relationship Id="rId17" Type="http://schemas.openxmlformats.org/officeDocument/2006/relationships/image" Target="../media/image29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91.png"/><Relationship Id="rId5" Type="http://schemas.openxmlformats.org/officeDocument/2006/relationships/image" Target="../media/image18.png"/><Relationship Id="rId15" Type="http://schemas.openxmlformats.org/officeDocument/2006/relationships/image" Target="../media/image33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3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91.png"/><Relationship Id="rId18" Type="http://schemas.openxmlformats.org/officeDocument/2006/relationships/image" Target="../media/image29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4.svg"/><Relationship Id="rId17" Type="http://schemas.openxmlformats.org/officeDocument/2006/relationships/image" Target="../media/image29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33.png"/><Relationship Id="rId5" Type="http://schemas.openxmlformats.org/officeDocument/2006/relationships/image" Target="../media/image18.png"/><Relationship Id="rId15" Type="http://schemas.openxmlformats.org/officeDocument/2006/relationships/image" Target="../media/image301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4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EB9E-C4FE-5549-94F1-C1208730E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62" y="519831"/>
            <a:ext cx="11316065" cy="1350395"/>
          </a:xfrm>
        </p:spPr>
        <p:txBody>
          <a:bodyPr anchor="b">
            <a:noAutofit/>
          </a:bodyPr>
          <a:lstStyle/>
          <a:p>
            <a:r>
              <a:rPr lang="en-US" sz="4200" dirty="0"/>
              <a:t>Adaptively Secure Three-Round Threshold Schnorr Signatures from DDH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88E29-83E2-0D40-9AB0-E866938FCFE2}"/>
              </a:ext>
            </a:extLst>
          </p:cNvPr>
          <p:cNvSpPr txBox="1"/>
          <p:nvPr/>
        </p:nvSpPr>
        <p:spPr>
          <a:xfrm>
            <a:off x="3389685" y="45421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85BB6-96B8-4947-26E6-65D862F0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5CABB4-125A-9270-3C3A-6E20004BF677}"/>
              </a:ext>
            </a:extLst>
          </p:cNvPr>
          <p:cNvSpPr/>
          <p:nvPr/>
        </p:nvSpPr>
        <p:spPr>
          <a:xfrm>
            <a:off x="3522992" y="4197515"/>
            <a:ext cx="176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Sourav Das</a:t>
            </a:r>
            <a:endParaRPr lang="en-US" sz="2400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5508ED4-1478-654B-D33B-F48A24713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774" y="5092966"/>
            <a:ext cx="2094547" cy="550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9BB2D0-9130-66AB-3A93-65C6585BAAB0}"/>
              </a:ext>
            </a:extLst>
          </p:cNvPr>
          <p:cNvSpPr txBox="1"/>
          <p:nvPr/>
        </p:nvSpPr>
        <p:spPr>
          <a:xfrm>
            <a:off x="4510920" y="6110852"/>
            <a:ext cx="393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souravdas1547@gmail.com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143BE5-CD12-1B01-C793-28AB5EE4CA72}"/>
              </a:ext>
            </a:extLst>
          </p:cNvPr>
          <p:cNvSpPr/>
          <p:nvPr/>
        </p:nvSpPr>
        <p:spPr>
          <a:xfrm>
            <a:off x="712244" y="4197514"/>
            <a:ext cx="192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Renas</a:t>
            </a:r>
            <a:r>
              <a:rPr lang="en-US" sz="2400" dirty="0"/>
              <a:t> Bacho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C403EB-983B-D870-ADE0-9B02195D0AAD}"/>
              </a:ext>
            </a:extLst>
          </p:cNvPr>
          <p:cNvSpPr/>
          <p:nvPr/>
        </p:nvSpPr>
        <p:spPr>
          <a:xfrm>
            <a:off x="9098228" y="4194252"/>
            <a:ext cx="192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Ling Ren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D7A33E-179F-5680-0E50-F3B04F494738}"/>
              </a:ext>
            </a:extLst>
          </p:cNvPr>
          <p:cNvSpPr/>
          <p:nvPr/>
        </p:nvSpPr>
        <p:spPr>
          <a:xfrm>
            <a:off x="6344558" y="4216570"/>
            <a:ext cx="192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Julian Loss</a:t>
            </a: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A8F05F9-0138-3A6A-1187-C0FAC0459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22" y="5000601"/>
            <a:ext cx="2291218" cy="577965"/>
          </a:xfrm>
          <a:prstGeom prst="rect">
            <a:avLst/>
          </a:prstGeom>
        </p:spPr>
      </p:pic>
      <p:pic>
        <p:nvPicPr>
          <p:cNvPr id="12" name="Picture 11" descr="A person smiling at camera&#10;&#10;AI-generated content may be incorrect.">
            <a:extLst>
              <a:ext uri="{FF2B5EF4-FFF2-40B4-BE49-F238E27FC236}">
                <a16:creationId xmlns:a16="http://schemas.microsoft.com/office/drawing/2014/main" id="{80E2D13E-A2DA-4084-4A0F-0158D1DBB3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763" r="17078" b="20538"/>
          <a:stretch/>
        </p:blipFill>
        <p:spPr>
          <a:xfrm>
            <a:off x="6593702" y="2323290"/>
            <a:ext cx="1480255" cy="1777863"/>
          </a:xfrm>
          <a:prstGeom prst="rect">
            <a:avLst/>
          </a:prstGeom>
        </p:spPr>
      </p:pic>
      <p:pic>
        <p:nvPicPr>
          <p:cNvPr id="15" name="Picture 14" descr="A blue and white logo&#10;&#10;AI-generated content may be incorrect.">
            <a:extLst>
              <a:ext uri="{FF2B5EF4-FFF2-40B4-BE49-F238E27FC236}">
                <a16:creationId xmlns:a16="http://schemas.microsoft.com/office/drawing/2014/main" id="{F05349D3-7B24-BCC4-A1BA-50065178C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087" y="4921633"/>
            <a:ext cx="2057740" cy="831133"/>
          </a:xfrm>
          <a:prstGeom prst="rect">
            <a:avLst/>
          </a:prstGeom>
        </p:spPr>
      </p:pic>
      <p:pic>
        <p:nvPicPr>
          <p:cNvPr id="16" name="Picture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5F8C00E3-9E95-FC4F-B024-0093A207E1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83" t="230" r="9806" b="21833"/>
          <a:stretch/>
        </p:blipFill>
        <p:spPr>
          <a:xfrm>
            <a:off x="9318522" y="2345223"/>
            <a:ext cx="1480256" cy="1753641"/>
          </a:xfrm>
          <a:prstGeom prst="rect">
            <a:avLst/>
          </a:prstGeom>
        </p:spPr>
      </p:pic>
      <p:pic>
        <p:nvPicPr>
          <p:cNvPr id="19" name="Picture 18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34C7F050-1914-4218-3212-7F2164DE85D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886" t="5845" r="15831" b="13966"/>
          <a:stretch/>
        </p:blipFill>
        <p:spPr>
          <a:xfrm>
            <a:off x="3667087" y="2293705"/>
            <a:ext cx="1480255" cy="1777863"/>
          </a:xfrm>
          <a:prstGeom prst="rect">
            <a:avLst/>
          </a:prstGeom>
        </p:spPr>
      </p:pic>
      <p:pic>
        <p:nvPicPr>
          <p:cNvPr id="9" name="Picture 8" descr="A person sitting at a table&#10;&#10;AI-generated content may be incorrect.">
            <a:extLst>
              <a:ext uri="{FF2B5EF4-FFF2-40B4-BE49-F238E27FC236}">
                <a16:creationId xmlns:a16="http://schemas.microsoft.com/office/drawing/2014/main" id="{C4A6AF3C-613E-8A45-2BC9-9B918269EB6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3298" t="3759" r="30854" b="51749"/>
          <a:stretch/>
        </p:blipFill>
        <p:spPr>
          <a:xfrm>
            <a:off x="867747" y="2303036"/>
            <a:ext cx="1554775" cy="1783744"/>
          </a:xfrm>
          <a:prstGeom prst="rect">
            <a:avLst/>
          </a:prstGeom>
        </p:spPr>
      </p:pic>
      <p:pic>
        <p:nvPicPr>
          <p:cNvPr id="10" name="Picture 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8B699BA-AAE8-85EF-9212-58EBF9F6B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0587" y="5157995"/>
            <a:ext cx="2459427" cy="420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439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1AF21-6E0F-5D4D-B49F-66AD01648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2CF87C0-047E-A37A-B9BE-BDFA64A4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BF3B2-31DE-3807-06A9-3244E8D33615}"/>
              </a:ext>
            </a:extLst>
          </p:cNvPr>
          <p:cNvSpPr txBox="1"/>
          <p:nvPr/>
        </p:nvSpPr>
        <p:spPr>
          <a:xfrm>
            <a:off x="2700111" y="3136612"/>
            <a:ext cx="6791777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Existing threshold Schnorr Design</a:t>
            </a:r>
          </a:p>
        </p:txBody>
      </p:sp>
    </p:spTree>
    <p:extLst>
      <p:ext uri="{BB962C8B-B14F-4D97-AF65-F5344CB8AC3E}">
        <p14:creationId xmlns:p14="http://schemas.microsoft.com/office/powerpoint/2010/main" val="346242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7E616-101C-95FD-05D2-A4F284FD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id="{46668E9D-3679-FAFE-A2AC-8BFEE0110A69}"/>
              </a:ext>
            </a:extLst>
          </p:cNvPr>
          <p:cNvSpPr/>
          <p:nvPr/>
        </p:nvSpPr>
        <p:spPr>
          <a:xfrm>
            <a:off x="528682" y="2604626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8F02513-62AB-11E6-1A6B-183CFEEF286A}"/>
              </a:ext>
            </a:extLst>
          </p:cNvPr>
          <p:cNvSpPr/>
          <p:nvPr/>
        </p:nvSpPr>
        <p:spPr>
          <a:xfrm>
            <a:off x="523758" y="3777903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EA61864-8ED2-743A-5351-7497B25CFDB6}"/>
              </a:ext>
            </a:extLst>
          </p:cNvPr>
          <p:cNvSpPr/>
          <p:nvPr/>
        </p:nvSpPr>
        <p:spPr>
          <a:xfrm>
            <a:off x="8708033" y="2604626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D326DD7-C83C-5C71-F80A-FCCA324C1EE4}"/>
              </a:ext>
            </a:extLst>
          </p:cNvPr>
          <p:cNvSpPr/>
          <p:nvPr/>
        </p:nvSpPr>
        <p:spPr>
          <a:xfrm>
            <a:off x="8703109" y="3777903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DE62723-8038-6230-50A9-0CA49B8EC640}"/>
              </a:ext>
            </a:extLst>
          </p:cNvPr>
          <p:cNvSpPr/>
          <p:nvPr/>
        </p:nvSpPr>
        <p:spPr>
          <a:xfrm>
            <a:off x="326671" y="4454894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CDBDF2F-96AB-C1F2-32E3-F16CBE9255E0}"/>
              </a:ext>
            </a:extLst>
          </p:cNvPr>
          <p:cNvSpPr/>
          <p:nvPr/>
        </p:nvSpPr>
        <p:spPr>
          <a:xfrm>
            <a:off x="8516329" y="4453364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F673270-4DF1-2B25-1C7D-67A80CF5B6FA}"/>
              </a:ext>
            </a:extLst>
          </p:cNvPr>
          <p:cNvSpPr/>
          <p:nvPr/>
        </p:nvSpPr>
        <p:spPr>
          <a:xfrm>
            <a:off x="539070" y="1054628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28F7F4A-2F42-443D-0584-12475CB4F0D0}"/>
              </a:ext>
            </a:extLst>
          </p:cNvPr>
          <p:cNvSpPr/>
          <p:nvPr/>
        </p:nvSpPr>
        <p:spPr>
          <a:xfrm>
            <a:off x="8706902" y="1043140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1A50F55-EBBC-C968-0AB9-5791F36BCBC2}"/>
              </a:ext>
            </a:extLst>
          </p:cNvPr>
          <p:cNvSpPr/>
          <p:nvPr/>
        </p:nvSpPr>
        <p:spPr>
          <a:xfrm>
            <a:off x="3285197" y="5223373"/>
            <a:ext cx="5680597" cy="10609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40ED93-AB25-D155-3870-6E4B43EB7D40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Standard Threshold Schnorr [BN06, …]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6029B15-891C-F92A-82BE-ACC2CB66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11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9C644870-7A27-F5A8-E784-B487A34FF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3596" y="2212467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B7A2DDD7-72C7-2EEE-1B65-ABE460208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8150" y="2222917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8FB748-A290-5ABE-781D-9404FA7C82EA}"/>
                  </a:ext>
                </a:extLst>
              </p:cNvPr>
              <p:cNvSpPr txBox="1"/>
              <p:nvPr/>
            </p:nvSpPr>
            <p:spPr>
              <a:xfrm>
                <a:off x="4030262" y="2809722"/>
                <a:ext cx="406534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8FB748-A290-5ABE-781D-9404FA7C8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262" y="2809722"/>
                <a:ext cx="406534" cy="432414"/>
              </a:xfrm>
              <a:prstGeom prst="rect">
                <a:avLst/>
              </a:prstGeom>
              <a:blipFill>
                <a:blip r:embed="rId7"/>
                <a:stretch>
                  <a:fillRect r="-14706"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B2BA32-EC56-1F68-C567-076A9F42D366}"/>
                  </a:ext>
                </a:extLst>
              </p:cNvPr>
              <p:cNvSpPr txBox="1"/>
              <p:nvPr/>
            </p:nvSpPr>
            <p:spPr>
              <a:xfrm>
                <a:off x="7776333" y="2802175"/>
                <a:ext cx="406534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B2BA32-EC56-1F68-C567-076A9F42D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333" y="2802175"/>
                <a:ext cx="406534" cy="432414"/>
              </a:xfrm>
              <a:prstGeom prst="rect">
                <a:avLst/>
              </a:prstGeom>
              <a:blipFill>
                <a:blip r:embed="rId8"/>
                <a:stretch>
                  <a:fillRect r="-18182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2A2480C-8061-324F-5713-6896A8B1106C}"/>
                  </a:ext>
                </a:extLst>
              </p:cNvPr>
              <p:cNvSpPr txBox="1"/>
              <p:nvPr/>
            </p:nvSpPr>
            <p:spPr>
              <a:xfrm>
                <a:off x="539575" y="2593969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2A2480C-8061-324F-5713-6896A8B11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5" y="2593969"/>
                <a:ext cx="2997582" cy="994759"/>
              </a:xfrm>
              <a:prstGeom prst="rect">
                <a:avLst/>
              </a:prstGeom>
              <a:blipFill>
                <a:blip r:embed="rId9"/>
                <a:stretch>
                  <a:fillRect b="-7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5D3AB9E-8F69-A3BA-9474-CE69206E1AB3}"/>
              </a:ext>
            </a:extLst>
          </p:cNvPr>
          <p:cNvCxnSpPr>
            <a:cxnSpLocks/>
          </p:cNvCxnSpPr>
          <p:nvPr/>
        </p:nvCxnSpPr>
        <p:spPr>
          <a:xfrm>
            <a:off x="5018925" y="148151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719389B-EEE7-7FEE-D6A4-15DE2EC1945D}"/>
              </a:ext>
            </a:extLst>
          </p:cNvPr>
          <p:cNvCxnSpPr>
            <a:cxnSpLocks/>
          </p:cNvCxnSpPr>
          <p:nvPr/>
        </p:nvCxnSpPr>
        <p:spPr>
          <a:xfrm flipH="1">
            <a:off x="5018925" y="19098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D1AD51A-C643-756B-7FD8-ECDFB9F370D8}"/>
              </a:ext>
            </a:extLst>
          </p:cNvPr>
          <p:cNvCxnSpPr>
            <a:cxnSpLocks/>
          </p:cNvCxnSpPr>
          <p:nvPr/>
        </p:nvCxnSpPr>
        <p:spPr>
          <a:xfrm>
            <a:off x="5027859" y="275722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2963F0E-3791-42E2-9BDE-C75E0E540586}"/>
              </a:ext>
            </a:extLst>
          </p:cNvPr>
          <p:cNvCxnSpPr>
            <a:cxnSpLocks/>
          </p:cNvCxnSpPr>
          <p:nvPr/>
        </p:nvCxnSpPr>
        <p:spPr>
          <a:xfrm flipH="1">
            <a:off x="5027859" y="3136397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5A974D4-7F0F-6B88-C8B3-EEC544BF9F3B}"/>
                  </a:ext>
                </a:extLst>
              </p:cNvPr>
              <p:cNvSpPr txBox="1"/>
              <p:nvPr/>
            </p:nvSpPr>
            <p:spPr>
              <a:xfrm>
                <a:off x="5831862" y="2388767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5A974D4-7F0F-6B88-C8B3-EEC544BF9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62" y="2388767"/>
                <a:ext cx="541097" cy="475655"/>
              </a:xfrm>
              <a:prstGeom prst="rect">
                <a:avLst/>
              </a:prstGeom>
              <a:blipFill>
                <a:blip r:embed="rId10"/>
                <a:stretch>
                  <a:fillRect l="-6977" r="-232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9B7F206-F049-CFB6-2514-74537A76740A}"/>
                  </a:ext>
                </a:extLst>
              </p:cNvPr>
              <p:cNvSpPr txBox="1"/>
              <p:nvPr/>
            </p:nvSpPr>
            <p:spPr>
              <a:xfrm>
                <a:off x="5840796" y="2912495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9B7F206-F049-CFB6-2514-74537A767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96" y="2912495"/>
                <a:ext cx="541097" cy="475655"/>
              </a:xfrm>
              <a:prstGeom prst="rect">
                <a:avLst/>
              </a:prstGeom>
              <a:blipFill>
                <a:blip r:embed="rId11"/>
                <a:stretch>
                  <a:fillRect l="-4545" r="-227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1A20818-56E1-A121-241B-E4BCA6285130}"/>
                  </a:ext>
                </a:extLst>
              </p:cNvPr>
              <p:cNvSpPr txBox="1"/>
              <p:nvPr/>
            </p:nvSpPr>
            <p:spPr>
              <a:xfrm>
                <a:off x="8718925" y="2604627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1A20818-56E1-A121-241B-E4BCA6285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925" y="2604627"/>
                <a:ext cx="3031529" cy="994759"/>
              </a:xfrm>
              <a:prstGeom prst="rect">
                <a:avLst/>
              </a:prstGeom>
              <a:blipFill>
                <a:blip r:embed="rId12"/>
                <a:stretch>
                  <a:fillRect r="-1667"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70880C2-94BA-FA2E-ADC9-95B03263FF1B}"/>
                  </a:ext>
                </a:extLst>
              </p:cNvPr>
              <p:cNvSpPr txBox="1"/>
              <p:nvPr/>
            </p:nvSpPr>
            <p:spPr>
              <a:xfrm>
                <a:off x="718170" y="3752604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70880C2-94BA-FA2E-ADC9-95B03263F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70" y="3752604"/>
                <a:ext cx="2654958" cy="523220"/>
              </a:xfrm>
              <a:prstGeom prst="rect">
                <a:avLst/>
              </a:prstGeom>
              <a:blipFill>
                <a:blip r:embed="rId1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1802977-0350-0543-0F95-52BEB22F7B97}"/>
                  </a:ext>
                </a:extLst>
              </p:cNvPr>
              <p:cNvSpPr txBox="1"/>
              <p:nvPr/>
            </p:nvSpPr>
            <p:spPr>
              <a:xfrm>
                <a:off x="8788748" y="3726378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1802977-0350-0543-0F95-52BEB22F7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748" y="3726378"/>
                <a:ext cx="2760179" cy="523220"/>
              </a:xfrm>
              <a:prstGeom prst="rect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AC7A3C8-6781-D284-5FA9-98B0A3B897F3}"/>
              </a:ext>
            </a:extLst>
          </p:cNvPr>
          <p:cNvCxnSpPr>
            <a:cxnSpLocks/>
          </p:cNvCxnSpPr>
          <p:nvPr/>
        </p:nvCxnSpPr>
        <p:spPr>
          <a:xfrm>
            <a:off x="5018925" y="399578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6861A96-9EF1-EA91-E186-58C42FBD18D2}"/>
              </a:ext>
            </a:extLst>
          </p:cNvPr>
          <p:cNvCxnSpPr>
            <a:cxnSpLocks/>
          </p:cNvCxnSpPr>
          <p:nvPr/>
        </p:nvCxnSpPr>
        <p:spPr>
          <a:xfrm flipH="1">
            <a:off x="4999261" y="4394623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EC8A949-8B39-D444-CD44-8B4ED5B52CE0}"/>
                  </a:ext>
                </a:extLst>
              </p:cNvPr>
              <p:cNvSpPr txBox="1"/>
              <p:nvPr/>
            </p:nvSpPr>
            <p:spPr>
              <a:xfrm>
                <a:off x="5869883" y="3752976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EC8A949-8B39-D444-CD44-8B4ED5B52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83" y="3752976"/>
                <a:ext cx="447187" cy="393104"/>
              </a:xfrm>
              <a:prstGeom prst="rect">
                <a:avLst/>
              </a:prstGeom>
              <a:blipFill>
                <a:blip r:embed="rId15"/>
                <a:stretch>
                  <a:fillRect r="-83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ADDD5E8-7700-45F1-2185-B8ECA457988F}"/>
                  </a:ext>
                </a:extLst>
              </p:cNvPr>
              <p:cNvSpPr txBox="1"/>
              <p:nvPr/>
            </p:nvSpPr>
            <p:spPr>
              <a:xfrm>
                <a:off x="5878817" y="4207878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ADDD5E8-7700-45F1-2185-B8ECA4579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817" y="4207878"/>
                <a:ext cx="447187" cy="393104"/>
              </a:xfrm>
              <a:prstGeom prst="rect">
                <a:avLst/>
              </a:prstGeom>
              <a:blipFill>
                <a:blip r:embed="rId16"/>
                <a:stretch>
                  <a:fillRect r="-810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ABBC535-450E-1B09-D10E-C118E4F1606D}"/>
                  </a:ext>
                </a:extLst>
              </p:cNvPr>
              <p:cNvSpPr txBox="1"/>
              <p:nvPr/>
            </p:nvSpPr>
            <p:spPr>
              <a:xfrm>
                <a:off x="274643" y="4453135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ABBC535-450E-1B09-D10E-C118E4F16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3" y="4453135"/>
                <a:ext cx="3470437" cy="523220"/>
              </a:xfrm>
              <a:prstGeom prst="rect">
                <a:avLst/>
              </a:prstGeom>
              <a:blipFill>
                <a:blip r:embed="rId17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65D2E43-8046-45A7-0982-1DFBE982B020}"/>
                  </a:ext>
                </a:extLst>
              </p:cNvPr>
              <p:cNvSpPr txBox="1"/>
              <p:nvPr/>
            </p:nvSpPr>
            <p:spPr>
              <a:xfrm>
                <a:off x="8463124" y="4441153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65D2E43-8046-45A7-0982-1DFBE982B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124" y="4441153"/>
                <a:ext cx="3470437" cy="523220"/>
              </a:xfrm>
              <a:prstGeom prst="rect">
                <a:avLst/>
              </a:prstGeom>
              <a:blipFill>
                <a:blip r:embed="rId18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C725DC4-45F6-5C07-DBEB-97F14FF1E8F7}"/>
                  </a:ext>
                </a:extLst>
              </p:cNvPr>
              <p:cNvSpPr txBox="1"/>
              <p:nvPr/>
            </p:nvSpPr>
            <p:spPr>
              <a:xfrm>
                <a:off x="5118095" y="5223373"/>
                <a:ext cx="23794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C725DC4-45F6-5C07-DBEB-97F14FF1E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095" y="5223373"/>
                <a:ext cx="2379406" cy="523220"/>
              </a:xfrm>
              <a:prstGeom prst="rect">
                <a:avLst/>
              </a:prstGeom>
              <a:blipFill>
                <a:blip r:embed="rId19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5DEF4C2-4EB9-08AD-E1A1-DE77D0291F35}"/>
                  </a:ext>
                </a:extLst>
              </p:cNvPr>
              <p:cNvSpPr txBox="1"/>
              <p:nvPr/>
            </p:nvSpPr>
            <p:spPr>
              <a:xfrm>
                <a:off x="3259619" y="5730298"/>
                <a:ext cx="5765168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5DEF4C2-4EB9-08AD-E1A1-DE77D0291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619" y="5730298"/>
                <a:ext cx="5765168" cy="552267"/>
              </a:xfrm>
              <a:prstGeom prst="rect">
                <a:avLst/>
              </a:prstGeom>
              <a:blipFill>
                <a:blip r:embed="rId2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49AA76E-769C-5095-2A01-6639E6AD8218}"/>
                  </a:ext>
                </a:extLst>
              </p:cNvPr>
              <p:cNvSpPr txBox="1"/>
              <p:nvPr/>
            </p:nvSpPr>
            <p:spPr>
              <a:xfrm>
                <a:off x="509575" y="1011507"/>
                <a:ext cx="3096539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49AA76E-769C-5095-2A01-6639E6AD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75" y="1011507"/>
                <a:ext cx="3096539" cy="987322"/>
              </a:xfrm>
              <a:prstGeom prst="rect">
                <a:avLst/>
              </a:prstGeom>
              <a:blipFill>
                <a:blip r:embed="rId21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D735CE3-532C-3B48-D524-14FBCCED77AE}"/>
                  </a:ext>
                </a:extLst>
              </p:cNvPr>
              <p:cNvSpPr txBox="1"/>
              <p:nvPr/>
            </p:nvSpPr>
            <p:spPr>
              <a:xfrm>
                <a:off x="571165" y="1929001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D735CE3-532C-3B48-D524-14FBCCED7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65" y="1929001"/>
                <a:ext cx="2997583" cy="523220"/>
              </a:xfrm>
              <a:prstGeom prst="rect">
                <a:avLst/>
              </a:prstGeom>
              <a:blipFill>
                <a:blip r:embed="rId22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D14D601-BA70-5136-4AD8-3B76EB615B21}"/>
                  </a:ext>
                </a:extLst>
              </p:cNvPr>
              <p:cNvSpPr txBox="1"/>
              <p:nvPr/>
            </p:nvSpPr>
            <p:spPr>
              <a:xfrm>
                <a:off x="8644908" y="1014766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D14D601-BA70-5136-4AD8-3B76EB615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908" y="1014766"/>
                <a:ext cx="3189830" cy="987322"/>
              </a:xfrm>
              <a:prstGeom prst="rect">
                <a:avLst/>
              </a:prstGeom>
              <a:blipFill>
                <a:blip r:embed="rId23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80A939D-A0E0-0D57-F1FE-1B87E320C403}"/>
                  </a:ext>
                </a:extLst>
              </p:cNvPr>
              <p:cNvSpPr txBox="1"/>
              <p:nvPr/>
            </p:nvSpPr>
            <p:spPr>
              <a:xfrm>
                <a:off x="8716734" y="1922363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80A939D-A0E0-0D57-F1FE-1B87E320C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734" y="1922363"/>
                <a:ext cx="3057385" cy="523220"/>
              </a:xfrm>
              <a:prstGeom prst="rect">
                <a:avLst/>
              </a:prstGeom>
              <a:blipFill>
                <a:blip r:embed="rId2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D6CB8FCA-E66F-8004-BC72-5B2403D6E9E5}"/>
                  </a:ext>
                </a:extLst>
              </p:cNvPr>
              <p:cNvSpPr txBox="1"/>
              <p:nvPr/>
            </p:nvSpPr>
            <p:spPr>
              <a:xfrm>
                <a:off x="5845517" y="1279039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D6CB8FCA-E66F-8004-BC72-5B2403D6E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17" y="1279039"/>
                <a:ext cx="489060" cy="393104"/>
              </a:xfrm>
              <a:prstGeom prst="rect">
                <a:avLst/>
              </a:prstGeom>
              <a:blipFill>
                <a:blip r:embed="rId25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1CD6855-C685-553C-9173-9C3BD701EE6E}"/>
                  </a:ext>
                </a:extLst>
              </p:cNvPr>
              <p:cNvSpPr txBox="1"/>
              <p:nvPr/>
            </p:nvSpPr>
            <p:spPr>
              <a:xfrm>
                <a:off x="5852275" y="1753607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1CD6855-C685-553C-9173-9C3BD701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275" y="1753607"/>
                <a:ext cx="484476" cy="393104"/>
              </a:xfrm>
              <a:prstGeom prst="rect">
                <a:avLst/>
              </a:prstGeom>
              <a:blipFill>
                <a:blip r:embed="rId26"/>
                <a:stretch>
                  <a:fillRect l="-5128" r="-1025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1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4" grpId="0" animBg="1"/>
      <p:bldP spid="136" grpId="0" animBg="1"/>
      <p:bldP spid="137" grpId="0" animBg="1"/>
      <p:bldP spid="139" grpId="0" animBg="1"/>
      <p:bldP spid="140" grpId="0" animBg="1"/>
      <p:bldP spid="149" grpId="0" animBg="1"/>
      <p:bldP spid="152" grpId="0" animBg="1"/>
      <p:bldP spid="146" grpId="0" animBg="1"/>
      <p:bldP spid="28" grpId="0" animBg="1"/>
      <p:bldP spid="29" grpId="0" animBg="1"/>
      <p:bldP spid="86" grpId="0"/>
      <p:bldP spid="120" grpId="0" animBg="1"/>
      <p:bldP spid="121" grpId="0" animBg="1"/>
      <p:bldP spid="123" grpId="0"/>
      <p:bldP spid="124" grpId="0"/>
      <p:bldP spid="125" grpId="0"/>
      <p:bldP spid="128" grpId="0" animBg="1"/>
      <p:bldP spid="129" grpId="0" animBg="1"/>
      <p:bldP spid="130" grpId="0"/>
      <p:bldP spid="138" grpId="0"/>
      <p:bldP spid="142" grpId="0"/>
      <p:bldP spid="145" grpId="0"/>
      <p:bldP spid="147" grpId="0"/>
      <p:bldP spid="148" grpId="0"/>
      <p:bldP spid="150" grpId="0"/>
      <p:bldP spid="151" grpId="0"/>
      <p:bldP spid="155" grpId="0" animBg="1"/>
      <p:bldP spid="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FD5D1-2168-1C01-C59D-9A3F74789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8AEE88-AF28-31AC-EEC4-E985E6387C20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/>
              <a:t>Glacius</a:t>
            </a:r>
            <a:r>
              <a:rPr lang="en-US" sz="3800" dirty="0"/>
              <a:t> [BDLR25]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6E0BF12-E480-8CCD-5952-CB349DEA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4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DD6D1-D460-80D3-4AB5-196CCDF9C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id="{C559EF50-BF3D-5782-AE94-34F59D937266}"/>
              </a:ext>
            </a:extLst>
          </p:cNvPr>
          <p:cNvSpPr/>
          <p:nvPr/>
        </p:nvSpPr>
        <p:spPr>
          <a:xfrm>
            <a:off x="528682" y="2604626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5A574C2-C25E-46D6-BBA2-1FEFA6D93C4C}"/>
              </a:ext>
            </a:extLst>
          </p:cNvPr>
          <p:cNvSpPr/>
          <p:nvPr/>
        </p:nvSpPr>
        <p:spPr>
          <a:xfrm>
            <a:off x="523758" y="3777903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B562DD2-39BA-7710-A260-8D7B98A54B13}"/>
              </a:ext>
            </a:extLst>
          </p:cNvPr>
          <p:cNvSpPr/>
          <p:nvPr/>
        </p:nvSpPr>
        <p:spPr>
          <a:xfrm>
            <a:off x="8708033" y="2604626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71839B9-D7AA-C67F-062E-A69C95E423A8}"/>
              </a:ext>
            </a:extLst>
          </p:cNvPr>
          <p:cNvSpPr/>
          <p:nvPr/>
        </p:nvSpPr>
        <p:spPr>
          <a:xfrm>
            <a:off x="8703109" y="3777903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D2853C9-3053-BB98-765F-B0D959DD45C9}"/>
              </a:ext>
            </a:extLst>
          </p:cNvPr>
          <p:cNvSpPr/>
          <p:nvPr/>
        </p:nvSpPr>
        <p:spPr>
          <a:xfrm>
            <a:off x="326671" y="4454894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777D130-EFFA-B3EA-661D-3F6D109D6D49}"/>
              </a:ext>
            </a:extLst>
          </p:cNvPr>
          <p:cNvSpPr/>
          <p:nvPr/>
        </p:nvSpPr>
        <p:spPr>
          <a:xfrm>
            <a:off x="8516329" y="4453364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E48DABF-B21B-C29A-EA43-2F8D7CA9FDC6}"/>
              </a:ext>
            </a:extLst>
          </p:cNvPr>
          <p:cNvSpPr/>
          <p:nvPr/>
        </p:nvSpPr>
        <p:spPr>
          <a:xfrm>
            <a:off x="539070" y="1054628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C48BB9F-A3E5-C637-B384-6A7326D74673}"/>
              </a:ext>
            </a:extLst>
          </p:cNvPr>
          <p:cNvSpPr/>
          <p:nvPr/>
        </p:nvSpPr>
        <p:spPr>
          <a:xfrm>
            <a:off x="8706902" y="1043140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9C1813E-5BD9-A47C-C084-B2D406C9322D}"/>
              </a:ext>
            </a:extLst>
          </p:cNvPr>
          <p:cNvSpPr/>
          <p:nvPr/>
        </p:nvSpPr>
        <p:spPr>
          <a:xfrm>
            <a:off x="3285197" y="5223373"/>
            <a:ext cx="5680597" cy="10609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0260D5-3636-78E2-B5AD-21B84A4710F5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/>
              <a:t>Glacius</a:t>
            </a:r>
            <a:r>
              <a:rPr lang="en-US" sz="3800" dirty="0"/>
              <a:t> [BDLR25]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306B65A-6E26-9A5C-1F85-56CECAF6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13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D49C5213-0F64-9ED4-99C5-28FE9017B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3596" y="2212467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81239693-CA77-8ED7-9015-D190D9267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8150" y="2222917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0785C-1083-2D4D-63E3-FFBD7FFE1891}"/>
                  </a:ext>
                </a:extLst>
              </p:cNvPr>
              <p:cNvSpPr txBox="1"/>
              <p:nvPr/>
            </p:nvSpPr>
            <p:spPr>
              <a:xfrm>
                <a:off x="4030262" y="2809722"/>
                <a:ext cx="406534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0785C-1083-2D4D-63E3-FFBD7FFE1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262" y="2809722"/>
                <a:ext cx="406534" cy="432414"/>
              </a:xfrm>
              <a:prstGeom prst="rect">
                <a:avLst/>
              </a:prstGeom>
              <a:blipFill>
                <a:blip r:embed="rId7"/>
                <a:stretch>
                  <a:fillRect r="-14706"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63BF9D-C612-EBBE-303C-D744CC0F608A}"/>
                  </a:ext>
                </a:extLst>
              </p:cNvPr>
              <p:cNvSpPr txBox="1"/>
              <p:nvPr/>
            </p:nvSpPr>
            <p:spPr>
              <a:xfrm>
                <a:off x="7776333" y="2802175"/>
                <a:ext cx="406534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63BF9D-C612-EBBE-303C-D744CC0F6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333" y="2802175"/>
                <a:ext cx="406534" cy="432414"/>
              </a:xfrm>
              <a:prstGeom prst="rect">
                <a:avLst/>
              </a:prstGeom>
              <a:blipFill>
                <a:blip r:embed="rId8"/>
                <a:stretch>
                  <a:fillRect r="-18182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AAD2FE2-4FC8-7ECA-19F4-BAFFD93D411C}"/>
                  </a:ext>
                </a:extLst>
              </p:cNvPr>
              <p:cNvSpPr txBox="1"/>
              <p:nvPr/>
            </p:nvSpPr>
            <p:spPr>
              <a:xfrm>
                <a:off x="539575" y="2593969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AAD2FE2-4FC8-7ECA-19F4-BAFFD93D4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5" y="2593969"/>
                <a:ext cx="2997582" cy="994759"/>
              </a:xfrm>
              <a:prstGeom prst="rect">
                <a:avLst/>
              </a:prstGeom>
              <a:blipFill>
                <a:blip r:embed="rId9"/>
                <a:stretch>
                  <a:fillRect b="-7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72438A2-9335-DC85-8196-9A54A6851C27}"/>
              </a:ext>
            </a:extLst>
          </p:cNvPr>
          <p:cNvCxnSpPr>
            <a:cxnSpLocks/>
          </p:cNvCxnSpPr>
          <p:nvPr/>
        </p:nvCxnSpPr>
        <p:spPr>
          <a:xfrm>
            <a:off x="5018925" y="148151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406136E-8039-92AE-CDF6-7AD24B1ADBED}"/>
              </a:ext>
            </a:extLst>
          </p:cNvPr>
          <p:cNvCxnSpPr>
            <a:cxnSpLocks/>
          </p:cNvCxnSpPr>
          <p:nvPr/>
        </p:nvCxnSpPr>
        <p:spPr>
          <a:xfrm flipH="1">
            <a:off x="5018925" y="19098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2B35D723-CBB1-EFF9-98C5-23CC841C77CE}"/>
              </a:ext>
            </a:extLst>
          </p:cNvPr>
          <p:cNvCxnSpPr>
            <a:cxnSpLocks/>
          </p:cNvCxnSpPr>
          <p:nvPr/>
        </p:nvCxnSpPr>
        <p:spPr>
          <a:xfrm>
            <a:off x="5027859" y="275722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B3F5F56-3A0C-E7C7-EC40-EE613A6AF717}"/>
              </a:ext>
            </a:extLst>
          </p:cNvPr>
          <p:cNvCxnSpPr>
            <a:cxnSpLocks/>
          </p:cNvCxnSpPr>
          <p:nvPr/>
        </p:nvCxnSpPr>
        <p:spPr>
          <a:xfrm flipH="1">
            <a:off x="5027859" y="3136397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7AB295F-5371-F36B-C1A9-47FE4F9E8678}"/>
                  </a:ext>
                </a:extLst>
              </p:cNvPr>
              <p:cNvSpPr txBox="1"/>
              <p:nvPr/>
            </p:nvSpPr>
            <p:spPr>
              <a:xfrm>
                <a:off x="5831862" y="2388767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7AB295F-5371-F36B-C1A9-47FE4F9E8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62" y="2388767"/>
                <a:ext cx="541097" cy="475655"/>
              </a:xfrm>
              <a:prstGeom prst="rect">
                <a:avLst/>
              </a:prstGeom>
              <a:blipFill>
                <a:blip r:embed="rId10"/>
                <a:stretch>
                  <a:fillRect l="-6977" r="-232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C9243CE-F623-DF0E-0333-C5917493C192}"/>
                  </a:ext>
                </a:extLst>
              </p:cNvPr>
              <p:cNvSpPr txBox="1"/>
              <p:nvPr/>
            </p:nvSpPr>
            <p:spPr>
              <a:xfrm>
                <a:off x="5840796" y="2912495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C9243CE-F623-DF0E-0333-C5917493C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96" y="2912495"/>
                <a:ext cx="541097" cy="475655"/>
              </a:xfrm>
              <a:prstGeom prst="rect">
                <a:avLst/>
              </a:prstGeom>
              <a:blipFill>
                <a:blip r:embed="rId11"/>
                <a:stretch>
                  <a:fillRect l="-4545" r="-227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13160C1-0C59-6D18-FA7B-07CE8C9CAE69}"/>
                  </a:ext>
                </a:extLst>
              </p:cNvPr>
              <p:cNvSpPr txBox="1"/>
              <p:nvPr/>
            </p:nvSpPr>
            <p:spPr>
              <a:xfrm>
                <a:off x="8718925" y="2604627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13160C1-0C59-6D18-FA7B-07CE8C9C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925" y="2604627"/>
                <a:ext cx="3031529" cy="994759"/>
              </a:xfrm>
              <a:prstGeom prst="rect">
                <a:avLst/>
              </a:prstGeom>
              <a:blipFill>
                <a:blip r:embed="rId12"/>
                <a:stretch>
                  <a:fillRect r="-1667"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5AA1FA6-D4BD-5AE7-6F9F-E388B77B1AD1}"/>
                  </a:ext>
                </a:extLst>
              </p:cNvPr>
              <p:cNvSpPr txBox="1"/>
              <p:nvPr/>
            </p:nvSpPr>
            <p:spPr>
              <a:xfrm>
                <a:off x="718170" y="3752604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5AA1FA6-D4BD-5AE7-6F9F-E388B77B1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70" y="3752604"/>
                <a:ext cx="2654958" cy="523220"/>
              </a:xfrm>
              <a:prstGeom prst="rect">
                <a:avLst/>
              </a:prstGeom>
              <a:blipFill>
                <a:blip r:embed="rId1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52B517F-3369-2441-7CCC-C4F4E886E7D5}"/>
                  </a:ext>
                </a:extLst>
              </p:cNvPr>
              <p:cNvSpPr txBox="1"/>
              <p:nvPr/>
            </p:nvSpPr>
            <p:spPr>
              <a:xfrm>
                <a:off x="8788748" y="3726378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52B517F-3369-2441-7CCC-C4F4E886E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748" y="3726378"/>
                <a:ext cx="2760179" cy="523220"/>
              </a:xfrm>
              <a:prstGeom prst="rect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50FA9A6-04D3-18C0-6193-4F7946C0FD60}"/>
              </a:ext>
            </a:extLst>
          </p:cNvPr>
          <p:cNvCxnSpPr>
            <a:cxnSpLocks/>
          </p:cNvCxnSpPr>
          <p:nvPr/>
        </p:nvCxnSpPr>
        <p:spPr>
          <a:xfrm>
            <a:off x="5018925" y="399578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E05C386B-E062-534D-0401-F11C24641461}"/>
              </a:ext>
            </a:extLst>
          </p:cNvPr>
          <p:cNvCxnSpPr>
            <a:cxnSpLocks/>
          </p:cNvCxnSpPr>
          <p:nvPr/>
        </p:nvCxnSpPr>
        <p:spPr>
          <a:xfrm flipH="1">
            <a:off x="4999261" y="4394623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35128C9-0F8F-5691-B852-DC53E919A983}"/>
                  </a:ext>
                </a:extLst>
              </p:cNvPr>
              <p:cNvSpPr txBox="1"/>
              <p:nvPr/>
            </p:nvSpPr>
            <p:spPr>
              <a:xfrm>
                <a:off x="5869883" y="3752976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35128C9-0F8F-5691-B852-DC53E919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83" y="3752976"/>
                <a:ext cx="447187" cy="393104"/>
              </a:xfrm>
              <a:prstGeom prst="rect">
                <a:avLst/>
              </a:prstGeom>
              <a:blipFill>
                <a:blip r:embed="rId15"/>
                <a:stretch>
                  <a:fillRect r="-83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8A5BB3B-FD06-BD77-87CE-82F170DB1FA4}"/>
                  </a:ext>
                </a:extLst>
              </p:cNvPr>
              <p:cNvSpPr txBox="1"/>
              <p:nvPr/>
            </p:nvSpPr>
            <p:spPr>
              <a:xfrm>
                <a:off x="5878817" y="4207878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8A5BB3B-FD06-BD77-87CE-82F170DB1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817" y="4207878"/>
                <a:ext cx="447187" cy="393104"/>
              </a:xfrm>
              <a:prstGeom prst="rect">
                <a:avLst/>
              </a:prstGeom>
              <a:blipFill>
                <a:blip r:embed="rId16"/>
                <a:stretch>
                  <a:fillRect r="-810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58969DCA-0F99-A04C-E17B-BFB5AD88C57D}"/>
                  </a:ext>
                </a:extLst>
              </p:cNvPr>
              <p:cNvSpPr txBox="1"/>
              <p:nvPr/>
            </p:nvSpPr>
            <p:spPr>
              <a:xfrm>
                <a:off x="274643" y="4453135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58969DCA-0F99-A04C-E17B-BFB5AD88C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3" y="4453135"/>
                <a:ext cx="3470437" cy="523220"/>
              </a:xfrm>
              <a:prstGeom prst="rect">
                <a:avLst/>
              </a:prstGeom>
              <a:blipFill>
                <a:blip r:embed="rId17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8AD319A2-882E-3A5D-9B1D-DDDC02B244C0}"/>
                  </a:ext>
                </a:extLst>
              </p:cNvPr>
              <p:cNvSpPr txBox="1"/>
              <p:nvPr/>
            </p:nvSpPr>
            <p:spPr>
              <a:xfrm>
                <a:off x="8463124" y="4441153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8AD319A2-882E-3A5D-9B1D-DDDC02B24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124" y="4441153"/>
                <a:ext cx="3470437" cy="523220"/>
              </a:xfrm>
              <a:prstGeom prst="rect">
                <a:avLst/>
              </a:prstGeom>
              <a:blipFill>
                <a:blip r:embed="rId18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62930CB-BBB2-27F8-3904-8E482E613596}"/>
                  </a:ext>
                </a:extLst>
              </p:cNvPr>
              <p:cNvSpPr txBox="1"/>
              <p:nvPr/>
            </p:nvSpPr>
            <p:spPr>
              <a:xfrm>
                <a:off x="5118095" y="5223373"/>
                <a:ext cx="23794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62930CB-BBB2-27F8-3904-8E482E61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095" y="5223373"/>
                <a:ext cx="2379406" cy="523220"/>
              </a:xfrm>
              <a:prstGeom prst="rect">
                <a:avLst/>
              </a:prstGeom>
              <a:blipFill>
                <a:blip r:embed="rId19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31368D8-A187-ADDA-E19D-8FE7B12368C2}"/>
                  </a:ext>
                </a:extLst>
              </p:cNvPr>
              <p:cNvSpPr txBox="1"/>
              <p:nvPr/>
            </p:nvSpPr>
            <p:spPr>
              <a:xfrm>
                <a:off x="3259619" y="5730298"/>
                <a:ext cx="5765168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31368D8-A187-ADDA-E19D-8FE7B1236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619" y="5730298"/>
                <a:ext cx="5765168" cy="552267"/>
              </a:xfrm>
              <a:prstGeom prst="rect">
                <a:avLst/>
              </a:prstGeom>
              <a:blipFill>
                <a:blip r:embed="rId2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61DF271F-178E-B96C-AA2B-0906EE2559FF}"/>
                  </a:ext>
                </a:extLst>
              </p:cNvPr>
              <p:cNvSpPr txBox="1"/>
              <p:nvPr/>
            </p:nvSpPr>
            <p:spPr>
              <a:xfrm>
                <a:off x="509575" y="1011507"/>
                <a:ext cx="3096539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61DF271F-178E-B96C-AA2B-0906EE255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75" y="1011507"/>
                <a:ext cx="3096539" cy="987322"/>
              </a:xfrm>
              <a:prstGeom prst="rect">
                <a:avLst/>
              </a:prstGeom>
              <a:blipFill>
                <a:blip r:embed="rId21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64A312F-28F3-5007-D72D-90F266D79538}"/>
                  </a:ext>
                </a:extLst>
              </p:cNvPr>
              <p:cNvSpPr txBox="1"/>
              <p:nvPr/>
            </p:nvSpPr>
            <p:spPr>
              <a:xfrm>
                <a:off x="571165" y="1929001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64A312F-28F3-5007-D72D-90F266D79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65" y="1929001"/>
                <a:ext cx="2997583" cy="523220"/>
              </a:xfrm>
              <a:prstGeom prst="rect">
                <a:avLst/>
              </a:prstGeom>
              <a:blipFill>
                <a:blip r:embed="rId22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55FB98C-7860-C47E-F5F1-B65AC3E1602C}"/>
                  </a:ext>
                </a:extLst>
              </p:cNvPr>
              <p:cNvSpPr txBox="1"/>
              <p:nvPr/>
            </p:nvSpPr>
            <p:spPr>
              <a:xfrm>
                <a:off x="8644908" y="1014766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55FB98C-7860-C47E-F5F1-B65AC3E1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908" y="1014766"/>
                <a:ext cx="3189830" cy="987322"/>
              </a:xfrm>
              <a:prstGeom prst="rect">
                <a:avLst/>
              </a:prstGeom>
              <a:blipFill>
                <a:blip r:embed="rId23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F408768-7125-AEF4-067D-2303228C33F6}"/>
                  </a:ext>
                </a:extLst>
              </p:cNvPr>
              <p:cNvSpPr txBox="1"/>
              <p:nvPr/>
            </p:nvSpPr>
            <p:spPr>
              <a:xfrm>
                <a:off x="8716734" y="1922363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F408768-7125-AEF4-067D-2303228C3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734" y="1922363"/>
                <a:ext cx="3057385" cy="523220"/>
              </a:xfrm>
              <a:prstGeom prst="rect">
                <a:avLst/>
              </a:prstGeom>
              <a:blipFill>
                <a:blip r:embed="rId2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4388A4C-D3C5-4341-B4EE-0C09A365515E}"/>
                  </a:ext>
                </a:extLst>
              </p:cNvPr>
              <p:cNvSpPr txBox="1"/>
              <p:nvPr/>
            </p:nvSpPr>
            <p:spPr>
              <a:xfrm>
                <a:off x="5845517" y="1279039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4388A4C-D3C5-4341-B4EE-0C09A3655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17" y="1279039"/>
                <a:ext cx="489060" cy="393104"/>
              </a:xfrm>
              <a:prstGeom prst="rect">
                <a:avLst/>
              </a:prstGeom>
              <a:blipFill>
                <a:blip r:embed="rId25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F81127E-8EF0-D458-DB9E-8F5BC920BC7D}"/>
                  </a:ext>
                </a:extLst>
              </p:cNvPr>
              <p:cNvSpPr txBox="1"/>
              <p:nvPr/>
            </p:nvSpPr>
            <p:spPr>
              <a:xfrm>
                <a:off x="5852275" y="1753607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4F81127E-8EF0-D458-DB9E-8F5BC920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275" y="1753607"/>
                <a:ext cx="484476" cy="393104"/>
              </a:xfrm>
              <a:prstGeom prst="rect">
                <a:avLst/>
              </a:prstGeom>
              <a:blipFill>
                <a:blip r:embed="rId26"/>
                <a:stretch>
                  <a:fillRect l="-5128" r="-1025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70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FBEAF-0B9C-CC53-2F21-A7B41DBC3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A805913-6565-494C-BC45-2A2B3A3F8F58}"/>
              </a:ext>
            </a:extLst>
          </p:cNvPr>
          <p:cNvCxnSpPr>
            <a:cxnSpLocks/>
          </p:cNvCxnSpPr>
          <p:nvPr/>
        </p:nvCxnSpPr>
        <p:spPr>
          <a:xfrm>
            <a:off x="4999261" y="28290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5885581-CB9D-E91A-C8E7-EE4E3C4712FE}"/>
              </a:ext>
            </a:extLst>
          </p:cNvPr>
          <p:cNvCxnSpPr>
            <a:cxnSpLocks/>
          </p:cNvCxnSpPr>
          <p:nvPr/>
        </p:nvCxnSpPr>
        <p:spPr>
          <a:xfrm flipH="1">
            <a:off x="4999261" y="3269421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66B93F3-4E54-9D98-95E8-24BBE9261783}"/>
              </a:ext>
            </a:extLst>
          </p:cNvPr>
          <p:cNvCxnSpPr>
            <a:cxnSpLocks/>
          </p:cNvCxnSpPr>
          <p:nvPr/>
        </p:nvCxnSpPr>
        <p:spPr>
          <a:xfrm>
            <a:off x="4999261" y="47905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440C695-BCFD-0B3A-5C2A-4E2DFE8B2943}"/>
              </a:ext>
            </a:extLst>
          </p:cNvPr>
          <p:cNvCxnSpPr>
            <a:cxnSpLocks/>
          </p:cNvCxnSpPr>
          <p:nvPr/>
        </p:nvCxnSpPr>
        <p:spPr>
          <a:xfrm flipH="1">
            <a:off x="4999261" y="5205828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E7B7159-CD3E-CC28-9E0E-D7980DF7E0CE}"/>
              </a:ext>
            </a:extLst>
          </p:cNvPr>
          <p:cNvCxnSpPr>
            <a:cxnSpLocks/>
          </p:cNvCxnSpPr>
          <p:nvPr/>
        </p:nvCxnSpPr>
        <p:spPr>
          <a:xfrm>
            <a:off x="5018925" y="587271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5D486E6-440B-EAB6-51A5-529205BEE334}"/>
              </a:ext>
            </a:extLst>
          </p:cNvPr>
          <p:cNvCxnSpPr>
            <a:cxnSpLocks/>
          </p:cNvCxnSpPr>
          <p:nvPr/>
        </p:nvCxnSpPr>
        <p:spPr>
          <a:xfrm flipH="1">
            <a:off x="4999261" y="6271549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CF86F5F-60F5-50FC-CDD5-134671FEB418}"/>
              </a:ext>
            </a:extLst>
          </p:cNvPr>
          <p:cNvSpPr/>
          <p:nvPr/>
        </p:nvSpPr>
        <p:spPr>
          <a:xfrm>
            <a:off x="516650" y="4505617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51E2ECE-3E09-4AF8-68C2-33BFD5934DF0}"/>
              </a:ext>
            </a:extLst>
          </p:cNvPr>
          <p:cNvSpPr/>
          <p:nvPr/>
        </p:nvSpPr>
        <p:spPr>
          <a:xfrm>
            <a:off x="511726" y="5582649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3F865A2-379B-A9ED-4CCB-5F74BA40F6AE}"/>
              </a:ext>
            </a:extLst>
          </p:cNvPr>
          <p:cNvSpPr/>
          <p:nvPr/>
        </p:nvSpPr>
        <p:spPr>
          <a:xfrm>
            <a:off x="8696001" y="4505617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63DF1AA-6D5D-FBB7-4285-4CCC74851925}"/>
              </a:ext>
            </a:extLst>
          </p:cNvPr>
          <p:cNvSpPr/>
          <p:nvPr/>
        </p:nvSpPr>
        <p:spPr>
          <a:xfrm>
            <a:off x="8691077" y="5582649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AC3B935-B3DD-A7FC-4C39-5DB89C2863F9}"/>
              </a:ext>
            </a:extLst>
          </p:cNvPr>
          <p:cNvSpPr/>
          <p:nvPr/>
        </p:nvSpPr>
        <p:spPr>
          <a:xfrm>
            <a:off x="314639" y="615135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512D510-DA9B-BA7E-D148-0294EEB801DF}"/>
              </a:ext>
            </a:extLst>
          </p:cNvPr>
          <p:cNvSpPr/>
          <p:nvPr/>
        </p:nvSpPr>
        <p:spPr>
          <a:xfrm>
            <a:off x="8504297" y="614982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8A9B0E2-4B50-0B22-279D-53AFDE90D948}"/>
              </a:ext>
            </a:extLst>
          </p:cNvPr>
          <p:cNvSpPr/>
          <p:nvPr/>
        </p:nvSpPr>
        <p:spPr>
          <a:xfrm>
            <a:off x="541221" y="2329328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DE0DC7D-61A3-74DB-FFA4-B8C127ABA628}"/>
              </a:ext>
            </a:extLst>
          </p:cNvPr>
          <p:cNvSpPr/>
          <p:nvPr/>
        </p:nvSpPr>
        <p:spPr>
          <a:xfrm>
            <a:off x="8709053" y="2317840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DB02FC-DFF2-66EB-D080-8FE912D6D728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/>
              <a:t>Glacius</a:t>
            </a:r>
            <a:r>
              <a:rPr lang="en-US" sz="3800" dirty="0"/>
              <a:t> [B</a:t>
            </a:r>
            <a:r>
              <a:rPr lang="en-US" sz="3800" dirty="0">
                <a:solidFill>
                  <a:srgbClr val="FF0000"/>
                </a:solidFill>
              </a:rPr>
              <a:t>D</a:t>
            </a:r>
            <a:r>
              <a:rPr lang="en-US" sz="3800" dirty="0"/>
              <a:t>LR25]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775FD98-C51B-C59C-5DA5-AF1BE1F3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14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A0896209-F00A-5CE8-915B-3A873BCD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6" y="3102033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3B09A17A-3001-599F-8F5E-4C0A1AE48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40" y="3112483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FFA2396-261F-F184-534B-1AE753F2238A}"/>
                  </a:ext>
                </a:extLst>
              </p:cNvPr>
              <p:cNvSpPr txBox="1"/>
              <p:nvPr/>
            </p:nvSpPr>
            <p:spPr>
              <a:xfrm>
                <a:off x="3993452" y="3653885"/>
                <a:ext cx="406534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FFA2396-261F-F184-534B-1AE753F22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452" y="3653885"/>
                <a:ext cx="406534" cy="432414"/>
              </a:xfrm>
              <a:prstGeom prst="rect">
                <a:avLst/>
              </a:prstGeom>
              <a:blipFill>
                <a:blip r:embed="rId7"/>
                <a:stretch>
                  <a:fillRect r="-11429"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400116-1244-4D1B-270B-BE597BCA3490}"/>
                  </a:ext>
                </a:extLst>
              </p:cNvPr>
              <p:cNvSpPr txBox="1"/>
              <p:nvPr/>
            </p:nvSpPr>
            <p:spPr>
              <a:xfrm>
                <a:off x="7739523" y="3646338"/>
                <a:ext cx="406534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400116-1244-4D1B-270B-BE597BCA3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523" y="3646338"/>
                <a:ext cx="406534" cy="432414"/>
              </a:xfrm>
              <a:prstGeom prst="rect">
                <a:avLst/>
              </a:prstGeom>
              <a:blipFill>
                <a:blip r:embed="rId8"/>
                <a:stretch>
                  <a:fillRect r="-18182"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28F0EA7-6837-39B1-C353-208F05C6BC23}"/>
                  </a:ext>
                </a:extLst>
              </p:cNvPr>
              <p:cNvSpPr txBox="1"/>
              <p:nvPr/>
            </p:nvSpPr>
            <p:spPr>
              <a:xfrm>
                <a:off x="527543" y="4494960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28F0EA7-6837-39B1-C353-208F05C6B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3" y="4494960"/>
                <a:ext cx="2997582" cy="994759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D959FB0-C928-A975-DB83-6CF3A3BA0CD5}"/>
                  </a:ext>
                </a:extLst>
              </p:cNvPr>
              <p:cNvSpPr txBox="1"/>
              <p:nvPr/>
            </p:nvSpPr>
            <p:spPr>
              <a:xfrm>
                <a:off x="8706893" y="4505618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D959FB0-C928-A975-DB83-6CF3A3BA0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893" y="4505618"/>
                <a:ext cx="3031529" cy="994759"/>
              </a:xfrm>
              <a:prstGeom prst="rect">
                <a:avLst/>
              </a:prstGeom>
              <a:blipFill>
                <a:blip r:embed="rId10"/>
                <a:stretch>
                  <a:fillRect r="-1667" b="-88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211F6B1-5E88-58B9-0BF5-CE4952DB7311}"/>
                  </a:ext>
                </a:extLst>
              </p:cNvPr>
              <p:cNvSpPr txBox="1"/>
              <p:nvPr/>
            </p:nvSpPr>
            <p:spPr>
              <a:xfrm>
                <a:off x="706138" y="5557350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C211F6B1-5E88-58B9-0BF5-CE4952DB7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38" y="5557350"/>
                <a:ext cx="2654958" cy="523220"/>
              </a:xfrm>
              <a:prstGeom prst="rect">
                <a:avLst/>
              </a:prstGeom>
              <a:blipFill>
                <a:blip r:embed="rId1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4236E26-9A48-0CE7-9A56-EAF1CE12BB66}"/>
                  </a:ext>
                </a:extLst>
              </p:cNvPr>
              <p:cNvSpPr txBox="1"/>
              <p:nvPr/>
            </p:nvSpPr>
            <p:spPr>
              <a:xfrm>
                <a:off x="8776716" y="5531124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4236E26-9A48-0CE7-9A56-EAF1CE12B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716" y="5531124"/>
                <a:ext cx="2760179" cy="523220"/>
              </a:xfrm>
              <a:prstGeom prst="rect">
                <a:avLst/>
              </a:prstGeom>
              <a:blipFill>
                <a:blip r:embed="rId1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5A2BBFA-DDA5-730E-3551-8B4FC446775D}"/>
                  </a:ext>
                </a:extLst>
              </p:cNvPr>
              <p:cNvSpPr txBox="1"/>
              <p:nvPr/>
            </p:nvSpPr>
            <p:spPr>
              <a:xfrm>
                <a:off x="262611" y="6149594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5A2BBFA-DDA5-730E-3551-8B4FC4467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1" y="6149594"/>
                <a:ext cx="3470437" cy="523220"/>
              </a:xfrm>
              <a:prstGeom prst="rect">
                <a:avLst/>
              </a:prstGeom>
              <a:blipFill>
                <a:blip r:embed="rId13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A9DE2098-00C7-7E59-243B-86D6B0344807}"/>
                  </a:ext>
                </a:extLst>
              </p:cNvPr>
              <p:cNvSpPr txBox="1"/>
              <p:nvPr/>
            </p:nvSpPr>
            <p:spPr>
              <a:xfrm>
                <a:off x="8451092" y="613761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A9DE2098-00C7-7E59-243B-86D6B0344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092" y="6137612"/>
                <a:ext cx="3470437" cy="523220"/>
              </a:xfrm>
              <a:prstGeom prst="rect">
                <a:avLst/>
              </a:prstGeom>
              <a:blipFill>
                <a:blip r:embed="rId14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CE0CD29-B0D1-7FDC-04DE-9177200B2E41}"/>
                  </a:ext>
                </a:extLst>
              </p:cNvPr>
              <p:cNvSpPr txBox="1"/>
              <p:nvPr/>
            </p:nvSpPr>
            <p:spPr>
              <a:xfrm>
                <a:off x="511726" y="2286207"/>
                <a:ext cx="3096539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CE0CD29-B0D1-7FDC-04DE-9177200B2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6" y="2286207"/>
                <a:ext cx="3096539" cy="987322"/>
              </a:xfrm>
              <a:prstGeom prst="rect">
                <a:avLst/>
              </a:prstGeom>
              <a:blipFill>
                <a:blip r:embed="rId1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BE728FA-4CD7-4C70-BA48-EF6BA8260929}"/>
                  </a:ext>
                </a:extLst>
              </p:cNvPr>
              <p:cNvSpPr txBox="1"/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BE728FA-4CD7-4C70-BA48-EF6BA8260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blipFill>
                <a:blip r:embed="rId1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4759D42-B4CC-3B04-E67B-48620BA7F87B}"/>
                  </a:ext>
                </a:extLst>
              </p:cNvPr>
              <p:cNvSpPr txBox="1"/>
              <p:nvPr/>
            </p:nvSpPr>
            <p:spPr>
              <a:xfrm>
                <a:off x="8647059" y="2289466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4759D42-B4CC-3B04-E67B-48620BA7F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059" y="2289466"/>
                <a:ext cx="3189830" cy="987322"/>
              </a:xfrm>
              <a:prstGeom prst="rect">
                <a:avLst/>
              </a:prstGeom>
              <a:blipFill>
                <a:blip r:embed="rId17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92F4CBB-1501-C548-3404-A966E98413EA}"/>
                  </a:ext>
                </a:extLst>
              </p:cNvPr>
              <p:cNvSpPr txBox="1"/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92F4CBB-1501-C548-3404-A966E9841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blipFill>
                <a:blip r:embed="rId18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DCBD2F-B3BD-44E0-02A2-6538A34001F0}"/>
                  </a:ext>
                </a:extLst>
              </p:cNvPr>
              <p:cNvSpPr txBox="1"/>
              <p:nvPr/>
            </p:nvSpPr>
            <p:spPr>
              <a:xfrm>
                <a:off x="5831862" y="4531741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DCBD2F-B3BD-44E0-02A2-6538A3400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62" y="4531741"/>
                <a:ext cx="541097" cy="475655"/>
              </a:xfrm>
              <a:prstGeom prst="rect">
                <a:avLst/>
              </a:prstGeom>
              <a:blipFill>
                <a:blip r:embed="rId19"/>
                <a:stretch>
                  <a:fillRect l="-6977" r="-232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C36DF0-85C1-2546-FBF6-C8E267B2354B}"/>
                  </a:ext>
                </a:extLst>
              </p:cNvPr>
              <p:cNvSpPr txBox="1"/>
              <p:nvPr/>
            </p:nvSpPr>
            <p:spPr>
              <a:xfrm>
                <a:off x="5840796" y="5055469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C36DF0-85C1-2546-FBF6-C8E267B23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96" y="5055469"/>
                <a:ext cx="541097" cy="475655"/>
              </a:xfrm>
              <a:prstGeom prst="rect">
                <a:avLst/>
              </a:prstGeom>
              <a:blipFill>
                <a:blip r:embed="rId20"/>
                <a:stretch>
                  <a:fillRect l="-4545" r="-227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1BDBA7-BB54-0ADD-AB30-89AC2FEE5E8F}"/>
                  </a:ext>
                </a:extLst>
              </p:cNvPr>
              <p:cNvSpPr txBox="1"/>
              <p:nvPr/>
            </p:nvSpPr>
            <p:spPr>
              <a:xfrm>
                <a:off x="5889038" y="5653189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1BDBA7-BB54-0ADD-AB30-89AC2FEE5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038" y="5653189"/>
                <a:ext cx="447187" cy="393104"/>
              </a:xfrm>
              <a:prstGeom prst="rect">
                <a:avLst/>
              </a:prstGeom>
              <a:blipFill>
                <a:blip r:embed="rId21"/>
                <a:stretch>
                  <a:fillRect r="-833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C46881-E93E-1775-87AF-EC3246C310EE}"/>
                  </a:ext>
                </a:extLst>
              </p:cNvPr>
              <p:cNvSpPr txBox="1"/>
              <p:nvPr/>
            </p:nvSpPr>
            <p:spPr>
              <a:xfrm>
                <a:off x="5897972" y="6108091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C46881-E93E-1775-87AF-EC3246C31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72" y="6108091"/>
                <a:ext cx="447187" cy="393104"/>
              </a:xfrm>
              <a:prstGeom prst="rect">
                <a:avLst/>
              </a:prstGeom>
              <a:blipFill>
                <a:blip r:embed="rId22"/>
                <a:stretch>
                  <a:fillRect r="-1111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41C718-2390-E385-2CD6-3437183CFF92}"/>
                  </a:ext>
                </a:extLst>
              </p:cNvPr>
              <p:cNvSpPr txBox="1"/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41C718-2390-E385-2CD6-3437183CF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blipFill>
                <a:blip r:embed="rId23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E2FC90-A85E-5990-AAA2-3C1EB3CAF9B1}"/>
                  </a:ext>
                </a:extLst>
              </p:cNvPr>
              <p:cNvSpPr txBox="1"/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E2FC90-A85E-5990-AAA2-3C1EB3CAF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blipFill>
                <a:blip r:embed="rId24"/>
                <a:stretch>
                  <a:fillRect l="-5128" r="-1025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4C7A800B-89B1-5A79-E473-7E1C1613BDC1}"/>
              </a:ext>
            </a:extLst>
          </p:cNvPr>
          <p:cNvSpPr/>
          <p:nvPr/>
        </p:nvSpPr>
        <p:spPr>
          <a:xfrm>
            <a:off x="524688" y="1203473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3F95AEF-8281-2114-FE7B-3740A6B7896E}"/>
              </a:ext>
            </a:extLst>
          </p:cNvPr>
          <p:cNvSpPr/>
          <p:nvPr/>
        </p:nvSpPr>
        <p:spPr>
          <a:xfrm>
            <a:off x="8729866" y="1227765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8B686EA-A7F2-32C4-9F57-BB6D1A8EC888}"/>
              </a:ext>
            </a:extLst>
          </p:cNvPr>
          <p:cNvCxnSpPr>
            <a:cxnSpLocks/>
          </p:cNvCxnSpPr>
          <p:nvPr/>
        </p:nvCxnSpPr>
        <p:spPr>
          <a:xfrm>
            <a:off x="5023502" y="1506195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AFC9A6C-19A7-722F-87AF-A630898180A0}"/>
              </a:ext>
            </a:extLst>
          </p:cNvPr>
          <p:cNvCxnSpPr>
            <a:cxnSpLocks/>
          </p:cNvCxnSpPr>
          <p:nvPr/>
        </p:nvCxnSpPr>
        <p:spPr>
          <a:xfrm flipH="1">
            <a:off x="5023502" y="1972144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541AF2A-0B3B-AB5F-9969-DBEBE806CE2A}"/>
              </a:ext>
            </a:extLst>
          </p:cNvPr>
          <p:cNvSpPr/>
          <p:nvPr/>
        </p:nvSpPr>
        <p:spPr>
          <a:xfrm>
            <a:off x="532447" y="3876718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F32F795-619F-A6C3-B7E4-1CB096555764}"/>
              </a:ext>
            </a:extLst>
          </p:cNvPr>
          <p:cNvCxnSpPr>
            <a:cxnSpLocks/>
          </p:cNvCxnSpPr>
          <p:nvPr/>
        </p:nvCxnSpPr>
        <p:spPr>
          <a:xfrm>
            <a:off x="5063857" y="3811596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DDC851D-36D2-5C43-9A9E-4DE09AA3959C}"/>
              </a:ext>
            </a:extLst>
          </p:cNvPr>
          <p:cNvCxnSpPr>
            <a:cxnSpLocks/>
          </p:cNvCxnSpPr>
          <p:nvPr/>
        </p:nvCxnSpPr>
        <p:spPr>
          <a:xfrm flipH="1">
            <a:off x="5063857" y="4239933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B03B6E3C-7C19-5375-F529-7895E4FE41D9}"/>
              </a:ext>
            </a:extLst>
          </p:cNvPr>
          <p:cNvSpPr/>
          <p:nvPr/>
        </p:nvSpPr>
        <p:spPr>
          <a:xfrm>
            <a:off x="8724952" y="3877028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038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1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D2843-A5B4-C6D7-139A-D604689E5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27AAB33-52A2-23FD-FAC6-22EF1E8764F3}"/>
              </a:ext>
            </a:extLst>
          </p:cNvPr>
          <p:cNvCxnSpPr>
            <a:cxnSpLocks/>
          </p:cNvCxnSpPr>
          <p:nvPr/>
        </p:nvCxnSpPr>
        <p:spPr>
          <a:xfrm>
            <a:off x="4999261" y="28290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C38AA8A-8274-E84E-BF63-063730B12E7D}"/>
              </a:ext>
            </a:extLst>
          </p:cNvPr>
          <p:cNvCxnSpPr>
            <a:cxnSpLocks/>
          </p:cNvCxnSpPr>
          <p:nvPr/>
        </p:nvCxnSpPr>
        <p:spPr>
          <a:xfrm flipH="1">
            <a:off x="4999261" y="3269421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3E93FB1-C861-9AC2-54F8-1348060B8DD6}"/>
              </a:ext>
            </a:extLst>
          </p:cNvPr>
          <p:cNvCxnSpPr>
            <a:cxnSpLocks/>
          </p:cNvCxnSpPr>
          <p:nvPr/>
        </p:nvCxnSpPr>
        <p:spPr>
          <a:xfrm>
            <a:off x="4999261" y="47905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2707FF-04B7-718C-590B-67D19977B777}"/>
              </a:ext>
            </a:extLst>
          </p:cNvPr>
          <p:cNvCxnSpPr>
            <a:cxnSpLocks/>
          </p:cNvCxnSpPr>
          <p:nvPr/>
        </p:nvCxnSpPr>
        <p:spPr>
          <a:xfrm flipH="1">
            <a:off x="4999261" y="5205828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964709A-6D73-38D0-05B6-E7E39884BAD2}"/>
              </a:ext>
            </a:extLst>
          </p:cNvPr>
          <p:cNvCxnSpPr>
            <a:cxnSpLocks/>
          </p:cNvCxnSpPr>
          <p:nvPr/>
        </p:nvCxnSpPr>
        <p:spPr>
          <a:xfrm>
            <a:off x="5018925" y="587271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46E1992-2A94-DEC3-8E7E-97CB008B7CA0}"/>
              </a:ext>
            </a:extLst>
          </p:cNvPr>
          <p:cNvCxnSpPr>
            <a:cxnSpLocks/>
          </p:cNvCxnSpPr>
          <p:nvPr/>
        </p:nvCxnSpPr>
        <p:spPr>
          <a:xfrm flipH="1">
            <a:off x="4999261" y="6271549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7F800A7-D7AA-A742-06BE-A04E088DEC31}"/>
              </a:ext>
            </a:extLst>
          </p:cNvPr>
          <p:cNvSpPr/>
          <p:nvPr/>
        </p:nvSpPr>
        <p:spPr>
          <a:xfrm>
            <a:off x="516650" y="4505617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EC4E511-8485-3C0C-43FE-26A0AE92E0EF}"/>
              </a:ext>
            </a:extLst>
          </p:cNvPr>
          <p:cNvSpPr/>
          <p:nvPr/>
        </p:nvSpPr>
        <p:spPr>
          <a:xfrm>
            <a:off x="511726" y="5582649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45DD29C-CB46-32F0-4288-062A9402ACE5}"/>
              </a:ext>
            </a:extLst>
          </p:cNvPr>
          <p:cNvSpPr/>
          <p:nvPr/>
        </p:nvSpPr>
        <p:spPr>
          <a:xfrm>
            <a:off x="8696001" y="4505617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B69508E-BC8C-A7ED-BA43-1F593C1CA136}"/>
              </a:ext>
            </a:extLst>
          </p:cNvPr>
          <p:cNvSpPr/>
          <p:nvPr/>
        </p:nvSpPr>
        <p:spPr>
          <a:xfrm>
            <a:off x="8691077" y="5582649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4943133-6045-0876-9DE8-3FBB74EEDE73}"/>
              </a:ext>
            </a:extLst>
          </p:cNvPr>
          <p:cNvSpPr/>
          <p:nvPr/>
        </p:nvSpPr>
        <p:spPr>
          <a:xfrm>
            <a:off x="314639" y="615135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63866EC-FE5A-F326-3273-0CCB791CFBC2}"/>
              </a:ext>
            </a:extLst>
          </p:cNvPr>
          <p:cNvSpPr/>
          <p:nvPr/>
        </p:nvSpPr>
        <p:spPr>
          <a:xfrm>
            <a:off x="8504297" y="614982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7536601-CB81-EA72-F290-5FC1C8C2E6DE}"/>
              </a:ext>
            </a:extLst>
          </p:cNvPr>
          <p:cNvSpPr/>
          <p:nvPr/>
        </p:nvSpPr>
        <p:spPr>
          <a:xfrm>
            <a:off x="541221" y="2329328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7DF106C-3DB1-90F5-D7EA-4F2203C8E0DA}"/>
              </a:ext>
            </a:extLst>
          </p:cNvPr>
          <p:cNvSpPr/>
          <p:nvPr/>
        </p:nvSpPr>
        <p:spPr>
          <a:xfrm>
            <a:off x="8709053" y="2317840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069D17-E6E8-C8E3-8BC8-90AFB52A068D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/>
              <a:t>Glacius</a:t>
            </a:r>
            <a:r>
              <a:rPr lang="en-US" sz="3800" dirty="0"/>
              <a:t> [B</a:t>
            </a:r>
            <a:r>
              <a:rPr lang="en-US" sz="3800" dirty="0">
                <a:solidFill>
                  <a:srgbClr val="FF0000"/>
                </a:solidFill>
              </a:rPr>
              <a:t>D</a:t>
            </a:r>
            <a:r>
              <a:rPr lang="en-US" sz="3800" dirty="0"/>
              <a:t>LR25]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F57D8FE-9B29-F0CC-ABC9-5168DAD2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15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F2FA908D-1E15-DCDA-6993-00EDD0542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6" y="3102033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33F609DC-1159-2398-4B45-B886EDFB4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40" y="3112483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178A80-7E69-DB0F-F98E-172EF604FCB3}"/>
                  </a:ext>
                </a:extLst>
              </p:cNvPr>
              <p:cNvSpPr txBox="1"/>
              <p:nvPr/>
            </p:nvSpPr>
            <p:spPr>
              <a:xfrm>
                <a:off x="7497105" y="3708021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178A80-7E69-DB0F-F98E-172EF604F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5" y="3708021"/>
                <a:ext cx="899896" cy="432414"/>
              </a:xfrm>
              <a:prstGeom prst="rect">
                <a:avLst/>
              </a:prstGeom>
              <a:blipFill>
                <a:blip r:embed="rId7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08492E5-B383-EB95-5450-72215AC3802F}"/>
                  </a:ext>
                </a:extLst>
              </p:cNvPr>
              <p:cNvSpPr txBox="1"/>
              <p:nvPr/>
            </p:nvSpPr>
            <p:spPr>
              <a:xfrm>
                <a:off x="527543" y="4494960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08492E5-B383-EB95-5450-72215AC38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3" y="4494960"/>
                <a:ext cx="2997582" cy="994759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7BDF1FE-8FE7-220F-FD4B-739BE3EF55E2}"/>
                  </a:ext>
                </a:extLst>
              </p:cNvPr>
              <p:cNvSpPr txBox="1"/>
              <p:nvPr/>
            </p:nvSpPr>
            <p:spPr>
              <a:xfrm>
                <a:off x="8706893" y="4505618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7BDF1FE-8FE7-220F-FD4B-739BE3EF5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893" y="4505618"/>
                <a:ext cx="3031529" cy="994759"/>
              </a:xfrm>
              <a:prstGeom prst="rect">
                <a:avLst/>
              </a:prstGeom>
              <a:blipFill>
                <a:blip r:embed="rId9"/>
                <a:stretch>
                  <a:fillRect r="-1667" b="-88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9C04A32-4867-5057-FB7E-1A4C12BC1F6B}"/>
                  </a:ext>
                </a:extLst>
              </p:cNvPr>
              <p:cNvSpPr txBox="1"/>
              <p:nvPr/>
            </p:nvSpPr>
            <p:spPr>
              <a:xfrm>
                <a:off x="706138" y="5557350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9C04A32-4867-5057-FB7E-1A4C12BC1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38" y="5557350"/>
                <a:ext cx="2654958" cy="523220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78DA9D2-D3E1-69FA-BE71-39A611708981}"/>
                  </a:ext>
                </a:extLst>
              </p:cNvPr>
              <p:cNvSpPr txBox="1"/>
              <p:nvPr/>
            </p:nvSpPr>
            <p:spPr>
              <a:xfrm>
                <a:off x="8776716" y="5531124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78DA9D2-D3E1-69FA-BE71-39A611708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716" y="5531124"/>
                <a:ext cx="2760179" cy="523220"/>
              </a:xfrm>
              <a:prstGeom prst="rect">
                <a:avLst/>
              </a:prstGeom>
              <a:blipFill>
                <a:blip r:embed="rId1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0AC1F0E-D46D-8A38-9EB7-2D9118CFBBA4}"/>
                  </a:ext>
                </a:extLst>
              </p:cNvPr>
              <p:cNvSpPr txBox="1"/>
              <p:nvPr/>
            </p:nvSpPr>
            <p:spPr>
              <a:xfrm>
                <a:off x="262611" y="6149594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0AC1F0E-D46D-8A38-9EB7-2D9118CFB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1" y="6149594"/>
                <a:ext cx="3470437" cy="523220"/>
              </a:xfrm>
              <a:prstGeom prst="rect">
                <a:avLst/>
              </a:prstGeom>
              <a:blipFill>
                <a:blip r:embed="rId12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B3A5CE0-FBD5-9812-D216-9863482C8352}"/>
                  </a:ext>
                </a:extLst>
              </p:cNvPr>
              <p:cNvSpPr txBox="1"/>
              <p:nvPr/>
            </p:nvSpPr>
            <p:spPr>
              <a:xfrm>
                <a:off x="8451092" y="613761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B3A5CE0-FBD5-9812-D216-9863482C8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092" y="6137612"/>
                <a:ext cx="3470437" cy="523220"/>
              </a:xfrm>
              <a:prstGeom prst="rect">
                <a:avLst/>
              </a:prstGeom>
              <a:blipFill>
                <a:blip r:embed="rId13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F648026-9D2D-F994-B348-C1F54248435E}"/>
                  </a:ext>
                </a:extLst>
              </p:cNvPr>
              <p:cNvSpPr txBox="1"/>
              <p:nvPr/>
            </p:nvSpPr>
            <p:spPr>
              <a:xfrm>
                <a:off x="511726" y="2286207"/>
                <a:ext cx="3096539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F648026-9D2D-F994-B348-C1F542484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6" y="2286207"/>
                <a:ext cx="3096539" cy="987322"/>
              </a:xfrm>
              <a:prstGeom prst="rect">
                <a:avLst/>
              </a:prstGeom>
              <a:blipFill>
                <a:blip r:embed="rId14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54CA8C7-6633-737F-D078-F9C813B4BA74}"/>
                  </a:ext>
                </a:extLst>
              </p:cNvPr>
              <p:cNvSpPr txBox="1"/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54CA8C7-6633-737F-D078-F9C813B4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blipFill>
                <a:blip r:embed="rId1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7B58E28-BCAD-469B-AFFA-6EC7200DEDF1}"/>
                  </a:ext>
                </a:extLst>
              </p:cNvPr>
              <p:cNvSpPr txBox="1"/>
              <p:nvPr/>
            </p:nvSpPr>
            <p:spPr>
              <a:xfrm>
                <a:off x="8647059" y="2289466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7B58E28-BCAD-469B-AFFA-6EC7200DE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059" y="2289466"/>
                <a:ext cx="3189830" cy="987322"/>
              </a:xfrm>
              <a:prstGeom prst="rect">
                <a:avLst/>
              </a:prstGeom>
              <a:blipFill>
                <a:blip r:embed="rId16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1A30155-7F41-6444-7CAF-C251CD63A18D}"/>
                  </a:ext>
                </a:extLst>
              </p:cNvPr>
              <p:cNvSpPr txBox="1"/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1A30155-7F41-6444-7CAF-C251CD63A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blipFill>
                <a:blip r:embed="rId17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768D45-970E-4FF0-FC37-9A94DC6D78B4}"/>
                  </a:ext>
                </a:extLst>
              </p:cNvPr>
              <p:cNvSpPr txBox="1"/>
              <p:nvPr/>
            </p:nvSpPr>
            <p:spPr>
              <a:xfrm>
                <a:off x="5831862" y="4531741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768D45-970E-4FF0-FC37-9A94DC6D7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62" y="4531741"/>
                <a:ext cx="541097" cy="475655"/>
              </a:xfrm>
              <a:prstGeom prst="rect">
                <a:avLst/>
              </a:prstGeom>
              <a:blipFill>
                <a:blip r:embed="rId18"/>
                <a:stretch>
                  <a:fillRect l="-6977" r="-232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B140C7-A676-2A5F-03F3-E84124FADB84}"/>
                  </a:ext>
                </a:extLst>
              </p:cNvPr>
              <p:cNvSpPr txBox="1"/>
              <p:nvPr/>
            </p:nvSpPr>
            <p:spPr>
              <a:xfrm>
                <a:off x="5840796" y="5055469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B140C7-A676-2A5F-03F3-E84124FAD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96" y="5055469"/>
                <a:ext cx="541097" cy="475655"/>
              </a:xfrm>
              <a:prstGeom prst="rect">
                <a:avLst/>
              </a:prstGeom>
              <a:blipFill>
                <a:blip r:embed="rId19"/>
                <a:stretch>
                  <a:fillRect l="-4545" r="-227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00DF83C-CC39-6998-7206-6BF455201D97}"/>
                  </a:ext>
                </a:extLst>
              </p:cNvPr>
              <p:cNvSpPr txBox="1"/>
              <p:nvPr/>
            </p:nvSpPr>
            <p:spPr>
              <a:xfrm>
                <a:off x="5889038" y="5653189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00DF83C-CC39-6998-7206-6BF455201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038" y="5653189"/>
                <a:ext cx="447187" cy="393104"/>
              </a:xfrm>
              <a:prstGeom prst="rect">
                <a:avLst/>
              </a:prstGeom>
              <a:blipFill>
                <a:blip r:embed="rId20"/>
                <a:stretch>
                  <a:fillRect r="-833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CB32E9-284B-C823-84C2-C4737503AECF}"/>
                  </a:ext>
                </a:extLst>
              </p:cNvPr>
              <p:cNvSpPr txBox="1"/>
              <p:nvPr/>
            </p:nvSpPr>
            <p:spPr>
              <a:xfrm>
                <a:off x="5897972" y="6108091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CB32E9-284B-C823-84C2-C4737503A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72" y="6108091"/>
                <a:ext cx="447187" cy="393104"/>
              </a:xfrm>
              <a:prstGeom prst="rect">
                <a:avLst/>
              </a:prstGeom>
              <a:blipFill>
                <a:blip r:embed="rId21"/>
                <a:stretch>
                  <a:fillRect r="-1111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40C000-DE42-5625-AB00-5ACAFA0E8894}"/>
                  </a:ext>
                </a:extLst>
              </p:cNvPr>
              <p:cNvSpPr txBox="1"/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40C000-DE42-5625-AB00-5ACAFA0E8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blipFill>
                <a:blip r:embed="rId22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9E4845-2287-D1E7-881C-0AF5ADA78478}"/>
                  </a:ext>
                </a:extLst>
              </p:cNvPr>
              <p:cNvSpPr txBox="1"/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9E4845-2287-D1E7-881C-0AF5ADA78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blipFill>
                <a:blip r:embed="rId23"/>
                <a:stretch>
                  <a:fillRect l="-5128" r="-1025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AFD18E68-768C-68AA-6CD3-49357E4520BF}"/>
              </a:ext>
            </a:extLst>
          </p:cNvPr>
          <p:cNvSpPr/>
          <p:nvPr/>
        </p:nvSpPr>
        <p:spPr>
          <a:xfrm>
            <a:off x="524688" y="1203473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951702D-3F97-F89E-1CDE-67D40BD2CC6D}"/>
              </a:ext>
            </a:extLst>
          </p:cNvPr>
          <p:cNvSpPr/>
          <p:nvPr/>
        </p:nvSpPr>
        <p:spPr>
          <a:xfrm>
            <a:off x="8729866" y="1227765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CA1470F-CEB3-CBC4-4515-2EC88F275942}"/>
              </a:ext>
            </a:extLst>
          </p:cNvPr>
          <p:cNvCxnSpPr>
            <a:cxnSpLocks/>
          </p:cNvCxnSpPr>
          <p:nvPr/>
        </p:nvCxnSpPr>
        <p:spPr>
          <a:xfrm>
            <a:off x="5023502" y="1506195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6569420-D3F6-463C-BEA6-9AE7D056D094}"/>
              </a:ext>
            </a:extLst>
          </p:cNvPr>
          <p:cNvCxnSpPr>
            <a:cxnSpLocks/>
          </p:cNvCxnSpPr>
          <p:nvPr/>
        </p:nvCxnSpPr>
        <p:spPr>
          <a:xfrm flipH="1">
            <a:off x="5023502" y="1972144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E7196CFD-1A01-0395-8895-3C641A27A738}"/>
              </a:ext>
            </a:extLst>
          </p:cNvPr>
          <p:cNvSpPr/>
          <p:nvPr/>
        </p:nvSpPr>
        <p:spPr>
          <a:xfrm>
            <a:off x="532447" y="3876718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F09DA5B-CB91-F12F-8D80-43F5292D36D9}"/>
              </a:ext>
            </a:extLst>
          </p:cNvPr>
          <p:cNvCxnSpPr>
            <a:cxnSpLocks/>
          </p:cNvCxnSpPr>
          <p:nvPr/>
        </p:nvCxnSpPr>
        <p:spPr>
          <a:xfrm>
            <a:off x="5063857" y="3811596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2DEBA07-EEEE-FC3B-C549-E5D8F7ECD86D}"/>
              </a:ext>
            </a:extLst>
          </p:cNvPr>
          <p:cNvCxnSpPr>
            <a:cxnSpLocks/>
          </p:cNvCxnSpPr>
          <p:nvPr/>
        </p:nvCxnSpPr>
        <p:spPr>
          <a:xfrm flipH="1">
            <a:off x="5063857" y="4239933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6BED4BD7-C2F1-7F14-F22B-A234BDF78D6B}"/>
              </a:ext>
            </a:extLst>
          </p:cNvPr>
          <p:cNvSpPr/>
          <p:nvPr/>
        </p:nvSpPr>
        <p:spPr>
          <a:xfrm>
            <a:off x="8724952" y="3877028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17FEB9-1DF0-5ED3-1F01-86011418F283}"/>
                  </a:ext>
                </a:extLst>
              </p:cNvPr>
              <p:cNvSpPr txBox="1"/>
              <p:nvPr/>
            </p:nvSpPr>
            <p:spPr>
              <a:xfrm>
                <a:off x="3740770" y="3713701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17FEB9-1DF0-5ED3-1F01-86011418F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70" y="3713701"/>
                <a:ext cx="877668" cy="432414"/>
              </a:xfrm>
              <a:prstGeom prst="rect">
                <a:avLst/>
              </a:prstGeom>
              <a:blipFill>
                <a:blip r:embed="rId24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728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85698-7BF6-7B56-4539-436DF7782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C12937-0ED1-D18B-9110-13EC8B7A13B0}"/>
              </a:ext>
            </a:extLst>
          </p:cNvPr>
          <p:cNvCxnSpPr>
            <a:cxnSpLocks/>
          </p:cNvCxnSpPr>
          <p:nvPr/>
        </p:nvCxnSpPr>
        <p:spPr>
          <a:xfrm>
            <a:off x="4999261" y="28290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894A453-591C-862E-507A-3A4399C10EA5}"/>
              </a:ext>
            </a:extLst>
          </p:cNvPr>
          <p:cNvCxnSpPr>
            <a:cxnSpLocks/>
          </p:cNvCxnSpPr>
          <p:nvPr/>
        </p:nvCxnSpPr>
        <p:spPr>
          <a:xfrm flipH="1">
            <a:off x="4999261" y="3269421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BEBD936-4E9C-CC87-FF2A-E1F26A96C05F}"/>
              </a:ext>
            </a:extLst>
          </p:cNvPr>
          <p:cNvCxnSpPr>
            <a:cxnSpLocks/>
          </p:cNvCxnSpPr>
          <p:nvPr/>
        </p:nvCxnSpPr>
        <p:spPr>
          <a:xfrm>
            <a:off x="4999261" y="47905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B9497CA-0CA8-0A65-3548-AD5927216ADF}"/>
              </a:ext>
            </a:extLst>
          </p:cNvPr>
          <p:cNvCxnSpPr>
            <a:cxnSpLocks/>
          </p:cNvCxnSpPr>
          <p:nvPr/>
        </p:nvCxnSpPr>
        <p:spPr>
          <a:xfrm flipH="1">
            <a:off x="4999261" y="5205828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9D8D3E3-408E-D911-2363-077BC7795877}"/>
              </a:ext>
            </a:extLst>
          </p:cNvPr>
          <p:cNvCxnSpPr>
            <a:cxnSpLocks/>
          </p:cNvCxnSpPr>
          <p:nvPr/>
        </p:nvCxnSpPr>
        <p:spPr>
          <a:xfrm>
            <a:off x="5018925" y="587271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E519EC8-FC7E-5700-4A72-F85EAAC2AE7E}"/>
              </a:ext>
            </a:extLst>
          </p:cNvPr>
          <p:cNvCxnSpPr>
            <a:cxnSpLocks/>
          </p:cNvCxnSpPr>
          <p:nvPr/>
        </p:nvCxnSpPr>
        <p:spPr>
          <a:xfrm flipH="1">
            <a:off x="4999261" y="6271549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E4BB018-B45C-36EB-F702-D115465DD026}"/>
              </a:ext>
            </a:extLst>
          </p:cNvPr>
          <p:cNvSpPr/>
          <p:nvPr/>
        </p:nvSpPr>
        <p:spPr>
          <a:xfrm>
            <a:off x="516650" y="4505617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3E13853-2C07-6FB7-FBBB-78BE938DAEC5}"/>
              </a:ext>
            </a:extLst>
          </p:cNvPr>
          <p:cNvSpPr/>
          <p:nvPr/>
        </p:nvSpPr>
        <p:spPr>
          <a:xfrm>
            <a:off x="511726" y="5582649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8A6A393-05E9-BA81-AE3A-E4D6AC707E39}"/>
              </a:ext>
            </a:extLst>
          </p:cNvPr>
          <p:cNvSpPr/>
          <p:nvPr/>
        </p:nvSpPr>
        <p:spPr>
          <a:xfrm>
            <a:off x="8696001" y="4505617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D938181-35A7-88D7-DE39-6052A5D48089}"/>
              </a:ext>
            </a:extLst>
          </p:cNvPr>
          <p:cNvSpPr/>
          <p:nvPr/>
        </p:nvSpPr>
        <p:spPr>
          <a:xfrm>
            <a:off x="8691077" y="5582649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08CFC2B-9CBE-4882-FFD6-BFF41155632C}"/>
              </a:ext>
            </a:extLst>
          </p:cNvPr>
          <p:cNvSpPr/>
          <p:nvPr/>
        </p:nvSpPr>
        <p:spPr>
          <a:xfrm>
            <a:off x="314639" y="615135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19149F7-F146-EB16-2D96-3B80DBA0C24F}"/>
              </a:ext>
            </a:extLst>
          </p:cNvPr>
          <p:cNvSpPr/>
          <p:nvPr/>
        </p:nvSpPr>
        <p:spPr>
          <a:xfrm>
            <a:off x="8504297" y="614982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A3EB294-6F7D-EE33-39F8-0423E5E633B5}"/>
              </a:ext>
            </a:extLst>
          </p:cNvPr>
          <p:cNvSpPr/>
          <p:nvPr/>
        </p:nvSpPr>
        <p:spPr>
          <a:xfrm>
            <a:off x="541221" y="2329328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C30BD81-6296-F95E-C2EF-38CE2537BBE6}"/>
              </a:ext>
            </a:extLst>
          </p:cNvPr>
          <p:cNvSpPr/>
          <p:nvPr/>
        </p:nvSpPr>
        <p:spPr>
          <a:xfrm>
            <a:off x="8709053" y="2317840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45F6FD-AFCC-46F1-422D-0A01DE52AF14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/>
              <a:t>Glacius</a:t>
            </a:r>
            <a:r>
              <a:rPr lang="en-US" sz="3800" dirty="0"/>
              <a:t> [B</a:t>
            </a:r>
            <a:r>
              <a:rPr lang="en-US" sz="3800" dirty="0">
                <a:solidFill>
                  <a:srgbClr val="FF0000"/>
                </a:solidFill>
              </a:rPr>
              <a:t>D</a:t>
            </a:r>
            <a:r>
              <a:rPr lang="en-US" sz="3800" dirty="0"/>
              <a:t>LR25]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7142042-57D4-C00C-323F-59F72D92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16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56D2A70B-0CC8-3249-8ECC-73B9E7CE1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6" y="3102033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B1DDCB16-3F07-989C-3C4F-7F8116D97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40" y="3112483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383FA78-FFC1-0AA9-7851-E754C17686F7}"/>
                  </a:ext>
                </a:extLst>
              </p:cNvPr>
              <p:cNvSpPr txBox="1"/>
              <p:nvPr/>
            </p:nvSpPr>
            <p:spPr>
              <a:xfrm>
                <a:off x="527543" y="4494960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383FA78-FFC1-0AA9-7851-E754C176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3" y="4494960"/>
                <a:ext cx="2997582" cy="994759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C5339FF-137C-5381-7243-CA1189D7A2B2}"/>
                  </a:ext>
                </a:extLst>
              </p:cNvPr>
              <p:cNvSpPr txBox="1"/>
              <p:nvPr/>
            </p:nvSpPr>
            <p:spPr>
              <a:xfrm>
                <a:off x="8706893" y="4505618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C5339FF-137C-5381-7243-CA1189D7A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893" y="4505618"/>
                <a:ext cx="3031529" cy="994759"/>
              </a:xfrm>
              <a:prstGeom prst="rect">
                <a:avLst/>
              </a:prstGeom>
              <a:blipFill>
                <a:blip r:embed="rId8"/>
                <a:stretch>
                  <a:fillRect r="-1667" b="-88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0CAEEA1-17FE-54B5-0455-776E07AA9D50}"/>
                  </a:ext>
                </a:extLst>
              </p:cNvPr>
              <p:cNvSpPr txBox="1"/>
              <p:nvPr/>
            </p:nvSpPr>
            <p:spPr>
              <a:xfrm>
                <a:off x="706138" y="5557350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0CAEEA1-17FE-54B5-0455-776E07AA9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38" y="5557350"/>
                <a:ext cx="2654958" cy="523220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863275-90CF-8FA5-7D59-ADE279191BAF}"/>
                  </a:ext>
                </a:extLst>
              </p:cNvPr>
              <p:cNvSpPr txBox="1"/>
              <p:nvPr/>
            </p:nvSpPr>
            <p:spPr>
              <a:xfrm>
                <a:off x="8776716" y="5531124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9863275-90CF-8FA5-7D59-ADE279191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716" y="5531124"/>
                <a:ext cx="2760179" cy="523220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306AAD8-22FE-6FD7-B756-E8BA64C293C1}"/>
                  </a:ext>
                </a:extLst>
              </p:cNvPr>
              <p:cNvSpPr txBox="1"/>
              <p:nvPr/>
            </p:nvSpPr>
            <p:spPr>
              <a:xfrm>
                <a:off x="262611" y="6149594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306AAD8-22FE-6FD7-B756-E8BA64C29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1" y="6149594"/>
                <a:ext cx="3470437" cy="523220"/>
              </a:xfrm>
              <a:prstGeom prst="rect">
                <a:avLst/>
              </a:prstGeom>
              <a:blipFill>
                <a:blip r:embed="rId11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425623AE-0C44-5DFC-8B6D-36DA176C9339}"/>
                  </a:ext>
                </a:extLst>
              </p:cNvPr>
              <p:cNvSpPr txBox="1"/>
              <p:nvPr/>
            </p:nvSpPr>
            <p:spPr>
              <a:xfrm>
                <a:off x="8451092" y="613761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425623AE-0C44-5DFC-8B6D-36DA176C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092" y="6137612"/>
                <a:ext cx="3470437" cy="523220"/>
              </a:xfrm>
              <a:prstGeom prst="rect">
                <a:avLst/>
              </a:prstGeom>
              <a:blipFill>
                <a:blip r:embed="rId12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3F38F68-F635-36DE-8C12-437B74F04744}"/>
                  </a:ext>
                </a:extLst>
              </p:cNvPr>
              <p:cNvSpPr txBox="1"/>
              <p:nvPr/>
            </p:nvSpPr>
            <p:spPr>
              <a:xfrm>
                <a:off x="511726" y="2286207"/>
                <a:ext cx="3096539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3F38F68-F635-36DE-8C12-437B74F04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6" y="2286207"/>
                <a:ext cx="3096539" cy="987322"/>
              </a:xfrm>
              <a:prstGeom prst="rect">
                <a:avLst/>
              </a:prstGeom>
              <a:blipFill>
                <a:blip r:embed="rId1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AD7DCA1-434C-64C4-5FF0-F864CD92390B}"/>
                  </a:ext>
                </a:extLst>
              </p:cNvPr>
              <p:cNvSpPr txBox="1"/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AD7DCA1-434C-64C4-5FF0-F864CD923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blipFill>
                <a:blip r:embed="rId1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E0C3CAF-5C62-7FEA-7A90-893DD6B6F72A}"/>
                  </a:ext>
                </a:extLst>
              </p:cNvPr>
              <p:cNvSpPr txBox="1"/>
              <p:nvPr/>
            </p:nvSpPr>
            <p:spPr>
              <a:xfrm>
                <a:off x="8647059" y="2289466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E0C3CAF-5C62-7FEA-7A90-893DD6B6F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059" y="2289466"/>
                <a:ext cx="3189830" cy="987322"/>
              </a:xfrm>
              <a:prstGeom prst="rect">
                <a:avLst/>
              </a:prstGeom>
              <a:blipFill>
                <a:blip r:embed="rId15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FCBFBFD-9553-9060-50B7-77C16C10CACE}"/>
                  </a:ext>
                </a:extLst>
              </p:cNvPr>
              <p:cNvSpPr txBox="1"/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FCBFBFD-9553-9060-50B7-77C16C10C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blipFill>
                <a:blip r:embed="rId1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1C7356-A26B-F3E8-A7D0-6615B43662B4}"/>
                  </a:ext>
                </a:extLst>
              </p:cNvPr>
              <p:cNvSpPr txBox="1"/>
              <p:nvPr/>
            </p:nvSpPr>
            <p:spPr>
              <a:xfrm>
                <a:off x="5831862" y="4531741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1C7356-A26B-F3E8-A7D0-6615B4366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62" y="4531741"/>
                <a:ext cx="541097" cy="475655"/>
              </a:xfrm>
              <a:prstGeom prst="rect">
                <a:avLst/>
              </a:prstGeom>
              <a:blipFill>
                <a:blip r:embed="rId17"/>
                <a:stretch>
                  <a:fillRect l="-6977" r="-232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C2ACE6-81CE-B376-1939-096B4AABFD48}"/>
                  </a:ext>
                </a:extLst>
              </p:cNvPr>
              <p:cNvSpPr txBox="1"/>
              <p:nvPr/>
            </p:nvSpPr>
            <p:spPr>
              <a:xfrm>
                <a:off x="5840796" y="5055469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C2ACE6-81CE-B376-1939-096B4AABF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96" y="5055469"/>
                <a:ext cx="541097" cy="475655"/>
              </a:xfrm>
              <a:prstGeom prst="rect">
                <a:avLst/>
              </a:prstGeom>
              <a:blipFill>
                <a:blip r:embed="rId18"/>
                <a:stretch>
                  <a:fillRect l="-4545" r="-227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33C17F-05C3-20D8-DED6-9C70AEDBF905}"/>
                  </a:ext>
                </a:extLst>
              </p:cNvPr>
              <p:cNvSpPr txBox="1"/>
              <p:nvPr/>
            </p:nvSpPr>
            <p:spPr>
              <a:xfrm>
                <a:off x="5889038" y="5653189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33C17F-05C3-20D8-DED6-9C70AEDBF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038" y="5653189"/>
                <a:ext cx="447187" cy="393104"/>
              </a:xfrm>
              <a:prstGeom prst="rect">
                <a:avLst/>
              </a:prstGeom>
              <a:blipFill>
                <a:blip r:embed="rId19"/>
                <a:stretch>
                  <a:fillRect r="-833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B26253-EAD9-A3A3-8456-134920E47CD0}"/>
                  </a:ext>
                </a:extLst>
              </p:cNvPr>
              <p:cNvSpPr txBox="1"/>
              <p:nvPr/>
            </p:nvSpPr>
            <p:spPr>
              <a:xfrm>
                <a:off x="5897972" y="6108091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B26253-EAD9-A3A3-8456-134920E47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72" y="6108091"/>
                <a:ext cx="447187" cy="393104"/>
              </a:xfrm>
              <a:prstGeom prst="rect">
                <a:avLst/>
              </a:prstGeom>
              <a:blipFill>
                <a:blip r:embed="rId20"/>
                <a:stretch>
                  <a:fillRect r="-1111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CA57C5-4FD9-CFC1-06BD-FA051639972B}"/>
                  </a:ext>
                </a:extLst>
              </p:cNvPr>
              <p:cNvSpPr txBox="1"/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CA57C5-4FD9-CFC1-06BD-FA0516399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blipFill>
                <a:blip r:embed="rId21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DF4672-1536-5FD9-735B-8FDC38FC9614}"/>
                  </a:ext>
                </a:extLst>
              </p:cNvPr>
              <p:cNvSpPr txBox="1"/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DF4672-1536-5FD9-735B-8FDC38FC9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blipFill>
                <a:blip r:embed="rId22"/>
                <a:stretch>
                  <a:fillRect l="-5128" r="-1025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C257FE69-3EA1-C8D9-0492-3E480E782BB0}"/>
              </a:ext>
            </a:extLst>
          </p:cNvPr>
          <p:cNvSpPr/>
          <p:nvPr/>
        </p:nvSpPr>
        <p:spPr>
          <a:xfrm>
            <a:off x="524688" y="1203473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5DDFEE-4FDF-835B-5DAF-1AAE03165E9C}"/>
              </a:ext>
            </a:extLst>
          </p:cNvPr>
          <p:cNvSpPr/>
          <p:nvPr/>
        </p:nvSpPr>
        <p:spPr>
          <a:xfrm>
            <a:off x="8729866" y="1227765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20B2190-11FB-340A-A602-B8628573EBFD}"/>
              </a:ext>
            </a:extLst>
          </p:cNvPr>
          <p:cNvCxnSpPr>
            <a:cxnSpLocks/>
          </p:cNvCxnSpPr>
          <p:nvPr/>
        </p:nvCxnSpPr>
        <p:spPr>
          <a:xfrm>
            <a:off x="5023502" y="1506195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BC8D9F3-5018-7357-833D-ABE1175E62DC}"/>
              </a:ext>
            </a:extLst>
          </p:cNvPr>
          <p:cNvCxnSpPr>
            <a:cxnSpLocks/>
          </p:cNvCxnSpPr>
          <p:nvPr/>
        </p:nvCxnSpPr>
        <p:spPr>
          <a:xfrm flipH="1">
            <a:off x="5023502" y="1972144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D4E77CFC-AC83-ED78-9DD4-0930A6E69617}"/>
              </a:ext>
            </a:extLst>
          </p:cNvPr>
          <p:cNvSpPr/>
          <p:nvPr/>
        </p:nvSpPr>
        <p:spPr>
          <a:xfrm>
            <a:off x="532447" y="3876718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3DB4A63-A9D9-3603-522E-4D48B2D9342E}"/>
              </a:ext>
            </a:extLst>
          </p:cNvPr>
          <p:cNvCxnSpPr>
            <a:cxnSpLocks/>
          </p:cNvCxnSpPr>
          <p:nvPr/>
        </p:nvCxnSpPr>
        <p:spPr>
          <a:xfrm>
            <a:off x="5063857" y="3811596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62C8F55-B708-13A7-166C-416CC179D686}"/>
              </a:ext>
            </a:extLst>
          </p:cNvPr>
          <p:cNvCxnSpPr>
            <a:cxnSpLocks/>
          </p:cNvCxnSpPr>
          <p:nvPr/>
        </p:nvCxnSpPr>
        <p:spPr>
          <a:xfrm flipH="1">
            <a:off x="5063857" y="4239933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FAD10BD2-BC5D-D535-2AF0-C2B8D23BE924}"/>
              </a:ext>
            </a:extLst>
          </p:cNvPr>
          <p:cNvSpPr/>
          <p:nvPr/>
        </p:nvSpPr>
        <p:spPr>
          <a:xfrm>
            <a:off x="8724952" y="3877028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3706828-F726-CF01-7316-FD9144D32CC3}"/>
                  </a:ext>
                </a:extLst>
              </p:cNvPr>
              <p:cNvSpPr txBox="1"/>
              <p:nvPr/>
            </p:nvSpPr>
            <p:spPr>
              <a:xfrm>
                <a:off x="1066572" y="1183272"/>
                <a:ext cx="2034660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3706828-F726-CF01-7316-FD9144D32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72" y="1183272"/>
                <a:ext cx="2034660" cy="543418"/>
              </a:xfrm>
              <a:prstGeom prst="rect">
                <a:avLst/>
              </a:prstGeom>
              <a:blipFill>
                <a:blip r:embed="rId2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365D0E0-73D8-63FE-64E3-E0FF7D3B2780}"/>
                  </a:ext>
                </a:extLst>
              </p:cNvPr>
              <p:cNvSpPr txBox="1"/>
              <p:nvPr/>
            </p:nvSpPr>
            <p:spPr>
              <a:xfrm>
                <a:off x="1179423" y="1685550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365D0E0-73D8-63FE-64E3-E0FF7D3B2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23" y="1685550"/>
                <a:ext cx="1808957" cy="523220"/>
              </a:xfrm>
              <a:prstGeom prst="rect">
                <a:avLst/>
              </a:prstGeom>
              <a:blipFill>
                <a:blip r:embed="rId2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E90B157-A70D-3009-9A7F-187FA3449DE6}"/>
                  </a:ext>
                </a:extLst>
              </p:cNvPr>
              <p:cNvSpPr txBox="1"/>
              <p:nvPr/>
            </p:nvSpPr>
            <p:spPr>
              <a:xfrm>
                <a:off x="9271750" y="1219594"/>
                <a:ext cx="204293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E90B157-A70D-3009-9A7F-187FA3449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750" y="1219594"/>
                <a:ext cx="2042931" cy="543418"/>
              </a:xfrm>
              <a:prstGeom prst="rect">
                <a:avLst/>
              </a:prstGeom>
              <a:blipFill>
                <a:blip r:embed="rId2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7570AC2-7D02-5310-C469-F196F283C3B7}"/>
                  </a:ext>
                </a:extLst>
              </p:cNvPr>
              <p:cNvSpPr txBox="1"/>
              <p:nvPr/>
            </p:nvSpPr>
            <p:spPr>
              <a:xfrm>
                <a:off x="9384601" y="1721872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7570AC2-7D02-5310-C469-F196F283C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01" y="1721872"/>
                <a:ext cx="1808957" cy="523220"/>
              </a:xfrm>
              <a:prstGeom prst="rect">
                <a:avLst/>
              </a:prstGeom>
              <a:blipFill>
                <a:blip r:embed="rId2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B0B5BA0-2EEC-7B13-42EC-52A1D460677C}"/>
                  </a:ext>
                </a:extLst>
              </p:cNvPr>
              <p:cNvSpPr txBox="1"/>
              <p:nvPr/>
            </p:nvSpPr>
            <p:spPr>
              <a:xfrm>
                <a:off x="5868382" y="1296832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B0B5BA0-2EEC-7B13-42EC-52A1D4606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82" y="1296832"/>
                <a:ext cx="489060" cy="393104"/>
              </a:xfrm>
              <a:prstGeom prst="rect">
                <a:avLst/>
              </a:prstGeom>
              <a:blipFill>
                <a:blip r:embed="rId27"/>
                <a:stretch>
                  <a:fillRect r="-512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C071E5A-CF41-E01A-112F-ACDA93EC3FCE}"/>
                  </a:ext>
                </a:extLst>
              </p:cNvPr>
              <p:cNvSpPr txBox="1"/>
              <p:nvPr/>
            </p:nvSpPr>
            <p:spPr>
              <a:xfrm>
                <a:off x="5865996" y="1734824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C071E5A-CF41-E01A-112F-ACDA93EC3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96" y="1734824"/>
                <a:ext cx="484476" cy="393104"/>
              </a:xfrm>
              <a:prstGeom prst="rect">
                <a:avLst/>
              </a:prstGeom>
              <a:blipFill>
                <a:blip r:embed="rId28"/>
                <a:stretch>
                  <a:fillRect r="-5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F4C0CC-2DA4-F634-F2F6-F0026368A27D}"/>
                  </a:ext>
                </a:extLst>
              </p:cNvPr>
              <p:cNvSpPr txBox="1"/>
              <p:nvPr/>
            </p:nvSpPr>
            <p:spPr>
              <a:xfrm>
                <a:off x="7497105" y="3708021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F4C0CC-2DA4-F634-F2F6-F0026368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5" y="3708021"/>
                <a:ext cx="899896" cy="432414"/>
              </a:xfrm>
              <a:prstGeom prst="rect">
                <a:avLst/>
              </a:prstGeom>
              <a:blipFill>
                <a:blip r:embed="rId29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0B65F-C414-1B20-6D28-9030560EAE65}"/>
                  </a:ext>
                </a:extLst>
              </p:cNvPr>
              <p:cNvSpPr txBox="1"/>
              <p:nvPr/>
            </p:nvSpPr>
            <p:spPr>
              <a:xfrm>
                <a:off x="3740770" y="3713701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0B65F-C414-1B20-6D28-9030560EA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70" y="3713701"/>
                <a:ext cx="877668" cy="432414"/>
              </a:xfrm>
              <a:prstGeom prst="rect">
                <a:avLst/>
              </a:prstGeom>
              <a:blipFill>
                <a:blip r:embed="rId30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0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F2BEE-1040-9264-09A7-733A26B9A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A18BFF7-1BAB-095F-AB34-1D5F582D335E}"/>
              </a:ext>
            </a:extLst>
          </p:cNvPr>
          <p:cNvCxnSpPr>
            <a:cxnSpLocks/>
          </p:cNvCxnSpPr>
          <p:nvPr/>
        </p:nvCxnSpPr>
        <p:spPr>
          <a:xfrm>
            <a:off x="4999261" y="28290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22AF2BF-66B3-12D3-C5B8-41541EA64BE1}"/>
              </a:ext>
            </a:extLst>
          </p:cNvPr>
          <p:cNvCxnSpPr>
            <a:cxnSpLocks/>
          </p:cNvCxnSpPr>
          <p:nvPr/>
        </p:nvCxnSpPr>
        <p:spPr>
          <a:xfrm flipH="1">
            <a:off x="4999261" y="3269421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81ECA4C-5147-180A-87BB-0D04DB93F7AF}"/>
              </a:ext>
            </a:extLst>
          </p:cNvPr>
          <p:cNvCxnSpPr>
            <a:cxnSpLocks/>
          </p:cNvCxnSpPr>
          <p:nvPr/>
        </p:nvCxnSpPr>
        <p:spPr>
          <a:xfrm>
            <a:off x="4999261" y="47905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D4273A5-BB9F-D69D-7A2A-EFD99DABBFC9}"/>
              </a:ext>
            </a:extLst>
          </p:cNvPr>
          <p:cNvCxnSpPr>
            <a:cxnSpLocks/>
          </p:cNvCxnSpPr>
          <p:nvPr/>
        </p:nvCxnSpPr>
        <p:spPr>
          <a:xfrm flipH="1">
            <a:off x="4999261" y="5205828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BAD3756-9033-D620-1AE1-6BF36023654B}"/>
              </a:ext>
            </a:extLst>
          </p:cNvPr>
          <p:cNvCxnSpPr>
            <a:cxnSpLocks/>
          </p:cNvCxnSpPr>
          <p:nvPr/>
        </p:nvCxnSpPr>
        <p:spPr>
          <a:xfrm>
            <a:off x="5018925" y="587271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C6CBE11-824C-2523-5548-0130B3CDF6A0}"/>
              </a:ext>
            </a:extLst>
          </p:cNvPr>
          <p:cNvCxnSpPr>
            <a:cxnSpLocks/>
          </p:cNvCxnSpPr>
          <p:nvPr/>
        </p:nvCxnSpPr>
        <p:spPr>
          <a:xfrm flipH="1">
            <a:off x="4999261" y="6271549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D661C7E-EEDE-871A-EDE6-75B11659EA10}"/>
              </a:ext>
            </a:extLst>
          </p:cNvPr>
          <p:cNvSpPr/>
          <p:nvPr/>
        </p:nvSpPr>
        <p:spPr>
          <a:xfrm>
            <a:off x="516650" y="4505617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AE1A109-84BE-8211-66D9-8A91E3038CC1}"/>
              </a:ext>
            </a:extLst>
          </p:cNvPr>
          <p:cNvSpPr/>
          <p:nvPr/>
        </p:nvSpPr>
        <p:spPr>
          <a:xfrm>
            <a:off x="511726" y="5582649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0212FFC-990A-8270-11D8-2457E331306B}"/>
              </a:ext>
            </a:extLst>
          </p:cNvPr>
          <p:cNvSpPr/>
          <p:nvPr/>
        </p:nvSpPr>
        <p:spPr>
          <a:xfrm>
            <a:off x="8696001" y="4505617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B2B887C-D81A-5973-9138-F3A993968940}"/>
              </a:ext>
            </a:extLst>
          </p:cNvPr>
          <p:cNvSpPr/>
          <p:nvPr/>
        </p:nvSpPr>
        <p:spPr>
          <a:xfrm>
            <a:off x="8691077" y="5582649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49DC49E-FE0C-9302-91AD-C2FE961265EC}"/>
              </a:ext>
            </a:extLst>
          </p:cNvPr>
          <p:cNvSpPr/>
          <p:nvPr/>
        </p:nvSpPr>
        <p:spPr>
          <a:xfrm>
            <a:off x="314639" y="615135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CB3C70D-64CA-0836-C33B-BD6F27E1F58C}"/>
              </a:ext>
            </a:extLst>
          </p:cNvPr>
          <p:cNvSpPr/>
          <p:nvPr/>
        </p:nvSpPr>
        <p:spPr>
          <a:xfrm>
            <a:off x="8504297" y="614982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2F98FDE-D3D5-CA1F-0508-A86B21CF53AB}"/>
              </a:ext>
            </a:extLst>
          </p:cNvPr>
          <p:cNvSpPr/>
          <p:nvPr/>
        </p:nvSpPr>
        <p:spPr>
          <a:xfrm>
            <a:off x="541221" y="2329328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09E98BF-845C-1691-C652-186229AC2B9C}"/>
              </a:ext>
            </a:extLst>
          </p:cNvPr>
          <p:cNvSpPr/>
          <p:nvPr/>
        </p:nvSpPr>
        <p:spPr>
          <a:xfrm>
            <a:off x="8709053" y="2317840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A69CC4-2CB4-7225-E899-852E6981E69A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/>
              <a:t>Glacius</a:t>
            </a:r>
            <a:r>
              <a:rPr lang="en-US" sz="3800" dirty="0"/>
              <a:t> [B</a:t>
            </a:r>
            <a:r>
              <a:rPr lang="en-US" sz="3800" dirty="0">
                <a:solidFill>
                  <a:srgbClr val="FF0000"/>
                </a:solidFill>
              </a:rPr>
              <a:t>D</a:t>
            </a:r>
            <a:r>
              <a:rPr lang="en-US" sz="3800" dirty="0"/>
              <a:t>LR25]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6610898-6624-0A13-D0FE-E5BCD688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17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356D806D-BC87-3A93-AB08-166B7D8CA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6" y="3102033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BB89CA25-7C28-C547-2E92-710FDB7EF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40" y="3112483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337F5A-4B51-40BB-6ABA-B6F2B55BE80A}"/>
                  </a:ext>
                </a:extLst>
              </p:cNvPr>
              <p:cNvSpPr txBox="1"/>
              <p:nvPr/>
            </p:nvSpPr>
            <p:spPr>
              <a:xfrm>
                <a:off x="527543" y="4494960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337F5A-4B51-40BB-6ABA-B6F2B55BE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3" y="4494960"/>
                <a:ext cx="2997582" cy="994759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2CBC8ED-255E-0087-BD03-01A37A76B9FE}"/>
                  </a:ext>
                </a:extLst>
              </p:cNvPr>
              <p:cNvSpPr txBox="1"/>
              <p:nvPr/>
            </p:nvSpPr>
            <p:spPr>
              <a:xfrm>
                <a:off x="8706893" y="4505618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2CBC8ED-255E-0087-BD03-01A37A76B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893" y="4505618"/>
                <a:ext cx="3031529" cy="994759"/>
              </a:xfrm>
              <a:prstGeom prst="rect">
                <a:avLst/>
              </a:prstGeom>
              <a:blipFill>
                <a:blip r:embed="rId8"/>
                <a:stretch>
                  <a:fillRect r="-1667" b="-88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14BD75A-DB5D-8B1A-1D97-43C4AF3D290C}"/>
                  </a:ext>
                </a:extLst>
              </p:cNvPr>
              <p:cNvSpPr txBox="1"/>
              <p:nvPr/>
            </p:nvSpPr>
            <p:spPr>
              <a:xfrm>
                <a:off x="706138" y="5557350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14BD75A-DB5D-8B1A-1D97-43C4AF3D2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38" y="5557350"/>
                <a:ext cx="2654958" cy="523220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1EED23F-1AAF-85D5-8A83-534D883F8D1E}"/>
                  </a:ext>
                </a:extLst>
              </p:cNvPr>
              <p:cNvSpPr txBox="1"/>
              <p:nvPr/>
            </p:nvSpPr>
            <p:spPr>
              <a:xfrm>
                <a:off x="8776716" y="5531124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1EED23F-1AAF-85D5-8A83-534D883F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716" y="5531124"/>
                <a:ext cx="2760179" cy="523220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AE79440-9F73-EC67-310C-7ECC0ED1CB86}"/>
                  </a:ext>
                </a:extLst>
              </p:cNvPr>
              <p:cNvSpPr txBox="1"/>
              <p:nvPr/>
            </p:nvSpPr>
            <p:spPr>
              <a:xfrm>
                <a:off x="262611" y="6149594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AE79440-9F73-EC67-310C-7ECC0ED1C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1" y="6149594"/>
                <a:ext cx="3470437" cy="523220"/>
              </a:xfrm>
              <a:prstGeom prst="rect">
                <a:avLst/>
              </a:prstGeom>
              <a:blipFill>
                <a:blip r:embed="rId11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23A121F-FD22-18EF-F711-05C95A73C719}"/>
                  </a:ext>
                </a:extLst>
              </p:cNvPr>
              <p:cNvSpPr txBox="1"/>
              <p:nvPr/>
            </p:nvSpPr>
            <p:spPr>
              <a:xfrm>
                <a:off x="8451092" y="613761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23A121F-FD22-18EF-F711-05C95A73C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092" y="6137612"/>
                <a:ext cx="3470437" cy="523220"/>
              </a:xfrm>
              <a:prstGeom prst="rect">
                <a:avLst/>
              </a:prstGeom>
              <a:blipFill>
                <a:blip r:embed="rId12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92CFC84-070C-2098-65E2-71FD652D1D91}"/>
                  </a:ext>
                </a:extLst>
              </p:cNvPr>
              <p:cNvSpPr txBox="1"/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92CFC84-070C-2098-65E2-71FD652D1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blipFill>
                <a:blip r:embed="rId1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63E42FB8-9635-E64A-EC50-024186DFF9CC}"/>
                  </a:ext>
                </a:extLst>
              </p:cNvPr>
              <p:cNvSpPr txBox="1"/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63E42FB8-9635-E64A-EC50-024186DFF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blipFill>
                <a:blip r:embed="rId1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9AEECC-E513-A48E-E182-7712F4132D7F}"/>
                  </a:ext>
                </a:extLst>
              </p:cNvPr>
              <p:cNvSpPr txBox="1"/>
              <p:nvPr/>
            </p:nvSpPr>
            <p:spPr>
              <a:xfrm>
                <a:off x="5831862" y="4531741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9AEECC-E513-A48E-E182-7712F4132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62" y="4531741"/>
                <a:ext cx="541097" cy="475655"/>
              </a:xfrm>
              <a:prstGeom prst="rect">
                <a:avLst/>
              </a:prstGeom>
              <a:blipFill>
                <a:blip r:embed="rId15"/>
                <a:stretch>
                  <a:fillRect l="-6977" r="-232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F2B931-BAEC-FB72-0FD6-8B3F8356F09C}"/>
                  </a:ext>
                </a:extLst>
              </p:cNvPr>
              <p:cNvSpPr txBox="1"/>
              <p:nvPr/>
            </p:nvSpPr>
            <p:spPr>
              <a:xfrm>
                <a:off x="5840796" y="5055469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F2B931-BAEC-FB72-0FD6-8B3F8356F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96" y="5055469"/>
                <a:ext cx="541097" cy="475655"/>
              </a:xfrm>
              <a:prstGeom prst="rect">
                <a:avLst/>
              </a:prstGeom>
              <a:blipFill>
                <a:blip r:embed="rId16"/>
                <a:stretch>
                  <a:fillRect l="-4545" r="-227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5FAB67-F0FD-2569-0A83-6E9A90A30052}"/>
                  </a:ext>
                </a:extLst>
              </p:cNvPr>
              <p:cNvSpPr txBox="1"/>
              <p:nvPr/>
            </p:nvSpPr>
            <p:spPr>
              <a:xfrm>
                <a:off x="5889038" y="5653189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5FAB67-F0FD-2569-0A83-6E9A90A30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038" y="5653189"/>
                <a:ext cx="447187" cy="393104"/>
              </a:xfrm>
              <a:prstGeom prst="rect">
                <a:avLst/>
              </a:prstGeom>
              <a:blipFill>
                <a:blip r:embed="rId17"/>
                <a:stretch>
                  <a:fillRect r="-833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1D5C7C-8852-1B68-7D38-955A49EB169E}"/>
                  </a:ext>
                </a:extLst>
              </p:cNvPr>
              <p:cNvSpPr txBox="1"/>
              <p:nvPr/>
            </p:nvSpPr>
            <p:spPr>
              <a:xfrm>
                <a:off x="5897972" y="6108091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1D5C7C-8852-1B68-7D38-955A49EB1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72" y="6108091"/>
                <a:ext cx="447187" cy="393104"/>
              </a:xfrm>
              <a:prstGeom prst="rect">
                <a:avLst/>
              </a:prstGeom>
              <a:blipFill>
                <a:blip r:embed="rId18"/>
                <a:stretch>
                  <a:fillRect r="-1111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4D395B-0259-BFB6-F3FB-1BF92FC4605C}"/>
                  </a:ext>
                </a:extLst>
              </p:cNvPr>
              <p:cNvSpPr txBox="1"/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4D395B-0259-BFB6-F3FB-1BF92FC46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blipFill>
                <a:blip r:embed="rId19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FA764E-7FF1-8D2F-E7D3-56C1FDAD60EB}"/>
                  </a:ext>
                </a:extLst>
              </p:cNvPr>
              <p:cNvSpPr txBox="1"/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FA764E-7FF1-8D2F-E7D3-56C1FDAD6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blipFill>
                <a:blip r:embed="rId20"/>
                <a:stretch>
                  <a:fillRect l="-5128" r="-1025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908FBAD7-B00A-8BD9-34CB-0E379E8D552C}"/>
              </a:ext>
            </a:extLst>
          </p:cNvPr>
          <p:cNvSpPr/>
          <p:nvPr/>
        </p:nvSpPr>
        <p:spPr>
          <a:xfrm>
            <a:off x="524688" y="1203473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B7110C5-FC79-031B-2509-7EA858EFD356}"/>
              </a:ext>
            </a:extLst>
          </p:cNvPr>
          <p:cNvSpPr/>
          <p:nvPr/>
        </p:nvSpPr>
        <p:spPr>
          <a:xfrm>
            <a:off x="8729866" y="1227765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2A6139E-AA4A-C457-287C-5BE64B95DF21}"/>
              </a:ext>
            </a:extLst>
          </p:cNvPr>
          <p:cNvCxnSpPr>
            <a:cxnSpLocks/>
          </p:cNvCxnSpPr>
          <p:nvPr/>
        </p:nvCxnSpPr>
        <p:spPr>
          <a:xfrm>
            <a:off x="5023502" y="1506195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EE1B03D-8C0F-A488-143A-DC19406EEAF3}"/>
              </a:ext>
            </a:extLst>
          </p:cNvPr>
          <p:cNvCxnSpPr>
            <a:cxnSpLocks/>
          </p:cNvCxnSpPr>
          <p:nvPr/>
        </p:nvCxnSpPr>
        <p:spPr>
          <a:xfrm flipH="1">
            <a:off x="5023502" y="1972144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FA09A124-9653-1459-C09B-CAECB274B583}"/>
              </a:ext>
            </a:extLst>
          </p:cNvPr>
          <p:cNvSpPr/>
          <p:nvPr/>
        </p:nvSpPr>
        <p:spPr>
          <a:xfrm>
            <a:off x="532447" y="3876718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69D4D59-DF0F-8DF2-264E-370ACBD37898}"/>
              </a:ext>
            </a:extLst>
          </p:cNvPr>
          <p:cNvCxnSpPr>
            <a:cxnSpLocks/>
          </p:cNvCxnSpPr>
          <p:nvPr/>
        </p:nvCxnSpPr>
        <p:spPr>
          <a:xfrm>
            <a:off x="5063857" y="3811596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E823BB5-E99A-B955-3A95-63D4E81F0DA5}"/>
              </a:ext>
            </a:extLst>
          </p:cNvPr>
          <p:cNvCxnSpPr>
            <a:cxnSpLocks/>
          </p:cNvCxnSpPr>
          <p:nvPr/>
        </p:nvCxnSpPr>
        <p:spPr>
          <a:xfrm flipH="1">
            <a:off x="5063857" y="4239933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19D6904E-71D5-AABB-FDFC-178F11A08911}"/>
              </a:ext>
            </a:extLst>
          </p:cNvPr>
          <p:cNvSpPr/>
          <p:nvPr/>
        </p:nvSpPr>
        <p:spPr>
          <a:xfrm>
            <a:off x="8724952" y="3877028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B722764-1BDF-06DF-D9FA-CAD4DB7C5723}"/>
                  </a:ext>
                </a:extLst>
              </p:cNvPr>
              <p:cNvSpPr txBox="1"/>
              <p:nvPr/>
            </p:nvSpPr>
            <p:spPr>
              <a:xfrm>
                <a:off x="1066572" y="1183272"/>
                <a:ext cx="2034660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B722764-1BDF-06DF-D9FA-CAD4DB7C5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72" y="1183272"/>
                <a:ext cx="2034660" cy="543418"/>
              </a:xfrm>
              <a:prstGeom prst="rect">
                <a:avLst/>
              </a:prstGeom>
              <a:blipFill>
                <a:blip r:embed="rId21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AD4D624-1730-E4A0-AD15-45C5A03E97AD}"/>
                  </a:ext>
                </a:extLst>
              </p:cNvPr>
              <p:cNvSpPr txBox="1"/>
              <p:nvPr/>
            </p:nvSpPr>
            <p:spPr>
              <a:xfrm>
                <a:off x="1179423" y="1685550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AD4D624-1730-E4A0-AD15-45C5A03E9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23" y="1685550"/>
                <a:ext cx="1808957" cy="523220"/>
              </a:xfrm>
              <a:prstGeom prst="rect">
                <a:avLst/>
              </a:prstGeom>
              <a:blipFill>
                <a:blip r:embed="rId22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509842F-04A2-2D74-05BD-4A50C20CBD27}"/>
                  </a:ext>
                </a:extLst>
              </p:cNvPr>
              <p:cNvSpPr txBox="1"/>
              <p:nvPr/>
            </p:nvSpPr>
            <p:spPr>
              <a:xfrm>
                <a:off x="9271750" y="1219594"/>
                <a:ext cx="204293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509842F-04A2-2D74-05BD-4A50C20CB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750" y="1219594"/>
                <a:ext cx="2042931" cy="543418"/>
              </a:xfrm>
              <a:prstGeom prst="rect">
                <a:avLst/>
              </a:prstGeom>
              <a:blipFill>
                <a:blip r:embed="rId2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1B95EDB-7FCC-E201-476F-121C115200F6}"/>
                  </a:ext>
                </a:extLst>
              </p:cNvPr>
              <p:cNvSpPr txBox="1"/>
              <p:nvPr/>
            </p:nvSpPr>
            <p:spPr>
              <a:xfrm>
                <a:off x="9384601" y="1721872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1B95EDB-7FCC-E201-476F-121C11520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01" y="1721872"/>
                <a:ext cx="1808957" cy="523220"/>
              </a:xfrm>
              <a:prstGeom prst="rect">
                <a:avLst/>
              </a:prstGeom>
              <a:blipFill>
                <a:blip r:embed="rId2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4EE261F-79D2-793E-52D4-40EE686FEBF4}"/>
                  </a:ext>
                </a:extLst>
              </p:cNvPr>
              <p:cNvSpPr txBox="1"/>
              <p:nvPr/>
            </p:nvSpPr>
            <p:spPr>
              <a:xfrm>
                <a:off x="5868382" y="1296832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4EE261F-79D2-793E-52D4-40EE686FE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82" y="1296832"/>
                <a:ext cx="489060" cy="393104"/>
              </a:xfrm>
              <a:prstGeom prst="rect">
                <a:avLst/>
              </a:prstGeom>
              <a:blipFill>
                <a:blip r:embed="rId25"/>
                <a:stretch>
                  <a:fillRect r="-512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40123B8-7A7A-DBE7-75E9-30943B6921AE}"/>
                  </a:ext>
                </a:extLst>
              </p:cNvPr>
              <p:cNvSpPr txBox="1"/>
              <p:nvPr/>
            </p:nvSpPr>
            <p:spPr>
              <a:xfrm>
                <a:off x="5865996" y="1734824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40123B8-7A7A-DBE7-75E9-30943B692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96" y="1734824"/>
                <a:ext cx="484476" cy="393104"/>
              </a:xfrm>
              <a:prstGeom prst="rect">
                <a:avLst/>
              </a:prstGeom>
              <a:blipFill>
                <a:blip r:embed="rId26"/>
                <a:stretch>
                  <a:fillRect r="-5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F402FF-3F47-84A5-5115-68486CF380C3}"/>
                  </a:ext>
                </a:extLst>
              </p:cNvPr>
              <p:cNvSpPr txBox="1"/>
              <p:nvPr/>
            </p:nvSpPr>
            <p:spPr>
              <a:xfrm>
                <a:off x="503368" y="2231342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F402FF-3F47-84A5-5115-68486CF3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68" y="2231342"/>
                <a:ext cx="3096539" cy="1024191"/>
              </a:xfrm>
              <a:prstGeom prst="rect">
                <a:avLst/>
              </a:prstGeom>
              <a:blipFill>
                <a:blip r:embed="rId2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CBEC930-FEE9-7C8F-C965-9D8E568124C5}"/>
              </a:ext>
            </a:extLst>
          </p:cNvPr>
          <p:cNvSpPr/>
          <p:nvPr/>
        </p:nvSpPr>
        <p:spPr>
          <a:xfrm>
            <a:off x="2205084" y="2755502"/>
            <a:ext cx="1189453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9FDAB-080E-2B44-D180-5296AA18867E}"/>
                  </a:ext>
                </a:extLst>
              </p:cNvPr>
              <p:cNvSpPr txBox="1"/>
              <p:nvPr/>
            </p:nvSpPr>
            <p:spPr>
              <a:xfrm>
                <a:off x="8666215" y="2247578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9FDAB-080E-2B44-D180-5296AA188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215" y="2247578"/>
                <a:ext cx="3189830" cy="987322"/>
              </a:xfrm>
              <a:prstGeom prst="rect">
                <a:avLst/>
              </a:prstGeom>
              <a:blipFill>
                <a:blip r:embed="rId2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6F7B3D2-82D9-BE1E-AB2F-63F5544863E6}"/>
              </a:ext>
            </a:extLst>
          </p:cNvPr>
          <p:cNvSpPr/>
          <p:nvPr/>
        </p:nvSpPr>
        <p:spPr>
          <a:xfrm>
            <a:off x="10430625" y="2740247"/>
            <a:ext cx="1208619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21C11C-237A-8A18-06B0-61753B052D45}"/>
                  </a:ext>
                </a:extLst>
              </p:cNvPr>
              <p:cNvSpPr txBox="1"/>
              <p:nvPr/>
            </p:nvSpPr>
            <p:spPr>
              <a:xfrm>
                <a:off x="7497105" y="3708021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21C11C-237A-8A18-06B0-61753B052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5" y="3708021"/>
                <a:ext cx="899896" cy="432414"/>
              </a:xfrm>
              <a:prstGeom prst="rect">
                <a:avLst/>
              </a:prstGeom>
              <a:blipFill>
                <a:blip r:embed="rId29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C35417-784F-A96A-AB33-B3C4DF943BAC}"/>
                  </a:ext>
                </a:extLst>
              </p:cNvPr>
              <p:cNvSpPr txBox="1"/>
              <p:nvPr/>
            </p:nvSpPr>
            <p:spPr>
              <a:xfrm>
                <a:off x="3740770" y="3713701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C35417-784F-A96A-AB33-B3C4DF943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70" y="3713701"/>
                <a:ext cx="877668" cy="432414"/>
              </a:xfrm>
              <a:prstGeom prst="rect">
                <a:avLst/>
              </a:prstGeom>
              <a:blipFill>
                <a:blip r:embed="rId30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129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DC202-999F-D184-4216-EE0196E44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93907B9-5DE2-55E5-D108-E264FD1DBB31}"/>
              </a:ext>
            </a:extLst>
          </p:cNvPr>
          <p:cNvCxnSpPr>
            <a:cxnSpLocks/>
          </p:cNvCxnSpPr>
          <p:nvPr/>
        </p:nvCxnSpPr>
        <p:spPr>
          <a:xfrm>
            <a:off x="4999261" y="28290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BFBA49B-4F61-238C-0518-CB8B5E5128AF}"/>
              </a:ext>
            </a:extLst>
          </p:cNvPr>
          <p:cNvCxnSpPr>
            <a:cxnSpLocks/>
          </p:cNvCxnSpPr>
          <p:nvPr/>
        </p:nvCxnSpPr>
        <p:spPr>
          <a:xfrm flipH="1">
            <a:off x="4999261" y="3269421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B05505E-C5DE-E658-7E49-F9B1948D1CAC}"/>
              </a:ext>
            </a:extLst>
          </p:cNvPr>
          <p:cNvCxnSpPr>
            <a:cxnSpLocks/>
          </p:cNvCxnSpPr>
          <p:nvPr/>
        </p:nvCxnSpPr>
        <p:spPr>
          <a:xfrm>
            <a:off x="4999261" y="47905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F9BDEE3-234D-4917-8E13-742526DDDA6C}"/>
              </a:ext>
            </a:extLst>
          </p:cNvPr>
          <p:cNvCxnSpPr>
            <a:cxnSpLocks/>
          </p:cNvCxnSpPr>
          <p:nvPr/>
        </p:nvCxnSpPr>
        <p:spPr>
          <a:xfrm flipH="1">
            <a:off x="4999261" y="5205828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A7E1B5E-FEEF-F2DF-E9F9-4F5955F09D83}"/>
              </a:ext>
            </a:extLst>
          </p:cNvPr>
          <p:cNvCxnSpPr>
            <a:cxnSpLocks/>
          </p:cNvCxnSpPr>
          <p:nvPr/>
        </p:nvCxnSpPr>
        <p:spPr>
          <a:xfrm>
            <a:off x="5018925" y="587271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14D2EE5-5F52-1A20-23C8-473C44F83D9F}"/>
              </a:ext>
            </a:extLst>
          </p:cNvPr>
          <p:cNvCxnSpPr>
            <a:cxnSpLocks/>
          </p:cNvCxnSpPr>
          <p:nvPr/>
        </p:nvCxnSpPr>
        <p:spPr>
          <a:xfrm flipH="1">
            <a:off x="4999261" y="6271549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13D0E29-83B1-A34E-EBEB-801524369925}"/>
              </a:ext>
            </a:extLst>
          </p:cNvPr>
          <p:cNvSpPr/>
          <p:nvPr/>
        </p:nvSpPr>
        <p:spPr>
          <a:xfrm>
            <a:off x="516650" y="4505617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DDB19B0-7F6B-3B2C-0FA1-62F1A8DAA472}"/>
              </a:ext>
            </a:extLst>
          </p:cNvPr>
          <p:cNvSpPr/>
          <p:nvPr/>
        </p:nvSpPr>
        <p:spPr>
          <a:xfrm>
            <a:off x="511726" y="5582649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DA54CCF-AFEB-70F5-A75E-44065E7A133F}"/>
              </a:ext>
            </a:extLst>
          </p:cNvPr>
          <p:cNvSpPr/>
          <p:nvPr/>
        </p:nvSpPr>
        <p:spPr>
          <a:xfrm>
            <a:off x="8696001" y="4505617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73931F4-5AF4-0700-0D61-00D52EECFF69}"/>
              </a:ext>
            </a:extLst>
          </p:cNvPr>
          <p:cNvSpPr/>
          <p:nvPr/>
        </p:nvSpPr>
        <p:spPr>
          <a:xfrm>
            <a:off x="8691077" y="5582649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13EBD31-55B7-9C9A-4590-A93A80743B9F}"/>
              </a:ext>
            </a:extLst>
          </p:cNvPr>
          <p:cNvSpPr/>
          <p:nvPr/>
        </p:nvSpPr>
        <p:spPr>
          <a:xfrm>
            <a:off x="314639" y="615135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A5E718E-8466-C0A9-D6DF-C7DD436C3FF0}"/>
              </a:ext>
            </a:extLst>
          </p:cNvPr>
          <p:cNvSpPr/>
          <p:nvPr/>
        </p:nvSpPr>
        <p:spPr>
          <a:xfrm>
            <a:off x="8504297" y="614982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1D05189-7061-6B5B-F92B-AA3F8C63E101}"/>
              </a:ext>
            </a:extLst>
          </p:cNvPr>
          <p:cNvSpPr/>
          <p:nvPr/>
        </p:nvSpPr>
        <p:spPr>
          <a:xfrm>
            <a:off x="541221" y="2329328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4BD56F9-2AA4-337F-C8FB-BEB1B2C053A0}"/>
              </a:ext>
            </a:extLst>
          </p:cNvPr>
          <p:cNvSpPr/>
          <p:nvPr/>
        </p:nvSpPr>
        <p:spPr>
          <a:xfrm>
            <a:off x="8709053" y="2317840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54ECC0-9BB8-338B-A4C2-74534BC31F4A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/>
              <a:t>Glacius</a:t>
            </a:r>
            <a:r>
              <a:rPr lang="en-US" sz="3800" dirty="0"/>
              <a:t> [B</a:t>
            </a:r>
            <a:r>
              <a:rPr lang="en-US" sz="3800" dirty="0">
                <a:solidFill>
                  <a:srgbClr val="FF0000"/>
                </a:solidFill>
              </a:rPr>
              <a:t>D</a:t>
            </a:r>
            <a:r>
              <a:rPr lang="en-US" sz="3800" dirty="0"/>
              <a:t>LR25]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24C17FC-CB8E-E60A-69B9-6D84565E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18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5F3193DB-9466-A1F2-4126-DA7293FCC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6" y="3102033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402E99B1-B206-9314-14A7-C06FA4F8D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40" y="3112483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59D600A-A0EC-B0BB-D2F7-50C35DC6C6D7}"/>
                  </a:ext>
                </a:extLst>
              </p:cNvPr>
              <p:cNvSpPr txBox="1"/>
              <p:nvPr/>
            </p:nvSpPr>
            <p:spPr>
              <a:xfrm>
                <a:off x="527543" y="4494960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59D600A-A0EC-B0BB-D2F7-50C35DC6C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3" y="4494960"/>
                <a:ext cx="2997582" cy="994759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9BEBF7D-C725-C601-CEE5-D9E6A20FBE4B}"/>
                  </a:ext>
                </a:extLst>
              </p:cNvPr>
              <p:cNvSpPr txBox="1"/>
              <p:nvPr/>
            </p:nvSpPr>
            <p:spPr>
              <a:xfrm>
                <a:off x="8706893" y="4505618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9BEBF7D-C725-C601-CEE5-D9E6A20FB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893" y="4505618"/>
                <a:ext cx="3031529" cy="994759"/>
              </a:xfrm>
              <a:prstGeom prst="rect">
                <a:avLst/>
              </a:prstGeom>
              <a:blipFill>
                <a:blip r:embed="rId8"/>
                <a:stretch>
                  <a:fillRect r="-1667" b="-88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FB0A279-E120-4554-81EE-9C5600FA7805}"/>
                  </a:ext>
                </a:extLst>
              </p:cNvPr>
              <p:cNvSpPr txBox="1"/>
              <p:nvPr/>
            </p:nvSpPr>
            <p:spPr>
              <a:xfrm>
                <a:off x="706138" y="5557350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FB0A279-E120-4554-81EE-9C5600FA7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38" y="5557350"/>
                <a:ext cx="2654958" cy="523220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0307ACC-E1C5-B9AF-AEEF-7749FB0BB5F1}"/>
                  </a:ext>
                </a:extLst>
              </p:cNvPr>
              <p:cNvSpPr txBox="1"/>
              <p:nvPr/>
            </p:nvSpPr>
            <p:spPr>
              <a:xfrm>
                <a:off x="8776716" y="5531124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0307ACC-E1C5-B9AF-AEEF-7749FB0BB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716" y="5531124"/>
                <a:ext cx="2760179" cy="523220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739AAEE-DEC2-523A-75CA-25608526FDF4}"/>
                  </a:ext>
                </a:extLst>
              </p:cNvPr>
              <p:cNvSpPr txBox="1"/>
              <p:nvPr/>
            </p:nvSpPr>
            <p:spPr>
              <a:xfrm>
                <a:off x="262611" y="6149594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739AAEE-DEC2-523A-75CA-25608526F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1" y="6149594"/>
                <a:ext cx="3470437" cy="523220"/>
              </a:xfrm>
              <a:prstGeom prst="rect">
                <a:avLst/>
              </a:prstGeom>
              <a:blipFill>
                <a:blip r:embed="rId11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2691F87-9904-53CE-9959-DD4DFA0027B9}"/>
                  </a:ext>
                </a:extLst>
              </p:cNvPr>
              <p:cNvSpPr txBox="1"/>
              <p:nvPr/>
            </p:nvSpPr>
            <p:spPr>
              <a:xfrm>
                <a:off x="8451092" y="613761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2691F87-9904-53CE-9959-DD4DFA002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092" y="6137612"/>
                <a:ext cx="3470437" cy="523220"/>
              </a:xfrm>
              <a:prstGeom prst="rect">
                <a:avLst/>
              </a:prstGeom>
              <a:blipFill>
                <a:blip r:embed="rId12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4848828-00EE-C459-2F43-1CD54DDE80BD}"/>
                  </a:ext>
                </a:extLst>
              </p:cNvPr>
              <p:cNvSpPr txBox="1"/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4848828-00EE-C459-2F43-1CD54DDE8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blipFill>
                <a:blip r:embed="rId1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A203F3F7-14E5-BE2B-F2E6-26AD13B99E83}"/>
                  </a:ext>
                </a:extLst>
              </p:cNvPr>
              <p:cNvSpPr txBox="1"/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A203F3F7-14E5-BE2B-F2E6-26AD13B99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blipFill>
                <a:blip r:embed="rId1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855438-BBD5-C203-BFD6-4E974B8AFDD2}"/>
                  </a:ext>
                </a:extLst>
              </p:cNvPr>
              <p:cNvSpPr txBox="1"/>
              <p:nvPr/>
            </p:nvSpPr>
            <p:spPr>
              <a:xfrm>
                <a:off x="5831862" y="4531741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855438-BBD5-C203-BFD6-4E974B8AF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62" y="4531741"/>
                <a:ext cx="541097" cy="475655"/>
              </a:xfrm>
              <a:prstGeom prst="rect">
                <a:avLst/>
              </a:prstGeom>
              <a:blipFill>
                <a:blip r:embed="rId15"/>
                <a:stretch>
                  <a:fillRect l="-6977" r="-232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89210A-A313-9C7D-BF53-FBA7A6CED6F6}"/>
                  </a:ext>
                </a:extLst>
              </p:cNvPr>
              <p:cNvSpPr txBox="1"/>
              <p:nvPr/>
            </p:nvSpPr>
            <p:spPr>
              <a:xfrm>
                <a:off x="5840796" y="5055469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89210A-A313-9C7D-BF53-FBA7A6CED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96" y="5055469"/>
                <a:ext cx="541097" cy="475655"/>
              </a:xfrm>
              <a:prstGeom prst="rect">
                <a:avLst/>
              </a:prstGeom>
              <a:blipFill>
                <a:blip r:embed="rId16"/>
                <a:stretch>
                  <a:fillRect l="-4545" r="-227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D6FD71-F008-B529-270B-9B54D0BF1434}"/>
                  </a:ext>
                </a:extLst>
              </p:cNvPr>
              <p:cNvSpPr txBox="1"/>
              <p:nvPr/>
            </p:nvSpPr>
            <p:spPr>
              <a:xfrm>
                <a:off x="5889038" y="5653189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D6FD71-F008-B529-270B-9B54D0BF1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038" y="5653189"/>
                <a:ext cx="447187" cy="393104"/>
              </a:xfrm>
              <a:prstGeom prst="rect">
                <a:avLst/>
              </a:prstGeom>
              <a:blipFill>
                <a:blip r:embed="rId17"/>
                <a:stretch>
                  <a:fillRect r="-833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2FB99D-AB9C-97C9-2F9E-952D76C81229}"/>
                  </a:ext>
                </a:extLst>
              </p:cNvPr>
              <p:cNvSpPr txBox="1"/>
              <p:nvPr/>
            </p:nvSpPr>
            <p:spPr>
              <a:xfrm>
                <a:off x="5897972" y="6108091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2FB99D-AB9C-97C9-2F9E-952D76C81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72" y="6108091"/>
                <a:ext cx="447187" cy="393104"/>
              </a:xfrm>
              <a:prstGeom prst="rect">
                <a:avLst/>
              </a:prstGeom>
              <a:blipFill>
                <a:blip r:embed="rId18"/>
                <a:stretch>
                  <a:fillRect r="-1111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CA8684-5B25-49B6-D96C-6A5BEC828EFA}"/>
                  </a:ext>
                </a:extLst>
              </p:cNvPr>
              <p:cNvSpPr txBox="1"/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CA8684-5B25-49B6-D96C-6A5BEC828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blipFill>
                <a:blip r:embed="rId19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A76A8F-644B-01F0-2C96-2CD0BA01543C}"/>
                  </a:ext>
                </a:extLst>
              </p:cNvPr>
              <p:cNvSpPr txBox="1"/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A76A8F-644B-01F0-2C96-2CD0BA015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blipFill>
                <a:blip r:embed="rId20"/>
                <a:stretch>
                  <a:fillRect l="-5128" r="-1025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34864CB1-1E0A-CD82-9708-0DBB466D4054}"/>
              </a:ext>
            </a:extLst>
          </p:cNvPr>
          <p:cNvSpPr/>
          <p:nvPr/>
        </p:nvSpPr>
        <p:spPr>
          <a:xfrm>
            <a:off x="524688" y="1203473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8EFB39-11DB-93E4-96E0-4583F1ED3DCD}"/>
              </a:ext>
            </a:extLst>
          </p:cNvPr>
          <p:cNvSpPr/>
          <p:nvPr/>
        </p:nvSpPr>
        <p:spPr>
          <a:xfrm>
            <a:off x="8729866" y="1227765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4FAC3BC-9664-E2A7-71F1-559E0C85BCD9}"/>
              </a:ext>
            </a:extLst>
          </p:cNvPr>
          <p:cNvCxnSpPr>
            <a:cxnSpLocks/>
          </p:cNvCxnSpPr>
          <p:nvPr/>
        </p:nvCxnSpPr>
        <p:spPr>
          <a:xfrm>
            <a:off x="5023502" y="1506195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9A6DD99-1940-4494-DD7C-79AE38EF19E2}"/>
              </a:ext>
            </a:extLst>
          </p:cNvPr>
          <p:cNvCxnSpPr>
            <a:cxnSpLocks/>
          </p:cNvCxnSpPr>
          <p:nvPr/>
        </p:nvCxnSpPr>
        <p:spPr>
          <a:xfrm flipH="1">
            <a:off x="5023502" y="1972144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A1F1685A-C173-2498-08F5-253B66891AED}"/>
              </a:ext>
            </a:extLst>
          </p:cNvPr>
          <p:cNvSpPr/>
          <p:nvPr/>
        </p:nvSpPr>
        <p:spPr>
          <a:xfrm>
            <a:off x="532447" y="3876718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0A7470D-9C09-4070-6E40-7F0DC1A6D005}"/>
              </a:ext>
            </a:extLst>
          </p:cNvPr>
          <p:cNvCxnSpPr>
            <a:cxnSpLocks/>
          </p:cNvCxnSpPr>
          <p:nvPr/>
        </p:nvCxnSpPr>
        <p:spPr>
          <a:xfrm>
            <a:off x="5063857" y="3811596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B8A8791-CB7B-D218-3703-D91F30D280F8}"/>
              </a:ext>
            </a:extLst>
          </p:cNvPr>
          <p:cNvCxnSpPr>
            <a:cxnSpLocks/>
          </p:cNvCxnSpPr>
          <p:nvPr/>
        </p:nvCxnSpPr>
        <p:spPr>
          <a:xfrm flipH="1">
            <a:off x="5063857" y="4239933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534B005B-08BF-6AE0-3498-E4D24BAB07FA}"/>
              </a:ext>
            </a:extLst>
          </p:cNvPr>
          <p:cNvSpPr/>
          <p:nvPr/>
        </p:nvSpPr>
        <p:spPr>
          <a:xfrm>
            <a:off x="8724952" y="3877028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106E2B4-F66F-B441-690C-AA87EE3EE510}"/>
                  </a:ext>
                </a:extLst>
              </p:cNvPr>
              <p:cNvSpPr txBox="1"/>
              <p:nvPr/>
            </p:nvSpPr>
            <p:spPr>
              <a:xfrm>
                <a:off x="1066572" y="1183272"/>
                <a:ext cx="2034660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106E2B4-F66F-B441-690C-AA87EE3EE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72" y="1183272"/>
                <a:ext cx="2034660" cy="543418"/>
              </a:xfrm>
              <a:prstGeom prst="rect">
                <a:avLst/>
              </a:prstGeom>
              <a:blipFill>
                <a:blip r:embed="rId21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DAAE3AD-2D75-A81F-99A0-9B956D11B458}"/>
                  </a:ext>
                </a:extLst>
              </p:cNvPr>
              <p:cNvSpPr txBox="1"/>
              <p:nvPr/>
            </p:nvSpPr>
            <p:spPr>
              <a:xfrm>
                <a:off x="1179423" y="1685550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DAAE3AD-2D75-A81F-99A0-9B956D11B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23" y="1685550"/>
                <a:ext cx="1808957" cy="523220"/>
              </a:xfrm>
              <a:prstGeom prst="rect">
                <a:avLst/>
              </a:prstGeom>
              <a:blipFill>
                <a:blip r:embed="rId22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D47C247-4E77-F5B7-D60E-8059BA48D929}"/>
                  </a:ext>
                </a:extLst>
              </p:cNvPr>
              <p:cNvSpPr txBox="1"/>
              <p:nvPr/>
            </p:nvSpPr>
            <p:spPr>
              <a:xfrm>
                <a:off x="9271750" y="1219594"/>
                <a:ext cx="204293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D47C247-4E77-F5B7-D60E-8059BA48D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750" y="1219594"/>
                <a:ext cx="2042931" cy="543418"/>
              </a:xfrm>
              <a:prstGeom prst="rect">
                <a:avLst/>
              </a:prstGeom>
              <a:blipFill>
                <a:blip r:embed="rId2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D95023B-A837-45B4-D6AC-8EDD74A12C18}"/>
                  </a:ext>
                </a:extLst>
              </p:cNvPr>
              <p:cNvSpPr txBox="1"/>
              <p:nvPr/>
            </p:nvSpPr>
            <p:spPr>
              <a:xfrm>
                <a:off x="9384601" y="1721872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D95023B-A837-45B4-D6AC-8EDD74A12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01" y="1721872"/>
                <a:ext cx="1808957" cy="523220"/>
              </a:xfrm>
              <a:prstGeom prst="rect">
                <a:avLst/>
              </a:prstGeom>
              <a:blipFill>
                <a:blip r:embed="rId2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F74C9ED-F7AA-F124-7D50-FFFA14BDB550}"/>
                  </a:ext>
                </a:extLst>
              </p:cNvPr>
              <p:cNvSpPr txBox="1"/>
              <p:nvPr/>
            </p:nvSpPr>
            <p:spPr>
              <a:xfrm>
                <a:off x="5868382" y="1296832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F74C9ED-F7AA-F124-7D50-FFFA14BDB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82" y="1296832"/>
                <a:ext cx="489060" cy="393104"/>
              </a:xfrm>
              <a:prstGeom prst="rect">
                <a:avLst/>
              </a:prstGeom>
              <a:blipFill>
                <a:blip r:embed="rId25"/>
                <a:stretch>
                  <a:fillRect r="-512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D9E2293-9C22-2641-70B4-10CCF5A6D864}"/>
                  </a:ext>
                </a:extLst>
              </p:cNvPr>
              <p:cNvSpPr txBox="1"/>
              <p:nvPr/>
            </p:nvSpPr>
            <p:spPr>
              <a:xfrm>
                <a:off x="5865996" y="1734824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D9E2293-9C22-2641-70B4-10CCF5A6D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96" y="1734824"/>
                <a:ext cx="484476" cy="393104"/>
              </a:xfrm>
              <a:prstGeom prst="rect">
                <a:avLst/>
              </a:prstGeom>
              <a:blipFill>
                <a:blip r:embed="rId26"/>
                <a:stretch>
                  <a:fillRect r="-5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B7C94D-E6C9-72BC-56A4-07C4476EB9B8}"/>
                  </a:ext>
                </a:extLst>
              </p:cNvPr>
              <p:cNvSpPr txBox="1"/>
              <p:nvPr/>
            </p:nvSpPr>
            <p:spPr>
              <a:xfrm>
                <a:off x="503368" y="2231342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B7C94D-E6C9-72BC-56A4-07C4476E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68" y="2231342"/>
                <a:ext cx="3096539" cy="1024191"/>
              </a:xfrm>
              <a:prstGeom prst="rect">
                <a:avLst/>
              </a:prstGeom>
              <a:blipFill>
                <a:blip r:embed="rId2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2119AA1-A5EF-1DDC-6D6A-02184A6C877E}"/>
              </a:ext>
            </a:extLst>
          </p:cNvPr>
          <p:cNvSpPr/>
          <p:nvPr/>
        </p:nvSpPr>
        <p:spPr>
          <a:xfrm>
            <a:off x="2205084" y="2755502"/>
            <a:ext cx="1189453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E6C8D3-0E61-5256-6171-9C1470E827BC}"/>
                  </a:ext>
                </a:extLst>
              </p:cNvPr>
              <p:cNvSpPr txBox="1"/>
              <p:nvPr/>
            </p:nvSpPr>
            <p:spPr>
              <a:xfrm>
                <a:off x="8666215" y="2247578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E6C8D3-0E61-5256-6171-9C1470E82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215" y="2247578"/>
                <a:ext cx="3189830" cy="987322"/>
              </a:xfrm>
              <a:prstGeom prst="rect">
                <a:avLst/>
              </a:prstGeom>
              <a:blipFill>
                <a:blip r:embed="rId2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7F2BBF1-5819-4705-5E55-FCD7D224A7CC}"/>
              </a:ext>
            </a:extLst>
          </p:cNvPr>
          <p:cNvSpPr/>
          <p:nvPr/>
        </p:nvSpPr>
        <p:spPr>
          <a:xfrm>
            <a:off x="10430625" y="2740247"/>
            <a:ext cx="1208619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7EB711-DD27-BE6B-49EE-AF0A995C1574}"/>
                  </a:ext>
                </a:extLst>
              </p:cNvPr>
              <p:cNvSpPr txBox="1"/>
              <p:nvPr/>
            </p:nvSpPr>
            <p:spPr>
              <a:xfrm>
                <a:off x="3740770" y="3713701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7EB711-DD27-BE6B-49EE-AF0A995C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70" y="3713701"/>
                <a:ext cx="877668" cy="432414"/>
              </a:xfrm>
              <a:prstGeom prst="rect">
                <a:avLst/>
              </a:prstGeom>
              <a:blipFill>
                <a:blip r:embed="rId29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DEBE6-5FD4-9E97-A153-E281BC48F591}"/>
                  </a:ext>
                </a:extLst>
              </p:cNvPr>
              <p:cNvSpPr txBox="1"/>
              <p:nvPr/>
            </p:nvSpPr>
            <p:spPr>
              <a:xfrm>
                <a:off x="7497105" y="3708021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DEBE6-5FD4-9E97-A153-E281BC48F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5" y="3708021"/>
                <a:ext cx="899896" cy="432414"/>
              </a:xfrm>
              <a:prstGeom prst="rect">
                <a:avLst/>
              </a:prstGeom>
              <a:blipFill>
                <a:blip r:embed="rId30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8C5453-A433-E0F0-751A-DA9359D92CBD}"/>
                  </a:ext>
                </a:extLst>
              </p:cNvPr>
              <p:cNvSpPr txBox="1"/>
              <p:nvPr/>
            </p:nvSpPr>
            <p:spPr>
              <a:xfrm>
                <a:off x="577016" y="3839384"/>
                <a:ext cx="2870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8C5453-A433-E0F0-751A-DA9359D92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6" y="3839384"/>
                <a:ext cx="2870465" cy="523220"/>
              </a:xfrm>
              <a:prstGeom prst="rect">
                <a:avLst/>
              </a:prstGeom>
              <a:blipFill>
                <a:blip r:embed="rId31"/>
                <a:stretch>
                  <a:fillRect r="-88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2839D8-16DB-ED11-6FEC-64111A452174}"/>
                  </a:ext>
                </a:extLst>
              </p:cNvPr>
              <p:cNvSpPr txBox="1"/>
              <p:nvPr/>
            </p:nvSpPr>
            <p:spPr>
              <a:xfrm>
                <a:off x="5866208" y="354064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2839D8-16DB-ED11-6FEC-64111A452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08" y="3540647"/>
                <a:ext cx="489060" cy="393104"/>
              </a:xfrm>
              <a:prstGeom prst="rect">
                <a:avLst/>
              </a:prstGeom>
              <a:blipFill>
                <a:blip r:embed="rId32"/>
                <a:stretch>
                  <a:fillRect l="-5000" r="-5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853985-BB7D-7232-53EF-A34BFEFA8D7C}"/>
                  </a:ext>
                </a:extLst>
              </p:cNvPr>
              <p:cNvSpPr txBox="1"/>
              <p:nvPr/>
            </p:nvSpPr>
            <p:spPr>
              <a:xfrm>
                <a:off x="5872966" y="4015215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853985-BB7D-7232-53EF-A34BFEFA8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966" y="4015215"/>
                <a:ext cx="484476" cy="393104"/>
              </a:xfrm>
              <a:prstGeom prst="rect">
                <a:avLst/>
              </a:prstGeom>
              <a:blipFill>
                <a:blip r:embed="rId33"/>
                <a:stretch>
                  <a:fillRect l="-7692" r="-769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BEBBBD-EDE2-B73C-1176-A4FB1D6941F7}"/>
                  </a:ext>
                </a:extLst>
              </p:cNvPr>
              <p:cNvSpPr txBox="1"/>
              <p:nvPr/>
            </p:nvSpPr>
            <p:spPr>
              <a:xfrm>
                <a:off x="8757488" y="3839694"/>
                <a:ext cx="2977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BEBBBD-EDE2-B73C-1176-A4FB1D694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488" y="3839694"/>
                <a:ext cx="2977803" cy="523220"/>
              </a:xfrm>
              <a:prstGeom prst="rect">
                <a:avLst/>
              </a:prstGeom>
              <a:blipFill>
                <a:blip r:embed="rId3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276D8-E90B-6637-6360-588C0C9C1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579187F-59E4-DA81-262A-98F38ECE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203A1-D27A-03FB-24AF-6CA5D3119CBA}"/>
              </a:ext>
            </a:extLst>
          </p:cNvPr>
          <p:cNvSpPr txBox="1"/>
          <p:nvPr/>
        </p:nvSpPr>
        <p:spPr>
          <a:xfrm>
            <a:off x="2700111" y="3136612"/>
            <a:ext cx="6791777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Our Approach</a:t>
            </a:r>
          </a:p>
        </p:txBody>
      </p:sp>
    </p:spTree>
    <p:extLst>
      <p:ext uri="{BB962C8B-B14F-4D97-AF65-F5344CB8AC3E}">
        <p14:creationId xmlns:p14="http://schemas.microsoft.com/office/powerpoint/2010/main" val="194223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B66FC-2557-4356-7126-01D83305C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32A2-4809-3523-4082-3046443D979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Schnorr Signatures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638CF41-0949-0751-8B20-072A9363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3" y="6371926"/>
            <a:ext cx="2743200" cy="365125"/>
          </a:xfrm>
        </p:spPr>
        <p:txBody>
          <a:bodyPr/>
          <a:lstStyle/>
          <a:p>
            <a:fld id="{13053E5F-3FA8-C246-AAAC-95E27FA7EEDF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163072-FA58-298B-5E78-A875A7A968FB}"/>
                  </a:ext>
                </a:extLst>
              </p:cNvPr>
              <p:cNvSpPr txBox="1"/>
              <p:nvPr/>
            </p:nvSpPr>
            <p:spPr>
              <a:xfrm>
                <a:off x="1009419" y="2032152"/>
                <a:ext cx="2322952" cy="987322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163072-FA58-298B-5E78-A875A7A96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19" y="2032152"/>
                <a:ext cx="2322952" cy="98732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BE9401-5B36-1903-7776-B14766C5843E}"/>
                  </a:ext>
                </a:extLst>
              </p:cNvPr>
              <p:cNvSpPr txBox="1"/>
              <p:nvPr/>
            </p:nvSpPr>
            <p:spPr>
              <a:xfrm>
                <a:off x="8176629" y="2028433"/>
                <a:ext cx="3130125" cy="1012778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BE9401-5B36-1903-7776-B14766C58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629" y="2028433"/>
                <a:ext cx="3130125" cy="1012778"/>
              </a:xfrm>
              <a:prstGeom prst="rect">
                <a:avLst/>
              </a:prstGeom>
              <a:blipFill>
                <a:blip r:embed="rId6"/>
                <a:stretch>
                  <a:fillRect b="-8537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B21C83-11AC-6496-ACBB-0EBB9F8562C0}"/>
                  </a:ext>
                </a:extLst>
              </p:cNvPr>
              <p:cNvSpPr txBox="1"/>
              <p:nvPr/>
            </p:nvSpPr>
            <p:spPr>
              <a:xfrm>
                <a:off x="3975006" y="2028433"/>
                <a:ext cx="3566939" cy="1458861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B21C83-11AC-6496-ACBB-0EBB9F856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006" y="2028433"/>
                <a:ext cx="3566939" cy="1458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55870AF-8D92-6354-639A-98E1BCAA326B}"/>
              </a:ext>
            </a:extLst>
          </p:cNvPr>
          <p:cNvSpPr txBox="1"/>
          <p:nvPr/>
        </p:nvSpPr>
        <p:spPr>
          <a:xfrm>
            <a:off x="905965" y="1340776"/>
            <a:ext cx="252986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Key Generation</a:t>
            </a:r>
            <a:endParaRPr lang="en-US" sz="2800" b="0" i="1" dirty="0">
              <a:latin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1827F-89D3-DC00-CCE6-17C373CD23EC}"/>
              </a:ext>
            </a:extLst>
          </p:cNvPr>
          <p:cNvSpPr txBox="1"/>
          <p:nvPr/>
        </p:nvSpPr>
        <p:spPr>
          <a:xfrm>
            <a:off x="5107495" y="1337057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Signing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723F8-3434-BDF5-8FEA-815A3AB3FC6A}"/>
              </a:ext>
            </a:extLst>
          </p:cNvPr>
          <p:cNvSpPr txBox="1"/>
          <p:nvPr/>
        </p:nvSpPr>
        <p:spPr>
          <a:xfrm>
            <a:off x="9216547" y="1340776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Verify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A22DB0-36CC-9B14-EA2C-8C6488E2BFD9}"/>
              </a:ext>
            </a:extLst>
          </p:cNvPr>
          <p:cNvSpPr txBox="1"/>
          <p:nvPr/>
        </p:nvSpPr>
        <p:spPr>
          <a:xfrm>
            <a:off x="628059" y="3677070"/>
            <a:ext cx="11092131" cy="4324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Hardness of discrete logarithm (DL) in the Random Oracle model (ROM)</a:t>
            </a:r>
          </a:p>
        </p:txBody>
      </p:sp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D500D658-4B2C-FC31-1BF5-18A7F9FA1A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9178" t="26850" r="5360" b="32386"/>
          <a:stretch/>
        </p:blipFill>
        <p:spPr>
          <a:xfrm>
            <a:off x="6743967" y="5313816"/>
            <a:ext cx="1991523" cy="9499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Picture 22" descr="A white b in a circle&#10;&#10;AI-generated content may be incorrect.">
            <a:extLst>
              <a:ext uri="{FF2B5EF4-FFF2-40B4-BE49-F238E27FC236}">
                <a16:creationId xmlns:a16="http://schemas.microsoft.com/office/drawing/2014/main" id="{601C2A6D-1600-E1BE-0DBB-EEEF9F45CD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3573" y="4443069"/>
            <a:ext cx="751917" cy="75191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A62D9A0-07BA-5FF1-9265-777AE56B73C5}"/>
              </a:ext>
            </a:extLst>
          </p:cNvPr>
          <p:cNvSpPr txBox="1"/>
          <p:nvPr/>
        </p:nvSpPr>
        <p:spPr>
          <a:xfrm>
            <a:off x="2712353" y="4443069"/>
            <a:ext cx="3802747" cy="181588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1. Fast verification</a:t>
            </a:r>
          </a:p>
          <a:p>
            <a:r>
              <a:rPr lang="en-US" sz="2800" dirty="0"/>
              <a:t>2. Pairing free</a:t>
            </a:r>
          </a:p>
          <a:p>
            <a:r>
              <a:rPr lang="en-US" sz="2800" dirty="0"/>
              <a:t>3. NIST compatibility</a:t>
            </a:r>
          </a:p>
          <a:p>
            <a:r>
              <a:rPr lang="en-US" sz="2800" dirty="0"/>
              <a:t>4. Blockchain adoption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A500042-A043-FE1F-5EBD-037924E9B7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3967" y="4354232"/>
            <a:ext cx="918123" cy="918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35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 animBg="1"/>
      <p:bldP spid="15" grpId="0" build="p" animBg="1"/>
      <p:bldP spid="3" grpId="0" build="p" animBg="1"/>
      <p:bldP spid="4" grpId="0"/>
      <p:bldP spid="7" grpId="0"/>
      <p:bldP spid="12" grpId="0" build="p"/>
      <p:bldP spid="13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FD490-6A52-344E-93AA-18DC330E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0FC04F-C3FE-1655-9CC9-2B7D9364963F}"/>
              </a:ext>
            </a:extLst>
          </p:cNvPr>
          <p:cNvCxnSpPr>
            <a:cxnSpLocks/>
          </p:cNvCxnSpPr>
          <p:nvPr/>
        </p:nvCxnSpPr>
        <p:spPr>
          <a:xfrm>
            <a:off x="4999261" y="28290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9B70A92-3FBA-D2D1-4F5B-7CF59CC2329A}"/>
              </a:ext>
            </a:extLst>
          </p:cNvPr>
          <p:cNvCxnSpPr>
            <a:cxnSpLocks/>
          </p:cNvCxnSpPr>
          <p:nvPr/>
        </p:nvCxnSpPr>
        <p:spPr>
          <a:xfrm flipH="1">
            <a:off x="4999261" y="3269421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E9D734A-0A1B-A7CB-6BD2-9B0046DFEF62}"/>
              </a:ext>
            </a:extLst>
          </p:cNvPr>
          <p:cNvCxnSpPr>
            <a:cxnSpLocks/>
          </p:cNvCxnSpPr>
          <p:nvPr/>
        </p:nvCxnSpPr>
        <p:spPr>
          <a:xfrm>
            <a:off x="4999261" y="47905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039BAF9-018F-82CC-E228-0A5322FB831A}"/>
              </a:ext>
            </a:extLst>
          </p:cNvPr>
          <p:cNvCxnSpPr>
            <a:cxnSpLocks/>
          </p:cNvCxnSpPr>
          <p:nvPr/>
        </p:nvCxnSpPr>
        <p:spPr>
          <a:xfrm flipH="1">
            <a:off x="4999261" y="5205828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29F950E-4195-58C0-DE43-495B65D40396}"/>
              </a:ext>
            </a:extLst>
          </p:cNvPr>
          <p:cNvCxnSpPr>
            <a:cxnSpLocks/>
          </p:cNvCxnSpPr>
          <p:nvPr/>
        </p:nvCxnSpPr>
        <p:spPr>
          <a:xfrm>
            <a:off x="5018925" y="587271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F2AFA6A-9D66-2390-8535-1BDBF1825766}"/>
              </a:ext>
            </a:extLst>
          </p:cNvPr>
          <p:cNvCxnSpPr>
            <a:cxnSpLocks/>
          </p:cNvCxnSpPr>
          <p:nvPr/>
        </p:nvCxnSpPr>
        <p:spPr>
          <a:xfrm flipH="1">
            <a:off x="4999261" y="6271549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1B1C07D-9073-FD90-BDF2-11F789843148}"/>
              </a:ext>
            </a:extLst>
          </p:cNvPr>
          <p:cNvSpPr/>
          <p:nvPr/>
        </p:nvSpPr>
        <p:spPr>
          <a:xfrm>
            <a:off x="516650" y="4505617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931F254-FCEF-B232-CE62-0F3F451BC298}"/>
              </a:ext>
            </a:extLst>
          </p:cNvPr>
          <p:cNvSpPr/>
          <p:nvPr/>
        </p:nvSpPr>
        <p:spPr>
          <a:xfrm>
            <a:off x="511726" y="5582649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593DCA4-4D82-9B37-E499-35063A1724DE}"/>
              </a:ext>
            </a:extLst>
          </p:cNvPr>
          <p:cNvSpPr/>
          <p:nvPr/>
        </p:nvSpPr>
        <p:spPr>
          <a:xfrm>
            <a:off x="8696001" y="4505617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165B9C9-F639-17AF-CB8B-FD8E49355466}"/>
              </a:ext>
            </a:extLst>
          </p:cNvPr>
          <p:cNvSpPr/>
          <p:nvPr/>
        </p:nvSpPr>
        <p:spPr>
          <a:xfrm>
            <a:off x="8691077" y="5582649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07069DB-4FAD-1443-4EA0-35312F853D78}"/>
              </a:ext>
            </a:extLst>
          </p:cNvPr>
          <p:cNvSpPr/>
          <p:nvPr/>
        </p:nvSpPr>
        <p:spPr>
          <a:xfrm>
            <a:off x="314639" y="615135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F36B45D-363A-E77E-092F-830CD7C84ED2}"/>
              </a:ext>
            </a:extLst>
          </p:cNvPr>
          <p:cNvSpPr/>
          <p:nvPr/>
        </p:nvSpPr>
        <p:spPr>
          <a:xfrm>
            <a:off x="8504297" y="614982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4879C6A-DA27-299F-7BF5-675B8EC73841}"/>
              </a:ext>
            </a:extLst>
          </p:cNvPr>
          <p:cNvSpPr/>
          <p:nvPr/>
        </p:nvSpPr>
        <p:spPr>
          <a:xfrm>
            <a:off x="541221" y="2329328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DDFF404-79C4-D58E-B04D-4A971110C157}"/>
              </a:ext>
            </a:extLst>
          </p:cNvPr>
          <p:cNvSpPr/>
          <p:nvPr/>
        </p:nvSpPr>
        <p:spPr>
          <a:xfrm>
            <a:off x="8709053" y="2317840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992044-0F5A-51CF-120C-40E126103877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/>
              <a:t>Glacius</a:t>
            </a:r>
            <a:r>
              <a:rPr lang="en-US" sz="3800" dirty="0"/>
              <a:t> [B</a:t>
            </a:r>
            <a:r>
              <a:rPr lang="en-US" sz="3800" dirty="0">
                <a:solidFill>
                  <a:srgbClr val="FF0000"/>
                </a:solidFill>
              </a:rPr>
              <a:t>D</a:t>
            </a:r>
            <a:r>
              <a:rPr lang="en-US" sz="3800" dirty="0"/>
              <a:t>LR25]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04E122C-9DA8-E892-374F-148C921F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20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B5EA0797-1375-AEA9-EFB0-19866E600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6" y="3102033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7FE7A8D6-7A0D-2F81-5702-C96C1810C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40" y="3112483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C04121A-1BCC-B367-FCDA-B20B36FA1088}"/>
                  </a:ext>
                </a:extLst>
              </p:cNvPr>
              <p:cNvSpPr txBox="1"/>
              <p:nvPr/>
            </p:nvSpPr>
            <p:spPr>
              <a:xfrm>
                <a:off x="527543" y="4494960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C04121A-1BCC-B367-FCDA-B20B36FA1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3" y="4494960"/>
                <a:ext cx="2997582" cy="994759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B30CAC2-BC8F-73BA-0F88-CA5655C631E5}"/>
                  </a:ext>
                </a:extLst>
              </p:cNvPr>
              <p:cNvSpPr txBox="1"/>
              <p:nvPr/>
            </p:nvSpPr>
            <p:spPr>
              <a:xfrm>
                <a:off x="8706893" y="4505618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B30CAC2-BC8F-73BA-0F88-CA5655C63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893" y="4505618"/>
                <a:ext cx="3031529" cy="994759"/>
              </a:xfrm>
              <a:prstGeom prst="rect">
                <a:avLst/>
              </a:prstGeom>
              <a:blipFill>
                <a:blip r:embed="rId8"/>
                <a:stretch>
                  <a:fillRect r="-1667" b="-88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3D6DC6EA-5A6A-B518-EC18-1F9B434914D9}"/>
                  </a:ext>
                </a:extLst>
              </p:cNvPr>
              <p:cNvSpPr txBox="1"/>
              <p:nvPr/>
            </p:nvSpPr>
            <p:spPr>
              <a:xfrm>
                <a:off x="706138" y="5557350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3D6DC6EA-5A6A-B518-EC18-1F9B43491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38" y="5557350"/>
                <a:ext cx="2654958" cy="523220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7C0FBFD-32C3-F570-7786-47E5DA639678}"/>
                  </a:ext>
                </a:extLst>
              </p:cNvPr>
              <p:cNvSpPr txBox="1"/>
              <p:nvPr/>
            </p:nvSpPr>
            <p:spPr>
              <a:xfrm>
                <a:off x="8776716" y="5531124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7C0FBFD-32C3-F570-7786-47E5DA639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716" y="5531124"/>
                <a:ext cx="2760179" cy="523220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BEF253E-A4B2-EF77-1049-8C6420D5B537}"/>
                  </a:ext>
                </a:extLst>
              </p:cNvPr>
              <p:cNvSpPr txBox="1"/>
              <p:nvPr/>
            </p:nvSpPr>
            <p:spPr>
              <a:xfrm>
                <a:off x="262611" y="6149594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BEF253E-A4B2-EF77-1049-8C6420D5B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1" y="6149594"/>
                <a:ext cx="3470437" cy="523220"/>
              </a:xfrm>
              <a:prstGeom prst="rect">
                <a:avLst/>
              </a:prstGeom>
              <a:blipFill>
                <a:blip r:embed="rId11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A8E84FD-8ABE-715C-D85C-707946B85403}"/>
                  </a:ext>
                </a:extLst>
              </p:cNvPr>
              <p:cNvSpPr txBox="1"/>
              <p:nvPr/>
            </p:nvSpPr>
            <p:spPr>
              <a:xfrm>
                <a:off x="8451092" y="613761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A8E84FD-8ABE-715C-D85C-707946B85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092" y="6137612"/>
                <a:ext cx="3470437" cy="523220"/>
              </a:xfrm>
              <a:prstGeom prst="rect">
                <a:avLst/>
              </a:prstGeom>
              <a:blipFill>
                <a:blip r:embed="rId12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6DB6D86-AB7E-172B-EFD6-AF4F159048C6}"/>
                  </a:ext>
                </a:extLst>
              </p:cNvPr>
              <p:cNvSpPr txBox="1"/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6DB6D86-AB7E-172B-EFD6-AF4F15904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blipFill>
                <a:blip r:embed="rId1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9A0E034-E74B-6BA2-689A-4344EC5EC726}"/>
                  </a:ext>
                </a:extLst>
              </p:cNvPr>
              <p:cNvSpPr txBox="1"/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9A0E034-E74B-6BA2-689A-4344EC5EC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blipFill>
                <a:blip r:embed="rId1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DEBD14-09D9-5BE2-64AB-3FEF13D37FEA}"/>
                  </a:ext>
                </a:extLst>
              </p:cNvPr>
              <p:cNvSpPr txBox="1"/>
              <p:nvPr/>
            </p:nvSpPr>
            <p:spPr>
              <a:xfrm>
                <a:off x="5831862" y="4531741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DEBD14-09D9-5BE2-64AB-3FEF13D37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62" y="4531741"/>
                <a:ext cx="541097" cy="475655"/>
              </a:xfrm>
              <a:prstGeom prst="rect">
                <a:avLst/>
              </a:prstGeom>
              <a:blipFill>
                <a:blip r:embed="rId15"/>
                <a:stretch>
                  <a:fillRect l="-6977" r="-232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216018-7D78-EAB2-F49A-82D8BE4E5AD3}"/>
                  </a:ext>
                </a:extLst>
              </p:cNvPr>
              <p:cNvSpPr txBox="1"/>
              <p:nvPr/>
            </p:nvSpPr>
            <p:spPr>
              <a:xfrm>
                <a:off x="5840796" y="5055469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216018-7D78-EAB2-F49A-82D8BE4E5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96" y="5055469"/>
                <a:ext cx="541097" cy="475655"/>
              </a:xfrm>
              <a:prstGeom prst="rect">
                <a:avLst/>
              </a:prstGeom>
              <a:blipFill>
                <a:blip r:embed="rId16"/>
                <a:stretch>
                  <a:fillRect l="-4545" r="-227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B40864-C927-DB8A-BC61-A3C0A3660F62}"/>
                  </a:ext>
                </a:extLst>
              </p:cNvPr>
              <p:cNvSpPr txBox="1"/>
              <p:nvPr/>
            </p:nvSpPr>
            <p:spPr>
              <a:xfrm>
                <a:off x="5889038" y="5653189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B40864-C927-DB8A-BC61-A3C0A3660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038" y="5653189"/>
                <a:ext cx="447187" cy="393104"/>
              </a:xfrm>
              <a:prstGeom prst="rect">
                <a:avLst/>
              </a:prstGeom>
              <a:blipFill>
                <a:blip r:embed="rId17"/>
                <a:stretch>
                  <a:fillRect r="-833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933193-A56B-D202-ECC5-C00AE5CF4346}"/>
                  </a:ext>
                </a:extLst>
              </p:cNvPr>
              <p:cNvSpPr txBox="1"/>
              <p:nvPr/>
            </p:nvSpPr>
            <p:spPr>
              <a:xfrm>
                <a:off x="5897972" y="6108091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933193-A56B-D202-ECC5-C00AE5CF4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72" y="6108091"/>
                <a:ext cx="447187" cy="393104"/>
              </a:xfrm>
              <a:prstGeom prst="rect">
                <a:avLst/>
              </a:prstGeom>
              <a:blipFill>
                <a:blip r:embed="rId18"/>
                <a:stretch>
                  <a:fillRect r="-1111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1082F5-527D-A0AE-7127-6B1465DF651C}"/>
                  </a:ext>
                </a:extLst>
              </p:cNvPr>
              <p:cNvSpPr txBox="1"/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1082F5-527D-A0AE-7127-6B1465DF6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blipFill>
                <a:blip r:embed="rId19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FF1145C-1496-9EC9-AC02-112C0794FCE5}"/>
                  </a:ext>
                </a:extLst>
              </p:cNvPr>
              <p:cNvSpPr txBox="1"/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FF1145C-1496-9EC9-AC02-112C0794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blipFill>
                <a:blip r:embed="rId20"/>
                <a:stretch>
                  <a:fillRect l="-5128" r="-1025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28AE93CF-577A-233C-2FA6-50FCA61EDC84}"/>
              </a:ext>
            </a:extLst>
          </p:cNvPr>
          <p:cNvSpPr/>
          <p:nvPr/>
        </p:nvSpPr>
        <p:spPr>
          <a:xfrm>
            <a:off x="524688" y="1203473"/>
            <a:ext cx="3003567" cy="10001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9669CA7-DA1D-6308-5F9A-8696B2028161}"/>
              </a:ext>
            </a:extLst>
          </p:cNvPr>
          <p:cNvSpPr/>
          <p:nvPr/>
        </p:nvSpPr>
        <p:spPr>
          <a:xfrm>
            <a:off x="8729866" y="1227765"/>
            <a:ext cx="3003567" cy="10001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63F887F-7965-5D60-CC67-5E4CF2AC495F}"/>
              </a:ext>
            </a:extLst>
          </p:cNvPr>
          <p:cNvCxnSpPr>
            <a:cxnSpLocks/>
          </p:cNvCxnSpPr>
          <p:nvPr/>
        </p:nvCxnSpPr>
        <p:spPr>
          <a:xfrm>
            <a:off x="5023502" y="150619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1AAE9F9-D22F-8472-C47D-12B30DF041B4}"/>
              </a:ext>
            </a:extLst>
          </p:cNvPr>
          <p:cNvCxnSpPr>
            <a:cxnSpLocks/>
          </p:cNvCxnSpPr>
          <p:nvPr/>
        </p:nvCxnSpPr>
        <p:spPr>
          <a:xfrm flipH="1">
            <a:off x="5023502" y="197214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CF761BF6-165E-CCB8-7291-0F1653E41648}"/>
              </a:ext>
            </a:extLst>
          </p:cNvPr>
          <p:cNvSpPr/>
          <p:nvPr/>
        </p:nvSpPr>
        <p:spPr>
          <a:xfrm>
            <a:off x="532447" y="3876718"/>
            <a:ext cx="3003567" cy="4979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CB68A8B-D1BC-AC1D-4BF2-AFC71A976BB6}"/>
              </a:ext>
            </a:extLst>
          </p:cNvPr>
          <p:cNvCxnSpPr>
            <a:cxnSpLocks/>
          </p:cNvCxnSpPr>
          <p:nvPr/>
        </p:nvCxnSpPr>
        <p:spPr>
          <a:xfrm>
            <a:off x="5063857" y="3811596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1BCBF33-6078-A757-C917-45E758B1D29C}"/>
              </a:ext>
            </a:extLst>
          </p:cNvPr>
          <p:cNvCxnSpPr>
            <a:cxnSpLocks/>
          </p:cNvCxnSpPr>
          <p:nvPr/>
        </p:nvCxnSpPr>
        <p:spPr>
          <a:xfrm flipH="1">
            <a:off x="5063857" y="4239933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A2895908-6F9F-4600-7AB1-CA02041D51B8}"/>
              </a:ext>
            </a:extLst>
          </p:cNvPr>
          <p:cNvSpPr/>
          <p:nvPr/>
        </p:nvSpPr>
        <p:spPr>
          <a:xfrm>
            <a:off x="8724952" y="3877028"/>
            <a:ext cx="3003567" cy="4979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E4818E-DE76-A650-13CA-C3331237773C}"/>
                  </a:ext>
                </a:extLst>
              </p:cNvPr>
              <p:cNvSpPr txBox="1"/>
              <p:nvPr/>
            </p:nvSpPr>
            <p:spPr>
              <a:xfrm>
                <a:off x="1066572" y="1183272"/>
                <a:ext cx="2034660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E4818E-DE76-A650-13CA-C3331237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72" y="1183272"/>
                <a:ext cx="2034660" cy="543418"/>
              </a:xfrm>
              <a:prstGeom prst="rect">
                <a:avLst/>
              </a:prstGeom>
              <a:blipFill>
                <a:blip r:embed="rId21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C8832C0-5F2A-7DDF-4621-330E35354D1F}"/>
                  </a:ext>
                </a:extLst>
              </p:cNvPr>
              <p:cNvSpPr txBox="1"/>
              <p:nvPr/>
            </p:nvSpPr>
            <p:spPr>
              <a:xfrm>
                <a:off x="1179423" y="1685550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C8832C0-5F2A-7DDF-4621-330E35354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23" y="1685550"/>
                <a:ext cx="1808957" cy="523220"/>
              </a:xfrm>
              <a:prstGeom prst="rect">
                <a:avLst/>
              </a:prstGeom>
              <a:blipFill>
                <a:blip r:embed="rId22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1C43CAB-2642-3690-FCBF-895EA82B2C05}"/>
                  </a:ext>
                </a:extLst>
              </p:cNvPr>
              <p:cNvSpPr txBox="1"/>
              <p:nvPr/>
            </p:nvSpPr>
            <p:spPr>
              <a:xfrm>
                <a:off x="9271750" y="1219594"/>
                <a:ext cx="204293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1C43CAB-2642-3690-FCBF-895EA82B2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750" y="1219594"/>
                <a:ext cx="2042931" cy="543418"/>
              </a:xfrm>
              <a:prstGeom prst="rect">
                <a:avLst/>
              </a:prstGeom>
              <a:blipFill>
                <a:blip r:embed="rId2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602657C-DB04-307C-F117-D895F32850D4}"/>
                  </a:ext>
                </a:extLst>
              </p:cNvPr>
              <p:cNvSpPr txBox="1"/>
              <p:nvPr/>
            </p:nvSpPr>
            <p:spPr>
              <a:xfrm>
                <a:off x="9384601" y="1721872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602657C-DB04-307C-F117-D895F3285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01" y="1721872"/>
                <a:ext cx="1808957" cy="523220"/>
              </a:xfrm>
              <a:prstGeom prst="rect">
                <a:avLst/>
              </a:prstGeom>
              <a:blipFill>
                <a:blip r:embed="rId2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4FFD347-826A-7525-9F8B-6122A48EB700}"/>
                  </a:ext>
                </a:extLst>
              </p:cNvPr>
              <p:cNvSpPr txBox="1"/>
              <p:nvPr/>
            </p:nvSpPr>
            <p:spPr>
              <a:xfrm>
                <a:off x="5868382" y="1296832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4FFD347-826A-7525-9F8B-6122A48EB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82" y="1296832"/>
                <a:ext cx="489060" cy="393104"/>
              </a:xfrm>
              <a:prstGeom prst="rect">
                <a:avLst/>
              </a:prstGeom>
              <a:blipFill>
                <a:blip r:embed="rId25"/>
                <a:stretch>
                  <a:fillRect r="-512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7EB2AFC-6482-1E66-9CE8-2479639675F4}"/>
                  </a:ext>
                </a:extLst>
              </p:cNvPr>
              <p:cNvSpPr txBox="1"/>
              <p:nvPr/>
            </p:nvSpPr>
            <p:spPr>
              <a:xfrm>
                <a:off x="5865996" y="1734824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7EB2AFC-6482-1E66-9CE8-247963967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96" y="1734824"/>
                <a:ext cx="484476" cy="393104"/>
              </a:xfrm>
              <a:prstGeom prst="rect">
                <a:avLst/>
              </a:prstGeom>
              <a:blipFill>
                <a:blip r:embed="rId26"/>
                <a:stretch>
                  <a:fillRect r="-5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A7AE2B-AB75-A07A-CBB2-A5DEC01D40F1}"/>
                  </a:ext>
                </a:extLst>
              </p:cNvPr>
              <p:cNvSpPr txBox="1"/>
              <p:nvPr/>
            </p:nvSpPr>
            <p:spPr>
              <a:xfrm>
                <a:off x="503368" y="2231342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A7AE2B-AB75-A07A-CBB2-A5DEC01D4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68" y="2231342"/>
                <a:ext cx="3096539" cy="1024191"/>
              </a:xfrm>
              <a:prstGeom prst="rect">
                <a:avLst/>
              </a:prstGeom>
              <a:blipFill>
                <a:blip r:embed="rId2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BF51A8-0A19-A334-C107-0158F8E67BA8}"/>
                  </a:ext>
                </a:extLst>
              </p:cNvPr>
              <p:cNvSpPr txBox="1"/>
              <p:nvPr/>
            </p:nvSpPr>
            <p:spPr>
              <a:xfrm>
                <a:off x="8666215" y="2247578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BF51A8-0A19-A334-C107-0158F8E67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215" y="2247578"/>
                <a:ext cx="3189830" cy="987322"/>
              </a:xfrm>
              <a:prstGeom prst="rect">
                <a:avLst/>
              </a:prstGeom>
              <a:blipFill>
                <a:blip r:embed="rId2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11F285-ADD4-59FE-C55C-B1A95CA35FDF}"/>
                  </a:ext>
                </a:extLst>
              </p:cNvPr>
              <p:cNvSpPr txBox="1"/>
              <p:nvPr/>
            </p:nvSpPr>
            <p:spPr>
              <a:xfrm>
                <a:off x="7497105" y="3686682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11F285-ADD4-59FE-C55C-B1A95CA35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5" y="3686682"/>
                <a:ext cx="899896" cy="432414"/>
              </a:xfrm>
              <a:prstGeom prst="rect">
                <a:avLst/>
              </a:prstGeom>
              <a:blipFill>
                <a:blip r:embed="rId29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9F22EE-30C4-584C-45C7-85479DEAD167}"/>
                  </a:ext>
                </a:extLst>
              </p:cNvPr>
              <p:cNvSpPr txBox="1"/>
              <p:nvPr/>
            </p:nvSpPr>
            <p:spPr>
              <a:xfrm>
                <a:off x="577016" y="3839384"/>
                <a:ext cx="2870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9F22EE-30C4-584C-45C7-85479DEAD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6" y="3839384"/>
                <a:ext cx="2870465" cy="523220"/>
              </a:xfrm>
              <a:prstGeom prst="rect">
                <a:avLst/>
              </a:prstGeom>
              <a:blipFill>
                <a:blip r:embed="rId30"/>
                <a:stretch>
                  <a:fillRect r="-88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217D9-AF9C-BD00-E8E3-399C076EE6C4}"/>
                  </a:ext>
                </a:extLst>
              </p:cNvPr>
              <p:cNvSpPr txBox="1"/>
              <p:nvPr/>
            </p:nvSpPr>
            <p:spPr>
              <a:xfrm>
                <a:off x="5866208" y="354064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217D9-AF9C-BD00-E8E3-399C076EE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08" y="3540647"/>
                <a:ext cx="489060" cy="393104"/>
              </a:xfrm>
              <a:prstGeom prst="rect">
                <a:avLst/>
              </a:prstGeom>
              <a:blipFill>
                <a:blip r:embed="rId31"/>
                <a:stretch>
                  <a:fillRect l="-5000" r="-5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6CBE8F-CC4C-5BB5-7096-7558270E2C15}"/>
                  </a:ext>
                </a:extLst>
              </p:cNvPr>
              <p:cNvSpPr txBox="1"/>
              <p:nvPr/>
            </p:nvSpPr>
            <p:spPr>
              <a:xfrm>
                <a:off x="5872966" y="4015215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6CBE8F-CC4C-5BB5-7096-7558270E2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966" y="4015215"/>
                <a:ext cx="484476" cy="393104"/>
              </a:xfrm>
              <a:prstGeom prst="rect">
                <a:avLst/>
              </a:prstGeom>
              <a:blipFill>
                <a:blip r:embed="rId32"/>
                <a:stretch>
                  <a:fillRect l="-7692" r="-769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30A9E3-2E24-14C8-AAB7-46030576851D}"/>
                  </a:ext>
                </a:extLst>
              </p:cNvPr>
              <p:cNvSpPr txBox="1"/>
              <p:nvPr/>
            </p:nvSpPr>
            <p:spPr>
              <a:xfrm>
                <a:off x="8745456" y="3839694"/>
                <a:ext cx="2977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30A9E3-2E24-14C8-AAB7-460305768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56" y="3839694"/>
                <a:ext cx="2977803" cy="523220"/>
              </a:xfrm>
              <a:prstGeom prst="rect">
                <a:avLst/>
              </a:prstGeom>
              <a:blipFill>
                <a:blip r:embed="rId3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45C5C-6BA4-0954-5D09-E01BD0D30B0C}"/>
                  </a:ext>
                </a:extLst>
              </p:cNvPr>
              <p:cNvSpPr txBox="1"/>
              <p:nvPr/>
            </p:nvSpPr>
            <p:spPr>
              <a:xfrm>
                <a:off x="3740770" y="3704394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45C5C-6BA4-0954-5D09-E01BD0D30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70" y="3704394"/>
                <a:ext cx="877668" cy="43241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2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AECA1-B528-6DEF-9A41-C39345034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E3CBF7B-E9A9-50B5-0CCF-787A68AFEFE4}"/>
              </a:ext>
            </a:extLst>
          </p:cNvPr>
          <p:cNvCxnSpPr>
            <a:cxnSpLocks/>
          </p:cNvCxnSpPr>
          <p:nvPr/>
        </p:nvCxnSpPr>
        <p:spPr>
          <a:xfrm>
            <a:off x="4999261" y="28290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F72548B-8D8B-5678-4D3B-3E12A94DBD02}"/>
              </a:ext>
            </a:extLst>
          </p:cNvPr>
          <p:cNvCxnSpPr>
            <a:cxnSpLocks/>
          </p:cNvCxnSpPr>
          <p:nvPr/>
        </p:nvCxnSpPr>
        <p:spPr>
          <a:xfrm flipH="1">
            <a:off x="4999261" y="3269421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5C004E1-3A6F-1A61-1CFC-93BE03D0E603}"/>
              </a:ext>
            </a:extLst>
          </p:cNvPr>
          <p:cNvSpPr/>
          <p:nvPr/>
        </p:nvSpPr>
        <p:spPr>
          <a:xfrm>
            <a:off x="541221" y="2329328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4F62E2E-861D-FC61-2E53-15160C6B81F2}"/>
              </a:ext>
            </a:extLst>
          </p:cNvPr>
          <p:cNvSpPr/>
          <p:nvPr/>
        </p:nvSpPr>
        <p:spPr>
          <a:xfrm>
            <a:off x="8709053" y="2317840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032DFC-4E21-D97A-0CF1-A1BB9D9F876F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/>
              <a:t>Glacius</a:t>
            </a:r>
            <a:r>
              <a:rPr lang="en-US" sz="3800" dirty="0"/>
              <a:t> [B</a:t>
            </a:r>
            <a:r>
              <a:rPr lang="en-US" sz="3800" dirty="0">
                <a:solidFill>
                  <a:srgbClr val="FF0000"/>
                </a:solidFill>
              </a:rPr>
              <a:t>D</a:t>
            </a:r>
            <a:r>
              <a:rPr lang="en-US" sz="3800" dirty="0"/>
              <a:t>LR25]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C510A3E-9F1F-94BE-82B2-2A703847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21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29859DE4-0D6C-AB62-5495-09A34F757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6" y="3102033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EE0748BE-EF72-17C0-4AA1-633FEC952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40" y="3112483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3D32FE2-71BA-EE46-4852-B351C0B9745E}"/>
                  </a:ext>
                </a:extLst>
              </p:cNvPr>
              <p:cNvSpPr txBox="1"/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3D32FE2-71BA-EE46-4852-B351C0B97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blipFill>
                <a:blip r:embed="rId7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BFE63F1-7AA5-7D0B-14C2-F9218E6AE96F}"/>
                  </a:ext>
                </a:extLst>
              </p:cNvPr>
              <p:cNvSpPr txBox="1"/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BFE63F1-7AA5-7D0B-14C2-F9218E6AE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blipFill>
                <a:blip r:embed="rId8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8626D8-6BD0-4D38-30CD-1AE7D9124937}"/>
                  </a:ext>
                </a:extLst>
              </p:cNvPr>
              <p:cNvSpPr txBox="1"/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8626D8-6BD0-4D38-30CD-1AE7D9124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blipFill>
                <a:blip r:embed="rId9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92E822-2D64-6065-19C5-2F4FE1B2D1F4}"/>
                  </a:ext>
                </a:extLst>
              </p:cNvPr>
              <p:cNvSpPr txBox="1"/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92E822-2D64-6065-19C5-2F4FE1B2D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blipFill>
                <a:blip r:embed="rId10"/>
                <a:stretch>
                  <a:fillRect l="-5128" r="-1025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175FC9D6-536B-115E-41E0-B96C18F75162}"/>
              </a:ext>
            </a:extLst>
          </p:cNvPr>
          <p:cNvSpPr/>
          <p:nvPr/>
        </p:nvSpPr>
        <p:spPr>
          <a:xfrm>
            <a:off x="524688" y="1203473"/>
            <a:ext cx="3003567" cy="10001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2DE8F78-2A0A-E29C-A1AA-0750B013398B}"/>
              </a:ext>
            </a:extLst>
          </p:cNvPr>
          <p:cNvSpPr/>
          <p:nvPr/>
        </p:nvSpPr>
        <p:spPr>
          <a:xfrm>
            <a:off x="8729866" y="1227765"/>
            <a:ext cx="3003567" cy="10001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754A9A5-35A9-2CC8-0FD2-441415584A53}"/>
              </a:ext>
            </a:extLst>
          </p:cNvPr>
          <p:cNvCxnSpPr>
            <a:cxnSpLocks/>
          </p:cNvCxnSpPr>
          <p:nvPr/>
        </p:nvCxnSpPr>
        <p:spPr>
          <a:xfrm>
            <a:off x="5023502" y="150619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8B76C6F-1A7F-371E-F20D-D2FA3F0F6AC1}"/>
              </a:ext>
            </a:extLst>
          </p:cNvPr>
          <p:cNvCxnSpPr>
            <a:cxnSpLocks/>
          </p:cNvCxnSpPr>
          <p:nvPr/>
        </p:nvCxnSpPr>
        <p:spPr>
          <a:xfrm flipH="1">
            <a:off x="5023502" y="197214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B260A8A-D988-496C-6D50-968A88258546}"/>
                  </a:ext>
                </a:extLst>
              </p:cNvPr>
              <p:cNvSpPr txBox="1"/>
              <p:nvPr/>
            </p:nvSpPr>
            <p:spPr>
              <a:xfrm>
                <a:off x="1066572" y="1183272"/>
                <a:ext cx="2034660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B260A8A-D988-496C-6D50-968A88258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72" y="1183272"/>
                <a:ext cx="2034660" cy="543418"/>
              </a:xfrm>
              <a:prstGeom prst="rect">
                <a:avLst/>
              </a:prstGeom>
              <a:blipFill>
                <a:blip r:embed="rId11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D4CD4FF-7A26-05EE-8A8B-960825321C24}"/>
                  </a:ext>
                </a:extLst>
              </p:cNvPr>
              <p:cNvSpPr txBox="1"/>
              <p:nvPr/>
            </p:nvSpPr>
            <p:spPr>
              <a:xfrm>
                <a:off x="1179423" y="1685550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D4CD4FF-7A26-05EE-8A8B-960825321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23" y="1685550"/>
                <a:ext cx="1808957" cy="523220"/>
              </a:xfrm>
              <a:prstGeom prst="rect">
                <a:avLst/>
              </a:prstGeom>
              <a:blipFill>
                <a:blip r:embed="rId12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F4FF00-824B-C111-6647-F4A2706F3ED9}"/>
                  </a:ext>
                </a:extLst>
              </p:cNvPr>
              <p:cNvSpPr txBox="1"/>
              <p:nvPr/>
            </p:nvSpPr>
            <p:spPr>
              <a:xfrm>
                <a:off x="9271750" y="1219594"/>
                <a:ext cx="204293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F4FF00-824B-C111-6647-F4A2706F3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750" y="1219594"/>
                <a:ext cx="2042931" cy="543418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031933E-5282-4603-5E94-A580541684E1}"/>
                  </a:ext>
                </a:extLst>
              </p:cNvPr>
              <p:cNvSpPr txBox="1"/>
              <p:nvPr/>
            </p:nvSpPr>
            <p:spPr>
              <a:xfrm>
                <a:off x="9384601" y="1721872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031933E-5282-4603-5E94-A5805416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01" y="1721872"/>
                <a:ext cx="1808957" cy="523220"/>
              </a:xfrm>
              <a:prstGeom prst="rect">
                <a:avLst/>
              </a:prstGeom>
              <a:blipFill>
                <a:blip r:embed="rId1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51A9B77-EE7F-3C7D-035B-60BD41C82DA8}"/>
                  </a:ext>
                </a:extLst>
              </p:cNvPr>
              <p:cNvSpPr txBox="1"/>
              <p:nvPr/>
            </p:nvSpPr>
            <p:spPr>
              <a:xfrm>
                <a:off x="5868382" y="1296832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51A9B77-EE7F-3C7D-035B-60BD41C82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82" y="1296832"/>
                <a:ext cx="489060" cy="393104"/>
              </a:xfrm>
              <a:prstGeom prst="rect">
                <a:avLst/>
              </a:prstGeom>
              <a:blipFill>
                <a:blip r:embed="rId15"/>
                <a:stretch>
                  <a:fillRect r="-512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8903E94-F74E-6695-0928-249F28B285B1}"/>
                  </a:ext>
                </a:extLst>
              </p:cNvPr>
              <p:cNvSpPr txBox="1"/>
              <p:nvPr/>
            </p:nvSpPr>
            <p:spPr>
              <a:xfrm>
                <a:off x="5865996" y="1734824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8903E94-F74E-6695-0928-249F28B28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96" y="1734824"/>
                <a:ext cx="484476" cy="393104"/>
              </a:xfrm>
              <a:prstGeom prst="rect">
                <a:avLst/>
              </a:prstGeom>
              <a:blipFill>
                <a:blip r:embed="rId16"/>
                <a:stretch>
                  <a:fillRect r="-5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B40CB7-D92A-3628-CE9A-C6DCCDA5EABE}"/>
                  </a:ext>
                </a:extLst>
              </p:cNvPr>
              <p:cNvSpPr txBox="1"/>
              <p:nvPr/>
            </p:nvSpPr>
            <p:spPr>
              <a:xfrm>
                <a:off x="503368" y="2231342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B40CB7-D92A-3628-CE9A-C6DCCDA5E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68" y="2231342"/>
                <a:ext cx="3096539" cy="1024191"/>
              </a:xfrm>
              <a:prstGeom prst="rect">
                <a:avLst/>
              </a:prstGeom>
              <a:blipFill>
                <a:blip r:embed="rId1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901A0-89A7-F471-17A5-FBCD10CD64EB}"/>
                  </a:ext>
                </a:extLst>
              </p:cNvPr>
              <p:cNvSpPr txBox="1"/>
              <p:nvPr/>
            </p:nvSpPr>
            <p:spPr>
              <a:xfrm>
                <a:off x="8666215" y="2247578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901A0-89A7-F471-17A5-FBCD10CD6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215" y="2247578"/>
                <a:ext cx="3189830" cy="987322"/>
              </a:xfrm>
              <a:prstGeom prst="rect">
                <a:avLst/>
              </a:prstGeom>
              <a:blipFill>
                <a:blip r:embed="rId1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AD453E-7EE2-F75F-EBFD-858315F0883D}"/>
                  </a:ext>
                </a:extLst>
              </p:cNvPr>
              <p:cNvSpPr txBox="1"/>
              <p:nvPr/>
            </p:nvSpPr>
            <p:spPr>
              <a:xfrm>
                <a:off x="7497105" y="3686682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AD453E-7EE2-F75F-EBFD-858315F08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5" y="3686682"/>
                <a:ext cx="899896" cy="432414"/>
              </a:xfrm>
              <a:prstGeom prst="rect">
                <a:avLst/>
              </a:prstGeom>
              <a:blipFill>
                <a:blip r:embed="rId19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814857D-B4E2-6625-9D75-DC66F93012B6}"/>
              </a:ext>
            </a:extLst>
          </p:cNvPr>
          <p:cNvSpPr/>
          <p:nvPr/>
        </p:nvSpPr>
        <p:spPr>
          <a:xfrm>
            <a:off x="2205084" y="2755502"/>
            <a:ext cx="1189453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F80F6-D32F-4EAC-6B23-86CA38CDBC5E}"/>
              </a:ext>
            </a:extLst>
          </p:cNvPr>
          <p:cNvSpPr/>
          <p:nvPr/>
        </p:nvSpPr>
        <p:spPr>
          <a:xfrm>
            <a:off x="10430625" y="2740247"/>
            <a:ext cx="1208619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681BAC-F40E-D6C0-7EF2-69FA47AAC2A0}"/>
                  </a:ext>
                </a:extLst>
              </p:cNvPr>
              <p:cNvSpPr txBox="1"/>
              <p:nvPr/>
            </p:nvSpPr>
            <p:spPr>
              <a:xfrm>
                <a:off x="3420037" y="4624246"/>
                <a:ext cx="5508175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Unique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every signing session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681BAC-F40E-D6C0-7EF2-69FA47AAC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37" y="4624246"/>
                <a:ext cx="5508175" cy="523220"/>
              </a:xfrm>
              <a:prstGeom prst="rect">
                <a:avLst/>
              </a:prstGeom>
              <a:blipFill>
                <a:blip r:embed="rId20"/>
                <a:stretch>
                  <a:fillRect l="-920" t="-11905" r="-920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74DEF-3894-A0F6-A6CB-061215662F41}"/>
                  </a:ext>
                </a:extLst>
              </p:cNvPr>
              <p:cNvSpPr txBox="1"/>
              <p:nvPr/>
            </p:nvSpPr>
            <p:spPr>
              <a:xfrm>
                <a:off x="3740770" y="3704394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174DEF-3894-A0F6-A6CB-061215662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70" y="3704394"/>
                <a:ext cx="877668" cy="43241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761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FF509-DF55-F9E0-DC63-D0FC6AC39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4CA05DA-3957-1ECF-7648-03BA66B68D11}"/>
              </a:ext>
            </a:extLst>
          </p:cNvPr>
          <p:cNvCxnSpPr>
            <a:cxnSpLocks/>
          </p:cNvCxnSpPr>
          <p:nvPr/>
        </p:nvCxnSpPr>
        <p:spPr>
          <a:xfrm>
            <a:off x="4999261" y="28290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A9B7663-24BB-1937-0913-E5AC05B7610D}"/>
              </a:ext>
            </a:extLst>
          </p:cNvPr>
          <p:cNvCxnSpPr>
            <a:cxnSpLocks/>
          </p:cNvCxnSpPr>
          <p:nvPr/>
        </p:nvCxnSpPr>
        <p:spPr>
          <a:xfrm flipH="1">
            <a:off x="4999261" y="3269421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0910DA9-95A9-9DF4-9A66-2280F0C7632F}"/>
              </a:ext>
            </a:extLst>
          </p:cNvPr>
          <p:cNvSpPr/>
          <p:nvPr/>
        </p:nvSpPr>
        <p:spPr>
          <a:xfrm>
            <a:off x="541221" y="2329328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97F2061-6C0C-843D-605D-80BE5832D79B}"/>
              </a:ext>
            </a:extLst>
          </p:cNvPr>
          <p:cNvSpPr/>
          <p:nvPr/>
        </p:nvSpPr>
        <p:spPr>
          <a:xfrm>
            <a:off x="8709053" y="2317840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9C6372-A551-6D3A-CC0B-979B0C1E7ADD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/>
              <a:t>Glacius</a:t>
            </a:r>
            <a:r>
              <a:rPr lang="en-US" sz="3800" dirty="0"/>
              <a:t> [B</a:t>
            </a:r>
            <a:r>
              <a:rPr lang="en-US" sz="3800" dirty="0">
                <a:solidFill>
                  <a:srgbClr val="FF0000"/>
                </a:solidFill>
              </a:rPr>
              <a:t>D</a:t>
            </a:r>
            <a:r>
              <a:rPr lang="en-US" sz="3800" dirty="0"/>
              <a:t>LR25]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85F95A1-145D-1B89-0F1F-F9445CAA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22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51AD09C5-D1A3-0E42-0361-23CE9F7E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6" y="3102033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D1B13023-22A6-AE16-331E-E5BEA7789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40" y="3112483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2752159-9EBC-9823-E241-56FEBCE72E70}"/>
                  </a:ext>
                </a:extLst>
              </p:cNvPr>
              <p:cNvSpPr txBox="1"/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2752159-9EBC-9823-E241-56FEBCE7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6" y="3203701"/>
                <a:ext cx="2997583" cy="523220"/>
              </a:xfrm>
              <a:prstGeom prst="rect">
                <a:avLst/>
              </a:prstGeom>
              <a:blipFill>
                <a:blip r:embed="rId7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678A521-3800-59FA-45F3-9880EB548494}"/>
                  </a:ext>
                </a:extLst>
              </p:cNvPr>
              <p:cNvSpPr txBox="1"/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678A521-3800-59FA-45F3-9880EB548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885" y="3197063"/>
                <a:ext cx="3057385" cy="523220"/>
              </a:xfrm>
              <a:prstGeom prst="rect">
                <a:avLst/>
              </a:prstGeom>
              <a:blipFill>
                <a:blip r:embed="rId8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C069CF9-BD76-26C5-DE8C-100C63F6BE98}"/>
                  </a:ext>
                </a:extLst>
              </p:cNvPr>
              <p:cNvSpPr txBox="1"/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C069CF9-BD76-26C5-DE8C-100C63F6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08" y="2612037"/>
                <a:ext cx="489060" cy="393104"/>
              </a:xfrm>
              <a:prstGeom prst="rect">
                <a:avLst/>
              </a:prstGeom>
              <a:blipFill>
                <a:blip r:embed="rId9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2E30B0-A362-47BB-2623-0745AE62F63E}"/>
                  </a:ext>
                </a:extLst>
              </p:cNvPr>
              <p:cNvSpPr txBox="1"/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2E30B0-A362-47BB-2623-0745AE62F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66" y="3086605"/>
                <a:ext cx="484476" cy="393104"/>
              </a:xfrm>
              <a:prstGeom prst="rect">
                <a:avLst/>
              </a:prstGeom>
              <a:blipFill>
                <a:blip r:embed="rId10"/>
                <a:stretch>
                  <a:fillRect l="-5128" r="-1025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ED36B702-4CC7-A15A-D09D-59C9B9A4614E}"/>
              </a:ext>
            </a:extLst>
          </p:cNvPr>
          <p:cNvSpPr/>
          <p:nvPr/>
        </p:nvSpPr>
        <p:spPr>
          <a:xfrm>
            <a:off x="524688" y="1203473"/>
            <a:ext cx="3003567" cy="10001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B104BD5-0AE4-491E-6E53-ED975062B111}"/>
              </a:ext>
            </a:extLst>
          </p:cNvPr>
          <p:cNvSpPr/>
          <p:nvPr/>
        </p:nvSpPr>
        <p:spPr>
          <a:xfrm>
            <a:off x="8729866" y="1227765"/>
            <a:ext cx="3003567" cy="10001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189768E-2900-E48F-507D-87F6104B8A20}"/>
              </a:ext>
            </a:extLst>
          </p:cNvPr>
          <p:cNvCxnSpPr>
            <a:cxnSpLocks/>
          </p:cNvCxnSpPr>
          <p:nvPr/>
        </p:nvCxnSpPr>
        <p:spPr>
          <a:xfrm>
            <a:off x="5023502" y="150619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0D8FEE8-D86D-E307-B14F-2CD06446B39A}"/>
              </a:ext>
            </a:extLst>
          </p:cNvPr>
          <p:cNvCxnSpPr>
            <a:cxnSpLocks/>
          </p:cNvCxnSpPr>
          <p:nvPr/>
        </p:nvCxnSpPr>
        <p:spPr>
          <a:xfrm flipH="1">
            <a:off x="5023502" y="197214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3A6B48F-D108-2FFA-46DA-3E1A9933B8B3}"/>
                  </a:ext>
                </a:extLst>
              </p:cNvPr>
              <p:cNvSpPr txBox="1"/>
              <p:nvPr/>
            </p:nvSpPr>
            <p:spPr>
              <a:xfrm>
                <a:off x="1066572" y="1183272"/>
                <a:ext cx="2034660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3A6B48F-D108-2FFA-46DA-3E1A9933B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72" y="1183272"/>
                <a:ext cx="2034660" cy="543418"/>
              </a:xfrm>
              <a:prstGeom prst="rect">
                <a:avLst/>
              </a:prstGeom>
              <a:blipFill>
                <a:blip r:embed="rId11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BAF581D-2FE8-CDDA-F8A2-ED3097067639}"/>
                  </a:ext>
                </a:extLst>
              </p:cNvPr>
              <p:cNvSpPr txBox="1"/>
              <p:nvPr/>
            </p:nvSpPr>
            <p:spPr>
              <a:xfrm>
                <a:off x="1179423" y="1685550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BAF581D-2FE8-CDDA-F8A2-ED3097067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23" y="1685550"/>
                <a:ext cx="1808957" cy="523220"/>
              </a:xfrm>
              <a:prstGeom prst="rect">
                <a:avLst/>
              </a:prstGeom>
              <a:blipFill>
                <a:blip r:embed="rId12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0927D9D-223D-522C-6C54-E0896A1B74A9}"/>
                  </a:ext>
                </a:extLst>
              </p:cNvPr>
              <p:cNvSpPr txBox="1"/>
              <p:nvPr/>
            </p:nvSpPr>
            <p:spPr>
              <a:xfrm>
                <a:off x="9271750" y="1219594"/>
                <a:ext cx="204293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0927D9D-223D-522C-6C54-E0896A1B7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750" y="1219594"/>
                <a:ext cx="2042931" cy="543418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04BB9BD-5500-1117-1C5C-087B53D2C647}"/>
                  </a:ext>
                </a:extLst>
              </p:cNvPr>
              <p:cNvSpPr txBox="1"/>
              <p:nvPr/>
            </p:nvSpPr>
            <p:spPr>
              <a:xfrm>
                <a:off x="9384601" y="1721872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04BB9BD-5500-1117-1C5C-087B53D2C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01" y="1721872"/>
                <a:ext cx="1808957" cy="523220"/>
              </a:xfrm>
              <a:prstGeom prst="rect">
                <a:avLst/>
              </a:prstGeom>
              <a:blipFill>
                <a:blip r:embed="rId1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A55F419-15B8-BDE3-8FC7-4630BD09855C}"/>
                  </a:ext>
                </a:extLst>
              </p:cNvPr>
              <p:cNvSpPr txBox="1"/>
              <p:nvPr/>
            </p:nvSpPr>
            <p:spPr>
              <a:xfrm>
                <a:off x="5868382" y="1296832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A55F419-15B8-BDE3-8FC7-4630BD098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82" y="1296832"/>
                <a:ext cx="489060" cy="393104"/>
              </a:xfrm>
              <a:prstGeom prst="rect">
                <a:avLst/>
              </a:prstGeom>
              <a:blipFill>
                <a:blip r:embed="rId15"/>
                <a:stretch>
                  <a:fillRect r="-512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8CBF95F-2797-446A-7A01-4214F0393C6B}"/>
                  </a:ext>
                </a:extLst>
              </p:cNvPr>
              <p:cNvSpPr txBox="1"/>
              <p:nvPr/>
            </p:nvSpPr>
            <p:spPr>
              <a:xfrm>
                <a:off x="5865996" y="1734824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8CBF95F-2797-446A-7A01-4214F0393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96" y="1734824"/>
                <a:ext cx="484476" cy="393104"/>
              </a:xfrm>
              <a:prstGeom prst="rect">
                <a:avLst/>
              </a:prstGeom>
              <a:blipFill>
                <a:blip r:embed="rId16"/>
                <a:stretch>
                  <a:fillRect r="-5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3723F-1598-1AFD-71D6-6576FA3ECA74}"/>
                  </a:ext>
                </a:extLst>
              </p:cNvPr>
              <p:cNvSpPr txBox="1"/>
              <p:nvPr/>
            </p:nvSpPr>
            <p:spPr>
              <a:xfrm>
                <a:off x="503368" y="2231342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3723F-1598-1AFD-71D6-6576FA3EC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68" y="2231342"/>
                <a:ext cx="3096539" cy="1024191"/>
              </a:xfrm>
              <a:prstGeom prst="rect">
                <a:avLst/>
              </a:prstGeom>
              <a:blipFill>
                <a:blip r:embed="rId1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CE2863-F904-A896-9877-DB01C0EDB2A8}"/>
                  </a:ext>
                </a:extLst>
              </p:cNvPr>
              <p:cNvSpPr txBox="1"/>
              <p:nvPr/>
            </p:nvSpPr>
            <p:spPr>
              <a:xfrm>
                <a:off x="8666215" y="2247578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CE2863-F904-A896-9877-DB01C0ED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215" y="2247578"/>
                <a:ext cx="3189830" cy="987322"/>
              </a:xfrm>
              <a:prstGeom prst="rect">
                <a:avLst/>
              </a:prstGeom>
              <a:blipFill>
                <a:blip r:embed="rId1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ABA74B-8248-CAD7-1180-C0C74D417DE1}"/>
                  </a:ext>
                </a:extLst>
              </p:cNvPr>
              <p:cNvSpPr txBox="1"/>
              <p:nvPr/>
            </p:nvSpPr>
            <p:spPr>
              <a:xfrm>
                <a:off x="3740770" y="3704394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ABA74B-8248-CAD7-1180-C0C74D417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70" y="3704394"/>
                <a:ext cx="877668" cy="43241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A6926B-6A47-3067-6046-3AF953F4392A}"/>
                  </a:ext>
                </a:extLst>
              </p:cNvPr>
              <p:cNvSpPr txBox="1"/>
              <p:nvPr/>
            </p:nvSpPr>
            <p:spPr>
              <a:xfrm>
                <a:off x="7497105" y="3686682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A6926B-6A47-3067-6046-3AF953F43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5" y="3686682"/>
                <a:ext cx="899896" cy="432414"/>
              </a:xfrm>
              <a:prstGeom prst="rect">
                <a:avLst/>
              </a:prstGeom>
              <a:blipFill>
                <a:blip r:embed="rId20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609DD70-CD23-469E-AD2E-5097DC026BEA}"/>
              </a:ext>
            </a:extLst>
          </p:cNvPr>
          <p:cNvSpPr/>
          <p:nvPr/>
        </p:nvSpPr>
        <p:spPr>
          <a:xfrm>
            <a:off x="787332" y="3250242"/>
            <a:ext cx="2543008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C91AB-6AA9-5509-D0A9-7C4BED6E585A}"/>
              </a:ext>
            </a:extLst>
          </p:cNvPr>
          <p:cNvSpPr/>
          <p:nvPr/>
        </p:nvSpPr>
        <p:spPr>
          <a:xfrm>
            <a:off x="8921977" y="3245357"/>
            <a:ext cx="2592244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6D4C73-2596-6B3C-5267-62D2AD624E54}"/>
                  </a:ext>
                </a:extLst>
              </p:cNvPr>
              <p:cNvSpPr txBox="1"/>
              <p:nvPr/>
            </p:nvSpPr>
            <p:spPr>
              <a:xfrm>
                <a:off x="3420037" y="4624246"/>
                <a:ext cx="5508175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Unique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every signing session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6D4C73-2596-6B3C-5267-62D2AD624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37" y="4624246"/>
                <a:ext cx="5508175" cy="523220"/>
              </a:xfrm>
              <a:prstGeom prst="rect">
                <a:avLst/>
              </a:prstGeom>
              <a:blipFill>
                <a:blip r:embed="rId21"/>
                <a:stretch>
                  <a:fillRect l="-920" t="-11905" r="-920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05B92E-6C6F-FE74-004E-2401DE59EDE8}"/>
                  </a:ext>
                </a:extLst>
              </p:cNvPr>
              <p:cNvSpPr txBox="1"/>
              <p:nvPr/>
            </p:nvSpPr>
            <p:spPr>
              <a:xfrm>
                <a:off x="2231320" y="5302996"/>
                <a:ext cx="7729360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The commitment 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 also unique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05B92E-6C6F-FE74-004E-2401DE59E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320" y="5302996"/>
                <a:ext cx="7729360" cy="523220"/>
              </a:xfrm>
              <a:prstGeom prst="rect">
                <a:avLst/>
              </a:prstGeom>
              <a:blipFill>
                <a:blip r:embed="rId22"/>
                <a:stretch>
                  <a:fillRect l="-1639" t="-11628" r="-656" b="-30233"/>
                </a:stretch>
              </a:blip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843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BE778-07A8-743B-51FA-BDFEF74B8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1A88CCF-4FD5-A886-6142-5780CC88F22B}"/>
              </a:ext>
            </a:extLst>
          </p:cNvPr>
          <p:cNvCxnSpPr>
            <a:cxnSpLocks/>
          </p:cNvCxnSpPr>
          <p:nvPr/>
        </p:nvCxnSpPr>
        <p:spPr>
          <a:xfrm>
            <a:off x="4976710" y="14199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FBF068F-825D-23E0-18AB-7002B845E886}"/>
              </a:ext>
            </a:extLst>
          </p:cNvPr>
          <p:cNvCxnSpPr>
            <a:cxnSpLocks/>
          </p:cNvCxnSpPr>
          <p:nvPr/>
        </p:nvCxnSpPr>
        <p:spPr>
          <a:xfrm flipH="1">
            <a:off x="4976710" y="186032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9DD9161-C5D7-8D2B-22E4-6ABA3A602184}"/>
              </a:ext>
            </a:extLst>
          </p:cNvPr>
          <p:cNvSpPr/>
          <p:nvPr/>
        </p:nvSpPr>
        <p:spPr>
          <a:xfrm>
            <a:off x="541221" y="1127482"/>
            <a:ext cx="2997583" cy="11099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585DD81-C666-9DF1-2241-3EC4E32DB1A3}"/>
              </a:ext>
            </a:extLst>
          </p:cNvPr>
          <p:cNvSpPr/>
          <p:nvPr/>
        </p:nvSpPr>
        <p:spPr>
          <a:xfrm>
            <a:off x="8709053" y="1127482"/>
            <a:ext cx="2997583" cy="11099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0F641D-A669-69E7-5FFD-594B688722FE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protocol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DE294BC-98D0-3E94-A5B7-8D299F23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23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BF7DCC10-B24E-8AF1-E992-5C377C8A0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4" y="2384918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2275F47E-B0BF-FFDC-0E59-352E08376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38" y="2395368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7D8EB0-B8E1-54A7-317E-5C3675D63131}"/>
                  </a:ext>
                </a:extLst>
              </p:cNvPr>
              <p:cNvSpPr txBox="1"/>
              <p:nvPr/>
            </p:nvSpPr>
            <p:spPr>
              <a:xfrm>
                <a:off x="5822457" y="1202940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7D8EB0-B8E1-54A7-317E-5C3675D63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57" y="1202940"/>
                <a:ext cx="489060" cy="393104"/>
              </a:xfrm>
              <a:prstGeom prst="rect">
                <a:avLst/>
              </a:prstGeom>
              <a:blipFill>
                <a:blip r:embed="rId7"/>
                <a:stretch>
                  <a:fillRect l="-5128" r="-769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78FA6F3-64B5-0D4B-B139-E728045188F2}"/>
                  </a:ext>
                </a:extLst>
              </p:cNvPr>
              <p:cNvSpPr txBox="1"/>
              <p:nvPr/>
            </p:nvSpPr>
            <p:spPr>
              <a:xfrm>
                <a:off x="5829215" y="1677508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78FA6F3-64B5-0D4B-B139-E72804518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215" y="1677508"/>
                <a:ext cx="484476" cy="393104"/>
              </a:xfrm>
              <a:prstGeom prst="rect">
                <a:avLst/>
              </a:prstGeom>
              <a:blipFill>
                <a:blip r:embed="rId8"/>
                <a:stretch>
                  <a:fillRect l="-5000" r="-75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5CCF0E-043D-4ED0-36EC-8A6AFA8A2D50}"/>
                  </a:ext>
                </a:extLst>
              </p:cNvPr>
              <p:cNvSpPr txBox="1"/>
              <p:nvPr/>
            </p:nvSpPr>
            <p:spPr>
              <a:xfrm>
                <a:off x="541221" y="1138715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5CCF0E-043D-4ED0-36EC-8A6AFA8A2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21" y="1138715"/>
                <a:ext cx="3096539" cy="1024191"/>
              </a:xfrm>
              <a:prstGeom prst="rect">
                <a:avLst/>
              </a:prstGeom>
              <a:blipFill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8A748-0B3C-F7AB-7DA3-8DAC478560FC}"/>
                  </a:ext>
                </a:extLst>
              </p:cNvPr>
              <p:cNvSpPr txBox="1"/>
              <p:nvPr/>
            </p:nvSpPr>
            <p:spPr>
              <a:xfrm>
                <a:off x="8612929" y="1158843"/>
                <a:ext cx="3189830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8A748-0B3C-F7AB-7DA3-8DAC47856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29" y="1158843"/>
                <a:ext cx="3189830" cy="1024191"/>
              </a:xfrm>
              <a:prstGeom prst="rect">
                <a:avLst/>
              </a:prstGeom>
              <a:blipFill>
                <a:blip r:embed="rId10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A78E91-59BA-3AFA-9519-1A411F08DF4E}"/>
                  </a:ext>
                </a:extLst>
              </p:cNvPr>
              <p:cNvSpPr txBox="1"/>
              <p:nvPr/>
            </p:nvSpPr>
            <p:spPr>
              <a:xfrm>
                <a:off x="3740768" y="2975247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A78E91-59BA-3AFA-9519-1A411F08D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68" y="2975247"/>
                <a:ext cx="877668" cy="432414"/>
              </a:xfrm>
              <a:prstGeom prst="rect">
                <a:avLst/>
              </a:prstGeom>
              <a:blipFill>
                <a:blip r:embed="rId11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996D74-7038-E9A9-76D5-E2A9AAFCE032}"/>
                  </a:ext>
                </a:extLst>
              </p:cNvPr>
              <p:cNvSpPr txBox="1"/>
              <p:nvPr/>
            </p:nvSpPr>
            <p:spPr>
              <a:xfrm>
                <a:off x="7497103" y="2969567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996D74-7038-E9A9-76D5-E2A9AAFCE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3" y="2969567"/>
                <a:ext cx="899896" cy="432414"/>
              </a:xfrm>
              <a:prstGeom prst="rect">
                <a:avLst/>
              </a:prstGeom>
              <a:blipFill>
                <a:blip r:embed="rId12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ADEABC-E8DE-2EA2-9CD3-2AA0B72DF0A1}"/>
              </a:ext>
            </a:extLst>
          </p:cNvPr>
          <p:cNvCxnSpPr>
            <a:cxnSpLocks/>
          </p:cNvCxnSpPr>
          <p:nvPr/>
        </p:nvCxnSpPr>
        <p:spPr>
          <a:xfrm>
            <a:off x="4976710" y="277705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71AA58-BD89-CC3B-0D22-6BA706343A32}"/>
              </a:ext>
            </a:extLst>
          </p:cNvPr>
          <p:cNvCxnSpPr>
            <a:cxnSpLocks/>
          </p:cNvCxnSpPr>
          <p:nvPr/>
        </p:nvCxnSpPr>
        <p:spPr>
          <a:xfrm flipH="1">
            <a:off x="4998439" y="3275466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E368D28-8404-74AF-B333-5B46889D8435}"/>
              </a:ext>
            </a:extLst>
          </p:cNvPr>
          <p:cNvSpPr/>
          <p:nvPr/>
        </p:nvSpPr>
        <p:spPr>
          <a:xfrm>
            <a:off x="548642" y="2386170"/>
            <a:ext cx="299758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99C0DE-536E-7354-47A1-331724FD611B}"/>
              </a:ext>
            </a:extLst>
          </p:cNvPr>
          <p:cNvSpPr/>
          <p:nvPr/>
        </p:nvSpPr>
        <p:spPr>
          <a:xfrm>
            <a:off x="8709053" y="2388324"/>
            <a:ext cx="2997583" cy="1421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3864E5-B421-2146-6481-A25D0B04AC6D}"/>
                  </a:ext>
                </a:extLst>
              </p:cNvPr>
              <p:cNvSpPr txBox="1"/>
              <p:nvPr/>
            </p:nvSpPr>
            <p:spPr>
              <a:xfrm>
                <a:off x="5544594" y="2504151"/>
                <a:ext cx="1065543" cy="4480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3864E5-B421-2146-6481-A25D0B04A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94" y="2504151"/>
                <a:ext cx="1065543" cy="448046"/>
              </a:xfrm>
              <a:prstGeom prst="rect">
                <a:avLst/>
              </a:prstGeom>
              <a:blipFill>
                <a:blip r:embed="rId13"/>
                <a:stretch>
                  <a:fillRect l="-3529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0B80B-2C5C-D652-2F29-C125CF3E467B}"/>
                  </a:ext>
                </a:extLst>
              </p:cNvPr>
              <p:cNvSpPr txBox="1"/>
              <p:nvPr/>
            </p:nvSpPr>
            <p:spPr>
              <a:xfrm>
                <a:off x="5555083" y="3099256"/>
                <a:ext cx="106554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30B80B-2C5C-D652-2F29-C125CF3E4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83" y="3099256"/>
                <a:ext cx="1065543" cy="432414"/>
              </a:xfrm>
              <a:prstGeom prst="rect">
                <a:avLst/>
              </a:prstGeom>
              <a:blipFill>
                <a:blip r:embed="rId14"/>
                <a:stretch>
                  <a:fillRect l="-3529" t="-285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AC2F6E-76B4-5289-4096-4FA94007CF05}"/>
                  </a:ext>
                </a:extLst>
              </p:cNvPr>
              <p:cNvSpPr txBox="1"/>
              <p:nvPr/>
            </p:nvSpPr>
            <p:spPr>
              <a:xfrm>
                <a:off x="507160" y="2350074"/>
                <a:ext cx="3096539" cy="138499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AC2F6E-76B4-5289-4096-4FA94007C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0" y="2350074"/>
                <a:ext cx="3096539" cy="1384995"/>
              </a:xfrm>
              <a:prstGeom prst="rect">
                <a:avLst/>
              </a:prstGeom>
              <a:blipFill>
                <a:blip r:embed="rId15"/>
                <a:stretch>
                  <a:fillRect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572A810-4308-8033-254C-D1A71BC6C357}"/>
                  </a:ext>
                </a:extLst>
              </p:cNvPr>
              <p:cNvSpPr txBox="1"/>
              <p:nvPr/>
            </p:nvSpPr>
            <p:spPr>
              <a:xfrm>
                <a:off x="8612929" y="2350074"/>
                <a:ext cx="3189830" cy="14218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572A810-4308-8033-254C-D1A71BC6C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29" y="2350074"/>
                <a:ext cx="3189830" cy="1421864"/>
              </a:xfrm>
              <a:prstGeom prst="rect">
                <a:avLst/>
              </a:prstGeom>
              <a:blipFill>
                <a:blip r:embed="rId16"/>
                <a:stretch>
                  <a:fillRect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3BFD13BC-559D-3F74-D82D-944712FDC449}"/>
              </a:ext>
            </a:extLst>
          </p:cNvPr>
          <p:cNvSpPr/>
          <p:nvPr/>
        </p:nvSpPr>
        <p:spPr>
          <a:xfrm>
            <a:off x="2205084" y="2836782"/>
            <a:ext cx="1189453" cy="422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4F0082-B7DE-1703-C95C-381AE0440F8E}"/>
                  </a:ext>
                </a:extLst>
              </p:cNvPr>
              <p:cNvSpPr txBox="1"/>
              <p:nvPr/>
            </p:nvSpPr>
            <p:spPr>
              <a:xfrm>
                <a:off x="2239316" y="4074042"/>
                <a:ext cx="7968528" cy="52322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: Proof that identical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used both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4F0082-B7DE-1703-C95C-381AE0440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16" y="4074042"/>
                <a:ext cx="7968528" cy="523220"/>
              </a:xfrm>
              <a:prstGeom prst="rect">
                <a:avLst/>
              </a:prstGeom>
              <a:blipFill>
                <a:blip r:embed="rId17"/>
                <a:stretch>
                  <a:fillRect t="-11628" b="-30233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93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4" grpId="0" build="p"/>
      <p:bldP spid="6" grpId="0"/>
      <p:bldP spid="22" grpId="0" animBg="1"/>
      <p:bldP spid="23" grpId="0" animBg="1"/>
      <p:bldP spid="24" grpId="0" uiExpand="1" build="p"/>
      <p:bldP spid="25" grpId="0"/>
      <p:bldP spid="26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E5844-F1C9-94B6-B426-A3EFBA897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E2948D8-15C5-035C-B235-C4EF6EF27260}"/>
              </a:ext>
            </a:extLst>
          </p:cNvPr>
          <p:cNvCxnSpPr>
            <a:cxnSpLocks/>
          </p:cNvCxnSpPr>
          <p:nvPr/>
        </p:nvCxnSpPr>
        <p:spPr>
          <a:xfrm>
            <a:off x="4976710" y="14199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B19F6E2-5C81-65C0-790D-B78FA216F684}"/>
              </a:ext>
            </a:extLst>
          </p:cNvPr>
          <p:cNvCxnSpPr>
            <a:cxnSpLocks/>
          </p:cNvCxnSpPr>
          <p:nvPr/>
        </p:nvCxnSpPr>
        <p:spPr>
          <a:xfrm flipH="1">
            <a:off x="4976710" y="186032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D6251C8-2FB2-D4C5-FE3C-570923A9EAAB}"/>
              </a:ext>
            </a:extLst>
          </p:cNvPr>
          <p:cNvSpPr/>
          <p:nvPr/>
        </p:nvSpPr>
        <p:spPr>
          <a:xfrm>
            <a:off x="541221" y="1127482"/>
            <a:ext cx="2997583" cy="11099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ECE81C5-E4BF-D6CD-8724-9A74F7650C76}"/>
              </a:ext>
            </a:extLst>
          </p:cNvPr>
          <p:cNvSpPr/>
          <p:nvPr/>
        </p:nvSpPr>
        <p:spPr>
          <a:xfrm>
            <a:off x="8709053" y="1127482"/>
            <a:ext cx="2997583" cy="11099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814D61-755D-53AF-78CF-36CC5470B16A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protocol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8572E0D-DBD5-490A-72E1-33A67E0D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24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1BC9925E-C2A6-0B85-1567-E48172807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4" y="2384918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7BEE7278-6DB7-25B2-72EB-A6AEA7955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38" y="2395368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9290650-A725-8FB9-C26A-A69B5978E2F6}"/>
                  </a:ext>
                </a:extLst>
              </p:cNvPr>
              <p:cNvSpPr txBox="1"/>
              <p:nvPr/>
            </p:nvSpPr>
            <p:spPr>
              <a:xfrm>
                <a:off x="5822457" y="1202940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9290650-A725-8FB9-C26A-A69B5978E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57" y="1202940"/>
                <a:ext cx="489060" cy="393104"/>
              </a:xfrm>
              <a:prstGeom prst="rect">
                <a:avLst/>
              </a:prstGeom>
              <a:blipFill>
                <a:blip r:embed="rId7"/>
                <a:stretch>
                  <a:fillRect l="-5128" r="-769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D14C059-5B03-D283-71A9-39A0D7139812}"/>
                  </a:ext>
                </a:extLst>
              </p:cNvPr>
              <p:cNvSpPr txBox="1"/>
              <p:nvPr/>
            </p:nvSpPr>
            <p:spPr>
              <a:xfrm>
                <a:off x="5829215" y="1677508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D14C059-5B03-D283-71A9-39A0D7139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215" y="1677508"/>
                <a:ext cx="484476" cy="393104"/>
              </a:xfrm>
              <a:prstGeom prst="rect">
                <a:avLst/>
              </a:prstGeom>
              <a:blipFill>
                <a:blip r:embed="rId8"/>
                <a:stretch>
                  <a:fillRect l="-5000" r="-75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D4B762-AB4F-282A-24B1-99D768E125B8}"/>
                  </a:ext>
                </a:extLst>
              </p:cNvPr>
              <p:cNvSpPr txBox="1"/>
              <p:nvPr/>
            </p:nvSpPr>
            <p:spPr>
              <a:xfrm>
                <a:off x="541221" y="1138715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D4B762-AB4F-282A-24B1-99D768E12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21" y="1138715"/>
                <a:ext cx="3096539" cy="1024191"/>
              </a:xfrm>
              <a:prstGeom prst="rect">
                <a:avLst/>
              </a:prstGeom>
              <a:blipFill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CE8FC4-F560-E634-E3B6-FE4FCA20866B}"/>
                  </a:ext>
                </a:extLst>
              </p:cNvPr>
              <p:cNvSpPr txBox="1"/>
              <p:nvPr/>
            </p:nvSpPr>
            <p:spPr>
              <a:xfrm>
                <a:off x="8612929" y="1158843"/>
                <a:ext cx="3189830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CE8FC4-F560-E634-E3B6-FE4FCA208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29" y="1158843"/>
                <a:ext cx="3189830" cy="1024191"/>
              </a:xfrm>
              <a:prstGeom prst="rect">
                <a:avLst/>
              </a:prstGeom>
              <a:blipFill>
                <a:blip r:embed="rId10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8DE85A-852D-F71A-A2F0-EE519195093D}"/>
                  </a:ext>
                </a:extLst>
              </p:cNvPr>
              <p:cNvSpPr txBox="1"/>
              <p:nvPr/>
            </p:nvSpPr>
            <p:spPr>
              <a:xfrm>
                <a:off x="3740768" y="2975247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8DE85A-852D-F71A-A2F0-EE519195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68" y="2975247"/>
                <a:ext cx="877668" cy="432414"/>
              </a:xfrm>
              <a:prstGeom prst="rect">
                <a:avLst/>
              </a:prstGeom>
              <a:blipFill>
                <a:blip r:embed="rId11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7152C4-3177-D771-05AF-6386A8347C56}"/>
                  </a:ext>
                </a:extLst>
              </p:cNvPr>
              <p:cNvSpPr txBox="1"/>
              <p:nvPr/>
            </p:nvSpPr>
            <p:spPr>
              <a:xfrm>
                <a:off x="7497103" y="2969567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7152C4-3177-D771-05AF-6386A8347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3" y="2969567"/>
                <a:ext cx="899896" cy="432414"/>
              </a:xfrm>
              <a:prstGeom prst="rect">
                <a:avLst/>
              </a:prstGeom>
              <a:blipFill>
                <a:blip r:embed="rId12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57E2AB-A35C-3E2D-3E5B-C5774A652C00}"/>
              </a:ext>
            </a:extLst>
          </p:cNvPr>
          <p:cNvCxnSpPr>
            <a:cxnSpLocks/>
          </p:cNvCxnSpPr>
          <p:nvPr/>
        </p:nvCxnSpPr>
        <p:spPr>
          <a:xfrm>
            <a:off x="4976710" y="277705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005767-AA79-D414-AB33-E491C4BB1687}"/>
              </a:ext>
            </a:extLst>
          </p:cNvPr>
          <p:cNvCxnSpPr>
            <a:cxnSpLocks/>
          </p:cNvCxnSpPr>
          <p:nvPr/>
        </p:nvCxnSpPr>
        <p:spPr>
          <a:xfrm flipH="1">
            <a:off x="4998439" y="3275466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F932EFA-5FAC-D202-C7C1-6AE5B0B23F4B}"/>
              </a:ext>
            </a:extLst>
          </p:cNvPr>
          <p:cNvSpPr/>
          <p:nvPr/>
        </p:nvSpPr>
        <p:spPr>
          <a:xfrm>
            <a:off x="548642" y="2386170"/>
            <a:ext cx="299758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F78B80-1959-00E5-CD53-FC5D4E16001E}"/>
              </a:ext>
            </a:extLst>
          </p:cNvPr>
          <p:cNvSpPr/>
          <p:nvPr/>
        </p:nvSpPr>
        <p:spPr>
          <a:xfrm>
            <a:off x="8709053" y="2388324"/>
            <a:ext cx="2997583" cy="1421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A5FC0B-0920-B75E-6E75-C8CA585ADA13}"/>
                  </a:ext>
                </a:extLst>
              </p:cNvPr>
              <p:cNvSpPr txBox="1"/>
              <p:nvPr/>
            </p:nvSpPr>
            <p:spPr>
              <a:xfrm>
                <a:off x="5544594" y="2504151"/>
                <a:ext cx="1065543" cy="4480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A5FC0B-0920-B75E-6E75-C8CA585AD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94" y="2504151"/>
                <a:ext cx="1065543" cy="448046"/>
              </a:xfrm>
              <a:prstGeom prst="rect">
                <a:avLst/>
              </a:prstGeom>
              <a:blipFill>
                <a:blip r:embed="rId13"/>
                <a:stretch>
                  <a:fillRect l="-3529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970559-8EE3-9F47-7140-F193092DA5F0}"/>
                  </a:ext>
                </a:extLst>
              </p:cNvPr>
              <p:cNvSpPr txBox="1"/>
              <p:nvPr/>
            </p:nvSpPr>
            <p:spPr>
              <a:xfrm>
                <a:off x="5555083" y="3099256"/>
                <a:ext cx="106554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970559-8EE3-9F47-7140-F193092DA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83" y="3099256"/>
                <a:ext cx="1065543" cy="432414"/>
              </a:xfrm>
              <a:prstGeom prst="rect">
                <a:avLst/>
              </a:prstGeom>
              <a:blipFill>
                <a:blip r:embed="rId14"/>
                <a:stretch>
                  <a:fillRect l="-3529" t="-285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3C1144-CF5A-177C-4A53-F3A51BE78C86}"/>
                  </a:ext>
                </a:extLst>
              </p:cNvPr>
              <p:cNvSpPr txBox="1"/>
              <p:nvPr/>
            </p:nvSpPr>
            <p:spPr>
              <a:xfrm>
                <a:off x="507160" y="2350074"/>
                <a:ext cx="3096539" cy="138499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3C1144-CF5A-177C-4A53-F3A51BE78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0" y="2350074"/>
                <a:ext cx="3096539" cy="1384995"/>
              </a:xfrm>
              <a:prstGeom prst="rect">
                <a:avLst/>
              </a:prstGeom>
              <a:blipFill>
                <a:blip r:embed="rId15"/>
                <a:stretch>
                  <a:fillRect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3D70CF-59C9-137C-08DA-8A39690E312F}"/>
                  </a:ext>
                </a:extLst>
              </p:cNvPr>
              <p:cNvSpPr txBox="1"/>
              <p:nvPr/>
            </p:nvSpPr>
            <p:spPr>
              <a:xfrm>
                <a:off x="8612929" y="2350074"/>
                <a:ext cx="3189830" cy="14218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3D70CF-59C9-137C-08DA-8A39690E3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29" y="2350074"/>
                <a:ext cx="3189830" cy="1421864"/>
              </a:xfrm>
              <a:prstGeom prst="rect">
                <a:avLst/>
              </a:prstGeom>
              <a:blipFill>
                <a:blip r:embed="rId16"/>
                <a:stretch>
                  <a:fillRect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C8BDA2D7-E815-3364-44C3-E26D87E7044E}"/>
              </a:ext>
            </a:extLst>
          </p:cNvPr>
          <p:cNvSpPr/>
          <p:nvPr/>
        </p:nvSpPr>
        <p:spPr>
          <a:xfrm>
            <a:off x="2205084" y="2836782"/>
            <a:ext cx="1189453" cy="422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4B19D-12B4-2511-DBBA-8BB2CABAB1AC}"/>
              </a:ext>
            </a:extLst>
          </p:cNvPr>
          <p:cNvSpPr txBox="1"/>
          <p:nvPr/>
        </p:nvSpPr>
        <p:spPr>
          <a:xfrm>
            <a:off x="2239316" y="4693965"/>
            <a:ext cx="281923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Generic SNARK? </a:t>
            </a:r>
          </a:p>
          <a:p>
            <a:pPr algn="ctr"/>
            <a:r>
              <a:rPr lang="en-US" sz="2800" dirty="0"/>
              <a:t>Very expensive.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0CF720-8AA6-20A1-9B59-9065791EF5C5}"/>
                  </a:ext>
                </a:extLst>
              </p:cNvPr>
              <p:cNvSpPr txBox="1"/>
              <p:nvPr/>
            </p:nvSpPr>
            <p:spPr>
              <a:xfrm>
                <a:off x="6865518" y="4949593"/>
                <a:ext cx="3342326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0" dirty="0"/>
                  <a:t>Efficient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/>
                  <a:t>-protocol!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0CF720-8AA6-20A1-9B59-9065791EF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518" y="4949593"/>
                <a:ext cx="3342326" cy="523220"/>
              </a:xfrm>
              <a:prstGeom prst="rect">
                <a:avLst/>
              </a:prstGeom>
              <a:blipFill>
                <a:blip r:embed="rId17"/>
                <a:stretch>
                  <a:fillRect l="-2264" t="-11628" r="-1887" b="-30233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B6EBBFB4-86FA-2AAB-92B5-5EB7B6750A8B}"/>
              </a:ext>
            </a:extLst>
          </p:cNvPr>
          <p:cNvSpPr/>
          <p:nvPr/>
        </p:nvSpPr>
        <p:spPr>
          <a:xfrm>
            <a:off x="5551903" y="4995950"/>
            <a:ext cx="820261" cy="484632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BEDD6D-7D20-64E8-B523-9C71E9F745A0}"/>
              </a:ext>
            </a:extLst>
          </p:cNvPr>
          <p:cNvSpPr txBox="1"/>
          <p:nvPr/>
        </p:nvSpPr>
        <p:spPr>
          <a:xfrm>
            <a:off x="668744" y="5765858"/>
            <a:ext cx="11109708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Merge hash-commitment and unique session identifier sampling round!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861F57-7284-4975-B0FF-9DB7B9F6EB94}"/>
                  </a:ext>
                </a:extLst>
              </p:cNvPr>
              <p:cNvSpPr txBox="1"/>
              <p:nvPr/>
            </p:nvSpPr>
            <p:spPr>
              <a:xfrm>
                <a:off x="2239316" y="4074042"/>
                <a:ext cx="7968528" cy="52322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: Proof that identical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used both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861F57-7284-4975-B0FF-9DB7B9F6E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16" y="4074042"/>
                <a:ext cx="7968528" cy="523220"/>
              </a:xfrm>
              <a:prstGeom prst="rect">
                <a:avLst/>
              </a:prstGeom>
              <a:blipFill>
                <a:blip r:embed="rId18"/>
                <a:stretch>
                  <a:fillRect t="-11628" b="-30233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BB23A-9017-984A-D2E0-B4F1429D7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76DDCB-2161-AFD5-A082-905D6F1D1600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protocol: removing view consistency check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CA91628-C8EE-1066-EB34-25CACB31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29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ABF2B-333A-2707-E967-174D3BFC4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844E5EF-6B42-884B-B981-36AFD6C7108D}"/>
              </a:ext>
            </a:extLst>
          </p:cNvPr>
          <p:cNvCxnSpPr>
            <a:cxnSpLocks/>
          </p:cNvCxnSpPr>
          <p:nvPr/>
        </p:nvCxnSpPr>
        <p:spPr>
          <a:xfrm>
            <a:off x="4976710" y="14199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14F2DAE-8544-1A04-F37C-2B63365D7B75}"/>
              </a:ext>
            </a:extLst>
          </p:cNvPr>
          <p:cNvCxnSpPr>
            <a:cxnSpLocks/>
          </p:cNvCxnSpPr>
          <p:nvPr/>
        </p:nvCxnSpPr>
        <p:spPr>
          <a:xfrm flipH="1">
            <a:off x="4976710" y="186032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D093232-35E4-B1D7-0CD2-63EDA16ACDF0}"/>
              </a:ext>
            </a:extLst>
          </p:cNvPr>
          <p:cNvSpPr/>
          <p:nvPr/>
        </p:nvSpPr>
        <p:spPr>
          <a:xfrm>
            <a:off x="541221" y="1127482"/>
            <a:ext cx="2997583" cy="11099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49E6D23-F95B-A63B-1B9C-D206E858468D}"/>
              </a:ext>
            </a:extLst>
          </p:cNvPr>
          <p:cNvSpPr/>
          <p:nvPr/>
        </p:nvSpPr>
        <p:spPr>
          <a:xfrm>
            <a:off x="8709053" y="1127482"/>
            <a:ext cx="2997583" cy="11099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F9738-D76B-FD32-B204-9CB1CDE6D7D7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protocol: removing view consistency check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AEB9167-B1CD-1B5C-584D-847195E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26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4F3A50EB-AEEC-937B-6B15-2D17C3AA5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4" y="2384918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C0F1BE94-A2B0-D282-F9F5-A67BA0882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38" y="2395368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C3392A-1B5D-4718-592D-391E5BC65802}"/>
                  </a:ext>
                </a:extLst>
              </p:cNvPr>
              <p:cNvSpPr txBox="1"/>
              <p:nvPr/>
            </p:nvSpPr>
            <p:spPr>
              <a:xfrm>
                <a:off x="5822457" y="1202940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C3392A-1B5D-4718-592D-391E5BC65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57" y="1202940"/>
                <a:ext cx="489060" cy="393104"/>
              </a:xfrm>
              <a:prstGeom prst="rect">
                <a:avLst/>
              </a:prstGeom>
              <a:blipFill>
                <a:blip r:embed="rId7"/>
                <a:stretch>
                  <a:fillRect l="-5128" r="-769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A6ADD2-416C-6491-53E1-55BA7A14C76E}"/>
                  </a:ext>
                </a:extLst>
              </p:cNvPr>
              <p:cNvSpPr txBox="1"/>
              <p:nvPr/>
            </p:nvSpPr>
            <p:spPr>
              <a:xfrm>
                <a:off x="5829215" y="1677508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A6ADD2-416C-6491-53E1-55BA7A14C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215" y="1677508"/>
                <a:ext cx="484476" cy="393104"/>
              </a:xfrm>
              <a:prstGeom prst="rect">
                <a:avLst/>
              </a:prstGeom>
              <a:blipFill>
                <a:blip r:embed="rId8"/>
                <a:stretch>
                  <a:fillRect l="-5000" r="-75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3784F2-33A8-E459-5352-03BF8B1E2615}"/>
                  </a:ext>
                </a:extLst>
              </p:cNvPr>
              <p:cNvSpPr txBox="1"/>
              <p:nvPr/>
            </p:nvSpPr>
            <p:spPr>
              <a:xfrm>
                <a:off x="541221" y="1138715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3784F2-33A8-E459-5352-03BF8B1E2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21" y="1138715"/>
                <a:ext cx="3096539" cy="1024191"/>
              </a:xfrm>
              <a:prstGeom prst="rect">
                <a:avLst/>
              </a:prstGeom>
              <a:blipFill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175B91-BF62-DDB6-539E-8F13169AA0DE}"/>
                  </a:ext>
                </a:extLst>
              </p:cNvPr>
              <p:cNvSpPr txBox="1"/>
              <p:nvPr/>
            </p:nvSpPr>
            <p:spPr>
              <a:xfrm>
                <a:off x="8612929" y="1158843"/>
                <a:ext cx="3189830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175B91-BF62-DDB6-539E-8F13169AA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29" y="1158843"/>
                <a:ext cx="3189830" cy="1024191"/>
              </a:xfrm>
              <a:prstGeom prst="rect">
                <a:avLst/>
              </a:prstGeom>
              <a:blipFill>
                <a:blip r:embed="rId10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1F3BC0-9618-57EF-29CE-68BEDA64D89D}"/>
                  </a:ext>
                </a:extLst>
              </p:cNvPr>
              <p:cNvSpPr txBox="1"/>
              <p:nvPr/>
            </p:nvSpPr>
            <p:spPr>
              <a:xfrm>
                <a:off x="3740768" y="2999311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1F3BC0-9618-57EF-29CE-68BEDA64D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68" y="2999311"/>
                <a:ext cx="877668" cy="432414"/>
              </a:xfrm>
              <a:prstGeom prst="rect">
                <a:avLst/>
              </a:prstGeom>
              <a:blipFill>
                <a:blip r:embed="rId11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DAEC4C-6797-C92E-CF3D-7A16A4668AE0}"/>
                  </a:ext>
                </a:extLst>
              </p:cNvPr>
              <p:cNvSpPr txBox="1"/>
              <p:nvPr/>
            </p:nvSpPr>
            <p:spPr>
              <a:xfrm>
                <a:off x="7497103" y="2993631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DAEC4C-6797-C92E-CF3D-7A16A4668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3" y="2993631"/>
                <a:ext cx="899896" cy="432414"/>
              </a:xfrm>
              <a:prstGeom prst="rect">
                <a:avLst/>
              </a:prstGeom>
              <a:blipFill>
                <a:blip r:embed="rId12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7A1A64-ECED-96A1-7865-3C8425BAB4B8}"/>
              </a:ext>
            </a:extLst>
          </p:cNvPr>
          <p:cNvCxnSpPr>
            <a:cxnSpLocks/>
          </p:cNvCxnSpPr>
          <p:nvPr/>
        </p:nvCxnSpPr>
        <p:spPr>
          <a:xfrm>
            <a:off x="4976710" y="277705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C121F0-AC7C-A5FD-7CD3-FB8426FD97E7}"/>
              </a:ext>
            </a:extLst>
          </p:cNvPr>
          <p:cNvCxnSpPr>
            <a:cxnSpLocks/>
          </p:cNvCxnSpPr>
          <p:nvPr/>
        </p:nvCxnSpPr>
        <p:spPr>
          <a:xfrm flipH="1">
            <a:off x="4998439" y="3275466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A1988A-A7DF-FAC4-F8EA-73CC728A3591}"/>
              </a:ext>
            </a:extLst>
          </p:cNvPr>
          <p:cNvSpPr/>
          <p:nvPr/>
        </p:nvSpPr>
        <p:spPr>
          <a:xfrm>
            <a:off x="548642" y="2386170"/>
            <a:ext cx="299758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E393D-2016-AAD2-B387-24AA46D9B2C1}"/>
              </a:ext>
            </a:extLst>
          </p:cNvPr>
          <p:cNvSpPr/>
          <p:nvPr/>
        </p:nvSpPr>
        <p:spPr>
          <a:xfrm>
            <a:off x="8709053" y="2388324"/>
            <a:ext cx="2997583" cy="1421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2ADE33-07A9-A586-3ED4-CD32980D4F3C}"/>
                  </a:ext>
                </a:extLst>
              </p:cNvPr>
              <p:cNvSpPr txBox="1"/>
              <p:nvPr/>
            </p:nvSpPr>
            <p:spPr>
              <a:xfrm>
                <a:off x="5544594" y="2504151"/>
                <a:ext cx="1065543" cy="4480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2ADE33-07A9-A586-3ED4-CD32980D4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94" y="2504151"/>
                <a:ext cx="1065543" cy="448046"/>
              </a:xfrm>
              <a:prstGeom prst="rect">
                <a:avLst/>
              </a:prstGeom>
              <a:blipFill>
                <a:blip r:embed="rId13"/>
                <a:stretch>
                  <a:fillRect l="-3529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34FE67-6BE7-F940-F588-707D35FB7EE2}"/>
                  </a:ext>
                </a:extLst>
              </p:cNvPr>
              <p:cNvSpPr txBox="1"/>
              <p:nvPr/>
            </p:nvSpPr>
            <p:spPr>
              <a:xfrm>
                <a:off x="5555083" y="3099256"/>
                <a:ext cx="106554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34FE67-6BE7-F940-F588-707D35FB7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83" y="3099256"/>
                <a:ext cx="1065543" cy="432414"/>
              </a:xfrm>
              <a:prstGeom prst="rect">
                <a:avLst/>
              </a:prstGeom>
              <a:blipFill>
                <a:blip r:embed="rId14"/>
                <a:stretch>
                  <a:fillRect l="-3529" t="-285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697888-A5DD-BF65-9D7F-59E25532074F}"/>
                  </a:ext>
                </a:extLst>
              </p:cNvPr>
              <p:cNvSpPr txBox="1"/>
              <p:nvPr/>
            </p:nvSpPr>
            <p:spPr>
              <a:xfrm>
                <a:off x="507160" y="2350074"/>
                <a:ext cx="3096539" cy="138499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697888-A5DD-BF65-9D7F-59E255320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0" y="2350074"/>
                <a:ext cx="3096539" cy="1384995"/>
              </a:xfrm>
              <a:prstGeom prst="rect">
                <a:avLst/>
              </a:prstGeom>
              <a:blipFill>
                <a:blip r:embed="rId15"/>
                <a:stretch>
                  <a:fillRect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1C2466-93E7-5742-303F-EE15869A4F4B}"/>
                  </a:ext>
                </a:extLst>
              </p:cNvPr>
              <p:cNvSpPr txBox="1"/>
              <p:nvPr/>
            </p:nvSpPr>
            <p:spPr>
              <a:xfrm>
                <a:off x="8612929" y="2350074"/>
                <a:ext cx="3189830" cy="14218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1C2466-93E7-5742-303F-EE15869A4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29" y="2350074"/>
                <a:ext cx="3189830" cy="1421864"/>
              </a:xfrm>
              <a:prstGeom prst="rect">
                <a:avLst/>
              </a:prstGeom>
              <a:blipFill>
                <a:blip r:embed="rId16"/>
                <a:stretch>
                  <a:fillRect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715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3888C-FB55-9E4F-AB48-DE6166902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A769FEA-53C7-AD09-975E-657A3DA8FBDB}"/>
              </a:ext>
            </a:extLst>
          </p:cNvPr>
          <p:cNvCxnSpPr>
            <a:cxnSpLocks/>
          </p:cNvCxnSpPr>
          <p:nvPr/>
        </p:nvCxnSpPr>
        <p:spPr>
          <a:xfrm>
            <a:off x="4976710" y="14199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7A3501-DBE5-9C38-E033-88C736B73E39}"/>
              </a:ext>
            </a:extLst>
          </p:cNvPr>
          <p:cNvCxnSpPr>
            <a:cxnSpLocks/>
          </p:cNvCxnSpPr>
          <p:nvPr/>
        </p:nvCxnSpPr>
        <p:spPr>
          <a:xfrm flipH="1">
            <a:off x="4976710" y="186032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A5CB6A0-132A-226F-C7D5-CF55CE08F89E}"/>
              </a:ext>
            </a:extLst>
          </p:cNvPr>
          <p:cNvSpPr/>
          <p:nvPr/>
        </p:nvSpPr>
        <p:spPr>
          <a:xfrm>
            <a:off x="541221" y="1127482"/>
            <a:ext cx="2997583" cy="11099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1B909DA-CE6D-7BF5-2AC0-7E0B322C5B1A}"/>
              </a:ext>
            </a:extLst>
          </p:cNvPr>
          <p:cNvSpPr/>
          <p:nvPr/>
        </p:nvSpPr>
        <p:spPr>
          <a:xfrm>
            <a:off x="8709053" y="1127482"/>
            <a:ext cx="2997583" cy="11099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DD5A41-B06B-32FA-DE01-B13B027ABFC3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protocol: removing view consistency check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A72C110-9F3A-65DA-F355-D8FB3A0B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27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A9A396C6-05C3-DF46-0DD5-B7B80D26F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4" y="2384918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9C413F35-3256-6834-5495-539C6CDB8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38" y="2395368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399DF6-C1B3-29AD-D58D-4E9859CFAAC2}"/>
                  </a:ext>
                </a:extLst>
              </p:cNvPr>
              <p:cNvSpPr txBox="1"/>
              <p:nvPr/>
            </p:nvSpPr>
            <p:spPr>
              <a:xfrm>
                <a:off x="5822457" y="1202940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399DF6-C1B3-29AD-D58D-4E9859CFA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57" y="1202940"/>
                <a:ext cx="489060" cy="393104"/>
              </a:xfrm>
              <a:prstGeom prst="rect">
                <a:avLst/>
              </a:prstGeom>
              <a:blipFill>
                <a:blip r:embed="rId7"/>
                <a:stretch>
                  <a:fillRect l="-5128" r="-769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44C644-911A-2443-01FE-ABC06AF0DA70}"/>
                  </a:ext>
                </a:extLst>
              </p:cNvPr>
              <p:cNvSpPr txBox="1"/>
              <p:nvPr/>
            </p:nvSpPr>
            <p:spPr>
              <a:xfrm>
                <a:off x="5829215" y="1677508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44C644-911A-2443-01FE-ABC06AF0D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215" y="1677508"/>
                <a:ext cx="484476" cy="393104"/>
              </a:xfrm>
              <a:prstGeom prst="rect">
                <a:avLst/>
              </a:prstGeom>
              <a:blipFill>
                <a:blip r:embed="rId8"/>
                <a:stretch>
                  <a:fillRect l="-5000" r="-75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B9F937-B2C0-7AEF-DA1F-C53A0AECB5B0}"/>
                  </a:ext>
                </a:extLst>
              </p:cNvPr>
              <p:cNvSpPr txBox="1"/>
              <p:nvPr/>
            </p:nvSpPr>
            <p:spPr>
              <a:xfrm>
                <a:off x="541221" y="1138715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B9F937-B2C0-7AEF-DA1F-C53A0AECB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21" y="1138715"/>
                <a:ext cx="3096539" cy="1024191"/>
              </a:xfrm>
              <a:prstGeom prst="rect">
                <a:avLst/>
              </a:prstGeom>
              <a:blipFill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73605-188A-A69D-E09F-FA9925401DD9}"/>
                  </a:ext>
                </a:extLst>
              </p:cNvPr>
              <p:cNvSpPr txBox="1"/>
              <p:nvPr/>
            </p:nvSpPr>
            <p:spPr>
              <a:xfrm>
                <a:off x="8612929" y="1158843"/>
                <a:ext cx="3189830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73605-188A-A69D-E09F-FA9925401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29" y="1158843"/>
                <a:ext cx="3189830" cy="1024191"/>
              </a:xfrm>
              <a:prstGeom prst="rect">
                <a:avLst/>
              </a:prstGeom>
              <a:blipFill>
                <a:blip r:embed="rId10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FD3AD-058F-B778-A5B6-31DE81790421}"/>
                  </a:ext>
                </a:extLst>
              </p:cNvPr>
              <p:cNvSpPr txBox="1"/>
              <p:nvPr/>
            </p:nvSpPr>
            <p:spPr>
              <a:xfrm>
                <a:off x="3740768" y="2999311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FD3AD-058F-B778-A5B6-31DE81790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68" y="2999311"/>
                <a:ext cx="877668" cy="432414"/>
              </a:xfrm>
              <a:prstGeom prst="rect">
                <a:avLst/>
              </a:prstGeom>
              <a:blipFill>
                <a:blip r:embed="rId11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A1643F-9EC0-9084-FACA-AB82A9950485}"/>
                  </a:ext>
                </a:extLst>
              </p:cNvPr>
              <p:cNvSpPr txBox="1"/>
              <p:nvPr/>
            </p:nvSpPr>
            <p:spPr>
              <a:xfrm>
                <a:off x="7497103" y="2993631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A1643F-9EC0-9084-FACA-AB82A9950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3" y="2993631"/>
                <a:ext cx="899896" cy="432414"/>
              </a:xfrm>
              <a:prstGeom prst="rect">
                <a:avLst/>
              </a:prstGeom>
              <a:blipFill>
                <a:blip r:embed="rId12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E96DB8-51F5-94A6-F3E7-649470AEDFC8}"/>
              </a:ext>
            </a:extLst>
          </p:cNvPr>
          <p:cNvCxnSpPr>
            <a:cxnSpLocks/>
          </p:cNvCxnSpPr>
          <p:nvPr/>
        </p:nvCxnSpPr>
        <p:spPr>
          <a:xfrm>
            <a:off x="4976710" y="3527249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5E7B88-13D3-87E7-A445-1483EBD7FD00}"/>
              </a:ext>
            </a:extLst>
          </p:cNvPr>
          <p:cNvCxnSpPr>
            <a:cxnSpLocks/>
          </p:cNvCxnSpPr>
          <p:nvPr/>
        </p:nvCxnSpPr>
        <p:spPr>
          <a:xfrm flipH="1">
            <a:off x="4998439" y="402566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0819474-5195-FD99-79F9-1B6FCB7BE010}"/>
              </a:ext>
            </a:extLst>
          </p:cNvPr>
          <p:cNvSpPr/>
          <p:nvPr/>
        </p:nvSpPr>
        <p:spPr>
          <a:xfrm>
            <a:off x="548642" y="3052145"/>
            <a:ext cx="299758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0BCE59-13FE-5AF3-F16B-19E081B8F918}"/>
              </a:ext>
            </a:extLst>
          </p:cNvPr>
          <p:cNvSpPr/>
          <p:nvPr/>
        </p:nvSpPr>
        <p:spPr>
          <a:xfrm>
            <a:off x="8709053" y="3054299"/>
            <a:ext cx="2997583" cy="1421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3DD1C0-2FCF-2961-7FA2-370896DC582B}"/>
                  </a:ext>
                </a:extLst>
              </p:cNvPr>
              <p:cNvSpPr txBox="1"/>
              <p:nvPr/>
            </p:nvSpPr>
            <p:spPr>
              <a:xfrm>
                <a:off x="5544594" y="3254350"/>
                <a:ext cx="1065543" cy="4480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3DD1C0-2FCF-2961-7FA2-370896DC5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94" y="3254350"/>
                <a:ext cx="1065543" cy="448046"/>
              </a:xfrm>
              <a:prstGeom prst="rect">
                <a:avLst/>
              </a:prstGeom>
              <a:blipFill>
                <a:blip r:embed="rId13"/>
                <a:stretch>
                  <a:fillRect l="-3529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9F4179-CA2E-488A-F0AF-4DF34B195A26}"/>
                  </a:ext>
                </a:extLst>
              </p:cNvPr>
              <p:cNvSpPr txBox="1"/>
              <p:nvPr/>
            </p:nvSpPr>
            <p:spPr>
              <a:xfrm>
                <a:off x="5555083" y="3849455"/>
                <a:ext cx="106554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9F4179-CA2E-488A-F0AF-4DF34B195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83" y="3849455"/>
                <a:ext cx="1065543" cy="432414"/>
              </a:xfrm>
              <a:prstGeom prst="rect">
                <a:avLst/>
              </a:prstGeom>
              <a:blipFill>
                <a:blip r:embed="rId14"/>
                <a:stretch>
                  <a:fillRect l="-3529" t="-285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37D7DB-478B-A04F-5988-2F3C1DA3FDDA}"/>
                  </a:ext>
                </a:extLst>
              </p:cNvPr>
              <p:cNvSpPr txBox="1"/>
              <p:nvPr/>
            </p:nvSpPr>
            <p:spPr>
              <a:xfrm>
                <a:off x="507160" y="3016049"/>
                <a:ext cx="3096539" cy="138499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37D7DB-478B-A04F-5988-2F3C1DA3F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0" y="3016049"/>
                <a:ext cx="3096539" cy="1384995"/>
              </a:xfrm>
              <a:prstGeom prst="rect">
                <a:avLst/>
              </a:prstGeom>
              <a:blipFill>
                <a:blip r:embed="rId15"/>
                <a:stretch>
                  <a:fillRect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CD040F-58A5-CA86-678D-E42D503576F1}"/>
                  </a:ext>
                </a:extLst>
              </p:cNvPr>
              <p:cNvSpPr txBox="1"/>
              <p:nvPr/>
            </p:nvSpPr>
            <p:spPr>
              <a:xfrm>
                <a:off x="8612929" y="3016049"/>
                <a:ext cx="3189830" cy="14218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CD040F-58A5-CA86-678D-E42D50357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29" y="3016049"/>
                <a:ext cx="3189830" cy="1421864"/>
              </a:xfrm>
              <a:prstGeom prst="rect">
                <a:avLst/>
              </a:prstGeom>
              <a:blipFill>
                <a:blip r:embed="rId16"/>
                <a:stretch>
                  <a:fillRect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CC9DA5A-87BE-604E-C70A-D3812E3DF588}"/>
              </a:ext>
            </a:extLst>
          </p:cNvPr>
          <p:cNvSpPr/>
          <p:nvPr/>
        </p:nvSpPr>
        <p:spPr>
          <a:xfrm>
            <a:off x="523923" y="2360288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72B087-BF04-9BC0-B3C4-F8B76C31C172}"/>
              </a:ext>
            </a:extLst>
          </p:cNvPr>
          <p:cNvSpPr/>
          <p:nvPr/>
        </p:nvSpPr>
        <p:spPr>
          <a:xfrm>
            <a:off x="8716428" y="2360600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2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958A5-ABF5-0D49-85FC-F09BD0A4F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A218C90-72F3-A0E5-48F8-6932AE07C7BF}"/>
              </a:ext>
            </a:extLst>
          </p:cNvPr>
          <p:cNvCxnSpPr>
            <a:cxnSpLocks/>
          </p:cNvCxnSpPr>
          <p:nvPr/>
        </p:nvCxnSpPr>
        <p:spPr>
          <a:xfrm>
            <a:off x="4976710" y="14199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0313447-A7A5-4328-6CA2-06C96C4108E9}"/>
              </a:ext>
            </a:extLst>
          </p:cNvPr>
          <p:cNvCxnSpPr>
            <a:cxnSpLocks/>
          </p:cNvCxnSpPr>
          <p:nvPr/>
        </p:nvCxnSpPr>
        <p:spPr>
          <a:xfrm flipH="1">
            <a:off x="4976710" y="186032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5899A93-9E12-1928-8D0B-08AB6492507C}"/>
              </a:ext>
            </a:extLst>
          </p:cNvPr>
          <p:cNvSpPr/>
          <p:nvPr/>
        </p:nvSpPr>
        <p:spPr>
          <a:xfrm>
            <a:off x="541221" y="1127482"/>
            <a:ext cx="2997583" cy="11099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4A42BD6-1265-DF62-94CA-5AFD5DEC9186}"/>
              </a:ext>
            </a:extLst>
          </p:cNvPr>
          <p:cNvSpPr/>
          <p:nvPr/>
        </p:nvSpPr>
        <p:spPr>
          <a:xfrm>
            <a:off x="8709053" y="1127482"/>
            <a:ext cx="2997583" cy="11099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6AD58A-D130-A8C5-E654-9E34470A1ECB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protocol: removing view consistency check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6BC87E1-AF08-E517-63AF-EFC67540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28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AB80828B-28E3-89A5-FFAF-141E87AFB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4" y="2384918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35A8E4B7-649E-CDF9-A061-4A5B6198C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38" y="2395368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7B3C1F-5D3F-EFAF-D657-D7EE4EF4DFA9}"/>
                  </a:ext>
                </a:extLst>
              </p:cNvPr>
              <p:cNvSpPr txBox="1"/>
              <p:nvPr/>
            </p:nvSpPr>
            <p:spPr>
              <a:xfrm>
                <a:off x="5822457" y="1202940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7B3C1F-5D3F-EFAF-D657-D7EE4EF4D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57" y="1202940"/>
                <a:ext cx="489060" cy="393104"/>
              </a:xfrm>
              <a:prstGeom prst="rect">
                <a:avLst/>
              </a:prstGeom>
              <a:blipFill>
                <a:blip r:embed="rId7"/>
                <a:stretch>
                  <a:fillRect l="-5128" r="-769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840EF8-6238-B2E3-D7EE-C0E68C3F3D73}"/>
                  </a:ext>
                </a:extLst>
              </p:cNvPr>
              <p:cNvSpPr txBox="1"/>
              <p:nvPr/>
            </p:nvSpPr>
            <p:spPr>
              <a:xfrm>
                <a:off x="5829215" y="1677508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840EF8-6238-B2E3-D7EE-C0E68C3F3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215" y="1677508"/>
                <a:ext cx="484476" cy="393104"/>
              </a:xfrm>
              <a:prstGeom prst="rect">
                <a:avLst/>
              </a:prstGeom>
              <a:blipFill>
                <a:blip r:embed="rId8"/>
                <a:stretch>
                  <a:fillRect l="-5000" r="-75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D8B7D-EBC9-1655-6423-1177785C7683}"/>
                  </a:ext>
                </a:extLst>
              </p:cNvPr>
              <p:cNvSpPr txBox="1"/>
              <p:nvPr/>
            </p:nvSpPr>
            <p:spPr>
              <a:xfrm>
                <a:off x="541221" y="1138715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D8B7D-EBC9-1655-6423-1177785C7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21" y="1138715"/>
                <a:ext cx="3096539" cy="1024191"/>
              </a:xfrm>
              <a:prstGeom prst="rect">
                <a:avLst/>
              </a:prstGeom>
              <a:blipFill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4E0156-26CB-EF75-1C3D-2AD9CE79A87B}"/>
                  </a:ext>
                </a:extLst>
              </p:cNvPr>
              <p:cNvSpPr txBox="1"/>
              <p:nvPr/>
            </p:nvSpPr>
            <p:spPr>
              <a:xfrm>
                <a:off x="8612929" y="1158843"/>
                <a:ext cx="3189830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4E0156-26CB-EF75-1C3D-2AD9CE79A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29" y="1158843"/>
                <a:ext cx="3189830" cy="1024191"/>
              </a:xfrm>
              <a:prstGeom prst="rect">
                <a:avLst/>
              </a:prstGeom>
              <a:blipFill>
                <a:blip r:embed="rId10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20F63E-B970-22C7-8C29-486C58D12135}"/>
                  </a:ext>
                </a:extLst>
              </p:cNvPr>
              <p:cNvSpPr txBox="1"/>
              <p:nvPr/>
            </p:nvSpPr>
            <p:spPr>
              <a:xfrm>
                <a:off x="3740768" y="2999311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20F63E-B970-22C7-8C29-486C58D1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68" y="2999311"/>
                <a:ext cx="877668" cy="432414"/>
              </a:xfrm>
              <a:prstGeom prst="rect">
                <a:avLst/>
              </a:prstGeom>
              <a:blipFill>
                <a:blip r:embed="rId11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4DB8F3-B098-7C77-5F5E-1562F72A45E3}"/>
                  </a:ext>
                </a:extLst>
              </p:cNvPr>
              <p:cNvSpPr txBox="1"/>
              <p:nvPr/>
            </p:nvSpPr>
            <p:spPr>
              <a:xfrm>
                <a:off x="7497103" y="2993631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4DB8F3-B098-7C77-5F5E-1562F72A4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3" y="2993631"/>
                <a:ext cx="899896" cy="432414"/>
              </a:xfrm>
              <a:prstGeom prst="rect">
                <a:avLst/>
              </a:prstGeom>
              <a:blipFill>
                <a:blip r:embed="rId12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7B8B7C-3B80-13B4-5E17-E4AC7CA2C92B}"/>
              </a:ext>
            </a:extLst>
          </p:cNvPr>
          <p:cNvCxnSpPr>
            <a:cxnSpLocks/>
          </p:cNvCxnSpPr>
          <p:nvPr/>
        </p:nvCxnSpPr>
        <p:spPr>
          <a:xfrm>
            <a:off x="4976710" y="3527249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6A2AA8-C4C1-CFBB-16A9-87FD5ADFB626}"/>
              </a:ext>
            </a:extLst>
          </p:cNvPr>
          <p:cNvCxnSpPr>
            <a:cxnSpLocks/>
          </p:cNvCxnSpPr>
          <p:nvPr/>
        </p:nvCxnSpPr>
        <p:spPr>
          <a:xfrm flipH="1">
            <a:off x="4998439" y="402566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235833E-72DC-0755-21BF-566B68F264E9}"/>
              </a:ext>
            </a:extLst>
          </p:cNvPr>
          <p:cNvSpPr/>
          <p:nvPr/>
        </p:nvSpPr>
        <p:spPr>
          <a:xfrm>
            <a:off x="548642" y="3052145"/>
            <a:ext cx="299758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6E9DB5-E1E0-45BD-87F1-690AFBF9197C}"/>
              </a:ext>
            </a:extLst>
          </p:cNvPr>
          <p:cNvSpPr/>
          <p:nvPr/>
        </p:nvSpPr>
        <p:spPr>
          <a:xfrm>
            <a:off x="8709053" y="3054299"/>
            <a:ext cx="2997583" cy="1421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D38EDB-D480-633A-1271-E5A99F5C21A6}"/>
                  </a:ext>
                </a:extLst>
              </p:cNvPr>
              <p:cNvSpPr txBox="1"/>
              <p:nvPr/>
            </p:nvSpPr>
            <p:spPr>
              <a:xfrm>
                <a:off x="5544594" y="3254350"/>
                <a:ext cx="1065543" cy="4480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D38EDB-D480-633A-1271-E5A99F5C2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94" y="3254350"/>
                <a:ext cx="1065543" cy="448046"/>
              </a:xfrm>
              <a:prstGeom prst="rect">
                <a:avLst/>
              </a:prstGeom>
              <a:blipFill>
                <a:blip r:embed="rId13"/>
                <a:stretch>
                  <a:fillRect l="-3529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DAE69A-789E-35E8-8CB6-0699494A067E}"/>
                  </a:ext>
                </a:extLst>
              </p:cNvPr>
              <p:cNvSpPr txBox="1"/>
              <p:nvPr/>
            </p:nvSpPr>
            <p:spPr>
              <a:xfrm>
                <a:off x="5555083" y="3849455"/>
                <a:ext cx="106554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DAE69A-789E-35E8-8CB6-0699494A0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83" y="3849455"/>
                <a:ext cx="1065543" cy="432414"/>
              </a:xfrm>
              <a:prstGeom prst="rect">
                <a:avLst/>
              </a:prstGeom>
              <a:blipFill>
                <a:blip r:embed="rId14"/>
                <a:stretch>
                  <a:fillRect l="-3529" t="-285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720A8D-551B-7402-1D0A-6F6020F53C84}"/>
                  </a:ext>
                </a:extLst>
              </p:cNvPr>
              <p:cNvSpPr txBox="1"/>
              <p:nvPr/>
            </p:nvSpPr>
            <p:spPr>
              <a:xfrm>
                <a:off x="507160" y="3016049"/>
                <a:ext cx="3096539" cy="138499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720A8D-551B-7402-1D0A-6F6020F53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0" y="3016049"/>
                <a:ext cx="3096539" cy="1384995"/>
              </a:xfrm>
              <a:prstGeom prst="rect">
                <a:avLst/>
              </a:prstGeom>
              <a:blipFill>
                <a:blip r:embed="rId15"/>
                <a:stretch>
                  <a:fillRect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4472CB-0811-27AF-6652-792E85EBB66C}"/>
                  </a:ext>
                </a:extLst>
              </p:cNvPr>
              <p:cNvSpPr txBox="1"/>
              <p:nvPr/>
            </p:nvSpPr>
            <p:spPr>
              <a:xfrm>
                <a:off x="8612929" y="3016049"/>
                <a:ext cx="3189830" cy="14218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4472CB-0811-27AF-6652-792E85EBB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29" y="3016049"/>
                <a:ext cx="3189830" cy="1421864"/>
              </a:xfrm>
              <a:prstGeom prst="rect">
                <a:avLst/>
              </a:prstGeom>
              <a:blipFill>
                <a:blip r:embed="rId16"/>
                <a:stretch>
                  <a:fillRect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47F791D-5977-49FA-0449-1057EE9EDB22}"/>
              </a:ext>
            </a:extLst>
          </p:cNvPr>
          <p:cNvSpPr/>
          <p:nvPr/>
        </p:nvSpPr>
        <p:spPr>
          <a:xfrm>
            <a:off x="523923" y="2360288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414E7F-4421-A203-A4B5-AE1D76AE2CC4}"/>
              </a:ext>
            </a:extLst>
          </p:cNvPr>
          <p:cNvCxnSpPr>
            <a:cxnSpLocks/>
          </p:cNvCxnSpPr>
          <p:nvPr/>
        </p:nvCxnSpPr>
        <p:spPr>
          <a:xfrm>
            <a:off x="5055333" y="2463615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5D6C8E-6DC6-9868-26FC-621F620891CC}"/>
              </a:ext>
            </a:extLst>
          </p:cNvPr>
          <p:cNvCxnSpPr>
            <a:cxnSpLocks/>
          </p:cNvCxnSpPr>
          <p:nvPr/>
        </p:nvCxnSpPr>
        <p:spPr>
          <a:xfrm flipH="1">
            <a:off x="5055333" y="2891952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5537B83-4368-1318-FAF0-D381AEBC5B76}"/>
              </a:ext>
            </a:extLst>
          </p:cNvPr>
          <p:cNvSpPr/>
          <p:nvPr/>
        </p:nvSpPr>
        <p:spPr>
          <a:xfrm>
            <a:off x="8716428" y="2360600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A2B6E4-2FFE-F212-5D42-7A7FF4CB98E0}"/>
                  </a:ext>
                </a:extLst>
              </p:cNvPr>
              <p:cNvSpPr txBox="1"/>
              <p:nvPr/>
            </p:nvSpPr>
            <p:spPr>
              <a:xfrm>
                <a:off x="736937" y="2322954"/>
                <a:ext cx="25352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A2B6E4-2FFE-F212-5D42-7A7FF4CB9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37" y="2322954"/>
                <a:ext cx="2535245" cy="523220"/>
              </a:xfrm>
              <a:prstGeom prst="rect">
                <a:avLst/>
              </a:prstGeom>
              <a:blipFill>
                <a:blip r:embed="rId17"/>
                <a:stretch>
                  <a:fillRect r="-100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A60448-FE98-B804-56A1-9D4B08843E46}"/>
                  </a:ext>
                </a:extLst>
              </p:cNvPr>
              <p:cNvSpPr txBox="1"/>
              <p:nvPr/>
            </p:nvSpPr>
            <p:spPr>
              <a:xfrm>
                <a:off x="5857684" y="2216730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A60448-FE98-B804-56A1-9D4B08843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684" y="2216730"/>
                <a:ext cx="489060" cy="393104"/>
              </a:xfrm>
              <a:prstGeom prst="rect">
                <a:avLst/>
              </a:prstGeom>
              <a:blipFill>
                <a:blip r:embed="rId18"/>
                <a:stretch>
                  <a:fillRect l="-7692" r="-5128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FC80D7-3106-607A-D389-EEF1D8FDC6F9}"/>
                  </a:ext>
                </a:extLst>
              </p:cNvPr>
              <p:cNvSpPr txBox="1"/>
              <p:nvPr/>
            </p:nvSpPr>
            <p:spPr>
              <a:xfrm>
                <a:off x="5864442" y="2667234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FC80D7-3106-607A-D389-EEF1D8FDC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42" y="2667234"/>
                <a:ext cx="484476" cy="393104"/>
              </a:xfrm>
              <a:prstGeom prst="rect">
                <a:avLst/>
              </a:prstGeom>
              <a:blipFill>
                <a:blip r:embed="rId19"/>
                <a:stretch>
                  <a:fillRect l="-5128" r="-7692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823CA3-8F74-072B-6ED2-E60DD8D5E5D4}"/>
                  </a:ext>
                </a:extLst>
              </p:cNvPr>
              <p:cNvSpPr txBox="1"/>
              <p:nvPr/>
            </p:nvSpPr>
            <p:spPr>
              <a:xfrm>
                <a:off x="8917409" y="2323266"/>
                <a:ext cx="25435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823CA3-8F74-072B-6ED2-E60DD8D5E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409" y="2323266"/>
                <a:ext cx="2543517" cy="523220"/>
              </a:xfrm>
              <a:prstGeom prst="rect">
                <a:avLst/>
              </a:prstGeom>
              <a:blipFill>
                <a:blip r:embed="rId20"/>
                <a:stretch>
                  <a:fillRect r="-995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DD2A192-ABAD-3F2A-7B2F-4A6261087326}"/>
              </a:ext>
            </a:extLst>
          </p:cNvPr>
          <p:cNvSpPr txBox="1"/>
          <p:nvPr/>
        </p:nvSpPr>
        <p:spPr>
          <a:xfrm>
            <a:off x="333984" y="4796144"/>
            <a:ext cx="11507740" cy="5232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Reduction </a:t>
            </a:r>
            <a:r>
              <a:rPr lang="en-US" sz="2800" dirty="0">
                <a:solidFill>
                  <a:srgbClr val="FF0000"/>
                </a:solidFill>
              </a:rPr>
              <a:t>can not </a:t>
            </a:r>
            <a:r>
              <a:rPr lang="en-US" sz="2800" dirty="0"/>
              <a:t>simulate when adversary sends </a:t>
            </a:r>
            <a:r>
              <a:rPr lang="en-US" sz="2800" dirty="0">
                <a:solidFill>
                  <a:srgbClr val="FF0000"/>
                </a:solidFill>
              </a:rPr>
              <a:t>different </a:t>
            </a:r>
            <a:r>
              <a:rPr lang="en-US" sz="2800" dirty="0"/>
              <a:t>commitments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8F1F63-4A5B-0BAA-A0DC-58D6E57A5725}"/>
              </a:ext>
            </a:extLst>
          </p:cNvPr>
          <p:cNvSpPr txBox="1"/>
          <p:nvPr/>
        </p:nvSpPr>
        <p:spPr>
          <a:xfrm>
            <a:off x="1529448" y="5498123"/>
            <a:ext cx="93883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Equivalence class from Twinkle [BLT+24] + other techniques</a:t>
            </a:r>
          </a:p>
        </p:txBody>
      </p:sp>
    </p:spTree>
    <p:extLst>
      <p:ext uri="{BB962C8B-B14F-4D97-AF65-F5344CB8AC3E}">
        <p14:creationId xmlns:p14="http://schemas.microsoft.com/office/powerpoint/2010/main" val="26959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26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769EC-A582-C66B-16F1-C6BC04084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1148CB-A920-A8C6-EEC5-3D5196FFE469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final protocol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D453DAF-4E4D-B3B3-4904-4DAC393E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29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586975D9-2E66-E2AF-A152-BA5FFED64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4" y="2384918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C5039837-547D-E434-F844-5F73113A9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38" y="2395368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D6DA9B-5C4A-D817-80A3-17F3040DA74B}"/>
                  </a:ext>
                </a:extLst>
              </p:cNvPr>
              <p:cNvSpPr txBox="1"/>
              <p:nvPr/>
            </p:nvSpPr>
            <p:spPr>
              <a:xfrm>
                <a:off x="3740768" y="2999311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D6DA9B-5C4A-D817-80A3-17F3040DA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68" y="2999311"/>
                <a:ext cx="877668" cy="432414"/>
              </a:xfrm>
              <a:prstGeom prst="rect">
                <a:avLst/>
              </a:prstGeom>
              <a:blipFill>
                <a:blip r:embed="rId7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D588BA-7BCE-7A2B-2144-DD10B65010A6}"/>
                  </a:ext>
                </a:extLst>
              </p:cNvPr>
              <p:cNvSpPr txBox="1"/>
              <p:nvPr/>
            </p:nvSpPr>
            <p:spPr>
              <a:xfrm>
                <a:off x="7497103" y="2993631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D588BA-7BCE-7A2B-2144-DD10B6501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3" y="2993631"/>
                <a:ext cx="899896" cy="432414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4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4457-4C88-AB89-0424-B3D64F87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8B2B-BD4C-E3E6-EE23-485B5C560AD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Threshold Schnorr Signatures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4F9469D-0748-EFFE-0144-D142BDD2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3" y="6371926"/>
            <a:ext cx="2743200" cy="365125"/>
          </a:xfrm>
        </p:spPr>
        <p:txBody>
          <a:bodyPr/>
          <a:lstStyle/>
          <a:p>
            <a:fld id="{13053E5F-3FA8-C246-AAAC-95E27FA7EEDF}" type="slidenum">
              <a:rPr lang="en-US" smtClean="0"/>
              <a:t>3</a:t>
            </a:fld>
            <a:endParaRPr lang="en-US"/>
          </a:p>
        </p:txBody>
      </p:sp>
      <p:pic>
        <p:nvPicPr>
          <p:cNvPr id="9" name="Graphic 8" descr="School girl with solid fill">
            <a:extLst>
              <a:ext uri="{FF2B5EF4-FFF2-40B4-BE49-F238E27FC236}">
                <a16:creationId xmlns:a16="http://schemas.microsoft.com/office/drawing/2014/main" id="{CCFF9507-BBCD-7BF0-3024-2F8148AF1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4450" y="2127575"/>
            <a:ext cx="1058128" cy="1058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6931E4-8D3F-2672-19A9-6AA626A0DD60}"/>
              </a:ext>
            </a:extLst>
          </p:cNvPr>
          <p:cNvSpPr txBox="1"/>
          <p:nvPr/>
        </p:nvSpPr>
        <p:spPr>
          <a:xfrm>
            <a:off x="7615775" y="3046366"/>
            <a:ext cx="127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Verifier</a:t>
            </a:r>
          </a:p>
        </p:txBody>
      </p:sp>
      <p:pic>
        <p:nvPicPr>
          <p:cNvPr id="3" name="Graphic 2" descr="Female Profile outline">
            <a:extLst>
              <a:ext uri="{FF2B5EF4-FFF2-40B4-BE49-F238E27FC236}">
                <a16:creationId xmlns:a16="http://schemas.microsoft.com/office/drawing/2014/main" id="{FF374754-BADD-39CF-CC22-750BE163F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08" y="2190035"/>
            <a:ext cx="792008" cy="792008"/>
          </a:xfrm>
          <a:prstGeom prst="rect">
            <a:avLst/>
          </a:prstGeom>
        </p:spPr>
      </p:pic>
      <p:pic>
        <p:nvPicPr>
          <p:cNvPr id="4" name="Graphic 3" descr="Male profile outline">
            <a:extLst>
              <a:ext uri="{FF2B5EF4-FFF2-40B4-BE49-F238E27FC236}">
                <a16:creationId xmlns:a16="http://schemas.microsoft.com/office/drawing/2014/main" id="{425ECEDA-3BB1-DB14-E8C8-702381B6A8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4959" y="1490039"/>
            <a:ext cx="792008" cy="792008"/>
          </a:xfrm>
          <a:prstGeom prst="rect">
            <a:avLst/>
          </a:prstGeom>
        </p:spPr>
      </p:pic>
      <p:pic>
        <p:nvPicPr>
          <p:cNvPr id="7" name="Graphic 6" descr="User Crown Male outline">
            <a:extLst>
              <a:ext uri="{FF2B5EF4-FFF2-40B4-BE49-F238E27FC236}">
                <a16:creationId xmlns:a16="http://schemas.microsoft.com/office/drawing/2014/main" id="{A2DD5BBC-783F-CC47-FD12-1B96758216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5044" y="3270935"/>
            <a:ext cx="786034" cy="786034"/>
          </a:xfrm>
          <a:prstGeom prst="rect">
            <a:avLst/>
          </a:prstGeom>
        </p:spPr>
      </p:pic>
      <p:pic>
        <p:nvPicPr>
          <p:cNvPr id="12" name="Graphic 11" descr="User Crown Female outline">
            <a:extLst>
              <a:ext uri="{FF2B5EF4-FFF2-40B4-BE49-F238E27FC236}">
                <a16:creationId xmlns:a16="http://schemas.microsoft.com/office/drawing/2014/main" id="{F2AAB941-695C-9C16-4608-45C4EBA601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83484" y="3270935"/>
            <a:ext cx="786034" cy="786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6C2A70-1850-79DD-294C-0DFA8566982F}"/>
                  </a:ext>
                </a:extLst>
              </p:cNvPr>
              <p:cNvSpPr txBox="1"/>
              <p:nvPr/>
            </p:nvSpPr>
            <p:spPr>
              <a:xfrm>
                <a:off x="2393131" y="1107055"/>
                <a:ext cx="46261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6C2A70-1850-79DD-294C-0DFA8566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131" y="1107055"/>
                <a:ext cx="462616" cy="393104"/>
              </a:xfrm>
              <a:prstGeom prst="rect">
                <a:avLst/>
              </a:prstGeom>
              <a:blipFill>
                <a:blip r:embed="rId15"/>
                <a:stretch>
                  <a:fillRect r="-270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DD3AF9-F1CD-DB8A-C1A6-B42B26C736F7}"/>
                  </a:ext>
                </a:extLst>
              </p:cNvPr>
              <p:cNvSpPr txBox="1"/>
              <p:nvPr/>
            </p:nvSpPr>
            <p:spPr>
              <a:xfrm>
                <a:off x="720176" y="2348338"/>
                <a:ext cx="46261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DD3AF9-F1CD-DB8A-C1A6-B42B26C7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76" y="2348338"/>
                <a:ext cx="462616" cy="393104"/>
              </a:xfrm>
              <a:prstGeom prst="rect">
                <a:avLst/>
              </a:prstGeom>
              <a:blipFill>
                <a:blip r:embed="rId16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5F22BF-3F6F-155D-8E1C-1E6FB6187E33}"/>
                  </a:ext>
                </a:extLst>
              </p:cNvPr>
              <p:cNvSpPr txBox="1"/>
              <p:nvPr/>
            </p:nvSpPr>
            <p:spPr>
              <a:xfrm>
                <a:off x="1686753" y="3822641"/>
                <a:ext cx="46261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5F22BF-3F6F-155D-8E1C-1E6FB6187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53" y="3822641"/>
                <a:ext cx="462616" cy="393104"/>
              </a:xfrm>
              <a:prstGeom prst="rect">
                <a:avLst/>
              </a:prstGeom>
              <a:blipFill>
                <a:blip r:embed="rId17"/>
                <a:stretch>
                  <a:fillRect r="-263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685F08-A0F9-103E-0192-248E3EDF7D8B}"/>
                  </a:ext>
                </a:extLst>
              </p:cNvPr>
              <p:cNvSpPr txBox="1"/>
              <p:nvPr/>
            </p:nvSpPr>
            <p:spPr>
              <a:xfrm>
                <a:off x="3037333" y="3822641"/>
                <a:ext cx="46261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685F08-A0F9-103E-0192-248E3EDF7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33" y="3822641"/>
                <a:ext cx="462616" cy="393104"/>
              </a:xfrm>
              <a:prstGeom prst="rect">
                <a:avLst/>
              </a:prstGeom>
              <a:blipFill>
                <a:blip r:embed="rId18"/>
                <a:stretch>
                  <a:fillRect r="-270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User Crown Male outline">
            <a:extLst>
              <a:ext uri="{FF2B5EF4-FFF2-40B4-BE49-F238E27FC236}">
                <a16:creationId xmlns:a16="http://schemas.microsoft.com/office/drawing/2014/main" id="{C4D2F285-3D5A-8192-E8A2-48F8E0CF21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30753" y="2223655"/>
            <a:ext cx="786034" cy="786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033407-4893-44B4-CF2A-AD9A2C918883}"/>
                  </a:ext>
                </a:extLst>
              </p:cNvPr>
              <p:cNvSpPr txBox="1"/>
              <p:nvPr/>
            </p:nvSpPr>
            <p:spPr>
              <a:xfrm>
                <a:off x="3990225" y="2355062"/>
                <a:ext cx="46261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033407-4893-44B4-CF2A-AD9A2C918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225" y="2355062"/>
                <a:ext cx="462616" cy="393104"/>
              </a:xfrm>
              <a:prstGeom prst="rect">
                <a:avLst/>
              </a:prstGeom>
              <a:blipFill>
                <a:blip r:embed="rId19"/>
                <a:stretch>
                  <a:fillRect r="-540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gular Pentagon 29">
            <a:extLst>
              <a:ext uri="{FF2B5EF4-FFF2-40B4-BE49-F238E27FC236}">
                <a16:creationId xmlns:a16="http://schemas.microsoft.com/office/drawing/2014/main" id="{BD856157-6496-873B-6F4D-053B0E2BEFC6}"/>
              </a:ext>
            </a:extLst>
          </p:cNvPr>
          <p:cNvSpPr/>
          <p:nvPr/>
        </p:nvSpPr>
        <p:spPr>
          <a:xfrm>
            <a:off x="1996529" y="2226806"/>
            <a:ext cx="1205702" cy="1125319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CEFAE4-AF76-3C07-C033-CF22A2A67030}"/>
              </a:ext>
            </a:extLst>
          </p:cNvPr>
          <p:cNvCxnSpPr>
            <a:cxnSpLocks/>
            <a:stCxn id="30" idx="5"/>
          </p:cNvCxnSpPr>
          <p:nvPr/>
        </p:nvCxnSpPr>
        <p:spPr>
          <a:xfrm flipH="1">
            <a:off x="2010300" y="2656639"/>
            <a:ext cx="1191930" cy="866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D0B7519-6976-9CBD-C064-5BDF741B3E45}"/>
              </a:ext>
            </a:extLst>
          </p:cNvPr>
          <p:cNvCxnSpPr>
            <a:cxnSpLocks/>
            <a:stCxn id="30" idx="2"/>
            <a:endCxn id="30" idx="0"/>
          </p:cNvCxnSpPr>
          <p:nvPr/>
        </p:nvCxnSpPr>
        <p:spPr>
          <a:xfrm flipV="1">
            <a:off x="2226798" y="2226806"/>
            <a:ext cx="372582" cy="112531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D8ADA3B-FC81-8AF2-0A45-7D3AF6C6E619}"/>
              </a:ext>
            </a:extLst>
          </p:cNvPr>
          <p:cNvCxnSpPr>
            <a:cxnSpLocks/>
            <a:stCxn id="30" idx="4"/>
            <a:endCxn id="30" idx="0"/>
          </p:cNvCxnSpPr>
          <p:nvPr/>
        </p:nvCxnSpPr>
        <p:spPr>
          <a:xfrm flipH="1" flipV="1">
            <a:off x="2599380" y="2226806"/>
            <a:ext cx="372582" cy="112531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F2F3B6-A785-493A-6B11-1DF8D5B9311A}"/>
              </a:ext>
            </a:extLst>
          </p:cNvPr>
          <p:cNvCxnSpPr>
            <a:cxnSpLocks/>
            <a:stCxn id="30" idx="4"/>
            <a:endCxn id="30" idx="1"/>
          </p:cNvCxnSpPr>
          <p:nvPr/>
        </p:nvCxnSpPr>
        <p:spPr>
          <a:xfrm flipH="1" flipV="1">
            <a:off x="1996530" y="2656639"/>
            <a:ext cx="975432" cy="69548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2CEB4D0-F685-0516-FBCA-CC9533C1ACC4}"/>
              </a:ext>
            </a:extLst>
          </p:cNvPr>
          <p:cNvCxnSpPr>
            <a:cxnSpLocks/>
            <a:stCxn id="30" idx="5"/>
            <a:endCxn id="30" idx="2"/>
          </p:cNvCxnSpPr>
          <p:nvPr/>
        </p:nvCxnSpPr>
        <p:spPr>
          <a:xfrm flipH="1">
            <a:off x="2226798" y="2656639"/>
            <a:ext cx="975432" cy="69548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874F2C2-B7F6-9AE0-9315-4D18AB7AE149}"/>
                  </a:ext>
                </a:extLst>
              </p:cNvPr>
              <p:cNvSpPr txBox="1"/>
              <p:nvPr/>
            </p:nvSpPr>
            <p:spPr>
              <a:xfrm>
                <a:off x="385340" y="4399651"/>
                <a:ext cx="4428080" cy="1384995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tpk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≔{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874F2C2-B7F6-9AE0-9315-4D18AB7A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40" y="4399651"/>
                <a:ext cx="4428080" cy="1384995"/>
              </a:xfrm>
              <a:prstGeom prst="rect">
                <a:avLst/>
              </a:prstGeom>
              <a:blipFill>
                <a:blip r:embed="rId20"/>
                <a:stretch>
                  <a:fillRect t="-4505" b="-5405"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C52B9EB-5AEE-19CC-FB24-7341867AF1C6}"/>
                  </a:ext>
                </a:extLst>
              </p:cNvPr>
              <p:cNvSpPr txBox="1"/>
              <p:nvPr/>
            </p:nvSpPr>
            <p:spPr>
              <a:xfrm>
                <a:off x="4651138" y="1712981"/>
                <a:ext cx="300813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C52B9EB-5AEE-19CC-FB24-7341867AF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38" y="1712981"/>
                <a:ext cx="3008135" cy="954107"/>
              </a:xfrm>
              <a:prstGeom prst="rect">
                <a:avLst/>
              </a:prstGeom>
              <a:blipFill>
                <a:blip r:embed="rId21"/>
                <a:stretch>
                  <a:fillRect b="-5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F8B806F-6FC5-31B0-11E8-7206D750D500}"/>
              </a:ext>
            </a:extLst>
          </p:cNvPr>
          <p:cNvCxnSpPr>
            <a:cxnSpLocks/>
          </p:cNvCxnSpPr>
          <p:nvPr/>
        </p:nvCxnSpPr>
        <p:spPr>
          <a:xfrm>
            <a:off x="4590625" y="2722574"/>
            <a:ext cx="318252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9B04914-52A4-CB64-03C5-A6C5739D0ED4}"/>
                  </a:ext>
                </a:extLst>
              </p:cNvPr>
              <p:cNvSpPr txBox="1"/>
              <p:nvPr/>
            </p:nvSpPr>
            <p:spPr>
              <a:xfrm>
                <a:off x="8872174" y="2197492"/>
                <a:ext cx="2933231" cy="1012778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9B04914-52A4-CB64-03C5-A6C5739D0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174" y="2197492"/>
                <a:ext cx="2933231" cy="1012778"/>
              </a:xfrm>
              <a:prstGeom prst="rect">
                <a:avLst/>
              </a:prstGeom>
              <a:blipFill>
                <a:blip r:embed="rId22"/>
                <a:stretch>
                  <a:fillRect b="-9756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DC6D31A-706A-1E42-DF40-8E5F2801CF20}"/>
                  </a:ext>
                </a:extLst>
              </p:cNvPr>
              <p:cNvSpPr txBox="1"/>
              <p:nvPr/>
            </p:nvSpPr>
            <p:spPr>
              <a:xfrm>
                <a:off x="5771750" y="4531099"/>
                <a:ext cx="5315349" cy="4756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800" dirty="0"/>
                  <a:t>Unforgeable  with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corruptions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DC6D31A-706A-1E42-DF40-8E5F280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750" y="4531099"/>
                <a:ext cx="5315349" cy="475655"/>
              </a:xfrm>
              <a:prstGeom prst="rect">
                <a:avLst/>
              </a:prstGeom>
              <a:blipFill>
                <a:blip r:embed="rId23"/>
                <a:stretch>
                  <a:fillRect l="-2381" t="-17949" r="-3571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6FD7A8B3-9207-2474-679A-1EECC8508F53}"/>
              </a:ext>
            </a:extLst>
          </p:cNvPr>
          <p:cNvSpPr txBox="1"/>
          <p:nvPr/>
        </p:nvSpPr>
        <p:spPr>
          <a:xfrm>
            <a:off x="5771749" y="5158566"/>
            <a:ext cx="5315349" cy="47565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How to formalize this security?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2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1" grpId="0" animBg="1"/>
      <p:bldP spid="30" grpId="0" animBg="1"/>
      <p:bldP spid="50" grpId="0" uiExpand="1" build="p" animBg="1"/>
      <p:bldP spid="51" grpId="0"/>
      <p:bldP spid="58" grpId="0" animBg="1"/>
      <p:bldP spid="62" grpId="0" animBg="1"/>
      <p:bldP spid="6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85BC4-962D-9698-FB29-1FA6AC4C8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E321E70-7AFB-0F9E-BFE4-62CC3076AF56}"/>
              </a:ext>
            </a:extLst>
          </p:cNvPr>
          <p:cNvCxnSpPr>
            <a:cxnSpLocks/>
          </p:cNvCxnSpPr>
          <p:nvPr/>
        </p:nvCxnSpPr>
        <p:spPr>
          <a:xfrm>
            <a:off x="4976710" y="14199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130406B-62BE-B59C-29AE-A34D408EC55D}"/>
              </a:ext>
            </a:extLst>
          </p:cNvPr>
          <p:cNvCxnSpPr>
            <a:cxnSpLocks/>
          </p:cNvCxnSpPr>
          <p:nvPr/>
        </p:nvCxnSpPr>
        <p:spPr>
          <a:xfrm flipH="1">
            <a:off x="4976710" y="186032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0969F7B-E37C-D0E8-33B2-3A3A9A37D1FD}"/>
              </a:ext>
            </a:extLst>
          </p:cNvPr>
          <p:cNvSpPr/>
          <p:nvPr/>
        </p:nvSpPr>
        <p:spPr>
          <a:xfrm>
            <a:off x="541221" y="1127482"/>
            <a:ext cx="2997583" cy="11099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BAA657F-070F-8859-1D8B-B4814F94B48F}"/>
              </a:ext>
            </a:extLst>
          </p:cNvPr>
          <p:cNvSpPr/>
          <p:nvPr/>
        </p:nvSpPr>
        <p:spPr>
          <a:xfrm>
            <a:off x="8709053" y="1127482"/>
            <a:ext cx="2997583" cy="11099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3A6257-8313-42D0-4F9A-AECDF99DEDAC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final protocol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4CF43D7-CE29-6221-6702-E8DA4411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30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0D2E1067-6D55-75F2-8118-61C503156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784" y="2384918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A332C3A0-C9A9-A4E2-0D45-051919F2D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1338" y="2395368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798B2B-54D0-F81E-531F-79698E8FB689}"/>
                  </a:ext>
                </a:extLst>
              </p:cNvPr>
              <p:cNvSpPr txBox="1"/>
              <p:nvPr/>
            </p:nvSpPr>
            <p:spPr>
              <a:xfrm>
                <a:off x="5822457" y="1202940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798B2B-54D0-F81E-531F-79698E8F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57" y="1202940"/>
                <a:ext cx="489060" cy="393104"/>
              </a:xfrm>
              <a:prstGeom prst="rect">
                <a:avLst/>
              </a:prstGeom>
              <a:blipFill>
                <a:blip r:embed="rId7"/>
                <a:stretch>
                  <a:fillRect l="-5128" r="-769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9B5FF1-9325-0524-B024-87F2524EF164}"/>
                  </a:ext>
                </a:extLst>
              </p:cNvPr>
              <p:cNvSpPr txBox="1"/>
              <p:nvPr/>
            </p:nvSpPr>
            <p:spPr>
              <a:xfrm>
                <a:off x="5829215" y="1677508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9B5FF1-9325-0524-B024-87F2524EF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215" y="1677508"/>
                <a:ext cx="484476" cy="393104"/>
              </a:xfrm>
              <a:prstGeom prst="rect">
                <a:avLst/>
              </a:prstGeom>
              <a:blipFill>
                <a:blip r:embed="rId8"/>
                <a:stretch>
                  <a:fillRect l="-5000" r="-75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34738C-FBDE-E5E7-78B4-F2B3DF9D908B}"/>
                  </a:ext>
                </a:extLst>
              </p:cNvPr>
              <p:cNvSpPr txBox="1"/>
              <p:nvPr/>
            </p:nvSpPr>
            <p:spPr>
              <a:xfrm>
                <a:off x="541221" y="1138715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34738C-FBDE-E5E7-78B4-F2B3DF9D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21" y="1138715"/>
                <a:ext cx="3096539" cy="1024191"/>
              </a:xfrm>
              <a:prstGeom prst="rect">
                <a:avLst/>
              </a:prstGeom>
              <a:blipFill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449303-2CC6-2626-07A0-F5F1CBB32263}"/>
                  </a:ext>
                </a:extLst>
              </p:cNvPr>
              <p:cNvSpPr txBox="1"/>
              <p:nvPr/>
            </p:nvSpPr>
            <p:spPr>
              <a:xfrm>
                <a:off x="8612929" y="1158843"/>
                <a:ext cx="3189830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449303-2CC6-2626-07A0-F5F1CBB32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29" y="1158843"/>
                <a:ext cx="3189830" cy="1024191"/>
              </a:xfrm>
              <a:prstGeom prst="rect">
                <a:avLst/>
              </a:prstGeom>
              <a:blipFill>
                <a:blip r:embed="rId10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19E212-216D-C805-0884-3FC5C3C4B7C2}"/>
                  </a:ext>
                </a:extLst>
              </p:cNvPr>
              <p:cNvSpPr txBox="1"/>
              <p:nvPr/>
            </p:nvSpPr>
            <p:spPr>
              <a:xfrm>
                <a:off x="3740768" y="2999311"/>
                <a:ext cx="877668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19E212-216D-C805-0884-3FC5C3C4B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68" y="2999311"/>
                <a:ext cx="877668" cy="432414"/>
              </a:xfrm>
              <a:prstGeom prst="rect">
                <a:avLst/>
              </a:prstGeom>
              <a:blipFill>
                <a:blip r:embed="rId11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FF77B4-5AAC-B0CC-4D8D-BEC139508A0E}"/>
                  </a:ext>
                </a:extLst>
              </p:cNvPr>
              <p:cNvSpPr txBox="1"/>
              <p:nvPr/>
            </p:nvSpPr>
            <p:spPr>
              <a:xfrm>
                <a:off x="7497103" y="2993631"/>
                <a:ext cx="899896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FF77B4-5AAC-B0CC-4D8D-BEC139508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3" y="2993631"/>
                <a:ext cx="899896" cy="432414"/>
              </a:xfrm>
              <a:prstGeom prst="rect">
                <a:avLst/>
              </a:prstGeom>
              <a:blipFill>
                <a:blip r:embed="rId12"/>
                <a:stretch>
                  <a:fillRect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84262E-FF1A-9162-18FF-3E913C3FEC4F}"/>
              </a:ext>
            </a:extLst>
          </p:cNvPr>
          <p:cNvCxnSpPr>
            <a:cxnSpLocks/>
          </p:cNvCxnSpPr>
          <p:nvPr/>
        </p:nvCxnSpPr>
        <p:spPr>
          <a:xfrm>
            <a:off x="4976710" y="2938386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8E7422-2BAF-6AA8-5185-6917485DF7B5}"/>
              </a:ext>
            </a:extLst>
          </p:cNvPr>
          <p:cNvCxnSpPr>
            <a:cxnSpLocks/>
          </p:cNvCxnSpPr>
          <p:nvPr/>
        </p:nvCxnSpPr>
        <p:spPr>
          <a:xfrm flipH="1">
            <a:off x="4998439" y="343680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35E1580-E993-4609-ACAC-F54E809788D2}"/>
              </a:ext>
            </a:extLst>
          </p:cNvPr>
          <p:cNvSpPr/>
          <p:nvPr/>
        </p:nvSpPr>
        <p:spPr>
          <a:xfrm>
            <a:off x="548642" y="2463282"/>
            <a:ext cx="299758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0CD381-3A4D-42EF-B363-D617B73EB5C0}"/>
              </a:ext>
            </a:extLst>
          </p:cNvPr>
          <p:cNvSpPr/>
          <p:nvPr/>
        </p:nvSpPr>
        <p:spPr>
          <a:xfrm>
            <a:off x="8709053" y="2465436"/>
            <a:ext cx="2997583" cy="1421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27DC3E-EDE4-AADB-E0E1-9C49748E5DC5}"/>
                  </a:ext>
                </a:extLst>
              </p:cNvPr>
              <p:cNvSpPr txBox="1"/>
              <p:nvPr/>
            </p:nvSpPr>
            <p:spPr>
              <a:xfrm>
                <a:off x="5544594" y="2665487"/>
                <a:ext cx="1065543" cy="4480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27DC3E-EDE4-AADB-E0E1-9C49748E5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94" y="2665487"/>
                <a:ext cx="1065543" cy="448046"/>
              </a:xfrm>
              <a:prstGeom prst="rect">
                <a:avLst/>
              </a:prstGeom>
              <a:blipFill>
                <a:blip r:embed="rId13"/>
                <a:stretch>
                  <a:fillRect l="-352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E80F33-CA64-1535-F362-3E38D7772508}"/>
                  </a:ext>
                </a:extLst>
              </p:cNvPr>
              <p:cNvSpPr txBox="1"/>
              <p:nvPr/>
            </p:nvSpPr>
            <p:spPr>
              <a:xfrm>
                <a:off x="5555083" y="3260592"/>
                <a:ext cx="106554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E80F33-CA64-1535-F362-3E38D7772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83" y="3260592"/>
                <a:ext cx="1065543" cy="432414"/>
              </a:xfrm>
              <a:prstGeom prst="rect">
                <a:avLst/>
              </a:prstGeom>
              <a:blipFill>
                <a:blip r:embed="rId14"/>
                <a:stretch>
                  <a:fillRect l="-3529" t="-285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4E99A2-CAAD-E8F2-C137-9AF8A3E534CB}"/>
                  </a:ext>
                </a:extLst>
              </p:cNvPr>
              <p:cNvSpPr txBox="1"/>
              <p:nvPr/>
            </p:nvSpPr>
            <p:spPr>
              <a:xfrm>
                <a:off x="507160" y="2427186"/>
                <a:ext cx="3096539" cy="138499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4E99A2-CAAD-E8F2-C137-9AF8A3E53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0" y="2427186"/>
                <a:ext cx="3096539" cy="1384995"/>
              </a:xfrm>
              <a:prstGeom prst="rect">
                <a:avLst/>
              </a:prstGeom>
              <a:blipFill>
                <a:blip r:embed="rId15"/>
                <a:stretch>
                  <a:fillRect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4F5FC3-438A-9CB8-6781-BD7C873C5BB1}"/>
                  </a:ext>
                </a:extLst>
              </p:cNvPr>
              <p:cNvSpPr txBox="1"/>
              <p:nvPr/>
            </p:nvSpPr>
            <p:spPr>
              <a:xfrm>
                <a:off x="8612929" y="2427186"/>
                <a:ext cx="3189830" cy="142186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EQ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4F5FC3-438A-9CB8-6781-BD7C873C5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29" y="2427186"/>
                <a:ext cx="3189830" cy="1421864"/>
              </a:xfrm>
              <a:prstGeom prst="rect">
                <a:avLst/>
              </a:prstGeom>
              <a:blipFill>
                <a:blip r:embed="rId1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F98609DC-A4FA-9BCF-748A-94700EBACDD2}"/>
              </a:ext>
            </a:extLst>
          </p:cNvPr>
          <p:cNvSpPr/>
          <p:nvPr/>
        </p:nvSpPr>
        <p:spPr>
          <a:xfrm>
            <a:off x="701470" y="3353854"/>
            <a:ext cx="2659295" cy="4222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F2066C-B6D4-8602-F585-671A3C24C80B}"/>
              </a:ext>
            </a:extLst>
          </p:cNvPr>
          <p:cNvSpPr/>
          <p:nvPr/>
        </p:nvSpPr>
        <p:spPr>
          <a:xfrm>
            <a:off x="2249558" y="2922321"/>
            <a:ext cx="1168416" cy="3861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AC0359-0371-1D68-21CA-5E1BCA2DB377}"/>
              </a:ext>
            </a:extLst>
          </p:cNvPr>
          <p:cNvSpPr/>
          <p:nvPr/>
        </p:nvSpPr>
        <p:spPr>
          <a:xfrm>
            <a:off x="8831235" y="3361658"/>
            <a:ext cx="2659295" cy="4222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4B8C0E-17AF-2468-BDBD-F4055DA5EE8C}"/>
              </a:ext>
            </a:extLst>
          </p:cNvPr>
          <p:cNvSpPr/>
          <p:nvPr/>
        </p:nvSpPr>
        <p:spPr>
          <a:xfrm>
            <a:off x="10379323" y="2930125"/>
            <a:ext cx="1168416" cy="3861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A42FA0-0DF3-5B49-F3FE-28E1C2C8FEE4}"/>
              </a:ext>
            </a:extLst>
          </p:cNvPr>
          <p:cNvCxnSpPr>
            <a:cxnSpLocks/>
          </p:cNvCxnSpPr>
          <p:nvPr/>
        </p:nvCxnSpPr>
        <p:spPr>
          <a:xfrm>
            <a:off x="4994217" y="5130379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2279D9-2E92-E8CB-DB12-F0CF19BEC01C}"/>
              </a:ext>
            </a:extLst>
          </p:cNvPr>
          <p:cNvCxnSpPr>
            <a:cxnSpLocks/>
          </p:cNvCxnSpPr>
          <p:nvPr/>
        </p:nvCxnSpPr>
        <p:spPr>
          <a:xfrm flipH="1">
            <a:off x="4974553" y="5529218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4576BEF-511D-D0B2-80C3-83FB20BADEA9}"/>
              </a:ext>
            </a:extLst>
          </p:cNvPr>
          <p:cNvSpPr/>
          <p:nvPr/>
        </p:nvSpPr>
        <p:spPr>
          <a:xfrm>
            <a:off x="546145" y="4036033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922538-B9E4-B06D-C747-21151913C3EA}"/>
              </a:ext>
            </a:extLst>
          </p:cNvPr>
          <p:cNvSpPr/>
          <p:nvPr/>
        </p:nvSpPr>
        <p:spPr>
          <a:xfrm>
            <a:off x="541221" y="5113065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B86A1A-BB88-7693-EA33-C864EEB7DD13}"/>
              </a:ext>
            </a:extLst>
          </p:cNvPr>
          <p:cNvSpPr/>
          <p:nvPr/>
        </p:nvSpPr>
        <p:spPr>
          <a:xfrm>
            <a:off x="8725496" y="4036033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C37FB1-6E3B-31BE-D18C-81F526FD0620}"/>
              </a:ext>
            </a:extLst>
          </p:cNvPr>
          <p:cNvSpPr/>
          <p:nvPr/>
        </p:nvSpPr>
        <p:spPr>
          <a:xfrm>
            <a:off x="8720572" y="5113065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FF75F9-8CAE-4954-EA8F-8DBC5D65A8E9}"/>
              </a:ext>
            </a:extLst>
          </p:cNvPr>
          <p:cNvSpPr/>
          <p:nvPr/>
        </p:nvSpPr>
        <p:spPr>
          <a:xfrm>
            <a:off x="334174" y="5857145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7B9C69-3AFB-0DF6-33C7-9604B29C8616}"/>
                  </a:ext>
                </a:extLst>
              </p:cNvPr>
              <p:cNvSpPr txBox="1"/>
              <p:nvPr/>
            </p:nvSpPr>
            <p:spPr>
              <a:xfrm>
                <a:off x="557038" y="4025376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7B9C69-3AFB-0DF6-33C7-9604B29C8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38" y="4025376"/>
                <a:ext cx="2997582" cy="994759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CFDEA2-5CE6-E37A-AE8A-6CF5F9794FAC}"/>
                  </a:ext>
                </a:extLst>
              </p:cNvPr>
              <p:cNvSpPr txBox="1"/>
              <p:nvPr/>
            </p:nvSpPr>
            <p:spPr>
              <a:xfrm>
                <a:off x="8736388" y="4036034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CFDEA2-5CE6-E37A-AE8A-6CF5F9794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388" y="4036034"/>
                <a:ext cx="3031529" cy="994759"/>
              </a:xfrm>
              <a:prstGeom prst="rect">
                <a:avLst/>
              </a:prstGeom>
              <a:blipFill>
                <a:blip r:embed="rId18"/>
                <a:stretch>
                  <a:fillRect r="-2083" b="-88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14BAAD-5BFF-37BB-8D43-F3A59265106D}"/>
                  </a:ext>
                </a:extLst>
              </p:cNvPr>
              <p:cNvSpPr txBox="1"/>
              <p:nvPr/>
            </p:nvSpPr>
            <p:spPr>
              <a:xfrm>
                <a:off x="735633" y="5087766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14BAAD-5BFF-37BB-8D43-F3A59265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33" y="5087766"/>
                <a:ext cx="2654958" cy="523220"/>
              </a:xfrm>
              <a:prstGeom prst="rect">
                <a:avLst/>
              </a:prstGeom>
              <a:blipFill>
                <a:blip r:embed="rId1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CD77FC-D636-C261-B4DE-01E795429C7D}"/>
                  </a:ext>
                </a:extLst>
              </p:cNvPr>
              <p:cNvSpPr txBox="1"/>
              <p:nvPr/>
            </p:nvSpPr>
            <p:spPr>
              <a:xfrm>
                <a:off x="8806211" y="5061540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CD77FC-D636-C261-B4DE-01E795429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211" y="5061540"/>
                <a:ext cx="2760179" cy="523220"/>
              </a:xfrm>
              <a:prstGeom prst="rect">
                <a:avLst/>
              </a:prstGeom>
              <a:blipFill>
                <a:blip r:embed="rId2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BFAE4A-8F3A-D135-211D-4015E9EC8445}"/>
                  </a:ext>
                </a:extLst>
              </p:cNvPr>
              <p:cNvSpPr txBox="1"/>
              <p:nvPr/>
            </p:nvSpPr>
            <p:spPr>
              <a:xfrm>
                <a:off x="282146" y="5855386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BFAE4A-8F3A-D135-211D-4015E9EC8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46" y="5855386"/>
                <a:ext cx="3470437" cy="523220"/>
              </a:xfrm>
              <a:prstGeom prst="rect">
                <a:avLst/>
              </a:prstGeom>
              <a:blipFill>
                <a:blip r:embed="rId21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7219E8-CA79-B85C-AA5F-EF0DE80D27E7}"/>
                  </a:ext>
                </a:extLst>
              </p:cNvPr>
              <p:cNvSpPr txBox="1"/>
              <p:nvPr/>
            </p:nvSpPr>
            <p:spPr>
              <a:xfrm>
                <a:off x="5864330" y="4910858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7219E8-CA79-B85C-AA5F-EF0DE80D2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330" y="4910858"/>
                <a:ext cx="447187" cy="393104"/>
              </a:xfrm>
              <a:prstGeom prst="rect">
                <a:avLst/>
              </a:prstGeom>
              <a:blipFill>
                <a:blip r:embed="rId22"/>
                <a:stretch>
                  <a:fillRect r="-833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282E32F-4C53-213E-538E-484592EAA8D3}"/>
                  </a:ext>
                </a:extLst>
              </p:cNvPr>
              <p:cNvSpPr txBox="1"/>
              <p:nvPr/>
            </p:nvSpPr>
            <p:spPr>
              <a:xfrm>
                <a:off x="5864330" y="5419269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282E32F-4C53-213E-538E-484592EA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330" y="5419269"/>
                <a:ext cx="447187" cy="393104"/>
              </a:xfrm>
              <a:prstGeom prst="rect">
                <a:avLst/>
              </a:prstGeom>
              <a:blipFill>
                <a:blip r:embed="rId23"/>
                <a:stretch>
                  <a:fillRect r="-11111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22328EE2-D2EB-DD7F-20C0-807EAFA8FBA9}"/>
              </a:ext>
            </a:extLst>
          </p:cNvPr>
          <p:cNvSpPr/>
          <p:nvPr/>
        </p:nvSpPr>
        <p:spPr>
          <a:xfrm>
            <a:off x="8506832" y="5855386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25D4C78-1F18-94D1-16BF-B31F990373A8}"/>
                  </a:ext>
                </a:extLst>
              </p:cNvPr>
              <p:cNvSpPr txBox="1"/>
              <p:nvPr/>
            </p:nvSpPr>
            <p:spPr>
              <a:xfrm>
                <a:off x="8453627" y="5843175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25D4C78-1F18-94D1-16BF-B31F99037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627" y="5843175"/>
                <a:ext cx="3470437" cy="523220"/>
              </a:xfrm>
              <a:prstGeom prst="rect">
                <a:avLst/>
              </a:prstGeom>
              <a:blipFill>
                <a:blip r:embed="rId24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9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/>
      <p:bldP spid="25" grpId="0"/>
      <p:bldP spid="29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50" grpId="0" animBg="1"/>
      <p:bldP spid="51" grpId="0" animBg="1"/>
      <p:bldP spid="52" grpId="0" animBg="1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0DBDE-0803-2882-6A40-7D0593FF1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7826D9D-397A-E9D1-0A02-1407E9ABD283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Summary: Adaptively secure threshold Schnorr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5BA72BE-9953-17C8-8853-E2974EB7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38F638F3-A719-33C9-7A32-13FE337093C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007" y="1160016"/>
              <a:ext cx="11161985" cy="30252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7961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66894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038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218820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787922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906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Scheme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Rounds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Signing key size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Identifiable Abort?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Model + Assumptions 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247378"/>
                      </a:ext>
                    </a:extLst>
                  </a:tr>
                  <a:tr h="5044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Zero</m:t>
                              </m:r>
                              <m:sSup>
                                <m:sSup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/>
                            <a:t> [Mak22]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KRT [KRT24]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401991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err="1"/>
                            <a:t>Glacius</a:t>
                          </a:r>
                          <a:r>
                            <a:rPr lang="en-US" sz="2800" b="0" dirty="0"/>
                            <a:t> [B</a:t>
                          </a:r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</a:rPr>
                            <a:t>D</a:t>
                          </a:r>
                          <a:r>
                            <a:rPr lang="en-US" sz="2800" b="0" dirty="0"/>
                            <a:t>LR25]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195423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This work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7795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38F638F3-A719-33C9-7A32-13FE337093C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007" y="1160016"/>
              <a:ext cx="11161985" cy="30252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7961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66894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038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218820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787922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Scheme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Rounds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Signing key size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Identifiable Abort?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Model + Assumptions 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247378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9" t="-195122" r="-278541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724" t="-195122" r="-459483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7353" t="-195122" r="-291912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KRT [KRT24]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724" t="-295122" r="-459483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7353" t="-295122" r="-291912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40199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err="1"/>
                            <a:t>Glacius</a:t>
                          </a:r>
                          <a:r>
                            <a:rPr lang="en-US" sz="2800" b="0" dirty="0"/>
                            <a:t> [B</a:t>
                          </a:r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</a:rPr>
                            <a:t>D</a:t>
                          </a:r>
                          <a:r>
                            <a:rPr lang="en-US" sz="2800" b="0" dirty="0"/>
                            <a:t>LR25]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724" t="-395122" r="-459483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7353" t="-395122" r="-291912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19542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This work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724" t="-495122" r="-459483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7353" t="-495122" r="-291912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7795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Graphic 20" descr="Badge Cross with solid fill">
            <a:extLst>
              <a:ext uri="{FF2B5EF4-FFF2-40B4-BE49-F238E27FC236}">
                <a16:creationId xmlns:a16="http://schemas.microsoft.com/office/drawing/2014/main" id="{A3F4591A-0B4C-47AE-FC82-037686347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632" y="2648648"/>
            <a:ext cx="445592" cy="445592"/>
          </a:xfrm>
          <a:prstGeom prst="rect">
            <a:avLst/>
          </a:prstGeom>
        </p:spPr>
      </p:pic>
      <p:pic>
        <p:nvPicPr>
          <p:cNvPr id="25" name="Graphic 24" descr="Badge Tick1 with solid fill">
            <a:extLst>
              <a:ext uri="{FF2B5EF4-FFF2-40B4-BE49-F238E27FC236}">
                <a16:creationId xmlns:a16="http://schemas.microsoft.com/office/drawing/2014/main" id="{F0CD0139-FAF3-ABB3-541E-64AB8F992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1" y="3172041"/>
            <a:ext cx="445591" cy="445591"/>
          </a:xfrm>
          <a:prstGeom prst="rect">
            <a:avLst/>
          </a:prstGeom>
        </p:spPr>
      </p:pic>
      <p:pic>
        <p:nvPicPr>
          <p:cNvPr id="28" name="Graphic 27" descr="Badge Tick1 with solid fill">
            <a:extLst>
              <a:ext uri="{FF2B5EF4-FFF2-40B4-BE49-F238E27FC236}">
                <a16:creationId xmlns:a16="http://schemas.microsoft.com/office/drawing/2014/main" id="{377BDF51-B3C6-546D-48FA-EB88E416F6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2" y="2105228"/>
            <a:ext cx="445591" cy="4455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3D12C4-A04E-D520-7926-14D89E40F2C9}"/>
                  </a:ext>
                </a:extLst>
              </p:cNvPr>
              <p:cNvSpPr txBox="1"/>
              <p:nvPr/>
            </p:nvSpPr>
            <p:spPr>
              <a:xfrm>
                <a:off x="1601593" y="4402952"/>
                <a:ext cx="8988807" cy="598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ea typeface="Cambria Math" panose="02040503050406030204" pitchFamily="18" charset="0"/>
                  </a:rPr>
                  <a:t>Zero</a:t>
                </a:r>
                <a:r>
                  <a:rPr lang="en-US" sz="2800" dirty="0" err="1"/>
                  <a:t>S</a:t>
                </a:r>
                <a:r>
                  <a:rPr lang="en-US" sz="2800" dirty="0"/>
                  <a:t> assumes secure channels and secure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erasures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3D12C4-A04E-D520-7926-14D89E40F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93" y="4402952"/>
                <a:ext cx="8988807" cy="598177"/>
              </a:xfrm>
              <a:prstGeom prst="rect">
                <a:avLst/>
              </a:prstGeom>
              <a:blipFill>
                <a:blip r:embed="rId8"/>
                <a:stretch>
                  <a:fillRect r="-56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9D4EBDEF-68BF-DF01-B16A-DD631185482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008" y="5387513"/>
              <a:ext cx="11161984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7923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90663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806657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218820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787921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ROM + 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9D4EBDEF-68BF-DF01-B16A-DD631185482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008" y="5387513"/>
              <a:ext cx="11161984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7923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90663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806657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218820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787921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91525" t="-11905" r="-45678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2254" t="-11905" r="-279577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ROM + 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ABB6B83F-DF29-F756-F960-AD9A2381B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0973" y="5445519"/>
            <a:ext cx="445591" cy="4455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D75C2D-9A08-9EA7-D99D-2D5E0C343CF5}"/>
              </a:ext>
            </a:extLst>
          </p:cNvPr>
          <p:cNvSpPr/>
          <p:nvPr/>
        </p:nvSpPr>
        <p:spPr>
          <a:xfrm>
            <a:off x="417302" y="5298460"/>
            <a:ext cx="11375305" cy="680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A2694-3647-E9CA-2CAA-91CB1482525A}"/>
              </a:ext>
            </a:extLst>
          </p:cNvPr>
          <p:cNvSpPr txBox="1"/>
          <p:nvPr/>
        </p:nvSpPr>
        <p:spPr>
          <a:xfrm>
            <a:off x="4534678" y="5951999"/>
            <a:ext cx="274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Statically secure</a:t>
            </a:r>
          </a:p>
        </p:txBody>
      </p:sp>
      <p:pic>
        <p:nvPicPr>
          <p:cNvPr id="5" name="Graphic 4" descr="Badge Tick1 with solid fill">
            <a:extLst>
              <a:ext uri="{FF2B5EF4-FFF2-40B4-BE49-F238E27FC236}">
                <a16:creationId xmlns:a16="http://schemas.microsoft.com/office/drawing/2014/main" id="{249618C9-EB76-AACD-5859-B3BE3D422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1" y="3695433"/>
            <a:ext cx="445591" cy="4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8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23A1E-D21C-4395-59DF-C89763564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67FC-CDC3-3E2A-A2C4-7EF7CB40163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Security of Threshold Signature (UF-CMA game)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0366188-2AA4-47E3-8DFF-83AE4C70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3" y="6371926"/>
            <a:ext cx="2743200" cy="365125"/>
          </a:xfrm>
        </p:spPr>
        <p:txBody>
          <a:bodyPr/>
          <a:lstStyle/>
          <a:p>
            <a:fld id="{13053E5F-3FA8-C246-AAAC-95E27FA7EEDF}" type="slidenum">
              <a:rPr lang="en-US" smtClean="0"/>
              <a:t>4</a:t>
            </a:fld>
            <a:endParaRPr lang="en-US"/>
          </a:p>
        </p:txBody>
      </p:sp>
      <p:pic>
        <p:nvPicPr>
          <p:cNvPr id="8" name="Graphic 7" descr="Programmer female with solid fill">
            <a:extLst>
              <a:ext uri="{FF2B5EF4-FFF2-40B4-BE49-F238E27FC236}">
                <a16:creationId xmlns:a16="http://schemas.microsoft.com/office/drawing/2014/main" id="{92EA2950-C965-A22C-2602-86CE5F70C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32447" y="2534827"/>
            <a:ext cx="914469" cy="914469"/>
          </a:xfrm>
          <a:prstGeom prst="rect">
            <a:avLst/>
          </a:prstGeom>
        </p:spPr>
      </p:pic>
      <p:pic>
        <p:nvPicPr>
          <p:cNvPr id="10" name="Graphic 9" descr="School girl with solid fill">
            <a:extLst>
              <a:ext uri="{FF2B5EF4-FFF2-40B4-BE49-F238E27FC236}">
                <a16:creationId xmlns:a16="http://schemas.microsoft.com/office/drawing/2014/main" id="{6D864077-48FD-AE44-B70F-F46A2ACA2C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3214" y="2492951"/>
            <a:ext cx="1058128" cy="1058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62EAD5-8B10-654E-A7FA-6B67A54BE569}"/>
                  </a:ext>
                </a:extLst>
              </p:cNvPr>
              <p:cNvSpPr txBox="1"/>
              <p:nvPr/>
            </p:nvSpPr>
            <p:spPr>
              <a:xfrm>
                <a:off x="902280" y="3494699"/>
                <a:ext cx="2519996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Challenger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62EAD5-8B10-654E-A7FA-6B67A54BE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80" y="3494699"/>
                <a:ext cx="2519996" cy="523220"/>
              </a:xfrm>
              <a:prstGeom prst="rect">
                <a:avLst/>
              </a:prstGeom>
              <a:blipFill>
                <a:blip r:embed="rId9"/>
                <a:stretch>
                  <a:fillRect l="-2010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8EA727-597F-A59F-626C-ED156ADC880B}"/>
                  </a:ext>
                </a:extLst>
              </p:cNvPr>
              <p:cNvSpPr txBox="1"/>
              <p:nvPr/>
            </p:nvSpPr>
            <p:spPr>
              <a:xfrm>
                <a:off x="8864418" y="3449296"/>
                <a:ext cx="2195787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Adversary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8EA727-597F-A59F-626C-ED156ADC8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418" y="3449296"/>
                <a:ext cx="2195787" cy="523220"/>
              </a:xfrm>
              <a:prstGeom prst="rect">
                <a:avLst/>
              </a:prstGeom>
              <a:blipFill>
                <a:blip r:embed="rId10"/>
                <a:stretch>
                  <a:fillRect l="-3448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AD415BA-94D2-2CC5-EB09-F94E0E1BDF46}"/>
              </a:ext>
            </a:extLst>
          </p:cNvPr>
          <p:cNvCxnSpPr>
            <a:cxnSpLocks/>
          </p:cNvCxnSpPr>
          <p:nvPr/>
        </p:nvCxnSpPr>
        <p:spPr>
          <a:xfrm flipH="1">
            <a:off x="3853983" y="4975616"/>
            <a:ext cx="457823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4572B36-E99C-8A03-D09B-B1AF3D725260}"/>
                  </a:ext>
                </a:extLst>
              </p:cNvPr>
              <p:cNvSpPr txBox="1"/>
              <p:nvPr/>
            </p:nvSpPr>
            <p:spPr>
              <a:xfrm>
                <a:off x="5805605" y="4520412"/>
                <a:ext cx="4637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4572B36-E99C-8A03-D09B-B1AF3D725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05" y="4520412"/>
                <a:ext cx="46371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7DC0131-832E-3691-4214-D3B017139EDD}"/>
                  </a:ext>
                </a:extLst>
              </p:cNvPr>
              <p:cNvSpPr/>
              <p:nvPr/>
            </p:nvSpPr>
            <p:spPr>
              <a:xfrm>
                <a:off x="5231413" y="1748793"/>
                <a:ext cx="1582739" cy="78603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KGen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7DC0131-832E-3691-4214-D3B017139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13" y="1748793"/>
                <a:ext cx="1582739" cy="7860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680E33-32CB-05C9-FE75-978BD3B800F6}"/>
                  </a:ext>
                </a:extLst>
              </p:cNvPr>
              <p:cNvSpPr/>
              <p:nvPr/>
            </p:nvSpPr>
            <p:spPr>
              <a:xfrm>
                <a:off x="5231411" y="2711866"/>
                <a:ext cx="1582739" cy="78603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Corr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680E33-32CB-05C9-FE75-978BD3B80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11" y="2711866"/>
                <a:ext cx="1582739" cy="7860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331F3AE-7322-6565-B2AC-E21DC18B761A}"/>
                  </a:ext>
                </a:extLst>
              </p:cNvPr>
              <p:cNvSpPr/>
              <p:nvPr/>
            </p:nvSpPr>
            <p:spPr>
              <a:xfrm>
                <a:off x="5231411" y="3734382"/>
                <a:ext cx="1582739" cy="78603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Sign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331F3AE-7322-6565-B2AC-E21DC18B76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11" y="3734382"/>
                <a:ext cx="1582739" cy="7860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A6C4613-76C9-F2A2-259C-3C0DBE38C5EB}"/>
                  </a:ext>
                </a:extLst>
              </p:cNvPr>
              <p:cNvSpPr txBox="1"/>
              <p:nvPr/>
            </p:nvSpPr>
            <p:spPr>
              <a:xfrm>
                <a:off x="6844394" y="1650346"/>
                <a:ext cx="17385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tpk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A6C4613-76C9-F2A2-259C-3C0DBE38C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394" y="1650346"/>
                <a:ext cx="1738554" cy="523220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C82708A-1CDC-FC8A-337F-80FDA6620B85}"/>
                  </a:ext>
                </a:extLst>
              </p:cNvPr>
              <p:cNvSpPr txBox="1"/>
              <p:nvPr/>
            </p:nvSpPr>
            <p:spPr>
              <a:xfrm>
                <a:off x="7487461" y="2427096"/>
                <a:ext cx="3836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C82708A-1CDC-FC8A-337F-80FDA6620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461" y="2427096"/>
                <a:ext cx="38363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9657275-A9E7-24E8-0EA9-FC8A7BD496E8}"/>
                  </a:ext>
                </a:extLst>
              </p:cNvPr>
              <p:cNvSpPr txBox="1"/>
              <p:nvPr/>
            </p:nvSpPr>
            <p:spPr>
              <a:xfrm>
                <a:off x="7388307" y="2856573"/>
                <a:ext cx="729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9657275-A9E7-24E8-0EA9-FC8A7BD49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307" y="2856573"/>
                <a:ext cx="729046" cy="523220"/>
              </a:xfrm>
              <a:prstGeom prst="rect">
                <a:avLst/>
              </a:prstGeom>
              <a:blipFill>
                <a:blip r:embed="rId1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7022BA-E362-E3D3-8C38-8BCFF1F15FFA}"/>
                  </a:ext>
                </a:extLst>
              </p:cNvPr>
              <p:cNvSpPr txBox="1"/>
              <p:nvPr/>
            </p:nvSpPr>
            <p:spPr>
              <a:xfrm>
                <a:off x="7334359" y="3858792"/>
                <a:ext cx="697563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7022BA-E362-E3D3-8C38-8BCFF1F1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359" y="3858792"/>
                <a:ext cx="697563" cy="557910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2738F0-C9DD-B2C6-12C2-02F9FA509FC7}"/>
                  </a:ext>
                </a:extLst>
              </p:cNvPr>
              <p:cNvSpPr txBox="1"/>
              <p:nvPr/>
            </p:nvSpPr>
            <p:spPr>
              <a:xfrm>
                <a:off x="7360231" y="3455427"/>
                <a:ext cx="67505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2738F0-C9DD-B2C6-12C2-02F9FA509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31" y="3455427"/>
                <a:ext cx="675057" cy="557910"/>
              </a:xfrm>
              <a:prstGeom prst="rect">
                <a:avLst/>
              </a:prstGeom>
              <a:blipFill>
                <a:blip r:embed="rId1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E34B0CB-E694-EC9C-6BD5-BAEFD0C844A2}"/>
              </a:ext>
            </a:extLst>
          </p:cNvPr>
          <p:cNvCxnSpPr>
            <a:cxnSpLocks/>
          </p:cNvCxnSpPr>
          <p:nvPr/>
        </p:nvCxnSpPr>
        <p:spPr>
          <a:xfrm>
            <a:off x="3893311" y="2139035"/>
            <a:ext cx="13395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4B60417-E9A2-817C-0FE7-D85B06762151}"/>
              </a:ext>
            </a:extLst>
          </p:cNvPr>
          <p:cNvCxnSpPr>
            <a:cxnSpLocks/>
          </p:cNvCxnSpPr>
          <p:nvPr/>
        </p:nvCxnSpPr>
        <p:spPr>
          <a:xfrm>
            <a:off x="3873647" y="3090920"/>
            <a:ext cx="13395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94D0686-637B-8BDF-79A3-4A588C96F320}"/>
              </a:ext>
            </a:extLst>
          </p:cNvPr>
          <p:cNvCxnSpPr>
            <a:cxnSpLocks/>
          </p:cNvCxnSpPr>
          <p:nvPr/>
        </p:nvCxnSpPr>
        <p:spPr>
          <a:xfrm>
            <a:off x="3873647" y="4111707"/>
            <a:ext cx="13395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464617A-B811-3BA3-0A5C-DF38FBB1ECA5}"/>
              </a:ext>
            </a:extLst>
          </p:cNvPr>
          <p:cNvCxnSpPr>
            <a:cxnSpLocks/>
          </p:cNvCxnSpPr>
          <p:nvPr/>
        </p:nvCxnSpPr>
        <p:spPr>
          <a:xfrm>
            <a:off x="6921854" y="2181262"/>
            <a:ext cx="162089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22E58B8-A7DD-29D2-9BF8-5EC66349EAEA}"/>
              </a:ext>
            </a:extLst>
          </p:cNvPr>
          <p:cNvCxnSpPr>
            <a:cxnSpLocks/>
          </p:cNvCxnSpPr>
          <p:nvPr/>
        </p:nvCxnSpPr>
        <p:spPr>
          <a:xfrm>
            <a:off x="6869687" y="2895772"/>
            <a:ext cx="162089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3AB3B15-DEF5-6E78-6776-CCFBBFEEB0D1}"/>
              </a:ext>
            </a:extLst>
          </p:cNvPr>
          <p:cNvCxnSpPr>
            <a:cxnSpLocks/>
          </p:cNvCxnSpPr>
          <p:nvPr/>
        </p:nvCxnSpPr>
        <p:spPr>
          <a:xfrm>
            <a:off x="6887314" y="3333616"/>
            <a:ext cx="162089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0B94A19-9BE2-F336-6BB6-A098E569367B}"/>
              </a:ext>
            </a:extLst>
          </p:cNvPr>
          <p:cNvCxnSpPr>
            <a:cxnSpLocks/>
          </p:cNvCxnSpPr>
          <p:nvPr/>
        </p:nvCxnSpPr>
        <p:spPr>
          <a:xfrm>
            <a:off x="6865207" y="3955874"/>
            <a:ext cx="162089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EC44676-AAA4-CFA7-1C37-2A3FF6E31A76}"/>
              </a:ext>
            </a:extLst>
          </p:cNvPr>
          <p:cNvCxnSpPr>
            <a:cxnSpLocks/>
          </p:cNvCxnSpPr>
          <p:nvPr/>
        </p:nvCxnSpPr>
        <p:spPr>
          <a:xfrm>
            <a:off x="6882834" y="4363625"/>
            <a:ext cx="162089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5BB73322-DEA4-186F-C6B8-0629E645DAC2}"/>
              </a:ext>
            </a:extLst>
          </p:cNvPr>
          <p:cNvSpPr txBox="1"/>
          <p:nvPr/>
        </p:nvSpPr>
        <p:spPr>
          <a:xfrm>
            <a:off x="3799606" y="5954621"/>
            <a:ext cx="4592787" cy="4324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Corruption </a:t>
            </a:r>
            <a:r>
              <a:rPr lang="en-US" sz="2800" dirty="0">
                <a:solidFill>
                  <a:srgbClr val="FF0000"/>
                </a:solidFill>
              </a:rPr>
              <a:t>timing</a:t>
            </a:r>
            <a:r>
              <a:rPr lang="en-US" sz="2800" dirty="0"/>
              <a:t> is critical!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13FE83-C595-9FB3-9842-82A944412BBB}"/>
                  </a:ext>
                </a:extLst>
              </p:cNvPr>
              <p:cNvSpPr txBox="1"/>
              <p:nvPr/>
            </p:nvSpPr>
            <p:spPr>
              <a:xfrm>
                <a:off x="847416" y="5285662"/>
                <a:ext cx="10546008" cy="53347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/>
                  <a:t> wins if it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forges</a:t>
                </a:r>
                <a:r>
                  <a:rPr lang="en-US" sz="2800" dirty="0"/>
                  <a:t> a signature while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invoking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Corr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less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times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13FE83-C595-9FB3-9842-82A944412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16" y="5285662"/>
                <a:ext cx="10546008" cy="533479"/>
              </a:xfrm>
              <a:prstGeom prst="rect">
                <a:avLst/>
              </a:prstGeom>
              <a:blipFill>
                <a:blip r:embed="rId20"/>
                <a:stretch>
                  <a:fillRect t="-9302" r="-240" b="-3255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502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1" grpId="0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  <p:bldP spid="9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F70D6-D6F0-6C99-F5ED-A20BAB70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D8509DD-8CE0-7954-DC49-9A176AB2B1E7}"/>
              </a:ext>
            </a:extLst>
          </p:cNvPr>
          <p:cNvSpPr/>
          <p:nvPr/>
        </p:nvSpPr>
        <p:spPr>
          <a:xfrm flipH="1">
            <a:off x="6692607" y="1680305"/>
            <a:ext cx="786033" cy="81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B285FF-8038-EA68-99F4-2748DF098316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Static vs Adaptive Security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AC24624-459C-C0E3-5782-922BEA76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5</a:t>
            </a:fld>
            <a:endParaRPr lang="en-US"/>
          </a:p>
        </p:txBody>
      </p:sp>
      <p:pic>
        <p:nvPicPr>
          <p:cNvPr id="11" name="Graphic 10" descr="Female Profile outline">
            <a:extLst>
              <a:ext uri="{FF2B5EF4-FFF2-40B4-BE49-F238E27FC236}">
                <a16:creationId xmlns:a16="http://schemas.microsoft.com/office/drawing/2014/main" id="{65A5C58A-F51E-BC26-86FD-6A9637302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5930" y="1047656"/>
            <a:ext cx="792008" cy="792008"/>
          </a:xfrm>
          <a:prstGeom prst="rect">
            <a:avLst/>
          </a:prstGeom>
        </p:spPr>
      </p:pic>
      <p:pic>
        <p:nvPicPr>
          <p:cNvPr id="12" name="Graphic 11" descr="Male profile outline">
            <a:extLst>
              <a:ext uri="{FF2B5EF4-FFF2-40B4-BE49-F238E27FC236}">
                <a16:creationId xmlns:a16="http://schemas.microsoft.com/office/drawing/2014/main" id="{443B70ED-04D8-FD39-A289-9ED690C8B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906" y="1008328"/>
            <a:ext cx="792008" cy="792008"/>
          </a:xfrm>
          <a:prstGeom prst="rect">
            <a:avLst/>
          </a:prstGeom>
        </p:spPr>
      </p:pic>
      <p:pic>
        <p:nvPicPr>
          <p:cNvPr id="13" name="Graphic 12" descr="User Crown Male outline">
            <a:extLst>
              <a:ext uri="{FF2B5EF4-FFF2-40B4-BE49-F238E27FC236}">
                <a16:creationId xmlns:a16="http://schemas.microsoft.com/office/drawing/2014/main" id="{1A271D5A-D1F4-F1E9-1C52-872540F2D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9866" y="1721109"/>
            <a:ext cx="786034" cy="786034"/>
          </a:xfrm>
          <a:prstGeom prst="rect">
            <a:avLst/>
          </a:prstGeom>
        </p:spPr>
      </p:pic>
      <p:pic>
        <p:nvPicPr>
          <p:cNvPr id="14" name="Graphic 13" descr="User Crown Female outline">
            <a:extLst>
              <a:ext uri="{FF2B5EF4-FFF2-40B4-BE49-F238E27FC236}">
                <a16:creationId xmlns:a16="http://schemas.microsoft.com/office/drawing/2014/main" id="{5252799E-5F85-E630-9276-CCE2C1D59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71381" y="1731097"/>
            <a:ext cx="786034" cy="7860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2909DB-CD41-C053-AAFC-C3E72798189C}"/>
              </a:ext>
            </a:extLst>
          </p:cNvPr>
          <p:cNvSpPr txBox="1"/>
          <p:nvPr/>
        </p:nvSpPr>
        <p:spPr>
          <a:xfrm>
            <a:off x="8326851" y="1504620"/>
            <a:ext cx="308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Protocol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7FE6F9-22CF-4C92-D98B-927775D9D86A}"/>
                  </a:ext>
                </a:extLst>
              </p:cNvPr>
              <p:cNvSpPr txBox="1"/>
              <p:nvPr/>
            </p:nvSpPr>
            <p:spPr>
              <a:xfrm>
                <a:off x="3044228" y="3437956"/>
                <a:ext cx="1416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7FE6F9-22CF-4C92-D98B-927775D9D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228" y="3437956"/>
                <a:ext cx="1416478" cy="523220"/>
              </a:xfrm>
              <a:prstGeom prst="rect">
                <a:avLst/>
              </a:prstGeom>
              <a:blipFill>
                <a:blip r:embed="rId11"/>
                <a:stretch>
                  <a:fillRect r="-177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9E2F38D-4399-E4AB-3A6F-0CDD6193D4E0}"/>
              </a:ext>
            </a:extLst>
          </p:cNvPr>
          <p:cNvCxnSpPr>
            <a:cxnSpLocks/>
          </p:cNvCxnSpPr>
          <p:nvPr/>
        </p:nvCxnSpPr>
        <p:spPr>
          <a:xfrm>
            <a:off x="8380964" y="2104016"/>
            <a:ext cx="7622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0B28658-45DE-4CA4-90C4-2BAAD6E20F34}"/>
              </a:ext>
            </a:extLst>
          </p:cNvPr>
          <p:cNvCxnSpPr>
            <a:cxnSpLocks/>
          </p:cNvCxnSpPr>
          <p:nvPr/>
        </p:nvCxnSpPr>
        <p:spPr>
          <a:xfrm flipV="1">
            <a:off x="2792028" y="2095583"/>
            <a:ext cx="0" cy="9608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A2154-9C36-4512-4475-D952A8EFD73E}"/>
              </a:ext>
            </a:extLst>
          </p:cNvPr>
          <p:cNvSpPr/>
          <p:nvPr/>
        </p:nvSpPr>
        <p:spPr>
          <a:xfrm flipH="1">
            <a:off x="1147687" y="1700095"/>
            <a:ext cx="786033" cy="81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DE9063-5DED-4816-8F01-6789F1629B09}"/>
              </a:ext>
            </a:extLst>
          </p:cNvPr>
          <p:cNvSpPr/>
          <p:nvPr/>
        </p:nvSpPr>
        <p:spPr>
          <a:xfrm>
            <a:off x="1919679" y="1008668"/>
            <a:ext cx="709461" cy="1498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41" name="Graphic 40" descr="Female Profile outline">
            <a:extLst>
              <a:ext uri="{FF2B5EF4-FFF2-40B4-BE49-F238E27FC236}">
                <a16:creationId xmlns:a16="http://schemas.microsoft.com/office/drawing/2014/main" id="{336ED90F-91E6-5B40-45EB-0855079C7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5942" y="1025634"/>
            <a:ext cx="792008" cy="792008"/>
          </a:xfrm>
          <a:prstGeom prst="rect">
            <a:avLst/>
          </a:prstGeom>
        </p:spPr>
      </p:pic>
      <p:pic>
        <p:nvPicPr>
          <p:cNvPr id="43" name="Graphic 42" descr="Male profile outline">
            <a:extLst>
              <a:ext uri="{FF2B5EF4-FFF2-40B4-BE49-F238E27FC236}">
                <a16:creationId xmlns:a16="http://schemas.microsoft.com/office/drawing/2014/main" id="{89913DEA-6832-FA73-B88E-525245739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18" y="986306"/>
            <a:ext cx="792008" cy="792008"/>
          </a:xfrm>
          <a:prstGeom prst="rect">
            <a:avLst/>
          </a:prstGeom>
        </p:spPr>
      </p:pic>
      <p:pic>
        <p:nvPicPr>
          <p:cNvPr id="44" name="Graphic 43" descr="User Crown Male outline">
            <a:extLst>
              <a:ext uri="{FF2B5EF4-FFF2-40B4-BE49-F238E27FC236}">
                <a16:creationId xmlns:a16="http://schemas.microsoft.com/office/drawing/2014/main" id="{F7C4AE5B-C480-C1B9-DA9A-1E6284187F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878" y="1699087"/>
            <a:ext cx="786034" cy="786034"/>
          </a:xfrm>
          <a:prstGeom prst="rect">
            <a:avLst/>
          </a:prstGeom>
        </p:spPr>
      </p:pic>
      <p:pic>
        <p:nvPicPr>
          <p:cNvPr id="45" name="Graphic 44" descr="User Crown Female outline">
            <a:extLst>
              <a:ext uri="{FF2B5EF4-FFF2-40B4-BE49-F238E27FC236}">
                <a16:creationId xmlns:a16="http://schemas.microsoft.com/office/drawing/2014/main" id="{5E6BC235-729F-0A0A-E55B-FD6315B95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1393" y="1709075"/>
            <a:ext cx="786034" cy="786034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AA1148-3154-6FBE-3800-86FF6225F789}"/>
              </a:ext>
            </a:extLst>
          </p:cNvPr>
          <p:cNvCxnSpPr>
            <a:cxnSpLocks/>
          </p:cNvCxnSpPr>
          <p:nvPr/>
        </p:nvCxnSpPr>
        <p:spPr>
          <a:xfrm>
            <a:off x="2833925" y="2069374"/>
            <a:ext cx="2526827" cy="103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D99753A-E965-BED1-B75D-E680EBAA93CE}"/>
              </a:ext>
            </a:extLst>
          </p:cNvPr>
          <p:cNvSpPr txBox="1"/>
          <p:nvPr/>
        </p:nvSpPr>
        <p:spPr>
          <a:xfrm>
            <a:off x="2711687" y="1504620"/>
            <a:ext cx="308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Protocol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B47E95-2576-C486-0733-C5C50EDC7BCA}"/>
                  </a:ext>
                </a:extLst>
              </p:cNvPr>
              <p:cNvSpPr txBox="1"/>
              <p:nvPr/>
            </p:nvSpPr>
            <p:spPr>
              <a:xfrm>
                <a:off x="2792028" y="2390829"/>
                <a:ext cx="1416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B47E95-2576-C486-0733-C5C50EDC7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028" y="2390829"/>
                <a:ext cx="1416478" cy="523220"/>
              </a:xfrm>
              <a:prstGeom prst="rect">
                <a:avLst/>
              </a:prstGeom>
              <a:blipFill>
                <a:blip r:embed="rId12"/>
                <a:stretch>
                  <a:fillRect r="-2655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09755FB-7DC1-CC31-94D1-F73E3CFB2217}"/>
              </a:ext>
            </a:extLst>
          </p:cNvPr>
          <p:cNvCxnSpPr>
            <a:cxnSpLocks/>
          </p:cNvCxnSpPr>
          <p:nvPr/>
        </p:nvCxnSpPr>
        <p:spPr>
          <a:xfrm flipH="1" flipV="1">
            <a:off x="8292132" y="2117730"/>
            <a:ext cx="5031" cy="94072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C8EACA-B862-E6BE-DDD7-CB47149C0D30}"/>
                  </a:ext>
                </a:extLst>
              </p:cNvPr>
              <p:cNvSpPr txBox="1"/>
              <p:nvPr/>
            </p:nvSpPr>
            <p:spPr>
              <a:xfrm>
                <a:off x="8279612" y="2390829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C8EACA-B862-E6BE-DDD7-CB47149C0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612" y="2390829"/>
                <a:ext cx="45717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5B952B-D66D-DC35-8A3E-05E572D31156}"/>
                  </a:ext>
                </a:extLst>
              </p:cNvPr>
              <p:cNvSpPr txBox="1"/>
              <p:nvPr/>
            </p:nvSpPr>
            <p:spPr>
              <a:xfrm>
                <a:off x="8701767" y="3358428"/>
                <a:ext cx="14311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={3}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5B952B-D66D-DC35-8A3E-05E572D31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767" y="3358428"/>
                <a:ext cx="1431161" cy="523220"/>
              </a:xfrm>
              <a:prstGeom prst="rect">
                <a:avLst/>
              </a:prstGeom>
              <a:blipFill>
                <a:blip r:embed="rId14"/>
                <a:stretch>
                  <a:fillRect r="-26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Programmer female with solid fill">
            <a:extLst>
              <a:ext uri="{FF2B5EF4-FFF2-40B4-BE49-F238E27FC236}">
                <a16:creationId xmlns:a16="http://schemas.microsoft.com/office/drawing/2014/main" id="{E07A0E79-B6D4-656C-FD6B-FD66A9016E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64398" y="3021251"/>
            <a:ext cx="914469" cy="914469"/>
          </a:xfrm>
          <a:prstGeom prst="rect">
            <a:avLst/>
          </a:prstGeom>
        </p:spPr>
      </p:pic>
      <p:pic>
        <p:nvPicPr>
          <p:cNvPr id="8" name="Graphic 7" descr="Programmer female with solid fill">
            <a:extLst>
              <a:ext uri="{FF2B5EF4-FFF2-40B4-BE49-F238E27FC236}">
                <a16:creationId xmlns:a16="http://schemas.microsoft.com/office/drawing/2014/main" id="{30AFAFD6-5932-6B34-9E40-B94468275F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00134" y="3018877"/>
            <a:ext cx="914469" cy="9144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DB0FB9-E13C-1019-730D-9397DFED68F9}"/>
              </a:ext>
            </a:extLst>
          </p:cNvPr>
          <p:cNvSpPr txBox="1"/>
          <p:nvPr/>
        </p:nvSpPr>
        <p:spPr>
          <a:xfrm>
            <a:off x="948252" y="4434552"/>
            <a:ext cx="3771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/>
              <a:t>Decide corrupt parties </a:t>
            </a:r>
            <a:r>
              <a:rPr lang="en-US" sz="2800" dirty="0">
                <a:solidFill>
                  <a:srgbClr val="FF0000"/>
                </a:solidFill>
              </a:rPr>
              <a:t>before</a:t>
            </a:r>
            <a:r>
              <a:rPr lang="en-US" sz="2800" dirty="0"/>
              <a:t> the protocol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086D3-0ED9-19F5-250B-85EC83A96991}"/>
              </a:ext>
            </a:extLst>
          </p:cNvPr>
          <p:cNvSpPr txBox="1"/>
          <p:nvPr/>
        </p:nvSpPr>
        <p:spPr>
          <a:xfrm>
            <a:off x="6541663" y="4428600"/>
            <a:ext cx="3771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/>
              <a:t>No timing restriction on corruption decision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A349D1-AC0D-EFB3-DDEB-1A482DB03553}"/>
                  </a:ext>
                </a:extLst>
              </p:cNvPr>
              <p:cNvSpPr txBox="1"/>
              <p:nvPr/>
            </p:nvSpPr>
            <p:spPr>
              <a:xfrm>
                <a:off x="2019678" y="3890727"/>
                <a:ext cx="1494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Static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A349D1-AC0D-EFB3-DDEB-1A482DB03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78" y="3890727"/>
                <a:ext cx="1494800" cy="523220"/>
              </a:xfrm>
              <a:prstGeom prst="rect">
                <a:avLst/>
              </a:prstGeom>
              <a:blipFill>
                <a:blip r:embed="rId17"/>
                <a:stretch>
                  <a:fillRect l="-7563" t="-11905" r="-84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E7D808-2E74-CEAF-1935-29223E73BD2A}"/>
                  </a:ext>
                </a:extLst>
              </p:cNvPr>
              <p:cNvSpPr txBox="1"/>
              <p:nvPr/>
            </p:nvSpPr>
            <p:spPr>
              <a:xfrm>
                <a:off x="7455855" y="3890727"/>
                <a:ext cx="19429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Adaptive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E7D808-2E74-CEAF-1935-29223E73B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55" y="3890727"/>
                <a:ext cx="1942963" cy="523220"/>
              </a:xfrm>
              <a:prstGeom prst="rect">
                <a:avLst/>
              </a:prstGeom>
              <a:blipFill>
                <a:blip r:embed="rId18"/>
                <a:stretch>
                  <a:fillRect l="-6494" t="-11905" r="-64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3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2" grpId="0"/>
      <p:bldP spid="30" grpId="0"/>
      <p:bldP spid="39" grpId="0" animBg="1"/>
      <p:bldP spid="40" grpId="0" animBg="1"/>
      <p:bldP spid="47" grpId="0"/>
      <p:bldP spid="48" grpId="0"/>
      <p:bldP spid="50" grpId="0"/>
      <p:bldP spid="51" grpId="0"/>
      <p:bldP spid="9" grpId="0" animBg="1"/>
      <p:bldP spid="16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3A196-7673-943C-919B-9EABB3A13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A18495-1DA4-378D-B030-E269B31F2754}"/>
              </a:ext>
            </a:extLst>
          </p:cNvPr>
          <p:cNvSpPr/>
          <p:nvPr/>
        </p:nvSpPr>
        <p:spPr>
          <a:xfrm flipH="1">
            <a:off x="7471585" y="985490"/>
            <a:ext cx="786033" cy="741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1FBD67-F60D-4549-A3BB-118C3286EFEF}"/>
              </a:ext>
            </a:extLst>
          </p:cNvPr>
          <p:cNvSpPr/>
          <p:nvPr/>
        </p:nvSpPr>
        <p:spPr>
          <a:xfrm flipH="1">
            <a:off x="6692607" y="1680305"/>
            <a:ext cx="786033" cy="81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234A2E-C944-EC34-5CAC-E0CF9FB6E135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Static vs Adaptive Security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49D5953-2968-68FA-F2DD-D23A15B6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6</a:t>
            </a:fld>
            <a:endParaRPr lang="en-US"/>
          </a:p>
        </p:txBody>
      </p:sp>
      <p:pic>
        <p:nvPicPr>
          <p:cNvPr id="11" name="Graphic 10" descr="Female Profile outline">
            <a:extLst>
              <a:ext uri="{FF2B5EF4-FFF2-40B4-BE49-F238E27FC236}">
                <a16:creationId xmlns:a16="http://schemas.microsoft.com/office/drawing/2014/main" id="{DF7D2CB1-996C-F5B0-2B65-F70B86674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5930" y="1047656"/>
            <a:ext cx="792008" cy="792008"/>
          </a:xfrm>
          <a:prstGeom prst="rect">
            <a:avLst/>
          </a:prstGeom>
        </p:spPr>
      </p:pic>
      <p:pic>
        <p:nvPicPr>
          <p:cNvPr id="12" name="Graphic 11" descr="Male profile outline">
            <a:extLst>
              <a:ext uri="{FF2B5EF4-FFF2-40B4-BE49-F238E27FC236}">
                <a16:creationId xmlns:a16="http://schemas.microsoft.com/office/drawing/2014/main" id="{A087B2C9-097E-FEA2-8B5D-B5BEC070D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906" y="1008328"/>
            <a:ext cx="792008" cy="792008"/>
          </a:xfrm>
          <a:prstGeom prst="rect">
            <a:avLst/>
          </a:prstGeom>
        </p:spPr>
      </p:pic>
      <p:pic>
        <p:nvPicPr>
          <p:cNvPr id="13" name="Graphic 12" descr="User Crown Male outline">
            <a:extLst>
              <a:ext uri="{FF2B5EF4-FFF2-40B4-BE49-F238E27FC236}">
                <a16:creationId xmlns:a16="http://schemas.microsoft.com/office/drawing/2014/main" id="{72536AFF-57C2-C034-525B-33426EE82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9866" y="1721109"/>
            <a:ext cx="786034" cy="786034"/>
          </a:xfrm>
          <a:prstGeom prst="rect">
            <a:avLst/>
          </a:prstGeom>
        </p:spPr>
      </p:pic>
      <p:pic>
        <p:nvPicPr>
          <p:cNvPr id="14" name="Graphic 13" descr="User Crown Female outline">
            <a:extLst>
              <a:ext uri="{FF2B5EF4-FFF2-40B4-BE49-F238E27FC236}">
                <a16:creationId xmlns:a16="http://schemas.microsoft.com/office/drawing/2014/main" id="{3661A0BC-7F14-FED8-36E9-D27E2F9A1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71381" y="1731097"/>
            <a:ext cx="786034" cy="7860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D36FB3-0CFD-BBAE-6C4B-2E0900F34039}"/>
              </a:ext>
            </a:extLst>
          </p:cNvPr>
          <p:cNvSpPr txBox="1"/>
          <p:nvPr/>
        </p:nvSpPr>
        <p:spPr>
          <a:xfrm>
            <a:off x="8326851" y="1504620"/>
            <a:ext cx="308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Protocol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94A7FA-3BEA-A44E-A033-D6665A3E29B5}"/>
                  </a:ext>
                </a:extLst>
              </p:cNvPr>
              <p:cNvSpPr txBox="1"/>
              <p:nvPr/>
            </p:nvSpPr>
            <p:spPr>
              <a:xfrm>
                <a:off x="3044228" y="3437956"/>
                <a:ext cx="1416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94A7FA-3BEA-A44E-A033-D6665A3E2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228" y="3437956"/>
                <a:ext cx="1416478" cy="523220"/>
              </a:xfrm>
              <a:prstGeom prst="rect">
                <a:avLst/>
              </a:prstGeom>
              <a:blipFill>
                <a:blip r:embed="rId11"/>
                <a:stretch>
                  <a:fillRect r="-177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0906AD-D851-7C86-B6E5-6B016F2002BC}"/>
              </a:ext>
            </a:extLst>
          </p:cNvPr>
          <p:cNvCxnSpPr>
            <a:cxnSpLocks/>
          </p:cNvCxnSpPr>
          <p:nvPr/>
        </p:nvCxnSpPr>
        <p:spPr>
          <a:xfrm>
            <a:off x="8380964" y="2104016"/>
            <a:ext cx="7622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4D9AE7-F584-114C-1FBD-9885E578749E}"/>
              </a:ext>
            </a:extLst>
          </p:cNvPr>
          <p:cNvCxnSpPr>
            <a:cxnSpLocks/>
          </p:cNvCxnSpPr>
          <p:nvPr/>
        </p:nvCxnSpPr>
        <p:spPr>
          <a:xfrm flipV="1">
            <a:off x="2792028" y="2095583"/>
            <a:ext cx="0" cy="9608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563E511-8A61-155C-C285-535F8E07A9C4}"/>
              </a:ext>
            </a:extLst>
          </p:cNvPr>
          <p:cNvSpPr/>
          <p:nvPr/>
        </p:nvSpPr>
        <p:spPr>
          <a:xfrm flipH="1">
            <a:off x="1147687" y="1700095"/>
            <a:ext cx="786033" cy="81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702DCA-2BEB-6E3A-D9B4-64DB6F1A0D22}"/>
              </a:ext>
            </a:extLst>
          </p:cNvPr>
          <p:cNvSpPr/>
          <p:nvPr/>
        </p:nvSpPr>
        <p:spPr>
          <a:xfrm>
            <a:off x="1919679" y="1008668"/>
            <a:ext cx="709461" cy="1498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41" name="Graphic 40" descr="Female Profile outline">
            <a:extLst>
              <a:ext uri="{FF2B5EF4-FFF2-40B4-BE49-F238E27FC236}">
                <a16:creationId xmlns:a16="http://schemas.microsoft.com/office/drawing/2014/main" id="{73F02801-9136-B072-E4B0-344971FDF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5942" y="1025634"/>
            <a:ext cx="792008" cy="792008"/>
          </a:xfrm>
          <a:prstGeom prst="rect">
            <a:avLst/>
          </a:prstGeom>
        </p:spPr>
      </p:pic>
      <p:pic>
        <p:nvPicPr>
          <p:cNvPr id="43" name="Graphic 42" descr="Male profile outline">
            <a:extLst>
              <a:ext uri="{FF2B5EF4-FFF2-40B4-BE49-F238E27FC236}">
                <a16:creationId xmlns:a16="http://schemas.microsoft.com/office/drawing/2014/main" id="{CA26C239-E4F6-C3FC-1793-7A3881EA4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18" y="986306"/>
            <a:ext cx="792008" cy="792008"/>
          </a:xfrm>
          <a:prstGeom prst="rect">
            <a:avLst/>
          </a:prstGeom>
        </p:spPr>
      </p:pic>
      <p:pic>
        <p:nvPicPr>
          <p:cNvPr id="44" name="Graphic 43" descr="User Crown Male outline">
            <a:extLst>
              <a:ext uri="{FF2B5EF4-FFF2-40B4-BE49-F238E27FC236}">
                <a16:creationId xmlns:a16="http://schemas.microsoft.com/office/drawing/2014/main" id="{58B68AAB-A5F6-4D4D-DF16-05D4EDE74C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878" y="1699087"/>
            <a:ext cx="786034" cy="786034"/>
          </a:xfrm>
          <a:prstGeom prst="rect">
            <a:avLst/>
          </a:prstGeom>
        </p:spPr>
      </p:pic>
      <p:pic>
        <p:nvPicPr>
          <p:cNvPr id="45" name="Graphic 44" descr="User Crown Female outline">
            <a:extLst>
              <a:ext uri="{FF2B5EF4-FFF2-40B4-BE49-F238E27FC236}">
                <a16:creationId xmlns:a16="http://schemas.microsoft.com/office/drawing/2014/main" id="{7E9AABB9-6562-13CA-DBF7-A4AF9CB68C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1393" y="1709075"/>
            <a:ext cx="786034" cy="786034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5569C70-FFF8-7291-B8B6-3F6059EA974A}"/>
              </a:ext>
            </a:extLst>
          </p:cNvPr>
          <p:cNvCxnSpPr>
            <a:cxnSpLocks/>
          </p:cNvCxnSpPr>
          <p:nvPr/>
        </p:nvCxnSpPr>
        <p:spPr>
          <a:xfrm>
            <a:off x="2833925" y="2069374"/>
            <a:ext cx="2526827" cy="103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F627488-71B4-9BE2-257D-EDD610541A17}"/>
              </a:ext>
            </a:extLst>
          </p:cNvPr>
          <p:cNvSpPr txBox="1"/>
          <p:nvPr/>
        </p:nvSpPr>
        <p:spPr>
          <a:xfrm>
            <a:off x="2711687" y="1504620"/>
            <a:ext cx="308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Protocol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EF7471-0DEC-C990-38BD-49413160671D}"/>
                  </a:ext>
                </a:extLst>
              </p:cNvPr>
              <p:cNvSpPr txBox="1"/>
              <p:nvPr/>
            </p:nvSpPr>
            <p:spPr>
              <a:xfrm>
                <a:off x="2792028" y="2390829"/>
                <a:ext cx="1416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EF7471-0DEC-C990-38BD-494131606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028" y="2390829"/>
                <a:ext cx="1416478" cy="523220"/>
              </a:xfrm>
              <a:prstGeom prst="rect">
                <a:avLst/>
              </a:prstGeom>
              <a:blipFill>
                <a:blip r:embed="rId12"/>
                <a:stretch>
                  <a:fillRect r="-2655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91302C-6D66-7782-FBEE-21ED94D9D00B}"/>
                  </a:ext>
                </a:extLst>
              </p:cNvPr>
              <p:cNvSpPr txBox="1"/>
              <p:nvPr/>
            </p:nvSpPr>
            <p:spPr>
              <a:xfrm>
                <a:off x="8701169" y="3369065"/>
                <a:ext cx="17036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={3,2}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91302C-6D66-7782-FBEE-21ED94D9D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169" y="3369065"/>
                <a:ext cx="1703672" cy="523220"/>
              </a:xfrm>
              <a:prstGeom prst="rect">
                <a:avLst/>
              </a:prstGeom>
              <a:blipFill>
                <a:blip r:embed="rId13"/>
                <a:stretch>
                  <a:fillRect r="-147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DC515F-A139-313D-09BB-FDF4C73FA26D}"/>
              </a:ext>
            </a:extLst>
          </p:cNvPr>
          <p:cNvCxnSpPr>
            <a:cxnSpLocks/>
          </p:cNvCxnSpPr>
          <p:nvPr/>
        </p:nvCxnSpPr>
        <p:spPr>
          <a:xfrm flipV="1">
            <a:off x="8300252" y="2181544"/>
            <a:ext cx="846044" cy="85520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7B3F73-BDD0-5825-920A-451ABA2DB196}"/>
                  </a:ext>
                </a:extLst>
              </p:cNvPr>
              <p:cNvSpPr txBox="1"/>
              <p:nvPr/>
            </p:nvSpPr>
            <p:spPr>
              <a:xfrm>
                <a:off x="8800342" y="2485121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7B3F73-BDD0-5825-920A-451ABA2DB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42" y="2485121"/>
                <a:ext cx="45717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9C7AC3-24C6-A35A-9F6A-3574E8A11041}"/>
              </a:ext>
            </a:extLst>
          </p:cNvPr>
          <p:cNvCxnSpPr>
            <a:cxnSpLocks/>
          </p:cNvCxnSpPr>
          <p:nvPr/>
        </p:nvCxnSpPr>
        <p:spPr>
          <a:xfrm>
            <a:off x="9171884" y="2104016"/>
            <a:ext cx="7622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Graphic 9" descr="Programmer female with solid fill">
            <a:extLst>
              <a:ext uri="{FF2B5EF4-FFF2-40B4-BE49-F238E27FC236}">
                <a16:creationId xmlns:a16="http://schemas.microsoft.com/office/drawing/2014/main" id="{CB398C46-9134-82B1-BFB5-2A2AEDA863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64398" y="3021251"/>
            <a:ext cx="914469" cy="914469"/>
          </a:xfrm>
          <a:prstGeom prst="rect">
            <a:avLst/>
          </a:prstGeom>
        </p:spPr>
      </p:pic>
      <p:pic>
        <p:nvPicPr>
          <p:cNvPr id="16" name="Graphic 15" descr="Programmer female with solid fill">
            <a:extLst>
              <a:ext uri="{FF2B5EF4-FFF2-40B4-BE49-F238E27FC236}">
                <a16:creationId xmlns:a16="http://schemas.microsoft.com/office/drawing/2014/main" id="{22E7B4C1-11BD-785C-D839-96290659A0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00134" y="3018877"/>
            <a:ext cx="914469" cy="914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9EED69-DE57-A899-7DB4-61B4559E4721}"/>
                  </a:ext>
                </a:extLst>
              </p:cNvPr>
              <p:cNvSpPr txBox="1"/>
              <p:nvPr/>
            </p:nvSpPr>
            <p:spPr>
              <a:xfrm>
                <a:off x="2019678" y="3890727"/>
                <a:ext cx="1494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Static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9EED69-DE57-A899-7DB4-61B4559E4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78" y="3890727"/>
                <a:ext cx="1494800" cy="523220"/>
              </a:xfrm>
              <a:prstGeom prst="rect">
                <a:avLst/>
              </a:prstGeom>
              <a:blipFill>
                <a:blip r:embed="rId17"/>
                <a:stretch>
                  <a:fillRect l="-7563" t="-11905" r="-84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B2364F-00DD-7F02-A1CF-2D3CFF201DC8}"/>
                  </a:ext>
                </a:extLst>
              </p:cNvPr>
              <p:cNvSpPr txBox="1"/>
              <p:nvPr/>
            </p:nvSpPr>
            <p:spPr>
              <a:xfrm>
                <a:off x="7455855" y="3890727"/>
                <a:ext cx="19429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Adaptive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B2364F-00DD-7F02-A1CF-2D3CFF201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55" y="3890727"/>
                <a:ext cx="1942963" cy="523220"/>
              </a:xfrm>
              <a:prstGeom prst="rect">
                <a:avLst/>
              </a:prstGeom>
              <a:blipFill>
                <a:blip r:embed="rId18"/>
                <a:stretch>
                  <a:fillRect l="-6494" t="-11905" r="-64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0A2B6A-ACB0-3BA1-FD6C-7FB047F0A5A6}"/>
              </a:ext>
            </a:extLst>
          </p:cNvPr>
          <p:cNvSpPr txBox="1"/>
          <p:nvPr/>
        </p:nvSpPr>
        <p:spPr>
          <a:xfrm>
            <a:off x="948252" y="4434552"/>
            <a:ext cx="3771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/>
              <a:t>Decide corrupt parties </a:t>
            </a:r>
            <a:r>
              <a:rPr lang="en-US" sz="2800" dirty="0">
                <a:solidFill>
                  <a:srgbClr val="FF0000"/>
                </a:solidFill>
              </a:rPr>
              <a:t>before</a:t>
            </a:r>
            <a:r>
              <a:rPr lang="en-US" sz="2800" dirty="0"/>
              <a:t> the protocol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5E51A1-CE55-DB43-FAD9-82A79EB25B48}"/>
              </a:ext>
            </a:extLst>
          </p:cNvPr>
          <p:cNvSpPr txBox="1"/>
          <p:nvPr/>
        </p:nvSpPr>
        <p:spPr>
          <a:xfrm>
            <a:off x="6541663" y="4428600"/>
            <a:ext cx="3771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/>
              <a:t>No timing restriction on corruption decision</a:t>
            </a:r>
          </a:p>
        </p:txBody>
      </p:sp>
    </p:spTree>
    <p:extLst>
      <p:ext uri="{BB962C8B-B14F-4D97-AF65-F5344CB8AC3E}">
        <p14:creationId xmlns:p14="http://schemas.microsoft.com/office/powerpoint/2010/main" val="2897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B667B-84F5-CA60-4F54-322D4D24E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753597C-133A-8B31-3154-3B705E290B25}"/>
              </a:ext>
            </a:extLst>
          </p:cNvPr>
          <p:cNvSpPr/>
          <p:nvPr/>
        </p:nvSpPr>
        <p:spPr>
          <a:xfrm flipH="1">
            <a:off x="6692607" y="1680305"/>
            <a:ext cx="786033" cy="81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6579A9-18E6-FF05-7CDE-472448B480FA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Static vs Adaptive Security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F32D358-DEB6-28D0-B2B7-6FA31F0B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Graphic 10" descr="Female Profile outline">
            <a:extLst>
              <a:ext uri="{FF2B5EF4-FFF2-40B4-BE49-F238E27FC236}">
                <a16:creationId xmlns:a16="http://schemas.microsoft.com/office/drawing/2014/main" id="{394DD480-CA0B-F1EB-63BD-34E0A847E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5930" y="1047656"/>
            <a:ext cx="792008" cy="792008"/>
          </a:xfrm>
          <a:prstGeom prst="rect">
            <a:avLst/>
          </a:prstGeom>
        </p:spPr>
      </p:pic>
      <p:pic>
        <p:nvPicPr>
          <p:cNvPr id="12" name="Graphic 11" descr="Male profile outline">
            <a:extLst>
              <a:ext uri="{FF2B5EF4-FFF2-40B4-BE49-F238E27FC236}">
                <a16:creationId xmlns:a16="http://schemas.microsoft.com/office/drawing/2014/main" id="{E74CEC56-98B1-6098-80AC-02906404F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906" y="1008328"/>
            <a:ext cx="792008" cy="792008"/>
          </a:xfrm>
          <a:prstGeom prst="rect">
            <a:avLst/>
          </a:prstGeom>
        </p:spPr>
      </p:pic>
      <p:pic>
        <p:nvPicPr>
          <p:cNvPr id="13" name="Graphic 12" descr="User Crown Male outline">
            <a:extLst>
              <a:ext uri="{FF2B5EF4-FFF2-40B4-BE49-F238E27FC236}">
                <a16:creationId xmlns:a16="http://schemas.microsoft.com/office/drawing/2014/main" id="{2F9E5D86-B1DC-454D-BCD5-063696575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9866" y="1721109"/>
            <a:ext cx="786034" cy="786034"/>
          </a:xfrm>
          <a:prstGeom prst="rect">
            <a:avLst/>
          </a:prstGeom>
        </p:spPr>
      </p:pic>
      <p:pic>
        <p:nvPicPr>
          <p:cNvPr id="14" name="Graphic 13" descr="User Crown Female outline">
            <a:extLst>
              <a:ext uri="{FF2B5EF4-FFF2-40B4-BE49-F238E27FC236}">
                <a16:creationId xmlns:a16="http://schemas.microsoft.com/office/drawing/2014/main" id="{501F1107-8A88-AE23-AC37-3D21833F4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71381" y="1731097"/>
            <a:ext cx="786034" cy="786034"/>
          </a:xfrm>
          <a:prstGeom prst="rect">
            <a:avLst/>
          </a:prstGeom>
        </p:spPr>
      </p:pic>
      <p:pic>
        <p:nvPicPr>
          <p:cNvPr id="15" name="Graphic 14" descr="Programmer female with solid fill">
            <a:extLst>
              <a:ext uri="{FF2B5EF4-FFF2-40B4-BE49-F238E27FC236}">
                <a16:creationId xmlns:a16="http://schemas.microsoft.com/office/drawing/2014/main" id="{E3217D37-BCE5-445E-85A9-8A53685964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64398" y="3021251"/>
            <a:ext cx="914469" cy="9144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23C1690-E3CC-F399-06D0-B50CFEE4C660}"/>
              </a:ext>
            </a:extLst>
          </p:cNvPr>
          <p:cNvSpPr txBox="1"/>
          <p:nvPr/>
        </p:nvSpPr>
        <p:spPr>
          <a:xfrm>
            <a:off x="8326851" y="1504620"/>
            <a:ext cx="308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Protocol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DFA640-24E7-BCFA-0EDC-78CF64B2555E}"/>
                  </a:ext>
                </a:extLst>
              </p:cNvPr>
              <p:cNvSpPr txBox="1"/>
              <p:nvPr/>
            </p:nvSpPr>
            <p:spPr>
              <a:xfrm>
                <a:off x="3044228" y="3437956"/>
                <a:ext cx="1416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DFA640-24E7-BCFA-0EDC-78CF64B25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228" y="3437956"/>
                <a:ext cx="1416478" cy="523220"/>
              </a:xfrm>
              <a:prstGeom prst="rect">
                <a:avLst/>
              </a:prstGeom>
              <a:blipFill>
                <a:blip r:embed="rId13"/>
                <a:stretch>
                  <a:fillRect r="-177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F9E1B0-4BB2-846A-AAC0-C846F8E0E4A0}"/>
              </a:ext>
            </a:extLst>
          </p:cNvPr>
          <p:cNvCxnSpPr>
            <a:cxnSpLocks/>
          </p:cNvCxnSpPr>
          <p:nvPr/>
        </p:nvCxnSpPr>
        <p:spPr>
          <a:xfrm>
            <a:off x="8380964" y="2104016"/>
            <a:ext cx="7622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Graphic 35" descr="Programmer female with solid fill">
            <a:extLst>
              <a:ext uri="{FF2B5EF4-FFF2-40B4-BE49-F238E27FC236}">
                <a16:creationId xmlns:a16="http://schemas.microsoft.com/office/drawing/2014/main" id="{30CAA347-879B-B848-9E3B-53A90EA2C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00134" y="3018877"/>
            <a:ext cx="914469" cy="914469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1FE048D-A920-4625-2521-93372ED66C80}"/>
              </a:ext>
            </a:extLst>
          </p:cNvPr>
          <p:cNvCxnSpPr>
            <a:cxnSpLocks/>
          </p:cNvCxnSpPr>
          <p:nvPr/>
        </p:nvCxnSpPr>
        <p:spPr>
          <a:xfrm flipV="1">
            <a:off x="2792028" y="2095583"/>
            <a:ext cx="0" cy="9608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B363B81-F384-968B-6738-B9E22979AE5E}"/>
              </a:ext>
            </a:extLst>
          </p:cNvPr>
          <p:cNvSpPr/>
          <p:nvPr/>
        </p:nvSpPr>
        <p:spPr>
          <a:xfrm flipH="1">
            <a:off x="1147687" y="1700095"/>
            <a:ext cx="786033" cy="81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6BF4FB-AD92-CAC4-FF13-216A785D5214}"/>
              </a:ext>
            </a:extLst>
          </p:cNvPr>
          <p:cNvSpPr/>
          <p:nvPr/>
        </p:nvSpPr>
        <p:spPr>
          <a:xfrm>
            <a:off x="1919679" y="1008668"/>
            <a:ext cx="709461" cy="1498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41" name="Graphic 40" descr="Female Profile outline">
            <a:extLst>
              <a:ext uri="{FF2B5EF4-FFF2-40B4-BE49-F238E27FC236}">
                <a16:creationId xmlns:a16="http://schemas.microsoft.com/office/drawing/2014/main" id="{F5BEA833-F360-EFB2-67BD-2B476F9FE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5942" y="1025634"/>
            <a:ext cx="792008" cy="792008"/>
          </a:xfrm>
          <a:prstGeom prst="rect">
            <a:avLst/>
          </a:prstGeom>
        </p:spPr>
      </p:pic>
      <p:pic>
        <p:nvPicPr>
          <p:cNvPr id="43" name="Graphic 42" descr="Male profile outline">
            <a:extLst>
              <a:ext uri="{FF2B5EF4-FFF2-40B4-BE49-F238E27FC236}">
                <a16:creationId xmlns:a16="http://schemas.microsoft.com/office/drawing/2014/main" id="{7544A74D-A533-9E6E-13A9-C7F024EB4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18" y="986306"/>
            <a:ext cx="792008" cy="792008"/>
          </a:xfrm>
          <a:prstGeom prst="rect">
            <a:avLst/>
          </a:prstGeom>
        </p:spPr>
      </p:pic>
      <p:pic>
        <p:nvPicPr>
          <p:cNvPr id="44" name="Graphic 43" descr="User Crown Male outline">
            <a:extLst>
              <a:ext uri="{FF2B5EF4-FFF2-40B4-BE49-F238E27FC236}">
                <a16:creationId xmlns:a16="http://schemas.microsoft.com/office/drawing/2014/main" id="{ED11F7DB-C9AE-6D9E-B245-C59DD27E5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878" y="1699087"/>
            <a:ext cx="786034" cy="786034"/>
          </a:xfrm>
          <a:prstGeom prst="rect">
            <a:avLst/>
          </a:prstGeom>
        </p:spPr>
      </p:pic>
      <p:pic>
        <p:nvPicPr>
          <p:cNvPr id="45" name="Graphic 44" descr="User Crown Female outline">
            <a:extLst>
              <a:ext uri="{FF2B5EF4-FFF2-40B4-BE49-F238E27FC236}">
                <a16:creationId xmlns:a16="http://schemas.microsoft.com/office/drawing/2014/main" id="{6E0E310A-A506-3BDF-195E-678AEEABF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1393" y="1709075"/>
            <a:ext cx="786034" cy="786034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1E6DAED-BA89-0F2A-D938-D0AD5A180D1F}"/>
              </a:ext>
            </a:extLst>
          </p:cNvPr>
          <p:cNvCxnSpPr>
            <a:cxnSpLocks/>
          </p:cNvCxnSpPr>
          <p:nvPr/>
        </p:nvCxnSpPr>
        <p:spPr>
          <a:xfrm>
            <a:off x="2833925" y="2069374"/>
            <a:ext cx="2526827" cy="103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51C2442-AA64-C97D-2034-225342750DDF}"/>
              </a:ext>
            </a:extLst>
          </p:cNvPr>
          <p:cNvSpPr txBox="1"/>
          <p:nvPr/>
        </p:nvSpPr>
        <p:spPr>
          <a:xfrm>
            <a:off x="2711687" y="1504620"/>
            <a:ext cx="308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Protocol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7EFE8D-B628-7029-9054-5C059E8F1284}"/>
                  </a:ext>
                </a:extLst>
              </p:cNvPr>
              <p:cNvSpPr txBox="1"/>
              <p:nvPr/>
            </p:nvSpPr>
            <p:spPr>
              <a:xfrm>
                <a:off x="2792028" y="2390829"/>
                <a:ext cx="1416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7EFE8D-B628-7029-9054-5C059E8F1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028" y="2390829"/>
                <a:ext cx="1416478" cy="523220"/>
              </a:xfrm>
              <a:prstGeom prst="rect">
                <a:avLst/>
              </a:prstGeom>
              <a:blipFill>
                <a:blip r:embed="rId14"/>
                <a:stretch>
                  <a:fillRect r="-2655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10B2CE-3B7D-2B6C-6CFF-1245C4A3B6AE}"/>
              </a:ext>
            </a:extLst>
          </p:cNvPr>
          <p:cNvCxnSpPr>
            <a:cxnSpLocks/>
          </p:cNvCxnSpPr>
          <p:nvPr/>
        </p:nvCxnSpPr>
        <p:spPr>
          <a:xfrm>
            <a:off x="9171884" y="2104016"/>
            <a:ext cx="7622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EE5EC0-C722-7E6E-D4E6-2A85CF217F38}"/>
              </a:ext>
            </a:extLst>
          </p:cNvPr>
          <p:cNvCxnSpPr>
            <a:cxnSpLocks/>
          </p:cNvCxnSpPr>
          <p:nvPr/>
        </p:nvCxnSpPr>
        <p:spPr>
          <a:xfrm flipV="1">
            <a:off x="8380964" y="2211575"/>
            <a:ext cx="1543878" cy="844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50F98E-90E5-947D-32FB-9BFA5EC4B85C}"/>
              </a:ext>
            </a:extLst>
          </p:cNvPr>
          <p:cNvCxnSpPr>
            <a:cxnSpLocks/>
          </p:cNvCxnSpPr>
          <p:nvPr/>
        </p:nvCxnSpPr>
        <p:spPr>
          <a:xfrm>
            <a:off x="9967374" y="2101608"/>
            <a:ext cx="7622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E90376-5517-2F06-3D60-D873F77B99E9}"/>
                  </a:ext>
                </a:extLst>
              </p:cNvPr>
              <p:cNvSpPr txBox="1"/>
              <p:nvPr/>
            </p:nvSpPr>
            <p:spPr>
              <a:xfrm>
                <a:off x="9143207" y="2559665"/>
                <a:ext cx="457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E90376-5517-2F06-3D60-D873F77B9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207" y="2559665"/>
                <a:ext cx="45717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AF08E3-3168-50B9-3229-BAB23DEFC30D}"/>
                  </a:ext>
                </a:extLst>
              </p:cNvPr>
              <p:cNvSpPr txBox="1"/>
              <p:nvPr/>
            </p:nvSpPr>
            <p:spPr>
              <a:xfrm>
                <a:off x="8701169" y="3369065"/>
                <a:ext cx="19761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={3,2,4}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AF08E3-3168-50B9-3229-BAB23DEFC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169" y="3369065"/>
                <a:ext cx="1976182" cy="523220"/>
              </a:xfrm>
              <a:prstGeom prst="rect">
                <a:avLst/>
              </a:prstGeom>
              <a:blipFill>
                <a:blip r:embed="rId16"/>
                <a:stretch>
                  <a:fillRect r="-127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C748094-83D1-D3A1-C573-C8DED32AA2E6}"/>
              </a:ext>
            </a:extLst>
          </p:cNvPr>
          <p:cNvSpPr txBox="1"/>
          <p:nvPr/>
        </p:nvSpPr>
        <p:spPr>
          <a:xfrm>
            <a:off x="1533922" y="5886472"/>
            <a:ext cx="9132589" cy="432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2800" dirty="0"/>
              <a:t>Adaptively secure threshold Schnorr signatures from DDH!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EF8827-46B0-CA98-03EB-07F652D03040}"/>
              </a:ext>
            </a:extLst>
          </p:cNvPr>
          <p:cNvSpPr/>
          <p:nvPr/>
        </p:nvSpPr>
        <p:spPr>
          <a:xfrm>
            <a:off x="6199097" y="977848"/>
            <a:ext cx="5257382" cy="44813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A1B5DD-311D-F90E-B552-8E65B688B109}"/>
                  </a:ext>
                </a:extLst>
              </p:cNvPr>
              <p:cNvSpPr txBox="1"/>
              <p:nvPr/>
            </p:nvSpPr>
            <p:spPr>
              <a:xfrm>
                <a:off x="2019678" y="3890727"/>
                <a:ext cx="1494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Static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A1B5DD-311D-F90E-B552-8E65B688B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78" y="3890727"/>
                <a:ext cx="1494800" cy="523220"/>
              </a:xfrm>
              <a:prstGeom prst="rect">
                <a:avLst/>
              </a:prstGeom>
              <a:blipFill>
                <a:blip r:embed="rId17"/>
                <a:stretch>
                  <a:fillRect l="-7563" t="-11905" r="-84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58F7CC-53DB-653B-D7A6-29CB396DD938}"/>
                  </a:ext>
                </a:extLst>
              </p:cNvPr>
              <p:cNvSpPr txBox="1"/>
              <p:nvPr/>
            </p:nvSpPr>
            <p:spPr>
              <a:xfrm>
                <a:off x="7455855" y="3890727"/>
                <a:ext cx="19429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Adaptive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58F7CC-53DB-653B-D7A6-29CB396DD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55" y="3890727"/>
                <a:ext cx="1942963" cy="523220"/>
              </a:xfrm>
              <a:prstGeom prst="rect">
                <a:avLst/>
              </a:prstGeom>
              <a:blipFill>
                <a:blip r:embed="rId18"/>
                <a:stretch>
                  <a:fillRect l="-6494" t="-11905" r="-64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1D1B695-74F4-D620-01AD-DA84419594ED}"/>
              </a:ext>
            </a:extLst>
          </p:cNvPr>
          <p:cNvSpPr txBox="1"/>
          <p:nvPr/>
        </p:nvSpPr>
        <p:spPr>
          <a:xfrm>
            <a:off x="948252" y="4434552"/>
            <a:ext cx="3771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/>
              <a:t>Decide corrupt parties </a:t>
            </a:r>
            <a:r>
              <a:rPr lang="en-US" sz="2800" dirty="0">
                <a:solidFill>
                  <a:srgbClr val="FF0000"/>
                </a:solidFill>
              </a:rPr>
              <a:t>before</a:t>
            </a:r>
            <a:r>
              <a:rPr lang="en-US" sz="2800" dirty="0"/>
              <a:t> the protocol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A9F323-B322-619E-AEDA-F34A11671824}"/>
              </a:ext>
            </a:extLst>
          </p:cNvPr>
          <p:cNvSpPr txBox="1"/>
          <p:nvPr/>
        </p:nvSpPr>
        <p:spPr>
          <a:xfrm>
            <a:off x="6541663" y="4428600"/>
            <a:ext cx="3771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/>
              <a:t>No timing restriction on corruption decision</a:t>
            </a:r>
          </a:p>
        </p:txBody>
      </p:sp>
    </p:spTree>
    <p:extLst>
      <p:ext uri="{BB962C8B-B14F-4D97-AF65-F5344CB8AC3E}">
        <p14:creationId xmlns:p14="http://schemas.microsoft.com/office/powerpoint/2010/main" val="17805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7BD25-476A-9A10-5CC7-372334E1F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F3F62E-42EF-33A1-BE93-DA5B5BB2F1D4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Existing Adaptively Secure Schnorr (standard assumptions)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6417E16-1F95-F779-1EA8-186EDB65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FA657B90-CD54-1095-1D98-87EF1B320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803166"/>
                  </p:ext>
                </p:extLst>
              </p:nvPr>
            </p:nvGraphicFramePr>
            <p:xfrm>
              <a:off x="515007" y="1160016"/>
              <a:ext cx="11161985" cy="25071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7961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66894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038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218820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787922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906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Scheme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Rounds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Signing key size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Identifiable Abort?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Model + Assumptions 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247378"/>
                      </a:ext>
                    </a:extLst>
                  </a:tr>
                  <a:tr h="5044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Zero</m:t>
                              </m:r>
                              <m:sSup>
                                <m:sSup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/>
                            <a:t> [Mak22]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KRT [KRT24]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401991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err="1"/>
                            <a:t>Glacius</a:t>
                          </a:r>
                          <a:r>
                            <a:rPr lang="en-US" sz="2800" b="0" dirty="0"/>
                            <a:t> [B</a:t>
                          </a:r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</a:rPr>
                            <a:t>D</a:t>
                          </a:r>
                          <a:r>
                            <a:rPr lang="en-US" sz="2800" b="0" dirty="0"/>
                            <a:t>LR25]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1954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FA657B90-CD54-1095-1D98-87EF1B320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803166"/>
                  </p:ext>
                </p:extLst>
              </p:nvPr>
            </p:nvGraphicFramePr>
            <p:xfrm>
              <a:off x="515007" y="1160016"/>
              <a:ext cx="11161985" cy="25071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7961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66894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038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218820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787922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Scheme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Rounds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Signing key size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Identifiable Abort?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Model + Assumptions 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247378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9" t="-195122" r="-278541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724" t="-195122" r="-459483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7353" t="-195122" r="-291912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KRT [KRT24]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724" t="-295122" r="-459483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7353" t="-295122" r="-291912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40199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err="1"/>
                            <a:t>Glacius</a:t>
                          </a:r>
                          <a:r>
                            <a:rPr lang="en-US" sz="2800" b="0" dirty="0"/>
                            <a:t> [B</a:t>
                          </a:r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</a:rPr>
                            <a:t>D</a:t>
                          </a:r>
                          <a:r>
                            <a:rPr lang="en-US" sz="2800" b="0" dirty="0"/>
                            <a:t>LR25]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724" t="-395122" r="-459483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7353" t="-395122" r="-291912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19542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Graphic 20" descr="Badge Cross with solid fill">
            <a:extLst>
              <a:ext uri="{FF2B5EF4-FFF2-40B4-BE49-F238E27FC236}">
                <a16:creationId xmlns:a16="http://schemas.microsoft.com/office/drawing/2014/main" id="{4A51ECD6-B402-03B3-86AF-E88CE712A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632" y="2648648"/>
            <a:ext cx="445592" cy="445592"/>
          </a:xfrm>
          <a:prstGeom prst="rect">
            <a:avLst/>
          </a:prstGeom>
        </p:spPr>
      </p:pic>
      <p:pic>
        <p:nvPicPr>
          <p:cNvPr id="25" name="Graphic 24" descr="Badge Tick1 with solid fill">
            <a:extLst>
              <a:ext uri="{FF2B5EF4-FFF2-40B4-BE49-F238E27FC236}">
                <a16:creationId xmlns:a16="http://schemas.microsoft.com/office/drawing/2014/main" id="{89AE7E1B-FD53-1720-B225-0728C54F7F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1" y="3172041"/>
            <a:ext cx="445591" cy="445591"/>
          </a:xfrm>
          <a:prstGeom prst="rect">
            <a:avLst/>
          </a:prstGeom>
        </p:spPr>
      </p:pic>
      <p:pic>
        <p:nvPicPr>
          <p:cNvPr id="28" name="Graphic 27" descr="Badge Tick1 with solid fill">
            <a:extLst>
              <a:ext uri="{FF2B5EF4-FFF2-40B4-BE49-F238E27FC236}">
                <a16:creationId xmlns:a16="http://schemas.microsoft.com/office/drawing/2014/main" id="{6B2D3D23-926A-EBF6-2AB4-ADD13EB8E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2" y="2105228"/>
            <a:ext cx="445591" cy="4455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F1D374-5C3F-F93A-B2BF-11481141F834}"/>
                  </a:ext>
                </a:extLst>
              </p:cNvPr>
              <p:cNvSpPr txBox="1"/>
              <p:nvPr/>
            </p:nvSpPr>
            <p:spPr>
              <a:xfrm>
                <a:off x="1601593" y="4402952"/>
                <a:ext cx="8988807" cy="598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ea typeface="Cambria Math" panose="02040503050406030204" pitchFamily="18" charset="0"/>
                  </a:rPr>
                  <a:t>Zero</a:t>
                </a:r>
                <a:r>
                  <a:rPr lang="en-US" sz="2800" dirty="0" err="1"/>
                  <a:t>S</a:t>
                </a:r>
                <a:r>
                  <a:rPr lang="en-US" sz="2800" dirty="0"/>
                  <a:t> assumes secure channels and secure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erasures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F1D374-5C3F-F93A-B2BF-11481141F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93" y="4402952"/>
                <a:ext cx="8988807" cy="598177"/>
              </a:xfrm>
              <a:prstGeom prst="rect">
                <a:avLst/>
              </a:prstGeom>
              <a:blipFill>
                <a:blip r:embed="rId8"/>
                <a:stretch>
                  <a:fillRect r="-56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C4C299F3-6029-DAF5-8E03-B663B92AB1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301070"/>
                  </p:ext>
                </p:extLst>
              </p:nvPr>
            </p:nvGraphicFramePr>
            <p:xfrm>
              <a:off x="515008" y="5387513"/>
              <a:ext cx="11161984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7923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90663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806657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218820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787921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ROM + 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C4C299F3-6029-DAF5-8E03-B663B92AB1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301070"/>
                  </p:ext>
                </p:extLst>
              </p:nvPr>
            </p:nvGraphicFramePr>
            <p:xfrm>
              <a:off x="515008" y="5387513"/>
              <a:ext cx="11161984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7923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90663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806657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218820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787921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91525" t="-11905" r="-45678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2254" t="-11905" r="-279577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ROM + 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717FBBDA-9E56-6021-7E1F-D860A49215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0973" y="5445519"/>
            <a:ext cx="445591" cy="4455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046E19-E36A-BE9E-BE45-0D3EE9931D82}"/>
              </a:ext>
            </a:extLst>
          </p:cNvPr>
          <p:cNvSpPr/>
          <p:nvPr/>
        </p:nvSpPr>
        <p:spPr>
          <a:xfrm>
            <a:off x="417302" y="5298460"/>
            <a:ext cx="11375305" cy="680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909127-9222-B025-8795-B0FE7C9DCBA5}"/>
              </a:ext>
            </a:extLst>
          </p:cNvPr>
          <p:cNvSpPr txBox="1"/>
          <p:nvPr/>
        </p:nvSpPr>
        <p:spPr>
          <a:xfrm>
            <a:off x="4534678" y="5951999"/>
            <a:ext cx="274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Statically secure</a:t>
            </a:r>
          </a:p>
        </p:txBody>
      </p:sp>
    </p:spTree>
    <p:extLst>
      <p:ext uri="{BB962C8B-B14F-4D97-AF65-F5344CB8AC3E}">
        <p14:creationId xmlns:p14="http://schemas.microsoft.com/office/powerpoint/2010/main" val="36497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9733C-3E1A-9030-E20B-DEA8FD8B1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9152C9-7DD0-E5A5-ED87-B49FF79AE772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Existing Adaptively Secure Schnorr (standard assumptions)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BDF52C7-4908-9CE5-EC17-1E1107E3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7C92E98A-EB72-E626-AF9D-F282C1DD73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726296"/>
                  </p:ext>
                </p:extLst>
              </p:nvPr>
            </p:nvGraphicFramePr>
            <p:xfrm>
              <a:off x="515007" y="1160016"/>
              <a:ext cx="11161985" cy="30252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7961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66894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038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218820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787922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906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Scheme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Rounds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Signing key size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Identifiable Abort?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Model + Assumptions 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247378"/>
                      </a:ext>
                    </a:extLst>
                  </a:tr>
                  <a:tr h="5044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Zero</m:t>
                              </m:r>
                              <m:sSup>
                                <m:sSup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/>
                            <a:t> [Mak22]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KRT [KRT24]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401991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err="1"/>
                            <a:t>Glacius</a:t>
                          </a:r>
                          <a:r>
                            <a:rPr lang="en-US" sz="2800" b="0" dirty="0"/>
                            <a:t> [B</a:t>
                          </a:r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</a:rPr>
                            <a:t>D</a:t>
                          </a:r>
                          <a:r>
                            <a:rPr lang="en-US" sz="2800" b="0" dirty="0"/>
                            <a:t>LR25]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195423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This work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7795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7C92E98A-EB72-E626-AF9D-F282C1DD73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726296"/>
                  </p:ext>
                </p:extLst>
              </p:nvPr>
            </p:nvGraphicFramePr>
            <p:xfrm>
              <a:off x="515007" y="1160016"/>
              <a:ext cx="11161985" cy="30252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7961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66894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038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218820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787922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Scheme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Rounds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Signing key size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Identifiable Abort?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Model + Assumptions 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247378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9" t="-195122" r="-278541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724" t="-195122" r="-459483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7353" t="-195122" r="-291912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KRT [KRT24]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724" t="-295122" r="-459483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7353" t="-295122" r="-291912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40199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err="1"/>
                            <a:t>Glacius</a:t>
                          </a:r>
                          <a:r>
                            <a:rPr lang="en-US" sz="2800" b="0" dirty="0"/>
                            <a:t> [B</a:t>
                          </a:r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</a:rPr>
                            <a:t>D</a:t>
                          </a:r>
                          <a:r>
                            <a:rPr lang="en-US" sz="2800" b="0" dirty="0"/>
                            <a:t>LR25]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724" t="-395122" r="-459483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7353" t="-395122" r="-291912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19542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This work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724" t="-495122" r="-459483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7353" t="-495122" r="-291912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7795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Graphic 20" descr="Badge Cross with solid fill">
            <a:extLst>
              <a:ext uri="{FF2B5EF4-FFF2-40B4-BE49-F238E27FC236}">
                <a16:creationId xmlns:a16="http://schemas.microsoft.com/office/drawing/2014/main" id="{2DF80157-E755-F3FD-7A32-C2D2147AD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632" y="2648648"/>
            <a:ext cx="445592" cy="445592"/>
          </a:xfrm>
          <a:prstGeom prst="rect">
            <a:avLst/>
          </a:prstGeom>
        </p:spPr>
      </p:pic>
      <p:pic>
        <p:nvPicPr>
          <p:cNvPr id="25" name="Graphic 24" descr="Badge Tick1 with solid fill">
            <a:extLst>
              <a:ext uri="{FF2B5EF4-FFF2-40B4-BE49-F238E27FC236}">
                <a16:creationId xmlns:a16="http://schemas.microsoft.com/office/drawing/2014/main" id="{798F46CC-E261-D73C-136C-F868689BC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1" y="3172041"/>
            <a:ext cx="445591" cy="445591"/>
          </a:xfrm>
          <a:prstGeom prst="rect">
            <a:avLst/>
          </a:prstGeom>
        </p:spPr>
      </p:pic>
      <p:pic>
        <p:nvPicPr>
          <p:cNvPr id="28" name="Graphic 27" descr="Badge Tick1 with solid fill">
            <a:extLst>
              <a:ext uri="{FF2B5EF4-FFF2-40B4-BE49-F238E27FC236}">
                <a16:creationId xmlns:a16="http://schemas.microsoft.com/office/drawing/2014/main" id="{CFE430BE-9C39-5990-BF6D-690697869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2" y="2105228"/>
            <a:ext cx="445591" cy="4455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09B88D-3A13-3C89-CF1C-AAFEE8BA7060}"/>
                  </a:ext>
                </a:extLst>
              </p:cNvPr>
              <p:cNvSpPr txBox="1"/>
              <p:nvPr/>
            </p:nvSpPr>
            <p:spPr>
              <a:xfrm>
                <a:off x="1601593" y="4402952"/>
                <a:ext cx="8988807" cy="598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ea typeface="Cambria Math" panose="02040503050406030204" pitchFamily="18" charset="0"/>
                  </a:rPr>
                  <a:t>Zero</a:t>
                </a:r>
                <a:r>
                  <a:rPr lang="en-US" sz="2800" dirty="0" err="1"/>
                  <a:t>S</a:t>
                </a:r>
                <a:r>
                  <a:rPr lang="en-US" sz="2800" dirty="0"/>
                  <a:t> assumes secure channels and secure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erasures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09B88D-3A13-3C89-CF1C-AAFEE8BA7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93" y="4402952"/>
                <a:ext cx="8988807" cy="598177"/>
              </a:xfrm>
              <a:prstGeom prst="rect">
                <a:avLst/>
              </a:prstGeom>
              <a:blipFill>
                <a:blip r:embed="rId8"/>
                <a:stretch>
                  <a:fillRect r="-56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FA35A1E0-63BB-412A-9D1B-C5FE684FEF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008" y="5387513"/>
              <a:ext cx="11161984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7923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90663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806657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218820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787921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ROM + 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FA35A1E0-63BB-412A-9D1B-C5FE684FEF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008" y="5387513"/>
              <a:ext cx="11161984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7923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90663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806657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218820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787921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91525" t="-11905" r="-45678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2254" t="-11905" r="-279577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ROM + 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FB319A05-B4C8-64D1-2677-1B4B291F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0973" y="5445519"/>
            <a:ext cx="445591" cy="4455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B19286-D8E7-8925-2F54-800562706574}"/>
              </a:ext>
            </a:extLst>
          </p:cNvPr>
          <p:cNvSpPr/>
          <p:nvPr/>
        </p:nvSpPr>
        <p:spPr>
          <a:xfrm>
            <a:off x="417302" y="5298460"/>
            <a:ext cx="11375305" cy="680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4D3272-429E-3B76-8247-C4D16209C33E}"/>
              </a:ext>
            </a:extLst>
          </p:cNvPr>
          <p:cNvSpPr txBox="1"/>
          <p:nvPr/>
        </p:nvSpPr>
        <p:spPr>
          <a:xfrm>
            <a:off x="4534678" y="5951999"/>
            <a:ext cx="274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Statically secure</a:t>
            </a:r>
          </a:p>
        </p:txBody>
      </p:sp>
      <p:pic>
        <p:nvPicPr>
          <p:cNvPr id="5" name="Graphic 4" descr="Badge Tick1 with solid fill">
            <a:extLst>
              <a:ext uri="{FF2B5EF4-FFF2-40B4-BE49-F238E27FC236}">
                <a16:creationId xmlns:a16="http://schemas.microsoft.com/office/drawing/2014/main" id="{74701DB6-1C41-77B1-168E-041A94ECB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1" y="3695433"/>
            <a:ext cx="445591" cy="4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8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"/>
  <p:tag name="PPSPLIT_SPLI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"/>
  <p:tag name="PPSPLIT_SPLI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"/>
  <p:tag name="PPSPLIT_SPLI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"/>
  <p:tag name="PPSPLIT_SPLI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11781</TotalTime>
  <Words>4313</Words>
  <Application>Microsoft Macintosh PowerPoint</Application>
  <PresentationFormat>Widescreen</PresentationFormat>
  <Paragraphs>754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Arial</vt:lpstr>
      <vt:lpstr>Cambria Math</vt:lpstr>
      <vt:lpstr>Monaco</vt:lpstr>
      <vt:lpstr>Office Theme</vt:lpstr>
      <vt:lpstr>Adaptively Secure Three-Round Threshold Schnorr Signatures from DDH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Das, Sourav</dc:creator>
  <cp:lastModifiedBy>Das, Sourav</cp:lastModifiedBy>
  <cp:revision>53</cp:revision>
  <dcterms:created xsi:type="dcterms:W3CDTF">2025-04-03T18:13:58Z</dcterms:created>
  <dcterms:modified xsi:type="dcterms:W3CDTF">2025-08-20T14:07:34Z</dcterms:modified>
</cp:coreProperties>
</file>