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5" r:id="rId2"/>
    <p:sldMasterId id="2147483662" r:id="rId3"/>
    <p:sldMasterId id="2147483669" r:id="rId4"/>
  </p:sldMasterIdLst>
  <p:notesMasterIdLst>
    <p:notesMasterId r:id="rId31"/>
  </p:notesMasterIdLst>
  <p:sldIdLst>
    <p:sldId id="1690" r:id="rId5"/>
    <p:sldId id="1044" r:id="rId6"/>
    <p:sldId id="1381" r:id="rId7"/>
    <p:sldId id="1691" r:id="rId8"/>
    <p:sldId id="1693" r:id="rId9"/>
    <p:sldId id="1849" r:id="rId10"/>
    <p:sldId id="1889" r:id="rId11"/>
    <p:sldId id="1899" r:id="rId12"/>
    <p:sldId id="1898" r:id="rId13"/>
    <p:sldId id="1908" r:id="rId14"/>
    <p:sldId id="1890" r:id="rId15"/>
    <p:sldId id="1900" r:id="rId16"/>
    <p:sldId id="1876" r:id="rId17"/>
    <p:sldId id="1924" r:id="rId18"/>
    <p:sldId id="1877" r:id="rId19"/>
    <p:sldId id="1878" r:id="rId20"/>
    <p:sldId id="1925" r:id="rId21"/>
    <p:sldId id="1928" r:id="rId22"/>
    <p:sldId id="1929" r:id="rId23"/>
    <p:sldId id="1927" r:id="rId24"/>
    <p:sldId id="1901" r:id="rId25"/>
    <p:sldId id="1903" r:id="rId26"/>
    <p:sldId id="1902" r:id="rId27"/>
    <p:sldId id="1906" r:id="rId28"/>
    <p:sldId id="1921" r:id="rId29"/>
    <p:sldId id="297" r:id="rId30"/>
  </p:sldIdLst>
  <p:sldSz cx="12192000" cy="6858000"/>
  <p:notesSz cx="6858000" cy="9144000"/>
  <p:embeddedFontLst>
    <p:embeddedFont>
      <p:font typeface="ＭＳ Ｐゴシック" panose="020B0600070205080204" pitchFamily="34" charset="-128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libri Light" panose="020F0302020204030204" pitchFamily="34" charset="0"/>
      <p:regular r:id="rId37"/>
      <p:italic r:id="rId38"/>
    </p:embeddedFont>
    <p:embeddedFont>
      <p:font typeface="Cambria Math" panose="02040503050406030204" pitchFamily="18" charset="0"/>
      <p:regular r:id="rId39"/>
    </p:embeddedFont>
    <p:embeddedFont>
      <p:font typeface="Candara" panose="020E0502030303020204" pitchFamily="34" charset="0"/>
      <p:regular r:id="rId40"/>
      <p:bold r:id="rId41"/>
      <p:italic r:id="rId42"/>
      <p:boldItalic r:id="rId43"/>
    </p:embeddedFont>
    <p:embeddedFont>
      <p:font typeface="Lucida Calligraphy" panose="03010101010101010101" pitchFamily="66" charset="0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6" autoAdjust="0"/>
    <p:restoredTop sz="94660"/>
  </p:normalViewPr>
  <p:slideViewPr>
    <p:cSldViewPr snapToGrid="0">
      <p:cViewPr varScale="1">
        <p:scale>
          <a:sx n="77" d="100"/>
          <a:sy n="77" d="100"/>
        </p:scale>
        <p:origin x="173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8.fntdata"/><Relationship Id="rId21" Type="http://schemas.openxmlformats.org/officeDocument/2006/relationships/slide" Target="slides/slide17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834B2-6EED-4E71-8BB1-1347BD086324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8A590-4CCD-4F92-A6F4-84136C0E6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83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7D0AB2-6E98-493F-BA49-16FE67CDE06E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50533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90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56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E2FF9-4A46-4110-9BD0-ECD7A5C229E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06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8A590-4CCD-4F92-A6F4-84136C0E643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23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3DCDFFD-8420-DD3C-AAEA-433B74A2A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448" y="1005840"/>
            <a:ext cx="11887200" cy="2377440"/>
          </a:xfrm>
        </p:spPr>
        <p:txBody>
          <a:bodyPr anchor="b"/>
          <a:lstStyle>
            <a:lvl1pPr algn="ctr">
              <a:lnSpc>
                <a:spcPct val="12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BDD71AF5-1AC3-2FF7-B571-1C7AA917C8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60" y="6583680"/>
            <a:ext cx="2743200" cy="274320"/>
          </a:xfrm>
        </p:spPr>
        <p:txBody>
          <a:bodyPr/>
          <a:lstStyle/>
          <a:p>
            <a:fld id="{33639637-A6E8-452D-98B2-51C8A29CC287}" type="datetime1">
              <a:rPr lang="en-US" smtClean="0"/>
              <a:t>8/20/2025</a:t>
            </a:fld>
            <a:endParaRPr lang="en-US"/>
          </a:p>
        </p:txBody>
      </p:sp>
      <p:sp>
        <p:nvSpPr>
          <p:cNvPr id="15" name="Footer Placeholder 12">
            <a:extLst>
              <a:ext uri="{FF2B5EF4-FFF2-40B4-BE49-F238E27FC236}">
                <a16:creationId xmlns:a16="http://schemas.microsoft.com/office/drawing/2014/main" id="{DFDA877D-6069-8C07-DA58-96AFF2122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3048" y="6583680"/>
            <a:ext cx="457200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3">
            <a:extLst>
              <a:ext uri="{FF2B5EF4-FFF2-40B4-BE49-F238E27FC236}">
                <a16:creationId xmlns:a16="http://schemas.microsoft.com/office/drawing/2014/main" id="{59623009-302D-9819-0CF5-98D8D879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9992" y="6583680"/>
            <a:ext cx="2743200" cy="274320"/>
          </a:xfrm>
        </p:spPr>
        <p:txBody>
          <a:bodyPr/>
          <a:lstStyle/>
          <a:p>
            <a:r>
              <a:rPr lang="en-US"/>
              <a:t>Use macro for slide numbers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D61378-C083-D497-81E2-C44FA692D369}"/>
              </a:ext>
            </a:extLst>
          </p:cNvPr>
          <p:cNvSpPr/>
          <p:nvPr userDrawn="1"/>
        </p:nvSpPr>
        <p:spPr>
          <a:xfrm>
            <a:off x="0" y="0"/>
            <a:ext cx="155448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6B6EAE-C869-79BE-1872-3EB3A054F7DA}"/>
              </a:ext>
            </a:extLst>
          </p:cNvPr>
          <p:cNvSpPr/>
          <p:nvPr userDrawn="1"/>
        </p:nvSpPr>
        <p:spPr>
          <a:xfrm>
            <a:off x="12033504" y="0"/>
            <a:ext cx="155448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365456-DD93-C052-880C-E4F8F4562D64}"/>
              </a:ext>
            </a:extLst>
          </p:cNvPr>
          <p:cNvSpPr/>
          <p:nvPr userDrawn="1"/>
        </p:nvSpPr>
        <p:spPr>
          <a:xfrm>
            <a:off x="0" y="0"/>
            <a:ext cx="12188952" cy="10058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B04A12-0CD2-D19E-4333-9E13354CF974}"/>
              </a:ext>
            </a:extLst>
          </p:cNvPr>
          <p:cNvSpPr/>
          <p:nvPr userDrawn="1"/>
        </p:nvSpPr>
        <p:spPr>
          <a:xfrm>
            <a:off x="3048" y="6400800"/>
            <a:ext cx="12188952" cy="182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849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24473-E22B-4738-84E9-D795A7C2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209EC-14E8-428D-B76F-9288597E7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99B8A-D4E6-4EC3-9198-2E7DA53C1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1670-9DD0-459B-977E-B405486FFF41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36A66-E0E2-4906-B260-52C3A7724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58114-1B49-4B22-A972-97C85CAB0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Use macro for slide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59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k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30F81C-3038-4574-9254-560E701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46E4-BD1F-46AE-B11D-82FA519AC7FB}" type="datetime1">
              <a:rPr lang="en-US" smtClean="0"/>
              <a:t>8/20/2025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FCA42B-1094-4E4F-9D87-05E02057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06A1EA-16F2-4878-A658-660470A0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Use macro for slide numbers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29A037-6059-4CE8-AA52-8350F80CE04A}"/>
              </a:ext>
            </a:extLst>
          </p:cNvPr>
          <p:cNvSpPr/>
          <p:nvPr userDrawn="1"/>
        </p:nvSpPr>
        <p:spPr>
          <a:xfrm>
            <a:off x="0" y="0"/>
            <a:ext cx="36576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3F7691-78B2-48BD-8A6F-3F75E8AD77A4}"/>
              </a:ext>
            </a:extLst>
          </p:cNvPr>
          <p:cNvSpPr/>
          <p:nvPr userDrawn="1"/>
        </p:nvSpPr>
        <p:spPr>
          <a:xfrm>
            <a:off x="11823192" y="0"/>
            <a:ext cx="36576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DD7FBC-7BAB-4918-BF54-B8EBAFD9CD55}"/>
              </a:ext>
            </a:extLst>
          </p:cNvPr>
          <p:cNvSpPr/>
          <p:nvPr userDrawn="1"/>
        </p:nvSpPr>
        <p:spPr>
          <a:xfrm>
            <a:off x="0" y="0"/>
            <a:ext cx="12188952" cy="2743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bg1"/>
                </a:solidFill>
              </a:rPr>
              <a:t>This layout is “Ink Title Only”. Use “Title Only” for non-draft slides.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E33D18-58AE-4B01-BF6D-FAB091124370}"/>
              </a:ext>
            </a:extLst>
          </p:cNvPr>
          <p:cNvSpPr/>
          <p:nvPr userDrawn="1"/>
        </p:nvSpPr>
        <p:spPr>
          <a:xfrm>
            <a:off x="0" y="6400800"/>
            <a:ext cx="12188952" cy="1828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7B9DD9-FA79-4E5C-8111-FED366D11BE4}"/>
              </a:ext>
            </a:extLst>
          </p:cNvPr>
          <p:cNvSpPr/>
          <p:nvPr userDrawn="1"/>
        </p:nvSpPr>
        <p:spPr>
          <a:xfrm>
            <a:off x="0" y="822960"/>
            <a:ext cx="12188952" cy="1828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55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4ABE6-0596-4FA3-AE63-51DA2452C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880"/>
            <a:ext cx="11457432" cy="73152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30F81C-3038-4574-9254-560E701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ACF9-5D1D-4DBF-ABEA-93C42033C8AC}" type="datetime1">
              <a:rPr lang="en-US" smtClean="0"/>
              <a:t>8/20/2025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FCA42B-1094-4E4F-9D87-05E02057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06A1EA-16F2-4878-A658-660470A0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Use macro for slide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663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k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20D2F5-42B6-4E6C-A06D-559DDA171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3C59-926E-44D2-B63C-57B70178FAAA}" type="datetime1">
              <a:rPr lang="en-US" smtClean="0"/>
              <a:t>8/20/2025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15E2BF-4647-4E69-94C1-555CF168C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B1EE9-1A51-466E-A9B5-A5F0B668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Use macro for slide numbers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A8D170-E73F-4DEA-92ED-F9015A1DBA6F}"/>
              </a:ext>
            </a:extLst>
          </p:cNvPr>
          <p:cNvSpPr/>
          <p:nvPr userDrawn="1"/>
        </p:nvSpPr>
        <p:spPr>
          <a:xfrm>
            <a:off x="0" y="0"/>
            <a:ext cx="36576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7FC346-0E37-488B-A67A-40813A55CC5A}"/>
              </a:ext>
            </a:extLst>
          </p:cNvPr>
          <p:cNvSpPr/>
          <p:nvPr userDrawn="1"/>
        </p:nvSpPr>
        <p:spPr>
          <a:xfrm>
            <a:off x="11823192" y="0"/>
            <a:ext cx="36576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D0060C-1956-49D3-A600-85DFFC2552C5}"/>
              </a:ext>
            </a:extLst>
          </p:cNvPr>
          <p:cNvSpPr/>
          <p:nvPr userDrawn="1"/>
        </p:nvSpPr>
        <p:spPr>
          <a:xfrm>
            <a:off x="0" y="0"/>
            <a:ext cx="12188952" cy="2743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chemeClr val="bg1"/>
                </a:solidFill>
              </a:rPr>
              <a:t>This layout is “Ink Blank”. Use “Blank” for non-draft slides.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414544-3FD2-4D2C-BAD3-03D3D274F4C4}"/>
              </a:ext>
            </a:extLst>
          </p:cNvPr>
          <p:cNvSpPr/>
          <p:nvPr userDrawn="1"/>
        </p:nvSpPr>
        <p:spPr>
          <a:xfrm>
            <a:off x="0" y="6400800"/>
            <a:ext cx="12188952" cy="1828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867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>
            <a:extLst>
              <a:ext uri="{FF2B5EF4-FFF2-40B4-BE49-F238E27FC236}">
                <a16:creationId xmlns:a16="http://schemas.microsoft.com/office/drawing/2014/main" id="{0F97EDC7-29FD-8D09-6B62-559E535D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7315200"/>
            <a:ext cx="11457432" cy="73152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20D2F5-42B6-4E6C-A06D-559DDA171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615C-B564-43D1-81E8-3A51D4599FB9}" type="datetime1">
              <a:rPr lang="en-US" smtClean="0"/>
              <a:t>8/20/2025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15E2BF-4647-4E69-94C1-555CF168C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B1EE9-1A51-466E-A9B5-A5F0B668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Use macro for slide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796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3DCDFFD-8420-DD3C-AAEA-433B74A2A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448" y="1005840"/>
            <a:ext cx="11887200" cy="2377440"/>
          </a:xfrm>
        </p:spPr>
        <p:txBody>
          <a:bodyPr anchor="b"/>
          <a:lstStyle>
            <a:lvl1pPr algn="ctr">
              <a:lnSpc>
                <a:spcPct val="12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BDD71AF5-1AC3-2FF7-B571-1C7AA917C8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60" y="6583680"/>
            <a:ext cx="2743200" cy="274320"/>
          </a:xfrm>
        </p:spPr>
        <p:txBody>
          <a:bodyPr/>
          <a:lstStyle/>
          <a:p>
            <a:fld id="{33639637-A6E8-452D-98B2-51C8A29CC287}" type="datetime1">
              <a:rPr lang="en-US" smtClean="0"/>
              <a:t>8/20/2025</a:t>
            </a:fld>
            <a:endParaRPr lang="en-US"/>
          </a:p>
        </p:txBody>
      </p:sp>
      <p:sp>
        <p:nvSpPr>
          <p:cNvPr id="15" name="Footer Placeholder 12">
            <a:extLst>
              <a:ext uri="{FF2B5EF4-FFF2-40B4-BE49-F238E27FC236}">
                <a16:creationId xmlns:a16="http://schemas.microsoft.com/office/drawing/2014/main" id="{DFDA877D-6069-8C07-DA58-96AFF2122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3048" y="6583680"/>
            <a:ext cx="457200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3">
            <a:extLst>
              <a:ext uri="{FF2B5EF4-FFF2-40B4-BE49-F238E27FC236}">
                <a16:creationId xmlns:a16="http://schemas.microsoft.com/office/drawing/2014/main" id="{59623009-302D-9819-0CF5-98D8D879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9992" y="6583680"/>
            <a:ext cx="2743200" cy="274320"/>
          </a:xfrm>
        </p:spPr>
        <p:txBody>
          <a:bodyPr/>
          <a:lstStyle/>
          <a:p>
            <a:r>
              <a:rPr lang="en-US"/>
              <a:t>Use macro for slide numbers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D61378-C083-D497-81E2-C44FA692D369}"/>
              </a:ext>
            </a:extLst>
          </p:cNvPr>
          <p:cNvSpPr/>
          <p:nvPr userDrawn="1"/>
        </p:nvSpPr>
        <p:spPr>
          <a:xfrm>
            <a:off x="0" y="0"/>
            <a:ext cx="155448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6B6EAE-C869-79BE-1872-3EB3A054F7DA}"/>
              </a:ext>
            </a:extLst>
          </p:cNvPr>
          <p:cNvSpPr/>
          <p:nvPr userDrawn="1"/>
        </p:nvSpPr>
        <p:spPr>
          <a:xfrm>
            <a:off x="12033504" y="0"/>
            <a:ext cx="155448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365456-DD93-C052-880C-E4F8F4562D64}"/>
              </a:ext>
            </a:extLst>
          </p:cNvPr>
          <p:cNvSpPr/>
          <p:nvPr userDrawn="1"/>
        </p:nvSpPr>
        <p:spPr>
          <a:xfrm>
            <a:off x="0" y="0"/>
            <a:ext cx="12188952" cy="10058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B04A12-0CD2-D19E-4333-9E13354CF974}"/>
              </a:ext>
            </a:extLst>
          </p:cNvPr>
          <p:cNvSpPr/>
          <p:nvPr userDrawn="1"/>
        </p:nvSpPr>
        <p:spPr>
          <a:xfrm>
            <a:off x="3048" y="6400800"/>
            <a:ext cx="12188952" cy="182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6DE371-CEB7-5486-D840-45AEE5B2D190}"/>
              </a:ext>
            </a:extLst>
          </p:cNvPr>
          <p:cNvSpPr/>
          <p:nvPr userDrawn="1"/>
        </p:nvSpPr>
        <p:spPr>
          <a:xfrm>
            <a:off x="10143744" y="0"/>
            <a:ext cx="2048256" cy="11521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Speaker Video Placeholder</a:t>
            </a:r>
          </a:p>
        </p:txBody>
      </p:sp>
    </p:spTree>
    <p:extLst>
      <p:ext uri="{BB962C8B-B14F-4D97-AF65-F5344CB8AC3E}">
        <p14:creationId xmlns:p14="http://schemas.microsoft.com/office/powerpoint/2010/main" val="3589671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24473-E22B-4738-84E9-D795A7C2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209EC-14E8-428D-B76F-9288597E7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99B8A-D4E6-4EC3-9198-2E7DA53C1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1670-9DD0-459B-977E-B405486FFF41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36A66-E0E2-4906-B260-52C3A7724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58114-1B49-4B22-A972-97C85CAB0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Use macro for slide numbers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8908B6-A7FD-4400-8647-90855E6A9E74}"/>
              </a:ext>
            </a:extLst>
          </p:cNvPr>
          <p:cNvSpPr/>
          <p:nvPr userDrawn="1"/>
        </p:nvSpPr>
        <p:spPr>
          <a:xfrm>
            <a:off x="0" y="0"/>
            <a:ext cx="832104" cy="6400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8ED34E-5142-4A48-8F5B-3284EAEF9E42}"/>
              </a:ext>
            </a:extLst>
          </p:cNvPr>
          <p:cNvSpPr/>
          <p:nvPr userDrawn="1"/>
        </p:nvSpPr>
        <p:spPr>
          <a:xfrm>
            <a:off x="11347704" y="0"/>
            <a:ext cx="841248" cy="6400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4EC8D2-5D9D-4506-B3D8-1A05793591C6}"/>
              </a:ext>
            </a:extLst>
          </p:cNvPr>
          <p:cNvSpPr/>
          <p:nvPr userDrawn="1"/>
        </p:nvSpPr>
        <p:spPr>
          <a:xfrm>
            <a:off x="0" y="0"/>
            <a:ext cx="12188952" cy="17099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97ABE9-2DF8-43AA-9621-A3A87A19CE9C}"/>
              </a:ext>
            </a:extLst>
          </p:cNvPr>
          <p:cNvSpPr/>
          <p:nvPr userDrawn="1"/>
        </p:nvSpPr>
        <p:spPr>
          <a:xfrm>
            <a:off x="0" y="6089650"/>
            <a:ext cx="12188952" cy="4940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1B3328-2B5B-3D12-5867-41FCF3CFECDB}"/>
              </a:ext>
            </a:extLst>
          </p:cNvPr>
          <p:cNvSpPr/>
          <p:nvPr userDrawn="1"/>
        </p:nvSpPr>
        <p:spPr>
          <a:xfrm>
            <a:off x="10143744" y="0"/>
            <a:ext cx="2048256" cy="11521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Speaker Video Placeholder</a:t>
            </a:r>
          </a:p>
        </p:txBody>
      </p:sp>
    </p:spTree>
    <p:extLst>
      <p:ext uri="{BB962C8B-B14F-4D97-AF65-F5344CB8AC3E}">
        <p14:creationId xmlns:p14="http://schemas.microsoft.com/office/powerpoint/2010/main" val="2318036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k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30F81C-3038-4574-9254-560E701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46E4-BD1F-46AE-B11D-82FA519AC7FB}" type="datetime1">
              <a:rPr lang="en-US" smtClean="0"/>
              <a:t>8/20/2025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FCA42B-1094-4E4F-9D87-05E02057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06A1EA-16F2-4878-A658-660470A0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Use macro for slide numbers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29A037-6059-4CE8-AA52-8350F80CE04A}"/>
              </a:ext>
            </a:extLst>
          </p:cNvPr>
          <p:cNvSpPr/>
          <p:nvPr userDrawn="1"/>
        </p:nvSpPr>
        <p:spPr>
          <a:xfrm>
            <a:off x="0" y="0"/>
            <a:ext cx="36576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3F7691-78B2-48BD-8A6F-3F75E8AD77A4}"/>
              </a:ext>
            </a:extLst>
          </p:cNvPr>
          <p:cNvSpPr/>
          <p:nvPr userDrawn="1"/>
        </p:nvSpPr>
        <p:spPr>
          <a:xfrm>
            <a:off x="11823192" y="0"/>
            <a:ext cx="36576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DD7FBC-7BAB-4918-BF54-B8EBAFD9CD55}"/>
              </a:ext>
            </a:extLst>
          </p:cNvPr>
          <p:cNvSpPr/>
          <p:nvPr userDrawn="1"/>
        </p:nvSpPr>
        <p:spPr>
          <a:xfrm>
            <a:off x="0" y="0"/>
            <a:ext cx="12188952" cy="274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This layout is “Ink Title Only”. Use “Title Only” for non-draft slides.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E33D18-58AE-4B01-BF6D-FAB091124370}"/>
              </a:ext>
            </a:extLst>
          </p:cNvPr>
          <p:cNvSpPr/>
          <p:nvPr userDrawn="1"/>
        </p:nvSpPr>
        <p:spPr>
          <a:xfrm>
            <a:off x="0" y="6400800"/>
            <a:ext cx="12188952" cy="182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7B9DD9-FA79-4E5C-8111-FED366D11BE4}"/>
              </a:ext>
            </a:extLst>
          </p:cNvPr>
          <p:cNvSpPr/>
          <p:nvPr userDrawn="1"/>
        </p:nvSpPr>
        <p:spPr>
          <a:xfrm>
            <a:off x="0" y="822960"/>
            <a:ext cx="12188952" cy="182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670316-BA24-F42A-860C-22F16A46130D}"/>
              </a:ext>
            </a:extLst>
          </p:cNvPr>
          <p:cNvSpPr/>
          <p:nvPr userDrawn="1"/>
        </p:nvSpPr>
        <p:spPr>
          <a:xfrm>
            <a:off x="10143744" y="0"/>
            <a:ext cx="2048256" cy="11521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Speaker Video Placeholder</a:t>
            </a:r>
          </a:p>
        </p:txBody>
      </p:sp>
    </p:spTree>
    <p:extLst>
      <p:ext uri="{BB962C8B-B14F-4D97-AF65-F5344CB8AC3E}">
        <p14:creationId xmlns:p14="http://schemas.microsoft.com/office/powerpoint/2010/main" val="514344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4ABE6-0596-4FA3-AE63-51DA2452C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880"/>
            <a:ext cx="11457432" cy="73152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30F81C-3038-4574-9254-560E701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ACF9-5D1D-4DBF-ABEA-93C42033C8AC}" type="datetime1">
              <a:rPr lang="en-US" smtClean="0"/>
              <a:t>8/20/2025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FCA42B-1094-4E4F-9D87-05E02057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06A1EA-16F2-4878-A658-660470A0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Use macro for slide numbers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29A037-6059-4CE8-AA52-8350F80CE04A}"/>
              </a:ext>
            </a:extLst>
          </p:cNvPr>
          <p:cNvSpPr/>
          <p:nvPr userDrawn="1"/>
        </p:nvSpPr>
        <p:spPr>
          <a:xfrm>
            <a:off x="0" y="0"/>
            <a:ext cx="36576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3F7691-78B2-48BD-8A6F-3F75E8AD77A4}"/>
              </a:ext>
            </a:extLst>
          </p:cNvPr>
          <p:cNvSpPr/>
          <p:nvPr userDrawn="1"/>
        </p:nvSpPr>
        <p:spPr>
          <a:xfrm>
            <a:off x="11823192" y="0"/>
            <a:ext cx="36576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DD7FBC-7BAB-4918-BF54-B8EBAFD9CD55}"/>
              </a:ext>
            </a:extLst>
          </p:cNvPr>
          <p:cNvSpPr/>
          <p:nvPr userDrawn="1"/>
        </p:nvSpPr>
        <p:spPr>
          <a:xfrm>
            <a:off x="0" y="0"/>
            <a:ext cx="12188952" cy="274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E33D18-58AE-4B01-BF6D-FAB091124370}"/>
              </a:ext>
            </a:extLst>
          </p:cNvPr>
          <p:cNvSpPr/>
          <p:nvPr userDrawn="1"/>
        </p:nvSpPr>
        <p:spPr>
          <a:xfrm>
            <a:off x="0" y="6400800"/>
            <a:ext cx="12188952" cy="182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185287-8A40-4288-B195-FD688BA34B9B}"/>
              </a:ext>
            </a:extLst>
          </p:cNvPr>
          <p:cNvSpPr/>
          <p:nvPr userDrawn="1"/>
        </p:nvSpPr>
        <p:spPr>
          <a:xfrm>
            <a:off x="0" y="822960"/>
            <a:ext cx="12188952" cy="182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1770E3-8930-DBC7-B586-5EAAC4106DA0}"/>
              </a:ext>
            </a:extLst>
          </p:cNvPr>
          <p:cNvSpPr/>
          <p:nvPr userDrawn="1"/>
        </p:nvSpPr>
        <p:spPr>
          <a:xfrm>
            <a:off x="10143744" y="0"/>
            <a:ext cx="2048256" cy="11521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Speaker Video Placeholder</a:t>
            </a:r>
          </a:p>
        </p:txBody>
      </p:sp>
    </p:spTree>
    <p:extLst>
      <p:ext uri="{BB962C8B-B14F-4D97-AF65-F5344CB8AC3E}">
        <p14:creationId xmlns:p14="http://schemas.microsoft.com/office/powerpoint/2010/main" val="562201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k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20D2F5-42B6-4E6C-A06D-559DDA171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3C59-926E-44D2-B63C-57B70178FAAA}" type="datetime1">
              <a:rPr lang="en-US" smtClean="0"/>
              <a:t>8/20/2025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15E2BF-4647-4E69-94C1-555CF168C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B1EE9-1A51-466E-A9B5-A5F0B668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Use macro for slide numbers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A8D170-E73F-4DEA-92ED-F9015A1DBA6F}"/>
              </a:ext>
            </a:extLst>
          </p:cNvPr>
          <p:cNvSpPr/>
          <p:nvPr userDrawn="1"/>
        </p:nvSpPr>
        <p:spPr>
          <a:xfrm>
            <a:off x="0" y="0"/>
            <a:ext cx="36576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7FC346-0E37-488B-A67A-40813A55CC5A}"/>
              </a:ext>
            </a:extLst>
          </p:cNvPr>
          <p:cNvSpPr/>
          <p:nvPr userDrawn="1"/>
        </p:nvSpPr>
        <p:spPr>
          <a:xfrm>
            <a:off x="11823192" y="0"/>
            <a:ext cx="36576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D0060C-1956-49D3-A600-85DFFC2552C5}"/>
              </a:ext>
            </a:extLst>
          </p:cNvPr>
          <p:cNvSpPr/>
          <p:nvPr userDrawn="1"/>
        </p:nvSpPr>
        <p:spPr>
          <a:xfrm>
            <a:off x="0" y="0"/>
            <a:ext cx="12188952" cy="274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chemeClr val="tx1"/>
                </a:solidFill>
              </a:rPr>
              <a:t>This layout is “Ink Blank”. Use “Blank” for non-draft slides.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414544-3FD2-4D2C-BAD3-03D3D274F4C4}"/>
              </a:ext>
            </a:extLst>
          </p:cNvPr>
          <p:cNvSpPr/>
          <p:nvPr userDrawn="1"/>
        </p:nvSpPr>
        <p:spPr>
          <a:xfrm>
            <a:off x="0" y="6400800"/>
            <a:ext cx="12188952" cy="182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07CB7B-F5C7-F542-2802-611637E983F4}"/>
              </a:ext>
            </a:extLst>
          </p:cNvPr>
          <p:cNvSpPr/>
          <p:nvPr userDrawn="1"/>
        </p:nvSpPr>
        <p:spPr>
          <a:xfrm>
            <a:off x="10143744" y="0"/>
            <a:ext cx="2048256" cy="11521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Speaker Video Placeholder</a:t>
            </a:r>
          </a:p>
        </p:txBody>
      </p:sp>
    </p:spTree>
    <p:extLst>
      <p:ext uri="{BB962C8B-B14F-4D97-AF65-F5344CB8AC3E}">
        <p14:creationId xmlns:p14="http://schemas.microsoft.com/office/powerpoint/2010/main" val="1073544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24473-E22B-4738-84E9-D795A7C2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209EC-14E8-428D-B76F-9288597E7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99B8A-D4E6-4EC3-9198-2E7DA53C1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1670-9DD0-459B-977E-B405486FFF41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36A66-E0E2-4906-B260-52C3A7724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58114-1B49-4B22-A972-97C85CAB0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Use macro for slide numbers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8908B6-A7FD-4400-8647-90855E6A9E74}"/>
              </a:ext>
            </a:extLst>
          </p:cNvPr>
          <p:cNvSpPr/>
          <p:nvPr userDrawn="1"/>
        </p:nvSpPr>
        <p:spPr>
          <a:xfrm>
            <a:off x="0" y="0"/>
            <a:ext cx="832104" cy="6400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8ED34E-5142-4A48-8F5B-3284EAEF9E42}"/>
              </a:ext>
            </a:extLst>
          </p:cNvPr>
          <p:cNvSpPr/>
          <p:nvPr userDrawn="1"/>
        </p:nvSpPr>
        <p:spPr>
          <a:xfrm>
            <a:off x="11347704" y="0"/>
            <a:ext cx="841248" cy="6400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4EC8D2-5D9D-4506-B3D8-1A05793591C6}"/>
              </a:ext>
            </a:extLst>
          </p:cNvPr>
          <p:cNvSpPr/>
          <p:nvPr userDrawn="1"/>
        </p:nvSpPr>
        <p:spPr>
          <a:xfrm>
            <a:off x="0" y="0"/>
            <a:ext cx="12188952" cy="17099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97ABE9-2DF8-43AA-9621-A3A87A19CE9C}"/>
              </a:ext>
            </a:extLst>
          </p:cNvPr>
          <p:cNvSpPr/>
          <p:nvPr userDrawn="1"/>
        </p:nvSpPr>
        <p:spPr>
          <a:xfrm>
            <a:off x="0" y="6089650"/>
            <a:ext cx="12188952" cy="4940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022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C42674B-7827-96D0-DB1B-DA0196C88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7315200"/>
            <a:ext cx="11457432" cy="73152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20D2F5-42B6-4E6C-A06D-559DDA171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615C-B564-43D1-81E8-3A51D4599FB9}" type="datetime1">
              <a:rPr lang="en-US" smtClean="0"/>
              <a:t>8/20/2025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15E2BF-4647-4E69-94C1-555CF168C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B1EE9-1A51-466E-A9B5-A5F0B668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Use macro for slide numbers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A8D170-E73F-4DEA-92ED-F9015A1DBA6F}"/>
              </a:ext>
            </a:extLst>
          </p:cNvPr>
          <p:cNvSpPr/>
          <p:nvPr userDrawn="1"/>
        </p:nvSpPr>
        <p:spPr>
          <a:xfrm>
            <a:off x="0" y="0"/>
            <a:ext cx="36576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7FC346-0E37-488B-A67A-40813A55CC5A}"/>
              </a:ext>
            </a:extLst>
          </p:cNvPr>
          <p:cNvSpPr/>
          <p:nvPr userDrawn="1"/>
        </p:nvSpPr>
        <p:spPr>
          <a:xfrm>
            <a:off x="11823192" y="0"/>
            <a:ext cx="36576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D0060C-1956-49D3-A600-85DFFC2552C5}"/>
              </a:ext>
            </a:extLst>
          </p:cNvPr>
          <p:cNvSpPr/>
          <p:nvPr userDrawn="1"/>
        </p:nvSpPr>
        <p:spPr>
          <a:xfrm>
            <a:off x="0" y="0"/>
            <a:ext cx="12188952" cy="274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The title placeholder is for accessibility.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414544-3FD2-4D2C-BAD3-03D3D274F4C4}"/>
              </a:ext>
            </a:extLst>
          </p:cNvPr>
          <p:cNvSpPr/>
          <p:nvPr userDrawn="1"/>
        </p:nvSpPr>
        <p:spPr>
          <a:xfrm>
            <a:off x="0" y="6400800"/>
            <a:ext cx="12188952" cy="182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8FB80F-6C18-DC39-0646-FB5AEDBFA624}"/>
              </a:ext>
            </a:extLst>
          </p:cNvPr>
          <p:cNvSpPr/>
          <p:nvPr userDrawn="1"/>
        </p:nvSpPr>
        <p:spPr>
          <a:xfrm>
            <a:off x="10143744" y="0"/>
            <a:ext cx="2048256" cy="11521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Speaker Video Placeholder</a:t>
            </a:r>
          </a:p>
        </p:txBody>
      </p:sp>
    </p:spTree>
    <p:extLst>
      <p:ext uri="{BB962C8B-B14F-4D97-AF65-F5344CB8AC3E}">
        <p14:creationId xmlns:p14="http://schemas.microsoft.com/office/powerpoint/2010/main" val="2972826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3DCDFFD-8420-DD3C-AAEA-433B74A2A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448" y="1005840"/>
            <a:ext cx="11887200" cy="2377440"/>
          </a:xfrm>
        </p:spPr>
        <p:txBody>
          <a:bodyPr anchor="b"/>
          <a:lstStyle>
            <a:lvl1pPr algn="ctr">
              <a:lnSpc>
                <a:spcPct val="12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BDD71AF5-1AC3-2FF7-B571-1C7AA917C8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60" y="6583680"/>
            <a:ext cx="2743200" cy="274320"/>
          </a:xfrm>
        </p:spPr>
        <p:txBody>
          <a:bodyPr/>
          <a:lstStyle/>
          <a:p>
            <a:fld id="{33639637-A6E8-452D-98B2-51C8A29CC287}" type="datetime1">
              <a:rPr lang="en-US" smtClean="0"/>
              <a:t>8/20/2025</a:t>
            </a:fld>
            <a:endParaRPr lang="en-US"/>
          </a:p>
        </p:txBody>
      </p:sp>
      <p:sp>
        <p:nvSpPr>
          <p:cNvPr id="15" name="Footer Placeholder 12">
            <a:extLst>
              <a:ext uri="{FF2B5EF4-FFF2-40B4-BE49-F238E27FC236}">
                <a16:creationId xmlns:a16="http://schemas.microsoft.com/office/drawing/2014/main" id="{DFDA877D-6069-8C07-DA58-96AFF2122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3048" y="6583680"/>
            <a:ext cx="457200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3">
            <a:extLst>
              <a:ext uri="{FF2B5EF4-FFF2-40B4-BE49-F238E27FC236}">
                <a16:creationId xmlns:a16="http://schemas.microsoft.com/office/drawing/2014/main" id="{59623009-302D-9819-0CF5-98D8D879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9992" y="6583680"/>
            <a:ext cx="2743200" cy="274320"/>
          </a:xfrm>
        </p:spPr>
        <p:txBody>
          <a:bodyPr/>
          <a:lstStyle/>
          <a:p>
            <a:r>
              <a:rPr lang="en-US"/>
              <a:t>Use macro for slide numbers</a:t>
            </a:r>
            <a:endParaRPr lang="en-US" dirty="0"/>
          </a:p>
        </p:txBody>
      </p:sp>
      <p:pic>
        <p:nvPicPr>
          <p:cNvPr id="2" name="Camera 1">
            <a:extLst>
              <a:ext uri="{FF2B5EF4-FFF2-40B4-BE49-F238E27FC236}">
                <a16:creationId xmlns:a16="http://schemas.microsoft.com/office/drawing/2014/main" id="{A74A307E-ABDB-A2BC-99DA-86E59AFD3F27}"/>
              </a:ext>
            </a:extLst>
          </p:cNvPr>
          <p:cNvPicPr>
            <a:picLocks noChangeAspect="1"/>
            <a:extLst>
              <a:ext uri="{51228E76-BA90-4043-B771-695A4F85340A}">
                <alf:liveFeedProps xmlns="" xmlns:alf="http://schemas.microsoft.com/office/drawing/2021/livefeed"/>
              </a:ext>
            </a:extLst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744" y="0"/>
            <a:ext cx="2048256" cy="115214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03639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24473-E22B-4738-84E9-D795A7C2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209EC-14E8-428D-B76F-9288597E7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99B8A-D4E6-4EC3-9198-2E7DA53C1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1670-9DD0-459B-977E-B405486FFF41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36A66-E0E2-4906-B260-52C3A7724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58114-1B49-4B22-A972-97C85CAB0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Use macro for slide numbers</a:t>
            </a:r>
            <a:endParaRPr lang="en-US" dirty="0"/>
          </a:p>
        </p:txBody>
      </p:sp>
      <p:pic>
        <p:nvPicPr>
          <p:cNvPr id="7" name="Camera 6">
            <a:extLst>
              <a:ext uri="{FF2B5EF4-FFF2-40B4-BE49-F238E27FC236}">
                <a16:creationId xmlns:a16="http://schemas.microsoft.com/office/drawing/2014/main" id="{55BCD405-B07D-A9B3-6093-C347CE45C3C5}"/>
              </a:ext>
            </a:extLst>
          </p:cNvPr>
          <p:cNvPicPr>
            <a:picLocks noChangeAspect="1"/>
            <a:extLst>
              <a:ext uri="{51228E76-BA90-4043-B771-695A4F85340A}">
                <alf:liveFeedProps xmlns="" xmlns:alf="http://schemas.microsoft.com/office/drawing/2021/livefeed"/>
              </a:ext>
            </a:extLst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744" y="0"/>
            <a:ext cx="2048256" cy="115214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824736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k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30F81C-3038-4574-9254-560E701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46E4-BD1F-46AE-B11D-82FA519AC7FB}" type="datetime1">
              <a:rPr lang="en-US" smtClean="0"/>
              <a:t>8/20/2025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FCA42B-1094-4E4F-9D87-05E02057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06A1EA-16F2-4878-A658-660470A0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Use macro for slide numbers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29A037-6059-4CE8-AA52-8350F80CE04A}"/>
              </a:ext>
            </a:extLst>
          </p:cNvPr>
          <p:cNvSpPr/>
          <p:nvPr userDrawn="1"/>
        </p:nvSpPr>
        <p:spPr>
          <a:xfrm>
            <a:off x="0" y="0"/>
            <a:ext cx="36576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3F7691-78B2-48BD-8A6F-3F75E8AD77A4}"/>
              </a:ext>
            </a:extLst>
          </p:cNvPr>
          <p:cNvSpPr/>
          <p:nvPr userDrawn="1"/>
        </p:nvSpPr>
        <p:spPr>
          <a:xfrm>
            <a:off x="11823192" y="0"/>
            <a:ext cx="36576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DD7FBC-7BAB-4918-BF54-B8EBAFD9CD55}"/>
              </a:ext>
            </a:extLst>
          </p:cNvPr>
          <p:cNvSpPr/>
          <p:nvPr userDrawn="1"/>
        </p:nvSpPr>
        <p:spPr>
          <a:xfrm>
            <a:off x="0" y="0"/>
            <a:ext cx="12188952" cy="2743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bg1"/>
                </a:solidFill>
              </a:rPr>
              <a:t>This layout is “Ink Title Only”. Use “Title Only” for non-draft slides.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E33D18-58AE-4B01-BF6D-FAB091124370}"/>
              </a:ext>
            </a:extLst>
          </p:cNvPr>
          <p:cNvSpPr/>
          <p:nvPr userDrawn="1"/>
        </p:nvSpPr>
        <p:spPr>
          <a:xfrm>
            <a:off x="0" y="6400800"/>
            <a:ext cx="12188952" cy="1828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7B9DD9-FA79-4E5C-8111-FED366D11BE4}"/>
              </a:ext>
            </a:extLst>
          </p:cNvPr>
          <p:cNvSpPr/>
          <p:nvPr userDrawn="1"/>
        </p:nvSpPr>
        <p:spPr>
          <a:xfrm>
            <a:off x="0" y="822960"/>
            <a:ext cx="12188952" cy="1828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Camera 9">
            <a:extLst>
              <a:ext uri="{FF2B5EF4-FFF2-40B4-BE49-F238E27FC236}">
                <a16:creationId xmlns:a16="http://schemas.microsoft.com/office/drawing/2014/main" id="{E2C9FB00-9014-A182-8118-DBC6F8E6B58E}"/>
              </a:ext>
            </a:extLst>
          </p:cNvPr>
          <p:cNvPicPr>
            <a:picLocks noChangeAspect="1"/>
            <a:extLst>
              <a:ext uri="{51228E76-BA90-4043-B771-695A4F85340A}">
                <alf:liveFeedProps xmlns="" xmlns:alf="http://schemas.microsoft.com/office/drawing/2021/livefeed"/>
              </a:ext>
            </a:extLst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744" y="0"/>
            <a:ext cx="2048256" cy="115214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689416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4ABE6-0596-4FA3-AE63-51DA2452C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880"/>
            <a:ext cx="11457432" cy="73152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30F81C-3038-4574-9254-560E701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ACF9-5D1D-4DBF-ABEA-93C42033C8AC}" type="datetime1">
              <a:rPr lang="en-US" smtClean="0"/>
              <a:t>8/20/2025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FCA42B-1094-4E4F-9D87-05E02057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06A1EA-16F2-4878-A658-660470A0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Use macro for slide numbers</a:t>
            </a:r>
            <a:endParaRPr lang="en-US" dirty="0"/>
          </a:p>
        </p:txBody>
      </p:sp>
      <p:pic>
        <p:nvPicPr>
          <p:cNvPr id="6" name="Camera 5">
            <a:extLst>
              <a:ext uri="{FF2B5EF4-FFF2-40B4-BE49-F238E27FC236}">
                <a16:creationId xmlns:a16="http://schemas.microsoft.com/office/drawing/2014/main" id="{43B1F615-B513-0DE5-43E1-B8BDCCF91E89}"/>
              </a:ext>
            </a:extLst>
          </p:cNvPr>
          <p:cNvPicPr>
            <a:picLocks noChangeAspect="1"/>
            <a:extLst>
              <a:ext uri="{51228E76-BA90-4043-B771-695A4F85340A}">
                <alf:liveFeedProps xmlns="" xmlns:alf="http://schemas.microsoft.com/office/drawing/2021/livefeed"/>
              </a:ext>
            </a:extLst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744" y="0"/>
            <a:ext cx="2048256" cy="115214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394122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k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20D2F5-42B6-4E6C-A06D-559DDA171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3C59-926E-44D2-B63C-57B70178FAAA}" type="datetime1">
              <a:rPr lang="en-US" smtClean="0"/>
              <a:t>8/20/2025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15E2BF-4647-4E69-94C1-555CF168C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B1EE9-1A51-466E-A9B5-A5F0B668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Use macro for slide numbers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A8D170-E73F-4DEA-92ED-F9015A1DBA6F}"/>
              </a:ext>
            </a:extLst>
          </p:cNvPr>
          <p:cNvSpPr/>
          <p:nvPr userDrawn="1"/>
        </p:nvSpPr>
        <p:spPr>
          <a:xfrm>
            <a:off x="0" y="0"/>
            <a:ext cx="36576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7FC346-0E37-488B-A67A-40813A55CC5A}"/>
              </a:ext>
            </a:extLst>
          </p:cNvPr>
          <p:cNvSpPr/>
          <p:nvPr userDrawn="1"/>
        </p:nvSpPr>
        <p:spPr>
          <a:xfrm>
            <a:off x="11823192" y="0"/>
            <a:ext cx="36576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D0060C-1956-49D3-A600-85DFFC2552C5}"/>
              </a:ext>
            </a:extLst>
          </p:cNvPr>
          <p:cNvSpPr/>
          <p:nvPr userDrawn="1"/>
        </p:nvSpPr>
        <p:spPr>
          <a:xfrm>
            <a:off x="0" y="0"/>
            <a:ext cx="12188952" cy="2743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chemeClr val="bg1"/>
                </a:solidFill>
              </a:rPr>
              <a:t>This layout is “Ink Blank”. Use “Blank” for non-draft slides.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414544-3FD2-4D2C-BAD3-03D3D274F4C4}"/>
              </a:ext>
            </a:extLst>
          </p:cNvPr>
          <p:cNvSpPr/>
          <p:nvPr userDrawn="1"/>
        </p:nvSpPr>
        <p:spPr>
          <a:xfrm>
            <a:off x="0" y="6400800"/>
            <a:ext cx="12188952" cy="1828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Camera 8">
            <a:extLst>
              <a:ext uri="{FF2B5EF4-FFF2-40B4-BE49-F238E27FC236}">
                <a16:creationId xmlns:a16="http://schemas.microsoft.com/office/drawing/2014/main" id="{AD40876A-EDF7-D70A-ED1A-65206322D934}"/>
              </a:ext>
            </a:extLst>
          </p:cNvPr>
          <p:cNvPicPr>
            <a:picLocks noChangeAspect="1"/>
            <a:extLst>
              <a:ext uri="{51228E76-BA90-4043-B771-695A4F85340A}">
                <alf:liveFeedProps xmlns="" xmlns:alf="http://schemas.microsoft.com/office/drawing/2021/livefeed"/>
              </a:ext>
            </a:extLst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744" y="0"/>
            <a:ext cx="2048256" cy="115214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986884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>
            <a:extLst>
              <a:ext uri="{FF2B5EF4-FFF2-40B4-BE49-F238E27FC236}">
                <a16:creationId xmlns:a16="http://schemas.microsoft.com/office/drawing/2014/main" id="{0F97EDC7-29FD-8D09-6B62-559E535D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7315200"/>
            <a:ext cx="11457432" cy="73152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20D2F5-42B6-4E6C-A06D-559DDA171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615C-B564-43D1-81E8-3A51D4599FB9}" type="datetime1">
              <a:rPr lang="en-US" smtClean="0"/>
              <a:t>8/20/2025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15E2BF-4647-4E69-94C1-555CF168C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B1EE9-1A51-466E-A9B5-A5F0B668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Use macro for slide numbers</a:t>
            </a:r>
            <a:endParaRPr lang="en-US" dirty="0"/>
          </a:p>
        </p:txBody>
      </p:sp>
      <p:pic>
        <p:nvPicPr>
          <p:cNvPr id="6" name="Camera 5">
            <a:extLst>
              <a:ext uri="{FF2B5EF4-FFF2-40B4-BE49-F238E27FC236}">
                <a16:creationId xmlns:a16="http://schemas.microsoft.com/office/drawing/2014/main" id="{DFB2EC49-EB45-A72A-CFC4-76CE320FEBD9}"/>
              </a:ext>
            </a:extLst>
          </p:cNvPr>
          <p:cNvPicPr>
            <a:picLocks noChangeAspect="1"/>
            <a:extLst>
              <a:ext uri="{51228E76-BA90-4043-B771-695A4F85340A}">
                <alf:liveFeedProps xmlns="" xmlns:alf="http://schemas.microsoft.com/office/drawing/2021/livefeed"/>
              </a:ext>
            </a:extLst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744" y="0"/>
            <a:ext cx="2048256" cy="115214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02451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k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30F81C-3038-4574-9254-560E701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46E4-BD1F-46AE-B11D-82FA519AC7FB}" type="datetime1">
              <a:rPr lang="en-US" smtClean="0"/>
              <a:t>8/20/2025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FCA42B-1094-4E4F-9D87-05E02057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06A1EA-16F2-4878-A658-660470A0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Use macro for slide numbers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29A037-6059-4CE8-AA52-8350F80CE04A}"/>
              </a:ext>
            </a:extLst>
          </p:cNvPr>
          <p:cNvSpPr/>
          <p:nvPr userDrawn="1"/>
        </p:nvSpPr>
        <p:spPr>
          <a:xfrm>
            <a:off x="0" y="0"/>
            <a:ext cx="36576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3F7691-78B2-48BD-8A6F-3F75E8AD77A4}"/>
              </a:ext>
            </a:extLst>
          </p:cNvPr>
          <p:cNvSpPr/>
          <p:nvPr userDrawn="1"/>
        </p:nvSpPr>
        <p:spPr>
          <a:xfrm>
            <a:off x="11823192" y="0"/>
            <a:ext cx="36576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DD7FBC-7BAB-4918-BF54-B8EBAFD9CD55}"/>
              </a:ext>
            </a:extLst>
          </p:cNvPr>
          <p:cNvSpPr/>
          <p:nvPr userDrawn="1"/>
        </p:nvSpPr>
        <p:spPr>
          <a:xfrm>
            <a:off x="0" y="0"/>
            <a:ext cx="12188952" cy="274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This layout is “Ink Title Only”. Use “Title Only” for non-draft slides.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E33D18-58AE-4B01-BF6D-FAB091124370}"/>
              </a:ext>
            </a:extLst>
          </p:cNvPr>
          <p:cNvSpPr/>
          <p:nvPr userDrawn="1"/>
        </p:nvSpPr>
        <p:spPr>
          <a:xfrm>
            <a:off x="0" y="6400800"/>
            <a:ext cx="12188952" cy="182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7B9DD9-FA79-4E5C-8111-FED366D11BE4}"/>
              </a:ext>
            </a:extLst>
          </p:cNvPr>
          <p:cNvSpPr/>
          <p:nvPr userDrawn="1"/>
        </p:nvSpPr>
        <p:spPr>
          <a:xfrm>
            <a:off x="0" y="822960"/>
            <a:ext cx="12188952" cy="182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711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4ABE6-0596-4FA3-AE63-51DA2452C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880"/>
            <a:ext cx="11457432" cy="73152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30F81C-3038-4574-9254-560E701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ACF9-5D1D-4DBF-ABEA-93C42033C8AC}" type="datetime1">
              <a:rPr lang="en-US" smtClean="0"/>
              <a:t>8/20/2025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FCA42B-1094-4E4F-9D87-05E02057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06A1EA-16F2-4878-A658-660470A0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Use macro for slide numbers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29A037-6059-4CE8-AA52-8350F80CE04A}"/>
              </a:ext>
            </a:extLst>
          </p:cNvPr>
          <p:cNvSpPr/>
          <p:nvPr userDrawn="1"/>
        </p:nvSpPr>
        <p:spPr>
          <a:xfrm>
            <a:off x="0" y="0"/>
            <a:ext cx="36576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3F7691-78B2-48BD-8A6F-3F75E8AD77A4}"/>
              </a:ext>
            </a:extLst>
          </p:cNvPr>
          <p:cNvSpPr/>
          <p:nvPr userDrawn="1"/>
        </p:nvSpPr>
        <p:spPr>
          <a:xfrm>
            <a:off x="11823192" y="0"/>
            <a:ext cx="36576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DD7FBC-7BAB-4918-BF54-B8EBAFD9CD55}"/>
              </a:ext>
            </a:extLst>
          </p:cNvPr>
          <p:cNvSpPr/>
          <p:nvPr userDrawn="1"/>
        </p:nvSpPr>
        <p:spPr>
          <a:xfrm>
            <a:off x="0" y="0"/>
            <a:ext cx="12188952" cy="274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E33D18-58AE-4B01-BF6D-FAB091124370}"/>
              </a:ext>
            </a:extLst>
          </p:cNvPr>
          <p:cNvSpPr/>
          <p:nvPr userDrawn="1"/>
        </p:nvSpPr>
        <p:spPr>
          <a:xfrm>
            <a:off x="0" y="6400800"/>
            <a:ext cx="12188952" cy="182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185287-8A40-4288-B195-FD688BA34B9B}"/>
              </a:ext>
            </a:extLst>
          </p:cNvPr>
          <p:cNvSpPr/>
          <p:nvPr userDrawn="1"/>
        </p:nvSpPr>
        <p:spPr>
          <a:xfrm>
            <a:off x="0" y="822960"/>
            <a:ext cx="12188952" cy="182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651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k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20D2F5-42B6-4E6C-A06D-559DDA171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3C59-926E-44D2-B63C-57B70178FAAA}" type="datetime1">
              <a:rPr lang="en-US" smtClean="0"/>
              <a:t>8/20/2025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15E2BF-4647-4E69-94C1-555CF168C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B1EE9-1A51-466E-A9B5-A5F0B668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Use macro for slide numbers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A8D170-E73F-4DEA-92ED-F9015A1DBA6F}"/>
              </a:ext>
            </a:extLst>
          </p:cNvPr>
          <p:cNvSpPr/>
          <p:nvPr userDrawn="1"/>
        </p:nvSpPr>
        <p:spPr>
          <a:xfrm>
            <a:off x="0" y="0"/>
            <a:ext cx="36576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7FC346-0E37-488B-A67A-40813A55CC5A}"/>
              </a:ext>
            </a:extLst>
          </p:cNvPr>
          <p:cNvSpPr/>
          <p:nvPr userDrawn="1"/>
        </p:nvSpPr>
        <p:spPr>
          <a:xfrm>
            <a:off x="11823192" y="0"/>
            <a:ext cx="36576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D0060C-1956-49D3-A600-85DFFC2552C5}"/>
              </a:ext>
            </a:extLst>
          </p:cNvPr>
          <p:cNvSpPr/>
          <p:nvPr userDrawn="1"/>
        </p:nvSpPr>
        <p:spPr>
          <a:xfrm>
            <a:off x="0" y="0"/>
            <a:ext cx="12188952" cy="274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chemeClr val="tx1"/>
                </a:solidFill>
              </a:rPr>
              <a:t>This layout is “Ink Blank”. Use “Blank” for non-draft slides.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414544-3FD2-4D2C-BAD3-03D3D274F4C4}"/>
              </a:ext>
            </a:extLst>
          </p:cNvPr>
          <p:cNvSpPr/>
          <p:nvPr userDrawn="1"/>
        </p:nvSpPr>
        <p:spPr>
          <a:xfrm>
            <a:off x="0" y="6400800"/>
            <a:ext cx="12188952" cy="182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C42674B-7827-96D0-DB1B-DA0196C88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7315200"/>
            <a:ext cx="11457432" cy="73152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20D2F5-42B6-4E6C-A06D-559DDA171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615C-B564-43D1-81E8-3A51D4599FB9}" type="datetime1">
              <a:rPr lang="en-US" smtClean="0"/>
              <a:t>8/20/2025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15E2BF-4647-4E69-94C1-555CF168C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B1EE9-1A51-466E-A9B5-A5F0B668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Use macro for slide numbers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A8D170-E73F-4DEA-92ED-F9015A1DBA6F}"/>
              </a:ext>
            </a:extLst>
          </p:cNvPr>
          <p:cNvSpPr/>
          <p:nvPr userDrawn="1"/>
        </p:nvSpPr>
        <p:spPr>
          <a:xfrm>
            <a:off x="0" y="0"/>
            <a:ext cx="36576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7FC346-0E37-488B-A67A-40813A55CC5A}"/>
              </a:ext>
            </a:extLst>
          </p:cNvPr>
          <p:cNvSpPr/>
          <p:nvPr userDrawn="1"/>
        </p:nvSpPr>
        <p:spPr>
          <a:xfrm>
            <a:off x="11823192" y="0"/>
            <a:ext cx="36576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D0060C-1956-49D3-A600-85DFFC2552C5}"/>
              </a:ext>
            </a:extLst>
          </p:cNvPr>
          <p:cNvSpPr/>
          <p:nvPr userDrawn="1"/>
        </p:nvSpPr>
        <p:spPr>
          <a:xfrm>
            <a:off x="0" y="0"/>
            <a:ext cx="12188952" cy="274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The title placeholder is for accessibility.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414544-3FD2-4D2C-BAD3-03D3D274F4C4}"/>
              </a:ext>
            </a:extLst>
          </p:cNvPr>
          <p:cNvSpPr/>
          <p:nvPr userDrawn="1"/>
        </p:nvSpPr>
        <p:spPr>
          <a:xfrm>
            <a:off x="0" y="6400800"/>
            <a:ext cx="12188952" cy="182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279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2D4F-3C68-364A-B150-44B9C0D7700C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0C68-9A7B-2A49-B303-F26B0C25E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95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2D4F-3C68-364A-B150-44B9C0D7700C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0C68-9A7B-2A49-B303-F26B0C25E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39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3DCDFFD-8420-DD3C-AAEA-433B74A2A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448" y="1005840"/>
            <a:ext cx="11887200" cy="2377440"/>
          </a:xfrm>
        </p:spPr>
        <p:txBody>
          <a:bodyPr anchor="b"/>
          <a:lstStyle>
            <a:lvl1pPr algn="ctr">
              <a:lnSpc>
                <a:spcPct val="12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BDD71AF5-1AC3-2FF7-B571-1C7AA917C8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60" y="6583680"/>
            <a:ext cx="2743200" cy="274320"/>
          </a:xfrm>
        </p:spPr>
        <p:txBody>
          <a:bodyPr/>
          <a:lstStyle/>
          <a:p>
            <a:fld id="{33639637-A6E8-452D-98B2-51C8A29CC287}" type="datetime1">
              <a:rPr lang="en-US" smtClean="0"/>
              <a:t>8/20/2025</a:t>
            </a:fld>
            <a:endParaRPr lang="en-US"/>
          </a:p>
        </p:txBody>
      </p:sp>
      <p:sp>
        <p:nvSpPr>
          <p:cNvPr id="15" name="Footer Placeholder 12">
            <a:extLst>
              <a:ext uri="{FF2B5EF4-FFF2-40B4-BE49-F238E27FC236}">
                <a16:creationId xmlns:a16="http://schemas.microsoft.com/office/drawing/2014/main" id="{DFDA877D-6069-8C07-DA58-96AFF2122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3048" y="6583680"/>
            <a:ext cx="457200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3">
            <a:extLst>
              <a:ext uri="{FF2B5EF4-FFF2-40B4-BE49-F238E27FC236}">
                <a16:creationId xmlns:a16="http://schemas.microsoft.com/office/drawing/2014/main" id="{59623009-302D-9819-0CF5-98D8D879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9992" y="6583680"/>
            <a:ext cx="2743200" cy="274320"/>
          </a:xfrm>
        </p:spPr>
        <p:txBody>
          <a:bodyPr/>
          <a:lstStyle/>
          <a:p>
            <a:r>
              <a:rPr lang="en-US"/>
              <a:t>Use macro for slide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37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7AA27B7-8463-EB4D-D842-A290E1C57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274320"/>
            <a:ext cx="11457432" cy="73152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A309BAD-4439-7A4A-E153-03E5C280F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760" y="1188720"/>
            <a:ext cx="11457432" cy="5120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3DEF974-3F32-68AE-003B-9F43607C9A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58368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E7A0E-B73F-47A5-93F2-3016E1DE3045}" type="datetime1">
              <a:rPr lang="en-US" smtClean="0"/>
              <a:t>8/20/2025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82890E9-61CC-8554-80BF-5B65D71AE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3048" y="6583680"/>
            <a:ext cx="45720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57C5713-4A3C-EDD2-3EE3-D3A21F85DE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9992" y="658368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Use macro for slide numbers</a:t>
            </a:r>
          </a:p>
        </p:txBody>
      </p:sp>
    </p:spTree>
    <p:extLst>
      <p:ext uri="{BB962C8B-B14F-4D97-AF65-F5344CB8AC3E}">
        <p14:creationId xmlns:p14="http://schemas.microsoft.com/office/powerpoint/2010/main" val="126455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76" r:id="rId7"/>
    <p:sldLayoutId id="214748367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7AA27B7-8463-EB4D-D842-A290E1C57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274320"/>
            <a:ext cx="11457432" cy="73152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A309BAD-4439-7A4A-E153-03E5C280F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760" y="1188720"/>
            <a:ext cx="11457432" cy="5120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3DEF974-3F32-68AE-003B-9F43607C9A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58368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E7A0E-B73F-47A5-93F2-3016E1DE3045}" type="datetime1">
              <a:rPr lang="en-US" smtClean="0"/>
              <a:t>8/20/2025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82890E9-61CC-8554-80BF-5B65D71AE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3048" y="6583680"/>
            <a:ext cx="45720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57C5713-4A3C-EDD2-3EE3-D3A21F85DE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9992" y="658368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Use macro for slide numbers</a:t>
            </a:r>
          </a:p>
        </p:txBody>
      </p:sp>
    </p:spTree>
    <p:extLst>
      <p:ext uri="{BB962C8B-B14F-4D97-AF65-F5344CB8AC3E}">
        <p14:creationId xmlns:p14="http://schemas.microsoft.com/office/powerpoint/2010/main" val="45349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7AA27B7-8463-EB4D-D842-A290E1C57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274320"/>
            <a:ext cx="11457432" cy="73152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A309BAD-4439-7A4A-E153-03E5C280F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760" y="1188720"/>
            <a:ext cx="11457432" cy="5120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3DEF974-3F32-68AE-003B-9F43607C9A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58368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E7A0E-B73F-47A5-93F2-3016E1DE3045}" type="datetime1">
              <a:rPr lang="en-US" smtClean="0"/>
              <a:t>8/20/2025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82890E9-61CC-8554-80BF-5B65D71AE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3048" y="6583680"/>
            <a:ext cx="45720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57C5713-4A3C-EDD2-3EE3-D3A21F85DE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9992" y="658368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Use macro for slide numbers</a:t>
            </a:r>
          </a:p>
        </p:txBody>
      </p:sp>
    </p:spTree>
    <p:extLst>
      <p:ext uri="{BB962C8B-B14F-4D97-AF65-F5344CB8AC3E}">
        <p14:creationId xmlns:p14="http://schemas.microsoft.com/office/powerpoint/2010/main" val="114606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7AA27B7-8463-EB4D-D842-A290E1C57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274320"/>
            <a:ext cx="11457432" cy="73152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A309BAD-4439-7A4A-E153-03E5C280F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760" y="1188720"/>
            <a:ext cx="11457432" cy="5120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3DEF974-3F32-68AE-003B-9F43607C9A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58368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E7A0E-B73F-47A5-93F2-3016E1DE3045}" type="datetime1">
              <a:rPr lang="en-US" smtClean="0"/>
              <a:t>8/20/2025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82890E9-61CC-8554-80BF-5B65D71AE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3048" y="6583680"/>
            <a:ext cx="45720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57C5713-4A3C-EDD2-3EE3-D3A21F85DE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9992" y="658368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Use macro for slide numbers</a:t>
            </a:r>
          </a:p>
        </p:txBody>
      </p:sp>
    </p:spTree>
    <p:extLst>
      <p:ext uri="{BB962C8B-B14F-4D97-AF65-F5344CB8AC3E}">
        <p14:creationId xmlns:p14="http://schemas.microsoft.com/office/powerpoint/2010/main" val="173701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13" Type="http://schemas.openxmlformats.org/officeDocument/2006/relationships/image" Target="../media/image45.png"/><Relationship Id="rId18" Type="http://schemas.openxmlformats.org/officeDocument/2006/relationships/image" Target="../media/image51.png"/><Relationship Id="rId3" Type="http://schemas.openxmlformats.org/officeDocument/2006/relationships/image" Target="../media/image320.png"/><Relationship Id="rId7" Type="http://schemas.openxmlformats.org/officeDocument/2006/relationships/image" Target="../media/image380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310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0.png"/><Relationship Id="rId11" Type="http://schemas.openxmlformats.org/officeDocument/2006/relationships/image" Target="../media/image430.png"/><Relationship Id="rId5" Type="http://schemas.openxmlformats.org/officeDocument/2006/relationships/image" Target="../media/image350.png"/><Relationship Id="rId10" Type="http://schemas.openxmlformats.org/officeDocument/2006/relationships/image" Target="../media/image420.png"/><Relationship Id="rId19" Type="http://schemas.openxmlformats.org/officeDocument/2006/relationships/image" Target="../media/image52.png"/><Relationship Id="rId4" Type="http://schemas.openxmlformats.org/officeDocument/2006/relationships/image" Target="../media/image330.png"/><Relationship Id="rId9" Type="http://schemas.openxmlformats.org/officeDocument/2006/relationships/image" Target="../media/image400.png"/><Relationship Id="rId14" Type="http://schemas.openxmlformats.org/officeDocument/2006/relationships/image" Target="../media/image4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320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350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50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161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50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17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0.png"/><Relationship Id="rId13" Type="http://schemas.openxmlformats.org/officeDocument/2006/relationships/image" Target="../media/image690.png"/><Relationship Id="rId3" Type="http://schemas.openxmlformats.org/officeDocument/2006/relationships/image" Target="../media/image79.png"/><Relationship Id="rId7" Type="http://schemas.openxmlformats.org/officeDocument/2006/relationships/image" Target="../media/image630.png"/><Relationship Id="rId12" Type="http://schemas.openxmlformats.org/officeDocument/2006/relationships/image" Target="../media/image84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20.png"/><Relationship Id="rId11" Type="http://schemas.openxmlformats.org/officeDocument/2006/relationships/image" Target="../media/image82.png"/><Relationship Id="rId5" Type="http://schemas.openxmlformats.org/officeDocument/2006/relationships/image" Target="../media/image612.png"/><Relationship Id="rId10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650.png"/><Relationship Id="rId14" Type="http://schemas.openxmlformats.org/officeDocument/2006/relationships/image" Target="../media/image8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7.png"/><Relationship Id="rId7" Type="http://schemas.openxmlformats.org/officeDocument/2006/relationships/image" Target="../media/image41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50.png"/><Relationship Id="rId5" Type="http://schemas.openxmlformats.org/officeDocument/2006/relationships/image" Target="../media/image88.png"/><Relationship Id="rId4" Type="http://schemas.openxmlformats.org/officeDocument/2006/relationships/image" Target="../media/image730.png"/></Relationships>
</file>

<file path=ppt/slides/_rels/slide1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81.png"/><Relationship Id="rId3" Type="http://schemas.openxmlformats.org/officeDocument/2006/relationships/image" Target="../media/image26.png"/><Relationship Id="rId21" Type="http://schemas.openxmlformats.org/officeDocument/2006/relationships/image" Target="../media/image171.png"/><Relationship Id="rId17" Type="http://schemas.openxmlformats.org/officeDocument/2006/relationships/image" Target="../media/image31.png"/><Relationship Id="rId12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160.png"/><Relationship Id="rId29" Type="http://schemas.openxmlformats.org/officeDocument/2006/relationships/image" Target="../media/image75.png"/><Relationship Id="rId1" Type="http://schemas.openxmlformats.org/officeDocument/2006/relationships/slideLayout" Target="../slideLayouts/slideLayout8.xml"/><Relationship Id="rId24" Type="http://schemas.openxmlformats.org/officeDocument/2006/relationships/image" Target="../media/image36.png"/><Relationship Id="rId28" Type="http://schemas.openxmlformats.org/officeDocument/2006/relationships/image" Target="../media/image47.png"/><Relationship Id="rId4" Type="http://schemas.openxmlformats.org/officeDocument/2006/relationships/image" Target="../media/image28.png"/><Relationship Id="rId9" Type="http://schemas.openxmlformats.org/officeDocument/2006/relationships/image" Target="../media/image29.png"/><Relationship Id="rId22" Type="http://schemas.openxmlformats.org/officeDocument/2006/relationships/image" Target="../media/image19.png"/><Relationship Id="rId27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9.png"/><Relationship Id="rId3" Type="http://schemas.openxmlformats.org/officeDocument/2006/relationships/image" Target="../media/image26.png"/><Relationship Id="rId21" Type="http://schemas.openxmlformats.org/officeDocument/2006/relationships/image" Target="../media/image171.png"/><Relationship Id="rId17" Type="http://schemas.openxmlformats.org/officeDocument/2006/relationships/image" Target="../media/image31.png"/><Relationship Id="rId12" Type="http://schemas.openxmlformats.org/officeDocument/2006/relationships/image" Target="../media/image33.png"/><Relationship Id="rId25" Type="http://schemas.openxmlformats.org/officeDocument/2006/relationships/image" Target="../media/image37.png"/><Relationship Id="rId2" Type="http://schemas.openxmlformats.org/officeDocument/2006/relationships/image" Target="../media/image18.png"/><Relationship Id="rId16" Type="http://schemas.openxmlformats.org/officeDocument/2006/relationships/image" Target="../media/image160.png"/><Relationship Id="rId29" Type="http://schemas.openxmlformats.org/officeDocument/2006/relationships/image" Target="../media/image75.png"/><Relationship Id="rId1" Type="http://schemas.openxmlformats.org/officeDocument/2006/relationships/slideLayout" Target="../slideLayouts/slideLayout8.xml"/><Relationship Id="rId24" Type="http://schemas.openxmlformats.org/officeDocument/2006/relationships/image" Target="../media/image36.png"/><Relationship Id="rId23" Type="http://schemas.openxmlformats.org/officeDocument/2006/relationships/image" Target="../media/image190.png"/><Relationship Id="rId28" Type="http://schemas.openxmlformats.org/officeDocument/2006/relationships/image" Target="../media/image47.png"/><Relationship Id="rId4" Type="http://schemas.openxmlformats.org/officeDocument/2006/relationships/image" Target="../media/image28.png"/><Relationship Id="rId9" Type="http://schemas.openxmlformats.org/officeDocument/2006/relationships/image" Target="../media/image29.png"/><Relationship Id="rId22" Type="http://schemas.openxmlformats.org/officeDocument/2006/relationships/image" Target="../media/image19.png"/><Relationship Id="rId27" Type="http://schemas.openxmlformats.org/officeDocument/2006/relationships/image" Target="../media/image22.png"/><Relationship Id="rId30" Type="http://schemas.openxmlformats.org/officeDocument/2006/relationships/image" Target="../media/image181.png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9.png"/><Relationship Id="rId25" Type="http://schemas.openxmlformats.org/officeDocument/2006/relationships/image" Target="../media/image37.png"/><Relationship Id="rId2" Type="http://schemas.openxmlformats.org/officeDocument/2006/relationships/image" Target="../media/image19.png"/><Relationship Id="rId29" Type="http://schemas.openxmlformats.org/officeDocument/2006/relationships/image" Target="../media/image75.png"/><Relationship Id="rId1" Type="http://schemas.openxmlformats.org/officeDocument/2006/relationships/slideLayout" Target="../slideLayouts/slideLayout8.xml"/><Relationship Id="rId24" Type="http://schemas.openxmlformats.org/officeDocument/2006/relationships/image" Target="../media/image36.png"/><Relationship Id="rId23" Type="http://schemas.openxmlformats.org/officeDocument/2006/relationships/image" Target="../media/image190.png"/><Relationship Id="rId28" Type="http://schemas.openxmlformats.org/officeDocument/2006/relationships/image" Target="../media/image47.png"/><Relationship Id="rId27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9.png"/><Relationship Id="rId3" Type="http://schemas.openxmlformats.org/officeDocument/2006/relationships/image" Target="../media/image23.png"/><Relationship Id="rId34" Type="http://schemas.openxmlformats.org/officeDocument/2006/relationships/image" Target="../media/image90.png"/><Relationship Id="rId25" Type="http://schemas.openxmlformats.org/officeDocument/2006/relationships/image" Target="../media/image37.png"/><Relationship Id="rId33" Type="http://schemas.openxmlformats.org/officeDocument/2006/relationships/image" Target="../media/image83.png"/><Relationship Id="rId38" Type="http://schemas.openxmlformats.org/officeDocument/2006/relationships/image" Target="../media/image94.png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32" Type="http://schemas.openxmlformats.org/officeDocument/2006/relationships/image" Target="../media/image78.png"/><Relationship Id="rId37" Type="http://schemas.openxmlformats.org/officeDocument/2006/relationships/image" Target="../media/image93.png"/><Relationship Id="rId5" Type="http://schemas.openxmlformats.org/officeDocument/2006/relationships/image" Target="../media/image25.png"/><Relationship Id="rId28" Type="http://schemas.openxmlformats.org/officeDocument/2006/relationships/image" Target="../media/image27.png"/><Relationship Id="rId36" Type="http://schemas.openxmlformats.org/officeDocument/2006/relationships/image" Target="../media/image92.png"/><Relationship Id="rId31" Type="http://schemas.openxmlformats.org/officeDocument/2006/relationships/image" Target="../media/image35.png"/><Relationship Id="rId4" Type="http://schemas.openxmlformats.org/officeDocument/2006/relationships/image" Target="../media/image24.png"/><Relationship Id="rId27" Type="http://schemas.openxmlformats.org/officeDocument/2006/relationships/image" Target="../media/image22.png"/><Relationship Id="rId30" Type="http://schemas.openxmlformats.org/officeDocument/2006/relationships/image" Target="../media/image46.png"/><Relationship Id="rId35" Type="http://schemas.openxmlformats.org/officeDocument/2006/relationships/image" Target="../media/image9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940.png"/><Relationship Id="rId3" Type="http://schemas.openxmlformats.org/officeDocument/2006/relationships/image" Target="../media/image66.png"/><Relationship Id="rId7" Type="http://schemas.openxmlformats.org/officeDocument/2006/relationships/image" Target="../media/image72.png"/><Relationship Id="rId12" Type="http://schemas.openxmlformats.org/officeDocument/2006/relationships/image" Target="../media/image930.png"/><Relationship Id="rId2" Type="http://schemas.openxmlformats.org/officeDocument/2006/relationships/image" Target="../media/image65.png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9.png"/><Relationship Id="rId11" Type="http://schemas.openxmlformats.org/officeDocument/2006/relationships/image" Target="../media/image920.png"/><Relationship Id="rId5" Type="http://schemas.openxmlformats.org/officeDocument/2006/relationships/image" Target="../media/image95.png"/><Relationship Id="rId15" Type="http://schemas.openxmlformats.org/officeDocument/2006/relationships/image" Target="../media/image96.png"/><Relationship Id="rId10" Type="http://schemas.openxmlformats.org/officeDocument/2006/relationships/image" Target="../media/image910.png"/><Relationship Id="rId4" Type="http://schemas.openxmlformats.org/officeDocument/2006/relationships/image" Target="../media/image900.png"/><Relationship Id="rId9" Type="http://schemas.openxmlformats.org/officeDocument/2006/relationships/image" Target="../media/image77.png"/><Relationship Id="rId14" Type="http://schemas.openxmlformats.org/officeDocument/2006/relationships/image" Target="../media/image95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image" Target="../media/image970.png"/><Relationship Id="rId7" Type="http://schemas.openxmlformats.org/officeDocument/2006/relationships/image" Target="../media/image102.png"/><Relationship Id="rId12" Type="http://schemas.openxmlformats.org/officeDocument/2006/relationships/image" Target="../media/image50.png"/><Relationship Id="rId2" Type="http://schemas.openxmlformats.org/officeDocument/2006/relationships/image" Target="../media/image960.png"/><Relationship Id="rId16" Type="http://schemas.openxmlformats.org/officeDocument/2006/relationships/image" Target="../media/image1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99.png"/><Relationship Id="rId15" Type="http://schemas.openxmlformats.org/officeDocument/2006/relationships/image" Target="../media/image110.png"/><Relationship Id="rId10" Type="http://schemas.openxmlformats.org/officeDocument/2006/relationships/image" Target="../media/image41.png"/><Relationship Id="rId4" Type="http://schemas.openxmlformats.org/officeDocument/2006/relationships/image" Target="../media/image98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20.png"/><Relationship Id="rId18" Type="http://schemas.openxmlformats.org/officeDocument/2006/relationships/image" Target="../media/image126.png"/><Relationship Id="rId3" Type="http://schemas.openxmlformats.org/officeDocument/2006/relationships/image" Target="../media/image114.png"/><Relationship Id="rId7" Type="http://schemas.openxmlformats.org/officeDocument/2006/relationships/image" Target="../media/image41.png"/><Relationship Id="rId12" Type="http://schemas.openxmlformats.org/officeDocument/2006/relationships/image" Target="../media/image112.png"/><Relationship Id="rId17" Type="http://schemas.openxmlformats.org/officeDocument/2006/relationships/image" Target="../media/image125.png"/><Relationship Id="rId2" Type="http://schemas.openxmlformats.org/officeDocument/2006/relationships/image" Target="../media/image113.png"/><Relationship Id="rId16" Type="http://schemas.openxmlformats.org/officeDocument/2006/relationships/image" Target="../media/image1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7.png"/><Relationship Id="rId11" Type="http://schemas.openxmlformats.org/officeDocument/2006/relationships/image" Target="../media/image119.png"/><Relationship Id="rId5" Type="http://schemas.openxmlformats.org/officeDocument/2006/relationships/image" Target="../media/image116.png"/><Relationship Id="rId15" Type="http://schemas.openxmlformats.org/officeDocument/2006/relationships/image" Target="../media/image122.png"/><Relationship Id="rId10" Type="http://schemas.openxmlformats.org/officeDocument/2006/relationships/image" Target="../media/image118.png"/><Relationship Id="rId19" Type="http://schemas.openxmlformats.org/officeDocument/2006/relationships/image" Target="../media/image127.png"/><Relationship Id="rId4" Type="http://schemas.openxmlformats.org/officeDocument/2006/relationships/image" Target="../media/image115.png"/><Relationship Id="rId9" Type="http://schemas.openxmlformats.org/officeDocument/2006/relationships/image" Target="../media/image50.png"/><Relationship Id="rId14" Type="http://schemas.openxmlformats.org/officeDocument/2006/relationships/image" Target="../media/image1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29.png"/><Relationship Id="rId7" Type="http://schemas.openxmlformats.org/officeDocument/2006/relationships/image" Target="../media/image134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Relationship Id="rId9" Type="http://schemas.openxmlformats.org/officeDocument/2006/relationships/image" Target="../media/image13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7.png"/><Relationship Id="rId3" Type="http://schemas.openxmlformats.org/officeDocument/2006/relationships/image" Target="../media/image295.png"/><Relationship Id="rId7" Type="http://schemas.openxmlformats.org/officeDocument/2006/relationships/image" Target="../media/image7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6.png"/><Relationship Id="rId11" Type="http://schemas.openxmlformats.org/officeDocument/2006/relationships/image" Target="../media/image300.png"/><Relationship Id="rId5" Type="http://schemas.openxmlformats.org/officeDocument/2006/relationships/image" Target="../media/image68.png"/><Relationship Id="rId10" Type="http://schemas.openxmlformats.org/officeDocument/2006/relationships/image" Target="../media/image299.png"/><Relationship Id="rId9" Type="http://schemas.openxmlformats.org/officeDocument/2006/relationships/image" Target="../media/image29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eprint.iacr.org/2025/390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2.png"/><Relationship Id="rId7" Type="http://schemas.openxmlformats.org/officeDocument/2006/relationships/image" Target="../media/image20.png"/><Relationship Id="rId12" Type="http://schemas.openxmlformats.org/officeDocument/2006/relationships/image" Target="../media/image18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11" Type="http://schemas.openxmlformats.org/officeDocument/2006/relationships/image" Target="../media/image170.png"/><Relationship Id="rId5" Type="http://schemas.openxmlformats.org/officeDocument/2006/relationships/image" Target="../media/image10.png"/><Relationship Id="rId10" Type="http://schemas.openxmlformats.org/officeDocument/2006/relationships/image" Target="../media/image21.png"/><Relationship Id="rId9" Type="http://schemas.openxmlformats.org/officeDocument/2006/relationships/image" Target="../media/image141.png"/><Relationship Id="rId14" Type="http://schemas.openxmlformats.org/officeDocument/2006/relationships/image" Target="../media/image20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1.png"/><Relationship Id="rId13" Type="http://schemas.openxmlformats.org/officeDocument/2006/relationships/image" Target="../media/image260.png"/><Relationship Id="rId3" Type="http://schemas.openxmlformats.org/officeDocument/2006/relationships/image" Target="../media/image340.png"/><Relationship Id="rId7" Type="http://schemas.openxmlformats.org/officeDocument/2006/relationships/image" Target="../media/image15.png"/><Relationship Id="rId12" Type="http://schemas.openxmlformats.org/officeDocument/2006/relationships/image" Target="../media/image25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51.pn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1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3.png"/><Relationship Id="rId4" Type="http://schemas.openxmlformats.org/officeDocument/2006/relationships/image" Target="../media/image16.png"/><Relationship Id="rId9" Type="http://schemas.openxmlformats.org/officeDocument/2006/relationships/image" Target="../media/image30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37926"/>
            <a:ext cx="10896600" cy="2895600"/>
          </a:xfrm>
        </p:spPr>
        <p:txBody>
          <a:bodyPr>
            <a:noAutofit/>
          </a:bodyPr>
          <a:lstStyle/>
          <a:p>
            <a:r>
              <a:rPr lang="en-US" sz="4400" dirty="0"/>
              <a:t>Lattice-Based Post-Quantum </a:t>
            </a:r>
            <a:r>
              <a:rPr lang="en-US" sz="4400" dirty="0" err="1"/>
              <a:t>iO</a:t>
            </a:r>
            <a:r>
              <a:rPr lang="en-US" sz="4400" dirty="0"/>
              <a:t> from </a:t>
            </a:r>
            <a:br>
              <a:rPr lang="en-US" sz="4400" dirty="0"/>
            </a:br>
            <a:br>
              <a:rPr lang="en-US" sz="900" dirty="0"/>
            </a:br>
            <a:r>
              <a:rPr lang="en-US" sz="3600" dirty="0">
                <a:solidFill>
                  <a:srgbClr val="0432FF"/>
                </a:solidFill>
              </a:rPr>
              <a:t>Circular Security with Random Opening Assumption </a:t>
            </a:r>
            <a:endParaRPr lang="en-US" sz="2000" dirty="0">
              <a:solidFill>
                <a:srgbClr val="0432FF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10100" y="4134672"/>
            <a:ext cx="3048000" cy="25146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Aayush Jain</a:t>
            </a:r>
          </a:p>
          <a:p>
            <a:r>
              <a:rPr lang="en-US" sz="3000" b="1" dirty="0">
                <a:solidFill>
                  <a:srgbClr val="0070C0"/>
                </a:solidFill>
                <a:sym typeface="Wingdings"/>
              </a:rPr>
              <a:t>CMU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5D40635-C0BC-D06E-C13F-63B16413FFCD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4134672"/>
            <a:ext cx="30480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solidFill>
                  <a:srgbClr val="0070C0"/>
                </a:solidFill>
              </a:rPr>
              <a:t>Yao-Ching Hsieh</a:t>
            </a:r>
          </a:p>
          <a:p>
            <a:r>
              <a:rPr lang="en-US" sz="3000" b="1" dirty="0">
                <a:solidFill>
                  <a:srgbClr val="0070C0"/>
                </a:solidFill>
                <a:sym typeface="Wingdings"/>
              </a:rPr>
              <a:t>UW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E04FBCB-CA03-8C79-26F1-CF3B93333D5C}"/>
              </a:ext>
            </a:extLst>
          </p:cNvPr>
          <p:cNvSpPr txBox="1">
            <a:spLocks noChangeArrowheads="1"/>
          </p:cNvSpPr>
          <p:nvPr/>
        </p:nvSpPr>
        <p:spPr>
          <a:xfrm>
            <a:off x="8126963" y="4134672"/>
            <a:ext cx="3379237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err="1">
                <a:solidFill>
                  <a:srgbClr val="0070C0"/>
                </a:solidFill>
              </a:rPr>
              <a:t>Huijia</a:t>
            </a:r>
            <a:r>
              <a:rPr lang="en-US" sz="3000" b="1" dirty="0">
                <a:solidFill>
                  <a:srgbClr val="0070C0"/>
                </a:solidFill>
              </a:rPr>
              <a:t> (Rachel) Lin </a:t>
            </a:r>
          </a:p>
          <a:p>
            <a:r>
              <a:rPr lang="en-US" sz="3000" b="1" dirty="0">
                <a:solidFill>
                  <a:srgbClr val="0070C0"/>
                </a:solidFill>
                <a:sym typeface="Wingdings"/>
              </a:rPr>
              <a:t>UW</a:t>
            </a:r>
          </a:p>
        </p:txBody>
      </p:sp>
    </p:spTree>
    <p:extLst>
      <p:ext uri="{BB962C8B-B14F-4D97-AF65-F5344CB8AC3E}">
        <p14:creationId xmlns:p14="http://schemas.microsoft.com/office/powerpoint/2010/main" val="1393035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33DED-6DCC-44D4-85BD-55C9D8C69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 Assumption</a:t>
            </a:r>
          </a:p>
        </p:txBody>
      </p:sp>
    </p:spTree>
    <p:extLst>
      <p:ext uri="{BB962C8B-B14F-4D97-AF65-F5344CB8AC3E}">
        <p14:creationId xmlns:p14="http://schemas.microsoft.com/office/powerpoint/2010/main" val="3457406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76CC984-BE2D-4844-8D35-CB7D80B641A4}"/>
                  </a:ext>
                </a:extLst>
              </p:cNvPr>
              <p:cNvSpPr/>
              <p:nvPr/>
            </p:nvSpPr>
            <p:spPr>
              <a:xfrm>
                <a:off x="1524000" y="2862977"/>
                <a:ext cx="1657089" cy="838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76CC984-BE2D-4844-8D35-CB7D80B641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862977"/>
                <a:ext cx="1657089" cy="838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AC03DDD-9657-42FC-83AB-F0C3EA582446}"/>
                  </a:ext>
                </a:extLst>
              </p:cNvPr>
              <p:cNvSpPr/>
              <p:nvPr/>
            </p:nvSpPr>
            <p:spPr>
              <a:xfrm>
                <a:off x="3962400" y="2543890"/>
                <a:ext cx="2286000" cy="147637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AC03DDD-9657-42FC-83AB-F0C3EA5824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543890"/>
                <a:ext cx="2286000" cy="14763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E4EF3EF-AAC9-4E29-A20A-2046C4C31D5C}"/>
                  </a:ext>
                </a:extLst>
              </p:cNvPr>
              <p:cNvSpPr/>
              <p:nvPr/>
            </p:nvSpPr>
            <p:spPr>
              <a:xfrm>
                <a:off x="3209584" y="2928134"/>
                <a:ext cx="66717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E4EF3EF-AAC9-4E29-A20A-2046C4C31D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584" y="2928134"/>
                <a:ext cx="667170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9937B27-2501-4319-9656-3FBF1B787CEF}"/>
                  </a:ext>
                </a:extLst>
              </p:cNvPr>
              <p:cNvSpPr/>
              <p:nvPr/>
            </p:nvSpPr>
            <p:spPr>
              <a:xfrm>
                <a:off x="7772400" y="2975606"/>
                <a:ext cx="68319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9937B27-2501-4319-9656-3FBF1B787C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2975606"/>
                <a:ext cx="683199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FEA667A-1B79-4A4F-9055-FD559994E4FB}"/>
                  </a:ext>
                </a:extLst>
              </p:cNvPr>
              <p:cNvSpPr/>
              <p:nvPr/>
            </p:nvSpPr>
            <p:spPr>
              <a:xfrm>
                <a:off x="8481093" y="2872386"/>
                <a:ext cx="2286000" cy="838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ct</m:t>
                      </m:r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FEA667A-1B79-4A4F-9055-FD559994E4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1093" y="2872386"/>
                <a:ext cx="2286000" cy="8382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161EE87-C86D-42EC-B1FD-D08B81ACB6F2}"/>
                  </a:ext>
                </a:extLst>
              </p:cNvPr>
              <p:cNvSpPr/>
              <p:nvPr/>
            </p:nvSpPr>
            <p:spPr>
              <a:xfrm>
                <a:off x="955549" y="1632666"/>
                <a:ext cx="2955361" cy="7661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dirty="0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altLang="zh-TW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altLang="zh-TW" sz="2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𝑟𝐵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161EE87-C86D-42EC-B1FD-D08B81ACB6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549" y="1632666"/>
                <a:ext cx="2955361" cy="766172"/>
              </a:xfrm>
              <a:prstGeom prst="rect">
                <a:avLst/>
              </a:prstGeom>
              <a:blipFill>
                <a:blip r:embed="rId7"/>
                <a:stretch>
                  <a:fillRect l="-1282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0C4267FA-DEF3-6D74-FE0E-729DEE07FD0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2241"/>
                <a:ext cx="10515600" cy="1325563"/>
              </a:xfrm>
            </p:spPr>
            <p:txBody>
              <a:bodyPr/>
              <a:lstStyle/>
              <a:p>
                <a:r>
                  <a:rPr lang="en-US" dirty="0">
                    <a:latin typeface="Candara" panose="020E0502030303020204" pitchFamily="34" charset="0"/>
                  </a:rPr>
                  <a:t>Regev Enc </a:t>
                </a:r>
                <a:r>
                  <a:rPr lang="en-US" sz="2800" dirty="0">
                    <a:latin typeface="Candara" panose="020E0502030303020204" pitchFamily="34" charset="0"/>
                  </a:rPr>
                  <a:t>[Reg05]: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RegE</m:t>
                        </m:r>
                      </m:e>
                      <m:sub>
                        <m:r>
                          <a:rPr lang="en-US" sz="3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sz="3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ct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  <a:latin typeface="Candara" panose="020E0502030303020204" pitchFamily="34" charset="0"/>
                  </a:rPr>
                  <a:t>   </a:t>
                </a:r>
                <a:endParaRPr lang="en-US" dirty="0">
                  <a:solidFill>
                    <a:srgbClr val="7030A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0C4267FA-DEF3-6D74-FE0E-729DEE07FD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2241"/>
                <a:ext cx="10515600" cy="1325563"/>
              </a:xfrm>
              <a:blipFill>
                <a:blip r:embed="rId8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D98D8DA-8E80-60EE-7DDE-CB163205FF93}"/>
                  </a:ext>
                </a:extLst>
              </p:cNvPr>
              <p:cNvSpPr/>
              <p:nvPr/>
            </p:nvSpPr>
            <p:spPr>
              <a:xfrm>
                <a:off x="6246044" y="2959782"/>
                <a:ext cx="68319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D98D8DA-8E80-60EE-7DDE-CB163205FF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044" y="2959782"/>
                <a:ext cx="683199" cy="707886"/>
              </a:xfrm>
              <a:prstGeom prst="rect">
                <a:avLst/>
              </a:prstGeom>
              <a:blipFill>
                <a:blip r:embed="rId9"/>
                <a:stretch>
                  <a:fillRect l="-1852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649AD3D-5D5F-4D2C-3320-84876A5C7376}"/>
                  </a:ext>
                </a:extLst>
              </p:cNvPr>
              <p:cNvSpPr/>
              <p:nvPr/>
            </p:nvSpPr>
            <p:spPr>
              <a:xfrm>
                <a:off x="6812606" y="2722125"/>
                <a:ext cx="1091068" cy="11187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4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4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altLang="zh-TW" sz="4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sz="4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649AD3D-5D5F-4D2C-3320-84876A5C73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606" y="2722125"/>
                <a:ext cx="1091068" cy="1118768"/>
              </a:xfrm>
              <a:prstGeom prst="rect">
                <a:avLst/>
              </a:prstGeom>
              <a:blipFill>
                <a:blip r:embed="rId10"/>
                <a:stretch>
                  <a:fillRect b="-10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eft Brace 11">
            <a:extLst>
              <a:ext uri="{FF2B5EF4-FFF2-40B4-BE49-F238E27FC236}">
                <a16:creationId xmlns:a16="http://schemas.microsoft.com/office/drawing/2014/main" id="{15FA72E1-6D0B-EBB8-FA28-55E3B1327B39}"/>
              </a:ext>
            </a:extLst>
          </p:cNvPr>
          <p:cNvSpPr/>
          <p:nvPr/>
        </p:nvSpPr>
        <p:spPr>
          <a:xfrm rot="5400000">
            <a:off x="2208291" y="1846981"/>
            <a:ext cx="345393" cy="1657088"/>
          </a:xfrm>
          <a:custGeom>
            <a:avLst/>
            <a:gdLst>
              <a:gd name="connsiteX0" fmla="*/ 345393 w 345393"/>
              <a:gd name="connsiteY0" fmla="*/ 1657088 h 1657088"/>
              <a:gd name="connsiteX1" fmla="*/ 172696 w 345393"/>
              <a:gd name="connsiteY1" fmla="*/ 1524668 h 1657088"/>
              <a:gd name="connsiteX2" fmla="*/ 172697 w 345393"/>
              <a:gd name="connsiteY2" fmla="*/ 960964 h 1657088"/>
              <a:gd name="connsiteX3" fmla="*/ 0 w 345393"/>
              <a:gd name="connsiteY3" fmla="*/ 828544 h 1657088"/>
              <a:gd name="connsiteX4" fmla="*/ 172697 w 345393"/>
              <a:gd name="connsiteY4" fmla="*/ 696124 h 1657088"/>
              <a:gd name="connsiteX5" fmla="*/ 172697 w 345393"/>
              <a:gd name="connsiteY5" fmla="*/ 132420 h 1657088"/>
              <a:gd name="connsiteX6" fmla="*/ 345394 w 345393"/>
              <a:gd name="connsiteY6" fmla="*/ 0 h 1657088"/>
              <a:gd name="connsiteX7" fmla="*/ 345393 w 345393"/>
              <a:gd name="connsiteY7" fmla="*/ 1657088 h 1657088"/>
              <a:gd name="connsiteX0" fmla="*/ 345393 w 345393"/>
              <a:gd name="connsiteY0" fmla="*/ 1657088 h 1657088"/>
              <a:gd name="connsiteX1" fmla="*/ 172696 w 345393"/>
              <a:gd name="connsiteY1" fmla="*/ 1524668 h 1657088"/>
              <a:gd name="connsiteX2" fmla="*/ 172697 w 345393"/>
              <a:gd name="connsiteY2" fmla="*/ 960964 h 1657088"/>
              <a:gd name="connsiteX3" fmla="*/ 0 w 345393"/>
              <a:gd name="connsiteY3" fmla="*/ 828544 h 1657088"/>
              <a:gd name="connsiteX4" fmla="*/ 172697 w 345393"/>
              <a:gd name="connsiteY4" fmla="*/ 696124 h 1657088"/>
              <a:gd name="connsiteX5" fmla="*/ 172697 w 345393"/>
              <a:gd name="connsiteY5" fmla="*/ 132420 h 1657088"/>
              <a:gd name="connsiteX6" fmla="*/ 345394 w 345393"/>
              <a:gd name="connsiteY6" fmla="*/ 0 h 165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393" h="1657088" stroke="0" extrusionOk="0">
                <a:moveTo>
                  <a:pt x="345393" y="1657088"/>
                </a:moveTo>
                <a:cubicBezTo>
                  <a:pt x="236528" y="1648769"/>
                  <a:pt x="167224" y="1599856"/>
                  <a:pt x="172696" y="1524668"/>
                </a:cubicBezTo>
                <a:cubicBezTo>
                  <a:pt x="191857" y="1340801"/>
                  <a:pt x="133209" y="1150121"/>
                  <a:pt x="172697" y="960964"/>
                </a:cubicBezTo>
                <a:cubicBezTo>
                  <a:pt x="165662" y="894700"/>
                  <a:pt x="94691" y="832340"/>
                  <a:pt x="0" y="828544"/>
                </a:cubicBezTo>
                <a:cubicBezTo>
                  <a:pt x="82894" y="821714"/>
                  <a:pt x="176009" y="770841"/>
                  <a:pt x="172697" y="696124"/>
                </a:cubicBezTo>
                <a:cubicBezTo>
                  <a:pt x="181897" y="486421"/>
                  <a:pt x="192777" y="360375"/>
                  <a:pt x="172697" y="132420"/>
                </a:cubicBezTo>
                <a:cubicBezTo>
                  <a:pt x="184992" y="39278"/>
                  <a:pt x="238734" y="9914"/>
                  <a:pt x="345394" y="0"/>
                </a:cubicBezTo>
                <a:cubicBezTo>
                  <a:pt x="438263" y="568918"/>
                  <a:pt x="285945" y="1203068"/>
                  <a:pt x="345393" y="1657088"/>
                </a:cubicBezTo>
                <a:close/>
              </a:path>
              <a:path w="345393" h="1657088" fill="none" extrusionOk="0">
                <a:moveTo>
                  <a:pt x="345393" y="1657088"/>
                </a:moveTo>
                <a:cubicBezTo>
                  <a:pt x="245040" y="1651317"/>
                  <a:pt x="175011" y="1613819"/>
                  <a:pt x="172696" y="1524668"/>
                </a:cubicBezTo>
                <a:cubicBezTo>
                  <a:pt x="166545" y="1336415"/>
                  <a:pt x="185008" y="1115105"/>
                  <a:pt x="172697" y="960964"/>
                </a:cubicBezTo>
                <a:cubicBezTo>
                  <a:pt x="178628" y="906255"/>
                  <a:pt x="98340" y="825617"/>
                  <a:pt x="0" y="828544"/>
                </a:cubicBezTo>
                <a:cubicBezTo>
                  <a:pt x="108774" y="819906"/>
                  <a:pt x="164188" y="767081"/>
                  <a:pt x="172697" y="696124"/>
                </a:cubicBezTo>
                <a:cubicBezTo>
                  <a:pt x="159069" y="523768"/>
                  <a:pt x="195277" y="411720"/>
                  <a:pt x="172697" y="132420"/>
                </a:cubicBezTo>
                <a:cubicBezTo>
                  <a:pt x="161026" y="51233"/>
                  <a:pt x="247525" y="-177"/>
                  <a:pt x="345394" y="0"/>
                </a:cubicBezTo>
              </a:path>
            </a:pathLst>
          </a:cu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leftBrace">
                    <a:avLst>
                      <a:gd name="adj1" fmla="val 38339"/>
                      <a:gd name="adj2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3EA7BAB-A32A-8948-3C02-4BB314F5A641}"/>
                  </a:ext>
                </a:extLst>
              </p:cNvPr>
              <p:cNvSpPr/>
              <p:nvPr/>
            </p:nvSpPr>
            <p:spPr>
              <a:xfrm>
                <a:off x="3657600" y="1731361"/>
                <a:ext cx="1733295" cy="5815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+1)×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3EA7BAB-A32A-8948-3C02-4BB314F5A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1731361"/>
                <a:ext cx="1733295" cy="581506"/>
              </a:xfrm>
              <a:prstGeom prst="rect">
                <a:avLst/>
              </a:prstGeom>
              <a:blipFill>
                <a:blip r:embed="rId11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8383778-4082-9528-5FB2-FEEAB3E0C12A}"/>
                  </a:ext>
                </a:extLst>
              </p:cNvPr>
              <p:cNvSpPr txBox="1"/>
              <p:nvPr/>
            </p:nvSpPr>
            <p:spPr>
              <a:xfrm>
                <a:off x="3657600" y="4436157"/>
                <a:ext cx="2831353" cy="4195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×ℓ</m:t>
                        </m:r>
                      </m:sup>
                    </m:sSub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 small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8383778-4082-9528-5FB2-FEEAB3E0C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4436157"/>
                <a:ext cx="2831353" cy="419538"/>
              </a:xfrm>
              <a:prstGeom prst="rect">
                <a:avLst/>
              </a:prstGeom>
              <a:blipFill>
                <a:blip r:embed="rId12"/>
                <a:stretch>
                  <a:fillRect l="-4036" t="-17647" r="-5830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eft Brace 15">
            <a:extLst>
              <a:ext uri="{FF2B5EF4-FFF2-40B4-BE49-F238E27FC236}">
                <a16:creationId xmlns:a16="http://schemas.microsoft.com/office/drawing/2014/main" id="{3EBC50BB-3D38-22BA-1C68-DE9258BE1812}"/>
              </a:ext>
            </a:extLst>
          </p:cNvPr>
          <p:cNvSpPr/>
          <p:nvPr/>
        </p:nvSpPr>
        <p:spPr>
          <a:xfrm rot="16200000">
            <a:off x="4932165" y="3062558"/>
            <a:ext cx="345393" cy="2282368"/>
          </a:xfrm>
          <a:custGeom>
            <a:avLst/>
            <a:gdLst>
              <a:gd name="connsiteX0" fmla="*/ 345393 w 345393"/>
              <a:gd name="connsiteY0" fmla="*/ 2282368 h 2282368"/>
              <a:gd name="connsiteX1" fmla="*/ 172696 w 345393"/>
              <a:gd name="connsiteY1" fmla="*/ 2149948 h 2282368"/>
              <a:gd name="connsiteX2" fmla="*/ 172697 w 345393"/>
              <a:gd name="connsiteY2" fmla="*/ 1273604 h 2282368"/>
              <a:gd name="connsiteX3" fmla="*/ 0 w 345393"/>
              <a:gd name="connsiteY3" fmla="*/ 1141184 h 2282368"/>
              <a:gd name="connsiteX4" fmla="*/ 172697 w 345393"/>
              <a:gd name="connsiteY4" fmla="*/ 1008764 h 2282368"/>
              <a:gd name="connsiteX5" fmla="*/ 172697 w 345393"/>
              <a:gd name="connsiteY5" fmla="*/ 588119 h 2282368"/>
              <a:gd name="connsiteX6" fmla="*/ 172697 w 345393"/>
              <a:gd name="connsiteY6" fmla="*/ 132420 h 2282368"/>
              <a:gd name="connsiteX7" fmla="*/ 345394 w 345393"/>
              <a:gd name="connsiteY7" fmla="*/ 0 h 2282368"/>
              <a:gd name="connsiteX8" fmla="*/ 345393 w 345393"/>
              <a:gd name="connsiteY8" fmla="*/ 2282368 h 2282368"/>
              <a:gd name="connsiteX0" fmla="*/ 345393 w 345393"/>
              <a:gd name="connsiteY0" fmla="*/ 2282368 h 2282368"/>
              <a:gd name="connsiteX1" fmla="*/ 172696 w 345393"/>
              <a:gd name="connsiteY1" fmla="*/ 2149948 h 2282368"/>
              <a:gd name="connsiteX2" fmla="*/ 172697 w 345393"/>
              <a:gd name="connsiteY2" fmla="*/ 1273604 h 2282368"/>
              <a:gd name="connsiteX3" fmla="*/ 0 w 345393"/>
              <a:gd name="connsiteY3" fmla="*/ 1141184 h 2282368"/>
              <a:gd name="connsiteX4" fmla="*/ 172697 w 345393"/>
              <a:gd name="connsiteY4" fmla="*/ 1008764 h 2282368"/>
              <a:gd name="connsiteX5" fmla="*/ 172697 w 345393"/>
              <a:gd name="connsiteY5" fmla="*/ 588119 h 2282368"/>
              <a:gd name="connsiteX6" fmla="*/ 172697 w 345393"/>
              <a:gd name="connsiteY6" fmla="*/ 132420 h 2282368"/>
              <a:gd name="connsiteX7" fmla="*/ 345394 w 345393"/>
              <a:gd name="connsiteY7" fmla="*/ 0 h 228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393" h="2282368" stroke="0" extrusionOk="0">
                <a:moveTo>
                  <a:pt x="345393" y="2282368"/>
                </a:moveTo>
                <a:cubicBezTo>
                  <a:pt x="236528" y="2274049"/>
                  <a:pt x="167224" y="2225136"/>
                  <a:pt x="172696" y="2149948"/>
                </a:cubicBezTo>
                <a:cubicBezTo>
                  <a:pt x="205327" y="1864703"/>
                  <a:pt x="130085" y="1567074"/>
                  <a:pt x="172697" y="1273604"/>
                </a:cubicBezTo>
                <a:cubicBezTo>
                  <a:pt x="165662" y="1207340"/>
                  <a:pt x="94691" y="1144980"/>
                  <a:pt x="0" y="1141184"/>
                </a:cubicBezTo>
                <a:cubicBezTo>
                  <a:pt x="82894" y="1134354"/>
                  <a:pt x="176009" y="1083481"/>
                  <a:pt x="172697" y="1008764"/>
                </a:cubicBezTo>
                <a:cubicBezTo>
                  <a:pt x="179087" y="808179"/>
                  <a:pt x="191653" y="703262"/>
                  <a:pt x="172697" y="588119"/>
                </a:cubicBezTo>
                <a:cubicBezTo>
                  <a:pt x="153741" y="472977"/>
                  <a:pt x="177243" y="357243"/>
                  <a:pt x="172697" y="132420"/>
                </a:cubicBezTo>
                <a:cubicBezTo>
                  <a:pt x="170284" y="36279"/>
                  <a:pt x="248454" y="2171"/>
                  <a:pt x="345394" y="0"/>
                </a:cubicBezTo>
                <a:cubicBezTo>
                  <a:pt x="489291" y="841349"/>
                  <a:pt x="476610" y="1553128"/>
                  <a:pt x="345393" y="2282368"/>
                </a:cubicBezTo>
                <a:close/>
              </a:path>
              <a:path w="345393" h="2282368" fill="none" extrusionOk="0">
                <a:moveTo>
                  <a:pt x="345393" y="2282368"/>
                </a:moveTo>
                <a:cubicBezTo>
                  <a:pt x="244100" y="2281411"/>
                  <a:pt x="176932" y="2226546"/>
                  <a:pt x="172696" y="2149948"/>
                </a:cubicBezTo>
                <a:cubicBezTo>
                  <a:pt x="190983" y="1885055"/>
                  <a:pt x="173952" y="1578715"/>
                  <a:pt x="172697" y="1273604"/>
                </a:cubicBezTo>
                <a:cubicBezTo>
                  <a:pt x="176066" y="1205659"/>
                  <a:pt x="103312" y="1150903"/>
                  <a:pt x="0" y="1141184"/>
                </a:cubicBezTo>
                <a:cubicBezTo>
                  <a:pt x="107722" y="1130376"/>
                  <a:pt x="174714" y="1072412"/>
                  <a:pt x="172697" y="1008764"/>
                </a:cubicBezTo>
                <a:cubicBezTo>
                  <a:pt x="152163" y="800370"/>
                  <a:pt x="152729" y="723462"/>
                  <a:pt x="172697" y="588119"/>
                </a:cubicBezTo>
                <a:cubicBezTo>
                  <a:pt x="192665" y="452776"/>
                  <a:pt x="162827" y="299784"/>
                  <a:pt x="172697" y="132420"/>
                </a:cubicBezTo>
                <a:cubicBezTo>
                  <a:pt x="173977" y="41970"/>
                  <a:pt x="242621" y="4318"/>
                  <a:pt x="345394" y="0"/>
                </a:cubicBezTo>
              </a:path>
            </a:pathLst>
          </a:cu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leftBrace">
                    <a:avLst>
                      <a:gd name="adj1" fmla="val 38339"/>
                      <a:gd name="adj2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C7AA3C-4A28-B7E9-33DB-E3331E630CFC}"/>
                  </a:ext>
                </a:extLst>
              </p:cNvPr>
              <p:cNvSpPr txBox="1"/>
              <p:nvPr/>
            </p:nvSpPr>
            <p:spPr>
              <a:xfrm>
                <a:off x="6699370" y="1842279"/>
                <a:ext cx="1204304" cy="4195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1×ℓ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C7AA3C-4A28-B7E9-33DB-E3331E630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370" y="1842279"/>
                <a:ext cx="1204304" cy="419538"/>
              </a:xfrm>
              <a:prstGeom prst="rect">
                <a:avLst/>
              </a:prstGeom>
              <a:blipFill>
                <a:blip r:embed="rId13"/>
                <a:stretch>
                  <a:fillRect l="-5208" t="-28571" r="-2083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eft Brace 17">
            <a:extLst>
              <a:ext uri="{FF2B5EF4-FFF2-40B4-BE49-F238E27FC236}">
                <a16:creationId xmlns:a16="http://schemas.microsoft.com/office/drawing/2014/main" id="{CBAA9B04-DE91-D4A4-4C54-454FB1279DC8}"/>
              </a:ext>
            </a:extLst>
          </p:cNvPr>
          <p:cNvSpPr/>
          <p:nvPr/>
        </p:nvSpPr>
        <p:spPr>
          <a:xfrm rot="5400000">
            <a:off x="7101642" y="2341124"/>
            <a:ext cx="345393" cy="609601"/>
          </a:xfrm>
          <a:custGeom>
            <a:avLst/>
            <a:gdLst>
              <a:gd name="connsiteX0" fmla="*/ 345393 w 345393"/>
              <a:gd name="connsiteY0" fmla="*/ 609601 h 609601"/>
              <a:gd name="connsiteX1" fmla="*/ 172696 w 345393"/>
              <a:gd name="connsiteY1" fmla="*/ 477181 h 609601"/>
              <a:gd name="connsiteX2" fmla="*/ 172697 w 345393"/>
              <a:gd name="connsiteY2" fmla="*/ 437221 h 609601"/>
              <a:gd name="connsiteX3" fmla="*/ 0 w 345393"/>
              <a:gd name="connsiteY3" fmla="*/ 304801 h 609601"/>
              <a:gd name="connsiteX4" fmla="*/ 172697 w 345393"/>
              <a:gd name="connsiteY4" fmla="*/ 172381 h 609601"/>
              <a:gd name="connsiteX5" fmla="*/ 172697 w 345393"/>
              <a:gd name="connsiteY5" fmla="*/ 132420 h 609601"/>
              <a:gd name="connsiteX6" fmla="*/ 345394 w 345393"/>
              <a:gd name="connsiteY6" fmla="*/ 0 h 609601"/>
              <a:gd name="connsiteX7" fmla="*/ 345393 w 345393"/>
              <a:gd name="connsiteY7" fmla="*/ 609601 h 609601"/>
              <a:gd name="connsiteX0" fmla="*/ 345393 w 345393"/>
              <a:gd name="connsiteY0" fmla="*/ 609601 h 609601"/>
              <a:gd name="connsiteX1" fmla="*/ 172696 w 345393"/>
              <a:gd name="connsiteY1" fmla="*/ 477181 h 609601"/>
              <a:gd name="connsiteX2" fmla="*/ 172697 w 345393"/>
              <a:gd name="connsiteY2" fmla="*/ 437221 h 609601"/>
              <a:gd name="connsiteX3" fmla="*/ 0 w 345393"/>
              <a:gd name="connsiteY3" fmla="*/ 304801 h 609601"/>
              <a:gd name="connsiteX4" fmla="*/ 172697 w 345393"/>
              <a:gd name="connsiteY4" fmla="*/ 172381 h 609601"/>
              <a:gd name="connsiteX5" fmla="*/ 172697 w 345393"/>
              <a:gd name="connsiteY5" fmla="*/ 132420 h 609601"/>
              <a:gd name="connsiteX6" fmla="*/ 345394 w 345393"/>
              <a:gd name="connsiteY6" fmla="*/ 0 h 6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393" h="609601" stroke="0" extrusionOk="0">
                <a:moveTo>
                  <a:pt x="345393" y="609601"/>
                </a:moveTo>
                <a:cubicBezTo>
                  <a:pt x="236528" y="601282"/>
                  <a:pt x="167224" y="552369"/>
                  <a:pt x="172696" y="477181"/>
                </a:cubicBezTo>
                <a:cubicBezTo>
                  <a:pt x="175753" y="464505"/>
                  <a:pt x="169617" y="450639"/>
                  <a:pt x="172697" y="437221"/>
                </a:cubicBezTo>
                <a:cubicBezTo>
                  <a:pt x="165662" y="370957"/>
                  <a:pt x="94691" y="308597"/>
                  <a:pt x="0" y="304801"/>
                </a:cubicBezTo>
                <a:cubicBezTo>
                  <a:pt x="82894" y="297971"/>
                  <a:pt x="176009" y="247098"/>
                  <a:pt x="172697" y="172381"/>
                </a:cubicBezTo>
                <a:cubicBezTo>
                  <a:pt x="174003" y="157236"/>
                  <a:pt x="172173" y="144483"/>
                  <a:pt x="172697" y="132420"/>
                </a:cubicBezTo>
                <a:cubicBezTo>
                  <a:pt x="184992" y="39278"/>
                  <a:pt x="238734" y="9914"/>
                  <a:pt x="345394" y="0"/>
                </a:cubicBezTo>
                <a:cubicBezTo>
                  <a:pt x="367350" y="207114"/>
                  <a:pt x="338137" y="418404"/>
                  <a:pt x="345393" y="609601"/>
                </a:cubicBezTo>
                <a:close/>
              </a:path>
              <a:path w="345393" h="609601" fill="none" extrusionOk="0">
                <a:moveTo>
                  <a:pt x="345393" y="609601"/>
                </a:moveTo>
                <a:cubicBezTo>
                  <a:pt x="245040" y="603830"/>
                  <a:pt x="175011" y="566332"/>
                  <a:pt x="172696" y="477181"/>
                </a:cubicBezTo>
                <a:cubicBezTo>
                  <a:pt x="170049" y="463710"/>
                  <a:pt x="173532" y="448252"/>
                  <a:pt x="172697" y="437221"/>
                </a:cubicBezTo>
                <a:cubicBezTo>
                  <a:pt x="178628" y="382512"/>
                  <a:pt x="98340" y="301874"/>
                  <a:pt x="0" y="304801"/>
                </a:cubicBezTo>
                <a:cubicBezTo>
                  <a:pt x="108774" y="296163"/>
                  <a:pt x="164188" y="243338"/>
                  <a:pt x="172697" y="172381"/>
                </a:cubicBezTo>
                <a:cubicBezTo>
                  <a:pt x="172659" y="159170"/>
                  <a:pt x="171118" y="147737"/>
                  <a:pt x="172697" y="132420"/>
                </a:cubicBezTo>
                <a:cubicBezTo>
                  <a:pt x="161026" y="51233"/>
                  <a:pt x="247525" y="-177"/>
                  <a:pt x="345394" y="0"/>
                </a:cubicBezTo>
              </a:path>
            </a:pathLst>
          </a:cu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leftBrace">
                    <a:avLst>
                      <a:gd name="adj1" fmla="val 38339"/>
                      <a:gd name="adj2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4972FCF-2B2C-89FE-8C12-21E88A7B0909}"/>
                  </a:ext>
                </a:extLst>
              </p:cNvPr>
              <p:cNvSpPr/>
              <p:nvPr/>
            </p:nvSpPr>
            <p:spPr>
              <a:xfrm>
                <a:off x="7919190" y="1664932"/>
                <a:ext cx="3317261" cy="768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dirty="0" smtClean="0">
                          <a:latin typeface="Cambria Math" panose="02040503050406030204" pitchFamily="18" charset="0"/>
                        </a:rPr>
                        <m:t>𝑐𝑡</m:t>
                      </m:r>
                      <m:r>
                        <a:rPr lang="en-US" altLang="zh-TW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𝐵𝑅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𝑟𝐴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4972FCF-2B2C-89FE-8C12-21E88A7B09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9190" y="1664932"/>
                <a:ext cx="3317261" cy="76860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Left Brace 30">
            <a:extLst>
              <a:ext uri="{FF2B5EF4-FFF2-40B4-BE49-F238E27FC236}">
                <a16:creationId xmlns:a16="http://schemas.microsoft.com/office/drawing/2014/main" id="{0F674606-A816-1A55-03F1-21ADD0AA87EA}"/>
              </a:ext>
            </a:extLst>
          </p:cNvPr>
          <p:cNvSpPr/>
          <p:nvPr/>
        </p:nvSpPr>
        <p:spPr>
          <a:xfrm rot="5400000">
            <a:off x="9446334" y="1521388"/>
            <a:ext cx="345393" cy="2285999"/>
          </a:xfrm>
          <a:custGeom>
            <a:avLst/>
            <a:gdLst>
              <a:gd name="connsiteX0" fmla="*/ 345393 w 345393"/>
              <a:gd name="connsiteY0" fmla="*/ 2285999 h 2285999"/>
              <a:gd name="connsiteX1" fmla="*/ 172696 w 345393"/>
              <a:gd name="connsiteY1" fmla="*/ 2153579 h 2285999"/>
              <a:gd name="connsiteX2" fmla="*/ 172697 w 345393"/>
              <a:gd name="connsiteY2" fmla="*/ 1275420 h 2285999"/>
              <a:gd name="connsiteX3" fmla="*/ 0 w 345393"/>
              <a:gd name="connsiteY3" fmla="*/ 1143000 h 2285999"/>
              <a:gd name="connsiteX4" fmla="*/ 172697 w 345393"/>
              <a:gd name="connsiteY4" fmla="*/ 1010580 h 2285999"/>
              <a:gd name="connsiteX5" fmla="*/ 172697 w 345393"/>
              <a:gd name="connsiteY5" fmla="*/ 589063 h 2285999"/>
              <a:gd name="connsiteX6" fmla="*/ 172697 w 345393"/>
              <a:gd name="connsiteY6" fmla="*/ 132420 h 2285999"/>
              <a:gd name="connsiteX7" fmla="*/ 345394 w 345393"/>
              <a:gd name="connsiteY7" fmla="*/ 0 h 2285999"/>
              <a:gd name="connsiteX8" fmla="*/ 345393 w 345393"/>
              <a:gd name="connsiteY8" fmla="*/ 2285999 h 2285999"/>
              <a:gd name="connsiteX0" fmla="*/ 345393 w 345393"/>
              <a:gd name="connsiteY0" fmla="*/ 2285999 h 2285999"/>
              <a:gd name="connsiteX1" fmla="*/ 172696 w 345393"/>
              <a:gd name="connsiteY1" fmla="*/ 2153579 h 2285999"/>
              <a:gd name="connsiteX2" fmla="*/ 172697 w 345393"/>
              <a:gd name="connsiteY2" fmla="*/ 1275420 h 2285999"/>
              <a:gd name="connsiteX3" fmla="*/ 0 w 345393"/>
              <a:gd name="connsiteY3" fmla="*/ 1143000 h 2285999"/>
              <a:gd name="connsiteX4" fmla="*/ 172697 w 345393"/>
              <a:gd name="connsiteY4" fmla="*/ 1010580 h 2285999"/>
              <a:gd name="connsiteX5" fmla="*/ 172697 w 345393"/>
              <a:gd name="connsiteY5" fmla="*/ 589063 h 2285999"/>
              <a:gd name="connsiteX6" fmla="*/ 172697 w 345393"/>
              <a:gd name="connsiteY6" fmla="*/ 132420 h 2285999"/>
              <a:gd name="connsiteX7" fmla="*/ 345394 w 345393"/>
              <a:gd name="connsiteY7" fmla="*/ 0 h 228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393" h="2285999" stroke="0" extrusionOk="0">
                <a:moveTo>
                  <a:pt x="345393" y="2285999"/>
                </a:moveTo>
                <a:cubicBezTo>
                  <a:pt x="236528" y="2277680"/>
                  <a:pt x="167224" y="2228767"/>
                  <a:pt x="172696" y="2153579"/>
                </a:cubicBezTo>
                <a:cubicBezTo>
                  <a:pt x="209340" y="1868573"/>
                  <a:pt x="99811" y="1570458"/>
                  <a:pt x="172697" y="1275420"/>
                </a:cubicBezTo>
                <a:cubicBezTo>
                  <a:pt x="165662" y="1209156"/>
                  <a:pt x="94691" y="1146796"/>
                  <a:pt x="0" y="1143000"/>
                </a:cubicBezTo>
                <a:cubicBezTo>
                  <a:pt x="82894" y="1136170"/>
                  <a:pt x="176009" y="1085297"/>
                  <a:pt x="172697" y="1010580"/>
                </a:cubicBezTo>
                <a:cubicBezTo>
                  <a:pt x="186433" y="806653"/>
                  <a:pt x="167251" y="703345"/>
                  <a:pt x="172697" y="589063"/>
                </a:cubicBezTo>
                <a:cubicBezTo>
                  <a:pt x="178143" y="474781"/>
                  <a:pt x="177298" y="355948"/>
                  <a:pt x="172697" y="132420"/>
                </a:cubicBezTo>
                <a:cubicBezTo>
                  <a:pt x="170284" y="36279"/>
                  <a:pt x="248454" y="2171"/>
                  <a:pt x="345394" y="0"/>
                </a:cubicBezTo>
                <a:cubicBezTo>
                  <a:pt x="405795" y="795815"/>
                  <a:pt x="477267" y="1555706"/>
                  <a:pt x="345393" y="2285999"/>
                </a:cubicBezTo>
                <a:close/>
              </a:path>
              <a:path w="345393" h="2285999" fill="none" extrusionOk="0">
                <a:moveTo>
                  <a:pt x="345393" y="2285999"/>
                </a:moveTo>
                <a:cubicBezTo>
                  <a:pt x="244100" y="2285042"/>
                  <a:pt x="176932" y="2230177"/>
                  <a:pt x="172696" y="2153579"/>
                </a:cubicBezTo>
                <a:cubicBezTo>
                  <a:pt x="210365" y="1916933"/>
                  <a:pt x="178409" y="1627294"/>
                  <a:pt x="172697" y="1275420"/>
                </a:cubicBezTo>
                <a:cubicBezTo>
                  <a:pt x="176066" y="1207475"/>
                  <a:pt x="103312" y="1152719"/>
                  <a:pt x="0" y="1143000"/>
                </a:cubicBezTo>
                <a:cubicBezTo>
                  <a:pt x="107722" y="1132192"/>
                  <a:pt x="174714" y="1074228"/>
                  <a:pt x="172697" y="1010580"/>
                </a:cubicBezTo>
                <a:cubicBezTo>
                  <a:pt x="166318" y="841030"/>
                  <a:pt x="185958" y="771467"/>
                  <a:pt x="172697" y="589063"/>
                </a:cubicBezTo>
                <a:cubicBezTo>
                  <a:pt x="159436" y="406659"/>
                  <a:pt x="188884" y="274951"/>
                  <a:pt x="172697" y="132420"/>
                </a:cubicBezTo>
                <a:cubicBezTo>
                  <a:pt x="173977" y="41970"/>
                  <a:pt x="242621" y="4318"/>
                  <a:pt x="345394" y="0"/>
                </a:cubicBezTo>
              </a:path>
            </a:pathLst>
          </a:cu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leftBrace">
                    <a:avLst>
                      <a:gd name="adj1" fmla="val 38339"/>
                      <a:gd name="adj2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CD58CA65-8EF4-E8B3-3C25-AB3D8FA10635}"/>
              </a:ext>
            </a:extLst>
          </p:cNvPr>
          <p:cNvSpPr txBox="1">
            <a:spLocks/>
          </p:cNvSpPr>
          <p:nvPr/>
        </p:nvSpPr>
        <p:spPr>
          <a:xfrm>
            <a:off x="424189" y="5071924"/>
            <a:ext cx="11343621" cy="1633676"/>
          </a:xfrm>
          <a:custGeom>
            <a:avLst/>
            <a:gdLst>
              <a:gd name="connsiteX0" fmla="*/ 0 w 11343621"/>
              <a:gd name="connsiteY0" fmla="*/ 0 h 1633676"/>
              <a:gd name="connsiteX1" fmla="*/ 440399 w 11343621"/>
              <a:gd name="connsiteY1" fmla="*/ 0 h 1633676"/>
              <a:gd name="connsiteX2" fmla="*/ 767363 w 11343621"/>
              <a:gd name="connsiteY2" fmla="*/ 0 h 1633676"/>
              <a:gd name="connsiteX3" fmla="*/ 1434634 w 11343621"/>
              <a:gd name="connsiteY3" fmla="*/ 0 h 1633676"/>
              <a:gd name="connsiteX4" fmla="*/ 2328779 w 11343621"/>
              <a:gd name="connsiteY4" fmla="*/ 0 h 1633676"/>
              <a:gd name="connsiteX5" fmla="*/ 2882614 w 11343621"/>
              <a:gd name="connsiteY5" fmla="*/ 0 h 1633676"/>
              <a:gd name="connsiteX6" fmla="*/ 3436450 w 11343621"/>
              <a:gd name="connsiteY6" fmla="*/ 0 h 1633676"/>
              <a:gd name="connsiteX7" fmla="*/ 4103722 w 11343621"/>
              <a:gd name="connsiteY7" fmla="*/ 0 h 1633676"/>
              <a:gd name="connsiteX8" fmla="*/ 4884430 w 11343621"/>
              <a:gd name="connsiteY8" fmla="*/ 0 h 1633676"/>
              <a:gd name="connsiteX9" fmla="*/ 5665138 w 11343621"/>
              <a:gd name="connsiteY9" fmla="*/ 0 h 1633676"/>
              <a:gd name="connsiteX10" fmla="*/ 6445846 w 11343621"/>
              <a:gd name="connsiteY10" fmla="*/ 0 h 1633676"/>
              <a:gd name="connsiteX11" fmla="*/ 7339990 w 11343621"/>
              <a:gd name="connsiteY11" fmla="*/ 0 h 1633676"/>
              <a:gd name="connsiteX12" fmla="*/ 8007262 w 11343621"/>
              <a:gd name="connsiteY12" fmla="*/ 0 h 1633676"/>
              <a:gd name="connsiteX13" fmla="*/ 8787970 w 11343621"/>
              <a:gd name="connsiteY13" fmla="*/ 0 h 1633676"/>
              <a:gd name="connsiteX14" fmla="*/ 9455242 w 11343621"/>
              <a:gd name="connsiteY14" fmla="*/ 0 h 1633676"/>
              <a:gd name="connsiteX15" fmla="*/ 10122514 w 11343621"/>
              <a:gd name="connsiteY15" fmla="*/ 0 h 1633676"/>
              <a:gd name="connsiteX16" fmla="*/ 11343621 w 11343621"/>
              <a:gd name="connsiteY16" fmla="*/ 0 h 1633676"/>
              <a:gd name="connsiteX17" fmla="*/ 11343621 w 11343621"/>
              <a:gd name="connsiteY17" fmla="*/ 495548 h 1633676"/>
              <a:gd name="connsiteX18" fmla="*/ 11343621 w 11343621"/>
              <a:gd name="connsiteY18" fmla="*/ 1056444 h 1633676"/>
              <a:gd name="connsiteX19" fmla="*/ 11343621 w 11343621"/>
              <a:gd name="connsiteY19" fmla="*/ 1633676 h 1633676"/>
              <a:gd name="connsiteX20" fmla="*/ 10562913 w 11343621"/>
              <a:gd name="connsiteY20" fmla="*/ 1633676 h 1633676"/>
              <a:gd name="connsiteX21" fmla="*/ 9782205 w 11343621"/>
              <a:gd name="connsiteY21" fmla="*/ 1633676 h 1633676"/>
              <a:gd name="connsiteX22" fmla="*/ 9114933 w 11343621"/>
              <a:gd name="connsiteY22" fmla="*/ 1633676 h 1633676"/>
              <a:gd name="connsiteX23" fmla="*/ 8787970 w 11343621"/>
              <a:gd name="connsiteY23" fmla="*/ 1633676 h 1633676"/>
              <a:gd name="connsiteX24" fmla="*/ 8234134 w 11343621"/>
              <a:gd name="connsiteY24" fmla="*/ 1633676 h 1633676"/>
              <a:gd name="connsiteX25" fmla="*/ 7453426 w 11343621"/>
              <a:gd name="connsiteY25" fmla="*/ 1633676 h 1633676"/>
              <a:gd name="connsiteX26" fmla="*/ 7013027 w 11343621"/>
              <a:gd name="connsiteY26" fmla="*/ 1633676 h 1633676"/>
              <a:gd name="connsiteX27" fmla="*/ 6118883 w 11343621"/>
              <a:gd name="connsiteY27" fmla="*/ 1633676 h 1633676"/>
              <a:gd name="connsiteX28" fmla="*/ 5224738 w 11343621"/>
              <a:gd name="connsiteY28" fmla="*/ 1633676 h 1633676"/>
              <a:gd name="connsiteX29" fmla="*/ 4557467 w 11343621"/>
              <a:gd name="connsiteY29" fmla="*/ 1633676 h 1633676"/>
              <a:gd name="connsiteX30" fmla="*/ 3663322 w 11343621"/>
              <a:gd name="connsiteY30" fmla="*/ 1633676 h 1633676"/>
              <a:gd name="connsiteX31" fmla="*/ 2996050 w 11343621"/>
              <a:gd name="connsiteY31" fmla="*/ 1633676 h 1633676"/>
              <a:gd name="connsiteX32" fmla="*/ 2215342 w 11343621"/>
              <a:gd name="connsiteY32" fmla="*/ 1633676 h 1633676"/>
              <a:gd name="connsiteX33" fmla="*/ 1888379 w 11343621"/>
              <a:gd name="connsiteY33" fmla="*/ 1633676 h 1633676"/>
              <a:gd name="connsiteX34" fmla="*/ 994235 w 11343621"/>
              <a:gd name="connsiteY34" fmla="*/ 1633676 h 1633676"/>
              <a:gd name="connsiteX35" fmla="*/ 0 w 11343621"/>
              <a:gd name="connsiteY35" fmla="*/ 1633676 h 1633676"/>
              <a:gd name="connsiteX36" fmla="*/ 0 w 11343621"/>
              <a:gd name="connsiteY36" fmla="*/ 1072781 h 1633676"/>
              <a:gd name="connsiteX37" fmla="*/ 0 w 11343621"/>
              <a:gd name="connsiteY37" fmla="*/ 560895 h 1633676"/>
              <a:gd name="connsiteX38" fmla="*/ 0 w 11343621"/>
              <a:gd name="connsiteY38" fmla="*/ 0 h 163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343621" h="1633676" fill="none" extrusionOk="0">
                <a:moveTo>
                  <a:pt x="0" y="0"/>
                </a:moveTo>
                <a:cubicBezTo>
                  <a:pt x="167871" y="-15854"/>
                  <a:pt x="325275" y="-2732"/>
                  <a:pt x="440399" y="0"/>
                </a:cubicBezTo>
                <a:cubicBezTo>
                  <a:pt x="555523" y="2732"/>
                  <a:pt x="611291" y="8057"/>
                  <a:pt x="767363" y="0"/>
                </a:cubicBezTo>
                <a:cubicBezTo>
                  <a:pt x="923435" y="-8057"/>
                  <a:pt x="1244526" y="18314"/>
                  <a:pt x="1434634" y="0"/>
                </a:cubicBezTo>
                <a:cubicBezTo>
                  <a:pt x="1624742" y="-18314"/>
                  <a:pt x="1984886" y="1088"/>
                  <a:pt x="2328779" y="0"/>
                </a:cubicBezTo>
                <a:cubicBezTo>
                  <a:pt x="2672672" y="-1088"/>
                  <a:pt x="2755364" y="-18688"/>
                  <a:pt x="2882614" y="0"/>
                </a:cubicBezTo>
                <a:cubicBezTo>
                  <a:pt x="3009865" y="18688"/>
                  <a:pt x="3199982" y="-23923"/>
                  <a:pt x="3436450" y="0"/>
                </a:cubicBezTo>
                <a:cubicBezTo>
                  <a:pt x="3672918" y="23923"/>
                  <a:pt x="3935854" y="5917"/>
                  <a:pt x="4103722" y="0"/>
                </a:cubicBezTo>
                <a:cubicBezTo>
                  <a:pt x="4271590" y="-5917"/>
                  <a:pt x="4578205" y="-27725"/>
                  <a:pt x="4884430" y="0"/>
                </a:cubicBezTo>
                <a:cubicBezTo>
                  <a:pt x="5190655" y="27725"/>
                  <a:pt x="5389712" y="-14209"/>
                  <a:pt x="5665138" y="0"/>
                </a:cubicBezTo>
                <a:cubicBezTo>
                  <a:pt x="5940564" y="14209"/>
                  <a:pt x="6059134" y="25836"/>
                  <a:pt x="6445846" y="0"/>
                </a:cubicBezTo>
                <a:cubicBezTo>
                  <a:pt x="6832558" y="-25836"/>
                  <a:pt x="7104108" y="-34973"/>
                  <a:pt x="7339990" y="0"/>
                </a:cubicBezTo>
                <a:cubicBezTo>
                  <a:pt x="7575872" y="34973"/>
                  <a:pt x="7691331" y="-17393"/>
                  <a:pt x="8007262" y="0"/>
                </a:cubicBezTo>
                <a:cubicBezTo>
                  <a:pt x="8323193" y="17393"/>
                  <a:pt x="8631311" y="-11446"/>
                  <a:pt x="8787970" y="0"/>
                </a:cubicBezTo>
                <a:cubicBezTo>
                  <a:pt x="8944629" y="11446"/>
                  <a:pt x="9311563" y="25101"/>
                  <a:pt x="9455242" y="0"/>
                </a:cubicBezTo>
                <a:cubicBezTo>
                  <a:pt x="9598921" y="-25101"/>
                  <a:pt x="9861999" y="-21252"/>
                  <a:pt x="10122514" y="0"/>
                </a:cubicBezTo>
                <a:cubicBezTo>
                  <a:pt x="10383029" y="21252"/>
                  <a:pt x="11008732" y="13475"/>
                  <a:pt x="11343621" y="0"/>
                </a:cubicBezTo>
                <a:cubicBezTo>
                  <a:pt x="11321229" y="163007"/>
                  <a:pt x="11343793" y="261264"/>
                  <a:pt x="11343621" y="495548"/>
                </a:cubicBezTo>
                <a:cubicBezTo>
                  <a:pt x="11343449" y="729832"/>
                  <a:pt x="11323652" y="943157"/>
                  <a:pt x="11343621" y="1056444"/>
                </a:cubicBezTo>
                <a:cubicBezTo>
                  <a:pt x="11363590" y="1169731"/>
                  <a:pt x="11330222" y="1474771"/>
                  <a:pt x="11343621" y="1633676"/>
                </a:cubicBezTo>
                <a:cubicBezTo>
                  <a:pt x="11180496" y="1650362"/>
                  <a:pt x="10867774" y="1658528"/>
                  <a:pt x="10562913" y="1633676"/>
                </a:cubicBezTo>
                <a:cubicBezTo>
                  <a:pt x="10258052" y="1608824"/>
                  <a:pt x="10074278" y="1602655"/>
                  <a:pt x="9782205" y="1633676"/>
                </a:cubicBezTo>
                <a:cubicBezTo>
                  <a:pt x="9490132" y="1664697"/>
                  <a:pt x="9420389" y="1623226"/>
                  <a:pt x="9114933" y="1633676"/>
                </a:cubicBezTo>
                <a:cubicBezTo>
                  <a:pt x="8809477" y="1644126"/>
                  <a:pt x="8867097" y="1629318"/>
                  <a:pt x="8787970" y="1633676"/>
                </a:cubicBezTo>
                <a:cubicBezTo>
                  <a:pt x="8708843" y="1638034"/>
                  <a:pt x="8465021" y="1625650"/>
                  <a:pt x="8234134" y="1633676"/>
                </a:cubicBezTo>
                <a:cubicBezTo>
                  <a:pt x="8003247" y="1641702"/>
                  <a:pt x="7700408" y="1626578"/>
                  <a:pt x="7453426" y="1633676"/>
                </a:cubicBezTo>
                <a:cubicBezTo>
                  <a:pt x="7206444" y="1640774"/>
                  <a:pt x="7133300" y="1654865"/>
                  <a:pt x="7013027" y="1633676"/>
                </a:cubicBezTo>
                <a:cubicBezTo>
                  <a:pt x="6892754" y="1612487"/>
                  <a:pt x="6467959" y="1655840"/>
                  <a:pt x="6118883" y="1633676"/>
                </a:cubicBezTo>
                <a:cubicBezTo>
                  <a:pt x="5769807" y="1611512"/>
                  <a:pt x="5525598" y="1623610"/>
                  <a:pt x="5224738" y="1633676"/>
                </a:cubicBezTo>
                <a:cubicBezTo>
                  <a:pt x="4923878" y="1643742"/>
                  <a:pt x="4711280" y="1649738"/>
                  <a:pt x="4557467" y="1633676"/>
                </a:cubicBezTo>
                <a:cubicBezTo>
                  <a:pt x="4403654" y="1617614"/>
                  <a:pt x="3851674" y="1662968"/>
                  <a:pt x="3663322" y="1633676"/>
                </a:cubicBezTo>
                <a:cubicBezTo>
                  <a:pt x="3474971" y="1604384"/>
                  <a:pt x="3269238" y="1616517"/>
                  <a:pt x="2996050" y="1633676"/>
                </a:cubicBezTo>
                <a:cubicBezTo>
                  <a:pt x="2722862" y="1650835"/>
                  <a:pt x="2505885" y="1642293"/>
                  <a:pt x="2215342" y="1633676"/>
                </a:cubicBezTo>
                <a:cubicBezTo>
                  <a:pt x="1924799" y="1625059"/>
                  <a:pt x="2035462" y="1638946"/>
                  <a:pt x="1888379" y="1633676"/>
                </a:cubicBezTo>
                <a:cubicBezTo>
                  <a:pt x="1741296" y="1628406"/>
                  <a:pt x="1412716" y="1635155"/>
                  <a:pt x="994235" y="1633676"/>
                </a:cubicBezTo>
                <a:cubicBezTo>
                  <a:pt x="575754" y="1632197"/>
                  <a:pt x="361174" y="1652627"/>
                  <a:pt x="0" y="1633676"/>
                </a:cubicBezTo>
                <a:cubicBezTo>
                  <a:pt x="-21795" y="1475360"/>
                  <a:pt x="-13573" y="1237977"/>
                  <a:pt x="0" y="1072781"/>
                </a:cubicBezTo>
                <a:cubicBezTo>
                  <a:pt x="13573" y="907585"/>
                  <a:pt x="-4017" y="758878"/>
                  <a:pt x="0" y="560895"/>
                </a:cubicBezTo>
                <a:cubicBezTo>
                  <a:pt x="4017" y="362912"/>
                  <a:pt x="-27762" y="268495"/>
                  <a:pt x="0" y="0"/>
                </a:cubicBezTo>
                <a:close/>
              </a:path>
              <a:path w="11343621" h="1633676" stroke="0" extrusionOk="0">
                <a:moveTo>
                  <a:pt x="0" y="0"/>
                </a:moveTo>
                <a:cubicBezTo>
                  <a:pt x="225546" y="-11392"/>
                  <a:pt x="304398" y="14708"/>
                  <a:pt x="553836" y="0"/>
                </a:cubicBezTo>
                <a:cubicBezTo>
                  <a:pt x="803274" y="-14708"/>
                  <a:pt x="809334" y="1557"/>
                  <a:pt x="880799" y="0"/>
                </a:cubicBezTo>
                <a:cubicBezTo>
                  <a:pt x="952264" y="-1557"/>
                  <a:pt x="1441866" y="29775"/>
                  <a:pt x="1774943" y="0"/>
                </a:cubicBezTo>
                <a:cubicBezTo>
                  <a:pt x="2108020" y="-29775"/>
                  <a:pt x="2183310" y="-26914"/>
                  <a:pt x="2328779" y="0"/>
                </a:cubicBezTo>
                <a:cubicBezTo>
                  <a:pt x="2474248" y="26914"/>
                  <a:pt x="2649946" y="-21941"/>
                  <a:pt x="2882614" y="0"/>
                </a:cubicBezTo>
                <a:cubicBezTo>
                  <a:pt x="3115282" y="21941"/>
                  <a:pt x="3496156" y="-9661"/>
                  <a:pt x="3776759" y="0"/>
                </a:cubicBezTo>
                <a:cubicBezTo>
                  <a:pt x="4057363" y="9661"/>
                  <a:pt x="4091540" y="-16892"/>
                  <a:pt x="4217158" y="0"/>
                </a:cubicBezTo>
                <a:cubicBezTo>
                  <a:pt x="4342776" y="16892"/>
                  <a:pt x="4771582" y="37133"/>
                  <a:pt x="5111302" y="0"/>
                </a:cubicBezTo>
                <a:cubicBezTo>
                  <a:pt x="5451022" y="-37133"/>
                  <a:pt x="5634362" y="35125"/>
                  <a:pt x="6005446" y="0"/>
                </a:cubicBezTo>
                <a:cubicBezTo>
                  <a:pt x="6376530" y="-35125"/>
                  <a:pt x="6521047" y="32769"/>
                  <a:pt x="6672718" y="0"/>
                </a:cubicBezTo>
                <a:cubicBezTo>
                  <a:pt x="6824389" y="-32769"/>
                  <a:pt x="7317622" y="8421"/>
                  <a:pt x="7566862" y="0"/>
                </a:cubicBezTo>
                <a:cubicBezTo>
                  <a:pt x="7816102" y="-8421"/>
                  <a:pt x="7960262" y="14365"/>
                  <a:pt x="8120698" y="0"/>
                </a:cubicBezTo>
                <a:cubicBezTo>
                  <a:pt x="8281134" y="-14365"/>
                  <a:pt x="8432315" y="5470"/>
                  <a:pt x="8674534" y="0"/>
                </a:cubicBezTo>
                <a:cubicBezTo>
                  <a:pt x="8916753" y="-5470"/>
                  <a:pt x="9240765" y="-23734"/>
                  <a:pt x="9455242" y="0"/>
                </a:cubicBezTo>
                <a:cubicBezTo>
                  <a:pt x="9669719" y="23734"/>
                  <a:pt x="9756886" y="10677"/>
                  <a:pt x="10009077" y="0"/>
                </a:cubicBezTo>
                <a:cubicBezTo>
                  <a:pt x="10261269" y="-10677"/>
                  <a:pt x="10850910" y="55900"/>
                  <a:pt x="11343621" y="0"/>
                </a:cubicBezTo>
                <a:cubicBezTo>
                  <a:pt x="11335915" y="149476"/>
                  <a:pt x="11364701" y="390284"/>
                  <a:pt x="11343621" y="577232"/>
                </a:cubicBezTo>
                <a:cubicBezTo>
                  <a:pt x="11322541" y="764180"/>
                  <a:pt x="11322666" y="918871"/>
                  <a:pt x="11343621" y="1138128"/>
                </a:cubicBezTo>
                <a:cubicBezTo>
                  <a:pt x="11364576" y="1357385"/>
                  <a:pt x="11358982" y="1451440"/>
                  <a:pt x="11343621" y="1633676"/>
                </a:cubicBezTo>
                <a:cubicBezTo>
                  <a:pt x="11237677" y="1632644"/>
                  <a:pt x="11119041" y="1632532"/>
                  <a:pt x="11016658" y="1633676"/>
                </a:cubicBezTo>
                <a:cubicBezTo>
                  <a:pt x="10914275" y="1634820"/>
                  <a:pt x="10328072" y="1637868"/>
                  <a:pt x="10122514" y="1633676"/>
                </a:cubicBezTo>
                <a:cubicBezTo>
                  <a:pt x="9916956" y="1629484"/>
                  <a:pt x="9624744" y="1664866"/>
                  <a:pt x="9455242" y="1633676"/>
                </a:cubicBezTo>
                <a:cubicBezTo>
                  <a:pt x="9285740" y="1602486"/>
                  <a:pt x="9206927" y="1622903"/>
                  <a:pt x="9014842" y="1633676"/>
                </a:cubicBezTo>
                <a:cubicBezTo>
                  <a:pt x="8822757" y="1644449"/>
                  <a:pt x="8498569" y="1606402"/>
                  <a:pt x="8347571" y="1633676"/>
                </a:cubicBezTo>
                <a:cubicBezTo>
                  <a:pt x="8196573" y="1660950"/>
                  <a:pt x="8171255" y="1620193"/>
                  <a:pt x="8020607" y="1633676"/>
                </a:cubicBezTo>
                <a:cubicBezTo>
                  <a:pt x="7869959" y="1647159"/>
                  <a:pt x="7837700" y="1648332"/>
                  <a:pt x="7693644" y="1633676"/>
                </a:cubicBezTo>
                <a:cubicBezTo>
                  <a:pt x="7549588" y="1619020"/>
                  <a:pt x="7213215" y="1623473"/>
                  <a:pt x="7026372" y="1633676"/>
                </a:cubicBezTo>
                <a:cubicBezTo>
                  <a:pt x="6839529" y="1643879"/>
                  <a:pt x="6729048" y="1652796"/>
                  <a:pt x="6585973" y="1633676"/>
                </a:cubicBezTo>
                <a:cubicBezTo>
                  <a:pt x="6442898" y="1614556"/>
                  <a:pt x="6074702" y="1639736"/>
                  <a:pt x="5805265" y="1633676"/>
                </a:cubicBezTo>
                <a:cubicBezTo>
                  <a:pt x="5535828" y="1627616"/>
                  <a:pt x="5481783" y="1632168"/>
                  <a:pt x="5364865" y="1633676"/>
                </a:cubicBezTo>
                <a:cubicBezTo>
                  <a:pt x="5247947" y="1635184"/>
                  <a:pt x="4857623" y="1625823"/>
                  <a:pt x="4584157" y="1633676"/>
                </a:cubicBezTo>
                <a:cubicBezTo>
                  <a:pt x="4310691" y="1641529"/>
                  <a:pt x="4389566" y="1632751"/>
                  <a:pt x="4257194" y="1633676"/>
                </a:cubicBezTo>
                <a:cubicBezTo>
                  <a:pt x="4124822" y="1634601"/>
                  <a:pt x="3777818" y="1654748"/>
                  <a:pt x="3476486" y="1633676"/>
                </a:cubicBezTo>
                <a:cubicBezTo>
                  <a:pt x="3175154" y="1612604"/>
                  <a:pt x="3158795" y="1626424"/>
                  <a:pt x="3036087" y="1633676"/>
                </a:cubicBezTo>
                <a:cubicBezTo>
                  <a:pt x="2913379" y="1640928"/>
                  <a:pt x="2785559" y="1634303"/>
                  <a:pt x="2709124" y="1633676"/>
                </a:cubicBezTo>
                <a:cubicBezTo>
                  <a:pt x="2632689" y="1633049"/>
                  <a:pt x="2439711" y="1639080"/>
                  <a:pt x="2268724" y="1633676"/>
                </a:cubicBezTo>
                <a:cubicBezTo>
                  <a:pt x="2097737" y="1628272"/>
                  <a:pt x="1710944" y="1645170"/>
                  <a:pt x="1488016" y="1633676"/>
                </a:cubicBezTo>
                <a:cubicBezTo>
                  <a:pt x="1265088" y="1622182"/>
                  <a:pt x="1174147" y="1643952"/>
                  <a:pt x="1047617" y="1633676"/>
                </a:cubicBezTo>
                <a:cubicBezTo>
                  <a:pt x="921087" y="1623400"/>
                  <a:pt x="850025" y="1622670"/>
                  <a:pt x="720654" y="1633676"/>
                </a:cubicBezTo>
                <a:cubicBezTo>
                  <a:pt x="591283" y="1644682"/>
                  <a:pt x="250555" y="1601381"/>
                  <a:pt x="0" y="1633676"/>
                </a:cubicBezTo>
                <a:cubicBezTo>
                  <a:pt x="1245" y="1410779"/>
                  <a:pt x="-308" y="1263682"/>
                  <a:pt x="0" y="1105454"/>
                </a:cubicBezTo>
                <a:cubicBezTo>
                  <a:pt x="308" y="947226"/>
                  <a:pt x="-17772" y="810450"/>
                  <a:pt x="0" y="609906"/>
                </a:cubicBezTo>
                <a:cubicBezTo>
                  <a:pt x="17772" y="409362"/>
                  <a:pt x="7955" y="27004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+mj-lt"/>
              <a:buAutoNum type="arabicPeriod"/>
            </a:pPr>
            <a:endParaRPr lang="en-US" sz="2800" i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3176087-4CEA-B8F7-15E9-F6D8A8F9525C}"/>
                  </a:ext>
                </a:extLst>
              </p:cNvPr>
              <p:cNvSpPr txBox="1"/>
              <p:nvPr/>
            </p:nvSpPr>
            <p:spPr>
              <a:xfrm>
                <a:off x="1898369" y="5289123"/>
                <a:ext cx="41894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+mj-lt"/>
                  </a:rPr>
                  <a:t>Opening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ct</m:t>
                    </m:r>
                  </m:oMath>
                </a14:m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w.r.t.</a:t>
                </a:r>
                <a:r>
                  <a:rPr lang="en-US" sz="2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800" dirty="0">
                    <a:latin typeface="+mj-lt"/>
                  </a:rPr>
                  <a:t>: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3176087-4CEA-B8F7-15E9-F6D8A8F95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369" y="5289123"/>
                <a:ext cx="4189417" cy="523220"/>
              </a:xfrm>
              <a:prstGeom prst="rect">
                <a:avLst/>
              </a:prstGeom>
              <a:blipFill>
                <a:blip r:embed="rId16"/>
                <a:stretch>
                  <a:fillRect l="-3021" t="-11905" r="-211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57E52E7-58B3-6100-0B81-2EE18C9899EB}"/>
                  </a:ext>
                </a:extLst>
              </p:cNvPr>
              <p:cNvSpPr txBox="1"/>
              <p:nvPr/>
            </p:nvSpPr>
            <p:spPr>
              <a:xfrm>
                <a:off x="609600" y="5962423"/>
                <a:ext cx="54253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0432FF"/>
                    </a:solidFill>
                    <a:latin typeface="+mj-lt"/>
                  </a:rPr>
                  <a:t>Random</a:t>
                </a:r>
                <a:r>
                  <a:rPr lang="en-US" sz="2800" dirty="0">
                    <a:latin typeface="+mj-lt"/>
                  </a:rPr>
                  <a:t> Opening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ct</m:t>
                    </m:r>
                  </m:oMath>
                </a14:m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w.r.t.</a:t>
                </a:r>
                <a:r>
                  <a:rPr lang="en-US" sz="2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800" dirty="0">
                    <a:latin typeface="+mj-lt"/>
                  </a:rPr>
                  <a:t>: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57E52E7-58B3-6100-0B81-2EE18C989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962423"/>
                <a:ext cx="5425331" cy="523220"/>
              </a:xfrm>
              <a:prstGeom prst="rect">
                <a:avLst/>
              </a:prstGeom>
              <a:blipFill>
                <a:blip r:embed="rId17"/>
                <a:stretch>
                  <a:fillRect l="-2570" t="-11905" r="-2103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6F7732B-36E9-D9F4-3679-40BC32AB9405}"/>
                  </a:ext>
                </a:extLst>
              </p:cNvPr>
              <p:cNvSpPr/>
              <p:nvPr/>
            </p:nvSpPr>
            <p:spPr>
              <a:xfrm>
                <a:off x="6977287" y="5087272"/>
                <a:ext cx="4405630" cy="810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+mj-lt"/>
                  </a:rPr>
                  <a:t>small</a:t>
                </a:r>
                <a:r>
                  <a:rPr lang="en-US" sz="2800" b="0" dirty="0">
                    <a:solidFill>
                      <a:schemeClr val="tx1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sSup>
                      <m:s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ct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d>
                      <m:d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6F7732B-36E9-D9F4-3679-40BC32AB94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287" y="5087272"/>
                <a:ext cx="4405630" cy="810735"/>
              </a:xfrm>
              <a:prstGeom prst="rect">
                <a:avLst/>
              </a:prstGeom>
              <a:blipFill>
                <a:blip r:embed="rId18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88E2C2C-99A9-28A8-D34F-B9CB14092B86}"/>
                  </a:ext>
                </a:extLst>
              </p:cNvPr>
              <p:cNvSpPr/>
              <p:nvPr/>
            </p:nvSpPr>
            <p:spPr>
              <a:xfrm>
                <a:off x="6628912" y="5818665"/>
                <a:ext cx="4664931" cy="810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×ℓ</m:t>
                          </m:r>
                        </m:sup>
                      </m:sSubSup>
                      <m:d>
                        <m:dPr>
                          <m:begChr m:val="|"/>
                          <m:endChr m:val=""/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ct</m:t>
                          </m:r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88E2C2C-99A9-28A8-D34F-B9CB14092B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912" y="5818665"/>
                <a:ext cx="4664931" cy="810735"/>
              </a:xfrm>
              <a:prstGeom prst="rect">
                <a:avLst/>
              </a:prstGeom>
              <a:blipFill>
                <a:blip r:embed="rId19"/>
                <a:stretch>
                  <a:fillRect t="-161538" b="-23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FA887A8-246F-3F1B-6A3D-BC8903546713}"/>
              </a:ext>
            </a:extLst>
          </p:cNvPr>
          <p:cNvCxnSpPr>
            <a:cxnSpLocks/>
          </p:cNvCxnSpPr>
          <p:nvPr/>
        </p:nvCxnSpPr>
        <p:spPr>
          <a:xfrm flipV="1">
            <a:off x="6825819" y="2848222"/>
            <a:ext cx="1063218" cy="992671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9BA371C-07E9-A55F-00B5-836081DE1037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10210800" y="5126156"/>
            <a:ext cx="827972" cy="77800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6AF5684-EBAE-9544-5E5F-E3ABB1EAD63E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10276970" y="5813151"/>
            <a:ext cx="827972" cy="77800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!!TipError">
            <a:extLst>
              <a:ext uri="{FF2B5EF4-FFF2-40B4-BE49-F238E27FC236}">
                <a16:creationId xmlns:a16="http://schemas.microsoft.com/office/drawing/2014/main" id="{99E22813-736A-527B-1433-5DFBBC78C059}"/>
              </a:ext>
            </a:extLst>
          </p:cNvPr>
          <p:cNvSpPr/>
          <p:nvPr/>
        </p:nvSpPr>
        <p:spPr>
          <a:xfrm>
            <a:off x="6334046" y="3679605"/>
            <a:ext cx="1981200" cy="731520"/>
          </a:xfrm>
          <a:prstGeom prst="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latin typeface="+mj-lt"/>
              </a:rPr>
              <a:t>Zero-</a:t>
            </a:r>
            <a:r>
              <a:rPr lang="en-US" altLang="zh-CN" sz="2400" b="1" dirty="0" err="1">
                <a:solidFill>
                  <a:srgbClr val="C00000"/>
                </a:solidFill>
                <a:latin typeface="+mj-lt"/>
              </a:rPr>
              <a:t>ct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399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39" grpId="0"/>
      <p:bldP spid="40" grpId="0"/>
      <p:bldP spid="41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448B27AF-DD27-F8B9-A706-892F2A7E90D3}"/>
              </a:ext>
            </a:extLst>
          </p:cNvPr>
          <p:cNvSpPr/>
          <p:nvPr/>
        </p:nvSpPr>
        <p:spPr>
          <a:xfrm>
            <a:off x="0" y="3552540"/>
            <a:ext cx="12268200" cy="3320632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76CC984-BE2D-4844-8D35-CB7D80B641A4}"/>
                  </a:ext>
                </a:extLst>
              </p:cNvPr>
              <p:cNvSpPr/>
              <p:nvPr/>
            </p:nvSpPr>
            <p:spPr>
              <a:xfrm>
                <a:off x="1880290" y="2862977"/>
                <a:ext cx="1657089" cy="838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76CC984-BE2D-4844-8D35-CB7D80B641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290" y="2862977"/>
                <a:ext cx="1657089" cy="838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AC03DDD-9657-42FC-83AB-F0C3EA582446}"/>
                  </a:ext>
                </a:extLst>
              </p:cNvPr>
              <p:cNvSpPr/>
              <p:nvPr/>
            </p:nvSpPr>
            <p:spPr>
              <a:xfrm>
                <a:off x="4862296" y="2543890"/>
                <a:ext cx="2286000" cy="147637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AC03DDD-9657-42FC-83AB-F0C3EA5824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296" y="2543890"/>
                <a:ext cx="2286000" cy="14763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E4EF3EF-AAC9-4E29-A20A-2046C4C31D5C}"/>
                  </a:ext>
                </a:extLst>
              </p:cNvPr>
              <p:cNvSpPr/>
              <p:nvPr/>
            </p:nvSpPr>
            <p:spPr>
              <a:xfrm>
                <a:off x="3828630" y="2928134"/>
                <a:ext cx="66717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E4EF3EF-AAC9-4E29-A20A-2046C4C31D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630" y="2928134"/>
                <a:ext cx="667170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9937B27-2501-4319-9656-3FBF1B787CEF}"/>
                  </a:ext>
                </a:extLst>
              </p:cNvPr>
              <p:cNvSpPr/>
              <p:nvPr/>
            </p:nvSpPr>
            <p:spPr>
              <a:xfrm>
                <a:off x="7467600" y="2975606"/>
                <a:ext cx="68319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9937B27-2501-4319-9656-3FBF1B787C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2975606"/>
                <a:ext cx="683199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FEA667A-1B79-4A4F-9055-FD559994E4FB}"/>
                  </a:ext>
                </a:extLst>
              </p:cNvPr>
              <p:cNvSpPr/>
              <p:nvPr/>
            </p:nvSpPr>
            <p:spPr>
              <a:xfrm>
                <a:off x="8481093" y="2872386"/>
                <a:ext cx="2286000" cy="838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ct</m:t>
                      </m:r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FEA667A-1B79-4A4F-9055-FD559994E4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1093" y="2872386"/>
                <a:ext cx="2286000" cy="8382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161EE87-C86D-42EC-B1FD-D08B81ACB6F2}"/>
                  </a:ext>
                </a:extLst>
              </p:cNvPr>
              <p:cNvSpPr/>
              <p:nvPr/>
            </p:nvSpPr>
            <p:spPr>
              <a:xfrm>
                <a:off x="1687166" y="1632666"/>
                <a:ext cx="2204706" cy="7661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TW" sz="2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𝑟𝐵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161EE87-C86D-42EC-B1FD-D08B81ACB6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166" y="1632666"/>
                <a:ext cx="2204706" cy="766172"/>
              </a:xfrm>
              <a:prstGeom prst="rect">
                <a:avLst/>
              </a:prstGeom>
              <a:blipFill>
                <a:blip r:embed="rId7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0C4267FA-DEF3-6D74-FE0E-729DEE07F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1"/>
            <a:ext cx="10515600" cy="1325563"/>
          </a:xfrm>
        </p:spPr>
        <p:txBody>
          <a:bodyPr/>
          <a:lstStyle/>
          <a:p>
            <a:r>
              <a:rPr lang="en-US" dirty="0" err="1">
                <a:latin typeface="Candara" panose="020E0502030303020204" pitchFamily="34" charset="0"/>
              </a:rPr>
              <a:t>Equivocability</a:t>
            </a:r>
            <a:r>
              <a:rPr lang="en-US" dirty="0">
                <a:latin typeface="Candara" panose="020E0502030303020204" pitchFamily="34" charset="0"/>
              </a:rPr>
              <a:t> </a:t>
            </a:r>
            <a:endParaRPr lang="en-US" dirty="0">
              <a:solidFill>
                <a:srgbClr val="7030A0"/>
              </a:solidFill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8383778-4082-9528-5FB2-FEEAB3E0C12A}"/>
                  </a:ext>
                </a:extLst>
              </p:cNvPr>
              <p:cNvSpPr txBox="1"/>
              <p:nvPr/>
            </p:nvSpPr>
            <p:spPr>
              <a:xfrm>
                <a:off x="4648200" y="1845233"/>
                <a:ext cx="2898935" cy="382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rgbClr val="0432FF"/>
                    </a:solidFill>
                  </a:rPr>
                  <a:t>2’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24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×ℓ</m:t>
                        </m:r>
                      </m:sup>
                    </m:sSubSup>
                    <m:d>
                      <m:dPr>
                        <m:begChr m:val="|"/>
                        <m:endChr m:val=""/>
                        <m:ctrlPr>
                          <a:rPr lang="en-US" sz="24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sz="24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ct</m:t>
                        </m:r>
                        <m:r>
                          <a:rPr lang="en-US" sz="24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sz="24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8383778-4082-9528-5FB2-FEEAB3E0C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845233"/>
                <a:ext cx="2898935" cy="382477"/>
              </a:xfrm>
              <a:prstGeom prst="rect">
                <a:avLst/>
              </a:prstGeom>
              <a:blipFill>
                <a:blip r:embed="rId8"/>
                <a:stretch>
                  <a:fillRect l="-6114" t="-158065" r="-4803" b="-241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54C7DE-5DBC-2A4B-0156-71A6B9346463}"/>
                  </a:ext>
                </a:extLst>
              </p:cNvPr>
              <p:cNvSpPr txBox="1"/>
              <p:nvPr/>
            </p:nvSpPr>
            <p:spPr>
              <a:xfrm>
                <a:off x="5172707" y="1824514"/>
                <a:ext cx="1730025" cy="382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1. </m:t>
                      </m:r>
                      <m:r>
                        <a:rPr lang="en-US" sz="24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×ℓ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54C7DE-5DBC-2A4B-0156-71A6B9346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707" y="1824514"/>
                <a:ext cx="1730025" cy="382477"/>
              </a:xfrm>
              <a:prstGeom prst="rect">
                <a:avLst/>
              </a:prstGeom>
              <a:blipFill>
                <a:blip r:embed="rId9"/>
                <a:stretch>
                  <a:fillRect l="-5839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4EF3AA5-FA62-1101-013E-B0DEBA4088AC}"/>
                  </a:ext>
                </a:extLst>
              </p:cNvPr>
              <p:cNvSpPr/>
              <p:nvPr/>
            </p:nvSpPr>
            <p:spPr>
              <a:xfrm>
                <a:off x="8111574" y="1755264"/>
                <a:ext cx="2991012" cy="520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0432FF"/>
                    </a:solidFill>
                  </a:rPr>
                  <a:t>2.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ct</m:t>
                    </m:r>
                    <m:r>
                      <a:rPr lang="en-US" sz="24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RegE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endParaRPr lang="en-US" sz="2400" dirty="0">
                  <a:solidFill>
                    <a:srgbClr val="0432FF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4EF3AA5-FA62-1101-013E-B0DEBA4088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1574" y="1755264"/>
                <a:ext cx="2991012" cy="520976"/>
              </a:xfrm>
              <a:prstGeom prst="rect">
                <a:avLst/>
              </a:prstGeom>
              <a:blipFill>
                <a:blip r:embed="rId10"/>
                <a:stretch>
                  <a:fillRect l="-2532" t="-2381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FB4BA63-1374-300C-E4C2-541496D82F98}"/>
                  </a:ext>
                </a:extLst>
              </p:cNvPr>
              <p:cNvSpPr/>
              <p:nvPr/>
            </p:nvSpPr>
            <p:spPr>
              <a:xfrm>
                <a:off x="8088042" y="1765024"/>
                <a:ext cx="3038076" cy="520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0432FF"/>
                    </a:solidFill>
                  </a:rPr>
                  <a:t>1’.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ct</m:t>
                    </m:r>
                    <m:r>
                      <a:rPr lang="en-US" sz="2400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RegE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d>
                  </m:oMath>
                </a14:m>
                <a:endParaRPr lang="en-US" sz="2400" dirty="0">
                  <a:solidFill>
                    <a:srgbClr val="0432FF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FB4BA63-1374-300C-E4C2-541496D82F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8042" y="1765024"/>
                <a:ext cx="3038076" cy="520976"/>
              </a:xfrm>
              <a:prstGeom prst="rect">
                <a:avLst/>
              </a:prstGeom>
              <a:blipFill>
                <a:blip r:embed="rId11"/>
                <a:stretch>
                  <a:fillRect l="-2075" t="-2439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itle 1">
            <a:extLst>
              <a:ext uri="{FF2B5EF4-FFF2-40B4-BE49-F238E27FC236}">
                <a16:creationId xmlns:a16="http://schemas.microsoft.com/office/drawing/2014/main" id="{A715907D-FFFD-18D7-3DD7-53CD60319220}"/>
              </a:ext>
            </a:extLst>
          </p:cNvPr>
          <p:cNvSpPr txBox="1">
            <a:spLocks/>
          </p:cNvSpPr>
          <p:nvPr/>
        </p:nvSpPr>
        <p:spPr>
          <a:xfrm>
            <a:off x="381000" y="1341437"/>
            <a:ext cx="1371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ndara" panose="020E0502030303020204" pitchFamily="34" charset="0"/>
              </a:rPr>
              <a:t>Real </a:t>
            </a:r>
            <a:endParaRPr lang="en-US" dirty="0">
              <a:solidFill>
                <a:srgbClr val="7030A0"/>
              </a:solidFill>
              <a:latin typeface="Candara" panose="020E0502030303020204" pitchFamily="34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11913EEB-A0DD-7949-76CF-9F9DBC5F5F33}"/>
              </a:ext>
            </a:extLst>
          </p:cNvPr>
          <p:cNvSpPr txBox="1">
            <a:spLocks/>
          </p:cNvSpPr>
          <p:nvPr/>
        </p:nvSpPr>
        <p:spPr>
          <a:xfrm>
            <a:off x="267403" y="3877862"/>
            <a:ext cx="1371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  <a:latin typeface="Candara" panose="020E0502030303020204" pitchFamily="34" charset="0"/>
              </a:rPr>
              <a:t>Ideal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D78D13D-A463-6888-1DEB-34251748AD57}"/>
                  </a:ext>
                </a:extLst>
              </p:cNvPr>
              <p:cNvSpPr txBox="1"/>
              <p:nvPr/>
            </p:nvSpPr>
            <p:spPr>
              <a:xfrm>
                <a:off x="4648200" y="4360695"/>
                <a:ext cx="2898935" cy="382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chemeClr val="bg1"/>
                    </a:solidFill>
                  </a:rPr>
                  <a:t>2’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×ℓ</m:t>
                        </m:r>
                      </m:sup>
                    </m:sSubSup>
                    <m:d>
                      <m:dPr>
                        <m:begChr m:val="|"/>
                        <m:endChr m:val="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ct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D78D13D-A463-6888-1DEB-34251748A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360695"/>
                <a:ext cx="2898935" cy="382477"/>
              </a:xfrm>
              <a:prstGeom prst="rect">
                <a:avLst/>
              </a:prstGeom>
              <a:blipFill>
                <a:blip r:embed="rId12"/>
                <a:stretch>
                  <a:fillRect l="-6114" t="-158065" r="-4803" b="-241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827D807-E9CC-30CF-76BE-3CDD05AB0E2B}"/>
                  </a:ext>
                </a:extLst>
              </p:cNvPr>
              <p:cNvSpPr/>
              <p:nvPr/>
            </p:nvSpPr>
            <p:spPr>
              <a:xfrm>
                <a:off x="8321068" y="4267200"/>
                <a:ext cx="26856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1’.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∗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(arbitrary)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827D807-E9CC-30CF-76BE-3CDD05AB0E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1068" y="4267200"/>
                <a:ext cx="2685672" cy="461665"/>
              </a:xfrm>
              <a:prstGeom prst="rect">
                <a:avLst/>
              </a:prstGeom>
              <a:blipFill>
                <a:blip r:embed="rId13"/>
                <a:stretch>
                  <a:fillRect l="-1887" t="-8108" r="-1887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1C84981-16E2-5C1F-01DC-33B9027420D3}"/>
                  </a:ext>
                </a:extLst>
              </p:cNvPr>
              <p:cNvSpPr txBox="1"/>
              <p:nvPr/>
            </p:nvSpPr>
            <p:spPr>
              <a:xfrm>
                <a:off x="2286000" y="4361504"/>
                <a:ext cx="8636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←$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1C84981-16E2-5C1F-01DC-33B902742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361504"/>
                <a:ext cx="863698" cy="369332"/>
              </a:xfrm>
              <a:prstGeom prst="rect">
                <a:avLst/>
              </a:prstGeom>
              <a:blipFill>
                <a:blip r:embed="rId14"/>
                <a:stretch>
                  <a:fillRect l="-11594" r="-579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1B226BE-AA11-DDC7-7C67-2A567BF13FF7}"/>
                  </a:ext>
                </a:extLst>
              </p:cNvPr>
              <p:cNvSpPr txBox="1"/>
              <p:nvPr/>
            </p:nvSpPr>
            <p:spPr>
              <a:xfrm>
                <a:off x="1487346" y="5380109"/>
                <a:ext cx="9256854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+mj-lt"/>
                  </a:rPr>
                  <a:t>The ideal world can be efficiently realized by sampling random public key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+mj-lt"/>
                  </a:rPr>
                  <a:t> with a trapdoor. [GPV08,MP12]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1B226BE-AA11-DDC7-7C67-2A567BF13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346" y="5380109"/>
                <a:ext cx="9256854" cy="954107"/>
              </a:xfrm>
              <a:prstGeom prst="rect">
                <a:avLst/>
              </a:prstGeom>
              <a:blipFill>
                <a:blip r:embed="rId15"/>
                <a:stretch>
                  <a:fillRect l="-274" t="-6579" r="-95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667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5" grpId="0"/>
      <p:bldP spid="4" grpId="0"/>
      <p:bldP spid="4" grpId="1"/>
      <p:bldP spid="6" grpId="0"/>
      <p:bldP spid="6" grpId="1"/>
      <p:bldP spid="7" grpId="0"/>
      <p:bldP spid="25" grpId="0"/>
      <p:bldP spid="26" grpId="0"/>
      <p:bldP spid="27" grpId="0"/>
      <p:bldP spid="28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106BF336-6DD1-F2E7-7196-3F5FFE369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1"/>
            <a:ext cx="10515600" cy="1325563"/>
          </a:xfrm>
        </p:spPr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CRO (abstract)</a:t>
            </a:r>
            <a:endParaRPr lang="en-US" dirty="0">
              <a:solidFill>
                <a:srgbClr val="7030A0"/>
              </a:solidFill>
              <a:latin typeface="Candara" panose="020E0502030303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6AF889-171D-EF1C-310D-F3EEE302D819}"/>
              </a:ext>
            </a:extLst>
          </p:cNvPr>
          <p:cNvSpPr/>
          <p:nvPr/>
        </p:nvSpPr>
        <p:spPr>
          <a:xfrm>
            <a:off x="909990" y="2235048"/>
            <a:ext cx="13716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10D235-00D9-5D36-1A05-1F9ED3B2F449}"/>
              </a:ext>
            </a:extLst>
          </p:cNvPr>
          <p:cNvSpPr/>
          <p:nvPr/>
        </p:nvSpPr>
        <p:spPr>
          <a:xfrm>
            <a:off x="6186630" y="0"/>
            <a:ext cx="6005370" cy="685800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743498-8517-5FBB-63AF-D2B29EC234DA}"/>
              </a:ext>
            </a:extLst>
          </p:cNvPr>
          <p:cNvSpPr/>
          <p:nvPr/>
        </p:nvSpPr>
        <p:spPr>
          <a:xfrm>
            <a:off x="8991600" y="2211287"/>
            <a:ext cx="156414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231866-1EF7-5816-4C53-81DFA179D8C3}"/>
              </a:ext>
            </a:extLst>
          </p:cNvPr>
          <p:cNvSpPr/>
          <p:nvPr/>
        </p:nvSpPr>
        <p:spPr>
          <a:xfrm>
            <a:off x="3483728" y="2209800"/>
            <a:ext cx="13716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7DE8BCD-23FD-4CF4-8470-3A188FFFCE5C}"/>
                  </a:ext>
                </a:extLst>
              </p:cNvPr>
              <p:cNvSpPr/>
              <p:nvPr/>
            </p:nvSpPr>
            <p:spPr>
              <a:xfrm>
                <a:off x="1381734" y="2253812"/>
                <a:ext cx="4638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TW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7DE8BCD-23FD-4CF4-8470-3A188FFFCE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734" y="2253812"/>
                <a:ext cx="463845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0915460A-487D-46E0-B680-D8F891F7E46B}"/>
              </a:ext>
            </a:extLst>
          </p:cNvPr>
          <p:cNvSpPr txBox="1"/>
          <p:nvPr/>
        </p:nvSpPr>
        <p:spPr>
          <a:xfrm>
            <a:off x="964613" y="1447800"/>
            <a:ext cx="1321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Regev PK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A4194D8-ABD8-4206-836E-A833802F20E2}"/>
              </a:ext>
            </a:extLst>
          </p:cNvPr>
          <p:cNvSpPr txBox="1"/>
          <p:nvPr/>
        </p:nvSpPr>
        <p:spPr>
          <a:xfrm>
            <a:off x="2960756" y="1447799"/>
            <a:ext cx="3044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(Circular)-LWE samples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8440C20-12DE-4A39-9420-DEA914B36295}"/>
                  </a:ext>
                </a:extLst>
              </p:cNvPr>
              <p:cNvSpPr/>
              <p:nvPr/>
            </p:nvSpPr>
            <p:spPr>
              <a:xfrm>
                <a:off x="3256973" y="2214855"/>
                <a:ext cx="1827380" cy="451922"/>
              </a:xfrm>
              <a:prstGeom prst="rect">
                <a:avLst/>
              </a:prstGeom>
              <a:no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Samp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8440C20-12DE-4A39-9420-DEA914B362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973" y="2214855"/>
                <a:ext cx="1827380" cy="451922"/>
              </a:xfrm>
              <a:prstGeom prst="rect">
                <a:avLst/>
              </a:prstGeom>
              <a:blipFill>
                <a:blip r:embed="rId3"/>
                <a:stretch>
                  <a:fillRect b="-1944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rapezoid 33">
                <a:extLst>
                  <a:ext uri="{FF2B5EF4-FFF2-40B4-BE49-F238E27FC236}">
                    <a16:creationId xmlns:a16="http://schemas.microsoft.com/office/drawing/2014/main" id="{6185AFF7-0F81-483B-84F4-7A1CE6399D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03556" y="2672375"/>
                <a:ext cx="3387996" cy="852576"/>
              </a:xfrm>
              <a:prstGeom prst="trapezoid">
                <a:avLst>
                  <a:gd name="adj" fmla="val 115981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Special Eval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4" name="Trapezoid 33">
                <a:extLst>
                  <a:ext uri="{FF2B5EF4-FFF2-40B4-BE49-F238E27FC236}">
                    <a16:creationId xmlns:a16="http://schemas.microsoft.com/office/drawing/2014/main" id="{6185AFF7-0F81-483B-84F4-7A1CE6399D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556" y="2672375"/>
                <a:ext cx="3387996" cy="852576"/>
              </a:xfrm>
              <a:prstGeom prst="trapezoid">
                <a:avLst>
                  <a:gd name="adj" fmla="val 115981"/>
                </a:avLst>
              </a:prstGeom>
              <a:blipFill>
                <a:blip r:embed="rId4"/>
                <a:stretch>
                  <a:fillRect b="-14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72B63E7-A212-438D-B4B4-9664B9E8DAA3}"/>
                  </a:ext>
                </a:extLst>
              </p:cNvPr>
              <p:cNvSpPr/>
              <p:nvPr/>
            </p:nvSpPr>
            <p:spPr>
              <a:xfrm>
                <a:off x="2503556" y="3581400"/>
                <a:ext cx="3387996" cy="505291"/>
              </a:xfrm>
              <a:prstGeom prst="rect">
                <a:avLst/>
              </a:prstGeom>
              <a:no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RegE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pk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72B63E7-A212-438D-B4B4-9664B9E8D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556" y="3581400"/>
                <a:ext cx="3387996" cy="505291"/>
              </a:xfrm>
              <a:prstGeom prst="rect">
                <a:avLst/>
              </a:prstGeom>
              <a:blipFill>
                <a:blip r:embed="rId5"/>
                <a:stretch>
                  <a:fillRect b="-15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9B57DE46-B89A-476B-9740-BE39F9041798}"/>
              </a:ext>
            </a:extLst>
          </p:cNvPr>
          <p:cNvSpPr txBox="1"/>
          <p:nvPr/>
        </p:nvSpPr>
        <p:spPr>
          <a:xfrm>
            <a:off x="6737637" y="1455576"/>
            <a:ext cx="1617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+mj-lt"/>
              </a:rPr>
              <a:t>Random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PK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5EAF375-CB33-4C99-9A2D-15D3ED10614E}"/>
              </a:ext>
            </a:extLst>
          </p:cNvPr>
          <p:cNvSpPr txBox="1"/>
          <p:nvPr/>
        </p:nvSpPr>
        <p:spPr>
          <a:xfrm>
            <a:off x="8636331" y="1447799"/>
            <a:ext cx="2318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+mj-lt"/>
              </a:rPr>
              <a:t>Random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samples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D1AEEB4-6B84-4A7C-B34C-6539A8AF9C80}"/>
                  </a:ext>
                </a:extLst>
              </p:cNvPr>
              <p:cNvSpPr/>
              <p:nvPr/>
            </p:nvSpPr>
            <p:spPr>
              <a:xfrm>
                <a:off x="8916820" y="2209257"/>
                <a:ext cx="1827380" cy="451922"/>
              </a:xfrm>
              <a:prstGeom prst="rect">
                <a:avLst/>
              </a:prstGeom>
              <a:no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Samp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4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D1AEEB4-6B84-4A7C-B34C-6539A8AF9C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6820" y="2209257"/>
                <a:ext cx="1827380" cy="451922"/>
              </a:xfrm>
              <a:prstGeom prst="rect">
                <a:avLst/>
              </a:prstGeom>
              <a:blipFill>
                <a:blip r:embed="rId6"/>
                <a:stretch>
                  <a:fillRect b="-1891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rapezoid 43">
                <a:extLst>
                  <a:ext uri="{FF2B5EF4-FFF2-40B4-BE49-F238E27FC236}">
                    <a16:creationId xmlns:a16="http://schemas.microsoft.com/office/drawing/2014/main" id="{1BCD8423-8001-4F8D-9AFD-B8452DBE3A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5786" y="2666777"/>
                <a:ext cx="3387996" cy="852576"/>
              </a:xfrm>
              <a:prstGeom prst="trapezoid">
                <a:avLst>
                  <a:gd name="adj" fmla="val 115981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Special Eval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4" name="Trapezoid 43">
                <a:extLst>
                  <a:ext uri="{FF2B5EF4-FFF2-40B4-BE49-F238E27FC236}">
                    <a16:creationId xmlns:a16="http://schemas.microsoft.com/office/drawing/2014/main" id="{1BCD8423-8001-4F8D-9AFD-B8452DBE3A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5786" y="2666777"/>
                <a:ext cx="3387996" cy="852576"/>
              </a:xfrm>
              <a:prstGeom prst="trapezoid">
                <a:avLst>
                  <a:gd name="adj" fmla="val 115981"/>
                </a:avLst>
              </a:prstGeom>
              <a:blipFill>
                <a:blip r:embed="rId7"/>
                <a:stretch>
                  <a:fillRect b="-2857"/>
                </a:stretch>
              </a:blipFill>
              <a:ln w="25400"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0D3DB19-63FD-4AF8-ACF6-600DCFA680CD}"/>
                  </a:ext>
                </a:extLst>
              </p:cNvPr>
              <p:cNvSpPr/>
              <p:nvPr/>
            </p:nvSpPr>
            <p:spPr>
              <a:xfrm>
                <a:off x="8095786" y="3519352"/>
                <a:ext cx="3387996" cy="505291"/>
              </a:xfrm>
              <a:prstGeom prst="rect">
                <a:avLst/>
              </a:prstGeom>
              <a:no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=∗</m:t>
                      </m:r>
                    </m:oMath>
                  </m:oMathPara>
                </a14:m>
                <a:endParaRPr lang="en-US" sz="2400" dirty="0">
                  <a:solidFill>
                    <a:srgbClr val="FFFF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0D3DB19-63FD-4AF8-ACF6-600DCFA680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5786" y="3519352"/>
                <a:ext cx="3387996" cy="5052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66AA0FE-19B3-4377-8007-CFAFFD8B223D}"/>
                  </a:ext>
                </a:extLst>
              </p:cNvPr>
              <p:cNvSpPr/>
              <p:nvPr/>
            </p:nvSpPr>
            <p:spPr>
              <a:xfrm>
                <a:off x="5638800" y="1909464"/>
                <a:ext cx="92525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6000" dirty="0">
                  <a:solidFill>
                    <a:schemeClr val="accent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66AA0FE-19B3-4377-8007-CFAFFD8B22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909464"/>
                <a:ext cx="925253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89FD014-89D0-4021-9277-5AFD828330EF}"/>
                  </a:ext>
                </a:extLst>
              </p:cNvPr>
              <p:cNvSpPr/>
              <p:nvPr/>
            </p:nvSpPr>
            <p:spPr>
              <a:xfrm>
                <a:off x="3809999" y="4429494"/>
                <a:ext cx="4507992" cy="47548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="" xmlns:ask="http://schemas.microsoft.com/office/drawing/2018/sketchyshapes" sd="1219033472">
                      <a:custGeom>
                        <a:avLst/>
                        <a:gdLst>
                          <a:gd name="connsiteX0" fmla="*/ 0 w 4505209"/>
                          <a:gd name="connsiteY0" fmla="*/ 0 h 474810"/>
                          <a:gd name="connsiteX1" fmla="*/ 598549 w 4505209"/>
                          <a:gd name="connsiteY1" fmla="*/ 0 h 474810"/>
                          <a:gd name="connsiteX2" fmla="*/ 1106994 w 4505209"/>
                          <a:gd name="connsiteY2" fmla="*/ 0 h 474810"/>
                          <a:gd name="connsiteX3" fmla="*/ 1660491 w 4505209"/>
                          <a:gd name="connsiteY3" fmla="*/ 0 h 474810"/>
                          <a:gd name="connsiteX4" fmla="*/ 2349145 w 4505209"/>
                          <a:gd name="connsiteY4" fmla="*/ 0 h 474810"/>
                          <a:gd name="connsiteX5" fmla="*/ 2947694 w 4505209"/>
                          <a:gd name="connsiteY5" fmla="*/ 0 h 474810"/>
                          <a:gd name="connsiteX6" fmla="*/ 3501191 w 4505209"/>
                          <a:gd name="connsiteY6" fmla="*/ 0 h 474810"/>
                          <a:gd name="connsiteX7" fmla="*/ 4505209 w 4505209"/>
                          <a:gd name="connsiteY7" fmla="*/ 0 h 474810"/>
                          <a:gd name="connsiteX8" fmla="*/ 4505209 w 4505209"/>
                          <a:gd name="connsiteY8" fmla="*/ 474810 h 474810"/>
                          <a:gd name="connsiteX9" fmla="*/ 3861608 w 4505209"/>
                          <a:gd name="connsiteY9" fmla="*/ 474810 h 474810"/>
                          <a:gd name="connsiteX10" fmla="*/ 3308111 w 4505209"/>
                          <a:gd name="connsiteY10" fmla="*/ 474810 h 474810"/>
                          <a:gd name="connsiteX11" fmla="*/ 2574405 w 4505209"/>
                          <a:gd name="connsiteY11" fmla="*/ 474810 h 474810"/>
                          <a:gd name="connsiteX12" fmla="*/ 1975856 w 4505209"/>
                          <a:gd name="connsiteY12" fmla="*/ 474810 h 474810"/>
                          <a:gd name="connsiteX13" fmla="*/ 1467411 w 4505209"/>
                          <a:gd name="connsiteY13" fmla="*/ 474810 h 474810"/>
                          <a:gd name="connsiteX14" fmla="*/ 778758 w 4505209"/>
                          <a:gd name="connsiteY14" fmla="*/ 474810 h 474810"/>
                          <a:gd name="connsiteX15" fmla="*/ 0 w 4505209"/>
                          <a:gd name="connsiteY15" fmla="*/ 474810 h 474810"/>
                          <a:gd name="connsiteX16" fmla="*/ 0 w 4505209"/>
                          <a:gd name="connsiteY16" fmla="*/ 0 h 4748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4505209" h="474810" fill="none" extrusionOk="0">
                            <a:moveTo>
                              <a:pt x="0" y="0"/>
                            </a:moveTo>
                            <a:cubicBezTo>
                              <a:pt x="200433" y="10093"/>
                              <a:pt x="434954" y="-5265"/>
                              <a:pt x="598549" y="0"/>
                            </a:cubicBezTo>
                            <a:cubicBezTo>
                              <a:pt x="762144" y="5265"/>
                              <a:pt x="886282" y="-877"/>
                              <a:pt x="1106994" y="0"/>
                            </a:cubicBezTo>
                            <a:cubicBezTo>
                              <a:pt x="1327706" y="877"/>
                              <a:pt x="1545293" y="6894"/>
                              <a:pt x="1660491" y="0"/>
                            </a:cubicBezTo>
                            <a:cubicBezTo>
                              <a:pt x="1775689" y="-6894"/>
                              <a:pt x="2026474" y="-25476"/>
                              <a:pt x="2349145" y="0"/>
                            </a:cubicBezTo>
                            <a:cubicBezTo>
                              <a:pt x="2671816" y="25476"/>
                              <a:pt x="2789051" y="14737"/>
                              <a:pt x="2947694" y="0"/>
                            </a:cubicBezTo>
                            <a:cubicBezTo>
                              <a:pt x="3106337" y="-14737"/>
                              <a:pt x="3348209" y="-5753"/>
                              <a:pt x="3501191" y="0"/>
                            </a:cubicBezTo>
                            <a:cubicBezTo>
                              <a:pt x="3654173" y="5753"/>
                              <a:pt x="4193264" y="-9724"/>
                              <a:pt x="4505209" y="0"/>
                            </a:cubicBezTo>
                            <a:cubicBezTo>
                              <a:pt x="4495815" y="125022"/>
                              <a:pt x="4501215" y="336222"/>
                              <a:pt x="4505209" y="474810"/>
                            </a:cubicBezTo>
                            <a:cubicBezTo>
                              <a:pt x="4311979" y="464201"/>
                              <a:pt x="4094846" y="460376"/>
                              <a:pt x="3861608" y="474810"/>
                            </a:cubicBezTo>
                            <a:cubicBezTo>
                              <a:pt x="3628370" y="489244"/>
                              <a:pt x="3535064" y="455932"/>
                              <a:pt x="3308111" y="474810"/>
                            </a:cubicBezTo>
                            <a:cubicBezTo>
                              <a:pt x="3081158" y="493688"/>
                              <a:pt x="2850659" y="460697"/>
                              <a:pt x="2574405" y="474810"/>
                            </a:cubicBezTo>
                            <a:cubicBezTo>
                              <a:pt x="2298151" y="488923"/>
                              <a:pt x="2144358" y="504387"/>
                              <a:pt x="1975856" y="474810"/>
                            </a:cubicBezTo>
                            <a:cubicBezTo>
                              <a:pt x="1807354" y="445233"/>
                              <a:pt x="1683193" y="497389"/>
                              <a:pt x="1467411" y="474810"/>
                            </a:cubicBezTo>
                            <a:cubicBezTo>
                              <a:pt x="1251630" y="452231"/>
                              <a:pt x="1005618" y="445716"/>
                              <a:pt x="778758" y="474810"/>
                            </a:cubicBezTo>
                            <a:cubicBezTo>
                              <a:pt x="551898" y="503904"/>
                              <a:pt x="327151" y="470375"/>
                              <a:pt x="0" y="474810"/>
                            </a:cubicBezTo>
                            <a:cubicBezTo>
                              <a:pt x="-11867" y="328156"/>
                              <a:pt x="-6529" y="204008"/>
                              <a:pt x="0" y="0"/>
                            </a:cubicBezTo>
                            <a:close/>
                          </a:path>
                          <a:path w="4505209" h="474810" stroke="0" extrusionOk="0">
                            <a:moveTo>
                              <a:pt x="0" y="0"/>
                            </a:moveTo>
                            <a:cubicBezTo>
                              <a:pt x="245871" y="4245"/>
                              <a:pt x="399198" y="8510"/>
                              <a:pt x="598549" y="0"/>
                            </a:cubicBezTo>
                            <a:cubicBezTo>
                              <a:pt x="797900" y="-8510"/>
                              <a:pt x="932367" y="22229"/>
                              <a:pt x="1106994" y="0"/>
                            </a:cubicBezTo>
                            <a:cubicBezTo>
                              <a:pt x="1281622" y="-22229"/>
                              <a:pt x="1524836" y="-7297"/>
                              <a:pt x="1840700" y="0"/>
                            </a:cubicBezTo>
                            <a:cubicBezTo>
                              <a:pt x="2156564" y="7297"/>
                              <a:pt x="2195204" y="5713"/>
                              <a:pt x="2439249" y="0"/>
                            </a:cubicBezTo>
                            <a:cubicBezTo>
                              <a:pt x="2683294" y="-5713"/>
                              <a:pt x="2746342" y="-8342"/>
                              <a:pt x="3037798" y="0"/>
                            </a:cubicBezTo>
                            <a:cubicBezTo>
                              <a:pt x="3329254" y="8342"/>
                              <a:pt x="3528114" y="31566"/>
                              <a:pt x="3771504" y="0"/>
                            </a:cubicBezTo>
                            <a:cubicBezTo>
                              <a:pt x="4014894" y="-31566"/>
                              <a:pt x="4168468" y="3596"/>
                              <a:pt x="4505209" y="0"/>
                            </a:cubicBezTo>
                            <a:cubicBezTo>
                              <a:pt x="4523304" y="119819"/>
                              <a:pt x="4491991" y="316500"/>
                              <a:pt x="4505209" y="474810"/>
                            </a:cubicBezTo>
                            <a:cubicBezTo>
                              <a:pt x="4248125" y="456049"/>
                              <a:pt x="4139664" y="474407"/>
                              <a:pt x="3951712" y="474810"/>
                            </a:cubicBezTo>
                            <a:cubicBezTo>
                              <a:pt x="3763760" y="475213"/>
                              <a:pt x="3471946" y="473470"/>
                              <a:pt x="3308111" y="474810"/>
                            </a:cubicBezTo>
                            <a:cubicBezTo>
                              <a:pt x="3144276" y="476150"/>
                              <a:pt x="2910546" y="443542"/>
                              <a:pt x="2664509" y="474810"/>
                            </a:cubicBezTo>
                            <a:cubicBezTo>
                              <a:pt x="2418472" y="506078"/>
                              <a:pt x="2282838" y="504383"/>
                              <a:pt x="2065960" y="474810"/>
                            </a:cubicBezTo>
                            <a:cubicBezTo>
                              <a:pt x="1849082" y="445237"/>
                              <a:pt x="1667538" y="454254"/>
                              <a:pt x="1332255" y="474810"/>
                            </a:cubicBezTo>
                            <a:cubicBezTo>
                              <a:pt x="996973" y="495366"/>
                              <a:pt x="757369" y="501856"/>
                              <a:pt x="598549" y="474810"/>
                            </a:cubicBezTo>
                            <a:cubicBezTo>
                              <a:pt x="439729" y="447764"/>
                              <a:pt x="287402" y="452044"/>
                              <a:pt x="0" y="474810"/>
                            </a:cubicBezTo>
                            <a:cubicBezTo>
                              <a:pt x="22190" y="348128"/>
                              <a:pt x="-22966" y="191824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</a:rPr>
                  <a:t>Hint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×ℓ</m:t>
                        </m:r>
                      </m:sup>
                    </m:sSubSup>
                    <m:d>
                      <m:dPr>
                        <m:begChr m:val="|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ct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89FD014-89D0-4021-9277-5AFD828330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99" y="4429494"/>
                <a:ext cx="4507992" cy="475488"/>
              </a:xfrm>
              <a:prstGeom prst="rect">
                <a:avLst/>
              </a:prstGeom>
              <a:blipFill>
                <a:blip r:embed="rId10"/>
                <a:stretch>
                  <a:fillRect t="-115385" b="-182051"/>
                </a:stretch>
              </a:blip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4505209"/>
                          <a:gd name="connsiteY0" fmla="*/ 0 h 474810"/>
                          <a:gd name="connsiteX1" fmla="*/ 598549 w 4505209"/>
                          <a:gd name="connsiteY1" fmla="*/ 0 h 474810"/>
                          <a:gd name="connsiteX2" fmla="*/ 1106994 w 4505209"/>
                          <a:gd name="connsiteY2" fmla="*/ 0 h 474810"/>
                          <a:gd name="connsiteX3" fmla="*/ 1660491 w 4505209"/>
                          <a:gd name="connsiteY3" fmla="*/ 0 h 474810"/>
                          <a:gd name="connsiteX4" fmla="*/ 2349145 w 4505209"/>
                          <a:gd name="connsiteY4" fmla="*/ 0 h 474810"/>
                          <a:gd name="connsiteX5" fmla="*/ 2947694 w 4505209"/>
                          <a:gd name="connsiteY5" fmla="*/ 0 h 474810"/>
                          <a:gd name="connsiteX6" fmla="*/ 3501191 w 4505209"/>
                          <a:gd name="connsiteY6" fmla="*/ 0 h 474810"/>
                          <a:gd name="connsiteX7" fmla="*/ 4505209 w 4505209"/>
                          <a:gd name="connsiteY7" fmla="*/ 0 h 474810"/>
                          <a:gd name="connsiteX8" fmla="*/ 4505209 w 4505209"/>
                          <a:gd name="connsiteY8" fmla="*/ 474810 h 474810"/>
                          <a:gd name="connsiteX9" fmla="*/ 3861608 w 4505209"/>
                          <a:gd name="connsiteY9" fmla="*/ 474810 h 474810"/>
                          <a:gd name="connsiteX10" fmla="*/ 3308111 w 4505209"/>
                          <a:gd name="connsiteY10" fmla="*/ 474810 h 474810"/>
                          <a:gd name="connsiteX11" fmla="*/ 2574405 w 4505209"/>
                          <a:gd name="connsiteY11" fmla="*/ 474810 h 474810"/>
                          <a:gd name="connsiteX12" fmla="*/ 1975856 w 4505209"/>
                          <a:gd name="connsiteY12" fmla="*/ 474810 h 474810"/>
                          <a:gd name="connsiteX13" fmla="*/ 1467411 w 4505209"/>
                          <a:gd name="connsiteY13" fmla="*/ 474810 h 474810"/>
                          <a:gd name="connsiteX14" fmla="*/ 778758 w 4505209"/>
                          <a:gd name="connsiteY14" fmla="*/ 474810 h 474810"/>
                          <a:gd name="connsiteX15" fmla="*/ 0 w 4505209"/>
                          <a:gd name="connsiteY15" fmla="*/ 474810 h 474810"/>
                          <a:gd name="connsiteX16" fmla="*/ 0 w 4505209"/>
                          <a:gd name="connsiteY16" fmla="*/ 0 h 4748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4505209" h="474810" fill="none" extrusionOk="0">
                            <a:moveTo>
                              <a:pt x="0" y="0"/>
                            </a:moveTo>
                            <a:cubicBezTo>
                              <a:pt x="200433" y="10093"/>
                              <a:pt x="434954" y="-5265"/>
                              <a:pt x="598549" y="0"/>
                            </a:cubicBezTo>
                            <a:cubicBezTo>
                              <a:pt x="762144" y="5265"/>
                              <a:pt x="886282" y="-877"/>
                              <a:pt x="1106994" y="0"/>
                            </a:cubicBezTo>
                            <a:cubicBezTo>
                              <a:pt x="1327706" y="877"/>
                              <a:pt x="1545293" y="6894"/>
                              <a:pt x="1660491" y="0"/>
                            </a:cubicBezTo>
                            <a:cubicBezTo>
                              <a:pt x="1775689" y="-6894"/>
                              <a:pt x="2026474" y="-25476"/>
                              <a:pt x="2349145" y="0"/>
                            </a:cubicBezTo>
                            <a:cubicBezTo>
                              <a:pt x="2671816" y="25476"/>
                              <a:pt x="2789051" y="14737"/>
                              <a:pt x="2947694" y="0"/>
                            </a:cubicBezTo>
                            <a:cubicBezTo>
                              <a:pt x="3106337" y="-14737"/>
                              <a:pt x="3348209" y="-5753"/>
                              <a:pt x="3501191" y="0"/>
                            </a:cubicBezTo>
                            <a:cubicBezTo>
                              <a:pt x="3654173" y="5753"/>
                              <a:pt x="4193264" y="-9724"/>
                              <a:pt x="4505209" y="0"/>
                            </a:cubicBezTo>
                            <a:cubicBezTo>
                              <a:pt x="4495815" y="125022"/>
                              <a:pt x="4501215" y="336222"/>
                              <a:pt x="4505209" y="474810"/>
                            </a:cubicBezTo>
                            <a:cubicBezTo>
                              <a:pt x="4311979" y="464201"/>
                              <a:pt x="4094846" y="460376"/>
                              <a:pt x="3861608" y="474810"/>
                            </a:cubicBezTo>
                            <a:cubicBezTo>
                              <a:pt x="3628370" y="489244"/>
                              <a:pt x="3535064" y="455932"/>
                              <a:pt x="3308111" y="474810"/>
                            </a:cubicBezTo>
                            <a:cubicBezTo>
                              <a:pt x="3081158" y="493688"/>
                              <a:pt x="2850659" y="460697"/>
                              <a:pt x="2574405" y="474810"/>
                            </a:cubicBezTo>
                            <a:cubicBezTo>
                              <a:pt x="2298151" y="488923"/>
                              <a:pt x="2144358" y="504387"/>
                              <a:pt x="1975856" y="474810"/>
                            </a:cubicBezTo>
                            <a:cubicBezTo>
                              <a:pt x="1807354" y="445233"/>
                              <a:pt x="1683193" y="497389"/>
                              <a:pt x="1467411" y="474810"/>
                            </a:cubicBezTo>
                            <a:cubicBezTo>
                              <a:pt x="1251630" y="452231"/>
                              <a:pt x="1005618" y="445716"/>
                              <a:pt x="778758" y="474810"/>
                            </a:cubicBezTo>
                            <a:cubicBezTo>
                              <a:pt x="551898" y="503904"/>
                              <a:pt x="327151" y="470375"/>
                              <a:pt x="0" y="474810"/>
                            </a:cubicBezTo>
                            <a:cubicBezTo>
                              <a:pt x="-11867" y="328156"/>
                              <a:pt x="-6529" y="204008"/>
                              <a:pt x="0" y="0"/>
                            </a:cubicBezTo>
                            <a:close/>
                          </a:path>
                          <a:path w="4505209" h="474810" stroke="0" extrusionOk="0">
                            <a:moveTo>
                              <a:pt x="0" y="0"/>
                            </a:moveTo>
                            <a:cubicBezTo>
                              <a:pt x="245871" y="4245"/>
                              <a:pt x="399198" y="8510"/>
                              <a:pt x="598549" y="0"/>
                            </a:cubicBezTo>
                            <a:cubicBezTo>
                              <a:pt x="797900" y="-8510"/>
                              <a:pt x="932367" y="22229"/>
                              <a:pt x="1106994" y="0"/>
                            </a:cubicBezTo>
                            <a:cubicBezTo>
                              <a:pt x="1281622" y="-22229"/>
                              <a:pt x="1524836" y="-7297"/>
                              <a:pt x="1840700" y="0"/>
                            </a:cubicBezTo>
                            <a:cubicBezTo>
                              <a:pt x="2156564" y="7297"/>
                              <a:pt x="2195204" y="5713"/>
                              <a:pt x="2439249" y="0"/>
                            </a:cubicBezTo>
                            <a:cubicBezTo>
                              <a:pt x="2683294" y="-5713"/>
                              <a:pt x="2746342" y="-8342"/>
                              <a:pt x="3037798" y="0"/>
                            </a:cubicBezTo>
                            <a:cubicBezTo>
                              <a:pt x="3329254" y="8342"/>
                              <a:pt x="3528114" y="31566"/>
                              <a:pt x="3771504" y="0"/>
                            </a:cubicBezTo>
                            <a:cubicBezTo>
                              <a:pt x="4014894" y="-31566"/>
                              <a:pt x="4168468" y="3596"/>
                              <a:pt x="4505209" y="0"/>
                            </a:cubicBezTo>
                            <a:cubicBezTo>
                              <a:pt x="4523304" y="119819"/>
                              <a:pt x="4491991" y="316500"/>
                              <a:pt x="4505209" y="474810"/>
                            </a:cubicBezTo>
                            <a:cubicBezTo>
                              <a:pt x="4248125" y="456049"/>
                              <a:pt x="4139664" y="474407"/>
                              <a:pt x="3951712" y="474810"/>
                            </a:cubicBezTo>
                            <a:cubicBezTo>
                              <a:pt x="3763760" y="475213"/>
                              <a:pt x="3471946" y="473470"/>
                              <a:pt x="3308111" y="474810"/>
                            </a:cubicBezTo>
                            <a:cubicBezTo>
                              <a:pt x="3144276" y="476150"/>
                              <a:pt x="2910546" y="443542"/>
                              <a:pt x="2664509" y="474810"/>
                            </a:cubicBezTo>
                            <a:cubicBezTo>
                              <a:pt x="2418472" y="506078"/>
                              <a:pt x="2282838" y="504383"/>
                              <a:pt x="2065960" y="474810"/>
                            </a:cubicBezTo>
                            <a:cubicBezTo>
                              <a:pt x="1849082" y="445237"/>
                              <a:pt x="1667538" y="454254"/>
                              <a:pt x="1332255" y="474810"/>
                            </a:cubicBezTo>
                            <a:cubicBezTo>
                              <a:pt x="996973" y="495366"/>
                              <a:pt x="757369" y="501856"/>
                              <a:pt x="598549" y="474810"/>
                            </a:cubicBezTo>
                            <a:cubicBezTo>
                              <a:pt x="439729" y="447764"/>
                              <a:pt x="287402" y="452044"/>
                              <a:pt x="0" y="474810"/>
                            </a:cubicBezTo>
                            <a:cubicBezTo>
                              <a:pt x="22190" y="348128"/>
                              <a:pt x="-22966" y="191824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61F851D-4BA7-43DB-B5F6-D6F81B14E7EB}"/>
                  </a:ext>
                </a:extLst>
              </p:cNvPr>
              <p:cNvSpPr/>
              <p:nvPr/>
            </p:nvSpPr>
            <p:spPr>
              <a:xfrm>
                <a:off x="1959090" y="5342212"/>
                <a:ext cx="3173689" cy="1007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ct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RegE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pk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0;</m:t>
                          </m:r>
                          <m:r>
                            <a:rPr lang="en-US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$</m:t>
                          </m:r>
                        </m:e>
                      </m:d>
                      <m:r>
                        <a:rPr lang="en-US" sz="28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i="1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 sz="2800" dirty="0">
                  <a:solidFill>
                    <a:srgbClr val="0432FF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61F851D-4BA7-43DB-B5F6-D6F81B14E7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090" y="5342212"/>
                <a:ext cx="3173689" cy="1007776"/>
              </a:xfrm>
              <a:prstGeom prst="rect">
                <a:avLst/>
              </a:prstGeom>
              <a:blipFill>
                <a:blip r:embed="rId11"/>
                <a:stretch>
                  <a:fillRect r="-1195"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9193B76D-F863-4546-A692-0CB8A1C93042}"/>
              </a:ext>
            </a:extLst>
          </p:cNvPr>
          <p:cNvSpPr txBox="1"/>
          <p:nvPr/>
        </p:nvSpPr>
        <p:spPr>
          <a:xfrm>
            <a:off x="674906" y="5371867"/>
            <a:ext cx="1382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432FF"/>
                </a:solidFill>
                <a:latin typeface="+mj-lt"/>
              </a:rPr>
              <a:t>Feature: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8C6D6F5-3738-404B-AE67-578AB8F28A3B}"/>
                  </a:ext>
                </a:extLst>
              </p:cNvPr>
              <p:cNvSpPr/>
              <p:nvPr/>
            </p:nvSpPr>
            <p:spPr>
              <a:xfrm>
                <a:off x="9129515" y="5295367"/>
                <a:ext cx="1382879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ct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 sz="2800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$</m:t>
                      </m:r>
                    </m:oMath>
                  </m:oMathPara>
                </a14:m>
                <a:endParaRPr lang="en-US" sz="2800" dirty="0">
                  <a:solidFill>
                    <a:srgbClr val="FFFF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8C6D6F5-3738-404B-AE67-578AB8F28A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9515" y="5295367"/>
                <a:ext cx="1382879" cy="95410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7B7909BC-396E-435D-A61A-C6B8DAF91FFA}"/>
              </a:ext>
            </a:extLst>
          </p:cNvPr>
          <p:cNvSpPr txBox="1"/>
          <p:nvPr/>
        </p:nvSpPr>
        <p:spPr>
          <a:xfrm>
            <a:off x="7693482" y="5325022"/>
            <a:ext cx="1382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+mj-lt"/>
              </a:rPr>
              <a:t>Feature: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15AB93-2E14-E61B-E46B-500F944D5C7B}"/>
              </a:ext>
            </a:extLst>
          </p:cNvPr>
          <p:cNvGrpSpPr/>
          <p:nvPr/>
        </p:nvGrpSpPr>
        <p:grpSpPr>
          <a:xfrm>
            <a:off x="6844455" y="2188599"/>
            <a:ext cx="1371600" cy="493046"/>
            <a:chOff x="6844455" y="2188599"/>
            <a:chExt cx="1371600" cy="49304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441A53C-2B15-6769-797F-3CCBD4722F78}"/>
                </a:ext>
              </a:extLst>
            </p:cNvPr>
            <p:cNvSpPr/>
            <p:nvPr/>
          </p:nvSpPr>
          <p:spPr>
            <a:xfrm>
              <a:off x="6844455" y="2188599"/>
              <a:ext cx="1371600" cy="4572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+mj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A80B6002-ACEE-41C6-BDB4-F94930FB24D5}"/>
                    </a:ext>
                  </a:extLst>
                </p:cNvPr>
                <p:cNvSpPr/>
                <p:nvPr/>
              </p:nvSpPr>
              <p:spPr>
                <a:xfrm>
                  <a:off x="6934200" y="2219980"/>
                  <a:ext cx="104836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zh-TW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sz="2400" b="0" i="1" dirty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$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A80B6002-ACEE-41C6-BDB4-F94930FB24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4200" y="2219980"/>
                  <a:ext cx="1048364" cy="461665"/>
                </a:xfrm>
                <a:prstGeom prst="rect">
                  <a:avLst/>
                </a:prstGeom>
                <a:blipFill>
                  <a:blip r:embed="rId13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2149FE9-A1F1-836D-4D72-29B8F456B1CE}"/>
                  </a:ext>
                </a:extLst>
              </p:cNvPr>
              <p:cNvSpPr/>
              <p:nvPr/>
            </p:nvSpPr>
            <p:spPr>
              <a:xfrm>
                <a:off x="533400" y="2753180"/>
                <a:ext cx="1908984" cy="7661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𝑟𝐵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2149FE9-A1F1-836D-4D72-29B8F456B1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753180"/>
                <a:ext cx="1908984" cy="766172"/>
              </a:xfrm>
              <a:prstGeom prst="rect">
                <a:avLst/>
              </a:prstGeom>
              <a:blipFill>
                <a:blip r:embed="rId14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E60F4FB3-C157-F59C-D117-ACCD26F2F64F}"/>
              </a:ext>
            </a:extLst>
          </p:cNvPr>
          <p:cNvGrpSpPr/>
          <p:nvPr/>
        </p:nvGrpSpPr>
        <p:grpSpPr>
          <a:xfrm>
            <a:off x="5496127" y="125769"/>
            <a:ext cx="6234543" cy="1280546"/>
            <a:chOff x="5312346" y="3648426"/>
            <a:chExt cx="5833149" cy="1182790"/>
          </a:xfrm>
        </p:grpSpPr>
        <p:sp>
          <p:nvSpPr>
            <p:cNvPr id="18" name="!!OracleHasRP">
              <a:extLst>
                <a:ext uri="{FF2B5EF4-FFF2-40B4-BE49-F238E27FC236}">
                  <a16:creationId xmlns:a16="http://schemas.microsoft.com/office/drawing/2014/main" id="{3C6CF5B5-84C6-2965-ADA8-FF17A0B83EAC}"/>
                </a:ext>
              </a:extLst>
            </p:cNvPr>
            <p:cNvSpPr/>
            <p:nvPr/>
          </p:nvSpPr>
          <p:spPr>
            <a:xfrm>
              <a:off x="5312346" y="3648426"/>
              <a:ext cx="5833149" cy="1182790"/>
            </a:xfrm>
            <a:custGeom>
              <a:avLst/>
              <a:gdLst>
                <a:gd name="connsiteX0" fmla="*/ 0 w 5833149"/>
                <a:gd name="connsiteY0" fmla="*/ 197136 h 1182790"/>
                <a:gd name="connsiteX1" fmla="*/ 197136 w 5833149"/>
                <a:gd name="connsiteY1" fmla="*/ 0 h 1182790"/>
                <a:gd name="connsiteX2" fmla="*/ 569163 w 5833149"/>
                <a:gd name="connsiteY2" fmla="*/ 0 h 1182790"/>
                <a:gd name="connsiteX3" fmla="*/ 972192 w 5833149"/>
                <a:gd name="connsiteY3" fmla="*/ 0 h 1182790"/>
                <a:gd name="connsiteX4" fmla="*/ 972192 w 5833149"/>
                <a:gd name="connsiteY4" fmla="*/ 0 h 1182790"/>
                <a:gd name="connsiteX5" fmla="*/ 1414539 w 5833149"/>
                <a:gd name="connsiteY5" fmla="*/ 0 h 1182790"/>
                <a:gd name="connsiteX6" fmla="*/ 1929800 w 5833149"/>
                <a:gd name="connsiteY6" fmla="*/ 0 h 1182790"/>
                <a:gd name="connsiteX7" fmla="*/ 2430479 w 5833149"/>
                <a:gd name="connsiteY7" fmla="*/ 0 h 1182790"/>
                <a:gd name="connsiteX8" fmla="*/ 2975420 w 5833149"/>
                <a:gd name="connsiteY8" fmla="*/ 0 h 1182790"/>
                <a:gd name="connsiteX9" fmla="*/ 3584471 w 5833149"/>
                <a:gd name="connsiteY9" fmla="*/ 0 h 1182790"/>
                <a:gd name="connsiteX10" fmla="*/ 4257633 w 5833149"/>
                <a:gd name="connsiteY10" fmla="*/ 0 h 1182790"/>
                <a:gd name="connsiteX11" fmla="*/ 4834630 w 5833149"/>
                <a:gd name="connsiteY11" fmla="*/ 0 h 1182790"/>
                <a:gd name="connsiteX12" fmla="*/ 5636013 w 5833149"/>
                <a:gd name="connsiteY12" fmla="*/ 0 h 1182790"/>
                <a:gd name="connsiteX13" fmla="*/ 5833149 w 5833149"/>
                <a:gd name="connsiteY13" fmla="*/ 197136 h 1182790"/>
                <a:gd name="connsiteX14" fmla="*/ 5833149 w 5833149"/>
                <a:gd name="connsiteY14" fmla="*/ 197132 h 1182790"/>
                <a:gd name="connsiteX15" fmla="*/ 5833149 w 5833149"/>
                <a:gd name="connsiteY15" fmla="*/ 197132 h 1182790"/>
                <a:gd name="connsiteX16" fmla="*/ 5833149 w 5833149"/>
                <a:gd name="connsiteY16" fmla="*/ 492829 h 1182790"/>
                <a:gd name="connsiteX17" fmla="*/ 5833149 w 5833149"/>
                <a:gd name="connsiteY17" fmla="*/ 985654 h 1182790"/>
                <a:gd name="connsiteX18" fmla="*/ 5636013 w 5833149"/>
                <a:gd name="connsiteY18" fmla="*/ 1182790 h 1182790"/>
                <a:gd name="connsiteX19" fmla="*/ 4994906 w 5833149"/>
                <a:gd name="connsiteY19" fmla="*/ 1182790 h 1182790"/>
                <a:gd name="connsiteX20" fmla="*/ 4353799 w 5833149"/>
                <a:gd name="connsiteY20" fmla="*/ 1182790 h 1182790"/>
                <a:gd name="connsiteX21" fmla="*/ 3808859 w 5833149"/>
                <a:gd name="connsiteY21" fmla="*/ 1182790 h 1182790"/>
                <a:gd name="connsiteX22" fmla="*/ 3167752 w 5833149"/>
                <a:gd name="connsiteY22" fmla="*/ 1182790 h 1182790"/>
                <a:gd name="connsiteX23" fmla="*/ 2430479 w 5833149"/>
                <a:gd name="connsiteY23" fmla="*/ 1182790 h 1182790"/>
                <a:gd name="connsiteX24" fmla="*/ 1958966 w 5833149"/>
                <a:gd name="connsiteY24" fmla="*/ 1182790 h 1182790"/>
                <a:gd name="connsiteX25" fmla="*/ 1443705 w 5833149"/>
                <a:gd name="connsiteY25" fmla="*/ 1182790 h 1182790"/>
                <a:gd name="connsiteX26" fmla="*/ 972192 w 5833149"/>
                <a:gd name="connsiteY26" fmla="*/ 1182790 h 1182790"/>
                <a:gd name="connsiteX27" fmla="*/ 972192 w 5833149"/>
                <a:gd name="connsiteY27" fmla="*/ 1182790 h 1182790"/>
                <a:gd name="connsiteX28" fmla="*/ 576913 w 5833149"/>
                <a:gd name="connsiteY28" fmla="*/ 1182790 h 1182790"/>
                <a:gd name="connsiteX29" fmla="*/ 197136 w 5833149"/>
                <a:gd name="connsiteY29" fmla="*/ 1182790 h 1182790"/>
                <a:gd name="connsiteX30" fmla="*/ 0 w 5833149"/>
                <a:gd name="connsiteY30" fmla="*/ 985654 h 1182790"/>
                <a:gd name="connsiteX31" fmla="*/ 0 w 5833149"/>
                <a:gd name="connsiteY31" fmla="*/ 492829 h 1182790"/>
                <a:gd name="connsiteX32" fmla="*/ -511483 w 5833149"/>
                <a:gd name="connsiteY32" fmla="*/ 487006 h 1182790"/>
                <a:gd name="connsiteX33" fmla="*/ -1043842 w 5833149"/>
                <a:gd name="connsiteY33" fmla="*/ 480946 h 1182790"/>
                <a:gd name="connsiteX34" fmla="*/ -501044 w 5833149"/>
                <a:gd name="connsiteY34" fmla="*/ 333363 h 1182790"/>
                <a:gd name="connsiteX35" fmla="*/ 0 w 5833149"/>
                <a:gd name="connsiteY35" fmla="*/ 197132 h 1182790"/>
                <a:gd name="connsiteX36" fmla="*/ 0 w 5833149"/>
                <a:gd name="connsiteY36" fmla="*/ 197136 h 1182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833149" h="1182790" fill="none" extrusionOk="0">
                  <a:moveTo>
                    <a:pt x="0" y="197136"/>
                  </a:moveTo>
                  <a:cubicBezTo>
                    <a:pt x="-3602" y="113211"/>
                    <a:pt x="91260" y="7918"/>
                    <a:pt x="197136" y="0"/>
                  </a:cubicBezTo>
                  <a:cubicBezTo>
                    <a:pt x="319886" y="10552"/>
                    <a:pt x="406530" y="11500"/>
                    <a:pt x="569163" y="0"/>
                  </a:cubicBezTo>
                  <a:cubicBezTo>
                    <a:pt x="731796" y="-11500"/>
                    <a:pt x="856388" y="9451"/>
                    <a:pt x="972192" y="0"/>
                  </a:cubicBezTo>
                  <a:lnTo>
                    <a:pt x="972192" y="0"/>
                  </a:lnTo>
                  <a:cubicBezTo>
                    <a:pt x="1158622" y="-14956"/>
                    <a:pt x="1253482" y="12017"/>
                    <a:pt x="1414539" y="0"/>
                  </a:cubicBezTo>
                  <a:cubicBezTo>
                    <a:pt x="1575596" y="-12017"/>
                    <a:pt x="1804177" y="-23894"/>
                    <a:pt x="1929800" y="0"/>
                  </a:cubicBezTo>
                  <a:cubicBezTo>
                    <a:pt x="2055423" y="23894"/>
                    <a:pt x="2239099" y="-4700"/>
                    <a:pt x="2430479" y="0"/>
                  </a:cubicBezTo>
                  <a:cubicBezTo>
                    <a:pt x="2587079" y="-18076"/>
                    <a:pt x="2833906" y="-14220"/>
                    <a:pt x="2975420" y="0"/>
                  </a:cubicBezTo>
                  <a:cubicBezTo>
                    <a:pt x="3116934" y="14220"/>
                    <a:pt x="3326964" y="-27432"/>
                    <a:pt x="3584471" y="0"/>
                  </a:cubicBezTo>
                  <a:cubicBezTo>
                    <a:pt x="3841978" y="27432"/>
                    <a:pt x="4018230" y="-27511"/>
                    <a:pt x="4257633" y="0"/>
                  </a:cubicBezTo>
                  <a:cubicBezTo>
                    <a:pt x="4497036" y="27511"/>
                    <a:pt x="4570513" y="17963"/>
                    <a:pt x="4834630" y="0"/>
                  </a:cubicBezTo>
                  <a:cubicBezTo>
                    <a:pt x="5098747" y="-17963"/>
                    <a:pt x="5319097" y="-28407"/>
                    <a:pt x="5636013" y="0"/>
                  </a:cubicBezTo>
                  <a:cubicBezTo>
                    <a:pt x="5749008" y="1413"/>
                    <a:pt x="5822873" y="67868"/>
                    <a:pt x="5833149" y="197136"/>
                  </a:cubicBezTo>
                  <a:lnTo>
                    <a:pt x="5833149" y="197132"/>
                  </a:lnTo>
                  <a:lnTo>
                    <a:pt x="5833149" y="197132"/>
                  </a:lnTo>
                  <a:cubicBezTo>
                    <a:pt x="5847699" y="332030"/>
                    <a:pt x="5847090" y="426507"/>
                    <a:pt x="5833149" y="492829"/>
                  </a:cubicBezTo>
                  <a:cubicBezTo>
                    <a:pt x="5835801" y="622964"/>
                    <a:pt x="5814908" y="797994"/>
                    <a:pt x="5833149" y="985654"/>
                  </a:cubicBezTo>
                  <a:cubicBezTo>
                    <a:pt x="5829538" y="1109296"/>
                    <a:pt x="5727140" y="1187458"/>
                    <a:pt x="5636013" y="1182790"/>
                  </a:cubicBezTo>
                  <a:cubicBezTo>
                    <a:pt x="5425429" y="1181269"/>
                    <a:pt x="5289773" y="1151815"/>
                    <a:pt x="4994906" y="1182790"/>
                  </a:cubicBezTo>
                  <a:cubicBezTo>
                    <a:pt x="4700039" y="1213765"/>
                    <a:pt x="4536643" y="1154579"/>
                    <a:pt x="4353799" y="1182790"/>
                  </a:cubicBezTo>
                  <a:cubicBezTo>
                    <a:pt x="4170955" y="1211001"/>
                    <a:pt x="4071220" y="1208799"/>
                    <a:pt x="3808859" y="1182790"/>
                  </a:cubicBezTo>
                  <a:cubicBezTo>
                    <a:pt x="3546498" y="1156781"/>
                    <a:pt x="3308814" y="1187791"/>
                    <a:pt x="3167752" y="1182790"/>
                  </a:cubicBezTo>
                  <a:cubicBezTo>
                    <a:pt x="3026690" y="1177789"/>
                    <a:pt x="2717438" y="1168093"/>
                    <a:pt x="2430479" y="1182790"/>
                  </a:cubicBezTo>
                  <a:cubicBezTo>
                    <a:pt x="2236122" y="1187704"/>
                    <a:pt x="2112220" y="1170386"/>
                    <a:pt x="1958966" y="1182790"/>
                  </a:cubicBezTo>
                  <a:cubicBezTo>
                    <a:pt x="1805712" y="1195194"/>
                    <a:pt x="1652315" y="1173893"/>
                    <a:pt x="1443705" y="1182790"/>
                  </a:cubicBezTo>
                  <a:cubicBezTo>
                    <a:pt x="1235095" y="1191687"/>
                    <a:pt x="1117512" y="1198377"/>
                    <a:pt x="972192" y="1182790"/>
                  </a:cubicBezTo>
                  <a:lnTo>
                    <a:pt x="972192" y="1182790"/>
                  </a:lnTo>
                  <a:cubicBezTo>
                    <a:pt x="814454" y="1169932"/>
                    <a:pt x="658291" y="1171804"/>
                    <a:pt x="576913" y="1182790"/>
                  </a:cubicBezTo>
                  <a:cubicBezTo>
                    <a:pt x="495535" y="1193776"/>
                    <a:pt x="325674" y="1178824"/>
                    <a:pt x="197136" y="1182790"/>
                  </a:cubicBezTo>
                  <a:cubicBezTo>
                    <a:pt x="66114" y="1178108"/>
                    <a:pt x="18107" y="1098150"/>
                    <a:pt x="0" y="985654"/>
                  </a:cubicBezTo>
                  <a:cubicBezTo>
                    <a:pt x="-16250" y="835124"/>
                    <a:pt x="-23025" y="607040"/>
                    <a:pt x="0" y="492829"/>
                  </a:cubicBezTo>
                  <a:cubicBezTo>
                    <a:pt x="-215578" y="466929"/>
                    <a:pt x="-314579" y="466355"/>
                    <a:pt x="-511483" y="487006"/>
                  </a:cubicBezTo>
                  <a:cubicBezTo>
                    <a:pt x="-708387" y="507658"/>
                    <a:pt x="-909920" y="501090"/>
                    <a:pt x="-1043842" y="480946"/>
                  </a:cubicBezTo>
                  <a:cubicBezTo>
                    <a:pt x="-926511" y="423136"/>
                    <a:pt x="-709327" y="383679"/>
                    <a:pt x="-501044" y="333363"/>
                  </a:cubicBezTo>
                  <a:cubicBezTo>
                    <a:pt x="-292761" y="283047"/>
                    <a:pt x="-246885" y="255314"/>
                    <a:pt x="0" y="197132"/>
                  </a:cubicBezTo>
                  <a:lnTo>
                    <a:pt x="0" y="197136"/>
                  </a:lnTo>
                  <a:close/>
                </a:path>
                <a:path w="5833149" h="1182790" stroke="0" extrusionOk="0">
                  <a:moveTo>
                    <a:pt x="0" y="197136"/>
                  </a:moveTo>
                  <a:cubicBezTo>
                    <a:pt x="-10836" y="81577"/>
                    <a:pt x="83394" y="1827"/>
                    <a:pt x="197136" y="0"/>
                  </a:cubicBezTo>
                  <a:cubicBezTo>
                    <a:pt x="393071" y="-12926"/>
                    <a:pt x="399060" y="-15105"/>
                    <a:pt x="600165" y="0"/>
                  </a:cubicBezTo>
                  <a:cubicBezTo>
                    <a:pt x="801270" y="15105"/>
                    <a:pt x="820996" y="-11333"/>
                    <a:pt x="972192" y="0"/>
                  </a:cubicBezTo>
                  <a:lnTo>
                    <a:pt x="972192" y="0"/>
                  </a:lnTo>
                  <a:cubicBezTo>
                    <a:pt x="1198231" y="3055"/>
                    <a:pt x="1332177" y="147"/>
                    <a:pt x="1429122" y="0"/>
                  </a:cubicBezTo>
                  <a:cubicBezTo>
                    <a:pt x="1526067" y="-147"/>
                    <a:pt x="1747393" y="22530"/>
                    <a:pt x="1944383" y="0"/>
                  </a:cubicBezTo>
                  <a:cubicBezTo>
                    <a:pt x="2141373" y="-22530"/>
                    <a:pt x="2322461" y="21610"/>
                    <a:pt x="2430479" y="0"/>
                  </a:cubicBezTo>
                  <a:cubicBezTo>
                    <a:pt x="2596050" y="7513"/>
                    <a:pt x="2928624" y="-1508"/>
                    <a:pt x="3135696" y="0"/>
                  </a:cubicBezTo>
                  <a:cubicBezTo>
                    <a:pt x="3342768" y="1508"/>
                    <a:pt x="3594157" y="-8617"/>
                    <a:pt x="3712693" y="0"/>
                  </a:cubicBezTo>
                  <a:cubicBezTo>
                    <a:pt x="3831229" y="8617"/>
                    <a:pt x="4117932" y="14358"/>
                    <a:pt x="4289689" y="0"/>
                  </a:cubicBezTo>
                  <a:cubicBezTo>
                    <a:pt x="4461446" y="-14358"/>
                    <a:pt x="4683337" y="-23956"/>
                    <a:pt x="4930796" y="0"/>
                  </a:cubicBezTo>
                  <a:cubicBezTo>
                    <a:pt x="5178255" y="23956"/>
                    <a:pt x="5360204" y="18184"/>
                    <a:pt x="5636013" y="0"/>
                  </a:cubicBezTo>
                  <a:cubicBezTo>
                    <a:pt x="5754211" y="14361"/>
                    <a:pt x="5845387" y="103252"/>
                    <a:pt x="5833149" y="197136"/>
                  </a:cubicBezTo>
                  <a:lnTo>
                    <a:pt x="5833149" y="197132"/>
                  </a:lnTo>
                  <a:lnTo>
                    <a:pt x="5833149" y="197132"/>
                  </a:lnTo>
                  <a:cubicBezTo>
                    <a:pt x="5839840" y="275852"/>
                    <a:pt x="5838483" y="408598"/>
                    <a:pt x="5833149" y="492829"/>
                  </a:cubicBezTo>
                  <a:cubicBezTo>
                    <a:pt x="5817866" y="632621"/>
                    <a:pt x="5845375" y="803840"/>
                    <a:pt x="5833149" y="985654"/>
                  </a:cubicBezTo>
                  <a:cubicBezTo>
                    <a:pt x="5824926" y="1077768"/>
                    <a:pt x="5745341" y="1176663"/>
                    <a:pt x="5636013" y="1182790"/>
                  </a:cubicBezTo>
                  <a:cubicBezTo>
                    <a:pt x="5323399" y="1172768"/>
                    <a:pt x="5157562" y="1197416"/>
                    <a:pt x="4962851" y="1182790"/>
                  </a:cubicBezTo>
                  <a:cubicBezTo>
                    <a:pt x="4768140" y="1168164"/>
                    <a:pt x="4509279" y="1158302"/>
                    <a:pt x="4385855" y="1182790"/>
                  </a:cubicBezTo>
                  <a:cubicBezTo>
                    <a:pt x="4262431" y="1207278"/>
                    <a:pt x="3844600" y="1156614"/>
                    <a:pt x="3680637" y="1182790"/>
                  </a:cubicBezTo>
                  <a:cubicBezTo>
                    <a:pt x="3516674" y="1208966"/>
                    <a:pt x="3196926" y="1176365"/>
                    <a:pt x="3039530" y="1182790"/>
                  </a:cubicBezTo>
                  <a:cubicBezTo>
                    <a:pt x="2882134" y="1189215"/>
                    <a:pt x="2622302" y="1155302"/>
                    <a:pt x="2430479" y="1182790"/>
                  </a:cubicBezTo>
                  <a:cubicBezTo>
                    <a:pt x="2269423" y="1201938"/>
                    <a:pt x="2064328" y="1166815"/>
                    <a:pt x="1944383" y="1182790"/>
                  </a:cubicBezTo>
                  <a:cubicBezTo>
                    <a:pt x="1824438" y="1198765"/>
                    <a:pt x="1683247" y="1164292"/>
                    <a:pt x="1502036" y="1182790"/>
                  </a:cubicBezTo>
                  <a:cubicBezTo>
                    <a:pt x="1320825" y="1201288"/>
                    <a:pt x="1184634" y="1202749"/>
                    <a:pt x="972192" y="1182790"/>
                  </a:cubicBezTo>
                  <a:lnTo>
                    <a:pt x="972192" y="1182790"/>
                  </a:lnTo>
                  <a:cubicBezTo>
                    <a:pt x="852768" y="1184742"/>
                    <a:pt x="771979" y="1183771"/>
                    <a:pt x="576913" y="1182790"/>
                  </a:cubicBezTo>
                  <a:cubicBezTo>
                    <a:pt x="381847" y="1181809"/>
                    <a:pt x="324333" y="1165297"/>
                    <a:pt x="197136" y="1182790"/>
                  </a:cubicBezTo>
                  <a:cubicBezTo>
                    <a:pt x="83067" y="1183930"/>
                    <a:pt x="-2400" y="1102011"/>
                    <a:pt x="0" y="985654"/>
                  </a:cubicBezTo>
                  <a:cubicBezTo>
                    <a:pt x="15865" y="757404"/>
                    <a:pt x="-1026" y="627923"/>
                    <a:pt x="0" y="492829"/>
                  </a:cubicBezTo>
                  <a:cubicBezTo>
                    <a:pt x="-245017" y="494746"/>
                    <a:pt x="-382733" y="498391"/>
                    <a:pt x="-532359" y="486769"/>
                  </a:cubicBezTo>
                  <a:cubicBezTo>
                    <a:pt x="-681985" y="475147"/>
                    <a:pt x="-873790" y="504205"/>
                    <a:pt x="-1043842" y="480946"/>
                  </a:cubicBezTo>
                  <a:cubicBezTo>
                    <a:pt x="-831957" y="412723"/>
                    <a:pt x="-712869" y="375589"/>
                    <a:pt x="-542798" y="344715"/>
                  </a:cubicBezTo>
                  <a:cubicBezTo>
                    <a:pt x="-372727" y="313841"/>
                    <a:pt x="-154055" y="249017"/>
                    <a:pt x="0" y="197132"/>
                  </a:cubicBezTo>
                  <a:lnTo>
                    <a:pt x="0" y="197136"/>
                  </a:lnTo>
                  <a:close/>
                </a:path>
              </a:pathLst>
            </a:custGeom>
            <a:solidFill>
              <a:schemeClr val="bg1">
                <a:alpha val="98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prstDash val="solid"/>
              <a:extLst>
                <a:ext uri="{C807C97D-BFC1-408E-A445-0C87EB9F89A2}">
                  <ask:lineSketchStyleProps xmlns="" xmlns:ask="http://schemas.microsoft.com/office/drawing/2018/sketchyshapes" sd="1219033472">
                    <a:prstGeom prst="wedgeRoundRectCallout">
                      <a:avLst>
                        <a:gd name="adj1" fmla="val -67895"/>
                        <a:gd name="adj2" fmla="val -9338"/>
                        <a:gd name="adj3" fmla="val 1666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600" dirty="0">
                <a:solidFill>
                  <a:srgbClr val="7030A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: Rounded Corners 51">
                  <a:extLst>
                    <a:ext uri="{FF2B5EF4-FFF2-40B4-BE49-F238E27FC236}">
                      <a16:creationId xmlns:a16="http://schemas.microsoft.com/office/drawing/2014/main" id="{DD51C562-6C45-4CF2-8F2B-AB9CFE217EEC}"/>
                    </a:ext>
                  </a:extLst>
                </p:cNvPr>
                <p:cNvSpPr/>
                <p:nvPr/>
              </p:nvSpPr>
              <p:spPr>
                <a:xfrm>
                  <a:off x="5445833" y="3788580"/>
                  <a:ext cx="5586860" cy="946028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342900" indent="-342900">
                    <a:buFontTx/>
                    <a:buChar char="-"/>
                  </a:pPr>
                  <a:r>
                    <a:rPr lang="en-US" sz="2400" dirty="0">
                      <a:latin typeface="+mj-lt"/>
                    </a:rPr>
                    <a:t>What </a:t>
                  </a:r>
                  <a:r>
                    <a:rPr lang="en-US" sz="2400" dirty="0" err="1">
                      <a:latin typeface="+mj-lt"/>
                    </a:rPr>
                    <a:t>Samp</a:t>
                  </a:r>
                  <a:r>
                    <a:rPr lang="en-US" sz="2400" dirty="0">
                      <a:latin typeface="+mj-lt"/>
                    </a:rPr>
                    <a:t> &amp; Eval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a14:m>
                  <a:r>
                    <a:rPr lang="en-US" sz="2400" dirty="0">
                      <a:latin typeface="+mj-lt"/>
                    </a:rPr>
                    <a:t> yield such features?</a:t>
                  </a:r>
                </a:p>
                <a:p>
                  <a:pPr marL="342900" indent="-342900">
                    <a:buFontTx/>
                    <a:buChar char="-"/>
                  </a:pPr>
                  <a:r>
                    <a:rPr lang="en-US" sz="2400" dirty="0">
                      <a:latin typeface="+mj-lt"/>
                    </a:rPr>
                    <a:t>How to sample Hint in construction?</a:t>
                  </a:r>
                </a:p>
                <a:p>
                  <a:pPr marL="342900" indent="-342900">
                    <a:buFontTx/>
                    <a:buChar char="-"/>
                  </a:pPr>
                  <a:r>
                    <a:rPr lang="en-US" sz="2400" dirty="0">
                      <a:latin typeface="+mj-lt"/>
                    </a:rPr>
                    <a:t>How to use this for </a:t>
                  </a:r>
                  <a:r>
                    <a:rPr lang="en-US" sz="2400" dirty="0" err="1">
                      <a:latin typeface="+mj-lt"/>
                    </a:rPr>
                    <a:t>iO</a:t>
                  </a:r>
                  <a:r>
                    <a:rPr lang="en-US" sz="2400" dirty="0">
                      <a:latin typeface="+mj-lt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52" name="Rectangle: Rounded Corners 51">
                  <a:extLst>
                    <a:ext uri="{FF2B5EF4-FFF2-40B4-BE49-F238E27FC236}">
                      <a16:creationId xmlns:a16="http://schemas.microsoft.com/office/drawing/2014/main" id="{DD51C562-6C45-4CF2-8F2B-AB9CFE217E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5833" y="3788580"/>
                  <a:ext cx="5586860" cy="946028"/>
                </a:xfrm>
                <a:prstGeom prst="roundRect">
                  <a:avLst/>
                </a:prstGeom>
                <a:blipFill>
                  <a:blip r:embed="rId15"/>
                  <a:stretch>
                    <a:fillRect l="-816" t="-13690" b="-2202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3410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44" grpId="0" animBg="1"/>
      <p:bldP spid="45" grpId="0"/>
      <p:bldP spid="9" grpId="0" animBg="1"/>
      <p:bldP spid="10" grpId="0"/>
      <p:bldP spid="49" grpId="0"/>
      <p:bldP spid="50" grpId="0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106BF336-6DD1-F2E7-7196-3F5FFE369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1"/>
            <a:ext cx="10515600" cy="1325563"/>
          </a:xfrm>
        </p:spPr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CRO (abstract)</a:t>
            </a:r>
            <a:endParaRPr lang="en-US" dirty="0">
              <a:solidFill>
                <a:srgbClr val="7030A0"/>
              </a:solidFill>
              <a:latin typeface="Candara" panose="020E0502030303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6AF889-171D-EF1C-310D-F3EEE302D819}"/>
              </a:ext>
            </a:extLst>
          </p:cNvPr>
          <p:cNvSpPr/>
          <p:nvPr/>
        </p:nvSpPr>
        <p:spPr>
          <a:xfrm>
            <a:off x="909990" y="2235048"/>
            <a:ext cx="13716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10D235-00D9-5D36-1A05-1F9ED3B2F449}"/>
              </a:ext>
            </a:extLst>
          </p:cNvPr>
          <p:cNvSpPr/>
          <p:nvPr/>
        </p:nvSpPr>
        <p:spPr>
          <a:xfrm>
            <a:off x="6186630" y="0"/>
            <a:ext cx="6005370" cy="685800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743498-8517-5FBB-63AF-D2B29EC234DA}"/>
              </a:ext>
            </a:extLst>
          </p:cNvPr>
          <p:cNvSpPr/>
          <p:nvPr/>
        </p:nvSpPr>
        <p:spPr>
          <a:xfrm>
            <a:off x="8991600" y="2211287"/>
            <a:ext cx="156414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231866-1EF7-5816-4C53-81DFA179D8C3}"/>
              </a:ext>
            </a:extLst>
          </p:cNvPr>
          <p:cNvSpPr/>
          <p:nvPr/>
        </p:nvSpPr>
        <p:spPr>
          <a:xfrm>
            <a:off x="3483728" y="2209800"/>
            <a:ext cx="13716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7DE8BCD-23FD-4CF4-8470-3A188FFFCE5C}"/>
                  </a:ext>
                </a:extLst>
              </p:cNvPr>
              <p:cNvSpPr/>
              <p:nvPr/>
            </p:nvSpPr>
            <p:spPr>
              <a:xfrm>
                <a:off x="1381734" y="2253812"/>
                <a:ext cx="4638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TW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7DE8BCD-23FD-4CF4-8470-3A188FFFCE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734" y="2253812"/>
                <a:ext cx="463845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0915460A-487D-46E0-B680-D8F891F7E46B}"/>
              </a:ext>
            </a:extLst>
          </p:cNvPr>
          <p:cNvSpPr txBox="1"/>
          <p:nvPr/>
        </p:nvSpPr>
        <p:spPr>
          <a:xfrm>
            <a:off x="964613" y="1447800"/>
            <a:ext cx="1321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Regev PK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A4194D8-ABD8-4206-836E-A833802F20E2}"/>
              </a:ext>
            </a:extLst>
          </p:cNvPr>
          <p:cNvSpPr txBox="1"/>
          <p:nvPr/>
        </p:nvSpPr>
        <p:spPr>
          <a:xfrm>
            <a:off x="2960756" y="1447799"/>
            <a:ext cx="3044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(Circular)-LWE samples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8440C20-12DE-4A39-9420-DEA914B36295}"/>
                  </a:ext>
                </a:extLst>
              </p:cNvPr>
              <p:cNvSpPr/>
              <p:nvPr/>
            </p:nvSpPr>
            <p:spPr>
              <a:xfrm>
                <a:off x="3256973" y="2214855"/>
                <a:ext cx="1827380" cy="451922"/>
              </a:xfrm>
              <a:prstGeom prst="rect">
                <a:avLst/>
              </a:prstGeom>
              <a:no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Samp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8440C20-12DE-4A39-9420-DEA914B362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973" y="2214855"/>
                <a:ext cx="1827380" cy="451922"/>
              </a:xfrm>
              <a:prstGeom prst="rect">
                <a:avLst/>
              </a:prstGeom>
              <a:blipFill>
                <a:blip r:embed="rId3"/>
                <a:stretch>
                  <a:fillRect b="-1944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rapezoid 33">
                <a:extLst>
                  <a:ext uri="{FF2B5EF4-FFF2-40B4-BE49-F238E27FC236}">
                    <a16:creationId xmlns:a16="http://schemas.microsoft.com/office/drawing/2014/main" id="{6185AFF7-0F81-483B-84F4-7A1CE6399D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03556" y="2672375"/>
                <a:ext cx="3387996" cy="852576"/>
              </a:xfrm>
              <a:prstGeom prst="trapezoid">
                <a:avLst>
                  <a:gd name="adj" fmla="val 115981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Special Eval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4" name="Trapezoid 33">
                <a:extLst>
                  <a:ext uri="{FF2B5EF4-FFF2-40B4-BE49-F238E27FC236}">
                    <a16:creationId xmlns:a16="http://schemas.microsoft.com/office/drawing/2014/main" id="{6185AFF7-0F81-483B-84F4-7A1CE6399D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556" y="2672375"/>
                <a:ext cx="3387996" cy="852576"/>
              </a:xfrm>
              <a:prstGeom prst="trapezoid">
                <a:avLst>
                  <a:gd name="adj" fmla="val 115981"/>
                </a:avLst>
              </a:prstGeom>
              <a:blipFill>
                <a:blip r:embed="rId4"/>
                <a:stretch>
                  <a:fillRect b="-14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72B63E7-A212-438D-B4B4-9664B9E8DAA3}"/>
                  </a:ext>
                </a:extLst>
              </p:cNvPr>
              <p:cNvSpPr/>
              <p:nvPr/>
            </p:nvSpPr>
            <p:spPr>
              <a:xfrm>
                <a:off x="2503556" y="3581400"/>
                <a:ext cx="3387996" cy="505291"/>
              </a:xfrm>
              <a:prstGeom prst="rect">
                <a:avLst/>
              </a:prstGeom>
              <a:no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RegE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pk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72B63E7-A212-438D-B4B4-9664B9E8D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556" y="3581400"/>
                <a:ext cx="3387996" cy="505291"/>
              </a:xfrm>
              <a:prstGeom prst="rect">
                <a:avLst/>
              </a:prstGeom>
              <a:blipFill>
                <a:blip r:embed="rId5"/>
                <a:stretch>
                  <a:fillRect b="-15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9B57DE46-B89A-476B-9740-BE39F9041798}"/>
              </a:ext>
            </a:extLst>
          </p:cNvPr>
          <p:cNvSpPr txBox="1"/>
          <p:nvPr/>
        </p:nvSpPr>
        <p:spPr>
          <a:xfrm>
            <a:off x="6737637" y="1455576"/>
            <a:ext cx="1617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+mj-lt"/>
              </a:rPr>
              <a:t>Random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PK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5EAF375-CB33-4C99-9A2D-15D3ED10614E}"/>
              </a:ext>
            </a:extLst>
          </p:cNvPr>
          <p:cNvSpPr txBox="1"/>
          <p:nvPr/>
        </p:nvSpPr>
        <p:spPr>
          <a:xfrm>
            <a:off x="8636331" y="1447799"/>
            <a:ext cx="2318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+mj-lt"/>
              </a:rPr>
              <a:t>Random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samples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D1AEEB4-6B84-4A7C-B34C-6539A8AF9C80}"/>
                  </a:ext>
                </a:extLst>
              </p:cNvPr>
              <p:cNvSpPr/>
              <p:nvPr/>
            </p:nvSpPr>
            <p:spPr>
              <a:xfrm>
                <a:off x="8916820" y="2209257"/>
                <a:ext cx="1827380" cy="451922"/>
              </a:xfrm>
              <a:prstGeom prst="rect">
                <a:avLst/>
              </a:prstGeom>
              <a:no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Samp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4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D1AEEB4-6B84-4A7C-B34C-6539A8AF9C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6820" y="2209257"/>
                <a:ext cx="1827380" cy="451922"/>
              </a:xfrm>
              <a:prstGeom prst="rect">
                <a:avLst/>
              </a:prstGeom>
              <a:blipFill>
                <a:blip r:embed="rId6"/>
                <a:stretch>
                  <a:fillRect b="-1891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rapezoid 43">
                <a:extLst>
                  <a:ext uri="{FF2B5EF4-FFF2-40B4-BE49-F238E27FC236}">
                    <a16:creationId xmlns:a16="http://schemas.microsoft.com/office/drawing/2014/main" id="{1BCD8423-8001-4F8D-9AFD-B8452DBE3A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5786" y="2666777"/>
                <a:ext cx="3387996" cy="852576"/>
              </a:xfrm>
              <a:prstGeom prst="trapezoid">
                <a:avLst>
                  <a:gd name="adj" fmla="val 115981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Special Eval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4" name="Trapezoid 43">
                <a:extLst>
                  <a:ext uri="{FF2B5EF4-FFF2-40B4-BE49-F238E27FC236}">
                    <a16:creationId xmlns:a16="http://schemas.microsoft.com/office/drawing/2014/main" id="{1BCD8423-8001-4F8D-9AFD-B8452DBE3A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5786" y="2666777"/>
                <a:ext cx="3387996" cy="852576"/>
              </a:xfrm>
              <a:prstGeom prst="trapezoid">
                <a:avLst>
                  <a:gd name="adj" fmla="val 115981"/>
                </a:avLst>
              </a:prstGeom>
              <a:blipFill>
                <a:blip r:embed="rId7"/>
                <a:stretch>
                  <a:fillRect b="-2857"/>
                </a:stretch>
              </a:blipFill>
              <a:ln w="25400"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0D3DB19-63FD-4AF8-ACF6-600DCFA680CD}"/>
                  </a:ext>
                </a:extLst>
              </p:cNvPr>
              <p:cNvSpPr/>
              <p:nvPr/>
            </p:nvSpPr>
            <p:spPr>
              <a:xfrm>
                <a:off x="8095786" y="3519352"/>
                <a:ext cx="3387996" cy="505291"/>
              </a:xfrm>
              <a:prstGeom prst="rect">
                <a:avLst/>
              </a:prstGeom>
              <a:no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=∗</m:t>
                      </m:r>
                    </m:oMath>
                  </m:oMathPara>
                </a14:m>
                <a:endParaRPr lang="en-US" sz="2400" dirty="0">
                  <a:solidFill>
                    <a:srgbClr val="FFFF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0D3DB19-63FD-4AF8-ACF6-600DCFA680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5786" y="3519352"/>
                <a:ext cx="3387996" cy="5052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66AA0FE-19B3-4377-8007-CFAFFD8B223D}"/>
                  </a:ext>
                </a:extLst>
              </p:cNvPr>
              <p:cNvSpPr/>
              <p:nvPr/>
            </p:nvSpPr>
            <p:spPr>
              <a:xfrm>
                <a:off x="5638800" y="1909464"/>
                <a:ext cx="92525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6000" dirty="0">
                  <a:solidFill>
                    <a:schemeClr val="accent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66AA0FE-19B3-4377-8007-CFAFFD8B22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909464"/>
                <a:ext cx="925253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89FD014-89D0-4021-9277-5AFD828330EF}"/>
                  </a:ext>
                </a:extLst>
              </p:cNvPr>
              <p:cNvSpPr/>
              <p:nvPr/>
            </p:nvSpPr>
            <p:spPr>
              <a:xfrm>
                <a:off x="3809999" y="4429494"/>
                <a:ext cx="4507992" cy="47548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="" xmlns:ask="http://schemas.microsoft.com/office/drawing/2018/sketchyshapes" sd="1219033472">
                      <a:custGeom>
                        <a:avLst/>
                        <a:gdLst>
                          <a:gd name="connsiteX0" fmla="*/ 0 w 4505209"/>
                          <a:gd name="connsiteY0" fmla="*/ 0 h 474810"/>
                          <a:gd name="connsiteX1" fmla="*/ 598549 w 4505209"/>
                          <a:gd name="connsiteY1" fmla="*/ 0 h 474810"/>
                          <a:gd name="connsiteX2" fmla="*/ 1106994 w 4505209"/>
                          <a:gd name="connsiteY2" fmla="*/ 0 h 474810"/>
                          <a:gd name="connsiteX3" fmla="*/ 1660491 w 4505209"/>
                          <a:gd name="connsiteY3" fmla="*/ 0 h 474810"/>
                          <a:gd name="connsiteX4" fmla="*/ 2349145 w 4505209"/>
                          <a:gd name="connsiteY4" fmla="*/ 0 h 474810"/>
                          <a:gd name="connsiteX5" fmla="*/ 2947694 w 4505209"/>
                          <a:gd name="connsiteY5" fmla="*/ 0 h 474810"/>
                          <a:gd name="connsiteX6" fmla="*/ 3501191 w 4505209"/>
                          <a:gd name="connsiteY6" fmla="*/ 0 h 474810"/>
                          <a:gd name="connsiteX7" fmla="*/ 4505209 w 4505209"/>
                          <a:gd name="connsiteY7" fmla="*/ 0 h 474810"/>
                          <a:gd name="connsiteX8" fmla="*/ 4505209 w 4505209"/>
                          <a:gd name="connsiteY8" fmla="*/ 474810 h 474810"/>
                          <a:gd name="connsiteX9" fmla="*/ 3861608 w 4505209"/>
                          <a:gd name="connsiteY9" fmla="*/ 474810 h 474810"/>
                          <a:gd name="connsiteX10" fmla="*/ 3308111 w 4505209"/>
                          <a:gd name="connsiteY10" fmla="*/ 474810 h 474810"/>
                          <a:gd name="connsiteX11" fmla="*/ 2574405 w 4505209"/>
                          <a:gd name="connsiteY11" fmla="*/ 474810 h 474810"/>
                          <a:gd name="connsiteX12" fmla="*/ 1975856 w 4505209"/>
                          <a:gd name="connsiteY12" fmla="*/ 474810 h 474810"/>
                          <a:gd name="connsiteX13" fmla="*/ 1467411 w 4505209"/>
                          <a:gd name="connsiteY13" fmla="*/ 474810 h 474810"/>
                          <a:gd name="connsiteX14" fmla="*/ 778758 w 4505209"/>
                          <a:gd name="connsiteY14" fmla="*/ 474810 h 474810"/>
                          <a:gd name="connsiteX15" fmla="*/ 0 w 4505209"/>
                          <a:gd name="connsiteY15" fmla="*/ 474810 h 474810"/>
                          <a:gd name="connsiteX16" fmla="*/ 0 w 4505209"/>
                          <a:gd name="connsiteY16" fmla="*/ 0 h 4748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4505209" h="474810" fill="none" extrusionOk="0">
                            <a:moveTo>
                              <a:pt x="0" y="0"/>
                            </a:moveTo>
                            <a:cubicBezTo>
                              <a:pt x="200433" y="10093"/>
                              <a:pt x="434954" y="-5265"/>
                              <a:pt x="598549" y="0"/>
                            </a:cubicBezTo>
                            <a:cubicBezTo>
                              <a:pt x="762144" y="5265"/>
                              <a:pt x="886282" y="-877"/>
                              <a:pt x="1106994" y="0"/>
                            </a:cubicBezTo>
                            <a:cubicBezTo>
                              <a:pt x="1327706" y="877"/>
                              <a:pt x="1545293" y="6894"/>
                              <a:pt x="1660491" y="0"/>
                            </a:cubicBezTo>
                            <a:cubicBezTo>
                              <a:pt x="1775689" y="-6894"/>
                              <a:pt x="2026474" y="-25476"/>
                              <a:pt x="2349145" y="0"/>
                            </a:cubicBezTo>
                            <a:cubicBezTo>
                              <a:pt x="2671816" y="25476"/>
                              <a:pt x="2789051" y="14737"/>
                              <a:pt x="2947694" y="0"/>
                            </a:cubicBezTo>
                            <a:cubicBezTo>
                              <a:pt x="3106337" y="-14737"/>
                              <a:pt x="3348209" y="-5753"/>
                              <a:pt x="3501191" y="0"/>
                            </a:cubicBezTo>
                            <a:cubicBezTo>
                              <a:pt x="3654173" y="5753"/>
                              <a:pt x="4193264" y="-9724"/>
                              <a:pt x="4505209" y="0"/>
                            </a:cubicBezTo>
                            <a:cubicBezTo>
                              <a:pt x="4495815" y="125022"/>
                              <a:pt x="4501215" y="336222"/>
                              <a:pt x="4505209" y="474810"/>
                            </a:cubicBezTo>
                            <a:cubicBezTo>
                              <a:pt x="4311979" y="464201"/>
                              <a:pt x="4094846" y="460376"/>
                              <a:pt x="3861608" y="474810"/>
                            </a:cubicBezTo>
                            <a:cubicBezTo>
                              <a:pt x="3628370" y="489244"/>
                              <a:pt x="3535064" y="455932"/>
                              <a:pt x="3308111" y="474810"/>
                            </a:cubicBezTo>
                            <a:cubicBezTo>
                              <a:pt x="3081158" y="493688"/>
                              <a:pt x="2850659" y="460697"/>
                              <a:pt x="2574405" y="474810"/>
                            </a:cubicBezTo>
                            <a:cubicBezTo>
                              <a:pt x="2298151" y="488923"/>
                              <a:pt x="2144358" y="504387"/>
                              <a:pt x="1975856" y="474810"/>
                            </a:cubicBezTo>
                            <a:cubicBezTo>
                              <a:pt x="1807354" y="445233"/>
                              <a:pt x="1683193" y="497389"/>
                              <a:pt x="1467411" y="474810"/>
                            </a:cubicBezTo>
                            <a:cubicBezTo>
                              <a:pt x="1251630" y="452231"/>
                              <a:pt x="1005618" y="445716"/>
                              <a:pt x="778758" y="474810"/>
                            </a:cubicBezTo>
                            <a:cubicBezTo>
                              <a:pt x="551898" y="503904"/>
                              <a:pt x="327151" y="470375"/>
                              <a:pt x="0" y="474810"/>
                            </a:cubicBezTo>
                            <a:cubicBezTo>
                              <a:pt x="-11867" y="328156"/>
                              <a:pt x="-6529" y="204008"/>
                              <a:pt x="0" y="0"/>
                            </a:cubicBezTo>
                            <a:close/>
                          </a:path>
                          <a:path w="4505209" h="474810" stroke="0" extrusionOk="0">
                            <a:moveTo>
                              <a:pt x="0" y="0"/>
                            </a:moveTo>
                            <a:cubicBezTo>
                              <a:pt x="245871" y="4245"/>
                              <a:pt x="399198" y="8510"/>
                              <a:pt x="598549" y="0"/>
                            </a:cubicBezTo>
                            <a:cubicBezTo>
                              <a:pt x="797900" y="-8510"/>
                              <a:pt x="932367" y="22229"/>
                              <a:pt x="1106994" y="0"/>
                            </a:cubicBezTo>
                            <a:cubicBezTo>
                              <a:pt x="1281622" y="-22229"/>
                              <a:pt x="1524836" y="-7297"/>
                              <a:pt x="1840700" y="0"/>
                            </a:cubicBezTo>
                            <a:cubicBezTo>
                              <a:pt x="2156564" y="7297"/>
                              <a:pt x="2195204" y="5713"/>
                              <a:pt x="2439249" y="0"/>
                            </a:cubicBezTo>
                            <a:cubicBezTo>
                              <a:pt x="2683294" y="-5713"/>
                              <a:pt x="2746342" y="-8342"/>
                              <a:pt x="3037798" y="0"/>
                            </a:cubicBezTo>
                            <a:cubicBezTo>
                              <a:pt x="3329254" y="8342"/>
                              <a:pt x="3528114" y="31566"/>
                              <a:pt x="3771504" y="0"/>
                            </a:cubicBezTo>
                            <a:cubicBezTo>
                              <a:pt x="4014894" y="-31566"/>
                              <a:pt x="4168468" y="3596"/>
                              <a:pt x="4505209" y="0"/>
                            </a:cubicBezTo>
                            <a:cubicBezTo>
                              <a:pt x="4523304" y="119819"/>
                              <a:pt x="4491991" y="316500"/>
                              <a:pt x="4505209" y="474810"/>
                            </a:cubicBezTo>
                            <a:cubicBezTo>
                              <a:pt x="4248125" y="456049"/>
                              <a:pt x="4139664" y="474407"/>
                              <a:pt x="3951712" y="474810"/>
                            </a:cubicBezTo>
                            <a:cubicBezTo>
                              <a:pt x="3763760" y="475213"/>
                              <a:pt x="3471946" y="473470"/>
                              <a:pt x="3308111" y="474810"/>
                            </a:cubicBezTo>
                            <a:cubicBezTo>
                              <a:pt x="3144276" y="476150"/>
                              <a:pt x="2910546" y="443542"/>
                              <a:pt x="2664509" y="474810"/>
                            </a:cubicBezTo>
                            <a:cubicBezTo>
                              <a:pt x="2418472" y="506078"/>
                              <a:pt x="2282838" y="504383"/>
                              <a:pt x="2065960" y="474810"/>
                            </a:cubicBezTo>
                            <a:cubicBezTo>
                              <a:pt x="1849082" y="445237"/>
                              <a:pt x="1667538" y="454254"/>
                              <a:pt x="1332255" y="474810"/>
                            </a:cubicBezTo>
                            <a:cubicBezTo>
                              <a:pt x="996973" y="495366"/>
                              <a:pt x="757369" y="501856"/>
                              <a:pt x="598549" y="474810"/>
                            </a:cubicBezTo>
                            <a:cubicBezTo>
                              <a:pt x="439729" y="447764"/>
                              <a:pt x="287402" y="452044"/>
                              <a:pt x="0" y="474810"/>
                            </a:cubicBezTo>
                            <a:cubicBezTo>
                              <a:pt x="22190" y="348128"/>
                              <a:pt x="-22966" y="191824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</a:rPr>
                  <a:t>Hint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×ℓ</m:t>
                        </m:r>
                      </m:sup>
                    </m:sSubSup>
                    <m:d>
                      <m:dPr>
                        <m:begChr m:val="|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ct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89FD014-89D0-4021-9277-5AFD828330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99" y="4429494"/>
                <a:ext cx="4507992" cy="475488"/>
              </a:xfrm>
              <a:prstGeom prst="rect">
                <a:avLst/>
              </a:prstGeom>
              <a:blipFill>
                <a:blip r:embed="rId10"/>
                <a:stretch>
                  <a:fillRect t="-115385" b="-182051"/>
                </a:stretch>
              </a:blip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4505209"/>
                          <a:gd name="connsiteY0" fmla="*/ 0 h 474810"/>
                          <a:gd name="connsiteX1" fmla="*/ 598549 w 4505209"/>
                          <a:gd name="connsiteY1" fmla="*/ 0 h 474810"/>
                          <a:gd name="connsiteX2" fmla="*/ 1106994 w 4505209"/>
                          <a:gd name="connsiteY2" fmla="*/ 0 h 474810"/>
                          <a:gd name="connsiteX3" fmla="*/ 1660491 w 4505209"/>
                          <a:gd name="connsiteY3" fmla="*/ 0 h 474810"/>
                          <a:gd name="connsiteX4" fmla="*/ 2349145 w 4505209"/>
                          <a:gd name="connsiteY4" fmla="*/ 0 h 474810"/>
                          <a:gd name="connsiteX5" fmla="*/ 2947694 w 4505209"/>
                          <a:gd name="connsiteY5" fmla="*/ 0 h 474810"/>
                          <a:gd name="connsiteX6" fmla="*/ 3501191 w 4505209"/>
                          <a:gd name="connsiteY6" fmla="*/ 0 h 474810"/>
                          <a:gd name="connsiteX7" fmla="*/ 4505209 w 4505209"/>
                          <a:gd name="connsiteY7" fmla="*/ 0 h 474810"/>
                          <a:gd name="connsiteX8" fmla="*/ 4505209 w 4505209"/>
                          <a:gd name="connsiteY8" fmla="*/ 474810 h 474810"/>
                          <a:gd name="connsiteX9" fmla="*/ 3861608 w 4505209"/>
                          <a:gd name="connsiteY9" fmla="*/ 474810 h 474810"/>
                          <a:gd name="connsiteX10" fmla="*/ 3308111 w 4505209"/>
                          <a:gd name="connsiteY10" fmla="*/ 474810 h 474810"/>
                          <a:gd name="connsiteX11" fmla="*/ 2574405 w 4505209"/>
                          <a:gd name="connsiteY11" fmla="*/ 474810 h 474810"/>
                          <a:gd name="connsiteX12" fmla="*/ 1975856 w 4505209"/>
                          <a:gd name="connsiteY12" fmla="*/ 474810 h 474810"/>
                          <a:gd name="connsiteX13" fmla="*/ 1467411 w 4505209"/>
                          <a:gd name="connsiteY13" fmla="*/ 474810 h 474810"/>
                          <a:gd name="connsiteX14" fmla="*/ 778758 w 4505209"/>
                          <a:gd name="connsiteY14" fmla="*/ 474810 h 474810"/>
                          <a:gd name="connsiteX15" fmla="*/ 0 w 4505209"/>
                          <a:gd name="connsiteY15" fmla="*/ 474810 h 474810"/>
                          <a:gd name="connsiteX16" fmla="*/ 0 w 4505209"/>
                          <a:gd name="connsiteY16" fmla="*/ 0 h 4748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4505209" h="474810" fill="none" extrusionOk="0">
                            <a:moveTo>
                              <a:pt x="0" y="0"/>
                            </a:moveTo>
                            <a:cubicBezTo>
                              <a:pt x="200433" y="10093"/>
                              <a:pt x="434954" y="-5265"/>
                              <a:pt x="598549" y="0"/>
                            </a:cubicBezTo>
                            <a:cubicBezTo>
                              <a:pt x="762144" y="5265"/>
                              <a:pt x="886282" y="-877"/>
                              <a:pt x="1106994" y="0"/>
                            </a:cubicBezTo>
                            <a:cubicBezTo>
                              <a:pt x="1327706" y="877"/>
                              <a:pt x="1545293" y="6894"/>
                              <a:pt x="1660491" y="0"/>
                            </a:cubicBezTo>
                            <a:cubicBezTo>
                              <a:pt x="1775689" y="-6894"/>
                              <a:pt x="2026474" y="-25476"/>
                              <a:pt x="2349145" y="0"/>
                            </a:cubicBezTo>
                            <a:cubicBezTo>
                              <a:pt x="2671816" y="25476"/>
                              <a:pt x="2789051" y="14737"/>
                              <a:pt x="2947694" y="0"/>
                            </a:cubicBezTo>
                            <a:cubicBezTo>
                              <a:pt x="3106337" y="-14737"/>
                              <a:pt x="3348209" y="-5753"/>
                              <a:pt x="3501191" y="0"/>
                            </a:cubicBezTo>
                            <a:cubicBezTo>
                              <a:pt x="3654173" y="5753"/>
                              <a:pt x="4193264" y="-9724"/>
                              <a:pt x="4505209" y="0"/>
                            </a:cubicBezTo>
                            <a:cubicBezTo>
                              <a:pt x="4495815" y="125022"/>
                              <a:pt x="4501215" y="336222"/>
                              <a:pt x="4505209" y="474810"/>
                            </a:cubicBezTo>
                            <a:cubicBezTo>
                              <a:pt x="4311979" y="464201"/>
                              <a:pt x="4094846" y="460376"/>
                              <a:pt x="3861608" y="474810"/>
                            </a:cubicBezTo>
                            <a:cubicBezTo>
                              <a:pt x="3628370" y="489244"/>
                              <a:pt x="3535064" y="455932"/>
                              <a:pt x="3308111" y="474810"/>
                            </a:cubicBezTo>
                            <a:cubicBezTo>
                              <a:pt x="3081158" y="493688"/>
                              <a:pt x="2850659" y="460697"/>
                              <a:pt x="2574405" y="474810"/>
                            </a:cubicBezTo>
                            <a:cubicBezTo>
                              <a:pt x="2298151" y="488923"/>
                              <a:pt x="2144358" y="504387"/>
                              <a:pt x="1975856" y="474810"/>
                            </a:cubicBezTo>
                            <a:cubicBezTo>
                              <a:pt x="1807354" y="445233"/>
                              <a:pt x="1683193" y="497389"/>
                              <a:pt x="1467411" y="474810"/>
                            </a:cubicBezTo>
                            <a:cubicBezTo>
                              <a:pt x="1251630" y="452231"/>
                              <a:pt x="1005618" y="445716"/>
                              <a:pt x="778758" y="474810"/>
                            </a:cubicBezTo>
                            <a:cubicBezTo>
                              <a:pt x="551898" y="503904"/>
                              <a:pt x="327151" y="470375"/>
                              <a:pt x="0" y="474810"/>
                            </a:cubicBezTo>
                            <a:cubicBezTo>
                              <a:pt x="-11867" y="328156"/>
                              <a:pt x="-6529" y="204008"/>
                              <a:pt x="0" y="0"/>
                            </a:cubicBezTo>
                            <a:close/>
                          </a:path>
                          <a:path w="4505209" h="474810" stroke="0" extrusionOk="0">
                            <a:moveTo>
                              <a:pt x="0" y="0"/>
                            </a:moveTo>
                            <a:cubicBezTo>
                              <a:pt x="245871" y="4245"/>
                              <a:pt x="399198" y="8510"/>
                              <a:pt x="598549" y="0"/>
                            </a:cubicBezTo>
                            <a:cubicBezTo>
                              <a:pt x="797900" y="-8510"/>
                              <a:pt x="932367" y="22229"/>
                              <a:pt x="1106994" y="0"/>
                            </a:cubicBezTo>
                            <a:cubicBezTo>
                              <a:pt x="1281622" y="-22229"/>
                              <a:pt x="1524836" y="-7297"/>
                              <a:pt x="1840700" y="0"/>
                            </a:cubicBezTo>
                            <a:cubicBezTo>
                              <a:pt x="2156564" y="7297"/>
                              <a:pt x="2195204" y="5713"/>
                              <a:pt x="2439249" y="0"/>
                            </a:cubicBezTo>
                            <a:cubicBezTo>
                              <a:pt x="2683294" y="-5713"/>
                              <a:pt x="2746342" y="-8342"/>
                              <a:pt x="3037798" y="0"/>
                            </a:cubicBezTo>
                            <a:cubicBezTo>
                              <a:pt x="3329254" y="8342"/>
                              <a:pt x="3528114" y="31566"/>
                              <a:pt x="3771504" y="0"/>
                            </a:cubicBezTo>
                            <a:cubicBezTo>
                              <a:pt x="4014894" y="-31566"/>
                              <a:pt x="4168468" y="3596"/>
                              <a:pt x="4505209" y="0"/>
                            </a:cubicBezTo>
                            <a:cubicBezTo>
                              <a:pt x="4523304" y="119819"/>
                              <a:pt x="4491991" y="316500"/>
                              <a:pt x="4505209" y="474810"/>
                            </a:cubicBezTo>
                            <a:cubicBezTo>
                              <a:pt x="4248125" y="456049"/>
                              <a:pt x="4139664" y="474407"/>
                              <a:pt x="3951712" y="474810"/>
                            </a:cubicBezTo>
                            <a:cubicBezTo>
                              <a:pt x="3763760" y="475213"/>
                              <a:pt x="3471946" y="473470"/>
                              <a:pt x="3308111" y="474810"/>
                            </a:cubicBezTo>
                            <a:cubicBezTo>
                              <a:pt x="3144276" y="476150"/>
                              <a:pt x="2910546" y="443542"/>
                              <a:pt x="2664509" y="474810"/>
                            </a:cubicBezTo>
                            <a:cubicBezTo>
                              <a:pt x="2418472" y="506078"/>
                              <a:pt x="2282838" y="504383"/>
                              <a:pt x="2065960" y="474810"/>
                            </a:cubicBezTo>
                            <a:cubicBezTo>
                              <a:pt x="1849082" y="445237"/>
                              <a:pt x="1667538" y="454254"/>
                              <a:pt x="1332255" y="474810"/>
                            </a:cubicBezTo>
                            <a:cubicBezTo>
                              <a:pt x="996973" y="495366"/>
                              <a:pt x="757369" y="501856"/>
                              <a:pt x="598549" y="474810"/>
                            </a:cubicBezTo>
                            <a:cubicBezTo>
                              <a:pt x="439729" y="447764"/>
                              <a:pt x="287402" y="452044"/>
                              <a:pt x="0" y="474810"/>
                            </a:cubicBezTo>
                            <a:cubicBezTo>
                              <a:pt x="22190" y="348128"/>
                              <a:pt x="-22966" y="191824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61F851D-4BA7-43DB-B5F6-D6F81B14E7EB}"/>
                  </a:ext>
                </a:extLst>
              </p:cNvPr>
              <p:cNvSpPr/>
              <p:nvPr/>
            </p:nvSpPr>
            <p:spPr>
              <a:xfrm>
                <a:off x="1959090" y="5342212"/>
                <a:ext cx="3173689" cy="1007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ct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RegE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pk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0;</m:t>
                          </m:r>
                          <m:r>
                            <a:rPr lang="en-US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$</m:t>
                          </m:r>
                        </m:e>
                      </m:d>
                      <m:r>
                        <a:rPr lang="en-US" sz="28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i="1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 sz="2800" dirty="0">
                  <a:solidFill>
                    <a:srgbClr val="0432FF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61F851D-4BA7-43DB-B5F6-D6F81B14E7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090" y="5342212"/>
                <a:ext cx="3173689" cy="1007776"/>
              </a:xfrm>
              <a:prstGeom prst="rect">
                <a:avLst/>
              </a:prstGeom>
              <a:blipFill>
                <a:blip r:embed="rId11"/>
                <a:stretch>
                  <a:fillRect r="-1195"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9193B76D-F863-4546-A692-0CB8A1C93042}"/>
              </a:ext>
            </a:extLst>
          </p:cNvPr>
          <p:cNvSpPr txBox="1"/>
          <p:nvPr/>
        </p:nvSpPr>
        <p:spPr>
          <a:xfrm>
            <a:off x="674906" y="5371867"/>
            <a:ext cx="1382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432FF"/>
                </a:solidFill>
                <a:latin typeface="+mj-lt"/>
              </a:rPr>
              <a:t>Feature: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8C6D6F5-3738-404B-AE67-578AB8F28A3B}"/>
                  </a:ext>
                </a:extLst>
              </p:cNvPr>
              <p:cNvSpPr/>
              <p:nvPr/>
            </p:nvSpPr>
            <p:spPr>
              <a:xfrm>
                <a:off x="9129515" y="5295367"/>
                <a:ext cx="1382879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ct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 sz="2800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$</m:t>
                      </m:r>
                    </m:oMath>
                  </m:oMathPara>
                </a14:m>
                <a:endParaRPr lang="en-US" sz="2800" dirty="0">
                  <a:solidFill>
                    <a:srgbClr val="FFFF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8C6D6F5-3738-404B-AE67-578AB8F28A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9515" y="5295367"/>
                <a:ext cx="1382879" cy="95410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7B7909BC-396E-435D-A61A-C6B8DAF91FFA}"/>
              </a:ext>
            </a:extLst>
          </p:cNvPr>
          <p:cNvSpPr txBox="1"/>
          <p:nvPr/>
        </p:nvSpPr>
        <p:spPr>
          <a:xfrm>
            <a:off x="7693482" y="5325022"/>
            <a:ext cx="1382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+mj-lt"/>
              </a:rPr>
              <a:t>Feature: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15AB93-2E14-E61B-E46B-500F944D5C7B}"/>
              </a:ext>
            </a:extLst>
          </p:cNvPr>
          <p:cNvGrpSpPr/>
          <p:nvPr/>
        </p:nvGrpSpPr>
        <p:grpSpPr>
          <a:xfrm>
            <a:off x="6844455" y="2188599"/>
            <a:ext cx="1371600" cy="493046"/>
            <a:chOff x="6844455" y="2188599"/>
            <a:chExt cx="1371600" cy="49304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441A53C-2B15-6769-797F-3CCBD4722F78}"/>
                </a:ext>
              </a:extLst>
            </p:cNvPr>
            <p:cNvSpPr/>
            <p:nvPr/>
          </p:nvSpPr>
          <p:spPr>
            <a:xfrm>
              <a:off x="6844455" y="2188599"/>
              <a:ext cx="1371600" cy="4572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+mj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A80B6002-ACEE-41C6-BDB4-F94930FB24D5}"/>
                    </a:ext>
                  </a:extLst>
                </p:cNvPr>
                <p:cNvSpPr/>
                <p:nvPr/>
              </p:nvSpPr>
              <p:spPr>
                <a:xfrm>
                  <a:off x="6934200" y="2219980"/>
                  <a:ext cx="104836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zh-TW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sz="2400" b="0" i="1" dirty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$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A80B6002-ACEE-41C6-BDB4-F94930FB24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4200" y="2219980"/>
                  <a:ext cx="1048364" cy="461665"/>
                </a:xfrm>
                <a:prstGeom prst="rect">
                  <a:avLst/>
                </a:prstGeom>
                <a:blipFill>
                  <a:blip r:embed="rId13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2149FE9-A1F1-836D-4D72-29B8F456B1CE}"/>
                  </a:ext>
                </a:extLst>
              </p:cNvPr>
              <p:cNvSpPr/>
              <p:nvPr/>
            </p:nvSpPr>
            <p:spPr>
              <a:xfrm>
                <a:off x="533400" y="2753180"/>
                <a:ext cx="1908984" cy="7661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𝑟𝐵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2149FE9-A1F1-836D-4D72-29B8F456B1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753180"/>
                <a:ext cx="1908984" cy="766172"/>
              </a:xfrm>
              <a:prstGeom prst="rect">
                <a:avLst/>
              </a:prstGeom>
              <a:blipFill>
                <a:blip r:embed="rId14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E60F4FB3-C157-F59C-D117-ACCD26F2F64F}"/>
              </a:ext>
            </a:extLst>
          </p:cNvPr>
          <p:cNvGrpSpPr/>
          <p:nvPr/>
        </p:nvGrpSpPr>
        <p:grpSpPr>
          <a:xfrm>
            <a:off x="5496127" y="125769"/>
            <a:ext cx="6234543" cy="1280546"/>
            <a:chOff x="5312346" y="3648426"/>
            <a:chExt cx="5833149" cy="1182790"/>
          </a:xfrm>
        </p:grpSpPr>
        <p:sp>
          <p:nvSpPr>
            <p:cNvPr id="18" name="!!OracleHasRP">
              <a:extLst>
                <a:ext uri="{FF2B5EF4-FFF2-40B4-BE49-F238E27FC236}">
                  <a16:creationId xmlns:a16="http://schemas.microsoft.com/office/drawing/2014/main" id="{3C6CF5B5-84C6-2965-ADA8-FF17A0B83EAC}"/>
                </a:ext>
              </a:extLst>
            </p:cNvPr>
            <p:cNvSpPr/>
            <p:nvPr/>
          </p:nvSpPr>
          <p:spPr>
            <a:xfrm>
              <a:off x="5312346" y="3648426"/>
              <a:ext cx="5833149" cy="1182790"/>
            </a:xfrm>
            <a:custGeom>
              <a:avLst/>
              <a:gdLst>
                <a:gd name="connsiteX0" fmla="*/ 0 w 5833149"/>
                <a:gd name="connsiteY0" fmla="*/ 197136 h 1182790"/>
                <a:gd name="connsiteX1" fmla="*/ 197136 w 5833149"/>
                <a:gd name="connsiteY1" fmla="*/ 0 h 1182790"/>
                <a:gd name="connsiteX2" fmla="*/ 569163 w 5833149"/>
                <a:gd name="connsiteY2" fmla="*/ 0 h 1182790"/>
                <a:gd name="connsiteX3" fmla="*/ 972192 w 5833149"/>
                <a:gd name="connsiteY3" fmla="*/ 0 h 1182790"/>
                <a:gd name="connsiteX4" fmla="*/ 972192 w 5833149"/>
                <a:gd name="connsiteY4" fmla="*/ 0 h 1182790"/>
                <a:gd name="connsiteX5" fmla="*/ 1414539 w 5833149"/>
                <a:gd name="connsiteY5" fmla="*/ 0 h 1182790"/>
                <a:gd name="connsiteX6" fmla="*/ 1929800 w 5833149"/>
                <a:gd name="connsiteY6" fmla="*/ 0 h 1182790"/>
                <a:gd name="connsiteX7" fmla="*/ 2430479 w 5833149"/>
                <a:gd name="connsiteY7" fmla="*/ 0 h 1182790"/>
                <a:gd name="connsiteX8" fmla="*/ 2975420 w 5833149"/>
                <a:gd name="connsiteY8" fmla="*/ 0 h 1182790"/>
                <a:gd name="connsiteX9" fmla="*/ 3584471 w 5833149"/>
                <a:gd name="connsiteY9" fmla="*/ 0 h 1182790"/>
                <a:gd name="connsiteX10" fmla="*/ 4257633 w 5833149"/>
                <a:gd name="connsiteY10" fmla="*/ 0 h 1182790"/>
                <a:gd name="connsiteX11" fmla="*/ 4834630 w 5833149"/>
                <a:gd name="connsiteY11" fmla="*/ 0 h 1182790"/>
                <a:gd name="connsiteX12" fmla="*/ 5636013 w 5833149"/>
                <a:gd name="connsiteY12" fmla="*/ 0 h 1182790"/>
                <a:gd name="connsiteX13" fmla="*/ 5833149 w 5833149"/>
                <a:gd name="connsiteY13" fmla="*/ 197136 h 1182790"/>
                <a:gd name="connsiteX14" fmla="*/ 5833149 w 5833149"/>
                <a:gd name="connsiteY14" fmla="*/ 197132 h 1182790"/>
                <a:gd name="connsiteX15" fmla="*/ 5833149 w 5833149"/>
                <a:gd name="connsiteY15" fmla="*/ 197132 h 1182790"/>
                <a:gd name="connsiteX16" fmla="*/ 5833149 w 5833149"/>
                <a:gd name="connsiteY16" fmla="*/ 492829 h 1182790"/>
                <a:gd name="connsiteX17" fmla="*/ 5833149 w 5833149"/>
                <a:gd name="connsiteY17" fmla="*/ 985654 h 1182790"/>
                <a:gd name="connsiteX18" fmla="*/ 5636013 w 5833149"/>
                <a:gd name="connsiteY18" fmla="*/ 1182790 h 1182790"/>
                <a:gd name="connsiteX19" fmla="*/ 4994906 w 5833149"/>
                <a:gd name="connsiteY19" fmla="*/ 1182790 h 1182790"/>
                <a:gd name="connsiteX20" fmla="*/ 4353799 w 5833149"/>
                <a:gd name="connsiteY20" fmla="*/ 1182790 h 1182790"/>
                <a:gd name="connsiteX21" fmla="*/ 3808859 w 5833149"/>
                <a:gd name="connsiteY21" fmla="*/ 1182790 h 1182790"/>
                <a:gd name="connsiteX22" fmla="*/ 3167752 w 5833149"/>
                <a:gd name="connsiteY22" fmla="*/ 1182790 h 1182790"/>
                <a:gd name="connsiteX23" fmla="*/ 2430479 w 5833149"/>
                <a:gd name="connsiteY23" fmla="*/ 1182790 h 1182790"/>
                <a:gd name="connsiteX24" fmla="*/ 1958966 w 5833149"/>
                <a:gd name="connsiteY24" fmla="*/ 1182790 h 1182790"/>
                <a:gd name="connsiteX25" fmla="*/ 1443705 w 5833149"/>
                <a:gd name="connsiteY25" fmla="*/ 1182790 h 1182790"/>
                <a:gd name="connsiteX26" fmla="*/ 972192 w 5833149"/>
                <a:gd name="connsiteY26" fmla="*/ 1182790 h 1182790"/>
                <a:gd name="connsiteX27" fmla="*/ 972192 w 5833149"/>
                <a:gd name="connsiteY27" fmla="*/ 1182790 h 1182790"/>
                <a:gd name="connsiteX28" fmla="*/ 576913 w 5833149"/>
                <a:gd name="connsiteY28" fmla="*/ 1182790 h 1182790"/>
                <a:gd name="connsiteX29" fmla="*/ 197136 w 5833149"/>
                <a:gd name="connsiteY29" fmla="*/ 1182790 h 1182790"/>
                <a:gd name="connsiteX30" fmla="*/ 0 w 5833149"/>
                <a:gd name="connsiteY30" fmla="*/ 985654 h 1182790"/>
                <a:gd name="connsiteX31" fmla="*/ 0 w 5833149"/>
                <a:gd name="connsiteY31" fmla="*/ 492829 h 1182790"/>
                <a:gd name="connsiteX32" fmla="*/ -511483 w 5833149"/>
                <a:gd name="connsiteY32" fmla="*/ 487006 h 1182790"/>
                <a:gd name="connsiteX33" fmla="*/ -1043842 w 5833149"/>
                <a:gd name="connsiteY33" fmla="*/ 480946 h 1182790"/>
                <a:gd name="connsiteX34" fmla="*/ -501044 w 5833149"/>
                <a:gd name="connsiteY34" fmla="*/ 333363 h 1182790"/>
                <a:gd name="connsiteX35" fmla="*/ 0 w 5833149"/>
                <a:gd name="connsiteY35" fmla="*/ 197132 h 1182790"/>
                <a:gd name="connsiteX36" fmla="*/ 0 w 5833149"/>
                <a:gd name="connsiteY36" fmla="*/ 197136 h 1182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833149" h="1182790" fill="none" extrusionOk="0">
                  <a:moveTo>
                    <a:pt x="0" y="197136"/>
                  </a:moveTo>
                  <a:cubicBezTo>
                    <a:pt x="-3602" y="113211"/>
                    <a:pt x="91260" y="7918"/>
                    <a:pt x="197136" y="0"/>
                  </a:cubicBezTo>
                  <a:cubicBezTo>
                    <a:pt x="319886" y="10552"/>
                    <a:pt x="406530" y="11500"/>
                    <a:pt x="569163" y="0"/>
                  </a:cubicBezTo>
                  <a:cubicBezTo>
                    <a:pt x="731796" y="-11500"/>
                    <a:pt x="856388" y="9451"/>
                    <a:pt x="972192" y="0"/>
                  </a:cubicBezTo>
                  <a:lnTo>
                    <a:pt x="972192" y="0"/>
                  </a:lnTo>
                  <a:cubicBezTo>
                    <a:pt x="1158622" y="-14956"/>
                    <a:pt x="1253482" y="12017"/>
                    <a:pt x="1414539" y="0"/>
                  </a:cubicBezTo>
                  <a:cubicBezTo>
                    <a:pt x="1575596" y="-12017"/>
                    <a:pt x="1804177" y="-23894"/>
                    <a:pt x="1929800" y="0"/>
                  </a:cubicBezTo>
                  <a:cubicBezTo>
                    <a:pt x="2055423" y="23894"/>
                    <a:pt x="2239099" y="-4700"/>
                    <a:pt x="2430479" y="0"/>
                  </a:cubicBezTo>
                  <a:cubicBezTo>
                    <a:pt x="2587079" y="-18076"/>
                    <a:pt x="2833906" y="-14220"/>
                    <a:pt x="2975420" y="0"/>
                  </a:cubicBezTo>
                  <a:cubicBezTo>
                    <a:pt x="3116934" y="14220"/>
                    <a:pt x="3326964" y="-27432"/>
                    <a:pt x="3584471" y="0"/>
                  </a:cubicBezTo>
                  <a:cubicBezTo>
                    <a:pt x="3841978" y="27432"/>
                    <a:pt x="4018230" y="-27511"/>
                    <a:pt x="4257633" y="0"/>
                  </a:cubicBezTo>
                  <a:cubicBezTo>
                    <a:pt x="4497036" y="27511"/>
                    <a:pt x="4570513" y="17963"/>
                    <a:pt x="4834630" y="0"/>
                  </a:cubicBezTo>
                  <a:cubicBezTo>
                    <a:pt x="5098747" y="-17963"/>
                    <a:pt x="5319097" y="-28407"/>
                    <a:pt x="5636013" y="0"/>
                  </a:cubicBezTo>
                  <a:cubicBezTo>
                    <a:pt x="5749008" y="1413"/>
                    <a:pt x="5822873" y="67868"/>
                    <a:pt x="5833149" y="197136"/>
                  </a:cubicBezTo>
                  <a:lnTo>
                    <a:pt x="5833149" y="197132"/>
                  </a:lnTo>
                  <a:lnTo>
                    <a:pt x="5833149" y="197132"/>
                  </a:lnTo>
                  <a:cubicBezTo>
                    <a:pt x="5847699" y="332030"/>
                    <a:pt x="5847090" y="426507"/>
                    <a:pt x="5833149" y="492829"/>
                  </a:cubicBezTo>
                  <a:cubicBezTo>
                    <a:pt x="5835801" y="622964"/>
                    <a:pt x="5814908" y="797994"/>
                    <a:pt x="5833149" y="985654"/>
                  </a:cubicBezTo>
                  <a:cubicBezTo>
                    <a:pt x="5829538" y="1109296"/>
                    <a:pt x="5727140" y="1187458"/>
                    <a:pt x="5636013" y="1182790"/>
                  </a:cubicBezTo>
                  <a:cubicBezTo>
                    <a:pt x="5425429" y="1181269"/>
                    <a:pt x="5289773" y="1151815"/>
                    <a:pt x="4994906" y="1182790"/>
                  </a:cubicBezTo>
                  <a:cubicBezTo>
                    <a:pt x="4700039" y="1213765"/>
                    <a:pt x="4536643" y="1154579"/>
                    <a:pt x="4353799" y="1182790"/>
                  </a:cubicBezTo>
                  <a:cubicBezTo>
                    <a:pt x="4170955" y="1211001"/>
                    <a:pt x="4071220" y="1208799"/>
                    <a:pt x="3808859" y="1182790"/>
                  </a:cubicBezTo>
                  <a:cubicBezTo>
                    <a:pt x="3546498" y="1156781"/>
                    <a:pt x="3308814" y="1187791"/>
                    <a:pt x="3167752" y="1182790"/>
                  </a:cubicBezTo>
                  <a:cubicBezTo>
                    <a:pt x="3026690" y="1177789"/>
                    <a:pt x="2717438" y="1168093"/>
                    <a:pt x="2430479" y="1182790"/>
                  </a:cubicBezTo>
                  <a:cubicBezTo>
                    <a:pt x="2236122" y="1187704"/>
                    <a:pt x="2112220" y="1170386"/>
                    <a:pt x="1958966" y="1182790"/>
                  </a:cubicBezTo>
                  <a:cubicBezTo>
                    <a:pt x="1805712" y="1195194"/>
                    <a:pt x="1652315" y="1173893"/>
                    <a:pt x="1443705" y="1182790"/>
                  </a:cubicBezTo>
                  <a:cubicBezTo>
                    <a:pt x="1235095" y="1191687"/>
                    <a:pt x="1117512" y="1198377"/>
                    <a:pt x="972192" y="1182790"/>
                  </a:cubicBezTo>
                  <a:lnTo>
                    <a:pt x="972192" y="1182790"/>
                  </a:lnTo>
                  <a:cubicBezTo>
                    <a:pt x="814454" y="1169932"/>
                    <a:pt x="658291" y="1171804"/>
                    <a:pt x="576913" y="1182790"/>
                  </a:cubicBezTo>
                  <a:cubicBezTo>
                    <a:pt x="495535" y="1193776"/>
                    <a:pt x="325674" y="1178824"/>
                    <a:pt x="197136" y="1182790"/>
                  </a:cubicBezTo>
                  <a:cubicBezTo>
                    <a:pt x="66114" y="1178108"/>
                    <a:pt x="18107" y="1098150"/>
                    <a:pt x="0" y="985654"/>
                  </a:cubicBezTo>
                  <a:cubicBezTo>
                    <a:pt x="-16250" y="835124"/>
                    <a:pt x="-23025" y="607040"/>
                    <a:pt x="0" y="492829"/>
                  </a:cubicBezTo>
                  <a:cubicBezTo>
                    <a:pt x="-215578" y="466929"/>
                    <a:pt x="-314579" y="466355"/>
                    <a:pt x="-511483" y="487006"/>
                  </a:cubicBezTo>
                  <a:cubicBezTo>
                    <a:pt x="-708387" y="507658"/>
                    <a:pt x="-909920" y="501090"/>
                    <a:pt x="-1043842" y="480946"/>
                  </a:cubicBezTo>
                  <a:cubicBezTo>
                    <a:pt x="-926511" y="423136"/>
                    <a:pt x="-709327" y="383679"/>
                    <a:pt x="-501044" y="333363"/>
                  </a:cubicBezTo>
                  <a:cubicBezTo>
                    <a:pt x="-292761" y="283047"/>
                    <a:pt x="-246885" y="255314"/>
                    <a:pt x="0" y="197132"/>
                  </a:cubicBezTo>
                  <a:lnTo>
                    <a:pt x="0" y="197136"/>
                  </a:lnTo>
                  <a:close/>
                </a:path>
                <a:path w="5833149" h="1182790" stroke="0" extrusionOk="0">
                  <a:moveTo>
                    <a:pt x="0" y="197136"/>
                  </a:moveTo>
                  <a:cubicBezTo>
                    <a:pt x="-10836" y="81577"/>
                    <a:pt x="83394" y="1827"/>
                    <a:pt x="197136" y="0"/>
                  </a:cubicBezTo>
                  <a:cubicBezTo>
                    <a:pt x="393071" y="-12926"/>
                    <a:pt x="399060" y="-15105"/>
                    <a:pt x="600165" y="0"/>
                  </a:cubicBezTo>
                  <a:cubicBezTo>
                    <a:pt x="801270" y="15105"/>
                    <a:pt x="820996" y="-11333"/>
                    <a:pt x="972192" y="0"/>
                  </a:cubicBezTo>
                  <a:lnTo>
                    <a:pt x="972192" y="0"/>
                  </a:lnTo>
                  <a:cubicBezTo>
                    <a:pt x="1198231" y="3055"/>
                    <a:pt x="1332177" y="147"/>
                    <a:pt x="1429122" y="0"/>
                  </a:cubicBezTo>
                  <a:cubicBezTo>
                    <a:pt x="1526067" y="-147"/>
                    <a:pt x="1747393" y="22530"/>
                    <a:pt x="1944383" y="0"/>
                  </a:cubicBezTo>
                  <a:cubicBezTo>
                    <a:pt x="2141373" y="-22530"/>
                    <a:pt x="2322461" y="21610"/>
                    <a:pt x="2430479" y="0"/>
                  </a:cubicBezTo>
                  <a:cubicBezTo>
                    <a:pt x="2596050" y="7513"/>
                    <a:pt x="2928624" y="-1508"/>
                    <a:pt x="3135696" y="0"/>
                  </a:cubicBezTo>
                  <a:cubicBezTo>
                    <a:pt x="3342768" y="1508"/>
                    <a:pt x="3594157" y="-8617"/>
                    <a:pt x="3712693" y="0"/>
                  </a:cubicBezTo>
                  <a:cubicBezTo>
                    <a:pt x="3831229" y="8617"/>
                    <a:pt x="4117932" y="14358"/>
                    <a:pt x="4289689" y="0"/>
                  </a:cubicBezTo>
                  <a:cubicBezTo>
                    <a:pt x="4461446" y="-14358"/>
                    <a:pt x="4683337" y="-23956"/>
                    <a:pt x="4930796" y="0"/>
                  </a:cubicBezTo>
                  <a:cubicBezTo>
                    <a:pt x="5178255" y="23956"/>
                    <a:pt x="5360204" y="18184"/>
                    <a:pt x="5636013" y="0"/>
                  </a:cubicBezTo>
                  <a:cubicBezTo>
                    <a:pt x="5754211" y="14361"/>
                    <a:pt x="5845387" y="103252"/>
                    <a:pt x="5833149" y="197136"/>
                  </a:cubicBezTo>
                  <a:lnTo>
                    <a:pt x="5833149" y="197132"/>
                  </a:lnTo>
                  <a:lnTo>
                    <a:pt x="5833149" y="197132"/>
                  </a:lnTo>
                  <a:cubicBezTo>
                    <a:pt x="5839840" y="275852"/>
                    <a:pt x="5838483" y="408598"/>
                    <a:pt x="5833149" y="492829"/>
                  </a:cubicBezTo>
                  <a:cubicBezTo>
                    <a:pt x="5817866" y="632621"/>
                    <a:pt x="5845375" y="803840"/>
                    <a:pt x="5833149" y="985654"/>
                  </a:cubicBezTo>
                  <a:cubicBezTo>
                    <a:pt x="5824926" y="1077768"/>
                    <a:pt x="5745341" y="1176663"/>
                    <a:pt x="5636013" y="1182790"/>
                  </a:cubicBezTo>
                  <a:cubicBezTo>
                    <a:pt x="5323399" y="1172768"/>
                    <a:pt x="5157562" y="1197416"/>
                    <a:pt x="4962851" y="1182790"/>
                  </a:cubicBezTo>
                  <a:cubicBezTo>
                    <a:pt x="4768140" y="1168164"/>
                    <a:pt x="4509279" y="1158302"/>
                    <a:pt x="4385855" y="1182790"/>
                  </a:cubicBezTo>
                  <a:cubicBezTo>
                    <a:pt x="4262431" y="1207278"/>
                    <a:pt x="3844600" y="1156614"/>
                    <a:pt x="3680637" y="1182790"/>
                  </a:cubicBezTo>
                  <a:cubicBezTo>
                    <a:pt x="3516674" y="1208966"/>
                    <a:pt x="3196926" y="1176365"/>
                    <a:pt x="3039530" y="1182790"/>
                  </a:cubicBezTo>
                  <a:cubicBezTo>
                    <a:pt x="2882134" y="1189215"/>
                    <a:pt x="2622302" y="1155302"/>
                    <a:pt x="2430479" y="1182790"/>
                  </a:cubicBezTo>
                  <a:cubicBezTo>
                    <a:pt x="2269423" y="1201938"/>
                    <a:pt x="2064328" y="1166815"/>
                    <a:pt x="1944383" y="1182790"/>
                  </a:cubicBezTo>
                  <a:cubicBezTo>
                    <a:pt x="1824438" y="1198765"/>
                    <a:pt x="1683247" y="1164292"/>
                    <a:pt x="1502036" y="1182790"/>
                  </a:cubicBezTo>
                  <a:cubicBezTo>
                    <a:pt x="1320825" y="1201288"/>
                    <a:pt x="1184634" y="1202749"/>
                    <a:pt x="972192" y="1182790"/>
                  </a:cubicBezTo>
                  <a:lnTo>
                    <a:pt x="972192" y="1182790"/>
                  </a:lnTo>
                  <a:cubicBezTo>
                    <a:pt x="852768" y="1184742"/>
                    <a:pt x="771979" y="1183771"/>
                    <a:pt x="576913" y="1182790"/>
                  </a:cubicBezTo>
                  <a:cubicBezTo>
                    <a:pt x="381847" y="1181809"/>
                    <a:pt x="324333" y="1165297"/>
                    <a:pt x="197136" y="1182790"/>
                  </a:cubicBezTo>
                  <a:cubicBezTo>
                    <a:pt x="83067" y="1183930"/>
                    <a:pt x="-2400" y="1102011"/>
                    <a:pt x="0" y="985654"/>
                  </a:cubicBezTo>
                  <a:cubicBezTo>
                    <a:pt x="15865" y="757404"/>
                    <a:pt x="-1026" y="627923"/>
                    <a:pt x="0" y="492829"/>
                  </a:cubicBezTo>
                  <a:cubicBezTo>
                    <a:pt x="-245017" y="494746"/>
                    <a:pt x="-382733" y="498391"/>
                    <a:pt x="-532359" y="486769"/>
                  </a:cubicBezTo>
                  <a:cubicBezTo>
                    <a:pt x="-681985" y="475147"/>
                    <a:pt x="-873790" y="504205"/>
                    <a:pt x="-1043842" y="480946"/>
                  </a:cubicBezTo>
                  <a:cubicBezTo>
                    <a:pt x="-831957" y="412723"/>
                    <a:pt x="-712869" y="375589"/>
                    <a:pt x="-542798" y="344715"/>
                  </a:cubicBezTo>
                  <a:cubicBezTo>
                    <a:pt x="-372727" y="313841"/>
                    <a:pt x="-154055" y="249017"/>
                    <a:pt x="0" y="197132"/>
                  </a:cubicBezTo>
                  <a:lnTo>
                    <a:pt x="0" y="197136"/>
                  </a:lnTo>
                  <a:close/>
                </a:path>
              </a:pathLst>
            </a:custGeom>
            <a:solidFill>
              <a:schemeClr val="bg1">
                <a:alpha val="98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prstDash val="solid"/>
              <a:extLst>
                <a:ext uri="{C807C97D-BFC1-408E-A445-0C87EB9F89A2}">
                  <ask:lineSketchStyleProps xmlns="" xmlns:ask="http://schemas.microsoft.com/office/drawing/2018/sketchyshapes" sd="1219033472">
                    <a:prstGeom prst="wedgeRoundRectCallout">
                      <a:avLst>
                        <a:gd name="adj1" fmla="val -67895"/>
                        <a:gd name="adj2" fmla="val -9338"/>
                        <a:gd name="adj3" fmla="val 1666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600" dirty="0">
                <a:solidFill>
                  <a:srgbClr val="7030A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: Rounded Corners 51">
                  <a:extLst>
                    <a:ext uri="{FF2B5EF4-FFF2-40B4-BE49-F238E27FC236}">
                      <a16:creationId xmlns:a16="http://schemas.microsoft.com/office/drawing/2014/main" id="{DD51C562-6C45-4CF2-8F2B-AB9CFE217EEC}"/>
                    </a:ext>
                  </a:extLst>
                </p:cNvPr>
                <p:cNvSpPr/>
                <p:nvPr/>
              </p:nvSpPr>
              <p:spPr>
                <a:xfrm>
                  <a:off x="5445833" y="3788580"/>
                  <a:ext cx="5586860" cy="946028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342900" indent="-342900">
                    <a:buFontTx/>
                    <a:buChar char="-"/>
                  </a:pPr>
                  <a:r>
                    <a:rPr lang="en-US" sz="2400" dirty="0">
                      <a:latin typeface="+mj-lt"/>
                    </a:rPr>
                    <a:t>What </a:t>
                  </a:r>
                  <a:r>
                    <a:rPr lang="en-US" sz="2400" dirty="0" err="1">
                      <a:latin typeface="+mj-lt"/>
                    </a:rPr>
                    <a:t>Samp</a:t>
                  </a:r>
                  <a:r>
                    <a:rPr lang="en-US" sz="2400" dirty="0">
                      <a:latin typeface="+mj-lt"/>
                    </a:rPr>
                    <a:t> &amp; Eval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a14:m>
                  <a:r>
                    <a:rPr lang="en-US" sz="2400" dirty="0">
                      <a:latin typeface="+mj-lt"/>
                    </a:rPr>
                    <a:t> yield such features?</a:t>
                  </a:r>
                </a:p>
                <a:p>
                  <a:pPr marL="342900" indent="-342900">
                    <a:buFontTx/>
                    <a:buChar char="-"/>
                  </a:pPr>
                  <a:r>
                    <a:rPr lang="en-US" sz="2400" dirty="0">
                      <a:latin typeface="+mj-lt"/>
                    </a:rPr>
                    <a:t>How to sample Hint in construction?</a:t>
                  </a:r>
                </a:p>
                <a:p>
                  <a:pPr marL="342900" indent="-342900">
                    <a:buFontTx/>
                    <a:buChar char="-"/>
                  </a:pPr>
                  <a:r>
                    <a:rPr lang="en-US" sz="2400" strike="sngStrike" dirty="0">
                      <a:latin typeface="+mj-lt"/>
                    </a:rPr>
                    <a:t>How to use this for </a:t>
                  </a:r>
                  <a:r>
                    <a:rPr lang="en-US" sz="2400" strike="sngStrike" dirty="0" err="1">
                      <a:latin typeface="+mj-lt"/>
                    </a:rPr>
                    <a:t>iO</a:t>
                  </a:r>
                  <a:r>
                    <a:rPr lang="en-US" sz="2400" strike="sngStrike" dirty="0">
                      <a:latin typeface="+mj-lt"/>
                    </a:rPr>
                    <a:t>?</a:t>
                  </a:r>
                  <a:r>
                    <a:rPr lang="zh-TW" altLang="en-US" sz="2400" dirty="0">
                      <a:latin typeface="+mj-lt"/>
                    </a:rPr>
                    <a:t> </a:t>
                  </a:r>
                  <a:r>
                    <a:rPr lang="en-US" altLang="zh-TW" sz="2400" dirty="0">
                      <a:solidFill>
                        <a:schemeClr val="accent1"/>
                      </a:solidFill>
                      <a:latin typeface="+mj-lt"/>
                    </a:rPr>
                    <a:t>(See paper!)</a:t>
                  </a:r>
                  <a:endParaRPr lang="en-US" sz="2400" strike="sngStrike" dirty="0">
                    <a:solidFill>
                      <a:schemeClr val="accent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52" name="Rectangle: Rounded Corners 51">
                  <a:extLst>
                    <a:ext uri="{FF2B5EF4-FFF2-40B4-BE49-F238E27FC236}">
                      <a16:creationId xmlns:a16="http://schemas.microsoft.com/office/drawing/2014/main" id="{DD51C562-6C45-4CF2-8F2B-AB9CFE217E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5833" y="3788580"/>
                  <a:ext cx="5586860" cy="946028"/>
                </a:xfrm>
                <a:prstGeom prst="roundRect">
                  <a:avLst/>
                </a:prstGeom>
                <a:blipFill>
                  <a:blip r:embed="rId15"/>
                  <a:stretch>
                    <a:fillRect l="-816" t="-13690" b="-2202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95420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E162B23-B1DA-4D71-B437-127D2C8F7A57}"/>
                  </a:ext>
                </a:extLst>
              </p:cNvPr>
              <p:cNvSpPr/>
              <p:nvPr/>
            </p:nvSpPr>
            <p:spPr>
              <a:xfrm>
                <a:off x="4789971" y="4345132"/>
                <a:ext cx="2194956" cy="1048693"/>
              </a:xfrm>
              <a:prstGeom prst="rect">
                <a:avLst/>
              </a:prstGeom>
              <a:solidFill>
                <a:srgbClr val="1F26F1">
                  <a:alpha val="20000"/>
                </a:srgbClr>
              </a:solidFill>
              <a:ln w="12700">
                <a:solidFill>
                  <a:srgbClr val="1F26F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1F26F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E162B23-B1DA-4D71-B437-127D2C8F7A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971" y="4345132"/>
                <a:ext cx="2194956" cy="10486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1F26F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B724C3E-BB76-42B0-8578-A91975A9B828}"/>
                  </a:ext>
                </a:extLst>
              </p:cNvPr>
              <p:cNvSpPr/>
              <p:nvPr/>
            </p:nvSpPr>
            <p:spPr>
              <a:xfrm>
                <a:off x="1066800" y="1637047"/>
                <a:ext cx="3400226" cy="8784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pk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𝑟𝐵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B724C3E-BB76-42B0-8578-A91975A9B8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637047"/>
                <a:ext cx="3400226" cy="878446"/>
              </a:xfrm>
              <a:prstGeom prst="rect">
                <a:avLst/>
              </a:prstGeom>
              <a:blipFill>
                <a:blip r:embed="rId3"/>
                <a:stretch>
                  <a:fillRect l="-746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9D12C63-70B6-4DF3-BE50-7A1F15F3FD06}"/>
                  </a:ext>
                </a:extLst>
              </p:cNvPr>
              <p:cNvSpPr/>
              <p:nvPr/>
            </p:nvSpPr>
            <p:spPr>
              <a:xfrm>
                <a:off x="6219433" y="1696982"/>
                <a:ext cx="4922758" cy="810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RegE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ct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9D12C63-70B6-4DF3-BE50-7A1F15F3FD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433" y="1696982"/>
                <a:ext cx="4922758" cy="810735"/>
              </a:xfrm>
              <a:prstGeom prst="rect">
                <a:avLst/>
              </a:prstGeom>
              <a:blipFill>
                <a:blip r:embed="rId4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B04ADD2-DAC9-417A-B8DF-7055B66F3D2B}"/>
                  </a:ext>
                </a:extLst>
              </p:cNvPr>
              <p:cNvSpPr txBox="1"/>
              <p:nvPr/>
            </p:nvSpPr>
            <p:spPr>
              <a:xfrm>
                <a:off x="2017014" y="5726668"/>
                <a:ext cx="16212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≪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B04ADD2-DAC9-417A-B8DF-7055B66F3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014" y="5726668"/>
                <a:ext cx="1621213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CD73B783-2F84-4C0A-8868-8AE68BD237D0}"/>
              </a:ext>
            </a:extLst>
          </p:cNvPr>
          <p:cNvSpPr/>
          <p:nvPr/>
        </p:nvSpPr>
        <p:spPr>
          <a:xfrm>
            <a:off x="940638" y="2981980"/>
            <a:ext cx="3278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andara" panose="020E0502030303020204" pitchFamily="34" charset="0"/>
              </a:rPr>
              <a:t>Rerandomization: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8D7A2F0-1870-487C-B043-46184540A395}"/>
                  </a:ext>
                </a:extLst>
              </p:cNvPr>
              <p:cNvSpPr/>
              <p:nvPr/>
            </p:nvSpPr>
            <p:spPr>
              <a:xfrm>
                <a:off x="7090600" y="4580153"/>
                <a:ext cx="81830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8D7A2F0-1870-487C-B043-46184540A3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600" y="4580153"/>
                <a:ext cx="818301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410A7A3-6BB3-4A37-BC37-401472A0C9F5}"/>
                  </a:ext>
                </a:extLst>
              </p:cNvPr>
              <p:cNvSpPr txBox="1"/>
              <p:nvPr/>
            </p:nvSpPr>
            <p:spPr>
              <a:xfrm>
                <a:off x="5084665" y="5718282"/>
                <a:ext cx="16055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1F26F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1F26F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1F26F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410A7A3-6BB3-4A37-BC37-401472A0C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665" y="5718282"/>
                <a:ext cx="1605568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82011C4-5CFD-4EA5-B3D4-84B5A23D70E2}"/>
                  </a:ext>
                </a:extLst>
              </p:cNvPr>
              <p:cNvSpPr txBox="1"/>
              <p:nvPr/>
            </p:nvSpPr>
            <p:spPr>
              <a:xfrm>
                <a:off x="8402228" y="5726668"/>
                <a:ext cx="15701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1F26F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1F26F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1F26F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82011C4-5CFD-4EA5-B3D4-84B5A23D7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2228" y="5726668"/>
                <a:ext cx="1570173" cy="369332"/>
              </a:xfrm>
              <a:prstGeom prst="rect">
                <a:avLst/>
              </a:prstGeom>
              <a:blipFill>
                <a:blip r:embed="rId8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9C350D1-B77E-42AB-B4A3-7B5F1B454C11}"/>
                  </a:ext>
                </a:extLst>
              </p:cNvPr>
              <p:cNvSpPr/>
              <p:nvPr/>
            </p:nvSpPr>
            <p:spPr>
              <a:xfrm>
                <a:off x="4050791" y="4580153"/>
                <a:ext cx="63350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9C350D1-B77E-42AB-B4A3-7B5F1B454C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791" y="4580153"/>
                <a:ext cx="633507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2F87EBC-F6A8-48DF-856D-4C8E3F1FA035}"/>
                  </a:ext>
                </a:extLst>
              </p:cNvPr>
              <p:cNvSpPr/>
              <p:nvPr/>
            </p:nvSpPr>
            <p:spPr>
              <a:xfrm>
                <a:off x="1733981" y="4384695"/>
                <a:ext cx="2194956" cy="1048693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rgbClr val="FF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2F87EBC-F6A8-48DF-856D-4C8E3F1FA0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981" y="4384695"/>
                <a:ext cx="2194956" cy="104869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1CE7CEB-6B38-46F5-AAC7-ECFB88487B69}"/>
                  </a:ext>
                </a:extLst>
              </p:cNvPr>
              <p:cNvSpPr/>
              <p:nvPr/>
            </p:nvSpPr>
            <p:spPr>
              <a:xfrm>
                <a:off x="8089837" y="4345132"/>
                <a:ext cx="2194956" cy="1048693"/>
              </a:xfrm>
              <a:prstGeom prst="rect">
                <a:avLst/>
              </a:prstGeom>
              <a:solidFill>
                <a:srgbClr val="1F26F1">
                  <a:alpha val="20000"/>
                </a:srgbClr>
              </a:solidFill>
              <a:ln w="12700">
                <a:solidFill>
                  <a:srgbClr val="1F26F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800" i="1" smtClean="0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800" b="0" i="1" smtClean="0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1CE7CEB-6B38-46F5-AAC7-ECFB88487B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9837" y="4345132"/>
                <a:ext cx="2194956" cy="10486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2700">
                <a:solidFill>
                  <a:srgbClr val="1F26F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79F1901-0D8A-46D4-A43B-1CFFCBEA63F5}"/>
                  </a:ext>
                </a:extLst>
              </p:cNvPr>
              <p:cNvSpPr/>
              <p:nvPr/>
            </p:nvSpPr>
            <p:spPr>
              <a:xfrm>
                <a:off x="2438400" y="3714835"/>
                <a:ext cx="73840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i="0" smtClean="0"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79F1901-0D8A-46D4-A43B-1CFFCBEA63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714835"/>
                <a:ext cx="738407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972558D-66C3-4128-85D0-5AE0D19779AE}"/>
                  </a:ext>
                </a:extLst>
              </p:cNvPr>
              <p:cNvSpPr/>
              <p:nvPr/>
            </p:nvSpPr>
            <p:spPr>
              <a:xfrm>
                <a:off x="4572000" y="3665762"/>
                <a:ext cx="2707729" cy="578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+mj-lt"/>
                  </a:rPr>
                  <a:t>Fresh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RegE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972558D-66C3-4128-85D0-5AE0D19779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665762"/>
                <a:ext cx="2707729" cy="578685"/>
              </a:xfrm>
              <a:prstGeom prst="rect">
                <a:avLst/>
              </a:prstGeom>
              <a:blipFill>
                <a:blip r:embed="rId13"/>
                <a:stretch>
                  <a:fillRect l="-4505" t="-4211" b="-2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B7442BE-1FCC-4F7D-A9F2-BA00580194A3}"/>
                  </a:ext>
                </a:extLst>
              </p:cNvPr>
              <p:cNvSpPr/>
              <p:nvPr/>
            </p:nvSpPr>
            <p:spPr>
              <a:xfrm>
                <a:off x="7933783" y="3665762"/>
                <a:ext cx="25284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+mj-lt"/>
                  </a:rPr>
                  <a:t>Fresh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RegE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B7442BE-1FCC-4F7D-A9F2-BA00580194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783" y="3665762"/>
                <a:ext cx="2528449" cy="523220"/>
              </a:xfrm>
              <a:prstGeom prst="rect">
                <a:avLst/>
              </a:prstGeom>
              <a:blipFill>
                <a:blip r:embed="rId14"/>
                <a:stretch>
                  <a:fillRect l="-5000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1">
            <a:extLst>
              <a:ext uri="{FF2B5EF4-FFF2-40B4-BE49-F238E27FC236}">
                <a16:creationId xmlns:a16="http://schemas.microsoft.com/office/drawing/2014/main" id="{941E8596-6305-A60C-B169-70819543E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1"/>
            <a:ext cx="10515600" cy="1325563"/>
          </a:xfrm>
        </p:spPr>
        <p:txBody>
          <a:bodyPr/>
          <a:lstStyle/>
          <a:p>
            <a:r>
              <a:rPr lang="en-US" dirty="0" err="1">
                <a:latin typeface="Candara" panose="020E0502030303020204" pitchFamily="34" charset="0"/>
              </a:rPr>
              <a:t>Rerandomizability</a:t>
            </a:r>
            <a:endParaRPr lang="en-US" dirty="0">
              <a:solidFill>
                <a:srgbClr val="7030A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59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OracleHasRP">
                <a:extLst>
                  <a:ext uri="{FF2B5EF4-FFF2-40B4-BE49-F238E27FC236}">
                    <a16:creationId xmlns:a16="http://schemas.microsoft.com/office/drawing/2014/main" id="{C8E0D487-23ED-CD8D-32B8-CF5A88557EB5}"/>
                  </a:ext>
                </a:extLst>
              </p:cNvPr>
              <p:cNvSpPr/>
              <p:nvPr/>
            </p:nvSpPr>
            <p:spPr>
              <a:xfrm>
                <a:off x="6814739" y="3880920"/>
                <a:ext cx="4536006" cy="1331547"/>
              </a:xfrm>
              <a:custGeom>
                <a:avLst/>
                <a:gdLst>
                  <a:gd name="connsiteX0" fmla="*/ 0 w 4536006"/>
                  <a:gd name="connsiteY0" fmla="*/ 221929 h 1331547"/>
                  <a:gd name="connsiteX1" fmla="*/ 221929 w 4536006"/>
                  <a:gd name="connsiteY1" fmla="*/ 0 h 1331547"/>
                  <a:gd name="connsiteX2" fmla="*/ 756001 w 4536006"/>
                  <a:gd name="connsiteY2" fmla="*/ 0 h 1331547"/>
                  <a:gd name="connsiteX3" fmla="*/ 756001 w 4536006"/>
                  <a:gd name="connsiteY3" fmla="*/ 0 h 1331547"/>
                  <a:gd name="connsiteX4" fmla="*/ 1345682 w 4536006"/>
                  <a:gd name="connsiteY4" fmla="*/ 0 h 1331547"/>
                  <a:gd name="connsiteX5" fmla="*/ 1890003 w 4536006"/>
                  <a:gd name="connsiteY5" fmla="*/ 0 h 1331547"/>
                  <a:gd name="connsiteX6" fmla="*/ 2520262 w 4536006"/>
                  <a:gd name="connsiteY6" fmla="*/ 0 h 1331547"/>
                  <a:gd name="connsiteX7" fmla="*/ 3077799 w 4536006"/>
                  <a:gd name="connsiteY7" fmla="*/ 0 h 1331547"/>
                  <a:gd name="connsiteX8" fmla="*/ 3659577 w 4536006"/>
                  <a:gd name="connsiteY8" fmla="*/ 0 h 1331547"/>
                  <a:gd name="connsiteX9" fmla="*/ 4314077 w 4536006"/>
                  <a:gd name="connsiteY9" fmla="*/ 0 h 1331547"/>
                  <a:gd name="connsiteX10" fmla="*/ 4536006 w 4536006"/>
                  <a:gd name="connsiteY10" fmla="*/ 221929 h 1331547"/>
                  <a:gd name="connsiteX11" fmla="*/ 4536006 w 4536006"/>
                  <a:gd name="connsiteY11" fmla="*/ 776736 h 1331547"/>
                  <a:gd name="connsiteX12" fmla="*/ 4536006 w 4536006"/>
                  <a:gd name="connsiteY12" fmla="*/ 776736 h 1331547"/>
                  <a:gd name="connsiteX13" fmla="*/ 4536006 w 4536006"/>
                  <a:gd name="connsiteY13" fmla="*/ 1109623 h 1331547"/>
                  <a:gd name="connsiteX14" fmla="*/ 4536006 w 4536006"/>
                  <a:gd name="connsiteY14" fmla="*/ 1109618 h 1331547"/>
                  <a:gd name="connsiteX15" fmla="*/ 4314077 w 4536006"/>
                  <a:gd name="connsiteY15" fmla="*/ 1331547 h 1331547"/>
                  <a:gd name="connsiteX16" fmla="*/ 3683818 w 4536006"/>
                  <a:gd name="connsiteY16" fmla="*/ 1331547 h 1331547"/>
                  <a:gd name="connsiteX17" fmla="*/ 3053559 w 4536006"/>
                  <a:gd name="connsiteY17" fmla="*/ 1331547 h 1331547"/>
                  <a:gd name="connsiteX18" fmla="*/ 2447540 w 4536006"/>
                  <a:gd name="connsiteY18" fmla="*/ 1331547 h 1331547"/>
                  <a:gd name="connsiteX19" fmla="*/ 1890003 w 4536006"/>
                  <a:gd name="connsiteY19" fmla="*/ 1331547 h 1331547"/>
                  <a:gd name="connsiteX20" fmla="*/ 1300322 w 4536006"/>
                  <a:gd name="connsiteY20" fmla="*/ 1331547 h 1331547"/>
                  <a:gd name="connsiteX21" fmla="*/ 756001 w 4536006"/>
                  <a:gd name="connsiteY21" fmla="*/ 1331547 h 1331547"/>
                  <a:gd name="connsiteX22" fmla="*/ 756001 w 4536006"/>
                  <a:gd name="connsiteY22" fmla="*/ 1331547 h 1331547"/>
                  <a:gd name="connsiteX23" fmla="*/ 221929 w 4536006"/>
                  <a:gd name="connsiteY23" fmla="*/ 1331547 h 1331547"/>
                  <a:gd name="connsiteX24" fmla="*/ 0 w 4536006"/>
                  <a:gd name="connsiteY24" fmla="*/ 1109618 h 1331547"/>
                  <a:gd name="connsiteX25" fmla="*/ 0 w 4536006"/>
                  <a:gd name="connsiteY25" fmla="*/ 1109623 h 1331547"/>
                  <a:gd name="connsiteX26" fmla="*/ -353605 w 4536006"/>
                  <a:gd name="connsiteY26" fmla="*/ 948823 h 1331547"/>
                  <a:gd name="connsiteX27" fmla="*/ -707209 w 4536006"/>
                  <a:gd name="connsiteY27" fmla="*/ 788023 h 1331547"/>
                  <a:gd name="connsiteX28" fmla="*/ -339460 w 4536006"/>
                  <a:gd name="connsiteY28" fmla="*/ 782154 h 1331547"/>
                  <a:gd name="connsiteX29" fmla="*/ 0 w 4536006"/>
                  <a:gd name="connsiteY29" fmla="*/ 776736 h 1331547"/>
                  <a:gd name="connsiteX30" fmla="*/ 0 w 4536006"/>
                  <a:gd name="connsiteY30" fmla="*/ 221929 h 1331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536006" h="1331547" fill="none" extrusionOk="0">
                    <a:moveTo>
                      <a:pt x="0" y="221929"/>
                    </a:moveTo>
                    <a:cubicBezTo>
                      <a:pt x="-8913" y="118434"/>
                      <a:pt x="104148" y="-5717"/>
                      <a:pt x="221929" y="0"/>
                    </a:cubicBezTo>
                    <a:cubicBezTo>
                      <a:pt x="366307" y="6129"/>
                      <a:pt x="496169" y="-25754"/>
                      <a:pt x="756001" y="0"/>
                    </a:cubicBezTo>
                    <a:lnTo>
                      <a:pt x="756001" y="0"/>
                    </a:lnTo>
                    <a:cubicBezTo>
                      <a:pt x="1001054" y="-329"/>
                      <a:pt x="1092817" y="-10566"/>
                      <a:pt x="1345682" y="0"/>
                    </a:cubicBezTo>
                    <a:cubicBezTo>
                      <a:pt x="1598547" y="10566"/>
                      <a:pt x="1672049" y="12219"/>
                      <a:pt x="1890003" y="0"/>
                    </a:cubicBezTo>
                    <a:cubicBezTo>
                      <a:pt x="2131263" y="-18387"/>
                      <a:pt x="2305123" y="-20404"/>
                      <a:pt x="2520262" y="0"/>
                    </a:cubicBezTo>
                    <a:cubicBezTo>
                      <a:pt x="2735401" y="20404"/>
                      <a:pt x="2926371" y="22109"/>
                      <a:pt x="3077799" y="0"/>
                    </a:cubicBezTo>
                    <a:cubicBezTo>
                      <a:pt x="3229227" y="-22109"/>
                      <a:pt x="3518564" y="25181"/>
                      <a:pt x="3659577" y="0"/>
                    </a:cubicBezTo>
                    <a:cubicBezTo>
                      <a:pt x="3800590" y="-25181"/>
                      <a:pt x="4176891" y="29611"/>
                      <a:pt x="4314077" y="0"/>
                    </a:cubicBezTo>
                    <a:cubicBezTo>
                      <a:pt x="4423126" y="13420"/>
                      <a:pt x="4564605" y="105780"/>
                      <a:pt x="4536006" y="221929"/>
                    </a:cubicBezTo>
                    <a:cubicBezTo>
                      <a:pt x="4560065" y="346479"/>
                      <a:pt x="4517885" y="579289"/>
                      <a:pt x="4536006" y="776736"/>
                    </a:cubicBezTo>
                    <a:lnTo>
                      <a:pt x="4536006" y="776736"/>
                    </a:lnTo>
                    <a:cubicBezTo>
                      <a:pt x="4548187" y="896078"/>
                      <a:pt x="4540198" y="996960"/>
                      <a:pt x="4536006" y="1109623"/>
                    </a:cubicBezTo>
                    <a:lnTo>
                      <a:pt x="4536006" y="1109618"/>
                    </a:lnTo>
                    <a:cubicBezTo>
                      <a:pt x="4541160" y="1226610"/>
                      <a:pt x="4451956" y="1350371"/>
                      <a:pt x="4314077" y="1331547"/>
                    </a:cubicBezTo>
                    <a:cubicBezTo>
                      <a:pt x="4135276" y="1300702"/>
                      <a:pt x="3891950" y="1330826"/>
                      <a:pt x="3683818" y="1331547"/>
                    </a:cubicBezTo>
                    <a:cubicBezTo>
                      <a:pt x="3475686" y="1332268"/>
                      <a:pt x="3291141" y="1343168"/>
                      <a:pt x="3053559" y="1331547"/>
                    </a:cubicBezTo>
                    <a:cubicBezTo>
                      <a:pt x="2815977" y="1319926"/>
                      <a:pt x="2745322" y="1334034"/>
                      <a:pt x="2447540" y="1331547"/>
                    </a:cubicBezTo>
                    <a:cubicBezTo>
                      <a:pt x="2149758" y="1329060"/>
                      <a:pt x="2137487" y="1317043"/>
                      <a:pt x="1890003" y="1331547"/>
                    </a:cubicBezTo>
                    <a:cubicBezTo>
                      <a:pt x="1675248" y="1356675"/>
                      <a:pt x="1543286" y="1345942"/>
                      <a:pt x="1300322" y="1331547"/>
                    </a:cubicBezTo>
                    <a:cubicBezTo>
                      <a:pt x="1057358" y="1317152"/>
                      <a:pt x="1021454" y="1331502"/>
                      <a:pt x="756001" y="1331547"/>
                    </a:cubicBezTo>
                    <a:lnTo>
                      <a:pt x="756001" y="1331547"/>
                    </a:lnTo>
                    <a:cubicBezTo>
                      <a:pt x="515830" y="1325607"/>
                      <a:pt x="355091" y="1343782"/>
                      <a:pt x="221929" y="1331547"/>
                    </a:cubicBezTo>
                    <a:cubicBezTo>
                      <a:pt x="92304" y="1352863"/>
                      <a:pt x="1988" y="1235689"/>
                      <a:pt x="0" y="1109618"/>
                    </a:cubicBezTo>
                    <a:lnTo>
                      <a:pt x="0" y="1109623"/>
                    </a:lnTo>
                    <a:cubicBezTo>
                      <a:pt x="-145821" y="1055182"/>
                      <a:pt x="-249666" y="976997"/>
                      <a:pt x="-353605" y="948823"/>
                    </a:cubicBezTo>
                    <a:cubicBezTo>
                      <a:pt x="-457544" y="920649"/>
                      <a:pt x="-635288" y="830243"/>
                      <a:pt x="-707209" y="788023"/>
                    </a:cubicBezTo>
                    <a:cubicBezTo>
                      <a:pt x="-622479" y="774076"/>
                      <a:pt x="-517565" y="796208"/>
                      <a:pt x="-339460" y="782154"/>
                    </a:cubicBezTo>
                    <a:cubicBezTo>
                      <a:pt x="-161355" y="768099"/>
                      <a:pt x="-125311" y="790513"/>
                      <a:pt x="0" y="776736"/>
                    </a:cubicBezTo>
                    <a:cubicBezTo>
                      <a:pt x="12040" y="606127"/>
                      <a:pt x="-12756" y="492704"/>
                      <a:pt x="0" y="221929"/>
                    </a:cubicBezTo>
                    <a:close/>
                  </a:path>
                  <a:path w="4536006" h="1331547" stroke="0" extrusionOk="0">
                    <a:moveTo>
                      <a:pt x="0" y="221929"/>
                    </a:moveTo>
                    <a:cubicBezTo>
                      <a:pt x="-20809" y="86525"/>
                      <a:pt x="88163" y="4203"/>
                      <a:pt x="221929" y="0"/>
                    </a:cubicBezTo>
                    <a:cubicBezTo>
                      <a:pt x="444204" y="-16878"/>
                      <a:pt x="596718" y="25302"/>
                      <a:pt x="756001" y="0"/>
                    </a:cubicBezTo>
                    <a:lnTo>
                      <a:pt x="756001" y="0"/>
                    </a:lnTo>
                    <a:cubicBezTo>
                      <a:pt x="996310" y="-17547"/>
                      <a:pt x="1102461" y="-6661"/>
                      <a:pt x="1311662" y="0"/>
                    </a:cubicBezTo>
                    <a:cubicBezTo>
                      <a:pt x="1520863" y="6661"/>
                      <a:pt x="1737929" y="-1722"/>
                      <a:pt x="1890003" y="0"/>
                    </a:cubicBezTo>
                    <a:cubicBezTo>
                      <a:pt x="2186780" y="9416"/>
                      <a:pt x="2381895" y="18186"/>
                      <a:pt x="2544503" y="0"/>
                    </a:cubicBezTo>
                    <a:cubicBezTo>
                      <a:pt x="2707111" y="-18186"/>
                      <a:pt x="2861610" y="-918"/>
                      <a:pt x="3150521" y="0"/>
                    </a:cubicBezTo>
                    <a:cubicBezTo>
                      <a:pt x="3439432" y="918"/>
                      <a:pt x="3494353" y="29801"/>
                      <a:pt x="3756540" y="0"/>
                    </a:cubicBezTo>
                    <a:cubicBezTo>
                      <a:pt x="4018727" y="-29801"/>
                      <a:pt x="4078972" y="9825"/>
                      <a:pt x="4314077" y="0"/>
                    </a:cubicBezTo>
                    <a:cubicBezTo>
                      <a:pt x="4439611" y="20525"/>
                      <a:pt x="4525361" y="98752"/>
                      <a:pt x="4536006" y="221929"/>
                    </a:cubicBezTo>
                    <a:cubicBezTo>
                      <a:pt x="4511224" y="497823"/>
                      <a:pt x="4541930" y="504921"/>
                      <a:pt x="4536006" y="776736"/>
                    </a:cubicBezTo>
                    <a:lnTo>
                      <a:pt x="4536006" y="776736"/>
                    </a:lnTo>
                    <a:cubicBezTo>
                      <a:pt x="4538951" y="901565"/>
                      <a:pt x="4537884" y="999947"/>
                      <a:pt x="4536006" y="1109623"/>
                    </a:cubicBezTo>
                    <a:lnTo>
                      <a:pt x="4536006" y="1109618"/>
                    </a:lnTo>
                    <a:cubicBezTo>
                      <a:pt x="4549925" y="1214907"/>
                      <a:pt x="4411330" y="1321761"/>
                      <a:pt x="4314077" y="1331547"/>
                    </a:cubicBezTo>
                    <a:cubicBezTo>
                      <a:pt x="4161576" y="1338893"/>
                      <a:pt x="3861727" y="1305935"/>
                      <a:pt x="3708059" y="1331547"/>
                    </a:cubicBezTo>
                    <a:cubicBezTo>
                      <a:pt x="3554391" y="1357159"/>
                      <a:pt x="3327127" y="1323452"/>
                      <a:pt x="3053559" y="1331547"/>
                    </a:cubicBezTo>
                    <a:cubicBezTo>
                      <a:pt x="2779991" y="1339642"/>
                      <a:pt x="2733334" y="1328905"/>
                      <a:pt x="2447540" y="1331547"/>
                    </a:cubicBezTo>
                    <a:cubicBezTo>
                      <a:pt x="2161746" y="1334189"/>
                      <a:pt x="2096045" y="1358585"/>
                      <a:pt x="1890003" y="1331547"/>
                    </a:cubicBezTo>
                    <a:cubicBezTo>
                      <a:pt x="1664950" y="1345290"/>
                      <a:pt x="1563928" y="1335781"/>
                      <a:pt x="1345682" y="1331547"/>
                    </a:cubicBezTo>
                    <a:cubicBezTo>
                      <a:pt x="1127436" y="1327313"/>
                      <a:pt x="1018591" y="1359719"/>
                      <a:pt x="756001" y="1331547"/>
                    </a:cubicBezTo>
                    <a:lnTo>
                      <a:pt x="756001" y="1331547"/>
                    </a:lnTo>
                    <a:cubicBezTo>
                      <a:pt x="628030" y="1321630"/>
                      <a:pt x="354213" y="1313002"/>
                      <a:pt x="221929" y="1331547"/>
                    </a:cubicBezTo>
                    <a:cubicBezTo>
                      <a:pt x="100774" y="1323465"/>
                      <a:pt x="-28734" y="1230560"/>
                      <a:pt x="0" y="1109618"/>
                    </a:cubicBezTo>
                    <a:lnTo>
                      <a:pt x="0" y="1109623"/>
                    </a:lnTo>
                    <a:cubicBezTo>
                      <a:pt x="-138164" y="1064595"/>
                      <a:pt x="-209689" y="1018475"/>
                      <a:pt x="-332388" y="958471"/>
                    </a:cubicBezTo>
                    <a:cubicBezTo>
                      <a:pt x="-455087" y="898467"/>
                      <a:pt x="-615952" y="807350"/>
                      <a:pt x="-707209" y="788023"/>
                    </a:cubicBezTo>
                    <a:cubicBezTo>
                      <a:pt x="-575341" y="783142"/>
                      <a:pt x="-480651" y="789827"/>
                      <a:pt x="-346532" y="782267"/>
                    </a:cubicBezTo>
                    <a:cubicBezTo>
                      <a:pt x="-212413" y="774706"/>
                      <a:pt x="-109435" y="792223"/>
                      <a:pt x="0" y="776736"/>
                    </a:cubicBezTo>
                    <a:cubicBezTo>
                      <a:pt x="24626" y="513207"/>
                      <a:pt x="-15347" y="455958"/>
                      <a:pt x="0" y="221929"/>
                    </a:cubicBezTo>
                    <a:close/>
                  </a:path>
                </a:pathLst>
              </a:custGeom>
              <a:solidFill>
                <a:schemeClr val="bg1">
                  <a:alpha val="98000"/>
                </a:schemeClr>
              </a:solidFill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extLst>
                  <a:ext uri="{C807C97D-BFC1-408E-A445-0C87EB9F89A2}">
                    <ask:lineSketchStyleProps xmlns="" xmlns:ask="http://schemas.microsoft.com/office/drawing/2018/sketchyshapes" sd="1219033472">
                      <a:prstGeom prst="wedgeRoundRectCallout">
                        <a:avLst>
                          <a:gd name="adj1" fmla="val -65591"/>
                          <a:gd name="adj2" fmla="val 9181"/>
                          <a:gd name="adj3" fmla="val 16667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lvl="0" algn="ctr"/>
                <a:r>
                  <a:rPr lang="en-US" sz="2800" dirty="0">
                    <a:solidFill>
                      <a:prstClr val="black"/>
                    </a:solidFill>
                    <a:latin typeface="Calibri Light" panose="020F0302020204030204"/>
                  </a:rPr>
                  <a:t>Regev ciphertext </a:t>
                </a:r>
                <a:endParaRPr lang="en-US" sz="2800" i="1" dirty="0">
                  <a:solidFill>
                    <a:prstClr val="black"/>
                  </a:solidFill>
                  <a:latin typeface="Calibri Light" panose="020F0302020204030204"/>
                </a:endParaRP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RegE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pk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);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</mc:Choice>
        <mc:Fallback xmlns="">
          <p:sp>
            <p:nvSpPr>
              <p:cNvPr id="6" name="!!OracleHasRP">
                <a:extLst>
                  <a:ext uri="{FF2B5EF4-FFF2-40B4-BE49-F238E27FC236}">
                    <a16:creationId xmlns:a16="http://schemas.microsoft.com/office/drawing/2014/main" id="{C8E0D487-23ED-CD8D-32B8-CF5A88557E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739" y="3880920"/>
                <a:ext cx="4536006" cy="1331547"/>
              </a:xfrm>
              <a:prstGeom prst="wedgeRoundRectCallout">
                <a:avLst>
                  <a:gd name="adj1" fmla="val -65591"/>
                  <a:gd name="adj2" fmla="val 9181"/>
                  <a:gd name="adj3" fmla="val 16667"/>
                </a:avLst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4536006"/>
                          <a:gd name="connsiteY0" fmla="*/ 221929 h 1331547"/>
                          <a:gd name="connsiteX1" fmla="*/ 221929 w 4536006"/>
                          <a:gd name="connsiteY1" fmla="*/ 0 h 1331547"/>
                          <a:gd name="connsiteX2" fmla="*/ 756001 w 4536006"/>
                          <a:gd name="connsiteY2" fmla="*/ 0 h 1331547"/>
                          <a:gd name="connsiteX3" fmla="*/ 756001 w 4536006"/>
                          <a:gd name="connsiteY3" fmla="*/ 0 h 1331547"/>
                          <a:gd name="connsiteX4" fmla="*/ 1345682 w 4536006"/>
                          <a:gd name="connsiteY4" fmla="*/ 0 h 1331547"/>
                          <a:gd name="connsiteX5" fmla="*/ 1890003 w 4536006"/>
                          <a:gd name="connsiteY5" fmla="*/ 0 h 1331547"/>
                          <a:gd name="connsiteX6" fmla="*/ 2520262 w 4536006"/>
                          <a:gd name="connsiteY6" fmla="*/ 0 h 1331547"/>
                          <a:gd name="connsiteX7" fmla="*/ 3077799 w 4536006"/>
                          <a:gd name="connsiteY7" fmla="*/ 0 h 1331547"/>
                          <a:gd name="connsiteX8" fmla="*/ 3659577 w 4536006"/>
                          <a:gd name="connsiteY8" fmla="*/ 0 h 1331547"/>
                          <a:gd name="connsiteX9" fmla="*/ 4314077 w 4536006"/>
                          <a:gd name="connsiteY9" fmla="*/ 0 h 1331547"/>
                          <a:gd name="connsiteX10" fmla="*/ 4536006 w 4536006"/>
                          <a:gd name="connsiteY10" fmla="*/ 221929 h 1331547"/>
                          <a:gd name="connsiteX11" fmla="*/ 4536006 w 4536006"/>
                          <a:gd name="connsiteY11" fmla="*/ 776736 h 1331547"/>
                          <a:gd name="connsiteX12" fmla="*/ 4536006 w 4536006"/>
                          <a:gd name="connsiteY12" fmla="*/ 776736 h 1331547"/>
                          <a:gd name="connsiteX13" fmla="*/ 4536006 w 4536006"/>
                          <a:gd name="connsiteY13" fmla="*/ 1109623 h 1331547"/>
                          <a:gd name="connsiteX14" fmla="*/ 4536006 w 4536006"/>
                          <a:gd name="connsiteY14" fmla="*/ 1109618 h 1331547"/>
                          <a:gd name="connsiteX15" fmla="*/ 4314077 w 4536006"/>
                          <a:gd name="connsiteY15" fmla="*/ 1331547 h 1331547"/>
                          <a:gd name="connsiteX16" fmla="*/ 3683818 w 4536006"/>
                          <a:gd name="connsiteY16" fmla="*/ 1331547 h 1331547"/>
                          <a:gd name="connsiteX17" fmla="*/ 3053559 w 4536006"/>
                          <a:gd name="connsiteY17" fmla="*/ 1331547 h 1331547"/>
                          <a:gd name="connsiteX18" fmla="*/ 2447540 w 4536006"/>
                          <a:gd name="connsiteY18" fmla="*/ 1331547 h 1331547"/>
                          <a:gd name="connsiteX19" fmla="*/ 1890003 w 4536006"/>
                          <a:gd name="connsiteY19" fmla="*/ 1331547 h 1331547"/>
                          <a:gd name="connsiteX20" fmla="*/ 1300322 w 4536006"/>
                          <a:gd name="connsiteY20" fmla="*/ 1331547 h 1331547"/>
                          <a:gd name="connsiteX21" fmla="*/ 756001 w 4536006"/>
                          <a:gd name="connsiteY21" fmla="*/ 1331547 h 1331547"/>
                          <a:gd name="connsiteX22" fmla="*/ 756001 w 4536006"/>
                          <a:gd name="connsiteY22" fmla="*/ 1331547 h 1331547"/>
                          <a:gd name="connsiteX23" fmla="*/ 221929 w 4536006"/>
                          <a:gd name="connsiteY23" fmla="*/ 1331547 h 1331547"/>
                          <a:gd name="connsiteX24" fmla="*/ 0 w 4536006"/>
                          <a:gd name="connsiteY24" fmla="*/ 1109618 h 1331547"/>
                          <a:gd name="connsiteX25" fmla="*/ 0 w 4536006"/>
                          <a:gd name="connsiteY25" fmla="*/ 1109623 h 1331547"/>
                          <a:gd name="connsiteX26" fmla="*/ -353605 w 4536006"/>
                          <a:gd name="connsiteY26" fmla="*/ 948823 h 1331547"/>
                          <a:gd name="connsiteX27" fmla="*/ -707209 w 4536006"/>
                          <a:gd name="connsiteY27" fmla="*/ 788023 h 1331547"/>
                          <a:gd name="connsiteX28" fmla="*/ -339460 w 4536006"/>
                          <a:gd name="connsiteY28" fmla="*/ 782154 h 1331547"/>
                          <a:gd name="connsiteX29" fmla="*/ 0 w 4536006"/>
                          <a:gd name="connsiteY29" fmla="*/ 776736 h 1331547"/>
                          <a:gd name="connsiteX30" fmla="*/ 0 w 4536006"/>
                          <a:gd name="connsiteY30" fmla="*/ 221929 h 13315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</a:cxnLst>
                        <a:rect l="l" t="t" r="r" b="b"/>
                        <a:pathLst>
                          <a:path w="4536006" h="1331547" fill="none" extrusionOk="0">
                            <a:moveTo>
                              <a:pt x="0" y="221929"/>
                            </a:moveTo>
                            <a:cubicBezTo>
                              <a:pt x="-8913" y="118434"/>
                              <a:pt x="104148" y="-5717"/>
                              <a:pt x="221929" y="0"/>
                            </a:cubicBezTo>
                            <a:cubicBezTo>
                              <a:pt x="366307" y="6129"/>
                              <a:pt x="496169" y="-25754"/>
                              <a:pt x="756001" y="0"/>
                            </a:cubicBezTo>
                            <a:lnTo>
                              <a:pt x="756001" y="0"/>
                            </a:lnTo>
                            <a:cubicBezTo>
                              <a:pt x="1001054" y="-329"/>
                              <a:pt x="1092817" y="-10566"/>
                              <a:pt x="1345682" y="0"/>
                            </a:cubicBezTo>
                            <a:cubicBezTo>
                              <a:pt x="1598547" y="10566"/>
                              <a:pt x="1672049" y="12219"/>
                              <a:pt x="1890003" y="0"/>
                            </a:cubicBezTo>
                            <a:cubicBezTo>
                              <a:pt x="2131263" y="-18387"/>
                              <a:pt x="2305123" y="-20404"/>
                              <a:pt x="2520262" y="0"/>
                            </a:cubicBezTo>
                            <a:cubicBezTo>
                              <a:pt x="2735401" y="20404"/>
                              <a:pt x="2926371" y="22109"/>
                              <a:pt x="3077799" y="0"/>
                            </a:cubicBezTo>
                            <a:cubicBezTo>
                              <a:pt x="3229227" y="-22109"/>
                              <a:pt x="3518564" y="25181"/>
                              <a:pt x="3659577" y="0"/>
                            </a:cubicBezTo>
                            <a:cubicBezTo>
                              <a:pt x="3800590" y="-25181"/>
                              <a:pt x="4176891" y="29611"/>
                              <a:pt x="4314077" y="0"/>
                            </a:cubicBezTo>
                            <a:cubicBezTo>
                              <a:pt x="4423126" y="13420"/>
                              <a:pt x="4564605" y="105780"/>
                              <a:pt x="4536006" y="221929"/>
                            </a:cubicBezTo>
                            <a:cubicBezTo>
                              <a:pt x="4560065" y="346479"/>
                              <a:pt x="4517885" y="579289"/>
                              <a:pt x="4536006" y="776736"/>
                            </a:cubicBezTo>
                            <a:lnTo>
                              <a:pt x="4536006" y="776736"/>
                            </a:lnTo>
                            <a:cubicBezTo>
                              <a:pt x="4548187" y="896078"/>
                              <a:pt x="4540198" y="996960"/>
                              <a:pt x="4536006" y="1109623"/>
                            </a:cubicBezTo>
                            <a:lnTo>
                              <a:pt x="4536006" y="1109618"/>
                            </a:lnTo>
                            <a:cubicBezTo>
                              <a:pt x="4541160" y="1226610"/>
                              <a:pt x="4451956" y="1350371"/>
                              <a:pt x="4314077" y="1331547"/>
                            </a:cubicBezTo>
                            <a:cubicBezTo>
                              <a:pt x="4135276" y="1300702"/>
                              <a:pt x="3891950" y="1330826"/>
                              <a:pt x="3683818" y="1331547"/>
                            </a:cubicBezTo>
                            <a:cubicBezTo>
                              <a:pt x="3475686" y="1332268"/>
                              <a:pt x="3291141" y="1343168"/>
                              <a:pt x="3053559" y="1331547"/>
                            </a:cubicBezTo>
                            <a:cubicBezTo>
                              <a:pt x="2815977" y="1319926"/>
                              <a:pt x="2745322" y="1334034"/>
                              <a:pt x="2447540" y="1331547"/>
                            </a:cubicBezTo>
                            <a:cubicBezTo>
                              <a:pt x="2149758" y="1329060"/>
                              <a:pt x="2137487" y="1317043"/>
                              <a:pt x="1890003" y="1331547"/>
                            </a:cubicBezTo>
                            <a:cubicBezTo>
                              <a:pt x="1675248" y="1356675"/>
                              <a:pt x="1543286" y="1345942"/>
                              <a:pt x="1300322" y="1331547"/>
                            </a:cubicBezTo>
                            <a:cubicBezTo>
                              <a:pt x="1057358" y="1317152"/>
                              <a:pt x="1021454" y="1331502"/>
                              <a:pt x="756001" y="1331547"/>
                            </a:cubicBezTo>
                            <a:lnTo>
                              <a:pt x="756001" y="1331547"/>
                            </a:lnTo>
                            <a:cubicBezTo>
                              <a:pt x="515830" y="1325607"/>
                              <a:pt x="355091" y="1343782"/>
                              <a:pt x="221929" y="1331547"/>
                            </a:cubicBezTo>
                            <a:cubicBezTo>
                              <a:pt x="92304" y="1352863"/>
                              <a:pt x="1988" y="1235689"/>
                              <a:pt x="0" y="1109618"/>
                            </a:cubicBezTo>
                            <a:lnTo>
                              <a:pt x="0" y="1109623"/>
                            </a:lnTo>
                            <a:cubicBezTo>
                              <a:pt x="-145821" y="1055182"/>
                              <a:pt x="-249666" y="976997"/>
                              <a:pt x="-353605" y="948823"/>
                            </a:cubicBezTo>
                            <a:cubicBezTo>
                              <a:pt x="-457544" y="920649"/>
                              <a:pt x="-635288" y="830243"/>
                              <a:pt x="-707209" y="788023"/>
                            </a:cubicBezTo>
                            <a:cubicBezTo>
                              <a:pt x="-622479" y="774076"/>
                              <a:pt x="-517565" y="796208"/>
                              <a:pt x="-339460" y="782154"/>
                            </a:cubicBezTo>
                            <a:cubicBezTo>
                              <a:pt x="-161355" y="768099"/>
                              <a:pt x="-125311" y="790513"/>
                              <a:pt x="0" y="776736"/>
                            </a:cubicBezTo>
                            <a:cubicBezTo>
                              <a:pt x="12040" y="606127"/>
                              <a:pt x="-12756" y="492704"/>
                              <a:pt x="0" y="221929"/>
                            </a:cubicBezTo>
                            <a:close/>
                          </a:path>
                          <a:path w="4536006" h="1331547" stroke="0" extrusionOk="0">
                            <a:moveTo>
                              <a:pt x="0" y="221929"/>
                            </a:moveTo>
                            <a:cubicBezTo>
                              <a:pt x="-20809" y="86525"/>
                              <a:pt x="88163" y="4203"/>
                              <a:pt x="221929" y="0"/>
                            </a:cubicBezTo>
                            <a:cubicBezTo>
                              <a:pt x="444204" y="-16878"/>
                              <a:pt x="596718" y="25302"/>
                              <a:pt x="756001" y="0"/>
                            </a:cubicBezTo>
                            <a:lnTo>
                              <a:pt x="756001" y="0"/>
                            </a:lnTo>
                            <a:cubicBezTo>
                              <a:pt x="996310" y="-17547"/>
                              <a:pt x="1102461" y="-6661"/>
                              <a:pt x="1311662" y="0"/>
                            </a:cubicBezTo>
                            <a:cubicBezTo>
                              <a:pt x="1520863" y="6661"/>
                              <a:pt x="1737929" y="-1722"/>
                              <a:pt x="1890003" y="0"/>
                            </a:cubicBezTo>
                            <a:cubicBezTo>
                              <a:pt x="2186780" y="9416"/>
                              <a:pt x="2381895" y="18186"/>
                              <a:pt x="2544503" y="0"/>
                            </a:cubicBezTo>
                            <a:cubicBezTo>
                              <a:pt x="2707111" y="-18186"/>
                              <a:pt x="2861610" y="-918"/>
                              <a:pt x="3150521" y="0"/>
                            </a:cubicBezTo>
                            <a:cubicBezTo>
                              <a:pt x="3439432" y="918"/>
                              <a:pt x="3494353" y="29801"/>
                              <a:pt x="3756540" y="0"/>
                            </a:cubicBezTo>
                            <a:cubicBezTo>
                              <a:pt x="4018727" y="-29801"/>
                              <a:pt x="4078972" y="9825"/>
                              <a:pt x="4314077" y="0"/>
                            </a:cubicBezTo>
                            <a:cubicBezTo>
                              <a:pt x="4439611" y="20525"/>
                              <a:pt x="4525361" y="98752"/>
                              <a:pt x="4536006" y="221929"/>
                            </a:cubicBezTo>
                            <a:cubicBezTo>
                              <a:pt x="4511224" y="497823"/>
                              <a:pt x="4541930" y="504921"/>
                              <a:pt x="4536006" y="776736"/>
                            </a:cubicBezTo>
                            <a:lnTo>
                              <a:pt x="4536006" y="776736"/>
                            </a:lnTo>
                            <a:cubicBezTo>
                              <a:pt x="4538951" y="901565"/>
                              <a:pt x="4537884" y="999947"/>
                              <a:pt x="4536006" y="1109623"/>
                            </a:cubicBezTo>
                            <a:lnTo>
                              <a:pt x="4536006" y="1109618"/>
                            </a:lnTo>
                            <a:cubicBezTo>
                              <a:pt x="4549925" y="1214907"/>
                              <a:pt x="4411330" y="1321761"/>
                              <a:pt x="4314077" y="1331547"/>
                            </a:cubicBezTo>
                            <a:cubicBezTo>
                              <a:pt x="4161576" y="1338893"/>
                              <a:pt x="3861727" y="1305935"/>
                              <a:pt x="3708059" y="1331547"/>
                            </a:cubicBezTo>
                            <a:cubicBezTo>
                              <a:pt x="3554391" y="1357159"/>
                              <a:pt x="3327127" y="1323452"/>
                              <a:pt x="3053559" y="1331547"/>
                            </a:cubicBezTo>
                            <a:cubicBezTo>
                              <a:pt x="2779991" y="1339642"/>
                              <a:pt x="2733334" y="1328905"/>
                              <a:pt x="2447540" y="1331547"/>
                            </a:cubicBezTo>
                            <a:cubicBezTo>
                              <a:pt x="2161746" y="1334189"/>
                              <a:pt x="2096045" y="1358585"/>
                              <a:pt x="1890003" y="1331547"/>
                            </a:cubicBezTo>
                            <a:cubicBezTo>
                              <a:pt x="1664950" y="1345290"/>
                              <a:pt x="1563928" y="1335781"/>
                              <a:pt x="1345682" y="1331547"/>
                            </a:cubicBezTo>
                            <a:cubicBezTo>
                              <a:pt x="1127436" y="1327313"/>
                              <a:pt x="1018591" y="1359719"/>
                              <a:pt x="756001" y="1331547"/>
                            </a:cubicBezTo>
                            <a:lnTo>
                              <a:pt x="756001" y="1331547"/>
                            </a:lnTo>
                            <a:cubicBezTo>
                              <a:pt x="628030" y="1321630"/>
                              <a:pt x="354213" y="1313002"/>
                              <a:pt x="221929" y="1331547"/>
                            </a:cubicBezTo>
                            <a:cubicBezTo>
                              <a:pt x="100774" y="1323465"/>
                              <a:pt x="-28734" y="1230560"/>
                              <a:pt x="0" y="1109618"/>
                            </a:cubicBezTo>
                            <a:lnTo>
                              <a:pt x="0" y="1109623"/>
                            </a:lnTo>
                            <a:cubicBezTo>
                              <a:pt x="-138164" y="1064595"/>
                              <a:pt x="-209689" y="1018475"/>
                              <a:pt x="-332388" y="958471"/>
                            </a:cubicBezTo>
                            <a:cubicBezTo>
                              <a:pt x="-455087" y="898467"/>
                              <a:pt x="-615952" y="807350"/>
                              <a:pt x="-707209" y="788023"/>
                            </a:cubicBezTo>
                            <a:cubicBezTo>
                              <a:pt x="-575341" y="783142"/>
                              <a:pt x="-480651" y="789827"/>
                              <a:pt x="-346532" y="782267"/>
                            </a:cubicBezTo>
                            <a:cubicBezTo>
                              <a:pt x="-212413" y="774706"/>
                              <a:pt x="-109435" y="792223"/>
                              <a:pt x="0" y="776736"/>
                            </a:cubicBezTo>
                            <a:cubicBezTo>
                              <a:pt x="24626" y="513207"/>
                              <a:pt x="-15347" y="455958"/>
                              <a:pt x="0" y="221929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9D12C63-70B6-4DF3-BE50-7A1F15F3FD06}"/>
                  </a:ext>
                </a:extLst>
              </p:cNvPr>
              <p:cNvSpPr/>
              <p:nvPr/>
            </p:nvSpPr>
            <p:spPr>
              <a:xfrm>
                <a:off x="5943600" y="1841758"/>
                <a:ext cx="5443798" cy="525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GSW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US" sz="2800" b="0" i="1" smtClean="0">
                          <a:solidFill>
                            <a:srgbClr val="1F26F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9D12C63-70B6-4DF3-BE50-7A1F15F3FD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1841758"/>
                <a:ext cx="5443798" cy="525144"/>
              </a:xfrm>
              <a:prstGeom prst="rect">
                <a:avLst/>
              </a:prstGeom>
              <a:blipFill>
                <a:blip r:embed="rId3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D73B783-2F84-4C0A-8868-8AE68BD237D0}"/>
                  </a:ext>
                </a:extLst>
              </p:cNvPr>
              <p:cNvSpPr/>
              <p:nvPr/>
            </p:nvSpPr>
            <p:spPr>
              <a:xfrm>
                <a:off x="984119" y="2986433"/>
                <a:ext cx="10223761" cy="593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+mj-lt"/>
                  </a:rPr>
                  <a:t>Homomorphic evaluation for </a:t>
                </a:r>
                <a:r>
                  <a:rPr lang="en-US" sz="2800" dirty="0">
                    <a:solidFill>
                      <a:srgbClr val="1F26F1"/>
                    </a:solidFill>
                    <a:latin typeface="+mj-lt"/>
                  </a:rPr>
                  <a:t>vector-value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1F26F1"/>
                            </a:solidFill>
                            <a:latin typeface="Cambria Math" panose="02040503050406030204" pitchFamily="18" charset="0"/>
                          </a:rPr>
                          <m:t>1×ℓ</m:t>
                        </m:r>
                      </m:sup>
                    </m:sSubSup>
                  </m:oMath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D73B783-2F84-4C0A-8868-8AE68BD237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119" y="2986433"/>
                <a:ext cx="10223761" cy="593111"/>
              </a:xfrm>
              <a:prstGeom prst="rect">
                <a:avLst/>
              </a:prstGeom>
              <a:blipFill>
                <a:blip r:embed="rId4"/>
                <a:stretch>
                  <a:fillRect l="-1192" t="-4124" b="-23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213614E-F2ED-443B-A0A9-2727495F8CD2}"/>
                  </a:ext>
                </a:extLst>
              </p:cNvPr>
              <p:cNvSpPr/>
              <p:nvPr/>
            </p:nvSpPr>
            <p:spPr>
              <a:xfrm>
                <a:off x="7620000" y="1061743"/>
                <a:ext cx="3853363" cy="5143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1,2,…,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d>
                                <m:dPr>
                                  <m:begChr m:val="⌈"/>
                                  <m:endChr m:val="⌉"/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func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213614E-F2ED-443B-A0A9-2727495F8C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1061743"/>
                <a:ext cx="3853363" cy="514308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488D03D-44A8-4DA1-B0E9-653E4B6C4066}"/>
                  </a:ext>
                </a:extLst>
              </p:cNvPr>
              <p:cNvSpPr/>
              <p:nvPr/>
            </p:nvSpPr>
            <p:spPr>
              <a:xfrm>
                <a:off x="1371600" y="4199075"/>
                <a:ext cx="4867423" cy="8872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HEval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ct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488D03D-44A8-4DA1-B0E9-653E4B6C40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199075"/>
                <a:ext cx="4867423" cy="8872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1">
            <a:extLst>
              <a:ext uri="{FF2B5EF4-FFF2-40B4-BE49-F238E27FC236}">
                <a16:creationId xmlns:a16="http://schemas.microsoft.com/office/drawing/2014/main" id="{04393CE0-0180-88CB-451F-B6BBA062C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1"/>
            <a:ext cx="10515600" cy="1325563"/>
          </a:xfrm>
        </p:spPr>
        <p:txBody>
          <a:bodyPr/>
          <a:lstStyle/>
          <a:p>
            <a:r>
              <a:rPr lang="en-US" sz="4400" dirty="0">
                <a:latin typeface="Candara" panose="020E0502030303020204" pitchFamily="34" charset="0"/>
              </a:rPr>
              <a:t>GSW Homomorphism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276EF81-3B7B-AF66-CC4E-36BEFFDD5521}"/>
                  </a:ext>
                </a:extLst>
              </p:cNvPr>
              <p:cNvSpPr/>
              <p:nvPr/>
            </p:nvSpPr>
            <p:spPr>
              <a:xfrm>
                <a:off x="1066800" y="1637047"/>
                <a:ext cx="3400226" cy="8784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pk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𝑟𝐵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276EF81-3B7B-AF66-CC4E-36BEFFDD55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637047"/>
                <a:ext cx="3400226" cy="8784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OracleHasRP">
                <a:extLst>
                  <a:ext uri="{FF2B5EF4-FFF2-40B4-BE49-F238E27FC236}">
                    <a16:creationId xmlns:a16="http://schemas.microsoft.com/office/drawing/2014/main" id="{F01B402D-C21F-F243-F765-54B6A5456DBA}"/>
                  </a:ext>
                </a:extLst>
              </p:cNvPr>
              <p:cNvSpPr/>
              <p:nvPr/>
            </p:nvSpPr>
            <p:spPr>
              <a:xfrm>
                <a:off x="1905000" y="5434943"/>
                <a:ext cx="8382000" cy="1331547"/>
              </a:xfrm>
              <a:custGeom>
                <a:avLst/>
                <a:gdLst>
                  <a:gd name="connsiteX0" fmla="*/ 0 w 8382000"/>
                  <a:gd name="connsiteY0" fmla="*/ 221929 h 1331547"/>
                  <a:gd name="connsiteX1" fmla="*/ 221929 w 8382000"/>
                  <a:gd name="connsiteY1" fmla="*/ 0 h 1331547"/>
                  <a:gd name="connsiteX2" fmla="*/ 809465 w 8382000"/>
                  <a:gd name="connsiteY2" fmla="*/ 0 h 1331547"/>
                  <a:gd name="connsiteX3" fmla="*/ 1397000 w 8382000"/>
                  <a:gd name="connsiteY3" fmla="*/ 0 h 1331547"/>
                  <a:gd name="connsiteX4" fmla="*/ 1901824 w 8382000"/>
                  <a:gd name="connsiteY4" fmla="*/ -244012 h 1331547"/>
                  <a:gd name="connsiteX5" fmla="*/ 2448717 w 8382000"/>
                  <a:gd name="connsiteY5" fmla="*/ -508358 h 1331547"/>
                  <a:gd name="connsiteX6" fmla="*/ 2970609 w 8382000"/>
                  <a:gd name="connsiteY6" fmla="*/ -254179 h 1331547"/>
                  <a:gd name="connsiteX7" fmla="*/ 3492500 w 8382000"/>
                  <a:gd name="connsiteY7" fmla="*/ 0 h 1331547"/>
                  <a:gd name="connsiteX8" fmla="*/ 4065944 w 8382000"/>
                  <a:gd name="connsiteY8" fmla="*/ 0 h 1331547"/>
                  <a:gd name="connsiteX9" fmla="*/ 4732740 w 8382000"/>
                  <a:gd name="connsiteY9" fmla="*/ 0 h 1331547"/>
                  <a:gd name="connsiteX10" fmla="*/ 5492888 w 8382000"/>
                  <a:gd name="connsiteY10" fmla="*/ 0 h 1331547"/>
                  <a:gd name="connsiteX11" fmla="*/ 6253035 w 8382000"/>
                  <a:gd name="connsiteY11" fmla="*/ 0 h 1331547"/>
                  <a:gd name="connsiteX12" fmla="*/ 6966506 w 8382000"/>
                  <a:gd name="connsiteY12" fmla="*/ 0 h 1331547"/>
                  <a:gd name="connsiteX13" fmla="*/ 8160071 w 8382000"/>
                  <a:gd name="connsiteY13" fmla="*/ 0 h 1331547"/>
                  <a:gd name="connsiteX14" fmla="*/ 8382000 w 8382000"/>
                  <a:gd name="connsiteY14" fmla="*/ 221929 h 1331547"/>
                  <a:gd name="connsiteX15" fmla="*/ 8382000 w 8382000"/>
                  <a:gd name="connsiteY15" fmla="*/ 221925 h 1331547"/>
                  <a:gd name="connsiteX16" fmla="*/ 8382000 w 8382000"/>
                  <a:gd name="connsiteY16" fmla="*/ 221925 h 1331547"/>
                  <a:gd name="connsiteX17" fmla="*/ 8382000 w 8382000"/>
                  <a:gd name="connsiteY17" fmla="*/ 554811 h 1331547"/>
                  <a:gd name="connsiteX18" fmla="*/ 8382000 w 8382000"/>
                  <a:gd name="connsiteY18" fmla="*/ 1109618 h 1331547"/>
                  <a:gd name="connsiteX19" fmla="*/ 8160071 w 8382000"/>
                  <a:gd name="connsiteY19" fmla="*/ 1331547 h 1331547"/>
                  <a:gd name="connsiteX20" fmla="*/ 7539951 w 8382000"/>
                  <a:gd name="connsiteY20" fmla="*/ 1331547 h 1331547"/>
                  <a:gd name="connsiteX21" fmla="*/ 6873155 w 8382000"/>
                  <a:gd name="connsiteY21" fmla="*/ 1331547 h 1331547"/>
                  <a:gd name="connsiteX22" fmla="*/ 6113008 w 8382000"/>
                  <a:gd name="connsiteY22" fmla="*/ 1331547 h 1331547"/>
                  <a:gd name="connsiteX23" fmla="*/ 5352860 w 8382000"/>
                  <a:gd name="connsiteY23" fmla="*/ 1331547 h 1331547"/>
                  <a:gd name="connsiteX24" fmla="*/ 4639389 w 8382000"/>
                  <a:gd name="connsiteY24" fmla="*/ 1331547 h 1331547"/>
                  <a:gd name="connsiteX25" fmla="*/ 3492500 w 8382000"/>
                  <a:gd name="connsiteY25" fmla="*/ 1331547 h 1331547"/>
                  <a:gd name="connsiteX26" fmla="*/ 2856865 w 8382000"/>
                  <a:gd name="connsiteY26" fmla="*/ 1331547 h 1331547"/>
                  <a:gd name="connsiteX27" fmla="*/ 2158365 w 8382000"/>
                  <a:gd name="connsiteY27" fmla="*/ 1331547 h 1331547"/>
                  <a:gd name="connsiteX28" fmla="*/ 1397000 w 8382000"/>
                  <a:gd name="connsiteY28" fmla="*/ 1331547 h 1331547"/>
                  <a:gd name="connsiteX29" fmla="*/ 1397000 w 8382000"/>
                  <a:gd name="connsiteY29" fmla="*/ 1331547 h 1331547"/>
                  <a:gd name="connsiteX30" fmla="*/ 821215 w 8382000"/>
                  <a:gd name="connsiteY30" fmla="*/ 1331547 h 1331547"/>
                  <a:gd name="connsiteX31" fmla="*/ 221929 w 8382000"/>
                  <a:gd name="connsiteY31" fmla="*/ 1331547 h 1331547"/>
                  <a:gd name="connsiteX32" fmla="*/ 0 w 8382000"/>
                  <a:gd name="connsiteY32" fmla="*/ 1109618 h 1331547"/>
                  <a:gd name="connsiteX33" fmla="*/ 0 w 8382000"/>
                  <a:gd name="connsiteY33" fmla="*/ 554811 h 1331547"/>
                  <a:gd name="connsiteX34" fmla="*/ 0 w 8382000"/>
                  <a:gd name="connsiteY34" fmla="*/ 221925 h 1331547"/>
                  <a:gd name="connsiteX35" fmla="*/ 0 w 8382000"/>
                  <a:gd name="connsiteY35" fmla="*/ 221925 h 1331547"/>
                  <a:gd name="connsiteX36" fmla="*/ 0 w 8382000"/>
                  <a:gd name="connsiteY36" fmla="*/ 221929 h 1331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8382000" h="1331547" fill="none" extrusionOk="0">
                    <a:moveTo>
                      <a:pt x="0" y="221929"/>
                    </a:moveTo>
                    <a:cubicBezTo>
                      <a:pt x="-16757" y="110181"/>
                      <a:pt x="92443" y="-10355"/>
                      <a:pt x="221929" y="0"/>
                    </a:cubicBezTo>
                    <a:cubicBezTo>
                      <a:pt x="480680" y="-9140"/>
                      <a:pt x="600858" y="866"/>
                      <a:pt x="809465" y="0"/>
                    </a:cubicBezTo>
                    <a:cubicBezTo>
                      <a:pt x="1018072" y="-866"/>
                      <a:pt x="1273783" y="-7320"/>
                      <a:pt x="1397000" y="0"/>
                    </a:cubicBezTo>
                    <a:cubicBezTo>
                      <a:pt x="1563415" y="-59877"/>
                      <a:pt x="1780222" y="-157329"/>
                      <a:pt x="1901824" y="-244012"/>
                    </a:cubicBezTo>
                    <a:cubicBezTo>
                      <a:pt x="2023426" y="-330695"/>
                      <a:pt x="2260947" y="-385187"/>
                      <a:pt x="2448717" y="-508358"/>
                    </a:cubicBezTo>
                    <a:cubicBezTo>
                      <a:pt x="2642239" y="-411324"/>
                      <a:pt x="2791210" y="-348449"/>
                      <a:pt x="2970609" y="-254179"/>
                    </a:cubicBezTo>
                    <a:cubicBezTo>
                      <a:pt x="3150008" y="-159909"/>
                      <a:pt x="3305312" y="-84769"/>
                      <a:pt x="3492500" y="0"/>
                    </a:cubicBezTo>
                    <a:cubicBezTo>
                      <a:pt x="3635036" y="8923"/>
                      <a:pt x="3839475" y="13733"/>
                      <a:pt x="4065944" y="0"/>
                    </a:cubicBezTo>
                    <a:cubicBezTo>
                      <a:pt x="4292413" y="-13733"/>
                      <a:pt x="4406189" y="17371"/>
                      <a:pt x="4732740" y="0"/>
                    </a:cubicBezTo>
                    <a:cubicBezTo>
                      <a:pt x="5059291" y="-17371"/>
                      <a:pt x="5188129" y="-4460"/>
                      <a:pt x="5492888" y="0"/>
                    </a:cubicBezTo>
                    <a:cubicBezTo>
                      <a:pt x="5797647" y="4460"/>
                      <a:pt x="6031361" y="-23558"/>
                      <a:pt x="6253035" y="0"/>
                    </a:cubicBezTo>
                    <a:cubicBezTo>
                      <a:pt x="6474709" y="23558"/>
                      <a:pt x="6687502" y="-31814"/>
                      <a:pt x="6966506" y="0"/>
                    </a:cubicBezTo>
                    <a:cubicBezTo>
                      <a:pt x="7245510" y="31814"/>
                      <a:pt x="7753774" y="47209"/>
                      <a:pt x="8160071" y="0"/>
                    </a:cubicBezTo>
                    <a:cubicBezTo>
                      <a:pt x="8281414" y="5008"/>
                      <a:pt x="8360745" y="104952"/>
                      <a:pt x="8382000" y="221929"/>
                    </a:cubicBezTo>
                    <a:lnTo>
                      <a:pt x="8382000" y="221925"/>
                    </a:lnTo>
                    <a:lnTo>
                      <a:pt x="8382000" y="221925"/>
                    </a:lnTo>
                    <a:cubicBezTo>
                      <a:pt x="8387005" y="338156"/>
                      <a:pt x="8385175" y="426802"/>
                      <a:pt x="8382000" y="554811"/>
                    </a:cubicBezTo>
                    <a:cubicBezTo>
                      <a:pt x="8365450" y="773004"/>
                      <a:pt x="8399219" y="963018"/>
                      <a:pt x="8382000" y="1109618"/>
                    </a:cubicBezTo>
                    <a:cubicBezTo>
                      <a:pt x="8380111" y="1228691"/>
                      <a:pt x="8292094" y="1349932"/>
                      <a:pt x="8160071" y="1331547"/>
                    </a:cubicBezTo>
                    <a:cubicBezTo>
                      <a:pt x="7958364" y="1312803"/>
                      <a:pt x="7749955" y="1344618"/>
                      <a:pt x="7539951" y="1331547"/>
                    </a:cubicBezTo>
                    <a:cubicBezTo>
                      <a:pt x="7329947" y="1318476"/>
                      <a:pt x="7020222" y="1304046"/>
                      <a:pt x="6873155" y="1331547"/>
                    </a:cubicBezTo>
                    <a:cubicBezTo>
                      <a:pt x="6726088" y="1359048"/>
                      <a:pt x="6354823" y="1350647"/>
                      <a:pt x="6113008" y="1331547"/>
                    </a:cubicBezTo>
                    <a:cubicBezTo>
                      <a:pt x="5871193" y="1312447"/>
                      <a:pt x="5650787" y="1303055"/>
                      <a:pt x="5352860" y="1331547"/>
                    </a:cubicBezTo>
                    <a:cubicBezTo>
                      <a:pt x="5054933" y="1360039"/>
                      <a:pt x="4863621" y="1296749"/>
                      <a:pt x="4639389" y="1331547"/>
                    </a:cubicBezTo>
                    <a:cubicBezTo>
                      <a:pt x="4415157" y="1366345"/>
                      <a:pt x="3940885" y="1364668"/>
                      <a:pt x="3492500" y="1331547"/>
                    </a:cubicBezTo>
                    <a:cubicBezTo>
                      <a:pt x="3223276" y="1327149"/>
                      <a:pt x="3027546" y="1333173"/>
                      <a:pt x="2856865" y="1331547"/>
                    </a:cubicBezTo>
                    <a:cubicBezTo>
                      <a:pt x="2686184" y="1329921"/>
                      <a:pt x="2340676" y="1319887"/>
                      <a:pt x="2158365" y="1331547"/>
                    </a:cubicBezTo>
                    <a:cubicBezTo>
                      <a:pt x="1976054" y="1343207"/>
                      <a:pt x="1771020" y="1296764"/>
                      <a:pt x="1397000" y="1331547"/>
                    </a:cubicBezTo>
                    <a:lnTo>
                      <a:pt x="1397000" y="1331547"/>
                    </a:lnTo>
                    <a:cubicBezTo>
                      <a:pt x="1245703" y="1331374"/>
                      <a:pt x="1040945" y="1319150"/>
                      <a:pt x="821215" y="1331547"/>
                    </a:cubicBezTo>
                    <a:cubicBezTo>
                      <a:pt x="601485" y="1343944"/>
                      <a:pt x="426257" y="1312645"/>
                      <a:pt x="221929" y="1331547"/>
                    </a:cubicBezTo>
                    <a:cubicBezTo>
                      <a:pt x="118094" y="1354376"/>
                      <a:pt x="-3857" y="1241584"/>
                      <a:pt x="0" y="1109618"/>
                    </a:cubicBezTo>
                    <a:cubicBezTo>
                      <a:pt x="8722" y="855133"/>
                      <a:pt x="27510" y="690634"/>
                      <a:pt x="0" y="554811"/>
                    </a:cubicBezTo>
                    <a:cubicBezTo>
                      <a:pt x="-5366" y="394402"/>
                      <a:pt x="-13107" y="337323"/>
                      <a:pt x="0" y="221925"/>
                    </a:cubicBezTo>
                    <a:lnTo>
                      <a:pt x="0" y="221925"/>
                    </a:lnTo>
                    <a:lnTo>
                      <a:pt x="0" y="221929"/>
                    </a:lnTo>
                    <a:close/>
                  </a:path>
                  <a:path w="8382000" h="1331547" stroke="0" extrusionOk="0">
                    <a:moveTo>
                      <a:pt x="0" y="221929"/>
                    </a:moveTo>
                    <a:cubicBezTo>
                      <a:pt x="-20809" y="86525"/>
                      <a:pt x="88163" y="4203"/>
                      <a:pt x="221929" y="0"/>
                    </a:cubicBezTo>
                    <a:cubicBezTo>
                      <a:pt x="472778" y="-23230"/>
                      <a:pt x="545775" y="-29971"/>
                      <a:pt x="832966" y="0"/>
                    </a:cubicBezTo>
                    <a:cubicBezTo>
                      <a:pt x="1120157" y="29971"/>
                      <a:pt x="1191098" y="-5147"/>
                      <a:pt x="1397000" y="0"/>
                    </a:cubicBezTo>
                    <a:cubicBezTo>
                      <a:pt x="1583400" y="-84468"/>
                      <a:pt x="1803453" y="-173291"/>
                      <a:pt x="1901824" y="-244012"/>
                    </a:cubicBezTo>
                    <a:cubicBezTo>
                      <a:pt x="2000195" y="-314733"/>
                      <a:pt x="2261696" y="-398306"/>
                      <a:pt x="2448717" y="-508358"/>
                    </a:cubicBezTo>
                    <a:cubicBezTo>
                      <a:pt x="2694309" y="-405604"/>
                      <a:pt x="2717254" y="-404794"/>
                      <a:pt x="2949733" y="-264346"/>
                    </a:cubicBezTo>
                    <a:cubicBezTo>
                      <a:pt x="3182212" y="-123898"/>
                      <a:pt x="3285023" y="-84454"/>
                      <a:pt x="3492500" y="0"/>
                    </a:cubicBezTo>
                    <a:cubicBezTo>
                      <a:pt x="3724580" y="1215"/>
                      <a:pt x="3809489" y="907"/>
                      <a:pt x="4065944" y="0"/>
                    </a:cubicBezTo>
                    <a:cubicBezTo>
                      <a:pt x="4322399" y="-907"/>
                      <a:pt x="4565048" y="-22791"/>
                      <a:pt x="4732740" y="0"/>
                    </a:cubicBezTo>
                    <a:cubicBezTo>
                      <a:pt x="4900432" y="22791"/>
                      <a:pt x="5234975" y="19237"/>
                      <a:pt x="5399536" y="0"/>
                    </a:cubicBezTo>
                    <a:cubicBezTo>
                      <a:pt x="5564097" y="-19237"/>
                      <a:pt x="5871948" y="-27736"/>
                      <a:pt x="6019656" y="0"/>
                    </a:cubicBezTo>
                    <a:cubicBezTo>
                      <a:pt x="6167364" y="27736"/>
                      <a:pt x="6595489" y="-31473"/>
                      <a:pt x="6779804" y="0"/>
                    </a:cubicBezTo>
                    <a:cubicBezTo>
                      <a:pt x="6964119" y="31473"/>
                      <a:pt x="7378285" y="-18003"/>
                      <a:pt x="7539951" y="0"/>
                    </a:cubicBezTo>
                    <a:cubicBezTo>
                      <a:pt x="7701617" y="18003"/>
                      <a:pt x="8014190" y="1201"/>
                      <a:pt x="8160071" y="0"/>
                    </a:cubicBezTo>
                    <a:cubicBezTo>
                      <a:pt x="8266423" y="-15278"/>
                      <a:pt x="8378201" y="93682"/>
                      <a:pt x="8382000" y="221929"/>
                    </a:cubicBezTo>
                    <a:lnTo>
                      <a:pt x="8382000" y="221925"/>
                    </a:lnTo>
                    <a:lnTo>
                      <a:pt x="8382000" y="221925"/>
                    </a:lnTo>
                    <a:cubicBezTo>
                      <a:pt x="8374500" y="295535"/>
                      <a:pt x="8382711" y="477752"/>
                      <a:pt x="8382000" y="554811"/>
                    </a:cubicBezTo>
                    <a:cubicBezTo>
                      <a:pt x="8378891" y="675661"/>
                      <a:pt x="8404372" y="996404"/>
                      <a:pt x="8382000" y="1109618"/>
                    </a:cubicBezTo>
                    <a:cubicBezTo>
                      <a:pt x="8394309" y="1209997"/>
                      <a:pt x="8278905" y="1333467"/>
                      <a:pt x="8160071" y="1331547"/>
                    </a:cubicBezTo>
                    <a:cubicBezTo>
                      <a:pt x="7894684" y="1333693"/>
                      <a:pt x="7784743" y="1326593"/>
                      <a:pt x="7493275" y="1331547"/>
                    </a:cubicBezTo>
                    <a:cubicBezTo>
                      <a:pt x="7201807" y="1336501"/>
                      <a:pt x="7002042" y="1355070"/>
                      <a:pt x="6826479" y="1331547"/>
                    </a:cubicBezTo>
                    <a:cubicBezTo>
                      <a:pt x="6650916" y="1308024"/>
                      <a:pt x="6443282" y="1341626"/>
                      <a:pt x="6206359" y="1331547"/>
                    </a:cubicBezTo>
                    <a:cubicBezTo>
                      <a:pt x="5969436" y="1321468"/>
                      <a:pt x="5807253" y="1328128"/>
                      <a:pt x="5679590" y="1331547"/>
                    </a:cubicBezTo>
                    <a:cubicBezTo>
                      <a:pt x="5551927" y="1334966"/>
                      <a:pt x="5314371" y="1323318"/>
                      <a:pt x="5152822" y="1331547"/>
                    </a:cubicBezTo>
                    <a:cubicBezTo>
                      <a:pt x="4991273" y="1339776"/>
                      <a:pt x="4682699" y="1317580"/>
                      <a:pt x="4439350" y="1331547"/>
                    </a:cubicBezTo>
                    <a:cubicBezTo>
                      <a:pt x="4196001" y="1345514"/>
                      <a:pt x="3923731" y="1303406"/>
                      <a:pt x="3492500" y="1331547"/>
                    </a:cubicBezTo>
                    <a:cubicBezTo>
                      <a:pt x="3148437" y="1326666"/>
                      <a:pt x="3103007" y="1348195"/>
                      <a:pt x="2752090" y="1331547"/>
                    </a:cubicBezTo>
                    <a:cubicBezTo>
                      <a:pt x="2401173" y="1314900"/>
                      <a:pt x="2268815" y="1335561"/>
                      <a:pt x="2011680" y="1331547"/>
                    </a:cubicBezTo>
                    <a:cubicBezTo>
                      <a:pt x="1754545" y="1327534"/>
                      <a:pt x="1622742" y="1331805"/>
                      <a:pt x="1397000" y="1331547"/>
                    </a:cubicBezTo>
                    <a:lnTo>
                      <a:pt x="1397000" y="1331547"/>
                    </a:lnTo>
                    <a:cubicBezTo>
                      <a:pt x="1151952" y="1359530"/>
                      <a:pt x="986943" y="1307639"/>
                      <a:pt x="797714" y="1331547"/>
                    </a:cubicBezTo>
                    <a:cubicBezTo>
                      <a:pt x="608485" y="1355455"/>
                      <a:pt x="400597" y="1346802"/>
                      <a:pt x="221929" y="1331547"/>
                    </a:cubicBezTo>
                    <a:cubicBezTo>
                      <a:pt x="105620" y="1304228"/>
                      <a:pt x="-11079" y="1231829"/>
                      <a:pt x="0" y="1109618"/>
                    </a:cubicBezTo>
                    <a:cubicBezTo>
                      <a:pt x="-26685" y="914575"/>
                      <a:pt x="-23941" y="773865"/>
                      <a:pt x="0" y="554811"/>
                    </a:cubicBezTo>
                    <a:cubicBezTo>
                      <a:pt x="-9327" y="454024"/>
                      <a:pt x="-5142" y="383836"/>
                      <a:pt x="0" y="221925"/>
                    </a:cubicBezTo>
                    <a:lnTo>
                      <a:pt x="0" y="221925"/>
                    </a:lnTo>
                    <a:lnTo>
                      <a:pt x="0" y="221929"/>
                    </a:lnTo>
                    <a:close/>
                  </a:path>
                </a:pathLst>
              </a:custGeom>
              <a:solidFill>
                <a:schemeClr val="bg1">
                  <a:alpha val="98000"/>
                </a:schemeClr>
              </a:solidFill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extLst>
                  <a:ext uri="{C807C97D-BFC1-408E-A445-0C87EB9F89A2}">
                    <ask:lineSketchStyleProps xmlns="" xmlns:ask="http://schemas.microsoft.com/office/drawing/2018/sketchyshapes" sd="1219033472">
                      <a:prstGeom prst="wedgeRoundRectCallout">
                        <a:avLst>
                          <a:gd name="adj1" fmla="val -20786"/>
                          <a:gd name="adj2" fmla="val -88178"/>
                          <a:gd name="adj3" fmla="val 16667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REval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  <a:p>
                <a:pPr lvl="0" algn="ctr"/>
                <a:r>
                  <a:rPr lang="en-US" sz="2800" dirty="0">
                    <a:solidFill>
                      <a:srgbClr val="C00000"/>
                    </a:solidFill>
                    <a:latin typeface="Calibri Light" panose="020F0302020204030204"/>
                  </a:rPr>
                  <a:t>In general, HE randomness is insecure to reveal</a:t>
                </a:r>
              </a:p>
            </p:txBody>
          </p:sp>
        </mc:Choice>
        <mc:Fallback xmlns="">
          <p:sp>
            <p:nvSpPr>
              <p:cNvPr id="7" name="!!OracleHasRP">
                <a:extLst>
                  <a:ext uri="{FF2B5EF4-FFF2-40B4-BE49-F238E27FC236}">
                    <a16:creationId xmlns:a16="http://schemas.microsoft.com/office/drawing/2014/main" id="{F01B402D-C21F-F243-F765-54B6A5456D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5434943"/>
                <a:ext cx="8382000" cy="1331547"/>
              </a:xfrm>
              <a:prstGeom prst="wedgeRoundRectCallout">
                <a:avLst>
                  <a:gd name="adj1" fmla="val -20786"/>
                  <a:gd name="adj2" fmla="val -88178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 w="254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8382000"/>
                          <a:gd name="connsiteY0" fmla="*/ 221929 h 1331547"/>
                          <a:gd name="connsiteX1" fmla="*/ 221929 w 8382000"/>
                          <a:gd name="connsiteY1" fmla="*/ 0 h 1331547"/>
                          <a:gd name="connsiteX2" fmla="*/ 809465 w 8382000"/>
                          <a:gd name="connsiteY2" fmla="*/ 0 h 1331547"/>
                          <a:gd name="connsiteX3" fmla="*/ 1397000 w 8382000"/>
                          <a:gd name="connsiteY3" fmla="*/ 0 h 1331547"/>
                          <a:gd name="connsiteX4" fmla="*/ 1901824 w 8382000"/>
                          <a:gd name="connsiteY4" fmla="*/ -244012 h 1331547"/>
                          <a:gd name="connsiteX5" fmla="*/ 2448717 w 8382000"/>
                          <a:gd name="connsiteY5" fmla="*/ -508358 h 1331547"/>
                          <a:gd name="connsiteX6" fmla="*/ 2970609 w 8382000"/>
                          <a:gd name="connsiteY6" fmla="*/ -254179 h 1331547"/>
                          <a:gd name="connsiteX7" fmla="*/ 3492500 w 8382000"/>
                          <a:gd name="connsiteY7" fmla="*/ 0 h 1331547"/>
                          <a:gd name="connsiteX8" fmla="*/ 4065944 w 8382000"/>
                          <a:gd name="connsiteY8" fmla="*/ 0 h 1331547"/>
                          <a:gd name="connsiteX9" fmla="*/ 4732740 w 8382000"/>
                          <a:gd name="connsiteY9" fmla="*/ 0 h 1331547"/>
                          <a:gd name="connsiteX10" fmla="*/ 5492888 w 8382000"/>
                          <a:gd name="connsiteY10" fmla="*/ 0 h 1331547"/>
                          <a:gd name="connsiteX11" fmla="*/ 6253035 w 8382000"/>
                          <a:gd name="connsiteY11" fmla="*/ 0 h 1331547"/>
                          <a:gd name="connsiteX12" fmla="*/ 6966506 w 8382000"/>
                          <a:gd name="connsiteY12" fmla="*/ 0 h 1331547"/>
                          <a:gd name="connsiteX13" fmla="*/ 8160071 w 8382000"/>
                          <a:gd name="connsiteY13" fmla="*/ 0 h 1331547"/>
                          <a:gd name="connsiteX14" fmla="*/ 8382000 w 8382000"/>
                          <a:gd name="connsiteY14" fmla="*/ 221929 h 1331547"/>
                          <a:gd name="connsiteX15" fmla="*/ 8382000 w 8382000"/>
                          <a:gd name="connsiteY15" fmla="*/ 221925 h 1331547"/>
                          <a:gd name="connsiteX16" fmla="*/ 8382000 w 8382000"/>
                          <a:gd name="connsiteY16" fmla="*/ 221925 h 1331547"/>
                          <a:gd name="connsiteX17" fmla="*/ 8382000 w 8382000"/>
                          <a:gd name="connsiteY17" fmla="*/ 554811 h 1331547"/>
                          <a:gd name="connsiteX18" fmla="*/ 8382000 w 8382000"/>
                          <a:gd name="connsiteY18" fmla="*/ 1109618 h 1331547"/>
                          <a:gd name="connsiteX19" fmla="*/ 8160071 w 8382000"/>
                          <a:gd name="connsiteY19" fmla="*/ 1331547 h 1331547"/>
                          <a:gd name="connsiteX20" fmla="*/ 7539951 w 8382000"/>
                          <a:gd name="connsiteY20" fmla="*/ 1331547 h 1331547"/>
                          <a:gd name="connsiteX21" fmla="*/ 6873155 w 8382000"/>
                          <a:gd name="connsiteY21" fmla="*/ 1331547 h 1331547"/>
                          <a:gd name="connsiteX22" fmla="*/ 6113008 w 8382000"/>
                          <a:gd name="connsiteY22" fmla="*/ 1331547 h 1331547"/>
                          <a:gd name="connsiteX23" fmla="*/ 5352860 w 8382000"/>
                          <a:gd name="connsiteY23" fmla="*/ 1331547 h 1331547"/>
                          <a:gd name="connsiteX24" fmla="*/ 4639389 w 8382000"/>
                          <a:gd name="connsiteY24" fmla="*/ 1331547 h 1331547"/>
                          <a:gd name="connsiteX25" fmla="*/ 3492500 w 8382000"/>
                          <a:gd name="connsiteY25" fmla="*/ 1331547 h 1331547"/>
                          <a:gd name="connsiteX26" fmla="*/ 2856865 w 8382000"/>
                          <a:gd name="connsiteY26" fmla="*/ 1331547 h 1331547"/>
                          <a:gd name="connsiteX27" fmla="*/ 2158365 w 8382000"/>
                          <a:gd name="connsiteY27" fmla="*/ 1331547 h 1331547"/>
                          <a:gd name="connsiteX28" fmla="*/ 1397000 w 8382000"/>
                          <a:gd name="connsiteY28" fmla="*/ 1331547 h 1331547"/>
                          <a:gd name="connsiteX29" fmla="*/ 1397000 w 8382000"/>
                          <a:gd name="connsiteY29" fmla="*/ 1331547 h 1331547"/>
                          <a:gd name="connsiteX30" fmla="*/ 821215 w 8382000"/>
                          <a:gd name="connsiteY30" fmla="*/ 1331547 h 1331547"/>
                          <a:gd name="connsiteX31" fmla="*/ 221929 w 8382000"/>
                          <a:gd name="connsiteY31" fmla="*/ 1331547 h 1331547"/>
                          <a:gd name="connsiteX32" fmla="*/ 0 w 8382000"/>
                          <a:gd name="connsiteY32" fmla="*/ 1109618 h 1331547"/>
                          <a:gd name="connsiteX33" fmla="*/ 0 w 8382000"/>
                          <a:gd name="connsiteY33" fmla="*/ 554811 h 1331547"/>
                          <a:gd name="connsiteX34" fmla="*/ 0 w 8382000"/>
                          <a:gd name="connsiteY34" fmla="*/ 221925 h 1331547"/>
                          <a:gd name="connsiteX35" fmla="*/ 0 w 8382000"/>
                          <a:gd name="connsiteY35" fmla="*/ 221925 h 1331547"/>
                          <a:gd name="connsiteX36" fmla="*/ 0 w 8382000"/>
                          <a:gd name="connsiteY36" fmla="*/ 221929 h 13315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</a:cxnLst>
                        <a:rect l="l" t="t" r="r" b="b"/>
                        <a:pathLst>
                          <a:path w="8382000" h="1331547" fill="none" extrusionOk="0">
                            <a:moveTo>
                              <a:pt x="0" y="221929"/>
                            </a:moveTo>
                            <a:cubicBezTo>
                              <a:pt x="-16757" y="110181"/>
                              <a:pt x="92443" y="-10355"/>
                              <a:pt x="221929" y="0"/>
                            </a:cubicBezTo>
                            <a:cubicBezTo>
                              <a:pt x="480680" y="-9140"/>
                              <a:pt x="600858" y="866"/>
                              <a:pt x="809465" y="0"/>
                            </a:cubicBezTo>
                            <a:cubicBezTo>
                              <a:pt x="1018072" y="-866"/>
                              <a:pt x="1273783" y="-7320"/>
                              <a:pt x="1397000" y="0"/>
                            </a:cubicBezTo>
                            <a:cubicBezTo>
                              <a:pt x="1563415" y="-59877"/>
                              <a:pt x="1780222" y="-157329"/>
                              <a:pt x="1901824" y="-244012"/>
                            </a:cubicBezTo>
                            <a:cubicBezTo>
                              <a:pt x="2023426" y="-330695"/>
                              <a:pt x="2260947" y="-385187"/>
                              <a:pt x="2448717" y="-508358"/>
                            </a:cubicBezTo>
                            <a:cubicBezTo>
                              <a:pt x="2642239" y="-411324"/>
                              <a:pt x="2791210" y="-348449"/>
                              <a:pt x="2970609" y="-254179"/>
                            </a:cubicBezTo>
                            <a:cubicBezTo>
                              <a:pt x="3150008" y="-159909"/>
                              <a:pt x="3305312" y="-84769"/>
                              <a:pt x="3492500" y="0"/>
                            </a:cubicBezTo>
                            <a:cubicBezTo>
                              <a:pt x="3635036" y="8923"/>
                              <a:pt x="3839475" y="13733"/>
                              <a:pt x="4065944" y="0"/>
                            </a:cubicBezTo>
                            <a:cubicBezTo>
                              <a:pt x="4292413" y="-13733"/>
                              <a:pt x="4406189" y="17371"/>
                              <a:pt x="4732740" y="0"/>
                            </a:cubicBezTo>
                            <a:cubicBezTo>
                              <a:pt x="5059291" y="-17371"/>
                              <a:pt x="5188129" y="-4460"/>
                              <a:pt x="5492888" y="0"/>
                            </a:cubicBezTo>
                            <a:cubicBezTo>
                              <a:pt x="5797647" y="4460"/>
                              <a:pt x="6031361" y="-23558"/>
                              <a:pt x="6253035" y="0"/>
                            </a:cubicBezTo>
                            <a:cubicBezTo>
                              <a:pt x="6474709" y="23558"/>
                              <a:pt x="6687502" y="-31814"/>
                              <a:pt x="6966506" y="0"/>
                            </a:cubicBezTo>
                            <a:cubicBezTo>
                              <a:pt x="7245510" y="31814"/>
                              <a:pt x="7753774" y="47209"/>
                              <a:pt x="8160071" y="0"/>
                            </a:cubicBezTo>
                            <a:cubicBezTo>
                              <a:pt x="8281414" y="5008"/>
                              <a:pt x="8360745" y="104952"/>
                              <a:pt x="8382000" y="221929"/>
                            </a:cubicBezTo>
                            <a:lnTo>
                              <a:pt x="8382000" y="221925"/>
                            </a:lnTo>
                            <a:lnTo>
                              <a:pt x="8382000" y="221925"/>
                            </a:lnTo>
                            <a:cubicBezTo>
                              <a:pt x="8387005" y="338156"/>
                              <a:pt x="8385175" y="426802"/>
                              <a:pt x="8382000" y="554811"/>
                            </a:cubicBezTo>
                            <a:cubicBezTo>
                              <a:pt x="8365450" y="773004"/>
                              <a:pt x="8399219" y="963018"/>
                              <a:pt x="8382000" y="1109618"/>
                            </a:cubicBezTo>
                            <a:cubicBezTo>
                              <a:pt x="8380111" y="1228691"/>
                              <a:pt x="8292094" y="1349932"/>
                              <a:pt x="8160071" y="1331547"/>
                            </a:cubicBezTo>
                            <a:cubicBezTo>
                              <a:pt x="7958364" y="1312803"/>
                              <a:pt x="7749955" y="1344618"/>
                              <a:pt x="7539951" y="1331547"/>
                            </a:cubicBezTo>
                            <a:cubicBezTo>
                              <a:pt x="7329947" y="1318476"/>
                              <a:pt x="7020222" y="1304046"/>
                              <a:pt x="6873155" y="1331547"/>
                            </a:cubicBezTo>
                            <a:cubicBezTo>
                              <a:pt x="6726088" y="1359048"/>
                              <a:pt x="6354823" y="1350647"/>
                              <a:pt x="6113008" y="1331547"/>
                            </a:cubicBezTo>
                            <a:cubicBezTo>
                              <a:pt x="5871193" y="1312447"/>
                              <a:pt x="5650787" y="1303055"/>
                              <a:pt x="5352860" y="1331547"/>
                            </a:cubicBezTo>
                            <a:cubicBezTo>
                              <a:pt x="5054933" y="1360039"/>
                              <a:pt x="4863621" y="1296749"/>
                              <a:pt x="4639389" y="1331547"/>
                            </a:cubicBezTo>
                            <a:cubicBezTo>
                              <a:pt x="4415157" y="1366345"/>
                              <a:pt x="3940885" y="1364668"/>
                              <a:pt x="3492500" y="1331547"/>
                            </a:cubicBezTo>
                            <a:cubicBezTo>
                              <a:pt x="3223276" y="1327149"/>
                              <a:pt x="3027546" y="1333173"/>
                              <a:pt x="2856865" y="1331547"/>
                            </a:cubicBezTo>
                            <a:cubicBezTo>
                              <a:pt x="2686184" y="1329921"/>
                              <a:pt x="2340676" y="1319887"/>
                              <a:pt x="2158365" y="1331547"/>
                            </a:cubicBezTo>
                            <a:cubicBezTo>
                              <a:pt x="1976054" y="1343207"/>
                              <a:pt x="1771020" y="1296764"/>
                              <a:pt x="1397000" y="1331547"/>
                            </a:cubicBezTo>
                            <a:lnTo>
                              <a:pt x="1397000" y="1331547"/>
                            </a:lnTo>
                            <a:cubicBezTo>
                              <a:pt x="1245703" y="1331374"/>
                              <a:pt x="1040945" y="1319150"/>
                              <a:pt x="821215" y="1331547"/>
                            </a:cubicBezTo>
                            <a:cubicBezTo>
                              <a:pt x="601485" y="1343944"/>
                              <a:pt x="426257" y="1312645"/>
                              <a:pt x="221929" y="1331547"/>
                            </a:cubicBezTo>
                            <a:cubicBezTo>
                              <a:pt x="118094" y="1354376"/>
                              <a:pt x="-3857" y="1241584"/>
                              <a:pt x="0" y="1109618"/>
                            </a:cubicBezTo>
                            <a:cubicBezTo>
                              <a:pt x="8722" y="855133"/>
                              <a:pt x="27510" y="690634"/>
                              <a:pt x="0" y="554811"/>
                            </a:cubicBezTo>
                            <a:cubicBezTo>
                              <a:pt x="-5366" y="394402"/>
                              <a:pt x="-13107" y="337323"/>
                              <a:pt x="0" y="221925"/>
                            </a:cubicBezTo>
                            <a:lnTo>
                              <a:pt x="0" y="221925"/>
                            </a:lnTo>
                            <a:lnTo>
                              <a:pt x="0" y="221929"/>
                            </a:lnTo>
                            <a:close/>
                          </a:path>
                          <a:path w="8382000" h="1331547" stroke="0" extrusionOk="0">
                            <a:moveTo>
                              <a:pt x="0" y="221929"/>
                            </a:moveTo>
                            <a:cubicBezTo>
                              <a:pt x="-20809" y="86525"/>
                              <a:pt x="88163" y="4203"/>
                              <a:pt x="221929" y="0"/>
                            </a:cubicBezTo>
                            <a:cubicBezTo>
                              <a:pt x="472778" y="-23230"/>
                              <a:pt x="545775" y="-29971"/>
                              <a:pt x="832966" y="0"/>
                            </a:cubicBezTo>
                            <a:cubicBezTo>
                              <a:pt x="1120157" y="29971"/>
                              <a:pt x="1191098" y="-5147"/>
                              <a:pt x="1397000" y="0"/>
                            </a:cubicBezTo>
                            <a:cubicBezTo>
                              <a:pt x="1583400" y="-84468"/>
                              <a:pt x="1803453" y="-173291"/>
                              <a:pt x="1901824" y="-244012"/>
                            </a:cubicBezTo>
                            <a:cubicBezTo>
                              <a:pt x="2000195" y="-314733"/>
                              <a:pt x="2261696" y="-398306"/>
                              <a:pt x="2448717" y="-508358"/>
                            </a:cubicBezTo>
                            <a:cubicBezTo>
                              <a:pt x="2694309" y="-405604"/>
                              <a:pt x="2717254" y="-404794"/>
                              <a:pt x="2949733" y="-264346"/>
                            </a:cubicBezTo>
                            <a:cubicBezTo>
                              <a:pt x="3182212" y="-123898"/>
                              <a:pt x="3285023" y="-84454"/>
                              <a:pt x="3492500" y="0"/>
                            </a:cubicBezTo>
                            <a:cubicBezTo>
                              <a:pt x="3724580" y="1215"/>
                              <a:pt x="3809489" y="907"/>
                              <a:pt x="4065944" y="0"/>
                            </a:cubicBezTo>
                            <a:cubicBezTo>
                              <a:pt x="4322399" y="-907"/>
                              <a:pt x="4565048" y="-22791"/>
                              <a:pt x="4732740" y="0"/>
                            </a:cubicBezTo>
                            <a:cubicBezTo>
                              <a:pt x="4900432" y="22791"/>
                              <a:pt x="5234975" y="19237"/>
                              <a:pt x="5399536" y="0"/>
                            </a:cubicBezTo>
                            <a:cubicBezTo>
                              <a:pt x="5564097" y="-19237"/>
                              <a:pt x="5871948" y="-27736"/>
                              <a:pt x="6019656" y="0"/>
                            </a:cubicBezTo>
                            <a:cubicBezTo>
                              <a:pt x="6167364" y="27736"/>
                              <a:pt x="6595489" y="-31473"/>
                              <a:pt x="6779804" y="0"/>
                            </a:cubicBezTo>
                            <a:cubicBezTo>
                              <a:pt x="6964119" y="31473"/>
                              <a:pt x="7378285" y="-18003"/>
                              <a:pt x="7539951" y="0"/>
                            </a:cubicBezTo>
                            <a:cubicBezTo>
                              <a:pt x="7701617" y="18003"/>
                              <a:pt x="8014190" y="1201"/>
                              <a:pt x="8160071" y="0"/>
                            </a:cubicBezTo>
                            <a:cubicBezTo>
                              <a:pt x="8266423" y="-15278"/>
                              <a:pt x="8378201" y="93682"/>
                              <a:pt x="8382000" y="221929"/>
                            </a:cubicBezTo>
                            <a:lnTo>
                              <a:pt x="8382000" y="221925"/>
                            </a:lnTo>
                            <a:lnTo>
                              <a:pt x="8382000" y="221925"/>
                            </a:lnTo>
                            <a:cubicBezTo>
                              <a:pt x="8374500" y="295535"/>
                              <a:pt x="8382711" y="477752"/>
                              <a:pt x="8382000" y="554811"/>
                            </a:cubicBezTo>
                            <a:cubicBezTo>
                              <a:pt x="8378891" y="675661"/>
                              <a:pt x="8404372" y="996404"/>
                              <a:pt x="8382000" y="1109618"/>
                            </a:cubicBezTo>
                            <a:cubicBezTo>
                              <a:pt x="8394309" y="1209997"/>
                              <a:pt x="8278905" y="1333467"/>
                              <a:pt x="8160071" y="1331547"/>
                            </a:cubicBezTo>
                            <a:cubicBezTo>
                              <a:pt x="7894684" y="1333693"/>
                              <a:pt x="7784743" y="1326593"/>
                              <a:pt x="7493275" y="1331547"/>
                            </a:cubicBezTo>
                            <a:cubicBezTo>
                              <a:pt x="7201807" y="1336501"/>
                              <a:pt x="7002042" y="1355070"/>
                              <a:pt x="6826479" y="1331547"/>
                            </a:cubicBezTo>
                            <a:cubicBezTo>
                              <a:pt x="6650916" y="1308024"/>
                              <a:pt x="6443282" y="1341626"/>
                              <a:pt x="6206359" y="1331547"/>
                            </a:cubicBezTo>
                            <a:cubicBezTo>
                              <a:pt x="5969436" y="1321468"/>
                              <a:pt x="5807253" y="1328128"/>
                              <a:pt x="5679590" y="1331547"/>
                            </a:cubicBezTo>
                            <a:cubicBezTo>
                              <a:pt x="5551927" y="1334966"/>
                              <a:pt x="5314371" y="1323318"/>
                              <a:pt x="5152822" y="1331547"/>
                            </a:cubicBezTo>
                            <a:cubicBezTo>
                              <a:pt x="4991273" y="1339776"/>
                              <a:pt x="4682699" y="1317580"/>
                              <a:pt x="4439350" y="1331547"/>
                            </a:cubicBezTo>
                            <a:cubicBezTo>
                              <a:pt x="4196001" y="1345514"/>
                              <a:pt x="3923731" y="1303406"/>
                              <a:pt x="3492500" y="1331547"/>
                            </a:cubicBezTo>
                            <a:cubicBezTo>
                              <a:pt x="3148437" y="1326666"/>
                              <a:pt x="3103007" y="1348195"/>
                              <a:pt x="2752090" y="1331547"/>
                            </a:cubicBezTo>
                            <a:cubicBezTo>
                              <a:pt x="2401173" y="1314900"/>
                              <a:pt x="2268815" y="1335561"/>
                              <a:pt x="2011680" y="1331547"/>
                            </a:cubicBezTo>
                            <a:cubicBezTo>
                              <a:pt x="1754545" y="1327534"/>
                              <a:pt x="1622742" y="1331805"/>
                              <a:pt x="1397000" y="1331547"/>
                            </a:cubicBezTo>
                            <a:lnTo>
                              <a:pt x="1397000" y="1331547"/>
                            </a:lnTo>
                            <a:cubicBezTo>
                              <a:pt x="1151952" y="1359530"/>
                              <a:pt x="986943" y="1307639"/>
                              <a:pt x="797714" y="1331547"/>
                            </a:cubicBezTo>
                            <a:cubicBezTo>
                              <a:pt x="608485" y="1355455"/>
                              <a:pt x="400597" y="1346802"/>
                              <a:pt x="221929" y="1331547"/>
                            </a:cubicBezTo>
                            <a:cubicBezTo>
                              <a:pt x="105620" y="1304228"/>
                              <a:pt x="-11079" y="1231829"/>
                              <a:pt x="0" y="1109618"/>
                            </a:cubicBezTo>
                            <a:cubicBezTo>
                              <a:pt x="-26685" y="914575"/>
                              <a:pt x="-23941" y="773865"/>
                              <a:pt x="0" y="554811"/>
                            </a:cubicBezTo>
                            <a:cubicBezTo>
                              <a:pt x="-9327" y="454024"/>
                              <a:pt x="-5142" y="383836"/>
                              <a:pt x="0" y="221925"/>
                            </a:cubicBezTo>
                            <a:lnTo>
                              <a:pt x="0" y="221925"/>
                            </a:lnTo>
                            <a:lnTo>
                              <a:pt x="0" y="221929"/>
                            </a:ln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507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F044A-9293-4839-9CF3-31768511F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274320"/>
            <a:ext cx="11457432" cy="731520"/>
          </a:xfrm>
        </p:spPr>
        <p:txBody>
          <a:bodyPr/>
          <a:lstStyle/>
          <a:p>
            <a:r>
              <a:rPr lang="en-US" dirty="0"/>
              <a:t>A Warm-up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605F3AD-1DD3-46FA-9C19-D3D50CF032C8}"/>
                  </a:ext>
                </a:extLst>
              </p:cNvPr>
              <p:cNvSpPr/>
              <p:nvPr/>
            </p:nvSpPr>
            <p:spPr>
              <a:xfrm>
                <a:off x="508901" y="2626470"/>
                <a:ext cx="2594219" cy="644407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rgbClr val="FF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605F3AD-1DD3-46FA-9C19-D3D50CF032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01" y="2626470"/>
                <a:ext cx="2594219" cy="644407"/>
              </a:xfrm>
              <a:prstGeom prst="rect">
                <a:avLst/>
              </a:prstGeom>
              <a:blipFill>
                <a:blip r:embed="rId2"/>
                <a:stretch>
                  <a:fillRect l="-467"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CE86A2-7127-4B2E-90F0-83143D8D4A56}"/>
                  </a:ext>
                </a:extLst>
              </p:cNvPr>
              <p:cNvSpPr txBox="1"/>
              <p:nvPr/>
            </p:nvSpPr>
            <p:spPr>
              <a:xfrm>
                <a:off x="3575713" y="1145412"/>
                <a:ext cx="38100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𝐶𝑅𝑆</m:t>
                      </m:r>
                      <m:r>
                        <a:rPr lang="en-US" sz="24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2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CE86A2-7127-4B2E-90F0-83143D8D4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713" y="1145412"/>
                <a:ext cx="3810000" cy="369332"/>
              </a:xfrm>
              <a:prstGeom prst="rect">
                <a:avLst/>
              </a:prstGeom>
              <a:blipFill>
                <a:blip r:embed="rId3"/>
                <a:stretch>
                  <a:fillRect t="-6667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05BAA8E-1A57-475C-8C26-18B261E5A4C0}"/>
                  </a:ext>
                </a:extLst>
              </p:cNvPr>
              <p:cNvSpPr/>
              <p:nvPr/>
            </p:nvSpPr>
            <p:spPr>
              <a:xfrm>
                <a:off x="4052398" y="2626471"/>
                <a:ext cx="2782900" cy="644411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rgbClr val="FF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05BAA8E-1A57-475C-8C26-18B261E5A4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398" y="2626471"/>
                <a:ext cx="2782900" cy="644411"/>
              </a:xfrm>
              <a:prstGeom prst="rect">
                <a:avLst/>
              </a:prstGeom>
              <a:blipFill>
                <a:blip r:embed="rId4"/>
                <a:stretch>
                  <a:fillRect l="-452" t="-3774" b="-24528"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7CDFB6B-D3E4-488A-91B8-273550E2AEE7}"/>
                  </a:ext>
                </a:extLst>
              </p:cNvPr>
              <p:cNvSpPr/>
              <p:nvPr/>
            </p:nvSpPr>
            <p:spPr>
              <a:xfrm>
                <a:off x="4052398" y="1670516"/>
                <a:ext cx="2782900" cy="644411"/>
              </a:xfrm>
              <a:prstGeom prst="rect">
                <a:avLst/>
              </a:prstGeom>
              <a:solidFill>
                <a:schemeClr val="accent2">
                  <a:tint val="65000"/>
                  <a:alpha val="70000"/>
                </a:schemeClr>
              </a:solidFill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𝐶𝑅𝑆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7CDFB6B-D3E4-488A-91B8-273550E2AE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398" y="1670516"/>
                <a:ext cx="2782900" cy="6444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Right 9">
            <a:extLst>
              <a:ext uri="{FF2B5EF4-FFF2-40B4-BE49-F238E27FC236}">
                <a16:creationId xmlns:a16="http://schemas.microsoft.com/office/drawing/2014/main" id="{57A31D3D-5A5F-46E4-889E-C4638378C185}"/>
              </a:ext>
            </a:extLst>
          </p:cNvPr>
          <p:cNvSpPr/>
          <p:nvPr/>
        </p:nvSpPr>
        <p:spPr>
          <a:xfrm>
            <a:off x="3180942" y="2821024"/>
            <a:ext cx="651753" cy="311282"/>
          </a:xfrm>
          <a:prstGeom prst="rightArrow">
            <a:avLst>
              <a:gd name="adj1" fmla="val 31249"/>
              <a:gd name="adj2" fmla="val 50000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B983D76-28A8-48E9-9A98-8308407FD468}"/>
                  </a:ext>
                </a:extLst>
              </p:cNvPr>
              <p:cNvSpPr/>
              <p:nvPr/>
            </p:nvSpPr>
            <p:spPr>
              <a:xfrm>
                <a:off x="5210795" y="2256798"/>
                <a:ext cx="46284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B983D76-28A8-48E9-9A98-8308407FD4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795" y="2256798"/>
                <a:ext cx="462843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C4B33B3-C56F-40F1-8F9E-9C18366C4089}"/>
                  </a:ext>
                </a:extLst>
              </p:cNvPr>
              <p:cNvSpPr/>
              <p:nvPr/>
            </p:nvSpPr>
            <p:spPr>
              <a:xfrm>
                <a:off x="7781314" y="2626470"/>
                <a:ext cx="2782900" cy="644411"/>
              </a:xfrm>
              <a:prstGeom prst="rect">
                <a:avLst/>
              </a:prstGeom>
              <a:solidFill>
                <a:schemeClr val="accent1">
                  <a:tint val="65000"/>
                  <a:alpha val="70000"/>
                </a:schemeClr>
              </a:solidFill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ct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′+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C4B33B3-C56F-40F1-8F9E-9C18366C40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314" y="2626470"/>
                <a:ext cx="2782900" cy="644411"/>
              </a:xfrm>
              <a:prstGeom prst="rect">
                <a:avLst/>
              </a:prstGeom>
              <a:blipFill>
                <a:blip r:embed="rId17"/>
                <a:stretch>
                  <a:fillRect t="-3774" b="-2452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Right 12">
            <a:extLst>
              <a:ext uri="{FF2B5EF4-FFF2-40B4-BE49-F238E27FC236}">
                <a16:creationId xmlns:a16="http://schemas.microsoft.com/office/drawing/2014/main" id="{7F1FB211-75BA-4E2B-93F3-9D68351E9039}"/>
              </a:ext>
            </a:extLst>
          </p:cNvPr>
          <p:cNvSpPr/>
          <p:nvPr/>
        </p:nvSpPr>
        <p:spPr>
          <a:xfrm>
            <a:off x="6992157" y="2836680"/>
            <a:ext cx="651753" cy="311282"/>
          </a:xfrm>
          <a:prstGeom prst="rightArrow">
            <a:avLst>
              <a:gd name="adj1" fmla="val 31249"/>
              <a:gd name="adj2" fmla="val 50000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2525802-3551-43F4-B830-B843555B6912}"/>
                  </a:ext>
                </a:extLst>
              </p:cNvPr>
              <p:cNvSpPr txBox="1"/>
              <p:nvPr/>
            </p:nvSpPr>
            <p:spPr>
              <a:xfrm>
                <a:off x="7690967" y="1946886"/>
                <a:ext cx="32976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Marginally random ciphertext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Reveals nothing beyond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2525802-3551-43F4-B830-B843555B6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0967" y="1946886"/>
                <a:ext cx="3297677" cy="646331"/>
              </a:xfrm>
              <a:prstGeom prst="rect">
                <a:avLst/>
              </a:prstGeom>
              <a:blipFill>
                <a:blip r:embed="rId18"/>
                <a:stretch>
                  <a:fillRect l="-1664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9EF3404-A800-4454-BB2F-DE7C415AD763}"/>
                  </a:ext>
                </a:extLst>
              </p:cNvPr>
              <p:cNvSpPr/>
              <p:nvPr/>
            </p:nvSpPr>
            <p:spPr>
              <a:xfrm>
                <a:off x="620261" y="1377243"/>
                <a:ext cx="2482859" cy="653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000" b="0" i="0" smtClean="0">
                          <a:latin typeface="Cambria Math" panose="02040503050406030204" pitchFamily="18" charset="0"/>
                        </a:rPr>
                        <m:t>pk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𝑟𝐵</m:t>
                                </m:r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9EF3404-A800-4454-BB2F-DE7C415AD7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61" y="1377243"/>
                <a:ext cx="2482859" cy="65383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A8BDA83-A662-41F4-9622-B47B054E6537}"/>
              </a:ext>
            </a:extLst>
          </p:cNvPr>
          <p:cNvCxnSpPr>
            <a:cxnSpLocks/>
          </p:cNvCxnSpPr>
          <p:nvPr/>
        </p:nvCxnSpPr>
        <p:spPr>
          <a:xfrm>
            <a:off x="0" y="3784060"/>
            <a:ext cx="121920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1FA29FB-9177-4096-A973-7EA845D77D92}"/>
                  </a:ext>
                </a:extLst>
              </p:cNvPr>
              <p:cNvSpPr txBox="1"/>
              <p:nvPr/>
            </p:nvSpPr>
            <p:spPr>
              <a:xfrm>
                <a:off x="2376116" y="3568616"/>
                <a:ext cx="493148" cy="43088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1FA29FB-9177-4096-A973-7EA845D77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116" y="3568616"/>
                <a:ext cx="493148" cy="43088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2433429-F593-F096-62FC-2407EC3B37CC}"/>
                  </a:ext>
                </a:extLst>
              </p:cNvPr>
              <p:cNvSpPr/>
              <p:nvPr/>
            </p:nvSpPr>
            <p:spPr>
              <a:xfrm>
                <a:off x="738691" y="5612675"/>
                <a:ext cx="2594219" cy="644407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rgbClr val="FF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2433429-F593-F096-62FC-2407EC3B37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691" y="5612675"/>
                <a:ext cx="2594219" cy="644407"/>
              </a:xfrm>
              <a:prstGeom prst="rect">
                <a:avLst/>
              </a:prstGeom>
              <a:blipFill>
                <a:blip r:embed="rId22"/>
                <a:stretch>
                  <a:fillRect l="-701"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613A1C0-BCE1-50F3-F78D-C5BB5D783320}"/>
                  </a:ext>
                </a:extLst>
              </p:cNvPr>
              <p:cNvSpPr/>
              <p:nvPr/>
            </p:nvSpPr>
            <p:spPr>
              <a:xfrm>
                <a:off x="4282188" y="5612676"/>
                <a:ext cx="2782900" cy="644411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rgbClr val="FF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613A1C0-BCE1-50F3-F78D-C5BB5D7833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188" y="5612676"/>
                <a:ext cx="2782900" cy="644411"/>
              </a:xfrm>
              <a:prstGeom prst="rect">
                <a:avLst/>
              </a:prstGeom>
              <a:blipFill>
                <a:blip r:embed="rId24"/>
                <a:stretch>
                  <a:fillRect l="-452" t="-3846" b="-25000"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row: Right 9">
            <a:extLst>
              <a:ext uri="{FF2B5EF4-FFF2-40B4-BE49-F238E27FC236}">
                <a16:creationId xmlns:a16="http://schemas.microsoft.com/office/drawing/2014/main" id="{DB2B1312-CCBC-8CDB-CF40-587E40B4DC49}"/>
              </a:ext>
            </a:extLst>
          </p:cNvPr>
          <p:cNvSpPr/>
          <p:nvPr/>
        </p:nvSpPr>
        <p:spPr>
          <a:xfrm>
            <a:off x="3410732" y="5807229"/>
            <a:ext cx="651753" cy="311282"/>
          </a:xfrm>
          <a:prstGeom prst="rightArrow">
            <a:avLst>
              <a:gd name="adj1" fmla="val 31249"/>
              <a:gd name="adj2" fmla="val 50000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3AD7B31-8362-3277-403A-514592F3EE69}"/>
                  </a:ext>
                </a:extLst>
              </p:cNvPr>
              <p:cNvSpPr/>
              <p:nvPr/>
            </p:nvSpPr>
            <p:spPr>
              <a:xfrm>
                <a:off x="7944198" y="5612675"/>
                <a:ext cx="2782900" cy="644411"/>
              </a:xfrm>
              <a:prstGeom prst="rect">
                <a:avLst/>
              </a:prstGeom>
              <a:solidFill>
                <a:schemeClr val="accent1">
                  <a:tint val="65000"/>
                  <a:alpha val="70000"/>
                </a:schemeClr>
              </a:solidFill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ct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′+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3AD7B31-8362-3277-403A-514592F3EE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198" y="5612675"/>
                <a:ext cx="2782900" cy="644411"/>
              </a:xfrm>
              <a:prstGeom prst="rect">
                <a:avLst/>
              </a:prstGeom>
              <a:blipFill>
                <a:blip r:embed="rId27"/>
                <a:stretch>
                  <a:fillRect t="-3846" b="-2500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C8E06B6-E3C0-2974-669E-77809992BFFD}"/>
                  </a:ext>
                </a:extLst>
              </p:cNvPr>
              <p:cNvSpPr/>
              <p:nvPr/>
            </p:nvSpPr>
            <p:spPr>
              <a:xfrm>
                <a:off x="850051" y="4363448"/>
                <a:ext cx="2482859" cy="653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000" b="0" i="0" smtClean="0">
                          <a:latin typeface="Cambria Math" panose="02040503050406030204" pitchFamily="18" charset="0"/>
                        </a:rPr>
                        <m:t>pk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𝑟𝐵</m:t>
                                </m:r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C8E06B6-E3C0-2974-669E-77809992BF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51" y="4363448"/>
                <a:ext cx="2482859" cy="653833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1A4F56D-F980-FD49-AB74-C52A2FF8E161}"/>
                  </a:ext>
                </a:extLst>
              </p:cNvPr>
              <p:cNvSpPr txBox="1"/>
              <p:nvPr/>
            </p:nvSpPr>
            <p:spPr>
              <a:xfrm>
                <a:off x="7806794" y="4656092"/>
                <a:ext cx="329767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Replace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ct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ct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ct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a fresh 0 ciphertext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safe leakage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1A4F56D-F980-FD49-AB74-C52A2FF8E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794" y="4656092"/>
                <a:ext cx="3297678" cy="923330"/>
              </a:xfrm>
              <a:prstGeom prst="rect">
                <a:avLst/>
              </a:prstGeom>
              <a:blipFill>
                <a:blip r:embed="rId29"/>
                <a:stretch>
                  <a:fillRect l="-1533" t="-2703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15D31E3E-BBB7-3CBD-981F-832A568573F9}"/>
              </a:ext>
            </a:extLst>
          </p:cNvPr>
          <p:cNvSpPr txBox="1"/>
          <p:nvPr/>
        </p:nvSpPr>
        <p:spPr>
          <a:xfrm>
            <a:off x="9079530" y="1115177"/>
            <a:ext cx="2743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Honest construction</a:t>
            </a:r>
            <a:endParaRPr lang="en-US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C69A31E-4538-146E-CF6B-F11FE65031B9}"/>
              </a:ext>
            </a:extLst>
          </p:cNvPr>
          <p:cNvSpPr txBox="1"/>
          <p:nvPr/>
        </p:nvSpPr>
        <p:spPr>
          <a:xfrm>
            <a:off x="9079530" y="3829718"/>
            <a:ext cx="2854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CRO Real Distribution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2465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/>
      <p:bldP spid="3" grpId="0" animBg="1"/>
      <p:bldP spid="20" grpId="0" animBg="1"/>
      <p:bldP spid="29" grpId="0" animBg="1"/>
      <p:bldP spid="31" grpId="0" animBg="1"/>
      <p:bldP spid="33" grpId="0" animBg="1"/>
      <p:bldP spid="36" grpId="0"/>
      <p:bldP spid="37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F044A-9293-4839-9CF3-31768511F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274320"/>
            <a:ext cx="11457432" cy="731520"/>
          </a:xfrm>
        </p:spPr>
        <p:txBody>
          <a:bodyPr/>
          <a:lstStyle/>
          <a:p>
            <a:r>
              <a:rPr lang="en-US" dirty="0"/>
              <a:t>A Warm-up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605F3AD-1DD3-46FA-9C19-D3D50CF032C8}"/>
                  </a:ext>
                </a:extLst>
              </p:cNvPr>
              <p:cNvSpPr/>
              <p:nvPr/>
            </p:nvSpPr>
            <p:spPr>
              <a:xfrm>
                <a:off x="508901" y="2626470"/>
                <a:ext cx="2594219" cy="644407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rgbClr val="FF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605F3AD-1DD3-46FA-9C19-D3D50CF032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01" y="2626470"/>
                <a:ext cx="2594219" cy="644407"/>
              </a:xfrm>
              <a:prstGeom prst="rect">
                <a:avLst/>
              </a:prstGeom>
              <a:blipFill>
                <a:blip r:embed="rId2"/>
                <a:stretch>
                  <a:fillRect l="-467"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CE86A2-7127-4B2E-90F0-83143D8D4A56}"/>
                  </a:ext>
                </a:extLst>
              </p:cNvPr>
              <p:cNvSpPr txBox="1"/>
              <p:nvPr/>
            </p:nvSpPr>
            <p:spPr>
              <a:xfrm>
                <a:off x="3575713" y="1145412"/>
                <a:ext cx="38100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𝐶𝑅𝑆</m:t>
                      </m:r>
                      <m:r>
                        <a:rPr lang="en-US" sz="24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2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CE86A2-7127-4B2E-90F0-83143D8D4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713" y="1145412"/>
                <a:ext cx="3810000" cy="369332"/>
              </a:xfrm>
              <a:prstGeom prst="rect">
                <a:avLst/>
              </a:prstGeom>
              <a:blipFill>
                <a:blip r:embed="rId3"/>
                <a:stretch>
                  <a:fillRect t="-6667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05BAA8E-1A57-475C-8C26-18B261E5A4C0}"/>
                  </a:ext>
                </a:extLst>
              </p:cNvPr>
              <p:cNvSpPr/>
              <p:nvPr/>
            </p:nvSpPr>
            <p:spPr>
              <a:xfrm>
                <a:off x="4052398" y="2626471"/>
                <a:ext cx="2782900" cy="644411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rgbClr val="FF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05BAA8E-1A57-475C-8C26-18B261E5A4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398" y="2626471"/>
                <a:ext cx="2782900" cy="644411"/>
              </a:xfrm>
              <a:prstGeom prst="rect">
                <a:avLst/>
              </a:prstGeom>
              <a:blipFill>
                <a:blip r:embed="rId4"/>
                <a:stretch>
                  <a:fillRect l="-452" t="-3774" b="-24528"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7CDFB6B-D3E4-488A-91B8-273550E2AEE7}"/>
                  </a:ext>
                </a:extLst>
              </p:cNvPr>
              <p:cNvSpPr/>
              <p:nvPr/>
            </p:nvSpPr>
            <p:spPr>
              <a:xfrm>
                <a:off x="4052398" y="1670516"/>
                <a:ext cx="2782900" cy="644411"/>
              </a:xfrm>
              <a:prstGeom prst="rect">
                <a:avLst/>
              </a:prstGeom>
              <a:solidFill>
                <a:schemeClr val="accent2">
                  <a:tint val="65000"/>
                  <a:alpha val="70000"/>
                </a:schemeClr>
              </a:solidFill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𝐶𝑅𝑆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7CDFB6B-D3E4-488A-91B8-273550E2AE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398" y="1670516"/>
                <a:ext cx="2782900" cy="64441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Right 9">
            <a:extLst>
              <a:ext uri="{FF2B5EF4-FFF2-40B4-BE49-F238E27FC236}">
                <a16:creationId xmlns:a16="http://schemas.microsoft.com/office/drawing/2014/main" id="{57A31D3D-5A5F-46E4-889E-C4638378C185}"/>
              </a:ext>
            </a:extLst>
          </p:cNvPr>
          <p:cNvSpPr/>
          <p:nvPr/>
        </p:nvSpPr>
        <p:spPr>
          <a:xfrm>
            <a:off x="3180942" y="2821024"/>
            <a:ext cx="651753" cy="311282"/>
          </a:xfrm>
          <a:prstGeom prst="rightArrow">
            <a:avLst>
              <a:gd name="adj1" fmla="val 31249"/>
              <a:gd name="adj2" fmla="val 50000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B983D76-28A8-48E9-9A98-8308407FD468}"/>
                  </a:ext>
                </a:extLst>
              </p:cNvPr>
              <p:cNvSpPr/>
              <p:nvPr/>
            </p:nvSpPr>
            <p:spPr>
              <a:xfrm>
                <a:off x="5210795" y="2256798"/>
                <a:ext cx="46284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B983D76-28A8-48E9-9A98-8308407FD4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795" y="2256798"/>
                <a:ext cx="462843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C4B33B3-C56F-40F1-8F9E-9C18366C4089}"/>
                  </a:ext>
                </a:extLst>
              </p:cNvPr>
              <p:cNvSpPr/>
              <p:nvPr/>
            </p:nvSpPr>
            <p:spPr>
              <a:xfrm>
                <a:off x="7781314" y="2626470"/>
                <a:ext cx="2782900" cy="644411"/>
              </a:xfrm>
              <a:prstGeom prst="rect">
                <a:avLst/>
              </a:prstGeom>
              <a:solidFill>
                <a:schemeClr val="accent1">
                  <a:tint val="65000"/>
                  <a:alpha val="70000"/>
                </a:schemeClr>
              </a:solidFill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ct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′+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C4B33B3-C56F-40F1-8F9E-9C18366C40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314" y="2626470"/>
                <a:ext cx="2782900" cy="644411"/>
              </a:xfrm>
              <a:prstGeom prst="rect">
                <a:avLst/>
              </a:prstGeom>
              <a:blipFill>
                <a:blip r:embed="rId17"/>
                <a:stretch>
                  <a:fillRect t="-3774" b="-2452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Right 12">
            <a:extLst>
              <a:ext uri="{FF2B5EF4-FFF2-40B4-BE49-F238E27FC236}">
                <a16:creationId xmlns:a16="http://schemas.microsoft.com/office/drawing/2014/main" id="{7F1FB211-75BA-4E2B-93F3-9D68351E9039}"/>
              </a:ext>
            </a:extLst>
          </p:cNvPr>
          <p:cNvSpPr/>
          <p:nvPr/>
        </p:nvSpPr>
        <p:spPr>
          <a:xfrm>
            <a:off x="6992157" y="2836680"/>
            <a:ext cx="651753" cy="311282"/>
          </a:xfrm>
          <a:prstGeom prst="rightArrow">
            <a:avLst>
              <a:gd name="adj1" fmla="val 31249"/>
              <a:gd name="adj2" fmla="val 50000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9EF3404-A800-4454-BB2F-DE7C415AD763}"/>
                  </a:ext>
                </a:extLst>
              </p:cNvPr>
              <p:cNvSpPr/>
              <p:nvPr/>
            </p:nvSpPr>
            <p:spPr>
              <a:xfrm>
                <a:off x="620261" y="1377243"/>
                <a:ext cx="2482859" cy="653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000" b="0" i="0" smtClean="0">
                          <a:latin typeface="Cambria Math" panose="02040503050406030204" pitchFamily="18" charset="0"/>
                        </a:rPr>
                        <m:t>pk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𝑟𝐵</m:t>
                                </m:r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9EF3404-A800-4454-BB2F-DE7C415AD7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61" y="1377243"/>
                <a:ext cx="2482859" cy="65383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A8BDA83-A662-41F4-9622-B47B054E6537}"/>
              </a:ext>
            </a:extLst>
          </p:cNvPr>
          <p:cNvCxnSpPr>
            <a:cxnSpLocks/>
          </p:cNvCxnSpPr>
          <p:nvPr/>
        </p:nvCxnSpPr>
        <p:spPr>
          <a:xfrm>
            <a:off x="0" y="3784060"/>
            <a:ext cx="121920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1FA29FB-9177-4096-A973-7EA845D77D92}"/>
                  </a:ext>
                </a:extLst>
              </p:cNvPr>
              <p:cNvSpPr txBox="1"/>
              <p:nvPr/>
            </p:nvSpPr>
            <p:spPr>
              <a:xfrm>
                <a:off x="2376116" y="3568616"/>
                <a:ext cx="493148" cy="43088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1FA29FB-9177-4096-A973-7EA845D77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116" y="3568616"/>
                <a:ext cx="493148" cy="43088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2433429-F593-F096-62FC-2407EC3B37CC}"/>
                  </a:ext>
                </a:extLst>
              </p:cNvPr>
              <p:cNvSpPr/>
              <p:nvPr/>
            </p:nvSpPr>
            <p:spPr>
              <a:xfrm>
                <a:off x="738691" y="5612675"/>
                <a:ext cx="2594219" cy="644407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rgbClr val="FF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2433429-F593-F096-62FC-2407EC3B37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691" y="5612675"/>
                <a:ext cx="2594219" cy="644407"/>
              </a:xfrm>
              <a:prstGeom prst="rect">
                <a:avLst/>
              </a:prstGeom>
              <a:blipFill>
                <a:blip r:embed="rId22"/>
                <a:stretch>
                  <a:fillRect l="-701"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824B7F-67B0-EC1E-4016-19E397FDA236}"/>
                  </a:ext>
                </a:extLst>
              </p:cNvPr>
              <p:cNvSpPr txBox="1"/>
              <p:nvPr/>
            </p:nvSpPr>
            <p:spPr>
              <a:xfrm>
                <a:off x="3180943" y="4036944"/>
                <a:ext cx="5558408" cy="4058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𝐶𝑅𝑆</m:t>
                      </m:r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sSup>
                        <m:sSupPr>
                          <m:ctrlPr>
                            <a:rPr lang="en-US" sz="24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824B7F-67B0-EC1E-4016-19E397FDA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943" y="4036944"/>
                <a:ext cx="5558408" cy="405817"/>
              </a:xfrm>
              <a:prstGeom prst="rect">
                <a:avLst/>
              </a:prstGeom>
              <a:blipFill>
                <a:blip r:embed="rId23"/>
                <a:stretch>
                  <a:fillRect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613A1C0-BCE1-50F3-F78D-C5BB5D783320}"/>
                  </a:ext>
                </a:extLst>
              </p:cNvPr>
              <p:cNvSpPr/>
              <p:nvPr/>
            </p:nvSpPr>
            <p:spPr>
              <a:xfrm>
                <a:off x="4282188" y="5612676"/>
                <a:ext cx="2782900" cy="644411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rgbClr val="FF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613A1C0-BCE1-50F3-F78D-C5BB5D7833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188" y="5612676"/>
                <a:ext cx="2782900" cy="644411"/>
              </a:xfrm>
              <a:prstGeom prst="rect">
                <a:avLst/>
              </a:prstGeom>
              <a:blipFill>
                <a:blip r:embed="rId24"/>
                <a:stretch>
                  <a:fillRect l="-452" t="-3846" b="-25000"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7289F6D-BEDA-5D03-C0B7-55DA08C6F4A0}"/>
                  </a:ext>
                </a:extLst>
              </p:cNvPr>
              <p:cNvSpPr/>
              <p:nvPr/>
            </p:nvSpPr>
            <p:spPr>
              <a:xfrm>
                <a:off x="4282188" y="4656721"/>
                <a:ext cx="2782900" cy="644411"/>
              </a:xfrm>
              <a:prstGeom prst="rect">
                <a:avLst/>
              </a:prstGeom>
              <a:solidFill>
                <a:schemeClr val="accent2">
                  <a:tint val="65000"/>
                  <a:alpha val="70000"/>
                </a:schemeClr>
              </a:solidFill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𝐶𝑅𝑆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7289F6D-BEDA-5D03-C0B7-55DA08C6F4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188" y="4656721"/>
                <a:ext cx="2782900" cy="64441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row: Right 9">
            <a:extLst>
              <a:ext uri="{FF2B5EF4-FFF2-40B4-BE49-F238E27FC236}">
                <a16:creationId xmlns:a16="http://schemas.microsoft.com/office/drawing/2014/main" id="{DB2B1312-CCBC-8CDB-CF40-587E40B4DC49}"/>
              </a:ext>
            </a:extLst>
          </p:cNvPr>
          <p:cNvSpPr/>
          <p:nvPr/>
        </p:nvSpPr>
        <p:spPr>
          <a:xfrm>
            <a:off x="3410732" y="5807229"/>
            <a:ext cx="651753" cy="311282"/>
          </a:xfrm>
          <a:prstGeom prst="rightArrow">
            <a:avLst>
              <a:gd name="adj1" fmla="val 31249"/>
              <a:gd name="adj2" fmla="val 50000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0251ED2-7C3C-9B89-8EAB-D6365F8EF8EC}"/>
                  </a:ext>
                </a:extLst>
              </p:cNvPr>
              <p:cNvSpPr/>
              <p:nvPr/>
            </p:nvSpPr>
            <p:spPr>
              <a:xfrm>
                <a:off x="7228124" y="5594049"/>
                <a:ext cx="46284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0251ED2-7C3C-9B89-8EAB-D6365F8EF8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124" y="5594049"/>
                <a:ext cx="462843" cy="646331"/>
              </a:xfrm>
              <a:prstGeom prst="rect">
                <a:avLst/>
              </a:prstGeom>
              <a:blipFill>
                <a:blip r:embed="rId26"/>
                <a:stretch>
                  <a:fillRect r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3AD7B31-8362-3277-403A-514592F3EE69}"/>
                  </a:ext>
                </a:extLst>
              </p:cNvPr>
              <p:cNvSpPr/>
              <p:nvPr/>
            </p:nvSpPr>
            <p:spPr>
              <a:xfrm>
                <a:off x="7944198" y="5612675"/>
                <a:ext cx="2782900" cy="644411"/>
              </a:xfrm>
              <a:prstGeom prst="rect">
                <a:avLst/>
              </a:prstGeom>
              <a:solidFill>
                <a:schemeClr val="accent1">
                  <a:tint val="65000"/>
                  <a:alpha val="70000"/>
                </a:schemeClr>
              </a:solidFill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ct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3AD7B31-8362-3277-403A-514592F3EE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198" y="5612675"/>
                <a:ext cx="2782900" cy="64441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C8E06B6-E3C0-2974-669E-77809992BFFD}"/>
                  </a:ext>
                </a:extLst>
              </p:cNvPr>
              <p:cNvSpPr/>
              <p:nvPr/>
            </p:nvSpPr>
            <p:spPr>
              <a:xfrm>
                <a:off x="850051" y="4363448"/>
                <a:ext cx="2482859" cy="653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000" b="0" i="0" smtClean="0">
                          <a:latin typeface="Cambria Math" panose="02040503050406030204" pitchFamily="18" charset="0"/>
                        </a:rPr>
                        <m:t>pk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𝑟𝐵</m:t>
                                </m:r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C8E06B6-E3C0-2974-669E-77809992BF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51" y="4363448"/>
                <a:ext cx="2482859" cy="653833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1A4F56D-F980-FD49-AB74-C52A2FF8E161}"/>
                  </a:ext>
                </a:extLst>
              </p:cNvPr>
              <p:cNvSpPr txBox="1"/>
              <p:nvPr/>
            </p:nvSpPr>
            <p:spPr>
              <a:xfrm>
                <a:off x="7806794" y="4656092"/>
                <a:ext cx="329767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Replace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ct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ct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ct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a fresh 0 ciphertext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safe leakage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1A4F56D-F980-FD49-AB74-C52A2FF8E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794" y="4656092"/>
                <a:ext cx="3297678" cy="923330"/>
              </a:xfrm>
              <a:prstGeom prst="rect">
                <a:avLst/>
              </a:prstGeom>
              <a:blipFill>
                <a:blip r:embed="rId29"/>
                <a:stretch>
                  <a:fillRect l="-1533" t="-2703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15D31E3E-BBB7-3CBD-981F-832A568573F9}"/>
              </a:ext>
            </a:extLst>
          </p:cNvPr>
          <p:cNvSpPr txBox="1"/>
          <p:nvPr/>
        </p:nvSpPr>
        <p:spPr>
          <a:xfrm>
            <a:off x="9079530" y="1115177"/>
            <a:ext cx="2743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Honest construction</a:t>
            </a:r>
            <a:endParaRPr lang="en-US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C69A31E-4538-146E-CF6B-F11FE65031B9}"/>
              </a:ext>
            </a:extLst>
          </p:cNvPr>
          <p:cNvSpPr txBox="1"/>
          <p:nvPr/>
        </p:nvSpPr>
        <p:spPr>
          <a:xfrm>
            <a:off x="9079530" y="3829718"/>
            <a:ext cx="2854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CRO Real Distribution</a:t>
            </a:r>
            <a:endParaRPr lang="en-US" b="1" dirty="0"/>
          </a:p>
        </p:txBody>
      </p:sp>
      <p:sp>
        <p:nvSpPr>
          <p:cNvPr id="27" name="Arrow: Right 12">
            <a:extLst>
              <a:ext uri="{FF2B5EF4-FFF2-40B4-BE49-F238E27FC236}">
                <a16:creationId xmlns:a16="http://schemas.microsoft.com/office/drawing/2014/main" id="{11A526E5-63D5-45BC-9D02-2F980164BBE0}"/>
              </a:ext>
            </a:extLst>
          </p:cNvPr>
          <p:cNvSpPr/>
          <p:nvPr/>
        </p:nvSpPr>
        <p:spPr>
          <a:xfrm rot="13500000">
            <a:off x="7140433" y="5040920"/>
            <a:ext cx="651753" cy="311282"/>
          </a:xfrm>
          <a:prstGeom prst="rightArrow">
            <a:avLst>
              <a:gd name="adj1" fmla="val 31249"/>
              <a:gd name="adj2" fmla="val 50000"/>
            </a:avLst>
          </a:prstGeom>
          <a:solidFill>
            <a:srgbClr val="FF000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22F3F39-A939-456E-BB55-2C41FD98E4BD}"/>
                  </a:ext>
                </a:extLst>
              </p:cNvPr>
              <p:cNvSpPr txBox="1"/>
              <p:nvPr/>
            </p:nvSpPr>
            <p:spPr>
              <a:xfrm>
                <a:off x="7690967" y="1946886"/>
                <a:ext cx="32976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Marginally random ciphertext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Reveals nothing beyond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22F3F39-A939-456E-BB55-2C41FD98E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0967" y="1946886"/>
                <a:ext cx="3297677" cy="646331"/>
              </a:xfrm>
              <a:prstGeom prst="rect">
                <a:avLst/>
              </a:prstGeom>
              <a:blipFill>
                <a:blip r:embed="rId30"/>
                <a:stretch>
                  <a:fillRect l="-1664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7257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 animBg="1"/>
      <p:bldP spid="32" grpId="0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F044A-9293-4839-9CF3-31768511F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274320"/>
            <a:ext cx="11457432" cy="731520"/>
          </a:xfrm>
        </p:spPr>
        <p:txBody>
          <a:bodyPr/>
          <a:lstStyle/>
          <a:p>
            <a:r>
              <a:rPr lang="en-US" dirty="0"/>
              <a:t>A Warm-up Example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A8BDA83-A662-41F4-9622-B47B054E6537}"/>
              </a:ext>
            </a:extLst>
          </p:cNvPr>
          <p:cNvCxnSpPr>
            <a:cxnSpLocks/>
          </p:cNvCxnSpPr>
          <p:nvPr/>
        </p:nvCxnSpPr>
        <p:spPr>
          <a:xfrm>
            <a:off x="0" y="3784060"/>
            <a:ext cx="121920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2433429-F593-F096-62FC-2407EC3B37CC}"/>
                  </a:ext>
                </a:extLst>
              </p:cNvPr>
              <p:cNvSpPr/>
              <p:nvPr/>
            </p:nvSpPr>
            <p:spPr>
              <a:xfrm>
                <a:off x="738691" y="5612675"/>
                <a:ext cx="2594219" cy="644407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rgbClr val="FF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2433429-F593-F096-62FC-2407EC3B37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691" y="5612675"/>
                <a:ext cx="2594219" cy="644407"/>
              </a:xfrm>
              <a:prstGeom prst="rect">
                <a:avLst/>
              </a:prstGeom>
              <a:blipFill>
                <a:blip r:embed="rId2"/>
                <a:stretch>
                  <a:fillRect l="-701"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824B7F-67B0-EC1E-4016-19E397FDA236}"/>
                  </a:ext>
                </a:extLst>
              </p:cNvPr>
              <p:cNvSpPr txBox="1"/>
              <p:nvPr/>
            </p:nvSpPr>
            <p:spPr>
              <a:xfrm>
                <a:off x="3180943" y="4036944"/>
                <a:ext cx="5558408" cy="4058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𝐶𝑅𝑆</m:t>
                      </m:r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sSup>
                        <m:sSupPr>
                          <m:ctrlPr>
                            <a:rPr lang="en-US" sz="24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824B7F-67B0-EC1E-4016-19E397FDA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943" y="4036944"/>
                <a:ext cx="5558408" cy="405817"/>
              </a:xfrm>
              <a:prstGeom prst="rect">
                <a:avLst/>
              </a:prstGeom>
              <a:blipFill>
                <a:blip r:embed="rId23"/>
                <a:stretch>
                  <a:fillRect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613A1C0-BCE1-50F3-F78D-C5BB5D783320}"/>
                  </a:ext>
                </a:extLst>
              </p:cNvPr>
              <p:cNvSpPr/>
              <p:nvPr/>
            </p:nvSpPr>
            <p:spPr>
              <a:xfrm>
                <a:off x="4282188" y="5612676"/>
                <a:ext cx="2782900" cy="644411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rgbClr val="FF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613A1C0-BCE1-50F3-F78D-C5BB5D7833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188" y="5612676"/>
                <a:ext cx="2782900" cy="644411"/>
              </a:xfrm>
              <a:prstGeom prst="rect">
                <a:avLst/>
              </a:prstGeom>
              <a:blipFill>
                <a:blip r:embed="rId24"/>
                <a:stretch>
                  <a:fillRect l="-452" t="-3846" b="-25000"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7289F6D-BEDA-5D03-C0B7-55DA08C6F4A0}"/>
                  </a:ext>
                </a:extLst>
              </p:cNvPr>
              <p:cNvSpPr/>
              <p:nvPr/>
            </p:nvSpPr>
            <p:spPr>
              <a:xfrm>
                <a:off x="4282188" y="4656721"/>
                <a:ext cx="2782900" cy="644411"/>
              </a:xfrm>
              <a:prstGeom prst="rect">
                <a:avLst/>
              </a:prstGeom>
              <a:solidFill>
                <a:schemeClr val="accent2">
                  <a:tint val="65000"/>
                  <a:alpha val="70000"/>
                </a:schemeClr>
              </a:solidFill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𝐶𝑅𝑆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7289F6D-BEDA-5D03-C0B7-55DA08C6F4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188" y="4656721"/>
                <a:ext cx="2782900" cy="64441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row: Right 9">
            <a:extLst>
              <a:ext uri="{FF2B5EF4-FFF2-40B4-BE49-F238E27FC236}">
                <a16:creationId xmlns:a16="http://schemas.microsoft.com/office/drawing/2014/main" id="{DB2B1312-CCBC-8CDB-CF40-587E40B4DC49}"/>
              </a:ext>
            </a:extLst>
          </p:cNvPr>
          <p:cNvSpPr/>
          <p:nvPr/>
        </p:nvSpPr>
        <p:spPr>
          <a:xfrm>
            <a:off x="3410732" y="5807229"/>
            <a:ext cx="651753" cy="311282"/>
          </a:xfrm>
          <a:prstGeom prst="rightArrow">
            <a:avLst>
              <a:gd name="adj1" fmla="val 31249"/>
              <a:gd name="adj2" fmla="val 50000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0251ED2-7C3C-9B89-8EAB-D6365F8EF8EC}"/>
                  </a:ext>
                </a:extLst>
              </p:cNvPr>
              <p:cNvSpPr/>
              <p:nvPr/>
            </p:nvSpPr>
            <p:spPr>
              <a:xfrm>
                <a:off x="7228124" y="5594049"/>
                <a:ext cx="46284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0251ED2-7C3C-9B89-8EAB-D6365F8EF8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124" y="5594049"/>
                <a:ext cx="462843" cy="646331"/>
              </a:xfrm>
              <a:prstGeom prst="rect">
                <a:avLst/>
              </a:prstGeom>
              <a:blipFill>
                <a:blip r:embed="rId26"/>
                <a:stretch>
                  <a:fillRect r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3AD7B31-8362-3277-403A-514592F3EE69}"/>
                  </a:ext>
                </a:extLst>
              </p:cNvPr>
              <p:cNvSpPr/>
              <p:nvPr/>
            </p:nvSpPr>
            <p:spPr>
              <a:xfrm>
                <a:off x="7944198" y="5612675"/>
                <a:ext cx="2782900" cy="644411"/>
              </a:xfrm>
              <a:prstGeom prst="rect">
                <a:avLst/>
              </a:prstGeom>
              <a:solidFill>
                <a:schemeClr val="accent1">
                  <a:tint val="65000"/>
                  <a:alpha val="70000"/>
                </a:schemeClr>
              </a:solidFill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ct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3AD7B31-8362-3277-403A-514592F3EE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198" y="5612675"/>
                <a:ext cx="2782900" cy="64441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C8E06B6-E3C0-2974-669E-77809992BFFD}"/>
                  </a:ext>
                </a:extLst>
              </p:cNvPr>
              <p:cNvSpPr/>
              <p:nvPr/>
            </p:nvSpPr>
            <p:spPr>
              <a:xfrm>
                <a:off x="850051" y="4363448"/>
                <a:ext cx="2482859" cy="653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000" b="0" i="0" smtClean="0">
                          <a:latin typeface="Cambria Math" panose="02040503050406030204" pitchFamily="18" charset="0"/>
                        </a:rPr>
                        <m:t>pk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𝑟𝐵</m:t>
                                </m:r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C8E06B6-E3C0-2974-669E-77809992BF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51" y="4363448"/>
                <a:ext cx="2482859" cy="653833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1A4F56D-F980-FD49-AB74-C52A2FF8E161}"/>
                  </a:ext>
                </a:extLst>
              </p:cNvPr>
              <p:cNvSpPr txBox="1"/>
              <p:nvPr/>
            </p:nvSpPr>
            <p:spPr>
              <a:xfrm>
                <a:off x="7806794" y="4656092"/>
                <a:ext cx="329767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Replace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ct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ct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ct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a fresh 0 ciphertext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safe leakage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1A4F56D-F980-FD49-AB74-C52A2FF8E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794" y="4656092"/>
                <a:ext cx="3297678" cy="923330"/>
              </a:xfrm>
              <a:prstGeom prst="rect">
                <a:avLst/>
              </a:prstGeom>
              <a:blipFill>
                <a:blip r:embed="rId29"/>
                <a:stretch>
                  <a:fillRect l="-1533" t="-2703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3C69A31E-4538-146E-CF6B-F11FE65031B9}"/>
              </a:ext>
            </a:extLst>
          </p:cNvPr>
          <p:cNvSpPr txBox="1"/>
          <p:nvPr/>
        </p:nvSpPr>
        <p:spPr>
          <a:xfrm>
            <a:off x="9079530" y="3829718"/>
            <a:ext cx="2854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CRO Real Distribution</a:t>
            </a:r>
            <a:endParaRPr lang="en-US" b="1" dirty="0"/>
          </a:p>
        </p:txBody>
      </p:sp>
      <p:sp>
        <p:nvSpPr>
          <p:cNvPr id="27" name="Arrow: Right 12">
            <a:extLst>
              <a:ext uri="{FF2B5EF4-FFF2-40B4-BE49-F238E27FC236}">
                <a16:creationId xmlns:a16="http://schemas.microsoft.com/office/drawing/2014/main" id="{11A526E5-63D5-45BC-9D02-2F980164BBE0}"/>
              </a:ext>
            </a:extLst>
          </p:cNvPr>
          <p:cNvSpPr/>
          <p:nvPr/>
        </p:nvSpPr>
        <p:spPr>
          <a:xfrm rot="13500000">
            <a:off x="7140433" y="5040920"/>
            <a:ext cx="651753" cy="311282"/>
          </a:xfrm>
          <a:prstGeom prst="rightArrow">
            <a:avLst>
              <a:gd name="adj1" fmla="val 31249"/>
              <a:gd name="adj2" fmla="val 50000"/>
            </a:avLst>
          </a:prstGeom>
          <a:solidFill>
            <a:srgbClr val="FF000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80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7268798" y="2022715"/>
            <a:ext cx="2138751" cy="1215230"/>
          </a:xfrm>
          <a:prstGeom prst="rect">
            <a:avLst/>
          </a:prstGeom>
          <a:pattFill prst="wdUpDiag">
            <a:fgClr>
              <a:schemeClr val="bg2">
                <a:lumMod val="75000"/>
              </a:schemeClr>
            </a:fgClr>
            <a:bgClr>
              <a:schemeClr val="bg1"/>
            </a:bgClr>
          </a:patt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290569" y="3890113"/>
            <a:ext cx="2138751" cy="1215230"/>
          </a:xfrm>
          <a:prstGeom prst="rect">
            <a:avLst/>
          </a:prstGeom>
          <a:pattFill prst="wdUpDiag">
            <a:fgClr>
              <a:schemeClr val="bg2">
                <a:lumMod val="75000"/>
              </a:schemeClr>
            </a:fgClr>
            <a:bgClr>
              <a:schemeClr val="bg1"/>
            </a:bgClr>
          </a:pattFill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913317" y="2598211"/>
            <a:ext cx="2286000" cy="0"/>
          </a:xfrm>
          <a:prstGeom prst="straightConnector1">
            <a:avLst/>
          </a:prstGeom>
          <a:ln w="44450">
            <a:headEnd type="non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 bwMode="auto">
          <a:xfrm>
            <a:off x="5440855" y="2217214"/>
            <a:ext cx="1187386" cy="876187"/>
          </a:xfrm>
          <a:prstGeom prst="rect">
            <a:avLst/>
          </a:prstGeom>
          <a:ln w="254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336097"/>
                </a:solidFill>
                <a:latin typeface="Lucida Calligraphy"/>
                <a:ea typeface="ＭＳ Ｐゴシック" charset="-128"/>
                <a:cs typeface="Lucida Calligraphy"/>
              </a:rPr>
              <a:t>iO</a:t>
            </a:r>
            <a:endParaRPr lang="en-US" sz="2000" b="1" dirty="0">
              <a:solidFill>
                <a:srgbClr val="336097"/>
              </a:solidFill>
              <a:latin typeface="Lucida Calligraphy"/>
              <a:ea typeface="ＭＳ Ｐゴシック" charset="-128"/>
              <a:cs typeface="Lucida Calligraphy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39782" y="2020168"/>
            <a:ext cx="2138751" cy="1215230"/>
          </a:xfrm>
          <a:prstGeom prst="rect">
            <a:avLst/>
          </a:prstGeom>
          <a:noFill/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493115" y="2272955"/>
                <a:ext cx="246454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3200" b="0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  <a:p>
                <a:pPr algn="ctr"/>
                <a:r>
                  <a:rPr lang="en-US" sz="2400" dirty="0">
                    <a:solidFill>
                      <a:srgbClr val="7030A0"/>
                    </a:solidFill>
                  </a:rPr>
                  <a:t>e.g.,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115" y="2272955"/>
                <a:ext cx="2464544" cy="954107"/>
              </a:xfrm>
              <a:prstGeom prst="rect">
                <a:avLst/>
              </a:prstGeom>
              <a:blipFill>
                <a:blip r:embed="rId3"/>
                <a:stretch>
                  <a:fillRect b="-14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594937" y="2292263"/>
                <a:ext cx="1499912" cy="596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320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</m:acc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937" y="2292263"/>
                <a:ext cx="1499912" cy="5969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4913317" y="4468213"/>
            <a:ext cx="2286000" cy="0"/>
          </a:xfrm>
          <a:prstGeom prst="straightConnector1">
            <a:avLst/>
          </a:prstGeom>
          <a:ln w="44450">
            <a:headEnd type="non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 bwMode="auto">
          <a:xfrm>
            <a:off x="5440855" y="4087216"/>
            <a:ext cx="1187386" cy="876187"/>
          </a:xfrm>
          <a:prstGeom prst="rect">
            <a:avLst/>
          </a:prstGeom>
          <a:ln w="254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336097"/>
                </a:solidFill>
                <a:latin typeface="Lucida Calligraphy"/>
                <a:ea typeface="ＭＳ Ｐゴシック" charset="-128"/>
                <a:cs typeface="Lucida Calligraphy"/>
              </a:rPr>
              <a:t>iO</a:t>
            </a:r>
            <a:endParaRPr lang="en-US" sz="2000" b="1" dirty="0">
              <a:solidFill>
                <a:srgbClr val="336097"/>
              </a:solidFill>
              <a:latin typeface="Lucida Calligraphy"/>
              <a:ea typeface="ＭＳ Ｐゴシック" charset="-128"/>
              <a:cs typeface="Lucida Calligraphy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39782" y="3890170"/>
            <a:ext cx="2138751" cy="1215230"/>
          </a:xfrm>
          <a:prstGeom prst="rect">
            <a:avLst/>
          </a:prstGeom>
          <a:noFill/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493115" y="4111523"/>
                <a:ext cx="246454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24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400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𝑥𝑦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115" y="4111523"/>
                <a:ext cx="2464544" cy="954107"/>
              </a:xfrm>
              <a:prstGeom prst="rect">
                <a:avLst/>
              </a:prstGeom>
              <a:blipFill>
                <a:blip r:embed="rId5"/>
                <a:stretch>
                  <a:fillRect b="-7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594937" y="4162268"/>
                <a:ext cx="1499912" cy="596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320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</m:acc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937" y="4162268"/>
                <a:ext cx="1499912" cy="5969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637385" y="3155787"/>
                <a:ext cx="348679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dirty="0">
                          <a:solidFill>
                            <a:srgbClr val="C00000"/>
                          </a:solidFill>
                          <a:latin typeface="Cambria Math" charset="0"/>
                        </a:rPr>
                        <m:t>≈</m:t>
                      </m:r>
                    </m:oMath>
                  </m:oMathPara>
                </a14:m>
                <a:endParaRPr lang="en-US" sz="4800" b="1" dirty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385" y="3155787"/>
                <a:ext cx="3486791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383953" y="3129264"/>
                <a:ext cx="83445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 dirty="0">
                          <a:solidFill>
                            <a:srgbClr val="C00000"/>
                          </a:solidFill>
                          <a:latin typeface="Cambria Math" charset="0"/>
                        </a:rPr>
                        <m:t>≡</m:t>
                      </m:r>
                    </m:oMath>
                  </m:oMathPara>
                </a14:m>
                <a:endParaRPr lang="en-US" sz="4800" b="1" dirty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953" y="3129264"/>
                <a:ext cx="834454" cy="830997"/>
              </a:xfrm>
              <a:prstGeom prst="rect">
                <a:avLst/>
              </a:prstGeom>
              <a:blipFill>
                <a:blip r:embed="rId8"/>
                <a:stretch>
                  <a:fillRect l="-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110818" y="5496580"/>
            <a:ext cx="802014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dirty="0">
                <a:solidFill>
                  <a:srgbClr val="0432FF"/>
                </a:solidFill>
                <a:latin typeface="+mj-lt"/>
              </a:rPr>
              <a:t>Hide implementation difference</a:t>
            </a:r>
          </a:p>
          <a:p>
            <a:pPr algn="ctr"/>
            <a:r>
              <a:rPr lang="en-US" altLang="zh-CN" sz="2800" b="1" dirty="0" err="1">
                <a:solidFill>
                  <a:srgbClr val="0432FF"/>
                </a:solidFill>
                <a:latin typeface="+mj-lt"/>
              </a:rPr>
              <a:t>iO</a:t>
            </a:r>
            <a:r>
              <a:rPr lang="en-US" altLang="zh-CN" sz="2800" dirty="0">
                <a:solidFill>
                  <a:srgbClr val="0432FF"/>
                </a:solidFill>
                <a:latin typeface="+mj-lt"/>
              </a:rPr>
              <a:t> is an efficient “pseudo-</a:t>
            </a:r>
            <a:r>
              <a:rPr lang="en-US" altLang="zh-CN" sz="2800" dirty="0" err="1">
                <a:solidFill>
                  <a:srgbClr val="0432FF"/>
                </a:solidFill>
                <a:latin typeface="+mj-lt"/>
              </a:rPr>
              <a:t>canonicalizer</a:t>
            </a:r>
            <a:r>
              <a:rPr lang="en-US" altLang="zh-CN" sz="2800" dirty="0">
                <a:solidFill>
                  <a:srgbClr val="0432FF"/>
                </a:solidFill>
                <a:latin typeface="+mj-lt"/>
              </a:rPr>
              <a:t>” for circuits!</a:t>
            </a:r>
            <a:endParaRPr lang="zh-CN" altLang="en-US" sz="2800" dirty="0">
              <a:solidFill>
                <a:srgbClr val="0432FF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B657EE8-37D5-CB45-A855-EE8A1350CE4F}"/>
                  </a:ext>
                </a:extLst>
              </p:cNvPr>
              <p:cNvSpPr txBox="1"/>
              <p:nvPr/>
            </p:nvSpPr>
            <p:spPr>
              <a:xfrm>
                <a:off x="226109" y="3092313"/>
                <a:ext cx="256794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C</m:t>
                      </m:r>
                      <m:r>
                        <a:rPr kumimoji="0" lang="en-US" sz="24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0</m:t>
                      </m:r>
                      <m:r>
                        <a:rPr kumimoji="0" lang="en-US" sz="24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m:rPr>
                          <m:sty m:val="p"/>
                        </m:rP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C</m:t>
                      </m:r>
                      <m:r>
                        <a:rPr kumimoji="0" lang="en-US" sz="24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1</m:t>
                      </m:r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same</m:t>
                      </m:r>
                      <m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size</m:t>
                      </m:r>
                    </m:oMath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Arial" charset="0"/>
                        </a:rPr>
                        <m:t>∀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Arial" charset="0"/>
                        </a:rPr>
                        <m:t>𝑥</m:t>
                      </m:r>
                      <m: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Arial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40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kumimoji="0" lang="en-US" sz="24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0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Arial" charset="0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Arial" charset="0"/>
                            </a:rPr>
                            <m:t>𝑥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Arial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kumimoji="0" lang="en-US" sz="24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1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Arial" charset="0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Arial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 Light" panose="020F0302020204030204"/>
                  <a:cs typeface="+mn-cs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B657EE8-37D5-CB45-A855-EE8A1350C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09" y="3092313"/>
                <a:ext cx="2567947" cy="830997"/>
              </a:xfrm>
              <a:prstGeom prst="rect">
                <a:avLst/>
              </a:prstGeom>
              <a:blipFill>
                <a:blip r:embed="rId9"/>
                <a:stretch>
                  <a:fillRect b="-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itle 1">
            <a:extLst>
              <a:ext uri="{FF2B5EF4-FFF2-40B4-BE49-F238E27FC236}">
                <a16:creationId xmlns:a16="http://schemas.microsoft.com/office/drawing/2014/main" id="{979F3327-B090-407A-96E5-A5316E3FC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274320"/>
            <a:ext cx="11457432" cy="731520"/>
          </a:xfrm>
        </p:spPr>
        <p:txBody>
          <a:bodyPr/>
          <a:lstStyle/>
          <a:p>
            <a:pPr algn="ctr"/>
            <a:r>
              <a:rPr lang="en-US" dirty="0"/>
              <a:t>Indistinguishability Obfuscation (</a:t>
            </a:r>
            <a:r>
              <a:rPr lang="en-US" dirty="0" err="1"/>
              <a:t>iO</a:t>
            </a:r>
            <a:r>
              <a:rPr lang="en-US" dirty="0"/>
              <a:t>) </a:t>
            </a:r>
            <a:r>
              <a:rPr lang="en-US" sz="3600" dirty="0"/>
              <a:t>[BGIRSVY01]</a:t>
            </a:r>
          </a:p>
        </p:txBody>
      </p:sp>
    </p:spTree>
    <p:extLst>
      <p:ext uri="{BB962C8B-B14F-4D97-AF65-F5344CB8AC3E}">
        <p14:creationId xmlns:p14="http://schemas.microsoft.com/office/powerpoint/2010/main" val="316396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F044A-9293-4839-9CF3-31768511F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274320"/>
            <a:ext cx="11457432" cy="731520"/>
          </a:xfrm>
        </p:spPr>
        <p:txBody>
          <a:bodyPr/>
          <a:lstStyle/>
          <a:p>
            <a:r>
              <a:rPr lang="en-US" dirty="0"/>
              <a:t>CRO: Real to Ideal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A8BDA83-A662-41F4-9622-B47B054E6537}"/>
              </a:ext>
            </a:extLst>
          </p:cNvPr>
          <p:cNvCxnSpPr>
            <a:cxnSpLocks/>
          </p:cNvCxnSpPr>
          <p:nvPr/>
        </p:nvCxnSpPr>
        <p:spPr>
          <a:xfrm>
            <a:off x="0" y="3784060"/>
            <a:ext cx="121920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1FA29FB-9177-4096-A973-7EA845D77D92}"/>
                  </a:ext>
                </a:extLst>
              </p:cNvPr>
              <p:cNvSpPr txBox="1"/>
              <p:nvPr/>
            </p:nvSpPr>
            <p:spPr>
              <a:xfrm>
                <a:off x="2376116" y="3568616"/>
                <a:ext cx="502445" cy="43088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1FA29FB-9177-4096-A973-7EA845D77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116" y="3568616"/>
                <a:ext cx="502445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2433429-F593-F096-62FC-2407EC3B37CC}"/>
                  </a:ext>
                </a:extLst>
              </p:cNvPr>
              <p:cNvSpPr/>
              <p:nvPr/>
            </p:nvSpPr>
            <p:spPr>
              <a:xfrm>
                <a:off x="738691" y="5612675"/>
                <a:ext cx="2594219" cy="644407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rgbClr val="FF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4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2433429-F593-F096-62FC-2407EC3B37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691" y="5612675"/>
                <a:ext cx="2594219" cy="6444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613A1C0-BCE1-50F3-F78D-C5BB5D783320}"/>
                  </a:ext>
                </a:extLst>
              </p:cNvPr>
              <p:cNvSpPr/>
              <p:nvPr/>
            </p:nvSpPr>
            <p:spPr>
              <a:xfrm>
                <a:off x="4282188" y="5612676"/>
                <a:ext cx="2782900" cy="644411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rgbClr val="FF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 ∗</m:t>
                      </m:r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613A1C0-BCE1-50F3-F78D-C5BB5D7833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188" y="5612676"/>
                <a:ext cx="2782900" cy="6444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7289F6D-BEDA-5D03-C0B7-55DA08C6F4A0}"/>
                  </a:ext>
                </a:extLst>
              </p:cNvPr>
              <p:cNvSpPr/>
              <p:nvPr/>
            </p:nvSpPr>
            <p:spPr>
              <a:xfrm>
                <a:off x="4282188" y="4656721"/>
                <a:ext cx="2782900" cy="644411"/>
              </a:xfrm>
              <a:prstGeom prst="rect">
                <a:avLst/>
              </a:prstGeom>
              <a:solidFill>
                <a:schemeClr val="accent2">
                  <a:tint val="65000"/>
                  <a:alpha val="70000"/>
                </a:schemeClr>
              </a:solidFill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𝐶𝑅𝑆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7289F6D-BEDA-5D03-C0B7-55DA08C6F4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188" y="4656721"/>
                <a:ext cx="2782900" cy="64441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row: Right 9">
            <a:extLst>
              <a:ext uri="{FF2B5EF4-FFF2-40B4-BE49-F238E27FC236}">
                <a16:creationId xmlns:a16="http://schemas.microsoft.com/office/drawing/2014/main" id="{DB2B1312-CCBC-8CDB-CF40-587E40B4DC49}"/>
              </a:ext>
            </a:extLst>
          </p:cNvPr>
          <p:cNvSpPr/>
          <p:nvPr/>
        </p:nvSpPr>
        <p:spPr>
          <a:xfrm>
            <a:off x="3410732" y="5807229"/>
            <a:ext cx="651753" cy="311282"/>
          </a:xfrm>
          <a:prstGeom prst="rightArrow">
            <a:avLst>
              <a:gd name="adj1" fmla="val 31249"/>
              <a:gd name="adj2" fmla="val 50000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0251ED2-7C3C-9B89-8EAB-D6365F8EF8EC}"/>
                  </a:ext>
                </a:extLst>
              </p:cNvPr>
              <p:cNvSpPr/>
              <p:nvPr/>
            </p:nvSpPr>
            <p:spPr>
              <a:xfrm>
                <a:off x="7228124" y="5594049"/>
                <a:ext cx="46284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0251ED2-7C3C-9B89-8EAB-D6365F8EF8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124" y="5594049"/>
                <a:ext cx="462843" cy="646331"/>
              </a:xfrm>
              <a:prstGeom prst="rect">
                <a:avLst/>
              </a:prstGeom>
              <a:blipFill>
                <a:blip r:embed="rId26"/>
                <a:stretch>
                  <a:fillRect r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3AD7B31-8362-3277-403A-514592F3EE69}"/>
                  </a:ext>
                </a:extLst>
              </p:cNvPr>
              <p:cNvSpPr/>
              <p:nvPr/>
            </p:nvSpPr>
            <p:spPr>
              <a:xfrm>
                <a:off x="7944198" y="5612675"/>
                <a:ext cx="2782900" cy="644411"/>
              </a:xfrm>
              <a:prstGeom prst="rect">
                <a:avLst/>
              </a:prstGeom>
              <a:solidFill>
                <a:schemeClr val="accent1">
                  <a:tint val="65000"/>
                  <a:alpha val="70000"/>
                </a:schemeClr>
              </a:solidFill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ct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3AD7B31-8362-3277-403A-514592F3EE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198" y="5612675"/>
                <a:ext cx="2782900" cy="64441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C8E06B6-E3C0-2974-669E-77809992BFFD}"/>
                  </a:ext>
                </a:extLst>
              </p:cNvPr>
              <p:cNvSpPr/>
              <p:nvPr/>
            </p:nvSpPr>
            <p:spPr>
              <a:xfrm>
                <a:off x="990023" y="4230887"/>
                <a:ext cx="17819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pk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altLang="zh-TW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←$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C8E06B6-E3C0-2974-669E-77809992BF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023" y="4230887"/>
                <a:ext cx="1781963" cy="461665"/>
              </a:xfrm>
              <a:prstGeom prst="rect">
                <a:avLst/>
              </a:prstGeom>
              <a:blipFill>
                <a:blip r:embed="rId28"/>
                <a:stretch>
                  <a:fillRect l="-341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1A4F56D-F980-FD49-AB74-C52A2FF8E161}"/>
                  </a:ext>
                </a:extLst>
              </p:cNvPr>
              <p:cNvSpPr txBox="1"/>
              <p:nvPr/>
            </p:nvSpPr>
            <p:spPr>
              <a:xfrm>
                <a:off x="7806794" y="4656092"/>
                <a:ext cx="32976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ct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←$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is random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safe leakage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1A4F56D-F980-FD49-AB74-C52A2FF8E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794" y="4656092"/>
                <a:ext cx="3297678" cy="646331"/>
              </a:xfrm>
              <a:prstGeom prst="rect">
                <a:avLst/>
              </a:prstGeom>
              <a:blipFill>
                <a:blip r:embed="rId29"/>
                <a:stretch>
                  <a:fillRect l="-1294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3C69A31E-4538-146E-CF6B-F11FE65031B9}"/>
              </a:ext>
            </a:extLst>
          </p:cNvPr>
          <p:cNvSpPr txBox="1"/>
          <p:nvPr/>
        </p:nvSpPr>
        <p:spPr>
          <a:xfrm>
            <a:off x="9079530" y="3829718"/>
            <a:ext cx="2854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CRO Ideal Distribution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5E45BAC-7BE2-4B1E-AA5C-A03D9B9A2DC8}"/>
                  </a:ext>
                </a:extLst>
              </p:cNvPr>
              <p:cNvSpPr txBox="1"/>
              <p:nvPr/>
            </p:nvSpPr>
            <p:spPr>
              <a:xfrm>
                <a:off x="3112471" y="4055903"/>
                <a:ext cx="5558408" cy="4058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𝐶𝑅𝑆</m:t>
                      </m:r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sSup>
                        <m:sSupPr>
                          <m:ctrlPr>
                            <a:rPr lang="en-US" sz="24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5E45BAC-7BE2-4B1E-AA5C-A03D9B9A2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471" y="4055903"/>
                <a:ext cx="5558408" cy="405817"/>
              </a:xfrm>
              <a:prstGeom prst="rect">
                <a:avLst/>
              </a:prstGeom>
              <a:blipFill>
                <a:blip r:embed="rId30"/>
                <a:stretch>
                  <a:fillRect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D1B92BFE-A9AF-4DD2-83C1-9813533B8C86}"/>
              </a:ext>
            </a:extLst>
          </p:cNvPr>
          <p:cNvSpPr txBox="1"/>
          <p:nvPr/>
        </p:nvSpPr>
        <p:spPr>
          <a:xfrm>
            <a:off x="545104" y="4944904"/>
            <a:ext cx="3297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CRS is efficiently sampleable!</a:t>
            </a:r>
          </a:p>
        </p:txBody>
      </p:sp>
      <p:sp>
        <p:nvSpPr>
          <p:cNvPr id="52" name="Arrow: Right 12">
            <a:extLst>
              <a:ext uri="{FF2B5EF4-FFF2-40B4-BE49-F238E27FC236}">
                <a16:creationId xmlns:a16="http://schemas.microsoft.com/office/drawing/2014/main" id="{8C7B4D6C-40C4-46C1-8961-B8D7E40266F4}"/>
              </a:ext>
            </a:extLst>
          </p:cNvPr>
          <p:cNvSpPr/>
          <p:nvPr/>
        </p:nvSpPr>
        <p:spPr>
          <a:xfrm rot="13500000">
            <a:off x="7140433" y="5040920"/>
            <a:ext cx="651753" cy="311282"/>
          </a:xfrm>
          <a:prstGeom prst="rightArrow">
            <a:avLst>
              <a:gd name="adj1" fmla="val 31249"/>
              <a:gd name="adj2" fmla="val 50000"/>
            </a:avLst>
          </a:prstGeom>
          <a:solidFill>
            <a:srgbClr val="FF000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F133243-5D94-426D-A78E-5F014A6ABAE9}"/>
                  </a:ext>
                </a:extLst>
              </p:cNvPr>
              <p:cNvSpPr/>
              <p:nvPr/>
            </p:nvSpPr>
            <p:spPr>
              <a:xfrm>
                <a:off x="518988" y="2704496"/>
                <a:ext cx="2594219" cy="644407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rgbClr val="FF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F133243-5D94-426D-A78E-5F014A6ABA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88" y="2704496"/>
                <a:ext cx="2594219" cy="644407"/>
              </a:xfrm>
              <a:prstGeom prst="rect">
                <a:avLst/>
              </a:prstGeom>
              <a:blipFill>
                <a:blip r:embed="rId31"/>
                <a:stretch>
                  <a:fillRect l="-701"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30EC1A4-DEB7-4027-942E-A2608FD14061}"/>
                  </a:ext>
                </a:extLst>
              </p:cNvPr>
              <p:cNvSpPr txBox="1"/>
              <p:nvPr/>
            </p:nvSpPr>
            <p:spPr>
              <a:xfrm>
                <a:off x="2961240" y="1128765"/>
                <a:ext cx="5558408" cy="4058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𝐶𝑅𝑆</m:t>
                      </m:r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sSup>
                        <m:sSupPr>
                          <m:ctrlPr>
                            <a:rPr lang="en-US" sz="24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30EC1A4-DEB7-4027-942E-A2608FD14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240" y="1128765"/>
                <a:ext cx="5558408" cy="405817"/>
              </a:xfrm>
              <a:prstGeom prst="rect">
                <a:avLst/>
              </a:prstGeom>
              <a:blipFill>
                <a:blip r:embed="rId32"/>
                <a:stretch>
                  <a:fillRect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4AE9ED0-8F5A-4288-AE91-2A67B6192778}"/>
                  </a:ext>
                </a:extLst>
              </p:cNvPr>
              <p:cNvSpPr/>
              <p:nvPr/>
            </p:nvSpPr>
            <p:spPr>
              <a:xfrm>
                <a:off x="4062485" y="2704497"/>
                <a:ext cx="2782900" cy="644411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12700">
                <a:solidFill>
                  <a:srgbClr val="FF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4AE9ED0-8F5A-4288-AE91-2A67B61927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485" y="2704497"/>
                <a:ext cx="2782900" cy="644411"/>
              </a:xfrm>
              <a:prstGeom prst="rect">
                <a:avLst/>
              </a:prstGeom>
              <a:blipFill>
                <a:blip r:embed="rId33"/>
                <a:stretch>
                  <a:fillRect b="-1869"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FCF8FFF-F622-4574-AFA3-B5540ECE85CC}"/>
                  </a:ext>
                </a:extLst>
              </p:cNvPr>
              <p:cNvSpPr/>
              <p:nvPr/>
            </p:nvSpPr>
            <p:spPr>
              <a:xfrm>
                <a:off x="4062485" y="1748542"/>
                <a:ext cx="2782900" cy="644411"/>
              </a:xfrm>
              <a:prstGeom prst="rect">
                <a:avLst/>
              </a:prstGeom>
              <a:solidFill>
                <a:schemeClr val="accent2">
                  <a:tint val="65000"/>
                  <a:alpha val="70000"/>
                </a:schemeClr>
              </a:solidFill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𝐶𝑅𝑆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FCF8FFF-F622-4574-AFA3-B5540ECE85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485" y="1748542"/>
                <a:ext cx="2782900" cy="644411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Arrow: Right 9">
            <a:extLst>
              <a:ext uri="{FF2B5EF4-FFF2-40B4-BE49-F238E27FC236}">
                <a16:creationId xmlns:a16="http://schemas.microsoft.com/office/drawing/2014/main" id="{1D560715-5BAD-4709-A3EB-CFBBA5345B1F}"/>
              </a:ext>
            </a:extLst>
          </p:cNvPr>
          <p:cNvSpPr/>
          <p:nvPr/>
        </p:nvSpPr>
        <p:spPr>
          <a:xfrm>
            <a:off x="3191029" y="2899050"/>
            <a:ext cx="651753" cy="311282"/>
          </a:xfrm>
          <a:prstGeom prst="rightArrow">
            <a:avLst>
              <a:gd name="adj1" fmla="val 31249"/>
              <a:gd name="adj2" fmla="val 50000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F97786B-8789-425B-852C-422A82052924}"/>
                  </a:ext>
                </a:extLst>
              </p:cNvPr>
              <p:cNvSpPr/>
              <p:nvPr/>
            </p:nvSpPr>
            <p:spPr>
              <a:xfrm>
                <a:off x="7008421" y="2685870"/>
                <a:ext cx="46284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F97786B-8789-425B-852C-422A820529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8421" y="2685870"/>
                <a:ext cx="462843" cy="646331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F40535D-E8D0-4006-8B7D-EEC64172D32D}"/>
                  </a:ext>
                </a:extLst>
              </p:cNvPr>
              <p:cNvSpPr/>
              <p:nvPr/>
            </p:nvSpPr>
            <p:spPr>
              <a:xfrm>
                <a:off x="7724495" y="2704496"/>
                <a:ext cx="2782900" cy="644411"/>
              </a:xfrm>
              <a:prstGeom prst="rect">
                <a:avLst/>
              </a:prstGeom>
              <a:solidFill>
                <a:schemeClr val="accent1">
                  <a:tint val="65000"/>
                  <a:alpha val="70000"/>
                </a:schemeClr>
              </a:solidFill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ct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F40535D-E8D0-4006-8B7D-EEC64172D3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495" y="2704496"/>
                <a:ext cx="2782900" cy="644411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7405E84-AB85-42BE-A2DD-064E09902B44}"/>
                  </a:ext>
                </a:extLst>
              </p:cNvPr>
              <p:cNvSpPr/>
              <p:nvPr/>
            </p:nvSpPr>
            <p:spPr>
              <a:xfrm>
                <a:off x="630348" y="1455269"/>
                <a:ext cx="2482859" cy="653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000" b="0" i="0" smtClean="0">
                          <a:latin typeface="Cambria Math" panose="02040503050406030204" pitchFamily="18" charset="0"/>
                        </a:rPr>
                        <m:t>pk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𝑟𝐵</m:t>
                                </m:r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7405E84-AB85-42BE-A2DD-064E09902B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48" y="1455269"/>
                <a:ext cx="2482859" cy="653833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D15FFC6-46C0-458A-A2DF-D6A7F0470C99}"/>
                  </a:ext>
                </a:extLst>
              </p:cNvPr>
              <p:cNvSpPr txBox="1"/>
              <p:nvPr/>
            </p:nvSpPr>
            <p:spPr>
              <a:xfrm>
                <a:off x="7587091" y="1747913"/>
                <a:ext cx="329767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Replace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ct</m:t>
                        </m:r>
                      </m:e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ct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ct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a fresh 0 ciphertext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safe leakage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D15FFC6-46C0-458A-A2DF-D6A7F0470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091" y="1747913"/>
                <a:ext cx="3297678" cy="923330"/>
              </a:xfrm>
              <a:prstGeom prst="rect">
                <a:avLst/>
              </a:prstGeom>
              <a:blipFill>
                <a:blip r:embed="rId38"/>
                <a:stretch>
                  <a:fillRect l="-1664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>
            <a:extLst>
              <a:ext uri="{FF2B5EF4-FFF2-40B4-BE49-F238E27FC236}">
                <a16:creationId xmlns:a16="http://schemas.microsoft.com/office/drawing/2014/main" id="{1B00F8FE-327C-4529-952F-CA4B6007DCBE}"/>
              </a:ext>
            </a:extLst>
          </p:cNvPr>
          <p:cNvSpPr txBox="1"/>
          <p:nvPr/>
        </p:nvSpPr>
        <p:spPr>
          <a:xfrm>
            <a:off x="8859827" y="921539"/>
            <a:ext cx="2854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CRO Real Distribution</a:t>
            </a:r>
            <a:endParaRPr lang="en-US" b="1" dirty="0"/>
          </a:p>
        </p:txBody>
      </p:sp>
      <p:sp>
        <p:nvSpPr>
          <p:cNvPr id="63" name="Arrow: Right 12">
            <a:extLst>
              <a:ext uri="{FF2B5EF4-FFF2-40B4-BE49-F238E27FC236}">
                <a16:creationId xmlns:a16="http://schemas.microsoft.com/office/drawing/2014/main" id="{CE46CB71-CE01-40C7-9FE0-324310BC5844}"/>
              </a:ext>
            </a:extLst>
          </p:cNvPr>
          <p:cNvSpPr/>
          <p:nvPr/>
        </p:nvSpPr>
        <p:spPr>
          <a:xfrm rot="13500000">
            <a:off x="6920730" y="2132741"/>
            <a:ext cx="651753" cy="311282"/>
          </a:xfrm>
          <a:prstGeom prst="rightArrow">
            <a:avLst>
              <a:gd name="adj1" fmla="val 31249"/>
              <a:gd name="adj2" fmla="val 50000"/>
            </a:avLst>
          </a:prstGeom>
          <a:solidFill>
            <a:srgbClr val="FF000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098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9" grpId="0" animBg="1"/>
      <p:bldP spid="30" grpId="0" animBg="1"/>
      <p:bldP spid="31" grpId="0" animBg="1"/>
      <p:bldP spid="32" grpId="0"/>
      <p:bldP spid="33" grpId="0" animBg="1"/>
      <p:bldP spid="36" grpId="0"/>
      <p:bldP spid="37" grpId="0"/>
      <p:bldP spid="39" grpId="0"/>
      <p:bldP spid="49" grpId="0"/>
      <p:bldP spid="50" grpId="0"/>
      <p:bldP spid="5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C6AF889-171D-EF1C-310D-F3EEE302D819}"/>
              </a:ext>
            </a:extLst>
          </p:cNvPr>
          <p:cNvSpPr/>
          <p:nvPr/>
        </p:nvSpPr>
        <p:spPr>
          <a:xfrm>
            <a:off x="909990" y="2235048"/>
            <a:ext cx="13716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743498-8517-5FBB-63AF-D2B29EC234DA}"/>
              </a:ext>
            </a:extLst>
          </p:cNvPr>
          <p:cNvSpPr/>
          <p:nvPr/>
        </p:nvSpPr>
        <p:spPr>
          <a:xfrm>
            <a:off x="8991600" y="2211287"/>
            <a:ext cx="156414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231866-1EF7-5816-4C53-81DFA179D8C3}"/>
              </a:ext>
            </a:extLst>
          </p:cNvPr>
          <p:cNvSpPr/>
          <p:nvPr/>
        </p:nvSpPr>
        <p:spPr>
          <a:xfrm>
            <a:off x="3483728" y="2209800"/>
            <a:ext cx="13716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7DE8BCD-23FD-4CF4-8470-3A188FFFCE5C}"/>
                  </a:ext>
                </a:extLst>
              </p:cNvPr>
              <p:cNvSpPr/>
              <p:nvPr/>
            </p:nvSpPr>
            <p:spPr>
              <a:xfrm>
                <a:off x="1381734" y="2253812"/>
                <a:ext cx="4638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TW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7DE8BCD-23FD-4CF4-8470-3A188FFFCE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734" y="2253812"/>
                <a:ext cx="463845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0915460A-487D-46E0-B680-D8F891F7E46B}"/>
              </a:ext>
            </a:extLst>
          </p:cNvPr>
          <p:cNvSpPr txBox="1"/>
          <p:nvPr/>
        </p:nvSpPr>
        <p:spPr>
          <a:xfrm>
            <a:off x="964613" y="1447800"/>
            <a:ext cx="1321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Regev PK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A4194D8-ABD8-4206-836E-A833802F20E2}"/>
              </a:ext>
            </a:extLst>
          </p:cNvPr>
          <p:cNvSpPr txBox="1"/>
          <p:nvPr/>
        </p:nvSpPr>
        <p:spPr>
          <a:xfrm>
            <a:off x="2960756" y="1447799"/>
            <a:ext cx="3044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</a:rPr>
              <a:t>Circular</a:t>
            </a:r>
            <a:r>
              <a:rPr lang="en-US" sz="2400" dirty="0">
                <a:latin typeface="+mj-lt"/>
              </a:rPr>
              <a:t>-LWE samples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8440C20-12DE-4A39-9420-DEA914B36295}"/>
                  </a:ext>
                </a:extLst>
              </p:cNvPr>
              <p:cNvSpPr/>
              <p:nvPr/>
            </p:nvSpPr>
            <p:spPr>
              <a:xfrm>
                <a:off x="3256973" y="2214855"/>
                <a:ext cx="1827380" cy="451922"/>
              </a:xfrm>
              <a:prstGeom prst="rect">
                <a:avLst/>
              </a:prstGeom>
              <a:no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Samp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8440C20-12DE-4A39-9420-DEA914B362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973" y="2214855"/>
                <a:ext cx="1827380" cy="451922"/>
              </a:xfrm>
              <a:prstGeom prst="rect">
                <a:avLst/>
              </a:prstGeom>
              <a:blipFill>
                <a:blip r:embed="rId3"/>
                <a:stretch>
                  <a:fillRect b="-1944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rapezoid 33">
                <a:extLst>
                  <a:ext uri="{FF2B5EF4-FFF2-40B4-BE49-F238E27FC236}">
                    <a16:creationId xmlns:a16="http://schemas.microsoft.com/office/drawing/2014/main" id="{6185AFF7-0F81-483B-84F4-7A1CE6399D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03556" y="2672375"/>
                <a:ext cx="3387996" cy="852576"/>
              </a:xfrm>
              <a:prstGeom prst="trapezoid">
                <a:avLst>
                  <a:gd name="adj" fmla="val 115981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Special Eval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4" name="Trapezoid 33">
                <a:extLst>
                  <a:ext uri="{FF2B5EF4-FFF2-40B4-BE49-F238E27FC236}">
                    <a16:creationId xmlns:a16="http://schemas.microsoft.com/office/drawing/2014/main" id="{6185AFF7-0F81-483B-84F4-7A1CE6399D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556" y="2672375"/>
                <a:ext cx="3387996" cy="852576"/>
              </a:xfrm>
              <a:prstGeom prst="trapezoid">
                <a:avLst>
                  <a:gd name="adj" fmla="val 115981"/>
                </a:avLst>
              </a:prstGeom>
              <a:blipFill>
                <a:blip r:embed="rId4"/>
                <a:stretch>
                  <a:fillRect b="-14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72B63E7-A212-438D-B4B4-9664B9E8DAA3}"/>
                  </a:ext>
                </a:extLst>
              </p:cNvPr>
              <p:cNvSpPr/>
              <p:nvPr/>
            </p:nvSpPr>
            <p:spPr>
              <a:xfrm>
                <a:off x="1926780" y="3620496"/>
                <a:ext cx="4791766" cy="505291"/>
              </a:xfrm>
              <a:prstGeom prst="rect">
                <a:avLst/>
              </a:prstGeom>
              <a:no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𝐶𝑅𝑆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RegE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pk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72B63E7-A212-438D-B4B4-9664B9E8D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780" y="3620496"/>
                <a:ext cx="4791766" cy="5052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D1AEEB4-6B84-4A7C-B34C-6539A8AF9C80}"/>
                  </a:ext>
                </a:extLst>
              </p:cNvPr>
              <p:cNvSpPr/>
              <p:nvPr/>
            </p:nvSpPr>
            <p:spPr>
              <a:xfrm>
                <a:off x="8916820" y="2209257"/>
                <a:ext cx="1827380" cy="451922"/>
              </a:xfrm>
              <a:prstGeom prst="rect">
                <a:avLst/>
              </a:prstGeom>
              <a:no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Samp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4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D1AEEB4-6B84-4A7C-B34C-6539A8AF9C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6820" y="2209257"/>
                <a:ext cx="1827380" cy="451922"/>
              </a:xfrm>
              <a:prstGeom prst="rect">
                <a:avLst/>
              </a:prstGeom>
              <a:blipFill>
                <a:blip r:embed="rId6"/>
                <a:stretch>
                  <a:fillRect b="-1891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66AA0FE-19B3-4377-8007-CFAFFD8B223D}"/>
                  </a:ext>
                </a:extLst>
              </p:cNvPr>
              <p:cNvSpPr/>
              <p:nvPr/>
            </p:nvSpPr>
            <p:spPr>
              <a:xfrm>
                <a:off x="5638800" y="1909464"/>
                <a:ext cx="92525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6000" dirty="0">
                  <a:solidFill>
                    <a:schemeClr val="accent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66AA0FE-19B3-4377-8007-CFAFFD8B22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909464"/>
                <a:ext cx="925253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7815AB93-2E14-E61B-E46B-500F944D5C7B}"/>
              </a:ext>
            </a:extLst>
          </p:cNvPr>
          <p:cNvGrpSpPr/>
          <p:nvPr/>
        </p:nvGrpSpPr>
        <p:grpSpPr>
          <a:xfrm>
            <a:off x="6844455" y="2188599"/>
            <a:ext cx="1371600" cy="493046"/>
            <a:chOff x="6844455" y="2188599"/>
            <a:chExt cx="1371600" cy="49304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441A53C-2B15-6769-797F-3CCBD4722F78}"/>
                </a:ext>
              </a:extLst>
            </p:cNvPr>
            <p:cNvSpPr/>
            <p:nvPr/>
          </p:nvSpPr>
          <p:spPr>
            <a:xfrm>
              <a:off x="6844455" y="2188599"/>
              <a:ext cx="1371600" cy="4572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+mj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A80B6002-ACEE-41C6-BDB4-F94930FB24D5}"/>
                    </a:ext>
                  </a:extLst>
                </p:cNvPr>
                <p:cNvSpPr/>
                <p:nvPr/>
              </p:nvSpPr>
              <p:spPr>
                <a:xfrm>
                  <a:off x="6934200" y="2219980"/>
                  <a:ext cx="104836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zh-TW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sz="2400" b="0" i="1" dirty="0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$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A80B6002-ACEE-41C6-BDB4-F94930FB24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4200" y="2219980"/>
                  <a:ext cx="1048364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2149FE9-A1F1-836D-4D72-29B8F456B1CE}"/>
                  </a:ext>
                </a:extLst>
              </p:cNvPr>
              <p:cNvSpPr/>
              <p:nvPr/>
            </p:nvSpPr>
            <p:spPr>
              <a:xfrm>
                <a:off x="533400" y="2753180"/>
                <a:ext cx="1908984" cy="7661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𝑟𝐵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2149FE9-A1F1-836D-4D72-29B8F456B1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753180"/>
                <a:ext cx="1908984" cy="766172"/>
              </a:xfrm>
              <a:prstGeom prst="rect">
                <a:avLst/>
              </a:prstGeom>
              <a:blipFill>
                <a:blip r:embed="rId9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itle 1">
            <a:extLst>
              <a:ext uri="{FF2B5EF4-FFF2-40B4-BE49-F238E27FC236}">
                <a16:creationId xmlns:a16="http://schemas.microsoft.com/office/drawing/2014/main" id="{106BF336-6DD1-F2E7-7196-3F5FFE369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1"/>
            <a:ext cx="10515600" cy="1325563"/>
          </a:xfrm>
        </p:spPr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CRO LWE Samples</a:t>
            </a:r>
            <a:endParaRPr lang="en-US" dirty="0">
              <a:solidFill>
                <a:srgbClr val="7030A0"/>
              </a:solidFill>
              <a:latin typeface="Candara" panose="020E05020303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252849-B5C9-09CD-779D-39241C468B88}"/>
              </a:ext>
            </a:extLst>
          </p:cNvPr>
          <p:cNvSpPr txBox="1">
            <a:spLocks/>
          </p:cNvSpPr>
          <p:nvPr/>
        </p:nvSpPr>
        <p:spPr>
          <a:xfrm>
            <a:off x="1099006" y="4778631"/>
            <a:ext cx="9711769" cy="1545763"/>
          </a:xfrm>
          <a:custGeom>
            <a:avLst/>
            <a:gdLst>
              <a:gd name="connsiteX0" fmla="*/ 0 w 9711769"/>
              <a:gd name="connsiteY0" fmla="*/ 0 h 1545763"/>
              <a:gd name="connsiteX1" fmla="*/ 887933 w 9711769"/>
              <a:gd name="connsiteY1" fmla="*/ 0 h 1545763"/>
              <a:gd name="connsiteX2" fmla="*/ 1387396 w 9711769"/>
              <a:gd name="connsiteY2" fmla="*/ 0 h 1545763"/>
              <a:gd name="connsiteX3" fmla="*/ 2081093 w 9711769"/>
              <a:gd name="connsiteY3" fmla="*/ 0 h 1545763"/>
              <a:gd name="connsiteX4" fmla="*/ 2871909 w 9711769"/>
              <a:gd name="connsiteY4" fmla="*/ 0 h 1545763"/>
              <a:gd name="connsiteX5" fmla="*/ 3274254 w 9711769"/>
              <a:gd name="connsiteY5" fmla="*/ 0 h 1545763"/>
              <a:gd name="connsiteX6" fmla="*/ 3676598 w 9711769"/>
              <a:gd name="connsiteY6" fmla="*/ 0 h 1545763"/>
              <a:gd name="connsiteX7" fmla="*/ 4564531 w 9711769"/>
              <a:gd name="connsiteY7" fmla="*/ 0 h 1545763"/>
              <a:gd name="connsiteX8" fmla="*/ 5258229 w 9711769"/>
              <a:gd name="connsiteY8" fmla="*/ 0 h 1545763"/>
              <a:gd name="connsiteX9" fmla="*/ 5660574 w 9711769"/>
              <a:gd name="connsiteY9" fmla="*/ 0 h 1545763"/>
              <a:gd name="connsiteX10" fmla="*/ 6354272 w 9711769"/>
              <a:gd name="connsiteY10" fmla="*/ 0 h 1545763"/>
              <a:gd name="connsiteX11" fmla="*/ 7242205 w 9711769"/>
              <a:gd name="connsiteY11" fmla="*/ 0 h 1545763"/>
              <a:gd name="connsiteX12" fmla="*/ 7838785 w 9711769"/>
              <a:gd name="connsiteY12" fmla="*/ 0 h 1545763"/>
              <a:gd name="connsiteX13" fmla="*/ 8435365 w 9711769"/>
              <a:gd name="connsiteY13" fmla="*/ 0 h 1545763"/>
              <a:gd name="connsiteX14" fmla="*/ 9711769 w 9711769"/>
              <a:gd name="connsiteY14" fmla="*/ 0 h 1545763"/>
              <a:gd name="connsiteX15" fmla="*/ 9711769 w 9711769"/>
              <a:gd name="connsiteY15" fmla="*/ 530712 h 1545763"/>
              <a:gd name="connsiteX16" fmla="*/ 9711769 w 9711769"/>
              <a:gd name="connsiteY16" fmla="*/ 1045966 h 1545763"/>
              <a:gd name="connsiteX17" fmla="*/ 9711769 w 9711769"/>
              <a:gd name="connsiteY17" fmla="*/ 1545763 h 1545763"/>
              <a:gd name="connsiteX18" fmla="*/ 9115189 w 9711769"/>
              <a:gd name="connsiteY18" fmla="*/ 1545763 h 1545763"/>
              <a:gd name="connsiteX19" fmla="*/ 8615726 w 9711769"/>
              <a:gd name="connsiteY19" fmla="*/ 1545763 h 1545763"/>
              <a:gd name="connsiteX20" fmla="*/ 7727793 w 9711769"/>
              <a:gd name="connsiteY20" fmla="*/ 1545763 h 1545763"/>
              <a:gd name="connsiteX21" fmla="*/ 7034096 w 9711769"/>
              <a:gd name="connsiteY21" fmla="*/ 1545763 h 1545763"/>
              <a:gd name="connsiteX22" fmla="*/ 6631751 w 9711769"/>
              <a:gd name="connsiteY22" fmla="*/ 1545763 h 1545763"/>
              <a:gd name="connsiteX23" fmla="*/ 5938053 w 9711769"/>
              <a:gd name="connsiteY23" fmla="*/ 1545763 h 1545763"/>
              <a:gd name="connsiteX24" fmla="*/ 5341473 w 9711769"/>
              <a:gd name="connsiteY24" fmla="*/ 1545763 h 1545763"/>
              <a:gd name="connsiteX25" fmla="*/ 4744893 w 9711769"/>
              <a:gd name="connsiteY25" fmla="*/ 1545763 h 1545763"/>
              <a:gd name="connsiteX26" fmla="*/ 4148313 w 9711769"/>
              <a:gd name="connsiteY26" fmla="*/ 1545763 h 1545763"/>
              <a:gd name="connsiteX27" fmla="*/ 3551733 w 9711769"/>
              <a:gd name="connsiteY27" fmla="*/ 1545763 h 1545763"/>
              <a:gd name="connsiteX28" fmla="*/ 2760917 w 9711769"/>
              <a:gd name="connsiteY28" fmla="*/ 1545763 h 1545763"/>
              <a:gd name="connsiteX29" fmla="*/ 2067219 w 9711769"/>
              <a:gd name="connsiteY29" fmla="*/ 1545763 h 1545763"/>
              <a:gd name="connsiteX30" fmla="*/ 1664875 w 9711769"/>
              <a:gd name="connsiteY30" fmla="*/ 1545763 h 1545763"/>
              <a:gd name="connsiteX31" fmla="*/ 1068295 w 9711769"/>
              <a:gd name="connsiteY31" fmla="*/ 1545763 h 1545763"/>
              <a:gd name="connsiteX32" fmla="*/ 0 w 9711769"/>
              <a:gd name="connsiteY32" fmla="*/ 1545763 h 1545763"/>
              <a:gd name="connsiteX33" fmla="*/ 0 w 9711769"/>
              <a:gd name="connsiteY33" fmla="*/ 1061424 h 1545763"/>
              <a:gd name="connsiteX34" fmla="*/ 0 w 9711769"/>
              <a:gd name="connsiteY34" fmla="*/ 592542 h 1545763"/>
              <a:gd name="connsiteX35" fmla="*/ 0 w 9711769"/>
              <a:gd name="connsiteY35" fmla="*/ 0 h 154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711769" h="1545763" fill="none" extrusionOk="0">
                <a:moveTo>
                  <a:pt x="0" y="0"/>
                </a:moveTo>
                <a:cubicBezTo>
                  <a:pt x="249824" y="37748"/>
                  <a:pt x="581323" y="11467"/>
                  <a:pt x="887933" y="0"/>
                </a:cubicBezTo>
                <a:cubicBezTo>
                  <a:pt x="1194543" y="-11467"/>
                  <a:pt x="1187279" y="-18250"/>
                  <a:pt x="1387396" y="0"/>
                </a:cubicBezTo>
                <a:cubicBezTo>
                  <a:pt x="1587513" y="18250"/>
                  <a:pt x="1846090" y="-2923"/>
                  <a:pt x="2081093" y="0"/>
                </a:cubicBezTo>
                <a:cubicBezTo>
                  <a:pt x="2316096" y="2923"/>
                  <a:pt x="2488939" y="37774"/>
                  <a:pt x="2871909" y="0"/>
                </a:cubicBezTo>
                <a:cubicBezTo>
                  <a:pt x="3254879" y="-37774"/>
                  <a:pt x="3189559" y="14208"/>
                  <a:pt x="3274254" y="0"/>
                </a:cubicBezTo>
                <a:cubicBezTo>
                  <a:pt x="3358949" y="-14208"/>
                  <a:pt x="3502242" y="17155"/>
                  <a:pt x="3676598" y="0"/>
                </a:cubicBezTo>
                <a:cubicBezTo>
                  <a:pt x="3850954" y="-17155"/>
                  <a:pt x="4243109" y="5106"/>
                  <a:pt x="4564531" y="0"/>
                </a:cubicBezTo>
                <a:cubicBezTo>
                  <a:pt x="4885953" y="-5106"/>
                  <a:pt x="5024927" y="-18221"/>
                  <a:pt x="5258229" y="0"/>
                </a:cubicBezTo>
                <a:cubicBezTo>
                  <a:pt x="5491531" y="18221"/>
                  <a:pt x="5477902" y="3287"/>
                  <a:pt x="5660574" y="0"/>
                </a:cubicBezTo>
                <a:cubicBezTo>
                  <a:pt x="5843246" y="-3287"/>
                  <a:pt x="6106175" y="-25449"/>
                  <a:pt x="6354272" y="0"/>
                </a:cubicBezTo>
                <a:cubicBezTo>
                  <a:pt x="6602369" y="25449"/>
                  <a:pt x="6804014" y="24568"/>
                  <a:pt x="7242205" y="0"/>
                </a:cubicBezTo>
                <a:cubicBezTo>
                  <a:pt x="7680396" y="-24568"/>
                  <a:pt x="7569685" y="3676"/>
                  <a:pt x="7838785" y="0"/>
                </a:cubicBezTo>
                <a:cubicBezTo>
                  <a:pt x="8107885" y="-3676"/>
                  <a:pt x="8236127" y="-20022"/>
                  <a:pt x="8435365" y="0"/>
                </a:cubicBezTo>
                <a:cubicBezTo>
                  <a:pt x="8634603" y="20022"/>
                  <a:pt x="9149005" y="-3835"/>
                  <a:pt x="9711769" y="0"/>
                </a:cubicBezTo>
                <a:cubicBezTo>
                  <a:pt x="9724768" y="131950"/>
                  <a:pt x="9710487" y="423799"/>
                  <a:pt x="9711769" y="530712"/>
                </a:cubicBezTo>
                <a:cubicBezTo>
                  <a:pt x="9713051" y="637625"/>
                  <a:pt x="9711475" y="872445"/>
                  <a:pt x="9711769" y="1045966"/>
                </a:cubicBezTo>
                <a:cubicBezTo>
                  <a:pt x="9712063" y="1219487"/>
                  <a:pt x="9708013" y="1407082"/>
                  <a:pt x="9711769" y="1545763"/>
                </a:cubicBezTo>
                <a:cubicBezTo>
                  <a:pt x="9566981" y="1548144"/>
                  <a:pt x="9285923" y="1526118"/>
                  <a:pt x="9115189" y="1545763"/>
                </a:cubicBezTo>
                <a:cubicBezTo>
                  <a:pt x="8944455" y="1565408"/>
                  <a:pt x="8764248" y="1545212"/>
                  <a:pt x="8615726" y="1545763"/>
                </a:cubicBezTo>
                <a:cubicBezTo>
                  <a:pt x="8467204" y="1546314"/>
                  <a:pt x="7966264" y="1550461"/>
                  <a:pt x="7727793" y="1545763"/>
                </a:cubicBezTo>
                <a:cubicBezTo>
                  <a:pt x="7489322" y="1541065"/>
                  <a:pt x="7235706" y="1575372"/>
                  <a:pt x="7034096" y="1545763"/>
                </a:cubicBezTo>
                <a:cubicBezTo>
                  <a:pt x="6832486" y="1516154"/>
                  <a:pt x="6822368" y="1562276"/>
                  <a:pt x="6631751" y="1545763"/>
                </a:cubicBezTo>
                <a:cubicBezTo>
                  <a:pt x="6441135" y="1529250"/>
                  <a:pt x="6264349" y="1552026"/>
                  <a:pt x="5938053" y="1545763"/>
                </a:cubicBezTo>
                <a:cubicBezTo>
                  <a:pt x="5611757" y="1539500"/>
                  <a:pt x="5624654" y="1547188"/>
                  <a:pt x="5341473" y="1545763"/>
                </a:cubicBezTo>
                <a:cubicBezTo>
                  <a:pt x="5058292" y="1544338"/>
                  <a:pt x="5013469" y="1532521"/>
                  <a:pt x="4744893" y="1545763"/>
                </a:cubicBezTo>
                <a:cubicBezTo>
                  <a:pt x="4476317" y="1559005"/>
                  <a:pt x="4333056" y="1553981"/>
                  <a:pt x="4148313" y="1545763"/>
                </a:cubicBezTo>
                <a:cubicBezTo>
                  <a:pt x="3963570" y="1537545"/>
                  <a:pt x="3792856" y="1530257"/>
                  <a:pt x="3551733" y="1545763"/>
                </a:cubicBezTo>
                <a:cubicBezTo>
                  <a:pt x="3310610" y="1561269"/>
                  <a:pt x="3050267" y="1568942"/>
                  <a:pt x="2760917" y="1545763"/>
                </a:cubicBezTo>
                <a:cubicBezTo>
                  <a:pt x="2471567" y="1522584"/>
                  <a:pt x="2334118" y="1551521"/>
                  <a:pt x="2067219" y="1545763"/>
                </a:cubicBezTo>
                <a:cubicBezTo>
                  <a:pt x="1800320" y="1540005"/>
                  <a:pt x="1805708" y="1525919"/>
                  <a:pt x="1664875" y="1545763"/>
                </a:cubicBezTo>
                <a:cubicBezTo>
                  <a:pt x="1524042" y="1565607"/>
                  <a:pt x="1253306" y="1517738"/>
                  <a:pt x="1068295" y="1545763"/>
                </a:cubicBezTo>
                <a:cubicBezTo>
                  <a:pt x="883284" y="1573788"/>
                  <a:pt x="435375" y="1501451"/>
                  <a:pt x="0" y="1545763"/>
                </a:cubicBezTo>
                <a:cubicBezTo>
                  <a:pt x="12129" y="1427522"/>
                  <a:pt x="22632" y="1204640"/>
                  <a:pt x="0" y="1061424"/>
                </a:cubicBezTo>
                <a:cubicBezTo>
                  <a:pt x="-22632" y="918208"/>
                  <a:pt x="8446" y="756546"/>
                  <a:pt x="0" y="592542"/>
                </a:cubicBezTo>
                <a:cubicBezTo>
                  <a:pt x="-8446" y="428538"/>
                  <a:pt x="26247" y="187882"/>
                  <a:pt x="0" y="0"/>
                </a:cubicBezTo>
                <a:close/>
              </a:path>
              <a:path w="9711769" h="1545763" stroke="0" extrusionOk="0">
                <a:moveTo>
                  <a:pt x="0" y="0"/>
                </a:moveTo>
                <a:cubicBezTo>
                  <a:pt x="233236" y="-22804"/>
                  <a:pt x="352352" y="11762"/>
                  <a:pt x="596580" y="0"/>
                </a:cubicBezTo>
                <a:cubicBezTo>
                  <a:pt x="840808" y="-11762"/>
                  <a:pt x="819365" y="-12534"/>
                  <a:pt x="998925" y="0"/>
                </a:cubicBezTo>
                <a:cubicBezTo>
                  <a:pt x="1178486" y="12534"/>
                  <a:pt x="1533640" y="-7008"/>
                  <a:pt x="1886858" y="0"/>
                </a:cubicBezTo>
                <a:cubicBezTo>
                  <a:pt x="2240076" y="7008"/>
                  <a:pt x="2309674" y="-18798"/>
                  <a:pt x="2483438" y="0"/>
                </a:cubicBezTo>
                <a:cubicBezTo>
                  <a:pt x="2657202" y="18798"/>
                  <a:pt x="2927898" y="-170"/>
                  <a:pt x="3080018" y="0"/>
                </a:cubicBezTo>
                <a:cubicBezTo>
                  <a:pt x="3232138" y="170"/>
                  <a:pt x="3782247" y="-4307"/>
                  <a:pt x="3967951" y="0"/>
                </a:cubicBezTo>
                <a:cubicBezTo>
                  <a:pt x="4153655" y="4307"/>
                  <a:pt x="4258064" y="-23227"/>
                  <a:pt x="4467414" y="0"/>
                </a:cubicBezTo>
                <a:cubicBezTo>
                  <a:pt x="4676764" y="23227"/>
                  <a:pt x="4994173" y="29442"/>
                  <a:pt x="5355347" y="0"/>
                </a:cubicBezTo>
                <a:cubicBezTo>
                  <a:pt x="5716521" y="-29442"/>
                  <a:pt x="5955974" y="-17661"/>
                  <a:pt x="6243280" y="0"/>
                </a:cubicBezTo>
                <a:cubicBezTo>
                  <a:pt x="6530586" y="17661"/>
                  <a:pt x="6776771" y="-11794"/>
                  <a:pt x="6936978" y="0"/>
                </a:cubicBezTo>
                <a:cubicBezTo>
                  <a:pt x="7097185" y="11794"/>
                  <a:pt x="7570491" y="-26878"/>
                  <a:pt x="7824911" y="0"/>
                </a:cubicBezTo>
                <a:cubicBezTo>
                  <a:pt x="8079331" y="26878"/>
                  <a:pt x="8200532" y="2341"/>
                  <a:pt x="8421491" y="0"/>
                </a:cubicBezTo>
                <a:cubicBezTo>
                  <a:pt x="8642450" y="-2341"/>
                  <a:pt x="8723380" y="8367"/>
                  <a:pt x="9018071" y="0"/>
                </a:cubicBezTo>
                <a:cubicBezTo>
                  <a:pt x="9312762" y="-8367"/>
                  <a:pt x="9497223" y="-7452"/>
                  <a:pt x="9711769" y="0"/>
                </a:cubicBezTo>
                <a:cubicBezTo>
                  <a:pt x="9725279" y="202163"/>
                  <a:pt x="9698862" y="365593"/>
                  <a:pt x="9711769" y="499797"/>
                </a:cubicBezTo>
                <a:cubicBezTo>
                  <a:pt x="9724676" y="634001"/>
                  <a:pt x="9726308" y="844356"/>
                  <a:pt x="9711769" y="1015051"/>
                </a:cubicBezTo>
                <a:cubicBezTo>
                  <a:pt x="9697230" y="1185746"/>
                  <a:pt x="9689263" y="1309236"/>
                  <a:pt x="9711769" y="1545763"/>
                </a:cubicBezTo>
                <a:cubicBezTo>
                  <a:pt x="9352820" y="1532037"/>
                  <a:pt x="9214198" y="1510760"/>
                  <a:pt x="8920954" y="1545763"/>
                </a:cubicBezTo>
                <a:cubicBezTo>
                  <a:pt x="8627711" y="1580766"/>
                  <a:pt x="8696036" y="1561969"/>
                  <a:pt x="8518609" y="1545763"/>
                </a:cubicBezTo>
                <a:cubicBezTo>
                  <a:pt x="8341182" y="1529557"/>
                  <a:pt x="8153059" y="1552759"/>
                  <a:pt x="8019146" y="1545763"/>
                </a:cubicBezTo>
                <a:cubicBezTo>
                  <a:pt x="7885233" y="1538767"/>
                  <a:pt x="7574084" y="1538273"/>
                  <a:pt x="7131213" y="1545763"/>
                </a:cubicBezTo>
                <a:cubicBezTo>
                  <a:pt x="6688342" y="1553253"/>
                  <a:pt x="6578354" y="1556106"/>
                  <a:pt x="6437515" y="1545763"/>
                </a:cubicBezTo>
                <a:cubicBezTo>
                  <a:pt x="6296676" y="1535420"/>
                  <a:pt x="6125897" y="1528759"/>
                  <a:pt x="5938053" y="1545763"/>
                </a:cubicBezTo>
                <a:cubicBezTo>
                  <a:pt x="5750209" y="1562767"/>
                  <a:pt x="5583314" y="1565390"/>
                  <a:pt x="5244355" y="1545763"/>
                </a:cubicBezTo>
                <a:cubicBezTo>
                  <a:pt x="4905396" y="1526136"/>
                  <a:pt x="4939882" y="1534041"/>
                  <a:pt x="4842011" y="1545763"/>
                </a:cubicBezTo>
                <a:cubicBezTo>
                  <a:pt x="4744140" y="1557485"/>
                  <a:pt x="4524201" y="1552653"/>
                  <a:pt x="4439666" y="1545763"/>
                </a:cubicBezTo>
                <a:cubicBezTo>
                  <a:pt x="4355132" y="1538873"/>
                  <a:pt x="4042015" y="1516914"/>
                  <a:pt x="3745968" y="1545763"/>
                </a:cubicBezTo>
                <a:cubicBezTo>
                  <a:pt x="3449921" y="1574612"/>
                  <a:pt x="3392289" y="1556417"/>
                  <a:pt x="3246506" y="1545763"/>
                </a:cubicBezTo>
                <a:cubicBezTo>
                  <a:pt x="3100723" y="1535109"/>
                  <a:pt x="2698649" y="1571556"/>
                  <a:pt x="2455690" y="1545763"/>
                </a:cubicBezTo>
                <a:cubicBezTo>
                  <a:pt x="2212731" y="1519970"/>
                  <a:pt x="2179153" y="1544830"/>
                  <a:pt x="1956228" y="1545763"/>
                </a:cubicBezTo>
                <a:cubicBezTo>
                  <a:pt x="1733303" y="1546696"/>
                  <a:pt x="1494678" y="1552912"/>
                  <a:pt x="1165412" y="1545763"/>
                </a:cubicBezTo>
                <a:cubicBezTo>
                  <a:pt x="836146" y="1538614"/>
                  <a:pt x="847764" y="1533658"/>
                  <a:pt x="763068" y="1545763"/>
                </a:cubicBezTo>
                <a:cubicBezTo>
                  <a:pt x="678372" y="1557868"/>
                  <a:pt x="284981" y="1581154"/>
                  <a:pt x="0" y="1545763"/>
                </a:cubicBezTo>
                <a:cubicBezTo>
                  <a:pt x="-12428" y="1381447"/>
                  <a:pt x="-3873" y="1160162"/>
                  <a:pt x="0" y="1061424"/>
                </a:cubicBezTo>
                <a:cubicBezTo>
                  <a:pt x="3873" y="962686"/>
                  <a:pt x="-5762" y="755152"/>
                  <a:pt x="0" y="515254"/>
                </a:cubicBezTo>
                <a:cubicBezTo>
                  <a:pt x="5762" y="275356"/>
                  <a:pt x="-707" y="120478"/>
                  <a:pt x="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+mj-lt"/>
              <a:buAutoNum type="arabicPeriod"/>
            </a:pPr>
            <a:endParaRPr lang="en-US" sz="2800" i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E927614-EFEB-B345-1F1D-8BF35A7BCC87}"/>
                  </a:ext>
                </a:extLst>
              </p:cNvPr>
              <p:cNvSpPr/>
              <p:nvPr/>
            </p:nvSpPr>
            <p:spPr>
              <a:xfrm>
                <a:off x="1050457" y="4214599"/>
                <a:ext cx="2530943" cy="451922"/>
              </a:xfrm>
              <a:prstGeom prst="rect">
                <a:avLst/>
              </a:prstGeom>
              <a:no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Samp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 in Real 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E927614-EFEB-B345-1F1D-8BF35A7BCC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57" y="4214599"/>
                <a:ext cx="2530943" cy="451922"/>
              </a:xfrm>
              <a:prstGeom prst="rect">
                <a:avLst/>
              </a:prstGeom>
              <a:blipFill>
                <a:blip r:embed="rId10"/>
                <a:stretch>
                  <a:fillRect t="-18919" r="-1990" b="-4324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8EDF44E-C875-4261-F9BF-13CA0003D8ED}"/>
                  </a:ext>
                </a:extLst>
              </p:cNvPr>
              <p:cNvSpPr/>
              <p:nvPr/>
            </p:nvSpPr>
            <p:spPr>
              <a:xfrm>
                <a:off x="1721910" y="5660457"/>
                <a:ext cx="33327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hct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8EDF44E-C875-4261-F9BF-13CA0003D8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910" y="5660457"/>
                <a:ext cx="3332772" cy="523220"/>
              </a:xfrm>
              <a:prstGeom prst="rect">
                <a:avLst/>
              </a:prstGeom>
              <a:blipFill>
                <a:blip r:embed="rId11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ACE87FD-2DAC-F72A-F4E7-EBE733841722}"/>
                  </a:ext>
                </a:extLst>
              </p:cNvPr>
              <p:cNvSpPr/>
              <p:nvPr/>
            </p:nvSpPr>
            <p:spPr>
              <a:xfrm>
                <a:off x="1721910" y="4949460"/>
                <a:ext cx="202965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ACE87FD-2DAC-F72A-F4E7-EBE7338417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910" y="4949460"/>
                <a:ext cx="2029658" cy="523220"/>
              </a:xfrm>
              <a:prstGeom prst="rect">
                <a:avLst/>
              </a:prstGeom>
              <a:blipFill>
                <a:blip r:embed="rId12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E87E751-A8F9-4E7A-3C3C-D4AF2C6C160C}"/>
                  </a:ext>
                </a:extLst>
              </p:cNvPr>
              <p:cNvSpPr/>
              <p:nvPr/>
            </p:nvSpPr>
            <p:spPr>
              <a:xfrm>
                <a:off x="5257800" y="5614072"/>
                <a:ext cx="4162743" cy="5455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𝑈𝐴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circ</m:t>
                          </m:r>
                        </m:sup>
                      </m:sSub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E87E751-A8F9-4E7A-3C3C-D4AF2C6C16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5614072"/>
                <a:ext cx="4162743" cy="545599"/>
              </a:xfrm>
              <a:prstGeom prst="rect">
                <a:avLst/>
              </a:prstGeom>
              <a:blipFill>
                <a:blip r:embed="rId13"/>
                <a:stretch>
                  <a:fillRect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47EF4A0-6E29-FFC0-5922-7E7DAEFEAAC7}"/>
                  </a:ext>
                </a:extLst>
              </p:cNvPr>
              <p:cNvSpPr/>
              <p:nvPr/>
            </p:nvSpPr>
            <p:spPr>
              <a:xfrm>
                <a:off x="5161597" y="4902853"/>
                <a:ext cx="5049203" cy="5464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ct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𝑟𝐷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circ</m:t>
                          </m:r>
                        </m:sup>
                      </m:sSub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hct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47EF4A0-6E29-FFC0-5922-7E7DAEFEAA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597" y="4902853"/>
                <a:ext cx="5049203" cy="546496"/>
              </a:xfrm>
              <a:prstGeom prst="rect">
                <a:avLst/>
              </a:prstGeom>
              <a:blipFill>
                <a:blip r:embed="rId14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3FC991A9-8D1E-A9C2-5FB0-A65BD28A8E10}"/>
              </a:ext>
            </a:extLst>
          </p:cNvPr>
          <p:cNvSpPr txBox="1"/>
          <p:nvPr/>
        </p:nvSpPr>
        <p:spPr>
          <a:xfrm rot="900000">
            <a:off x="8829667" y="4576629"/>
            <a:ext cx="2482346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432FF"/>
                </a:solidFill>
                <a:latin typeface="Marker Felt Thin" panose="02000400000000000000" pitchFamily="2" charset="77"/>
              </a:rPr>
              <a:t>2-cir-security</a:t>
            </a:r>
          </a:p>
        </p:txBody>
      </p: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243ACCB6-45C6-60F0-B8B7-1994C9F59F75}"/>
              </a:ext>
            </a:extLst>
          </p:cNvPr>
          <p:cNvCxnSpPr>
            <a:cxnSpLocks/>
            <a:stCxn id="11" idx="1"/>
            <a:endCxn id="2" idx="1"/>
          </p:cNvCxnSpPr>
          <p:nvPr/>
        </p:nvCxnSpPr>
        <p:spPr>
          <a:xfrm rot="10800000" flipV="1">
            <a:off x="1099006" y="2438399"/>
            <a:ext cx="2384722" cy="3113113"/>
          </a:xfrm>
          <a:prstGeom prst="curvedConnector3">
            <a:avLst>
              <a:gd name="adj1" fmla="val 109586"/>
            </a:avLst>
          </a:prstGeom>
          <a:ln w="25400">
            <a:solidFill>
              <a:srgbClr val="C00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Rectangle with Corners Rounded 2">
                <a:extLst>
                  <a:ext uri="{FF2B5EF4-FFF2-40B4-BE49-F238E27FC236}">
                    <a16:creationId xmlns:a16="http://schemas.microsoft.com/office/drawing/2014/main" id="{949D424F-CABE-4244-88F0-2BD721DBB286}"/>
                  </a:ext>
                </a:extLst>
              </p:cNvPr>
              <p:cNvSpPr/>
              <p:nvPr/>
            </p:nvSpPr>
            <p:spPr>
              <a:xfrm>
                <a:off x="6361043" y="447261"/>
                <a:ext cx="5267740" cy="1297480"/>
              </a:xfrm>
              <a:prstGeom prst="wedgeRoundRectCallout">
                <a:avLst>
                  <a:gd name="adj1" fmla="val -55172"/>
                  <a:gd name="adj2" fmla="val 84876"/>
                  <a:gd name="adj3" fmla="val 16667"/>
                </a:avLst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LWE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Non-circular CRO.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Circular sample is crucial for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iO</a:t>
                </a:r>
                <a:r>
                  <a:rPr lang="en-US" sz="2400" dirty="0">
                    <a:solidFill>
                      <a:schemeClr val="tx1"/>
                    </a:solidFill>
                  </a:rPr>
                  <a:t> construction.</a:t>
                </a:r>
              </a:p>
            </p:txBody>
          </p:sp>
        </mc:Choice>
        <mc:Fallback xmlns="">
          <p:sp>
            <p:nvSpPr>
              <p:cNvPr id="3" name="Speech Bubble: Rectangle with Corners Rounded 2">
                <a:extLst>
                  <a:ext uri="{FF2B5EF4-FFF2-40B4-BE49-F238E27FC236}">
                    <a16:creationId xmlns:a16="http://schemas.microsoft.com/office/drawing/2014/main" id="{949D424F-CABE-4244-88F0-2BD721DBB2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043" y="447261"/>
                <a:ext cx="5267740" cy="1297480"/>
              </a:xfrm>
              <a:prstGeom prst="wedgeRoundRectCallout">
                <a:avLst>
                  <a:gd name="adj1" fmla="val -55172"/>
                  <a:gd name="adj2" fmla="val 84876"/>
                  <a:gd name="adj3" fmla="val 16667"/>
                </a:avLst>
              </a:prstGeom>
              <a:blipFill>
                <a:blip r:embed="rId1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350C31B-CB89-4317-BE4E-5720CDDEE40D}"/>
                  </a:ext>
                </a:extLst>
              </p:cNvPr>
              <p:cNvSpPr/>
              <p:nvPr/>
            </p:nvSpPr>
            <p:spPr>
              <a:xfrm>
                <a:off x="3629948" y="4221340"/>
                <a:ext cx="4688866" cy="47481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="" xmlns:ask="http://schemas.microsoft.com/office/drawing/2018/sketchyshapes" sd="1219033472">
                      <a:custGeom>
                        <a:avLst/>
                        <a:gdLst>
                          <a:gd name="connsiteX0" fmla="*/ 0 w 4505209"/>
                          <a:gd name="connsiteY0" fmla="*/ 0 h 474810"/>
                          <a:gd name="connsiteX1" fmla="*/ 598549 w 4505209"/>
                          <a:gd name="connsiteY1" fmla="*/ 0 h 474810"/>
                          <a:gd name="connsiteX2" fmla="*/ 1106994 w 4505209"/>
                          <a:gd name="connsiteY2" fmla="*/ 0 h 474810"/>
                          <a:gd name="connsiteX3" fmla="*/ 1660491 w 4505209"/>
                          <a:gd name="connsiteY3" fmla="*/ 0 h 474810"/>
                          <a:gd name="connsiteX4" fmla="*/ 2349145 w 4505209"/>
                          <a:gd name="connsiteY4" fmla="*/ 0 h 474810"/>
                          <a:gd name="connsiteX5" fmla="*/ 2947694 w 4505209"/>
                          <a:gd name="connsiteY5" fmla="*/ 0 h 474810"/>
                          <a:gd name="connsiteX6" fmla="*/ 3501191 w 4505209"/>
                          <a:gd name="connsiteY6" fmla="*/ 0 h 474810"/>
                          <a:gd name="connsiteX7" fmla="*/ 4505209 w 4505209"/>
                          <a:gd name="connsiteY7" fmla="*/ 0 h 474810"/>
                          <a:gd name="connsiteX8" fmla="*/ 4505209 w 4505209"/>
                          <a:gd name="connsiteY8" fmla="*/ 474810 h 474810"/>
                          <a:gd name="connsiteX9" fmla="*/ 3861608 w 4505209"/>
                          <a:gd name="connsiteY9" fmla="*/ 474810 h 474810"/>
                          <a:gd name="connsiteX10" fmla="*/ 3308111 w 4505209"/>
                          <a:gd name="connsiteY10" fmla="*/ 474810 h 474810"/>
                          <a:gd name="connsiteX11" fmla="*/ 2574405 w 4505209"/>
                          <a:gd name="connsiteY11" fmla="*/ 474810 h 474810"/>
                          <a:gd name="connsiteX12" fmla="*/ 1975856 w 4505209"/>
                          <a:gd name="connsiteY12" fmla="*/ 474810 h 474810"/>
                          <a:gd name="connsiteX13" fmla="*/ 1467411 w 4505209"/>
                          <a:gd name="connsiteY13" fmla="*/ 474810 h 474810"/>
                          <a:gd name="connsiteX14" fmla="*/ 778758 w 4505209"/>
                          <a:gd name="connsiteY14" fmla="*/ 474810 h 474810"/>
                          <a:gd name="connsiteX15" fmla="*/ 0 w 4505209"/>
                          <a:gd name="connsiteY15" fmla="*/ 474810 h 474810"/>
                          <a:gd name="connsiteX16" fmla="*/ 0 w 4505209"/>
                          <a:gd name="connsiteY16" fmla="*/ 0 h 4748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4505209" h="474810" fill="none" extrusionOk="0">
                            <a:moveTo>
                              <a:pt x="0" y="0"/>
                            </a:moveTo>
                            <a:cubicBezTo>
                              <a:pt x="200433" y="10093"/>
                              <a:pt x="434954" y="-5265"/>
                              <a:pt x="598549" y="0"/>
                            </a:cubicBezTo>
                            <a:cubicBezTo>
                              <a:pt x="762144" y="5265"/>
                              <a:pt x="886282" y="-877"/>
                              <a:pt x="1106994" y="0"/>
                            </a:cubicBezTo>
                            <a:cubicBezTo>
                              <a:pt x="1327706" y="877"/>
                              <a:pt x="1545293" y="6894"/>
                              <a:pt x="1660491" y="0"/>
                            </a:cubicBezTo>
                            <a:cubicBezTo>
                              <a:pt x="1775689" y="-6894"/>
                              <a:pt x="2026474" y="-25476"/>
                              <a:pt x="2349145" y="0"/>
                            </a:cubicBezTo>
                            <a:cubicBezTo>
                              <a:pt x="2671816" y="25476"/>
                              <a:pt x="2789051" y="14737"/>
                              <a:pt x="2947694" y="0"/>
                            </a:cubicBezTo>
                            <a:cubicBezTo>
                              <a:pt x="3106337" y="-14737"/>
                              <a:pt x="3348209" y="-5753"/>
                              <a:pt x="3501191" y="0"/>
                            </a:cubicBezTo>
                            <a:cubicBezTo>
                              <a:pt x="3654173" y="5753"/>
                              <a:pt x="4193264" y="-9724"/>
                              <a:pt x="4505209" y="0"/>
                            </a:cubicBezTo>
                            <a:cubicBezTo>
                              <a:pt x="4495815" y="125022"/>
                              <a:pt x="4501215" y="336222"/>
                              <a:pt x="4505209" y="474810"/>
                            </a:cubicBezTo>
                            <a:cubicBezTo>
                              <a:pt x="4311979" y="464201"/>
                              <a:pt x="4094846" y="460376"/>
                              <a:pt x="3861608" y="474810"/>
                            </a:cubicBezTo>
                            <a:cubicBezTo>
                              <a:pt x="3628370" y="489244"/>
                              <a:pt x="3535064" y="455932"/>
                              <a:pt x="3308111" y="474810"/>
                            </a:cubicBezTo>
                            <a:cubicBezTo>
                              <a:pt x="3081158" y="493688"/>
                              <a:pt x="2850659" y="460697"/>
                              <a:pt x="2574405" y="474810"/>
                            </a:cubicBezTo>
                            <a:cubicBezTo>
                              <a:pt x="2298151" y="488923"/>
                              <a:pt x="2144358" y="504387"/>
                              <a:pt x="1975856" y="474810"/>
                            </a:cubicBezTo>
                            <a:cubicBezTo>
                              <a:pt x="1807354" y="445233"/>
                              <a:pt x="1683193" y="497389"/>
                              <a:pt x="1467411" y="474810"/>
                            </a:cubicBezTo>
                            <a:cubicBezTo>
                              <a:pt x="1251630" y="452231"/>
                              <a:pt x="1005618" y="445716"/>
                              <a:pt x="778758" y="474810"/>
                            </a:cubicBezTo>
                            <a:cubicBezTo>
                              <a:pt x="551898" y="503904"/>
                              <a:pt x="327151" y="470375"/>
                              <a:pt x="0" y="474810"/>
                            </a:cubicBezTo>
                            <a:cubicBezTo>
                              <a:pt x="-11867" y="328156"/>
                              <a:pt x="-6529" y="204008"/>
                              <a:pt x="0" y="0"/>
                            </a:cubicBezTo>
                            <a:close/>
                          </a:path>
                          <a:path w="4505209" h="474810" stroke="0" extrusionOk="0">
                            <a:moveTo>
                              <a:pt x="0" y="0"/>
                            </a:moveTo>
                            <a:cubicBezTo>
                              <a:pt x="245871" y="4245"/>
                              <a:pt x="399198" y="8510"/>
                              <a:pt x="598549" y="0"/>
                            </a:cubicBezTo>
                            <a:cubicBezTo>
                              <a:pt x="797900" y="-8510"/>
                              <a:pt x="932367" y="22229"/>
                              <a:pt x="1106994" y="0"/>
                            </a:cubicBezTo>
                            <a:cubicBezTo>
                              <a:pt x="1281622" y="-22229"/>
                              <a:pt x="1524836" y="-7297"/>
                              <a:pt x="1840700" y="0"/>
                            </a:cubicBezTo>
                            <a:cubicBezTo>
                              <a:pt x="2156564" y="7297"/>
                              <a:pt x="2195204" y="5713"/>
                              <a:pt x="2439249" y="0"/>
                            </a:cubicBezTo>
                            <a:cubicBezTo>
                              <a:pt x="2683294" y="-5713"/>
                              <a:pt x="2746342" y="-8342"/>
                              <a:pt x="3037798" y="0"/>
                            </a:cubicBezTo>
                            <a:cubicBezTo>
                              <a:pt x="3329254" y="8342"/>
                              <a:pt x="3528114" y="31566"/>
                              <a:pt x="3771504" y="0"/>
                            </a:cubicBezTo>
                            <a:cubicBezTo>
                              <a:pt x="4014894" y="-31566"/>
                              <a:pt x="4168468" y="3596"/>
                              <a:pt x="4505209" y="0"/>
                            </a:cubicBezTo>
                            <a:cubicBezTo>
                              <a:pt x="4523304" y="119819"/>
                              <a:pt x="4491991" y="316500"/>
                              <a:pt x="4505209" y="474810"/>
                            </a:cubicBezTo>
                            <a:cubicBezTo>
                              <a:pt x="4248125" y="456049"/>
                              <a:pt x="4139664" y="474407"/>
                              <a:pt x="3951712" y="474810"/>
                            </a:cubicBezTo>
                            <a:cubicBezTo>
                              <a:pt x="3763760" y="475213"/>
                              <a:pt x="3471946" y="473470"/>
                              <a:pt x="3308111" y="474810"/>
                            </a:cubicBezTo>
                            <a:cubicBezTo>
                              <a:pt x="3144276" y="476150"/>
                              <a:pt x="2910546" y="443542"/>
                              <a:pt x="2664509" y="474810"/>
                            </a:cubicBezTo>
                            <a:cubicBezTo>
                              <a:pt x="2418472" y="506078"/>
                              <a:pt x="2282838" y="504383"/>
                              <a:pt x="2065960" y="474810"/>
                            </a:cubicBezTo>
                            <a:cubicBezTo>
                              <a:pt x="1849082" y="445237"/>
                              <a:pt x="1667538" y="454254"/>
                              <a:pt x="1332255" y="474810"/>
                            </a:cubicBezTo>
                            <a:cubicBezTo>
                              <a:pt x="996973" y="495366"/>
                              <a:pt x="757369" y="501856"/>
                              <a:pt x="598549" y="474810"/>
                            </a:cubicBezTo>
                            <a:cubicBezTo>
                              <a:pt x="439729" y="447764"/>
                              <a:pt x="287402" y="452044"/>
                              <a:pt x="0" y="474810"/>
                            </a:cubicBezTo>
                            <a:cubicBezTo>
                              <a:pt x="22190" y="348128"/>
                              <a:pt x="-22966" y="191824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</a:rPr>
                  <a:t>Hint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𝐶𝑅𝑆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×ℓ</m:t>
                        </m:r>
                      </m:sup>
                    </m:sSubSup>
                    <m:d>
                      <m:dPr>
                        <m:begChr m:val="|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ct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350C31B-CB89-4317-BE4E-5720CDDEE4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948" y="4221340"/>
                <a:ext cx="4688866" cy="474810"/>
              </a:xfrm>
              <a:prstGeom prst="rect">
                <a:avLst/>
              </a:prstGeom>
              <a:blipFill>
                <a:blip r:embed="rId16"/>
                <a:stretch>
                  <a:fillRect l="-1684" t="-120000" b="-183750"/>
                </a:stretch>
              </a:blip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xmlns="" xmlns:a14="http://schemas.microsoft.com/office/drawing/2010/main" sd="1219033472">
                      <a:custGeom>
                        <a:avLst/>
                        <a:gdLst>
                          <a:gd name="connsiteX0" fmla="*/ 0 w 4505209"/>
                          <a:gd name="connsiteY0" fmla="*/ 0 h 474810"/>
                          <a:gd name="connsiteX1" fmla="*/ 598549 w 4505209"/>
                          <a:gd name="connsiteY1" fmla="*/ 0 h 474810"/>
                          <a:gd name="connsiteX2" fmla="*/ 1106994 w 4505209"/>
                          <a:gd name="connsiteY2" fmla="*/ 0 h 474810"/>
                          <a:gd name="connsiteX3" fmla="*/ 1660491 w 4505209"/>
                          <a:gd name="connsiteY3" fmla="*/ 0 h 474810"/>
                          <a:gd name="connsiteX4" fmla="*/ 2349145 w 4505209"/>
                          <a:gd name="connsiteY4" fmla="*/ 0 h 474810"/>
                          <a:gd name="connsiteX5" fmla="*/ 2947694 w 4505209"/>
                          <a:gd name="connsiteY5" fmla="*/ 0 h 474810"/>
                          <a:gd name="connsiteX6" fmla="*/ 3501191 w 4505209"/>
                          <a:gd name="connsiteY6" fmla="*/ 0 h 474810"/>
                          <a:gd name="connsiteX7" fmla="*/ 4505209 w 4505209"/>
                          <a:gd name="connsiteY7" fmla="*/ 0 h 474810"/>
                          <a:gd name="connsiteX8" fmla="*/ 4505209 w 4505209"/>
                          <a:gd name="connsiteY8" fmla="*/ 474810 h 474810"/>
                          <a:gd name="connsiteX9" fmla="*/ 3861608 w 4505209"/>
                          <a:gd name="connsiteY9" fmla="*/ 474810 h 474810"/>
                          <a:gd name="connsiteX10" fmla="*/ 3308111 w 4505209"/>
                          <a:gd name="connsiteY10" fmla="*/ 474810 h 474810"/>
                          <a:gd name="connsiteX11" fmla="*/ 2574405 w 4505209"/>
                          <a:gd name="connsiteY11" fmla="*/ 474810 h 474810"/>
                          <a:gd name="connsiteX12" fmla="*/ 1975856 w 4505209"/>
                          <a:gd name="connsiteY12" fmla="*/ 474810 h 474810"/>
                          <a:gd name="connsiteX13" fmla="*/ 1467411 w 4505209"/>
                          <a:gd name="connsiteY13" fmla="*/ 474810 h 474810"/>
                          <a:gd name="connsiteX14" fmla="*/ 778758 w 4505209"/>
                          <a:gd name="connsiteY14" fmla="*/ 474810 h 474810"/>
                          <a:gd name="connsiteX15" fmla="*/ 0 w 4505209"/>
                          <a:gd name="connsiteY15" fmla="*/ 474810 h 474810"/>
                          <a:gd name="connsiteX16" fmla="*/ 0 w 4505209"/>
                          <a:gd name="connsiteY16" fmla="*/ 0 h 4748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4505209" h="474810" fill="none" extrusionOk="0">
                            <a:moveTo>
                              <a:pt x="0" y="0"/>
                            </a:moveTo>
                            <a:cubicBezTo>
                              <a:pt x="200433" y="10093"/>
                              <a:pt x="434954" y="-5265"/>
                              <a:pt x="598549" y="0"/>
                            </a:cubicBezTo>
                            <a:cubicBezTo>
                              <a:pt x="762144" y="5265"/>
                              <a:pt x="886282" y="-877"/>
                              <a:pt x="1106994" y="0"/>
                            </a:cubicBezTo>
                            <a:cubicBezTo>
                              <a:pt x="1327706" y="877"/>
                              <a:pt x="1545293" y="6894"/>
                              <a:pt x="1660491" y="0"/>
                            </a:cubicBezTo>
                            <a:cubicBezTo>
                              <a:pt x="1775689" y="-6894"/>
                              <a:pt x="2026474" y="-25476"/>
                              <a:pt x="2349145" y="0"/>
                            </a:cubicBezTo>
                            <a:cubicBezTo>
                              <a:pt x="2671816" y="25476"/>
                              <a:pt x="2789051" y="14737"/>
                              <a:pt x="2947694" y="0"/>
                            </a:cubicBezTo>
                            <a:cubicBezTo>
                              <a:pt x="3106337" y="-14737"/>
                              <a:pt x="3348209" y="-5753"/>
                              <a:pt x="3501191" y="0"/>
                            </a:cubicBezTo>
                            <a:cubicBezTo>
                              <a:pt x="3654173" y="5753"/>
                              <a:pt x="4193264" y="-9724"/>
                              <a:pt x="4505209" y="0"/>
                            </a:cubicBezTo>
                            <a:cubicBezTo>
                              <a:pt x="4495815" y="125022"/>
                              <a:pt x="4501215" y="336222"/>
                              <a:pt x="4505209" y="474810"/>
                            </a:cubicBezTo>
                            <a:cubicBezTo>
                              <a:pt x="4311979" y="464201"/>
                              <a:pt x="4094846" y="460376"/>
                              <a:pt x="3861608" y="474810"/>
                            </a:cubicBezTo>
                            <a:cubicBezTo>
                              <a:pt x="3628370" y="489244"/>
                              <a:pt x="3535064" y="455932"/>
                              <a:pt x="3308111" y="474810"/>
                            </a:cubicBezTo>
                            <a:cubicBezTo>
                              <a:pt x="3081158" y="493688"/>
                              <a:pt x="2850659" y="460697"/>
                              <a:pt x="2574405" y="474810"/>
                            </a:cubicBezTo>
                            <a:cubicBezTo>
                              <a:pt x="2298151" y="488923"/>
                              <a:pt x="2144358" y="504387"/>
                              <a:pt x="1975856" y="474810"/>
                            </a:cubicBezTo>
                            <a:cubicBezTo>
                              <a:pt x="1807354" y="445233"/>
                              <a:pt x="1683193" y="497389"/>
                              <a:pt x="1467411" y="474810"/>
                            </a:cubicBezTo>
                            <a:cubicBezTo>
                              <a:pt x="1251630" y="452231"/>
                              <a:pt x="1005618" y="445716"/>
                              <a:pt x="778758" y="474810"/>
                            </a:cubicBezTo>
                            <a:cubicBezTo>
                              <a:pt x="551898" y="503904"/>
                              <a:pt x="327151" y="470375"/>
                              <a:pt x="0" y="474810"/>
                            </a:cubicBezTo>
                            <a:cubicBezTo>
                              <a:pt x="-11867" y="328156"/>
                              <a:pt x="-6529" y="204008"/>
                              <a:pt x="0" y="0"/>
                            </a:cubicBezTo>
                            <a:close/>
                          </a:path>
                          <a:path w="4505209" h="474810" stroke="0" extrusionOk="0">
                            <a:moveTo>
                              <a:pt x="0" y="0"/>
                            </a:moveTo>
                            <a:cubicBezTo>
                              <a:pt x="245871" y="4245"/>
                              <a:pt x="399198" y="8510"/>
                              <a:pt x="598549" y="0"/>
                            </a:cubicBezTo>
                            <a:cubicBezTo>
                              <a:pt x="797900" y="-8510"/>
                              <a:pt x="932367" y="22229"/>
                              <a:pt x="1106994" y="0"/>
                            </a:cubicBezTo>
                            <a:cubicBezTo>
                              <a:pt x="1281622" y="-22229"/>
                              <a:pt x="1524836" y="-7297"/>
                              <a:pt x="1840700" y="0"/>
                            </a:cubicBezTo>
                            <a:cubicBezTo>
                              <a:pt x="2156564" y="7297"/>
                              <a:pt x="2195204" y="5713"/>
                              <a:pt x="2439249" y="0"/>
                            </a:cubicBezTo>
                            <a:cubicBezTo>
                              <a:pt x="2683294" y="-5713"/>
                              <a:pt x="2746342" y="-8342"/>
                              <a:pt x="3037798" y="0"/>
                            </a:cubicBezTo>
                            <a:cubicBezTo>
                              <a:pt x="3329254" y="8342"/>
                              <a:pt x="3528114" y="31566"/>
                              <a:pt x="3771504" y="0"/>
                            </a:cubicBezTo>
                            <a:cubicBezTo>
                              <a:pt x="4014894" y="-31566"/>
                              <a:pt x="4168468" y="3596"/>
                              <a:pt x="4505209" y="0"/>
                            </a:cubicBezTo>
                            <a:cubicBezTo>
                              <a:pt x="4523304" y="119819"/>
                              <a:pt x="4491991" y="316500"/>
                              <a:pt x="4505209" y="474810"/>
                            </a:cubicBezTo>
                            <a:cubicBezTo>
                              <a:pt x="4248125" y="456049"/>
                              <a:pt x="4139664" y="474407"/>
                              <a:pt x="3951712" y="474810"/>
                            </a:cubicBezTo>
                            <a:cubicBezTo>
                              <a:pt x="3763760" y="475213"/>
                              <a:pt x="3471946" y="473470"/>
                              <a:pt x="3308111" y="474810"/>
                            </a:cubicBezTo>
                            <a:cubicBezTo>
                              <a:pt x="3144276" y="476150"/>
                              <a:pt x="2910546" y="443542"/>
                              <a:pt x="2664509" y="474810"/>
                            </a:cubicBezTo>
                            <a:cubicBezTo>
                              <a:pt x="2418472" y="506078"/>
                              <a:pt x="2282838" y="504383"/>
                              <a:pt x="2065960" y="474810"/>
                            </a:cubicBezTo>
                            <a:cubicBezTo>
                              <a:pt x="1849082" y="445237"/>
                              <a:pt x="1667538" y="454254"/>
                              <a:pt x="1332255" y="474810"/>
                            </a:cubicBezTo>
                            <a:cubicBezTo>
                              <a:pt x="996973" y="495366"/>
                              <a:pt x="757369" y="501856"/>
                              <a:pt x="598549" y="474810"/>
                            </a:cubicBezTo>
                            <a:cubicBezTo>
                              <a:pt x="439729" y="447764"/>
                              <a:pt x="287402" y="452044"/>
                              <a:pt x="0" y="474810"/>
                            </a:cubicBezTo>
                            <a:cubicBezTo>
                              <a:pt x="22190" y="348128"/>
                              <a:pt x="-22966" y="191824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700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8" grpId="0"/>
      <p:bldP spid="13" grpId="0"/>
      <p:bldP spid="21" grpId="0"/>
      <p:bldP spid="22" grpId="0"/>
      <p:bldP spid="24" grpId="0"/>
      <p:bldP spid="3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itle 1">
                <a:extLst>
                  <a:ext uri="{FF2B5EF4-FFF2-40B4-BE49-F238E27FC236}">
                    <a16:creationId xmlns:a16="http://schemas.microsoft.com/office/drawing/2014/main" id="{106BF336-6DD1-F2E7-7196-3F5FFE36955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2241"/>
                <a:ext cx="10515600" cy="1325563"/>
              </a:xfrm>
            </p:spPr>
            <p:txBody>
              <a:bodyPr/>
              <a:lstStyle/>
              <a:p>
                <a:r>
                  <a:rPr lang="en-US" dirty="0">
                    <a:latin typeface="Candara" panose="020E0502030303020204" pitchFamily="34" charset="0"/>
                  </a:rPr>
                  <a:t>CRO Special Eval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Candara" panose="020E0502030303020204" pitchFamily="34" charset="0"/>
                  </a:rPr>
                  <a:t> </a:t>
                </a:r>
                <a:r>
                  <a:rPr lang="en-US" dirty="0">
                    <a:latin typeface="Candara" panose="020E0502030303020204" pitchFamily="34" charset="0"/>
                  </a:rPr>
                  <a:t>w.r.t. </a:t>
                </a:r>
                <a:r>
                  <a:rPr lang="en-US" dirty="0">
                    <a:solidFill>
                      <a:srgbClr val="C00000"/>
                    </a:solidFill>
                    <a:latin typeface="Candara" panose="020E0502030303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C0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20" name="Title 1">
                <a:extLst>
                  <a:ext uri="{FF2B5EF4-FFF2-40B4-BE49-F238E27FC236}">
                    <a16:creationId xmlns:a16="http://schemas.microsoft.com/office/drawing/2014/main" id="{106BF336-6DD1-F2E7-7196-3F5FFE3695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2241"/>
                <a:ext cx="10515600" cy="1325563"/>
              </a:xfrm>
              <a:blipFill>
                <a:blip r:embed="rId2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1CFC4888-A9C2-0BBE-A5A1-DBBB22C9B35A}"/>
              </a:ext>
            </a:extLst>
          </p:cNvPr>
          <p:cNvGrpSpPr/>
          <p:nvPr/>
        </p:nvGrpSpPr>
        <p:grpSpPr>
          <a:xfrm>
            <a:off x="1136282" y="1072078"/>
            <a:ext cx="9760318" cy="2023039"/>
            <a:chOff x="1050457" y="4301355"/>
            <a:chExt cx="9760318" cy="2023039"/>
          </a:xfrm>
        </p:grpSpPr>
        <p:sp>
          <p:nvSpPr>
            <p:cNvPr id="2" name="Title 1">
              <a:extLst>
                <a:ext uri="{FF2B5EF4-FFF2-40B4-BE49-F238E27FC236}">
                  <a16:creationId xmlns:a16="http://schemas.microsoft.com/office/drawing/2014/main" id="{4F252849-B5C9-09CD-779D-39241C468B88}"/>
                </a:ext>
              </a:extLst>
            </p:cNvPr>
            <p:cNvSpPr txBox="1">
              <a:spLocks/>
            </p:cNvSpPr>
            <p:nvPr/>
          </p:nvSpPr>
          <p:spPr>
            <a:xfrm>
              <a:off x="1099006" y="4778631"/>
              <a:ext cx="9711769" cy="1545763"/>
            </a:xfrm>
            <a:custGeom>
              <a:avLst/>
              <a:gdLst>
                <a:gd name="connsiteX0" fmla="*/ 0 w 9711769"/>
                <a:gd name="connsiteY0" fmla="*/ 0 h 1545763"/>
                <a:gd name="connsiteX1" fmla="*/ 887933 w 9711769"/>
                <a:gd name="connsiteY1" fmla="*/ 0 h 1545763"/>
                <a:gd name="connsiteX2" fmla="*/ 1387396 w 9711769"/>
                <a:gd name="connsiteY2" fmla="*/ 0 h 1545763"/>
                <a:gd name="connsiteX3" fmla="*/ 2081093 w 9711769"/>
                <a:gd name="connsiteY3" fmla="*/ 0 h 1545763"/>
                <a:gd name="connsiteX4" fmla="*/ 2871909 w 9711769"/>
                <a:gd name="connsiteY4" fmla="*/ 0 h 1545763"/>
                <a:gd name="connsiteX5" fmla="*/ 3274254 w 9711769"/>
                <a:gd name="connsiteY5" fmla="*/ 0 h 1545763"/>
                <a:gd name="connsiteX6" fmla="*/ 3676598 w 9711769"/>
                <a:gd name="connsiteY6" fmla="*/ 0 h 1545763"/>
                <a:gd name="connsiteX7" fmla="*/ 4564531 w 9711769"/>
                <a:gd name="connsiteY7" fmla="*/ 0 h 1545763"/>
                <a:gd name="connsiteX8" fmla="*/ 5258229 w 9711769"/>
                <a:gd name="connsiteY8" fmla="*/ 0 h 1545763"/>
                <a:gd name="connsiteX9" fmla="*/ 5660574 w 9711769"/>
                <a:gd name="connsiteY9" fmla="*/ 0 h 1545763"/>
                <a:gd name="connsiteX10" fmla="*/ 6354272 w 9711769"/>
                <a:gd name="connsiteY10" fmla="*/ 0 h 1545763"/>
                <a:gd name="connsiteX11" fmla="*/ 7242205 w 9711769"/>
                <a:gd name="connsiteY11" fmla="*/ 0 h 1545763"/>
                <a:gd name="connsiteX12" fmla="*/ 7838785 w 9711769"/>
                <a:gd name="connsiteY12" fmla="*/ 0 h 1545763"/>
                <a:gd name="connsiteX13" fmla="*/ 8435365 w 9711769"/>
                <a:gd name="connsiteY13" fmla="*/ 0 h 1545763"/>
                <a:gd name="connsiteX14" fmla="*/ 9711769 w 9711769"/>
                <a:gd name="connsiteY14" fmla="*/ 0 h 1545763"/>
                <a:gd name="connsiteX15" fmla="*/ 9711769 w 9711769"/>
                <a:gd name="connsiteY15" fmla="*/ 530712 h 1545763"/>
                <a:gd name="connsiteX16" fmla="*/ 9711769 w 9711769"/>
                <a:gd name="connsiteY16" fmla="*/ 1045966 h 1545763"/>
                <a:gd name="connsiteX17" fmla="*/ 9711769 w 9711769"/>
                <a:gd name="connsiteY17" fmla="*/ 1545763 h 1545763"/>
                <a:gd name="connsiteX18" fmla="*/ 9115189 w 9711769"/>
                <a:gd name="connsiteY18" fmla="*/ 1545763 h 1545763"/>
                <a:gd name="connsiteX19" fmla="*/ 8615726 w 9711769"/>
                <a:gd name="connsiteY19" fmla="*/ 1545763 h 1545763"/>
                <a:gd name="connsiteX20" fmla="*/ 7727793 w 9711769"/>
                <a:gd name="connsiteY20" fmla="*/ 1545763 h 1545763"/>
                <a:gd name="connsiteX21" fmla="*/ 7034096 w 9711769"/>
                <a:gd name="connsiteY21" fmla="*/ 1545763 h 1545763"/>
                <a:gd name="connsiteX22" fmla="*/ 6631751 w 9711769"/>
                <a:gd name="connsiteY22" fmla="*/ 1545763 h 1545763"/>
                <a:gd name="connsiteX23" fmla="*/ 5938053 w 9711769"/>
                <a:gd name="connsiteY23" fmla="*/ 1545763 h 1545763"/>
                <a:gd name="connsiteX24" fmla="*/ 5341473 w 9711769"/>
                <a:gd name="connsiteY24" fmla="*/ 1545763 h 1545763"/>
                <a:gd name="connsiteX25" fmla="*/ 4744893 w 9711769"/>
                <a:gd name="connsiteY25" fmla="*/ 1545763 h 1545763"/>
                <a:gd name="connsiteX26" fmla="*/ 4148313 w 9711769"/>
                <a:gd name="connsiteY26" fmla="*/ 1545763 h 1545763"/>
                <a:gd name="connsiteX27" fmla="*/ 3551733 w 9711769"/>
                <a:gd name="connsiteY27" fmla="*/ 1545763 h 1545763"/>
                <a:gd name="connsiteX28" fmla="*/ 2760917 w 9711769"/>
                <a:gd name="connsiteY28" fmla="*/ 1545763 h 1545763"/>
                <a:gd name="connsiteX29" fmla="*/ 2067219 w 9711769"/>
                <a:gd name="connsiteY29" fmla="*/ 1545763 h 1545763"/>
                <a:gd name="connsiteX30" fmla="*/ 1664875 w 9711769"/>
                <a:gd name="connsiteY30" fmla="*/ 1545763 h 1545763"/>
                <a:gd name="connsiteX31" fmla="*/ 1068295 w 9711769"/>
                <a:gd name="connsiteY31" fmla="*/ 1545763 h 1545763"/>
                <a:gd name="connsiteX32" fmla="*/ 0 w 9711769"/>
                <a:gd name="connsiteY32" fmla="*/ 1545763 h 1545763"/>
                <a:gd name="connsiteX33" fmla="*/ 0 w 9711769"/>
                <a:gd name="connsiteY33" fmla="*/ 1061424 h 1545763"/>
                <a:gd name="connsiteX34" fmla="*/ 0 w 9711769"/>
                <a:gd name="connsiteY34" fmla="*/ 592542 h 1545763"/>
                <a:gd name="connsiteX35" fmla="*/ 0 w 9711769"/>
                <a:gd name="connsiteY35" fmla="*/ 0 h 154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711769" h="1545763" fill="none" extrusionOk="0">
                  <a:moveTo>
                    <a:pt x="0" y="0"/>
                  </a:moveTo>
                  <a:cubicBezTo>
                    <a:pt x="249824" y="37748"/>
                    <a:pt x="581323" y="11467"/>
                    <a:pt x="887933" y="0"/>
                  </a:cubicBezTo>
                  <a:cubicBezTo>
                    <a:pt x="1194543" y="-11467"/>
                    <a:pt x="1187279" y="-18250"/>
                    <a:pt x="1387396" y="0"/>
                  </a:cubicBezTo>
                  <a:cubicBezTo>
                    <a:pt x="1587513" y="18250"/>
                    <a:pt x="1846090" y="-2923"/>
                    <a:pt x="2081093" y="0"/>
                  </a:cubicBezTo>
                  <a:cubicBezTo>
                    <a:pt x="2316096" y="2923"/>
                    <a:pt x="2488939" y="37774"/>
                    <a:pt x="2871909" y="0"/>
                  </a:cubicBezTo>
                  <a:cubicBezTo>
                    <a:pt x="3254879" y="-37774"/>
                    <a:pt x="3189559" y="14208"/>
                    <a:pt x="3274254" y="0"/>
                  </a:cubicBezTo>
                  <a:cubicBezTo>
                    <a:pt x="3358949" y="-14208"/>
                    <a:pt x="3502242" y="17155"/>
                    <a:pt x="3676598" y="0"/>
                  </a:cubicBezTo>
                  <a:cubicBezTo>
                    <a:pt x="3850954" y="-17155"/>
                    <a:pt x="4243109" y="5106"/>
                    <a:pt x="4564531" y="0"/>
                  </a:cubicBezTo>
                  <a:cubicBezTo>
                    <a:pt x="4885953" y="-5106"/>
                    <a:pt x="5024927" y="-18221"/>
                    <a:pt x="5258229" y="0"/>
                  </a:cubicBezTo>
                  <a:cubicBezTo>
                    <a:pt x="5491531" y="18221"/>
                    <a:pt x="5477902" y="3287"/>
                    <a:pt x="5660574" y="0"/>
                  </a:cubicBezTo>
                  <a:cubicBezTo>
                    <a:pt x="5843246" y="-3287"/>
                    <a:pt x="6106175" y="-25449"/>
                    <a:pt x="6354272" y="0"/>
                  </a:cubicBezTo>
                  <a:cubicBezTo>
                    <a:pt x="6602369" y="25449"/>
                    <a:pt x="6804014" y="24568"/>
                    <a:pt x="7242205" y="0"/>
                  </a:cubicBezTo>
                  <a:cubicBezTo>
                    <a:pt x="7680396" y="-24568"/>
                    <a:pt x="7569685" y="3676"/>
                    <a:pt x="7838785" y="0"/>
                  </a:cubicBezTo>
                  <a:cubicBezTo>
                    <a:pt x="8107885" y="-3676"/>
                    <a:pt x="8236127" y="-20022"/>
                    <a:pt x="8435365" y="0"/>
                  </a:cubicBezTo>
                  <a:cubicBezTo>
                    <a:pt x="8634603" y="20022"/>
                    <a:pt x="9149005" y="-3835"/>
                    <a:pt x="9711769" y="0"/>
                  </a:cubicBezTo>
                  <a:cubicBezTo>
                    <a:pt x="9724768" y="131950"/>
                    <a:pt x="9710487" y="423799"/>
                    <a:pt x="9711769" y="530712"/>
                  </a:cubicBezTo>
                  <a:cubicBezTo>
                    <a:pt x="9713051" y="637625"/>
                    <a:pt x="9711475" y="872445"/>
                    <a:pt x="9711769" y="1045966"/>
                  </a:cubicBezTo>
                  <a:cubicBezTo>
                    <a:pt x="9712063" y="1219487"/>
                    <a:pt x="9708013" y="1407082"/>
                    <a:pt x="9711769" y="1545763"/>
                  </a:cubicBezTo>
                  <a:cubicBezTo>
                    <a:pt x="9566981" y="1548144"/>
                    <a:pt x="9285923" y="1526118"/>
                    <a:pt x="9115189" y="1545763"/>
                  </a:cubicBezTo>
                  <a:cubicBezTo>
                    <a:pt x="8944455" y="1565408"/>
                    <a:pt x="8764248" y="1545212"/>
                    <a:pt x="8615726" y="1545763"/>
                  </a:cubicBezTo>
                  <a:cubicBezTo>
                    <a:pt x="8467204" y="1546314"/>
                    <a:pt x="7966264" y="1550461"/>
                    <a:pt x="7727793" y="1545763"/>
                  </a:cubicBezTo>
                  <a:cubicBezTo>
                    <a:pt x="7489322" y="1541065"/>
                    <a:pt x="7235706" y="1575372"/>
                    <a:pt x="7034096" y="1545763"/>
                  </a:cubicBezTo>
                  <a:cubicBezTo>
                    <a:pt x="6832486" y="1516154"/>
                    <a:pt x="6822368" y="1562276"/>
                    <a:pt x="6631751" y="1545763"/>
                  </a:cubicBezTo>
                  <a:cubicBezTo>
                    <a:pt x="6441135" y="1529250"/>
                    <a:pt x="6264349" y="1552026"/>
                    <a:pt x="5938053" y="1545763"/>
                  </a:cubicBezTo>
                  <a:cubicBezTo>
                    <a:pt x="5611757" y="1539500"/>
                    <a:pt x="5624654" y="1547188"/>
                    <a:pt x="5341473" y="1545763"/>
                  </a:cubicBezTo>
                  <a:cubicBezTo>
                    <a:pt x="5058292" y="1544338"/>
                    <a:pt x="5013469" y="1532521"/>
                    <a:pt x="4744893" y="1545763"/>
                  </a:cubicBezTo>
                  <a:cubicBezTo>
                    <a:pt x="4476317" y="1559005"/>
                    <a:pt x="4333056" y="1553981"/>
                    <a:pt x="4148313" y="1545763"/>
                  </a:cubicBezTo>
                  <a:cubicBezTo>
                    <a:pt x="3963570" y="1537545"/>
                    <a:pt x="3792856" y="1530257"/>
                    <a:pt x="3551733" y="1545763"/>
                  </a:cubicBezTo>
                  <a:cubicBezTo>
                    <a:pt x="3310610" y="1561269"/>
                    <a:pt x="3050267" y="1568942"/>
                    <a:pt x="2760917" y="1545763"/>
                  </a:cubicBezTo>
                  <a:cubicBezTo>
                    <a:pt x="2471567" y="1522584"/>
                    <a:pt x="2334118" y="1551521"/>
                    <a:pt x="2067219" y="1545763"/>
                  </a:cubicBezTo>
                  <a:cubicBezTo>
                    <a:pt x="1800320" y="1540005"/>
                    <a:pt x="1805708" y="1525919"/>
                    <a:pt x="1664875" y="1545763"/>
                  </a:cubicBezTo>
                  <a:cubicBezTo>
                    <a:pt x="1524042" y="1565607"/>
                    <a:pt x="1253306" y="1517738"/>
                    <a:pt x="1068295" y="1545763"/>
                  </a:cubicBezTo>
                  <a:cubicBezTo>
                    <a:pt x="883284" y="1573788"/>
                    <a:pt x="435375" y="1501451"/>
                    <a:pt x="0" y="1545763"/>
                  </a:cubicBezTo>
                  <a:cubicBezTo>
                    <a:pt x="12129" y="1427522"/>
                    <a:pt x="22632" y="1204640"/>
                    <a:pt x="0" y="1061424"/>
                  </a:cubicBezTo>
                  <a:cubicBezTo>
                    <a:pt x="-22632" y="918208"/>
                    <a:pt x="8446" y="756546"/>
                    <a:pt x="0" y="592542"/>
                  </a:cubicBezTo>
                  <a:cubicBezTo>
                    <a:pt x="-8446" y="428538"/>
                    <a:pt x="26247" y="187882"/>
                    <a:pt x="0" y="0"/>
                  </a:cubicBezTo>
                  <a:close/>
                </a:path>
                <a:path w="9711769" h="1545763" stroke="0" extrusionOk="0">
                  <a:moveTo>
                    <a:pt x="0" y="0"/>
                  </a:moveTo>
                  <a:cubicBezTo>
                    <a:pt x="233236" y="-22804"/>
                    <a:pt x="352352" y="11762"/>
                    <a:pt x="596580" y="0"/>
                  </a:cubicBezTo>
                  <a:cubicBezTo>
                    <a:pt x="840808" y="-11762"/>
                    <a:pt x="819365" y="-12534"/>
                    <a:pt x="998925" y="0"/>
                  </a:cubicBezTo>
                  <a:cubicBezTo>
                    <a:pt x="1178486" y="12534"/>
                    <a:pt x="1533640" y="-7008"/>
                    <a:pt x="1886858" y="0"/>
                  </a:cubicBezTo>
                  <a:cubicBezTo>
                    <a:pt x="2240076" y="7008"/>
                    <a:pt x="2309674" y="-18798"/>
                    <a:pt x="2483438" y="0"/>
                  </a:cubicBezTo>
                  <a:cubicBezTo>
                    <a:pt x="2657202" y="18798"/>
                    <a:pt x="2927898" y="-170"/>
                    <a:pt x="3080018" y="0"/>
                  </a:cubicBezTo>
                  <a:cubicBezTo>
                    <a:pt x="3232138" y="170"/>
                    <a:pt x="3782247" y="-4307"/>
                    <a:pt x="3967951" y="0"/>
                  </a:cubicBezTo>
                  <a:cubicBezTo>
                    <a:pt x="4153655" y="4307"/>
                    <a:pt x="4258064" y="-23227"/>
                    <a:pt x="4467414" y="0"/>
                  </a:cubicBezTo>
                  <a:cubicBezTo>
                    <a:pt x="4676764" y="23227"/>
                    <a:pt x="4994173" y="29442"/>
                    <a:pt x="5355347" y="0"/>
                  </a:cubicBezTo>
                  <a:cubicBezTo>
                    <a:pt x="5716521" y="-29442"/>
                    <a:pt x="5955974" y="-17661"/>
                    <a:pt x="6243280" y="0"/>
                  </a:cubicBezTo>
                  <a:cubicBezTo>
                    <a:pt x="6530586" y="17661"/>
                    <a:pt x="6776771" y="-11794"/>
                    <a:pt x="6936978" y="0"/>
                  </a:cubicBezTo>
                  <a:cubicBezTo>
                    <a:pt x="7097185" y="11794"/>
                    <a:pt x="7570491" y="-26878"/>
                    <a:pt x="7824911" y="0"/>
                  </a:cubicBezTo>
                  <a:cubicBezTo>
                    <a:pt x="8079331" y="26878"/>
                    <a:pt x="8200532" y="2341"/>
                    <a:pt x="8421491" y="0"/>
                  </a:cubicBezTo>
                  <a:cubicBezTo>
                    <a:pt x="8642450" y="-2341"/>
                    <a:pt x="8723380" y="8367"/>
                    <a:pt x="9018071" y="0"/>
                  </a:cubicBezTo>
                  <a:cubicBezTo>
                    <a:pt x="9312762" y="-8367"/>
                    <a:pt x="9497223" y="-7452"/>
                    <a:pt x="9711769" y="0"/>
                  </a:cubicBezTo>
                  <a:cubicBezTo>
                    <a:pt x="9725279" y="202163"/>
                    <a:pt x="9698862" y="365593"/>
                    <a:pt x="9711769" y="499797"/>
                  </a:cubicBezTo>
                  <a:cubicBezTo>
                    <a:pt x="9724676" y="634001"/>
                    <a:pt x="9726308" y="844356"/>
                    <a:pt x="9711769" y="1015051"/>
                  </a:cubicBezTo>
                  <a:cubicBezTo>
                    <a:pt x="9697230" y="1185746"/>
                    <a:pt x="9689263" y="1309236"/>
                    <a:pt x="9711769" y="1545763"/>
                  </a:cubicBezTo>
                  <a:cubicBezTo>
                    <a:pt x="9352820" y="1532037"/>
                    <a:pt x="9214198" y="1510760"/>
                    <a:pt x="8920954" y="1545763"/>
                  </a:cubicBezTo>
                  <a:cubicBezTo>
                    <a:pt x="8627711" y="1580766"/>
                    <a:pt x="8696036" y="1561969"/>
                    <a:pt x="8518609" y="1545763"/>
                  </a:cubicBezTo>
                  <a:cubicBezTo>
                    <a:pt x="8341182" y="1529557"/>
                    <a:pt x="8153059" y="1552759"/>
                    <a:pt x="8019146" y="1545763"/>
                  </a:cubicBezTo>
                  <a:cubicBezTo>
                    <a:pt x="7885233" y="1538767"/>
                    <a:pt x="7574084" y="1538273"/>
                    <a:pt x="7131213" y="1545763"/>
                  </a:cubicBezTo>
                  <a:cubicBezTo>
                    <a:pt x="6688342" y="1553253"/>
                    <a:pt x="6578354" y="1556106"/>
                    <a:pt x="6437515" y="1545763"/>
                  </a:cubicBezTo>
                  <a:cubicBezTo>
                    <a:pt x="6296676" y="1535420"/>
                    <a:pt x="6125897" y="1528759"/>
                    <a:pt x="5938053" y="1545763"/>
                  </a:cubicBezTo>
                  <a:cubicBezTo>
                    <a:pt x="5750209" y="1562767"/>
                    <a:pt x="5583314" y="1565390"/>
                    <a:pt x="5244355" y="1545763"/>
                  </a:cubicBezTo>
                  <a:cubicBezTo>
                    <a:pt x="4905396" y="1526136"/>
                    <a:pt x="4939882" y="1534041"/>
                    <a:pt x="4842011" y="1545763"/>
                  </a:cubicBezTo>
                  <a:cubicBezTo>
                    <a:pt x="4744140" y="1557485"/>
                    <a:pt x="4524201" y="1552653"/>
                    <a:pt x="4439666" y="1545763"/>
                  </a:cubicBezTo>
                  <a:cubicBezTo>
                    <a:pt x="4355132" y="1538873"/>
                    <a:pt x="4042015" y="1516914"/>
                    <a:pt x="3745968" y="1545763"/>
                  </a:cubicBezTo>
                  <a:cubicBezTo>
                    <a:pt x="3449921" y="1574612"/>
                    <a:pt x="3392289" y="1556417"/>
                    <a:pt x="3246506" y="1545763"/>
                  </a:cubicBezTo>
                  <a:cubicBezTo>
                    <a:pt x="3100723" y="1535109"/>
                    <a:pt x="2698649" y="1571556"/>
                    <a:pt x="2455690" y="1545763"/>
                  </a:cubicBezTo>
                  <a:cubicBezTo>
                    <a:pt x="2212731" y="1519970"/>
                    <a:pt x="2179153" y="1544830"/>
                    <a:pt x="1956228" y="1545763"/>
                  </a:cubicBezTo>
                  <a:cubicBezTo>
                    <a:pt x="1733303" y="1546696"/>
                    <a:pt x="1494678" y="1552912"/>
                    <a:pt x="1165412" y="1545763"/>
                  </a:cubicBezTo>
                  <a:cubicBezTo>
                    <a:pt x="836146" y="1538614"/>
                    <a:pt x="847764" y="1533658"/>
                    <a:pt x="763068" y="1545763"/>
                  </a:cubicBezTo>
                  <a:cubicBezTo>
                    <a:pt x="678372" y="1557868"/>
                    <a:pt x="284981" y="1581154"/>
                    <a:pt x="0" y="1545763"/>
                  </a:cubicBezTo>
                  <a:cubicBezTo>
                    <a:pt x="-12428" y="1381447"/>
                    <a:pt x="-3873" y="1160162"/>
                    <a:pt x="0" y="1061424"/>
                  </a:cubicBezTo>
                  <a:cubicBezTo>
                    <a:pt x="3873" y="962686"/>
                    <a:pt x="-5762" y="755152"/>
                    <a:pt x="0" y="515254"/>
                  </a:cubicBezTo>
                  <a:cubicBezTo>
                    <a:pt x="5762" y="275356"/>
                    <a:pt x="-707" y="12047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571500" indent="-571500">
                <a:buFont typeface="+mj-lt"/>
                <a:buAutoNum type="arabicPeriod"/>
              </a:pPr>
              <a:endParaRPr lang="en-US" sz="2800" i="1" dirty="0">
                <a:solidFill>
                  <a:srgbClr val="7030A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C47EF4A0-6E29-FFC0-5922-7E7DAEFEAAC7}"/>
                    </a:ext>
                  </a:extLst>
                </p:cNvPr>
                <p:cNvSpPr/>
                <p:nvPr/>
              </p:nvSpPr>
              <p:spPr>
                <a:xfrm>
                  <a:off x="5205899" y="4907899"/>
                  <a:ext cx="5049203" cy="5464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ct</m:t>
                            </m:r>
                          </m:e>
                          <m:sub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𝑟𝐷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circ</m:t>
                            </m:r>
                          </m:sup>
                        </m:sSubSup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hct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C47EF4A0-6E29-FFC0-5922-7E7DAEFEAA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5899" y="4907899"/>
                  <a:ext cx="5049203" cy="546496"/>
                </a:xfrm>
                <a:prstGeom prst="rect">
                  <a:avLst/>
                </a:prstGeom>
                <a:blipFill>
                  <a:blip r:embed="rId3"/>
                  <a:stretch>
                    <a:fillRect b="-15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EE927614-EFEB-B345-1F1D-8BF35A7BCC87}"/>
                    </a:ext>
                  </a:extLst>
                </p:cNvPr>
                <p:cNvSpPr/>
                <p:nvPr/>
              </p:nvSpPr>
              <p:spPr>
                <a:xfrm>
                  <a:off x="1050457" y="4301355"/>
                  <a:ext cx="2530943" cy="45192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Samp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+mj-lt"/>
                    </a:rPr>
                    <a:t> in Real  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EE927614-EFEB-B345-1F1D-8BF35A7BCC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0457" y="4301355"/>
                  <a:ext cx="2530943" cy="451922"/>
                </a:xfrm>
                <a:prstGeom prst="rect">
                  <a:avLst/>
                </a:prstGeom>
                <a:blipFill>
                  <a:blip r:embed="rId4"/>
                  <a:stretch>
                    <a:fillRect t="-21622" r="-2000" b="-40541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28EDF44E-C875-4261-F9BF-13CA0003D8ED}"/>
                    </a:ext>
                  </a:extLst>
                </p:cNvPr>
                <p:cNvSpPr/>
                <p:nvPr/>
              </p:nvSpPr>
              <p:spPr>
                <a:xfrm>
                  <a:off x="1721910" y="5660457"/>
                  <a:ext cx="321575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hct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sub>
                        </m:s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̅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en-US" sz="2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28EDF44E-C875-4261-F9BF-13CA0003D8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1910" y="5660457"/>
                  <a:ext cx="3215752" cy="523220"/>
                </a:xfrm>
                <a:prstGeom prst="rect">
                  <a:avLst/>
                </a:prstGeom>
                <a:blipFill>
                  <a:blip r:embed="rId5"/>
                  <a:stretch>
                    <a:fillRect b="-119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4ACE87FD-2DAC-F72A-F4E7-EBE733841722}"/>
                    </a:ext>
                  </a:extLst>
                </p:cNvPr>
                <p:cNvSpPr/>
                <p:nvPr/>
              </p:nvSpPr>
              <p:spPr>
                <a:xfrm>
                  <a:off x="1721910" y="4949460"/>
                  <a:ext cx="202965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ct</m:t>
                            </m:r>
                          </m:e>
                          <m:sub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̅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4ACE87FD-2DAC-F72A-F4E7-EBE7338417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1910" y="4949460"/>
                  <a:ext cx="2029658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3E87E751-A8F9-4E7A-3C3C-D4AF2C6C160C}"/>
                    </a:ext>
                  </a:extLst>
                </p:cNvPr>
                <p:cNvSpPr/>
                <p:nvPr/>
              </p:nvSpPr>
              <p:spPr>
                <a:xfrm>
                  <a:off x="5297210" y="5591477"/>
                  <a:ext cx="4066305" cy="5455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ct</m:t>
                            </m:r>
                          </m:e>
                          <m:sub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𝑈𝐴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circ</m:t>
                            </m:r>
                          </m:sup>
                        </m:sSubSup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3E87E751-A8F9-4E7A-3C3C-D4AF2C6C16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7210" y="5591477"/>
                  <a:ext cx="4066305" cy="545599"/>
                </a:xfrm>
                <a:prstGeom prst="rect">
                  <a:avLst/>
                </a:prstGeom>
                <a:blipFill>
                  <a:blip r:embed="rId7"/>
                  <a:stretch>
                    <a:fillRect b="-186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D92ADCA1-B628-2A27-938E-B8EEBACA1DB6}"/>
              </a:ext>
            </a:extLst>
          </p:cNvPr>
          <p:cNvSpPr/>
          <p:nvPr/>
        </p:nvSpPr>
        <p:spPr>
          <a:xfrm>
            <a:off x="-152400" y="3921382"/>
            <a:ext cx="12344400" cy="18481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CFEBFD2-B59C-A40B-08CF-F128402E9461}"/>
              </a:ext>
            </a:extLst>
          </p:cNvPr>
          <p:cNvGrpSpPr/>
          <p:nvPr/>
        </p:nvGrpSpPr>
        <p:grpSpPr>
          <a:xfrm>
            <a:off x="222818" y="4140082"/>
            <a:ext cx="3628863" cy="1369928"/>
            <a:chOff x="222818" y="4140082"/>
            <a:chExt cx="3628863" cy="13699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8C28C4A-DE46-8352-8C20-72A8E90FE6DE}"/>
                    </a:ext>
                  </a:extLst>
                </p:cNvPr>
                <p:cNvSpPr txBox="1"/>
                <p:nvPr/>
              </p:nvSpPr>
              <p:spPr>
                <a:xfrm>
                  <a:off x="222818" y="4278581"/>
                  <a:ext cx="3231781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HEval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h𝑐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8C28C4A-DE46-8352-8C20-72A8E90FE6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818" y="4278581"/>
                  <a:ext cx="3231781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3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272F96F5-C706-EEF5-F43A-FBF5023D5C49}"/>
                    </a:ext>
                  </a:extLst>
                </p:cNvPr>
                <p:cNvSpPr/>
                <p:nvPr/>
              </p:nvSpPr>
              <p:spPr>
                <a:xfrm>
                  <a:off x="533400" y="4737106"/>
                  <a:ext cx="3318281" cy="7729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hct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272F96F5-C706-EEF5-F43A-FBF5023D5C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" y="4737106"/>
                  <a:ext cx="3318281" cy="772904"/>
                </a:xfrm>
                <a:prstGeom prst="rect">
                  <a:avLst/>
                </a:prstGeom>
                <a:blipFill>
                  <a:blip r:embed="rId9"/>
                  <a:stretch>
                    <a:fillRect b="-145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0292ACE-9A5A-5E7E-82AE-6804D1AEF274}"/>
                </a:ext>
              </a:extLst>
            </p:cNvPr>
            <p:cNvSpPr txBox="1"/>
            <p:nvPr/>
          </p:nvSpPr>
          <p:spPr>
            <a:xfrm rot="900000">
              <a:off x="533217" y="4140082"/>
              <a:ext cx="447558" cy="64633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7030A0"/>
                  </a:solidFill>
                  <a:latin typeface="Marker Felt Thin" panose="02000400000000000000" pitchFamily="2" charset="77"/>
                </a:rPr>
                <a:t>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792FD18-4400-D237-85A6-275C150A5E8D}"/>
              </a:ext>
            </a:extLst>
          </p:cNvPr>
          <p:cNvGrpSpPr/>
          <p:nvPr/>
        </p:nvGrpSpPr>
        <p:grpSpPr>
          <a:xfrm>
            <a:off x="3702338" y="4140082"/>
            <a:ext cx="3568983" cy="1369928"/>
            <a:chOff x="3702338" y="4140082"/>
            <a:chExt cx="3568983" cy="136992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3AEB97F-0AEB-A1F3-2165-CFDA70EB3E9F}"/>
                    </a:ext>
                  </a:extLst>
                </p:cNvPr>
                <p:cNvSpPr txBox="1"/>
                <p:nvPr/>
              </p:nvSpPr>
              <p:spPr>
                <a:xfrm>
                  <a:off x="3702338" y="4263770"/>
                  <a:ext cx="3231781" cy="3989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h𝑐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h𝑐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  <a:latin typeface="+mj-lt"/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3AEB97F-0AEB-A1F3-2165-CFDA70EB3E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2338" y="4263770"/>
                  <a:ext cx="3231781" cy="398955"/>
                </a:xfrm>
                <a:prstGeom prst="rect">
                  <a:avLst/>
                </a:prstGeom>
                <a:blipFill>
                  <a:blip r:embed="rId10"/>
                  <a:stretch>
                    <a:fillRect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ED877D0-84BF-BBF6-3BAB-DE75DE9C5D91}"/>
                    </a:ext>
                  </a:extLst>
                </p:cNvPr>
                <p:cNvSpPr/>
                <p:nvPr/>
              </p:nvSpPr>
              <p:spPr>
                <a:xfrm>
                  <a:off x="4066085" y="4737106"/>
                  <a:ext cx="3205236" cy="7729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hct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1F26F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1F26F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1F26F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ED877D0-84BF-BBF6-3BAB-DE75DE9C5D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6085" y="4737106"/>
                  <a:ext cx="3205236" cy="772904"/>
                </a:xfrm>
                <a:prstGeom prst="rect">
                  <a:avLst/>
                </a:prstGeom>
                <a:blipFill>
                  <a:blip r:embed="rId11"/>
                  <a:stretch>
                    <a:fillRect b="-145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8ED6669-0A6D-D0F6-64B9-F90189C03C96}"/>
                </a:ext>
              </a:extLst>
            </p:cNvPr>
            <p:cNvSpPr txBox="1"/>
            <p:nvPr/>
          </p:nvSpPr>
          <p:spPr>
            <a:xfrm rot="900000">
              <a:off x="4038417" y="4140082"/>
              <a:ext cx="447558" cy="64633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7030A0"/>
                  </a:solidFill>
                  <a:latin typeface="Marker Felt Thin" panose="02000400000000000000" pitchFamily="2" charset="77"/>
                </a:rPr>
                <a:t>2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661E8E4D-AF62-9F2C-D9B5-E7E47B7D0D02}"/>
              </a:ext>
            </a:extLst>
          </p:cNvPr>
          <p:cNvSpPr txBox="1"/>
          <p:nvPr/>
        </p:nvSpPr>
        <p:spPr>
          <a:xfrm rot="900000">
            <a:off x="7477425" y="4140082"/>
            <a:ext cx="447558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Marker Felt Thin" panose="02000400000000000000" pitchFamily="2" charset="77"/>
              </a:rPr>
              <a:t>3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16005E-B440-22A3-5EE0-F8FC6E9AF5A4}"/>
              </a:ext>
            </a:extLst>
          </p:cNvPr>
          <p:cNvGrpSpPr/>
          <p:nvPr/>
        </p:nvGrpSpPr>
        <p:grpSpPr>
          <a:xfrm>
            <a:off x="7485725" y="4116902"/>
            <a:ext cx="4172875" cy="1237489"/>
            <a:chOff x="7485725" y="4116902"/>
            <a:chExt cx="4172875" cy="123748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3599F17-A144-9C7C-FCE3-B1CCC8F7C15B}"/>
                    </a:ext>
                  </a:extLst>
                </p:cNvPr>
                <p:cNvSpPr txBox="1"/>
                <p:nvPr/>
              </p:nvSpPr>
              <p:spPr>
                <a:xfrm>
                  <a:off x="7613734" y="4116902"/>
                  <a:ext cx="4044866" cy="69269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h𝑐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h𝑐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4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𝑠𝑎𝑚𝑝</m:t>
                                      </m:r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  <a:latin typeface="+mj-lt"/>
                  </a:endParaRPr>
                </a:p>
              </p:txBody>
            </p:sp>
          </mc:Choice>
          <mc:Fallback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3599F17-A144-9C7C-FCE3-B1CCC8F7C1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3734" y="4116902"/>
                  <a:ext cx="4044866" cy="69269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3986B050-2720-A06D-CC5F-71730B3769AB}"/>
                    </a:ext>
                  </a:extLst>
                </p:cNvPr>
                <p:cNvSpPr/>
                <p:nvPr/>
              </p:nvSpPr>
              <p:spPr>
                <a:xfrm>
                  <a:off x="7485725" y="4892726"/>
                  <a:ext cx="174663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𝑐𝑡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1F26F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1F26F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1F26F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3986B050-2720-A06D-CC5F-71730B3769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5725" y="4892726"/>
                  <a:ext cx="1746632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47B6EE5-C65E-1D82-1A59-EC709508185D}"/>
              </a:ext>
            </a:extLst>
          </p:cNvPr>
          <p:cNvGrpSpPr/>
          <p:nvPr/>
        </p:nvGrpSpPr>
        <p:grpSpPr>
          <a:xfrm>
            <a:off x="3667224" y="5579674"/>
            <a:ext cx="7991375" cy="1177266"/>
            <a:chOff x="4648200" y="5604535"/>
            <a:chExt cx="7543800" cy="1177266"/>
          </a:xfrm>
        </p:grpSpPr>
        <p:sp>
          <p:nvSpPr>
            <p:cNvPr id="48" name="!!OracleHasRP">
              <a:extLst>
                <a:ext uri="{FF2B5EF4-FFF2-40B4-BE49-F238E27FC236}">
                  <a16:creationId xmlns:a16="http://schemas.microsoft.com/office/drawing/2014/main" id="{7ED82A04-9E2F-15B3-CCBB-05A0B21E2C99}"/>
                </a:ext>
              </a:extLst>
            </p:cNvPr>
            <p:cNvSpPr/>
            <p:nvPr/>
          </p:nvSpPr>
          <p:spPr>
            <a:xfrm>
              <a:off x="4648200" y="5604535"/>
              <a:ext cx="7391400" cy="1177266"/>
            </a:xfrm>
            <a:custGeom>
              <a:avLst/>
              <a:gdLst>
                <a:gd name="connsiteX0" fmla="*/ 0 w 7391400"/>
                <a:gd name="connsiteY0" fmla="*/ 196215 h 1177266"/>
                <a:gd name="connsiteX1" fmla="*/ 196215 w 7391400"/>
                <a:gd name="connsiteY1" fmla="*/ 0 h 1177266"/>
                <a:gd name="connsiteX2" fmla="*/ 799812 w 7391400"/>
                <a:gd name="connsiteY2" fmla="*/ 0 h 1177266"/>
                <a:gd name="connsiteX3" fmla="*/ 1526872 w 7391400"/>
                <a:gd name="connsiteY3" fmla="*/ 0 h 1177266"/>
                <a:gd name="connsiteX4" fmla="*/ 2089315 w 7391400"/>
                <a:gd name="connsiteY4" fmla="*/ 0 h 1177266"/>
                <a:gd name="connsiteX5" fmla="*/ 2775221 w 7391400"/>
                <a:gd name="connsiteY5" fmla="*/ 0 h 1177266"/>
                <a:gd name="connsiteX6" fmla="*/ 3378818 w 7391400"/>
                <a:gd name="connsiteY6" fmla="*/ 0 h 1177266"/>
                <a:gd name="connsiteX7" fmla="*/ 4311650 w 7391400"/>
                <a:gd name="connsiteY7" fmla="*/ 0 h 1177266"/>
                <a:gd name="connsiteX8" fmla="*/ 4682095 w 7391400"/>
                <a:gd name="connsiteY8" fmla="*/ -129941 h 1177266"/>
                <a:gd name="connsiteX9" fmla="*/ 5052539 w 7391400"/>
                <a:gd name="connsiteY9" fmla="*/ -259881 h 1177266"/>
                <a:gd name="connsiteX10" fmla="*/ 5594950 w 7391400"/>
                <a:gd name="connsiteY10" fmla="*/ -132539 h 1177266"/>
                <a:gd name="connsiteX11" fmla="*/ 6159500 w 7391400"/>
                <a:gd name="connsiteY11" fmla="*/ 0 h 1177266"/>
                <a:gd name="connsiteX12" fmla="*/ 6646272 w 7391400"/>
                <a:gd name="connsiteY12" fmla="*/ 0 h 1177266"/>
                <a:gd name="connsiteX13" fmla="*/ 7195185 w 7391400"/>
                <a:gd name="connsiteY13" fmla="*/ 0 h 1177266"/>
                <a:gd name="connsiteX14" fmla="*/ 7391400 w 7391400"/>
                <a:gd name="connsiteY14" fmla="*/ 196215 h 1177266"/>
                <a:gd name="connsiteX15" fmla="*/ 7391400 w 7391400"/>
                <a:gd name="connsiteY15" fmla="*/ 196211 h 1177266"/>
                <a:gd name="connsiteX16" fmla="*/ 7391400 w 7391400"/>
                <a:gd name="connsiteY16" fmla="*/ 196211 h 1177266"/>
                <a:gd name="connsiteX17" fmla="*/ 7391400 w 7391400"/>
                <a:gd name="connsiteY17" fmla="*/ 490528 h 1177266"/>
                <a:gd name="connsiteX18" fmla="*/ 7391400 w 7391400"/>
                <a:gd name="connsiteY18" fmla="*/ 981051 h 1177266"/>
                <a:gd name="connsiteX19" fmla="*/ 7195185 w 7391400"/>
                <a:gd name="connsiteY19" fmla="*/ 1177266 h 1177266"/>
                <a:gd name="connsiteX20" fmla="*/ 6708413 w 7391400"/>
                <a:gd name="connsiteY20" fmla="*/ 1177266 h 1177266"/>
                <a:gd name="connsiteX21" fmla="*/ 6159500 w 7391400"/>
                <a:gd name="connsiteY21" fmla="*/ 1177266 h 1177266"/>
                <a:gd name="connsiteX22" fmla="*/ 5598986 w 7391400"/>
                <a:gd name="connsiteY22" fmla="*/ 1177266 h 1177266"/>
                <a:gd name="connsiteX23" fmla="*/ 4964557 w 7391400"/>
                <a:gd name="connsiteY23" fmla="*/ 1177266 h 1177266"/>
                <a:gd name="connsiteX24" fmla="*/ 4311650 w 7391400"/>
                <a:gd name="connsiteY24" fmla="*/ 1177266 h 1177266"/>
                <a:gd name="connsiteX25" fmla="*/ 4311650 w 7391400"/>
                <a:gd name="connsiteY25" fmla="*/ 1177266 h 1177266"/>
                <a:gd name="connsiteX26" fmla="*/ 3708053 w 7391400"/>
                <a:gd name="connsiteY26" fmla="*/ 1177266 h 1177266"/>
                <a:gd name="connsiteX27" fmla="*/ 3145610 w 7391400"/>
                <a:gd name="connsiteY27" fmla="*/ 1177266 h 1177266"/>
                <a:gd name="connsiteX28" fmla="*/ 2500859 w 7391400"/>
                <a:gd name="connsiteY28" fmla="*/ 1177266 h 1177266"/>
                <a:gd name="connsiteX29" fmla="*/ 1773798 w 7391400"/>
                <a:gd name="connsiteY29" fmla="*/ 1177266 h 1177266"/>
                <a:gd name="connsiteX30" fmla="*/ 1170201 w 7391400"/>
                <a:gd name="connsiteY30" fmla="*/ 1177266 h 1177266"/>
                <a:gd name="connsiteX31" fmla="*/ 196215 w 7391400"/>
                <a:gd name="connsiteY31" fmla="*/ 1177266 h 1177266"/>
                <a:gd name="connsiteX32" fmla="*/ 0 w 7391400"/>
                <a:gd name="connsiteY32" fmla="*/ 981051 h 1177266"/>
                <a:gd name="connsiteX33" fmla="*/ 0 w 7391400"/>
                <a:gd name="connsiteY33" fmla="*/ 490528 h 1177266"/>
                <a:gd name="connsiteX34" fmla="*/ 0 w 7391400"/>
                <a:gd name="connsiteY34" fmla="*/ 196211 h 1177266"/>
                <a:gd name="connsiteX35" fmla="*/ 0 w 7391400"/>
                <a:gd name="connsiteY35" fmla="*/ 196211 h 1177266"/>
                <a:gd name="connsiteX36" fmla="*/ 0 w 7391400"/>
                <a:gd name="connsiteY36" fmla="*/ 196215 h 117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391400" h="1177266" fill="none" extrusionOk="0">
                  <a:moveTo>
                    <a:pt x="0" y="196215"/>
                  </a:moveTo>
                  <a:cubicBezTo>
                    <a:pt x="-376" y="90456"/>
                    <a:pt x="91270" y="9036"/>
                    <a:pt x="196215" y="0"/>
                  </a:cubicBezTo>
                  <a:cubicBezTo>
                    <a:pt x="479677" y="-8535"/>
                    <a:pt x="623487" y="26566"/>
                    <a:pt x="799812" y="0"/>
                  </a:cubicBezTo>
                  <a:cubicBezTo>
                    <a:pt x="976137" y="-26566"/>
                    <a:pt x="1312059" y="-14205"/>
                    <a:pt x="1526872" y="0"/>
                  </a:cubicBezTo>
                  <a:cubicBezTo>
                    <a:pt x="1741685" y="14205"/>
                    <a:pt x="1901440" y="13266"/>
                    <a:pt x="2089315" y="0"/>
                  </a:cubicBezTo>
                  <a:cubicBezTo>
                    <a:pt x="2277190" y="-13266"/>
                    <a:pt x="2567876" y="34016"/>
                    <a:pt x="2775221" y="0"/>
                  </a:cubicBezTo>
                  <a:cubicBezTo>
                    <a:pt x="2982566" y="-34016"/>
                    <a:pt x="3217176" y="-26575"/>
                    <a:pt x="3378818" y="0"/>
                  </a:cubicBezTo>
                  <a:cubicBezTo>
                    <a:pt x="3540460" y="26575"/>
                    <a:pt x="4081929" y="43985"/>
                    <a:pt x="4311650" y="0"/>
                  </a:cubicBezTo>
                  <a:cubicBezTo>
                    <a:pt x="4438512" y="-34274"/>
                    <a:pt x="4562229" y="-79026"/>
                    <a:pt x="4682095" y="-129941"/>
                  </a:cubicBezTo>
                  <a:cubicBezTo>
                    <a:pt x="4801961" y="-180856"/>
                    <a:pt x="4937319" y="-208689"/>
                    <a:pt x="5052539" y="-259881"/>
                  </a:cubicBezTo>
                  <a:cubicBezTo>
                    <a:pt x="5315176" y="-187718"/>
                    <a:pt x="5374950" y="-164045"/>
                    <a:pt x="5594950" y="-132539"/>
                  </a:cubicBezTo>
                  <a:cubicBezTo>
                    <a:pt x="5814950" y="-101033"/>
                    <a:pt x="5958781" y="-35636"/>
                    <a:pt x="6159500" y="0"/>
                  </a:cubicBezTo>
                  <a:cubicBezTo>
                    <a:pt x="6397082" y="-21430"/>
                    <a:pt x="6410971" y="-2467"/>
                    <a:pt x="6646272" y="0"/>
                  </a:cubicBezTo>
                  <a:cubicBezTo>
                    <a:pt x="6881573" y="2467"/>
                    <a:pt x="7001687" y="9598"/>
                    <a:pt x="7195185" y="0"/>
                  </a:cubicBezTo>
                  <a:cubicBezTo>
                    <a:pt x="7302109" y="-2565"/>
                    <a:pt x="7393710" y="67331"/>
                    <a:pt x="7391400" y="196215"/>
                  </a:cubicBezTo>
                  <a:lnTo>
                    <a:pt x="7391400" y="196211"/>
                  </a:lnTo>
                  <a:lnTo>
                    <a:pt x="7391400" y="196211"/>
                  </a:lnTo>
                  <a:cubicBezTo>
                    <a:pt x="7394455" y="272320"/>
                    <a:pt x="7394475" y="381954"/>
                    <a:pt x="7391400" y="490528"/>
                  </a:cubicBezTo>
                  <a:cubicBezTo>
                    <a:pt x="7380386" y="677563"/>
                    <a:pt x="7369378" y="777390"/>
                    <a:pt x="7391400" y="981051"/>
                  </a:cubicBezTo>
                  <a:cubicBezTo>
                    <a:pt x="7395544" y="1093366"/>
                    <a:pt x="7309631" y="1172268"/>
                    <a:pt x="7195185" y="1177266"/>
                  </a:cubicBezTo>
                  <a:cubicBezTo>
                    <a:pt x="7022604" y="1197181"/>
                    <a:pt x="6942482" y="1189530"/>
                    <a:pt x="6708413" y="1177266"/>
                  </a:cubicBezTo>
                  <a:cubicBezTo>
                    <a:pt x="6474344" y="1165002"/>
                    <a:pt x="6274034" y="1177178"/>
                    <a:pt x="6159500" y="1177266"/>
                  </a:cubicBezTo>
                  <a:cubicBezTo>
                    <a:pt x="5906560" y="1155120"/>
                    <a:pt x="5719153" y="1173554"/>
                    <a:pt x="5598986" y="1177266"/>
                  </a:cubicBezTo>
                  <a:cubicBezTo>
                    <a:pt x="5478819" y="1180978"/>
                    <a:pt x="5105489" y="1163474"/>
                    <a:pt x="4964557" y="1177266"/>
                  </a:cubicBezTo>
                  <a:cubicBezTo>
                    <a:pt x="4823625" y="1191058"/>
                    <a:pt x="4613304" y="1178696"/>
                    <a:pt x="4311650" y="1177266"/>
                  </a:cubicBezTo>
                  <a:lnTo>
                    <a:pt x="4311650" y="1177266"/>
                  </a:lnTo>
                  <a:cubicBezTo>
                    <a:pt x="4021508" y="1186861"/>
                    <a:pt x="3868388" y="1159556"/>
                    <a:pt x="3708053" y="1177266"/>
                  </a:cubicBezTo>
                  <a:cubicBezTo>
                    <a:pt x="3547718" y="1194976"/>
                    <a:pt x="3355107" y="1164425"/>
                    <a:pt x="3145610" y="1177266"/>
                  </a:cubicBezTo>
                  <a:cubicBezTo>
                    <a:pt x="2936113" y="1190107"/>
                    <a:pt x="2730450" y="1150725"/>
                    <a:pt x="2500859" y="1177266"/>
                  </a:cubicBezTo>
                  <a:cubicBezTo>
                    <a:pt x="2271268" y="1203807"/>
                    <a:pt x="2005391" y="1181225"/>
                    <a:pt x="1773798" y="1177266"/>
                  </a:cubicBezTo>
                  <a:cubicBezTo>
                    <a:pt x="1542205" y="1173307"/>
                    <a:pt x="1388473" y="1162812"/>
                    <a:pt x="1170201" y="1177266"/>
                  </a:cubicBezTo>
                  <a:cubicBezTo>
                    <a:pt x="951929" y="1191720"/>
                    <a:pt x="667693" y="1197825"/>
                    <a:pt x="196215" y="1177266"/>
                  </a:cubicBezTo>
                  <a:cubicBezTo>
                    <a:pt x="102792" y="1178185"/>
                    <a:pt x="-543" y="1082684"/>
                    <a:pt x="0" y="981051"/>
                  </a:cubicBezTo>
                  <a:cubicBezTo>
                    <a:pt x="-7549" y="846651"/>
                    <a:pt x="-17263" y="594317"/>
                    <a:pt x="0" y="490528"/>
                  </a:cubicBezTo>
                  <a:cubicBezTo>
                    <a:pt x="907" y="412669"/>
                    <a:pt x="10323" y="319216"/>
                    <a:pt x="0" y="196211"/>
                  </a:cubicBezTo>
                  <a:lnTo>
                    <a:pt x="0" y="196211"/>
                  </a:lnTo>
                  <a:lnTo>
                    <a:pt x="0" y="196215"/>
                  </a:lnTo>
                  <a:close/>
                </a:path>
                <a:path w="7391400" h="1177266" stroke="0" extrusionOk="0">
                  <a:moveTo>
                    <a:pt x="0" y="196215"/>
                  </a:moveTo>
                  <a:cubicBezTo>
                    <a:pt x="-10736" y="81226"/>
                    <a:pt x="62944" y="9347"/>
                    <a:pt x="196215" y="0"/>
                  </a:cubicBezTo>
                  <a:cubicBezTo>
                    <a:pt x="477278" y="-19487"/>
                    <a:pt x="705882" y="8370"/>
                    <a:pt x="964430" y="0"/>
                  </a:cubicBezTo>
                  <a:cubicBezTo>
                    <a:pt x="1222978" y="-8370"/>
                    <a:pt x="1422235" y="8196"/>
                    <a:pt x="1609181" y="0"/>
                  </a:cubicBezTo>
                  <a:cubicBezTo>
                    <a:pt x="1796127" y="-8196"/>
                    <a:pt x="1917067" y="16997"/>
                    <a:pt x="2212778" y="0"/>
                  </a:cubicBezTo>
                  <a:cubicBezTo>
                    <a:pt x="2508489" y="-16997"/>
                    <a:pt x="2647451" y="32222"/>
                    <a:pt x="2939838" y="0"/>
                  </a:cubicBezTo>
                  <a:cubicBezTo>
                    <a:pt x="3232225" y="-32222"/>
                    <a:pt x="3305814" y="30269"/>
                    <a:pt x="3584590" y="0"/>
                  </a:cubicBezTo>
                  <a:cubicBezTo>
                    <a:pt x="3863366" y="-30269"/>
                    <a:pt x="4068040" y="32370"/>
                    <a:pt x="4311650" y="0"/>
                  </a:cubicBezTo>
                  <a:cubicBezTo>
                    <a:pt x="4460750" y="-46713"/>
                    <a:pt x="4549116" y="-95950"/>
                    <a:pt x="4667277" y="-124743"/>
                  </a:cubicBezTo>
                  <a:cubicBezTo>
                    <a:pt x="4785438" y="-153536"/>
                    <a:pt x="4896656" y="-204982"/>
                    <a:pt x="5052539" y="-259881"/>
                  </a:cubicBezTo>
                  <a:cubicBezTo>
                    <a:pt x="5219027" y="-223380"/>
                    <a:pt x="5371154" y="-194861"/>
                    <a:pt x="5628159" y="-124743"/>
                  </a:cubicBezTo>
                  <a:cubicBezTo>
                    <a:pt x="5885164" y="-54625"/>
                    <a:pt x="5989121" y="-18204"/>
                    <a:pt x="6159500" y="0"/>
                  </a:cubicBezTo>
                  <a:cubicBezTo>
                    <a:pt x="6327067" y="16499"/>
                    <a:pt x="6462518" y="-15568"/>
                    <a:pt x="6646272" y="0"/>
                  </a:cubicBezTo>
                  <a:cubicBezTo>
                    <a:pt x="6830026" y="15568"/>
                    <a:pt x="7031952" y="-5235"/>
                    <a:pt x="7195185" y="0"/>
                  </a:cubicBezTo>
                  <a:cubicBezTo>
                    <a:pt x="7299811" y="614"/>
                    <a:pt x="7386820" y="84688"/>
                    <a:pt x="7391400" y="196215"/>
                  </a:cubicBezTo>
                  <a:lnTo>
                    <a:pt x="7391400" y="196211"/>
                  </a:lnTo>
                  <a:lnTo>
                    <a:pt x="7391400" y="196211"/>
                  </a:lnTo>
                  <a:cubicBezTo>
                    <a:pt x="7388802" y="304018"/>
                    <a:pt x="7383174" y="416968"/>
                    <a:pt x="7391400" y="490528"/>
                  </a:cubicBezTo>
                  <a:cubicBezTo>
                    <a:pt x="7408345" y="659192"/>
                    <a:pt x="7408912" y="826259"/>
                    <a:pt x="7391400" y="981051"/>
                  </a:cubicBezTo>
                  <a:cubicBezTo>
                    <a:pt x="7397040" y="1093609"/>
                    <a:pt x="7303046" y="1189291"/>
                    <a:pt x="7195185" y="1177266"/>
                  </a:cubicBezTo>
                  <a:cubicBezTo>
                    <a:pt x="6949128" y="1151598"/>
                    <a:pt x="6814798" y="1189716"/>
                    <a:pt x="6656629" y="1177266"/>
                  </a:cubicBezTo>
                  <a:cubicBezTo>
                    <a:pt x="6498460" y="1164816"/>
                    <a:pt x="6358519" y="1175695"/>
                    <a:pt x="6159500" y="1177266"/>
                  </a:cubicBezTo>
                  <a:cubicBezTo>
                    <a:pt x="5882785" y="1169680"/>
                    <a:pt x="5722445" y="1202273"/>
                    <a:pt x="5543550" y="1177266"/>
                  </a:cubicBezTo>
                  <a:cubicBezTo>
                    <a:pt x="5364655" y="1152260"/>
                    <a:pt x="5145285" y="1195610"/>
                    <a:pt x="4927600" y="1177266"/>
                  </a:cubicBezTo>
                  <a:cubicBezTo>
                    <a:pt x="4709915" y="1158923"/>
                    <a:pt x="4499889" y="1207480"/>
                    <a:pt x="4311650" y="1177266"/>
                  </a:cubicBezTo>
                  <a:lnTo>
                    <a:pt x="4311650" y="1177266"/>
                  </a:lnTo>
                  <a:cubicBezTo>
                    <a:pt x="4118156" y="1157822"/>
                    <a:pt x="3826067" y="1167528"/>
                    <a:pt x="3543435" y="1177266"/>
                  </a:cubicBezTo>
                  <a:cubicBezTo>
                    <a:pt x="3260803" y="1187004"/>
                    <a:pt x="3037004" y="1161724"/>
                    <a:pt x="2816375" y="1177266"/>
                  </a:cubicBezTo>
                  <a:cubicBezTo>
                    <a:pt x="2595746" y="1192808"/>
                    <a:pt x="2412610" y="1148455"/>
                    <a:pt x="2212778" y="1177266"/>
                  </a:cubicBezTo>
                  <a:cubicBezTo>
                    <a:pt x="2012946" y="1206077"/>
                    <a:pt x="1700335" y="1151067"/>
                    <a:pt x="1485718" y="1177266"/>
                  </a:cubicBezTo>
                  <a:cubicBezTo>
                    <a:pt x="1271101" y="1203465"/>
                    <a:pt x="1156162" y="1159775"/>
                    <a:pt x="923275" y="1177266"/>
                  </a:cubicBezTo>
                  <a:cubicBezTo>
                    <a:pt x="690388" y="1194757"/>
                    <a:pt x="487943" y="1164954"/>
                    <a:pt x="196215" y="1177266"/>
                  </a:cubicBezTo>
                  <a:cubicBezTo>
                    <a:pt x="96647" y="1185425"/>
                    <a:pt x="5426" y="1086174"/>
                    <a:pt x="0" y="981051"/>
                  </a:cubicBezTo>
                  <a:cubicBezTo>
                    <a:pt x="-3370" y="739963"/>
                    <a:pt x="-3976" y="611529"/>
                    <a:pt x="0" y="490528"/>
                  </a:cubicBezTo>
                  <a:cubicBezTo>
                    <a:pt x="9919" y="386149"/>
                    <a:pt x="7204" y="310950"/>
                    <a:pt x="0" y="196211"/>
                  </a:cubicBezTo>
                  <a:lnTo>
                    <a:pt x="0" y="196211"/>
                  </a:lnTo>
                  <a:lnTo>
                    <a:pt x="0" y="196215"/>
                  </a:lnTo>
                  <a:close/>
                </a:path>
              </a:pathLst>
            </a:custGeom>
            <a:solidFill>
              <a:schemeClr val="bg1">
                <a:alpha val="98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prstDash val="solid"/>
              <a:extLst>
                <a:ext uri="{C807C97D-BFC1-408E-A445-0C87EB9F89A2}">
                  <ask:lineSketchStyleProps xmlns="" xmlns:ask="http://schemas.microsoft.com/office/drawing/2018/sketchyshapes" sd="1219033472">
                    <a:prstGeom prst="wedgeRoundRectCallout">
                      <a:avLst>
                        <a:gd name="adj1" fmla="val 18357"/>
                        <a:gd name="adj2" fmla="val -72075"/>
                        <a:gd name="adj3" fmla="val 1666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endParaRPr lang="en-US" sz="2800" dirty="0">
                <a:solidFill>
                  <a:prstClr val="black"/>
                </a:solidFill>
                <a:latin typeface="Calibri Light" panose="020F03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CF2C327-DBF2-D1E1-D504-55A4E0430F81}"/>
                    </a:ext>
                  </a:extLst>
                </p:cNvPr>
                <p:cNvSpPr/>
                <p:nvPr/>
              </p:nvSpPr>
              <p:spPr>
                <a:xfrm>
                  <a:off x="4863470" y="5739537"/>
                  <a:ext cx="3780650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200" b="0" dirty="0">
                      <a:solidFill>
                        <a:schemeClr val="tx1"/>
                      </a:solidFill>
                      <a:latin typeface="+mj-lt"/>
                    </a:rPr>
                    <a:t>Hint</a:t>
                  </a:r>
                  <a:r>
                    <a:rPr lang="en-US" sz="2200" b="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̅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a14:m>
                  <a:endParaRPr lang="en-US" sz="22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CF2C327-DBF2-D1E1-D504-55A4E0430F8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3470" y="5739537"/>
                  <a:ext cx="3780650" cy="430887"/>
                </a:xfrm>
                <a:prstGeom prst="rect">
                  <a:avLst/>
                </a:prstGeom>
                <a:blipFill>
                  <a:blip r:embed="rId14"/>
                  <a:stretch>
                    <a:fillRect l="-2007" t="-117143" b="-18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BDC5D3F-7DB7-889F-40B9-7E093C3B9CA4}"/>
                    </a:ext>
                  </a:extLst>
                </p:cNvPr>
                <p:cNvSpPr txBox="1"/>
                <p:nvPr/>
              </p:nvSpPr>
              <p:spPr>
                <a:xfrm>
                  <a:off x="4903446" y="6172200"/>
                  <a:ext cx="7288554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:r>
                    <a:rPr lang="en-US" sz="2400" dirty="0">
                      <a:solidFill>
                        <a:srgbClr val="0432FF"/>
                      </a:solidFill>
                      <a:latin typeface="+mj-lt"/>
                    </a:rPr>
                    <a:t>Rerandomization </a:t>
                  </a:r>
                  <a:r>
                    <a:rPr lang="en-US" sz="2400" dirty="0">
                      <a:solidFill>
                        <a:srgbClr val="0432FF"/>
                      </a:solidFill>
                      <a:latin typeface="+mj-lt"/>
                      <a:sym typeface="Wingdings" pitchFamily="2" charset="2"/>
                    </a:rPr>
                    <a:t></a:t>
                  </a:r>
                  <a:r>
                    <a:rPr lang="en-US" sz="2400" dirty="0">
                      <a:solidFill>
                        <a:srgbClr val="0432FF"/>
                      </a:solidFill>
                      <a:latin typeface="+mj-lt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sSup>
                        <m:sSupPr>
                          <m:ctrlPr>
                            <a:rPr lang="en-US" sz="240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en-US" sz="2400" dirty="0">
                      <a:solidFill>
                        <a:srgbClr val="0432FF"/>
                      </a:solidFill>
                      <a:latin typeface="+mj-lt"/>
                    </a:rPr>
                    <a:t> is a random zero-</a:t>
                  </a:r>
                  <a:r>
                    <a:rPr lang="en-US" sz="2400" dirty="0" err="1">
                      <a:solidFill>
                        <a:srgbClr val="0432FF"/>
                      </a:solidFill>
                      <a:latin typeface="+mj-lt"/>
                    </a:rPr>
                    <a:t>ct</a:t>
                  </a:r>
                  <a:r>
                    <a:rPr lang="en-US" sz="2400" dirty="0">
                      <a:solidFill>
                        <a:srgbClr val="0432FF"/>
                      </a:solidFill>
                      <a:latin typeface="+mj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$</m:t>
                      </m:r>
                    </m:oMath>
                  </a14:m>
                  <a:endParaRPr lang="en-US" sz="2400" dirty="0">
                    <a:solidFill>
                      <a:srgbClr val="0432FF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BDC5D3F-7DB7-889F-40B9-7E093C3B9C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3446" y="6172200"/>
                  <a:ext cx="7288554" cy="461665"/>
                </a:xfrm>
                <a:prstGeom prst="rect">
                  <a:avLst/>
                </a:prstGeom>
                <a:blipFill>
                  <a:blip r:embed="rId15"/>
                  <a:stretch>
                    <a:fillRect l="-1217" t="-7895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3" name="!!OracleHasRP">
            <a:extLst>
              <a:ext uri="{FF2B5EF4-FFF2-40B4-BE49-F238E27FC236}">
                <a16:creationId xmlns:a16="http://schemas.microsoft.com/office/drawing/2014/main" id="{26A53EE9-50DE-4222-8905-8A3FF4FAB478}"/>
              </a:ext>
            </a:extLst>
          </p:cNvPr>
          <p:cNvSpPr/>
          <p:nvPr/>
        </p:nvSpPr>
        <p:spPr>
          <a:xfrm>
            <a:off x="4648200" y="2934017"/>
            <a:ext cx="7391400" cy="1177266"/>
          </a:xfrm>
          <a:custGeom>
            <a:avLst/>
            <a:gdLst>
              <a:gd name="connsiteX0" fmla="*/ 0 w 7391400"/>
              <a:gd name="connsiteY0" fmla="*/ 196215 h 1177266"/>
              <a:gd name="connsiteX1" fmla="*/ 196215 w 7391400"/>
              <a:gd name="connsiteY1" fmla="*/ 0 h 1177266"/>
              <a:gd name="connsiteX2" fmla="*/ 758658 w 7391400"/>
              <a:gd name="connsiteY2" fmla="*/ 0 h 1177266"/>
              <a:gd name="connsiteX3" fmla="*/ 1321101 w 7391400"/>
              <a:gd name="connsiteY3" fmla="*/ 0 h 1177266"/>
              <a:gd name="connsiteX4" fmla="*/ 2048161 w 7391400"/>
              <a:gd name="connsiteY4" fmla="*/ 0 h 1177266"/>
              <a:gd name="connsiteX5" fmla="*/ 2610604 w 7391400"/>
              <a:gd name="connsiteY5" fmla="*/ 0 h 1177266"/>
              <a:gd name="connsiteX6" fmla="*/ 3296509 w 7391400"/>
              <a:gd name="connsiteY6" fmla="*/ 0 h 1177266"/>
              <a:gd name="connsiteX7" fmla="*/ 4311650 w 7391400"/>
              <a:gd name="connsiteY7" fmla="*/ 0 h 1177266"/>
              <a:gd name="connsiteX8" fmla="*/ 4311650 w 7391400"/>
              <a:gd name="connsiteY8" fmla="*/ 0 h 1177266"/>
              <a:gd name="connsiteX9" fmla="*/ 4927600 w 7391400"/>
              <a:gd name="connsiteY9" fmla="*/ 0 h 1177266"/>
              <a:gd name="connsiteX10" fmla="*/ 5543550 w 7391400"/>
              <a:gd name="connsiteY10" fmla="*/ 0 h 1177266"/>
              <a:gd name="connsiteX11" fmla="*/ 6159500 w 7391400"/>
              <a:gd name="connsiteY11" fmla="*/ 0 h 1177266"/>
              <a:gd name="connsiteX12" fmla="*/ 6666986 w 7391400"/>
              <a:gd name="connsiteY12" fmla="*/ 0 h 1177266"/>
              <a:gd name="connsiteX13" fmla="*/ 7195185 w 7391400"/>
              <a:gd name="connsiteY13" fmla="*/ 0 h 1177266"/>
              <a:gd name="connsiteX14" fmla="*/ 7391400 w 7391400"/>
              <a:gd name="connsiteY14" fmla="*/ 196215 h 1177266"/>
              <a:gd name="connsiteX15" fmla="*/ 7391400 w 7391400"/>
              <a:gd name="connsiteY15" fmla="*/ 686739 h 1177266"/>
              <a:gd name="connsiteX16" fmla="*/ 7391400 w 7391400"/>
              <a:gd name="connsiteY16" fmla="*/ 686739 h 1177266"/>
              <a:gd name="connsiteX17" fmla="*/ 7391400 w 7391400"/>
              <a:gd name="connsiteY17" fmla="*/ 981055 h 1177266"/>
              <a:gd name="connsiteX18" fmla="*/ 7391400 w 7391400"/>
              <a:gd name="connsiteY18" fmla="*/ 981051 h 1177266"/>
              <a:gd name="connsiteX19" fmla="*/ 7195185 w 7391400"/>
              <a:gd name="connsiteY19" fmla="*/ 1177266 h 1177266"/>
              <a:gd name="connsiteX20" fmla="*/ 6677343 w 7391400"/>
              <a:gd name="connsiteY20" fmla="*/ 1177266 h 1177266"/>
              <a:gd name="connsiteX21" fmla="*/ 6159500 w 7391400"/>
              <a:gd name="connsiteY21" fmla="*/ 1177266 h 1177266"/>
              <a:gd name="connsiteX22" fmla="*/ 5516350 w 7391400"/>
              <a:gd name="connsiteY22" fmla="*/ 1356881 h 1177266"/>
              <a:gd name="connsiteX23" fmla="*/ 4901953 w 7391400"/>
              <a:gd name="connsiteY23" fmla="*/ 1265277 h 1177266"/>
              <a:gd name="connsiteX24" fmla="*/ 4311650 w 7391400"/>
              <a:gd name="connsiteY24" fmla="*/ 1177266 h 1177266"/>
              <a:gd name="connsiteX25" fmla="*/ 3584590 w 7391400"/>
              <a:gd name="connsiteY25" fmla="*/ 1177266 h 1177266"/>
              <a:gd name="connsiteX26" fmla="*/ 2857530 w 7391400"/>
              <a:gd name="connsiteY26" fmla="*/ 1177266 h 1177266"/>
              <a:gd name="connsiteX27" fmla="*/ 2171624 w 7391400"/>
              <a:gd name="connsiteY27" fmla="*/ 1177266 h 1177266"/>
              <a:gd name="connsiteX28" fmla="*/ 1609181 w 7391400"/>
              <a:gd name="connsiteY28" fmla="*/ 1177266 h 1177266"/>
              <a:gd name="connsiteX29" fmla="*/ 964430 w 7391400"/>
              <a:gd name="connsiteY29" fmla="*/ 1177266 h 1177266"/>
              <a:gd name="connsiteX30" fmla="*/ 196215 w 7391400"/>
              <a:gd name="connsiteY30" fmla="*/ 1177266 h 1177266"/>
              <a:gd name="connsiteX31" fmla="*/ 0 w 7391400"/>
              <a:gd name="connsiteY31" fmla="*/ 981051 h 1177266"/>
              <a:gd name="connsiteX32" fmla="*/ 0 w 7391400"/>
              <a:gd name="connsiteY32" fmla="*/ 981055 h 1177266"/>
              <a:gd name="connsiteX33" fmla="*/ 0 w 7391400"/>
              <a:gd name="connsiteY33" fmla="*/ 686739 h 1177266"/>
              <a:gd name="connsiteX34" fmla="*/ 0 w 7391400"/>
              <a:gd name="connsiteY34" fmla="*/ 686739 h 1177266"/>
              <a:gd name="connsiteX35" fmla="*/ 0 w 7391400"/>
              <a:gd name="connsiteY35" fmla="*/ 196215 h 11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391400" h="1177266" fill="none" extrusionOk="0">
                <a:moveTo>
                  <a:pt x="0" y="196215"/>
                </a:moveTo>
                <a:cubicBezTo>
                  <a:pt x="25334" y="95115"/>
                  <a:pt x="80032" y="-25482"/>
                  <a:pt x="196215" y="0"/>
                </a:cubicBezTo>
                <a:cubicBezTo>
                  <a:pt x="334059" y="-8747"/>
                  <a:pt x="571795" y="-13842"/>
                  <a:pt x="758658" y="0"/>
                </a:cubicBezTo>
                <a:cubicBezTo>
                  <a:pt x="945521" y="13842"/>
                  <a:pt x="1088771" y="8024"/>
                  <a:pt x="1321101" y="0"/>
                </a:cubicBezTo>
                <a:cubicBezTo>
                  <a:pt x="1553431" y="-8024"/>
                  <a:pt x="1833348" y="-14205"/>
                  <a:pt x="2048161" y="0"/>
                </a:cubicBezTo>
                <a:cubicBezTo>
                  <a:pt x="2262974" y="14205"/>
                  <a:pt x="2422729" y="13266"/>
                  <a:pt x="2610604" y="0"/>
                </a:cubicBezTo>
                <a:cubicBezTo>
                  <a:pt x="2798479" y="-13266"/>
                  <a:pt x="3093899" y="-28433"/>
                  <a:pt x="3296509" y="0"/>
                </a:cubicBezTo>
                <a:cubicBezTo>
                  <a:pt x="3499119" y="28433"/>
                  <a:pt x="4056225" y="-12796"/>
                  <a:pt x="4311650" y="0"/>
                </a:cubicBezTo>
                <a:lnTo>
                  <a:pt x="4311650" y="0"/>
                </a:lnTo>
                <a:cubicBezTo>
                  <a:pt x="4490737" y="8091"/>
                  <a:pt x="4695928" y="-27023"/>
                  <a:pt x="4927600" y="0"/>
                </a:cubicBezTo>
                <a:cubicBezTo>
                  <a:pt x="5159272" y="27023"/>
                  <a:pt x="5359508" y="14116"/>
                  <a:pt x="5543550" y="0"/>
                </a:cubicBezTo>
                <a:cubicBezTo>
                  <a:pt x="5727592" y="-14116"/>
                  <a:pt x="5971904" y="-8531"/>
                  <a:pt x="6159500" y="0"/>
                </a:cubicBezTo>
                <a:cubicBezTo>
                  <a:pt x="6311708" y="12433"/>
                  <a:pt x="6486822" y="225"/>
                  <a:pt x="6666986" y="0"/>
                </a:cubicBezTo>
                <a:cubicBezTo>
                  <a:pt x="6847150" y="-225"/>
                  <a:pt x="7021327" y="-14956"/>
                  <a:pt x="7195185" y="0"/>
                </a:cubicBezTo>
                <a:cubicBezTo>
                  <a:pt x="7318970" y="5289"/>
                  <a:pt x="7387238" y="79589"/>
                  <a:pt x="7391400" y="196215"/>
                </a:cubicBezTo>
                <a:cubicBezTo>
                  <a:pt x="7396056" y="378661"/>
                  <a:pt x="7383467" y="492563"/>
                  <a:pt x="7391400" y="686739"/>
                </a:cubicBezTo>
                <a:lnTo>
                  <a:pt x="7391400" y="686739"/>
                </a:lnTo>
                <a:cubicBezTo>
                  <a:pt x="7379498" y="771546"/>
                  <a:pt x="7403468" y="909746"/>
                  <a:pt x="7391400" y="981055"/>
                </a:cubicBezTo>
                <a:lnTo>
                  <a:pt x="7391400" y="981051"/>
                </a:lnTo>
                <a:cubicBezTo>
                  <a:pt x="7389559" y="1096947"/>
                  <a:pt x="7289455" y="1180974"/>
                  <a:pt x="7195185" y="1177266"/>
                </a:cubicBezTo>
                <a:cubicBezTo>
                  <a:pt x="6996804" y="1193707"/>
                  <a:pt x="6853299" y="1192987"/>
                  <a:pt x="6677343" y="1177266"/>
                </a:cubicBezTo>
                <a:cubicBezTo>
                  <a:pt x="6501387" y="1161545"/>
                  <a:pt x="6307913" y="1166923"/>
                  <a:pt x="6159500" y="1177266"/>
                </a:cubicBezTo>
                <a:cubicBezTo>
                  <a:pt x="5921140" y="1214997"/>
                  <a:pt x="5806130" y="1243373"/>
                  <a:pt x="5516350" y="1356881"/>
                </a:cubicBezTo>
                <a:cubicBezTo>
                  <a:pt x="5333360" y="1345877"/>
                  <a:pt x="5070037" y="1299374"/>
                  <a:pt x="4901953" y="1265277"/>
                </a:cubicBezTo>
                <a:cubicBezTo>
                  <a:pt x="4733869" y="1231180"/>
                  <a:pt x="4511589" y="1203687"/>
                  <a:pt x="4311650" y="1177266"/>
                </a:cubicBezTo>
                <a:cubicBezTo>
                  <a:pt x="3983481" y="1147457"/>
                  <a:pt x="3871025" y="1187484"/>
                  <a:pt x="3584590" y="1177266"/>
                </a:cubicBezTo>
                <a:cubicBezTo>
                  <a:pt x="3298155" y="1167048"/>
                  <a:pt x="3091409" y="1173405"/>
                  <a:pt x="2857530" y="1177266"/>
                </a:cubicBezTo>
                <a:cubicBezTo>
                  <a:pt x="2623651" y="1181127"/>
                  <a:pt x="2364105" y="1145320"/>
                  <a:pt x="2171624" y="1177266"/>
                </a:cubicBezTo>
                <a:cubicBezTo>
                  <a:pt x="1979143" y="1209212"/>
                  <a:pt x="1818678" y="1164425"/>
                  <a:pt x="1609181" y="1177266"/>
                </a:cubicBezTo>
                <a:cubicBezTo>
                  <a:pt x="1399684" y="1190107"/>
                  <a:pt x="1194021" y="1150725"/>
                  <a:pt x="964430" y="1177266"/>
                </a:cubicBezTo>
                <a:cubicBezTo>
                  <a:pt x="734839" y="1203807"/>
                  <a:pt x="380375" y="1194174"/>
                  <a:pt x="196215" y="1177266"/>
                </a:cubicBezTo>
                <a:cubicBezTo>
                  <a:pt x="107291" y="1160820"/>
                  <a:pt x="3791" y="1110820"/>
                  <a:pt x="0" y="981051"/>
                </a:cubicBezTo>
                <a:lnTo>
                  <a:pt x="0" y="981055"/>
                </a:lnTo>
                <a:cubicBezTo>
                  <a:pt x="-1842" y="915702"/>
                  <a:pt x="-2038" y="765519"/>
                  <a:pt x="0" y="686739"/>
                </a:cubicBezTo>
                <a:lnTo>
                  <a:pt x="0" y="686739"/>
                </a:lnTo>
                <a:cubicBezTo>
                  <a:pt x="-19277" y="572702"/>
                  <a:pt x="-15245" y="313527"/>
                  <a:pt x="0" y="196215"/>
                </a:cubicBezTo>
                <a:close/>
              </a:path>
              <a:path w="7391400" h="1177266" stroke="0" extrusionOk="0">
                <a:moveTo>
                  <a:pt x="0" y="196215"/>
                </a:moveTo>
                <a:cubicBezTo>
                  <a:pt x="-10736" y="81226"/>
                  <a:pt x="62944" y="9347"/>
                  <a:pt x="196215" y="0"/>
                </a:cubicBezTo>
                <a:cubicBezTo>
                  <a:pt x="477278" y="-19487"/>
                  <a:pt x="705882" y="8370"/>
                  <a:pt x="964430" y="0"/>
                </a:cubicBezTo>
                <a:cubicBezTo>
                  <a:pt x="1222978" y="-8370"/>
                  <a:pt x="1422235" y="8196"/>
                  <a:pt x="1609181" y="0"/>
                </a:cubicBezTo>
                <a:cubicBezTo>
                  <a:pt x="1796127" y="-8196"/>
                  <a:pt x="1917067" y="16997"/>
                  <a:pt x="2212778" y="0"/>
                </a:cubicBezTo>
                <a:cubicBezTo>
                  <a:pt x="2508489" y="-16997"/>
                  <a:pt x="2647451" y="32222"/>
                  <a:pt x="2939838" y="0"/>
                </a:cubicBezTo>
                <a:cubicBezTo>
                  <a:pt x="3232225" y="-32222"/>
                  <a:pt x="3305814" y="30269"/>
                  <a:pt x="3584590" y="0"/>
                </a:cubicBezTo>
                <a:cubicBezTo>
                  <a:pt x="3863366" y="-30269"/>
                  <a:pt x="4068040" y="32370"/>
                  <a:pt x="4311650" y="0"/>
                </a:cubicBezTo>
                <a:lnTo>
                  <a:pt x="4311650" y="0"/>
                </a:lnTo>
                <a:cubicBezTo>
                  <a:pt x="4534115" y="17573"/>
                  <a:pt x="4724922" y="19117"/>
                  <a:pt x="4890643" y="0"/>
                </a:cubicBezTo>
                <a:cubicBezTo>
                  <a:pt x="5056364" y="-19117"/>
                  <a:pt x="5244828" y="-11402"/>
                  <a:pt x="5506593" y="0"/>
                </a:cubicBezTo>
                <a:cubicBezTo>
                  <a:pt x="5768358" y="11402"/>
                  <a:pt x="5912762" y="-11888"/>
                  <a:pt x="6159500" y="0"/>
                </a:cubicBezTo>
                <a:cubicBezTo>
                  <a:pt x="6286635" y="-9121"/>
                  <a:pt x="6442874" y="-20370"/>
                  <a:pt x="6666986" y="0"/>
                </a:cubicBezTo>
                <a:cubicBezTo>
                  <a:pt x="6891098" y="20370"/>
                  <a:pt x="7051456" y="-1907"/>
                  <a:pt x="7195185" y="0"/>
                </a:cubicBezTo>
                <a:cubicBezTo>
                  <a:pt x="7283382" y="-5161"/>
                  <a:pt x="7400091" y="77059"/>
                  <a:pt x="7391400" y="196215"/>
                </a:cubicBezTo>
                <a:cubicBezTo>
                  <a:pt x="7397207" y="340630"/>
                  <a:pt x="7403880" y="583377"/>
                  <a:pt x="7391400" y="686739"/>
                </a:cubicBezTo>
                <a:lnTo>
                  <a:pt x="7391400" y="686739"/>
                </a:lnTo>
                <a:cubicBezTo>
                  <a:pt x="7386596" y="807780"/>
                  <a:pt x="7378540" y="911497"/>
                  <a:pt x="7391400" y="981055"/>
                </a:cubicBezTo>
                <a:lnTo>
                  <a:pt x="7391400" y="981051"/>
                </a:lnTo>
                <a:cubicBezTo>
                  <a:pt x="7387623" y="1078055"/>
                  <a:pt x="7324196" y="1173072"/>
                  <a:pt x="7195185" y="1177266"/>
                </a:cubicBezTo>
                <a:cubicBezTo>
                  <a:pt x="6961282" y="1198265"/>
                  <a:pt x="6927494" y="1170593"/>
                  <a:pt x="6708413" y="1177266"/>
                </a:cubicBezTo>
                <a:cubicBezTo>
                  <a:pt x="6489332" y="1183939"/>
                  <a:pt x="6342700" y="1173895"/>
                  <a:pt x="6159500" y="1177266"/>
                </a:cubicBezTo>
                <a:cubicBezTo>
                  <a:pt x="5845822" y="1265443"/>
                  <a:pt x="5763081" y="1286508"/>
                  <a:pt x="5516350" y="1356881"/>
                </a:cubicBezTo>
                <a:cubicBezTo>
                  <a:pt x="5327553" y="1335226"/>
                  <a:pt x="5135503" y="1269493"/>
                  <a:pt x="4914000" y="1267074"/>
                </a:cubicBezTo>
                <a:cubicBezTo>
                  <a:pt x="4692497" y="1264655"/>
                  <a:pt x="4460146" y="1223497"/>
                  <a:pt x="4311650" y="1177266"/>
                </a:cubicBezTo>
                <a:cubicBezTo>
                  <a:pt x="4028814" y="1187914"/>
                  <a:pt x="3872453" y="1158415"/>
                  <a:pt x="3625744" y="1177266"/>
                </a:cubicBezTo>
                <a:cubicBezTo>
                  <a:pt x="3379035" y="1196117"/>
                  <a:pt x="3239706" y="1153448"/>
                  <a:pt x="3022147" y="1177266"/>
                </a:cubicBezTo>
                <a:cubicBezTo>
                  <a:pt x="2804588" y="1201084"/>
                  <a:pt x="2515716" y="1161724"/>
                  <a:pt x="2295087" y="1177266"/>
                </a:cubicBezTo>
                <a:cubicBezTo>
                  <a:pt x="2074458" y="1192808"/>
                  <a:pt x="1891322" y="1148455"/>
                  <a:pt x="1691490" y="1177266"/>
                </a:cubicBezTo>
                <a:cubicBezTo>
                  <a:pt x="1491658" y="1206077"/>
                  <a:pt x="1179047" y="1151067"/>
                  <a:pt x="964430" y="1177266"/>
                </a:cubicBezTo>
                <a:cubicBezTo>
                  <a:pt x="749813" y="1203465"/>
                  <a:pt x="568284" y="1176309"/>
                  <a:pt x="196215" y="1177266"/>
                </a:cubicBezTo>
                <a:cubicBezTo>
                  <a:pt x="92039" y="1169990"/>
                  <a:pt x="-7017" y="1086728"/>
                  <a:pt x="0" y="981051"/>
                </a:cubicBezTo>
                <a:lnTo>
                  <a:pt x="0" y="981055"/>
                </a:lnTo>
                <a:cubicBezTo>
                  <a:pt x="629" y="896422"/>
                  <a:pt x="7863" y="828508"/>
                  <a:pt x="0" y="686739"/>
                </a:cubicBezTo>
                <a:lnTo>
                  <a:pt x="0" y="686739"/>
                </a:lnTo>
                <a:cubicBezTo>
                  <a:pt x="-9398" y="472507"/>
                  <a:pt x="6418" y="345509"/>
                  <a:pt x="0" y="196215"/>
                </a:cubicBezTo>
                <a:close/>
              </a:path>
            </a:pathLst>
          </a:custGeom>
          <a:solidFill>
            <a:schemeClr val="bg1">
              <a:alpha val="98000"/>
            </a:schemeClr>
          </a:solidFill>
          <a:ln w="25400">
            <a:solidFill>
              <a:schemeClr val="tx1">
                <a:lumMod val="50000"/>
                <a:lumOff val="50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prstGeom prst="wedgeRoundRectCallout">
                    <a:avLst>
                      <a:gd name="adj1" fmla="val 24632"/>
                      <a:gd name="adj2" fmla="val 65257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endParaRPr lang="en-US" sz="2800" dirty="0">
              <a:solidFill>
                <a:prstClr val="black"/>
              </a:solidFill>
              <a:latin typeface="Calibri Light" panose="020F03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823E8FE1-E345-A2F7-8487-B3B81396E1E8}"/>
                  </a:ext>
                </a:extLst>
              </p:cNvPr>
              <p:cNvSpPr/>
              <p:nvPr/>
            </p:nvSpPr>
            <p:spPr>
              <a:xfrm>
                <a:off x="4886881" y="3224119"/>
                <a:ext cx="6996531" cy="606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Safety Constraint: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Samp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 </a:t>
                </a:r>
                <a:r>
                  <a:rPr lang="en-US" sz="2000" dirty="0"/>
                  <a:t>(</a:t>
                </a:r>
                <a:r>
                  <a:rPr lang="en-US" sz="2000" dirty="0" err="1"/>
                  <a:t>w.h.p</a:t>
                </a:r>
                <a:r>
                  <a:rPr lang="en-US" sz="2000" dirty="0"/>
                  <a:t>.)</a:t>
                </a: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823E8FE1-E345-A2F7-8487-B3B81396E1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881" y="3224119"/>
                <a:ext cx="6996531" cy="606000"/>
              </a:xfrm>
              <a:prstGeom prst="rect">
                <a:avLst/>
              </a:prstGeom>
              <a:blipFill>
                <a:blip r:embed="rId16"/>
                <a:stretch>
                  <a:fillRect l="-2174" t="-8163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184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106BF336-6DD1-F2E7-7196-3F5FFE369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1"/>
            <a:ext cx="10515600" cy="1325563"/>
          </a:xfrm>
        </p:spPr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CRO Ideal Distribution</a:t>
            </a:r>
            <a:endParaRPr lang="en-US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CFC4888-A9C2-0BBE-A5A1-DBBB22C9B35A}"/>
              </a:ext>
            </a:extLst>
          </p:cNvPr>
          <p:cNvGrpSpPr/>
          <p:nvPr/>
        </p:nvGrpSpPr>
        <p:grpSpPr>
          <a:xfrm>
            <a:off x="1136282" y="1072078"/>
            <a:ext cx="9760318" cy="2023039"/>
            <a:chOff x="1050457" y="4301355"/>
            <a:chExt cx="9760318" cy="2023039"/>
          </a:xfrm>
        </p:grpSpPr>
        <p:sp>
          <p:nvSpPr>
            <p:cNvPr id="2" name="Title 1">
              <a:extLst>
                <a:ext uri="{FF2B5EF4-FFF2-40B4-BE49-F238E27FC236}">
                  <a16:creationId xmlns:a16="http://schemas.microsoft.com/office/drawing/2014/main" id="{4F252849-B5C9-09CD-779D-39241C468B88}"/>
                </a:ext>
              </a:extLst>
            </p:cNvPr>
            <p:cNvSpPr txBox="1">
              <a:spLocks/>
            </p:cNvSpPr>
            <p:nvPr/>
          </p:nvSpPr>
          <p:spPr>
            <a:xfrm>
              <a:off x="1099006" y="4778631"/>
              <a:ext cx="9711769" cy="1545763"/>
            </a:xfrm>
            <a:custGeom>
              <a:avLst/>
              <a:gdLst>
                <a:gd name="connsiteX0" fmla="*/ 0 w 9711769"/>
                <a:gd name="connsiteY0" fmla="*/ 0 h 1545763"/>
                <a:gd name="connsiteX1" fmla="*/ 887933 w 9711769"/>
                <a:gd name="connsiteY1" fmla="*/ 0 h 1545763"/>
                <a:gd name="connsiteX2" fmla="*/ 1387396 w 9711769"/>
                <a:gd name="connsiteY2" fmla="*/ 0 h 1545763"/>
                <a:gd name="connsiteX3" fmla="*/ 2081093 w 9711769"/>
                <a:gd name="connsiteY3" fmla="*/ 0 h 1545763"/>
                <a:gd name="connsiteX4" fmla="*/ 2871909 w 9711769"/>
                <a:gd name="connsiteY4" fmla="*/ 0 h 1545763"/>
                <a:gd name="connsiteX5" fmla="*/ 3274254 w 9711769"/>
                <a:gd name="connsiteY5" fmla="*/ 0 h 1545763"/>
                <a:gd name="connsiteX6" fmla="*/ 3676598 w 9711769"/>
                <a:gd name="connsiteY6" fmla="*/ 0 h 1545763"/>
                <a:gd name="connsiteX7" fmla="*/ 4564531 w 9711769"/>
                <a:gd name="connsiteY7" fmla="*/ 0 h 1545763"/>
                <a:gd name="connsiteX8" fmla="*/ 5258229 w 9711769"/>
                <a:gd name="connsiteY8" fmla="*/ 0 h 1545763"/>
                <a:gd name="connsiteX9" fmla="*/ 5660574 w 9711769"/>
                <a:gd name="connsiteY9" fmla="*/ 0 h 1545763"/>
                <a:gd name="connsiteX10" fmla="*/ 6354272 w 9711769"/>
                <a:gd name="connsiteY10" fmla="*/ 0 h 1545763"/>
                <a:gd name="connsiteX11" fmla="*/ 7242205 w 9711769"/>
                <a:gd name="connsiteY11" fmla="*/ 0 h 1545763"/>
                <a:gd name="connsiteX12" fmla="*/ 7838785 w 9711769"/>
                <a:gd name="connsiteY12" fmla="*/ 0 h 1545763"/>
                <a:gd name="connsiteX13" fmla="*/ 8435365 w 9711769"/>
                <a:gd name="connsiteY13" fmla="*/ 0 h 1545763"/>
                <a:gd name="connsiteX14" fmla="*/ 9711769 w 9711769"/>
                <a:gd name="connsiteY14" fmla="*/ 0 h 1545763"/>
                <a:gd name="connsiteX15" fmla="*/ 9711769 w 9711769"/>
                <a:gd name="connsiteY15" fmla="*/ 530712 h 1545763"/>
                <a:gd name="connsiteX16" fmla="*/ 9711769 w 9711769"/>
                <a:gd name="connsiteY16" fmla="*/ 1045966 h 1545763"/>
                <a:gd name="connsiteX17" fmla="*/ 9711769 w 9711769"/>
                <a:gd name="connsiteY17" fmla="*/ 1545763 h 1545763"/>
                <a:gd name="connsiteX18" fmla="*/ 9115189 w 9711769"/>
                <a:gd name="connsiteY18" fmla="*/ 1545763 h 1545763"/>
                <a:gd name="connsiteX19" fmla="*/ 8615726 w 9711769"/>
                <a:gd name="connsiteY19" fmla="*/ 1545763 h 1545763"/>
                <a:gd name="connsiteX20" fmla="*/ 7727793 w 9711769"/>
                <a:gd name="connsiteY20" fmla="*/ 1545763 h 1545763"/>
                <a:gd name="connsiteX21" fmla="*/ 7034096 w 9711769"/>
                <a:gd name="connsiteY21" fmla="*/ 1545763 h 1545763"/>
                <a:gd name="connsiteX22" fmla="*/ 6631751 w 9711769"/>
                <a:gd name="connsiteY22" fmla="*/ 1545763 h 1545763"/>
                <a:gd name="connsiteX23" fmla="*/ 5938053 w 9711769"/>
                <a:gd name="connsiteY23" fmla="*/ 1545763 h 1545763"/>
                <a:gd name="connsiteX24" fmla="*/ 5341473 w 9711769"/>
                <a:gd name="connsiteY24" fmla="*/ 1545763 h 1545763"/>
                <a:gd name="connsiteX25" fmla="*/ 4744893 w 9711769"/>
                <a:gd name="connsiteY25" fmla="*/ 1545763 h 1545763"/>
                <a:gd name="connsiteX26" fmla="*/ 4148313 w 9711769"/>
                <a:gd name="connsiteY26" fmla="*/ 1545763 h 1545763"/>
                <a:gd name="connsiteX27" fmla="*/ 3551733 w 9711769"/>
                <a:gd name="connsiteY27" fmla="*/ 1545763 h 1545763"/>
                <a:gd name="connsiteX28" fmla="*/ 2760917 w 9711769"/>
                <a:gd name="connsiteY28" fmla="*/ 1545763 h 1545763"/>
                <a:gd name="connsiteX29" fmla="*/ 2067219 w 9711769"/>
                <a:gd name="connsiteY29" fmla="*/ 1545763 h 1545763"/>
                <a:gd name="connsiteX30" fmla="*/ 1664875 w 9711769"/>
                <a:gd name="connsiteY30" fmla="*/ 1545763 h 1545763"/>
                <a:gd name="connsiteX31" fmla="*/ 1068295 w 9711769"/>
                <a:gd name="connsiteY31" fmla="*/ 1545763 h 1545763"/>
                <a:gd name="connsiteX32" fmla="*/ 0 w 9711769"/>
                <a:gd name="connsiteY32" fmla="*/ 1545763 h 1545763"/>
                <a:gd name="connsiteX33" fmla="*/ 0 w 9711769"/>
                <a:gd name="connsiteY33" fmla="*/ 1061424 h 1545763"/>
                <a:gd name="connsiteX34" fmla="*/ 0 w 9711769"/>
                <a:gd name="connsiteY34" fmla="*/ 592542 h 1545763"/>
                <a:gd name="connsiteX35" fmla="*/ 0 w 9711769"/>
                <a:gd name="connsiteY35" fmla="*/ 0 h 154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711769" h="1545763" fill="none" extrusionOk="0">
                  <a:moveTo>
                    <a:pt x="0" y="0"/>
                  </a:moveTo>
                  <a:cubicBezTo>
                    <a:pt x="249824" y="37748"/>
                    <a:pt x="581323" y="11467"/>
                    <a:pt x="887933" y="0"/>
                  </a:cubicBezTo>
                  <a:cubicBezTo>
                    <a:pt x="1194543" y="-11467"/>
                    <a:pt x="1187279" y="-18250"/>
                    <a:pt x="1387396" y="0"/>
                  </a:cubicBezTo>
                  <a:cubicBezTo>
                    <a:pt x="1587513" y="18250"/>
                    <a:pt x="1846090" y="-2923"/>
                    <a:pt x="2081093" y="0"/>
                  </a:cubicBezTo>
                  <a:cubicBezTo>
                    <a:pt x="2316096" y="2923"/>
                    <a:pt x="2488939" y="37774"/>
                    <a:pt x="2871909" y="0"/>
                  </a:cubicBezTo>
                  <a:cubicBezTo>
                    <a:pt x="3254879" y="-37774"/>
                    <a:pt x="3189559" y="14208"/>
                    <a:pt x="3274254" y="0"/>
                  </a:cubicBezTo>
                  <a:cubicBezTo>
                    <a:pt x="3358949" y="-14208"/>
                    <a:pt x="3502242" y="17155"/>
                    <a:pt x="3676598" y="0"/>
                  </a:cubicBezTo>
                  <a:cubicBezTo>
                    <a:pt x="3850954" y="-17155"/>
                    <a:pt x="4243109" y="5106"/>
                    <a:pt x="4564531" y="0"/>
                  </a:cubicBezTo>
                  <a:cubicBezTo>
                    <a:pt x="4885953" y="-5106"/>
                    <a:pt x="5024927" y="-18221"/>
                    <a:pt x="5258229" y="0"/>
                  </a:cubicBezTo>
                  <a:cubicBezTo>
                    <a:pt x="5491531" y="18221"/>
                    <a:pt x="5477902" y="3287"/>
                    <a:pt x="5660574" y="0"/>
                  </a:cubicBezTo>
                  <a:cubicBezTo>
                    <a:pt x="5843246" y="-3287"/>
                    <a:pt x="6106175" y="-25449"/>
                    <a:pt x="6354272" y="0"/>
                  </a:cubicBezTo>
                  <a:cubicBezTo>
                    <a:pt x="6602369" y="25449"/>
                    <a:pt x="6804014" y="24568"/>
                    <a:pt x="7242205" y="0"/>
                  </a:cubicBezTo>
                  <a:cubicBezTo>
                    <a:pt x="7680396" y="-24568"/>
                    <a:pt x="7569685" y="3676"/>
                    <a:pt x="7838785" y="0"/>
                  </a:cubicBezTo>
                  <a:cubicBezTo>
                    <a:pt x="8107885" y="-3676"/>
                    <a:pt x="8236127" y="-20022"/>
                    <a:pt x="8435365" y="0"/>
                  </a:cubicBezTo>
                  <a:cubicBezTo>
                    <a:pt x="8634603" y="20022"/>
                    <a:pt x="9149005" y="-3835"/>
                    <a:pt x="9711769" y="0"/>
                  </a:cubicBezTo>
                  <a:cubicBezTo>
                    <a:pt x="9724768" y="131950"/>
                    <a:pt x="9710487" y="423799"/>
                    <a:pt x="9711769" y="530712"/>
                  </a:cubicBezTo>
                  <a:cubicBezTo>
                    <a:pt x="9713051" y="637625"/>
                    <a:pt x="9711475" y="872445"/>
                    <a:pt x="9711769" y="1045966"/>
                  </a:cubicBezTo>
                  <a:cubicBezTo>
                    <a:pt x="9712063" y="1219487"/>
                    <a:pt x="9708013" y="1407082"/>
                    <a:pt x="9711769" y="1545763"/>
                  </a:cubicBezTo>
                  <a:cubicBezTo>
                    <a:pt x="9566981" y="1548144"/>
                    <a:pt x="9285923" y="1526118"/>
                    <a:pt x="9115189" y="1545763"/>
                  </a:cubicBezTo>
                  <a:cubicBezTo>
                    <a:pt x="8944455" y="1565408"/>
                    <a:pt x="8764248" y="1545212"/>
                    <a:pt x="8615726" y="1545763"/>
                  </a:cubicBezTo>
                  <a:cubicBezTo>
                    <a:pt x="8467204" y="1546314"/>
                    <a:pt x="7966264" y="1550461"/>
                    <a:pt x="7727793" y="1545763"/>
                  </a:cubicBezTo>
                  <a:cubicBezTo>
                    <a:pt x="7489322" y="1541065"/>
                    <a:pt x="7235706" y="1575372"/>
                    <a:pt x="7034096" y="1545763"/>
                  </a:cubicBezTo>
                  <a:cubicBezTo>
                    <a:pt x="6832486" y="1516154"/>
                    <a:pt x="6822368" y="1562276"/>
                    <a:pt x="6631751" y="1545763"/>
                  </a:cubicBezTo>
                  <a:cubicBezTo>
                    <a:pt x="6441135" y="1529250"/>
                    <a:pt x="6264349" y="1552026"/>
                    <a:pt x="5938053" y="1545763"/>
                  </a:cubicBezTo>
                  <a:cubicBezTo>
                    <a:pt x="5611757" y="1539500"/>
                    <a:pt x="5624654" y="1547188"/>
                    <a:pt x="5341473" y="1545763"/>
                  </a:cubicBezTo>
                  <a:cubicBezTo>
                    <a:pt x="5058292" y="1544338"/>
                    <a:pt x="5013469" y="1532521"/>
                    <a:pt x="4744893" y="1545763"/>
                  </a:cubicBezTo>
                  <a:cubicBezTo>
                    <a:pt x="4476317" y="1559005"/>
                    <a:pt x="4333056" y="1553981"/>
                    <a:pt x="4148313" y="1545763"/>
                  </a:cubicBezTo>
                  <a:cubicBezTo>
                    <a:pt x="3963570" y="1537545"/>
                    <a:pt x="3792856" y="1530257"/>
                    <a:pt x="3551733" y="1545763"/>
                  </a:cubicBezTo>
                  <a:cubicBezTo>
                    <a:pt x="3310610" y="1561269"/>
                    <a:pt x="3050267" y="1568942"/>
                    <a:pt x="2760917" y="1545763"/>
                  </a:cubicBezTo>
                  <a:cubicBezTo>
                    <a:pt x="2471567" y="1522584"/>
                    <a:pt x="2334118" y="1551521"/>
                    <a:pt x="2067219" y="1545763"/>
                  </a:cubicBezTo>
                  <a:cubicBezTo>
                    <a:pt x="1800320" y="1540005"/>
                    <a:pt x="1805708" y="1525919"/>
                    <a:pt x="1664875" y="1545763"/>
                  </a:cubicBezTo>
                  <a:cubicBezTo>
                    <a:pt x="1524042" y="1565607"/>
                    <a:pt x="1253306" y="1517738"/>
                    <a:pt x="1068295" y="1545763"/>
                  </a:cubicBezTo>
                  <a:cubicBezTo>
                    <a:pt x="883284" y="1573788"/>
                    <a:pt x="435375" y="1501451"/>
                    <a:pt x="0" y="1545763"/>
                  </a:cubicBezTo>
                  <a:cubicBezTo>
                    <a:pt x="12129" y="1427522"/>
                    <a:pt x="22632" y="1204640"/>
                    <a:pt x="0" y="1061424"/>
                  </a:cubicBezTo>
                  <a:cubicBezTo>
                    <a:pt x="-22632" y="918208"/>
                    <a:pt x="8446" y="756546"/>
                    <a:pt x="0" y="592542"/>
                  </a:cubicBezTo>
                  <a:cubicBezTo>
                    <a:pt x="-8446" y="428538"/>
                    <a:pt x="26247" y="187882"/>
                    <a:pt x="0" y="0"/>
                  </a:cubicBezTo>
                  <a:close/>
                </a:path>
                <a:path w="9711769" h="1545763" stroke="0" extrusionOk="0">
                  <a:moveTo>
                    <a:pt x="0" y="0"/>
                  </a:moveTo>
                  <a:cubicBezTo>
                    <a:pt x="233236" y="-22804"/>
                    <a:pt x="352352" y="11762"/>
                    <a:pt x="596580" y="0"/>
                  </a:cubicBezTo>
                  <a:cubicBezTo>
                    <a:pt x="840808" y="-11762"/>
                    <a:pt x="819365" y="-12534"/>
                    <a:pt x="998925" y="0"/>
                  </a:cubicBezTo>
                  <a:cubicBezTo>
                    <a:pt x="1178486" y="12534"/>
                    <a:pt x="1533640" y="-7008"/>
                    <a:pt x="1886858" y="0"/>
                  </a:cubicBezTo>
                  <a:cubicBezTo>
                    <a:pt x="2240076" y="7008"/>
                    <a:pt x="2309674" y="-18798"/>
                    <a:pt x="2483438" y="0"/>
                  </a:cubicBezTo>
                  <a:cubicBezTo>
                    <a:pt x="2657202" y="18798"/>
                    <a:pt x="2927898" y="-170"/>
                    <a:pt x="3080018" y="0"/>
                  </a:cubicBezTo>
                  <a:cubicBezTo>
                    <a:pt x="3232138" y="170"/>
                    <a:pt x="3782247" y="-4307"/>
                    <a:pt x="3967951" y="0"/>
                  </a:cubicBezTo>
                  <a:cubicBezTo>
                    <a:pt x="4153655" y="4307"/>
                    <a:pt x="4258064" y="-23227"/>
                    <a:pt x="4467414" y="0"/>
                  </a:cubicBezTo>
                  <a:cubicBezTo>
                    <a:pt x="4676764" y="23227"/>
                    <a:pt x="4994173" y="29442"/>
                    <a:pt x="5355347" y="0"/>
                  </a:cubicBezTo>
                  <a:cubicBezTo>
                    <a:pt x="5716521" y="-29442"/>
                    <a:pt x="5955974" y="-17661"/>
                    <a:pt x="6243280" y="0"/>
                  </a:cubicBezTo>
                  <a:cubicBezTo>
                    <a:pt x="6530586" y="17661"/>
                    <a:pt x="6776771" y="-11794"/>
                    <a:pt x="6936978" y="0"/>
                  </a:cubicBezTo>
                  <a:cubicBezTo>
                    <a:pt x="7097185" y="11794"/>
                    <a:pt x="7570491" y="-26878"/>
                    <a:pt x="7824911" y="0"/>
                  </a:cubicBezTo>
                  <a:cubicBezTo>
                    <a:pt x="8079331" y="26878"/>
                    <a:pt x="8200532" y="2341"/>
                    <a:pt x="8421491" y="0"/>
                  </a:cubicBezTo>
                  <a:cubicBezTo>
                    <a:pt x="8642450" y="-2341"/>
                    <a:pt x="8723380" y="8367"/>
                    <a:pt x="9018071" y="0"/>
                  </a:cubicBezTo>
                  <a:cubicBezTo>
                    <a:pt x="9312762" y="-8367"/>
                    <a:pt x="9497223" y="-7452"/>
                    <a:pt x="9711769" y="0"/>
                  </a:cubicBezTo>
                  <a:cubicBezTo>
                    <a:pt x="9725279" y="202163"/>
                    <a:pt x="9698862" y="365593"/>
                    <a:pt x="9711769" y="499797"/>
                  </a:cubicBezTo>
                  <a:cubicBezTo>
                    <a:pt x="9724676" y="634001"/>
                    <a:pt x="9726308" y="844356"/>
                    <a:pt x="9711769" y="1015051"/>
                  </a:cubicBezTo>
                  <a:cubicBezTo>
                    <a:pt x="9697230" y="1185746"/>
                    <a:pt x="9689263" y="1309236"/>
                    <a:pt x="9711769" y="1545763"/>
                  </a:cubicBezTo>
                  <a:cubicBezTo>
                    <a:pt x="9352820" y="1532037"/>
                    <a:pt x="9214198" y="1510760"/>
                    <a:pt x="8920954" y="1545763"/>
                  </a:cubicBezTo>
                  <a:cubicBezTo>
                    <a:pt x="8627711" y="1580766"/>
                    <a:pt x="8696036" y="1561969"/>
                    <a:pt x="8518609" y="1545763"/>
                  </a:cubicBezTo>
                  <a:cubicBezTo>
                    <a:pt x="8341182" y="1529557"/>
                    <a:pt x="8153059" y="1552759"/>
                    <a:pt x="8019146" y="1545763"/>
                  </a:cubicBezTo>
                  <a:cubicBezTo>
                    <a:pt x="7885233" y="1538767"/>
                    <a:pt x="7574084" y="1538273"/>
                    <a:pt x="7131213" y="1545763"/>
                  </a:cubicBezTo>
                  <a:cubicBezTo>
                    <a:pt x="6688342" y="1553253"/>
                    <a:pt x="6578354" y="1556106"/>
                    <a:pt x="6437515" y="1545763"/>
                  </a:cubicBezTo>
                  <a:cubicBezTo>
                    <a:pt x="6296676" y="1535420"/>
                    <a:pt x="6125897" y="1528759"/>
                    <a:pt x="5938053" y="1545763"/>
                  </a:cubicBezTo>
                  <a:cubicBezTo>
                    <a:pt x="5750209" y="1562767"/>
                    <a:pt x="5583314" y="1565390"/>
                    <a:pt x="5244355" y="1545763"/>
                  </a:cubicBezTo>
                  <a:cubicBezTo>
                    <a:pt x="4905396" y="1526136"/>
                    <a:pt x="4939882" y="1534041"/>
                    <a:pt x="4842011" y="1545763"/>
                  </a:cubicBezTo>
                  <a:cubicBezTo>
                    <a:pt x="4744140" y="1557485"/>
                    <a:pt x="4524201" y="1552653"/>
                    <a:pt x="4439666" y="1545763"/>
                  </a:cubicBezTo>
                  <a:cubicBezTo>
                    <a:pt x="4355132" y="1538873"/>
                    <a:pt x="4042015" y="1516914"/>
                    <a:pt x="3745968" y="1545763"/>
                  </a:cubicBezTo>
                  <a:cubicBezTo>
                    <a:pt x="3449921" y="1574612"/>
                    <a:pt x="3392289" y="1556417"/>
                    <a:pt x="3246506" y="1545763"/>
                  </a:cubicBezTo>
                  <a:cubicBezTo>
                    <a:pt x="3100723" y="1535109"/>
                    <a:pt x="2698649" y="1571556"/>
                    <a:pt x="2455690" y="1545763"/>
                  </a:cubicBezTo>
                  <a:cubicBezTo>
                    <a:pt x="2212731" y="1519970"/>
                    <a:pt x="2179153" y="1544830"/>
                    <a:pt x="1956228" y="1545763"/>
                  </a:cubicBezTo>
                  <a:cubicBezTo>
                    <a:pt x="1733303" y="1546696"/>
                    <a:pt x="1494678" y="1552912"/>
                    <a:pt x="1165412" y="1545763"/>
                  </a:cubicBezTo>
                  <a:cubicBezTo>
                    <a:pt x="836146" y="1538614"/>
                    <a:pt x="847764" y="1533658"/>
                    <a:pt x="763068" y="1545763"/>
                  </a:cubicBezTo>
                  <a:cubicBezTo>
                    <a:pt x="678372" y="1557868"/>
                    <a:pt x="284981" y="1581154"/>
                    <a:pt x="0" y="1545763"/>
                  </a:cubicBezTo>
                  <a:cubicBezTo>
                    <a:pt x="-12428" y="1381447"/>
                    <a:pt x="-3873" y="1160162"/>
                    <a:pt x="0" y="1061424"/>
                  </a:cubicBezTo>
                  <a:cubicBezTo>
                    <a:pt x="3873" y="962686"/>
                    <a:pt x="-5762" y="755152"/>
                    <a:pt x="0" y="515254"/>
                  </a:cubicBezTo>
                  <a:cubicBezTo>
                    <a:pt x="5762" y="275356"/>
                    <a:pt x="-707" y="12047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571500" indent="-571500">
                <a:buFont typeface="+mj-lt"/>
                <a:buAutoNum type="arabicPeriod"/>
              </a:pPr>
              <a:endParaRPr lang="en-US" sz="2800" i="1" dirty="0">
                <a:solidFill>
                  <a:srgbClr val="7030A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EE927614-EFEB-B345-1F1D-8BF35A7BCC87}"/>
                    </a:ext>
                  </a:extLst>
                </p:cNvPr>
                <p:cNvSpPr/>
                <p:nvPr/>
              </p:nvSpPr>
              <p:spPr>
                <a:xfrm>
                  <a:off x="1050457" y="4301355"/>
                  <a:ext cx="2530943" cy="451922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Samp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+mj-lt"/>
                    </a:rPr>
                    <a:t> in Ideal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EE927614-EFEB-B345-1F1D-8BF35A7BCC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0457" y="4301355"/>
                  <a:ext cx="2530943" cy="451922"/>
                </a:xfrm>
                <a:prstGeom prst="rect">
                  <a:avLst/>
                </a:prstGeom>
                <a:blipFill>
                  <a:blip r:embed="rId2"/>
                  <a:stretch>
                    <a:fillRect t="-21622" b="-40541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28EDF44E-C875-4261-F9BF-13CA0003D8ED}"/>
                    </a:ext>
                  </a:extLst>
                </p:cNvPr>
                <p:cNvSpPr/>
                <p:nvPr/>
              </p:nvSpPr>
              <p:spPr>
                <a:xfrm>
                  <a:off x="1721910" y="5660457"/>
                  <a:ext cx="158011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hct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$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28EDF44E-C875-4261-F9BF-13CA0003D8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1910" y="5660457"/>
                  <a:ext cx="1580113" cy="523220"/>
                </a:xfrm>
                <a:prstGeom prst="rect">
                  <a:avLst/>
                </a:prstGeom>
                <a:blipFill>
                  <a:blip r:embed="rId3"/>
                  <a:stretch>
                    <a:fillRect r="-800"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4ACE87FD-2DAC-F72A-F4E7-EBE733841722}"/>
                    </a:ext>
                  </a:extLst>
                </p:cNvPr>
                <p:cNvSpPr/>
                <p:nvPr/>
              </p:nvSpPr>
              <p:spPr>
                <a:xfrm>
                  <a:off x="1721910" y="4949460"/>
                  <a:ext cx="160896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ct</m:t>
                            </m:r>
                          </m:e>
                          <m:sub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$</m:t>
                        </m:r>
                      </m:oMath>
                    </m:oMathPara>
                  </a14:m>
                  <a:endParaRPr lang="en-US" sz="2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4ACE87FD-2DAC-F72A-F4E7-EBE7338417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1910" y="4949460"/>
                  <a:ext cx="1608967" cy="523220"/>
                </a:xfrm>
                <a:prstGeom prst="rect">
                  <a:avLst/>
                </a:prstGeom>
                <a:blipFill>
                  <a:blip r:embed="rId4"/>
                  <a:stretch>
                    <a:fillRect r="-787"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3E87E751-A8F9-4E7A-3C3C-D4AF2C6C160C}"/>
                    </a:ext>
                  </a:extLst>
                </p:cNvPr>
                <p:cNvSpPr/>
                <p:nvPr/>
              </p:nvSpPr>
              <p:spPr>
                <a:xfrm>
                  <a:off x="5297210" y="4926869"/>
                  <a:ext cx="140192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ct</m:t>
                            </m:r>
                          </m:e>
                          <m:sub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$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3E87E751-A8F9-4E7A-3C3C-D4AF2C6C16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7210" y="4926869"/>
                  <a:ext cx="1401922" cy="523220"/>
                </a:xfrm>
                <a:prstGeom prst="rect">
                  <a:avLst/>
                </a:prstGeom>
                <a:blipFill>
                  <a:blip r:embed="rId5"/>
                  <a:stretch>
                    <a:fillRect r="-893" b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C47EF4A0-6E29-FFC0-5922-7E7DAEFEAAC7}"/>
                    </a:ext>
                  </a:extLst>
                </p:cNvPr>
                <p:cNvSpPr/>
                <p:nvPr/>
              </p:nvSpPr>
              <p:spPr>
                <a:xfrm>
                  <a:off x="5324375" y="5637181"/>
                  <a:ext cx="141019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ct</m:t>
                            </m:r>
                          </m:e>
                          <m:sub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$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C47EF4A0-6E29-FFC0-5922-7E7DAEFEAA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4375" y="5637181"/>
                  <a:ext cx="1410193" cy="523220"/>
                </a:xfrm>
                <a:prstGeom prst="rect">
                  <a:avLst/>
                </a:prstGeom>
                <a:blipFill>
                  <a:blip r:embed="rId6"/>
                  <a:stretch>
                    <a:fillRect r="-893"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D92ADCA1-B628-2A27-938E-B8EEBACA1DB6}"/>
              </a:ext>
            </a:extLst>
          </p:cNvPr>
          <p:cNvSpPr/>
          <p:nvPr/>
        </p:nvSpPr>
        <p:spPr>
          <a:xfrm>
            <a:off x="-152400" y="3921382"/>
            <a:ext cx="12344400" cy="18481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3AEB97F-0AEB-A1F3-2165-CFDA70EB3E9F}"/>
                  </a:ext>
                </a:extLst>
              </p:cNvPr>
              <p:cNvSpPr txBox="1"/>
              <p:nvPr/>
            </p:nvSpPr>
            <p:spPr>
              <a:xfrm>
                <a:off x="3702338" y="4263770"/>
                <a:ext cx="3231781" cy="3989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h𝑐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h𝑐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3AEB97F-0AEB-A1F3-2165-CFDA70EB3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2338" y="4263770"/>
                <a:ext cx="3231781" cy="398955"/>
              </a:xfrm>
              <a:prstGeom prst="rect">
                <a:avLst/>
              </a:prstGeom>
              <a:blipFill>
                <a:blip r:embed="rId7"/>
                <a:stretch>
                  <a:fillRect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8C28C4A-DE46-8352-8C20-72A8E90FE6DE}"/>
                  </a:ext>
                </a:extLst>
              </p:cNvPr>
              <p:cNvSpPr txBox="1"/>
              <p:nvPr/>
            </p:nvSpPr>
            <p:spPr>
              <a:xfrm>
                <a:off x="222818" y="4278581"/>
                <a:ext cx="32317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HEval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h𝑐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8C28C4A-DE46-8352-8C20-72A8E90FE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18" y="4278581"/>
                <a:ext cx="3231781" cy="369332"/>
              </a:xfrm>
              <a:prstGeom prst="rect">
                <a:avLst/>
              </a:prstGeom>
              <a:blipFill>
                <a:blip r:embed="rId8"/>
                <a:stretch>
                  <a:fillRect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A0292ACE-9A5A-5E7E-82AE-6804D1AEF274}"/>
              </a:ext>
            </a:extLst>
          </p:cNvPr>
          <p:cNvSpPr txBox="1"/>
          <p:nvPr/>
        </p:nvSpPr>
        <p:spPr>
          <a:xfrm rot="900000">
            <a:off x="533217" y="4140082"/>
            <a:ext cx="447558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Marker Felt Thin" panose="02000400000000000000" pitchFamily="2" charset="77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8ED6669-0A6D-D0F6-64B9-F90189C03C96}"/>
              </a:ext>
            </a:extLst>
          </p:cNvPr>
          <p:cNvSpPr txBox="1"/>
          <p:nvPr/>
        </p:nvSpPr>
        <p:spPr>
          <a:xfrm rot="900000">
            <a:off x="4038417" y="4140082"/>
            <a:ext cx="447558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Marker Felt Thin" panose="02000400000000000000" pitchFamily="2" charset="77"/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3599F17-A144-9C7C-FCE3-B1CCC8F7C15B}"/>
                  </a:ext>
                </a:extLst>
              </p:cNvPr>
              <p:cNvSpPr txBox="1"/>
              <p:nvPr/>
            </p:nvSpPr>
            <p:spPr>
              <a:xfrm>
                <a:off x="7613734" y="4116902"/>
                <a:ext cx="4044866" cy="6926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h𝑐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h𝑐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sz="24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𝑠𝑎𝑚𝑝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3599F17-A144-9C7C-FCE3-B1CCC8F7C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734" y="4116902"/>
                <a:ext cx="4044866" cy="6926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661E8E4D-AF62-9F2C-D9B5-E7E47B7D0D02}"/>
              </a:ext>
            </a:extLst>
          </p:cNvPr>
          <p:cNvSpPr txBox="1"/>
          <p:nvPr/>
        </p:nvSpPr>
        <p:spPr>
          <a:xfrm rot="900000">
            <a:off x="7477425" y="4140082"/>
            <a:ext cx="447558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Marker Felt Thin" panose="02000400000000000000" pitchFamily="2" charset="77"/>
              </a:rPr>
              <a:t>3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47B6EE5-C65E-1D82-1A59-EC709508185D}"/>
              </a:ext>
            </a:extLst>
          </p:cNvPr>
          <p:cNvGrpSpPr/>
          <p:nvPr/>
        </p:nvGrpSpPr>
        <p:grpSpPr>
          <a:xfrm>
            <a:off x="3048000" y="5579674"/>
            <a:ext cx="8010625" cy="1177266"/>
            <a:chOff x="4028975" y="5604535"/>
            <a:chExt cx="8010625" cy="1177266"/>
          </a:xfrm>
        </p:grpSpPr>
        <p:sp>
          <p:nvSpPr>
            <p:cNvPr id="48" name="!!OracleHasRP">
              <a:extLst>
                <a:ext uri="{FF2B5EF4-FFF2-40B4-BE49-F238E27FC236}">
                  <a16:creationId xmlns:a16="http://schemas.microsoft.com/office/drawing/2014/main" id="{7ED82A04-9E2F-15B3-CCBB-05A0B21E2C99}"/>
                </a:ext>
              </a:extLst>
            </p:cNvPr>
            <p:cNvSpPr/>
            <p:nvPr/>
          </p:nvSpPr>
          <p:spPr>
            <a:xfrm>
              <a:off x="4648200" y="5604535"/>
              <a:ext cx="7391400" cy="1177266"/>
            </a:xfrm>
            <a:custGeom>
              <a:avLst/>
              <a:gdLst>
                <a:gd name="connsiteX0" fmla="*/ 0 w 7391400"/>
                <a:gd name="connsiteY0" fmla="*/ 196215 h 1177266"/>
                <a:gd name="connsiteX1" fmla="*/ 196215 w 7391400"/>
                <a:gd name="connsiteY1" fmla="*/ 0 h 1177266"/>
                <a:gd name="connsiteX2" fmla="*/ 799812 w 7391400"/>
                <a:gd name="connsiteY2" fmla="*/ 0 h 1177266"/>
                <a:gd name="connsiteX3" fmla="*/ 1526872 w 7391400"/>
                <a:gd name="connsiteY3" fmla="*/ 0 h 1177266"/>
                <a:gd name="connsiteX4" fmla="*/ 2089315 w 7391400"/>
                <a:gd name="connsiteY4" fmla="*/ 0 h 1177266"/>
                <a:gd name="connsiteX5" fmla="*/ 2775221 w 7391400"/>
                <a:gd name="connsiteY5" fmla="*/ 0 h 1177266"/>
                <a:gd name="connsiteX6" fmla="*/ 3378818 w 7391400"/>
                <a:gd name="connsiteY6" fmla="*/ 0 h 1177266"/>
                <a:gd name="connsiteX7" fmla="*/ 4311650 w 7391400"/>
                <a:gd name="connsiteY7" fmla="*/ 0 h 1177266"/>
                <a:gd name="connsiteX8" fmla="*/ 4682095 w 7391400"/>
                <a:gd name="connsiteY8" fmla="*/ -129941 h 1177266"/>
                <a:gd name="connsiteX9" fmla="*/ 5052539 w 7391400"/>
                <a:gd name="connsiteY9" fmla="*/ -259881 h 1177266"/>
                <a:gd name="connsiteX10" fmla="*/ 5594950 w 7391400"/>
                <a:gd name="connsiteY10" fmla="*/ -132539 h 1177266"/>
                <a:gd name="connsiteX11" fmla="*/ 6159500 w 7391400"/>
                <a:gd name="connsiteY11" fmla="*/ 0 h 1177266"/>
                <a:gd name="connsiteX12" fmla="*/ 6646272 w 7391400"/>
                <a:gd name="connsiteY12" fmla="*/ 0 h 1177266"/>
                <a:gd name="connsiteX13" fmla="*/ 7195185 w 7391400"/>
                <a:gd name="connsiteY13" fmla="*/ 0 h 1177266"/>
                <a:gd name="connsiteX14" fmla="*/ 7391400 w 7391400"/>
                <a:gd name="connsiteY14" fmla="*/ 196215 h 1177266"/>
                <a:gd name="connsiteX15" fmla="*/ 7391400 w 7391400"/>
                <a:gd name="connsiteY15" fmla="*/ 196211 h 1177266"/>
                <a:gd name="connsiteX16" fmla="*/ 7391400 w 7391400"/>
                <a:gd name="connsiteY16" fmla="*/ 196211 h 1177266"/>
                <a:gd name="connsiteX17" fmla="*/ 7391400 w 7391400"/>
                <a:gd name="connsiteY17" fmla="*/ 490528 h 1177266"/>
                <a:gd name="connsiteX18" fmla="*/ 7391400 w 7391400"/>
                <a:gd name="connsiteY18" fmla="*/ 981051 h 1177266"/>
                <a:gd name="connsiteX19" fmla="*/ 7195185 w 7391400"/>
                <a:gd name="connsiteY19" fmla="*/ 1177266 h 1177266"/>
                <a:gd name="connsiteX20" fmla="*/ 6708413 w 7391400"/>
                <a:gd name="connsiteY20" fmla="*/ 1177266 h 1177266"/>
                <a:gd name="connsiteX21" fmla="*/ 6159500 w 7391400"/>
                <a:gd name="connsiteY21" fmla="*/ 1177266 h 1177266"/>
                <a:gd name="connsiteX22" fmla="*/ 5598986 w 7391400"/>
                <a:gd name="connsiteY22" fmla="*/ 1177266 h 1177266"/>
                <a:gd name="connsiteX23" fmla="*/ 4964557 w 7391400"/>
                <a:gd name="connsiteY23" fmla="*/ 1177266 h 1177266"/>
                <a:gd name="connsiteX24" fmla="*/ 4311650 w 7391400"/>
                <a:gd name="connsiteY24" fmla="*/ 1177266 h 1177266"/>
                <a:gd name="connsiteX25" fmla="*/ 4311650 w 7391400"/>
                <a:gd name="connsiteY25" fmla="*/ 1177266 h 1177266"/>
                <a:gd name="connsiteX26" fmla="*/ 3708053 w 7391400"/>
                <a:gd name="connsiteY26" fmla="*/ 1177266 h 1177266"/>
                <a:gd name="connsiteX27" fmla="*/ 3145610 w 7391400"/>
                <a:gd name="connsiteY27" fmla="*/ 1177266 h 1177266"/>
                <a:gd name="connsiteX28" fmla="*/ 2500859 w 7391400"/>
                <a:gd name="connsiteY28" fmla="*/ 1177266 h 1177266"/>
                <a:gd name="connsiteX29" fmla="*/ 1773798 w 7391400"/>
                <a:gd name="connsiteY29" fmla="*/ 1177266 h 1177266"/>
                <a:gd name="connsiteX30" fmla="*/ 1170201 w 7391400"/>
                <a:gd name="connsiteY30" fmla="*/ 1177266 h 1177266"/>
                <a:gd name="connsiteX31" fmla="*/ 196215 w 7391400"/>
                <a:gd name="connsiteY31" fmla="*/ 1177266 h 1177266"/>
                <a:gd name="connsiteX32" fmla="*/ 0 w 7391400"/>
                <a:gd name="connsiteY32" fmla="*/ 981051 h 1177266"/>
                <a:gd name="connsiteX33" fmla="*/ 0 w 7391400"/>
                <a:gd name="connsiteY33" fmla="*/ 490528 h 1177266"/>
                <a:gd name="connsiteX34" fmla="*/ 0 w 7391400"/>
                <a:gd name="connsiteY34" fmla="*/ 196211 h 1177266"/>
                <a:gd name="connsiteX35" fmla="*/ 0 w 7391400"/>
                <a:gd name="connsiteY35" fmla="*/ 196211 h 1177266"/>
                <a:gd name="connsiteX36" fmla="*/ 0 w 7391400"/>
                <a:gd name="connsiteY36" fmla="*/ 196215 h 117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391400" h="1177266" fill="none" extrusionOk="0">
                  <a:moveTo>
                    <a:pt x="0" y="196215"/>
                  </a:moveTo>
                  <a:cubicBezTo>
                    <a:pt x="-376" y="90456"/>
                    <a:pt x="91270" y="9036"/>
                    <a:pt x="196215" y="0"/>
                  </a:cubicBezTo>
                  <a:cubicBezTo>
                    <a:pt x="479677" y="-8535"/>
                    <a:pt x="623487" y="26566"/>
                    <a:pt x="799812" y="0"/>
                  </a:cubicBezTo>
                  <a:cubicBezTo>
                    <a:pt x="976137" y="-26566"/>
                    <a:pt x="1312059" y="-14205"/>
                    <a:pt x="1526872" y="0"/>
                  </a:cubicBezTo>
                  <a:cubicBezTo>
                    <a:pt x="1741685" y="14205"/>
                    <a:pt x="1901440" y="13266"/>
                    <a:pt x="2089315" y="0"/>
                  </a:cubicBezTo>
                  <a:cubicBezTo>
                    <a:pt x="2277190" y="-13266"/>
                    <a:pt x="2567876" y="34016"/>
                    <a:pt x="2775221" y="0"/>
                  </a:cubicBezTo>
                  <a:cubicBezTo>
                    <a:pt x="2982566" y="-34016"/>
                    <a:pt x="3217176" y="-26575"/>
                    <a:pt x="3378818" y="0"/>
                  </a:cubicBezTo>
                  <a:cubicBezTo>
                    <a:pt x="3540460" y="26575"/>
                    <a:pt x="4081929" y="43985"/>
                    <a:pt x="4311650" y="0"/>
                  </a:cubicBezTo>
                  <a:cubicBezTo>
                    <a:pt x="4438512" y="-34274"/>
                    <a:pt x="4562229" y="-79026"/>
                    <a:pt x="4682095" y="-129941"/>
                  </a:cubicBezTo>
                  <a:cubicBezTo>
                    <a:pt x="4801961" y="-180856"/>
                    <a:pt x="4937319" y="-208689"/>
                    <a:pt x="5052539" y="-259881"/>
                  </a:cubicBezTo>
                  <a:cubicBezTo>
                    <a:pt x="5315176" y="-187718"/>
                    <a:pt x="5374950" y="-164045"/>
                    <a:pt x="5594950" y="-132539"/>
                  </a:cubicBezTo>
                  <a:cubicBezTo>
                    <a:pt x="5814950" y="-101033"/>
                    <a:pt x="5958781" y="-35636"/>
                    <a:pt x="6159500" y="0"/>
                  </a:cubicBezTo>
                  <a:cubicBezTo>
                    <a:pt x="6397082" y="-21430"/>
                    <a:pt x="6410971" y="-2467"/>
                    <a:pt x="6646272" y="0"/>
                  </a:cubicBezTo>
                  <a:cubicBezTo>
                    <a:pt x="6881573" y="2467"/>
                    <a:pt x="7001687" y="9598"/>
                    <a:pt x="7195185" y="0"/>
                  </a:cubicBezTo>
                  <a:cubicBezTo>
                    <a:pt x="7302109" y="-2565"/>
                    <a:pt x="7393710" y="67331"/>
                    <a:pt x="7391400" y="196215"/>
                  </a:cubicBezTo>
                  <a:lnTo>
                    <a:pt x="7391400" y="196211"/>
                  </a:lnTo>
                  <a:lnTo>
                    <a:pt x="7391400" y="196211"/>
                  </a:lnTo>
                  <a:cubicBezTo>
                    <a:pt x="7394455" y="272320"/>
                    <a:pt x="7394475" y="381954"/>
                    <a:pt x="7391400" y="490528"/>
                  </a:cubicBezTo>
                  <a:cubicBezTo>
                    <a:pt x="7380386" y="677563"/>
                    <a:pt x="7369378" y="777390"/>
                    <a:pt x="7391400" y="981051"/>
                  </a:cubicBezTo>
                  <a:cubicBezTo>
                    <a:pt x="7395544" y="1093366"/>
                    <a:pt x="7309631" y="1172268"/>
                    <a:pt x="7195185" y="1177266"/>
                  </a:cubicBezTo>
                  <a:cubicBezTo>
                    <a:pt x="7022604" y="1197181"/>
                    <a:pt x="6942482" y="1189530"/>
                    <a:pt x="6708413" y="1177266"/>
                  </a:cubicBezTo>
                  <a:cubicBezTo>
                    <a:pt x="6474344" y="1165002"/>
                    <a:pt x="6274034" y="1177178"/>
                    <a:pt x="6159500" y="1177266"/>
                  </a:cubicBezTo>
                  <a:cubicBezTo>
                    <a:pt x="5906560" y="1155120"/>
                    <a:pt x="5719153" y="1173554"/>
                    <a:pt x="5598986" y="1177266"/>
                  </a:cubicBezTo>
                  <a:cubicBezTo>
                    <a:pt x="5478819" y="1180978"/>
                    <a:pt x="5105489" y="1163474"/>
                    <a:pt x="4964557" y="1177266"/>
                  </a:cubicBezTo>
                  <a:cubicBezTo>
                    <a:pt x="4823625" y="1191058"/>
                    <a:pt x="4613304" y="1178696"/>
                    <a:pt x="4311650" y="1177266"/>
                  </a:cubicBezTo>
                  <a:lnTo>
                    <a:pt x="4311650" y="1177266"/>
                  </a:lnTo>
                  <a:cubicBezTo>
                    <a:pt x="4021508" y="1186861"/>
                    <a:pt x="3868388" y="1159556"/>
                    <a:pt x="3708053" y="1177266"/>
                  </a:cubicBezTo>
                  <a:cubicBezTo>
                    <a:pt x="3547718" y="1194976"/>
                    <a:pt x="3355107" y="1164425"/>
                    <a:pt x="3145610" y="1177266"/>
                  </a:cubicBezTo>
                  <a:cubicBezTo>
                    <a:pt x="2936113" y="1190107"/>
                    <a:pt x="2730450" y="1150725"/>
                    <a:pt x="2500859" y="1177266"/>
                  </a:cubicBezTo>
                  <a:cubicBezTo>
                    <a:pt x="2271268" y="1203807"/>
                    <a:pt x="2005391" y="1181225"/>
                    <a:pt x="1773798" y="1177266"/>
                  </a:cubicBezTo>
                  <a:cubicBezTo>
                    <a:pt x="1542205" y="1173307"/>
                    <a:pt x="1388473" y="1162812"/>
                    <a:pt x="1170201" y="1177266"/>
                  </a:cubicBezTo>
                  <a:cubicBezTo>
                    <a:pt x="951929" y="1191720"/>
                    <a:pt x="667693" y="1197825"/>
                    <a:pt x="196215" y="1177266"/>
                  </a:cubicBezTo>
                  <a:cubicBezTo>
                    <a:pt x="102792" y="1178185"/>
                    <a:pt x="-543" y="1082684"/>
                    <a:pt x="0" y="981051"/>
                  </a:cubicBezTo>
                  <a:cubicBezTo>
                    <a:pt x="-7549" y="846651"/>
                    <a:pt x="-17263" y="594317"/>
                    <a:pt x="0" y="490528"/>
                  </a:cubicBezTo>
                  <a:cubicBezTo>
                    <a:pt x="907" y="412669"/>
                    <a:pt x="10323" y="319216"/>
                    <a:pt x="0" y="196211"/>
                  </a:cubicBezTo>
                  <a:lnTo>
                    <a:pt x="0" y="196211"/>
                  </a:lnTo>
                  <a:lnTo>
                    <a:pt x="0" y="196215"/>
                  </a:lnTo>
                  <a:close/>
                </a:path>
                <a:path w="7391400" h="1177266" stroke="0" extrusionOk="0">
                  <a:moveTo>
                    <a:pt x="0" y="196215"/>
                  </a:moveTo>
                  <a:cubicBezTo>
                    <a:pt x="-10736" y="81226"/>
                    <a:pt x="62944" y="9347"/>
                    <a:pt x="196215" y="0"/>
                  </a:cubicBezTo>
                  <a:cubicBezTo>
                    <a:pt x="477278" y="-19487"/>
                    <a:pt x="705882" y="8370"/>
                    <a:pt x="964430" y="0"/>
                  </a:cubicBezTo>
                  <a:cubicBezTo>
                    <a:pt x="1222978" y="-8370"/>
                    <a:pt x="1422235" y="8196"/>
                    <a:pt x="1609181" y="0"/>
                  </a:cubicBezTo>
                  <a:cubicBezTo>
                    <a:pt x="1796127" y="-8196"/>
                    <a:pt x="1917067" y="16997"/>
                    <a:pt x="2212778" y="0"/>
                  </a:cubicBezTo>
                  <a:cubicBezTo>
                    <a:pt x="2508489" y="-16997"/>
                    <a:pt x="2647451" y="32222"/>
                    <a:pt x="2939838" y="0"/>
                  </a:cubicBezTo>
                  <a:cubicBezTo>
                    <a:pt x="3232225" y="-32222"/>
                    <a:pt x="3305814" y="30269"/>
                    <a:pt x="3584590" y="0"/>
                  </a:cubicBezTo>
                  <a:cubicBezTo>
                    <a:pt x="3863366" y="-30269"/>
                    <a:pt x="4068040" y="32370"/>
                    <a:pt x="4311650" y="0"/>
                  </a:cubicBezTo>
                  <a:cubicBezTo>
                    <a:pt x="4460750" y="-46713"/>
                    <a:pt x="4549116" y="-95950"/>
                    <a:pt x="4667277" y="-124743"/>
                  </a:cubicBezTo>
                  <a:cubicBezTo>
                    <a:pt x="4785438" y="-153536"/>
                    <a:pt x="4896656" y="-204982"/>
                    <a:pt x="5052539" y="-259881"/>
                  </a:cubicBezTo>
                  <a:cubicBezTo>
                    <a:pt x="5219027" y="-223380"/>
                    <a:pt x="5371154" y="-194861"/>
                    <a:pt x="5628159" y="-124743"/>
                  </a:cubicBezTo>
                  <a:cubicBezTo>
                    <a:pt x="5885164" y="-54625"/>
                    <a:pt x="5989121" y="-18204"/>
                    <a:pt x="6159500" y="0"/>
                  </a:cubicBezTo>
                  <a:cubicBezTo>
                    <a:pt x="6327067" y="16499"/>
                    <a:pt x="6462518" y="-15568"/>
                    <a:pt x="6646272" y="0"/>
                  </a:cubicBezTo>
                  <a:cubicBezTo>
                    <a:pt x="6830026" y="15568"/>
                    <a:pt x="7031952" y="-5235"/>
                    <a:pt x="7195185" y="0"/>
                  </a:cubicBezTo>
                  <a:cubicBezTo>
                    <a:pt x="7299811" y="614"/>
                    <a:pt x="7386820" y="84688"/>
                    <a:pt x="7391400" y="196215"/>
                  </a:cubicBezTo>
                  <a:lnTo>
                    <a:pt x="7391400" y="196211"/>
                  </a:lnTo>
                  <a:lnTo>
                    <a:pt x="7391400" y="196211"/>
                  </a:lnTo>
                  <a:cubicBezTo>
                    <a:pt x="7388802" y="304018"/>
                    <a:pt x="7383174" y="416968"/>
                    <a:pt x="7391400" y="490528"/>
                  </a:cubicBezTo>
                  <a:cubicBezTo>
                    <a:pt x="7408345" y="659192"/>
                    <a:pt x="7408912" y="826259"/>
                    <a:pt x="7391400" y="981051"/>
                  </a:cubicBezTo>
                  <a:cubicBezTo>
                    <a:pt x="7397040" y="1093609"/>
                    <a:pt x="7303046" y="1189291"/>
                    <a:pt x="7195185" y="1177266"/>
                  </a:cubicBezTo>
                  <a:cubicBezTo>
                    <a:pt x="6949128" y="1151598"/>
                    <a:pt x="6814798" y="1189716"/>
                    <a:pt x="6656629" y="1177266"/>
                  </a:cubicBezTo>
                  <a:cubicBezTo>
                    <a:pt x="6498460" y="1164816"/>
                    <a:pt x="6358519" y="1175695"/>
                    <a:pt x="6159500" y="1177266"/>
                  </a:cubicBezTo>
                  <a:cubicBezTo>
                    <a:pt x="5882785" y="1169680"/>
                    <a:pt x="5722445" y="1202273"/>
                    <a:pt x="5543550" y="1177266"/>
                  </a:cubicBezTo>
                  <a:cubicBezTo>
                    <a:pt x="5364655" y="1152260"/>
                    <a:pt x="5145285" y="1195610"/>
                    <a:pt x="4927600" y="1177266"/>
                  </a:cubicBezTo>
                  <a:cubicBezTo>
                    <a:pt x="4709915" y="1158923"/>
                    <a:pt x="4499889" y="1207480"/>
                    <a:pt x="4311650" y="1177266"/>
                  </a:cubicBezTo>
                  <a:lnTo>
                    <a:pt x="4311650" y="1177266"/>
                  </a:lnTo>
                  <a:cubicBezTo>
                    <a:pt x="4118156" y="1157822"/>
                    <a:pt x="3826067" y="1167528"/>
                    <a:pt x="3543435" y="1177266"/>
                  </a:cubicBezTo>
                  <a:cubicBezTo>
                    <a:pt x="3260803" y="1187004"/>
                    <a:pt x="3037004" y="1161724"/>
                    <a:pt x="2816375" y="1177266"/>
                  </a:cubicBezTo>
                  <a:cubicBezTo>
                    <a:pt x="2595746" y="1192808"/>
                    <a:pt x="2412610" y="1148455"/>
                    <a:pt x="2212778" y="1177266"/>
                  </a:cubicBezTo>
                  <a:cubicBezTo>
                    <a:pt x="2012946" y="1206077"/>
                    <a:pt x="1700335" y="1151067"/>
                    <a:pt x="1485718" y="1177266"/>
                  </a:cubicBezTo>
                  <a:cubicBezTo>
                    <a:pt x="1271101" y="1203465"/>
                    <a:pt x="1156162" y="1159775"/>
                    <a:pt x="923275" y="1177266"/>
                  </a:cubicBezTo>
                  <a:cubicBezTo>
                    <a:pt x="690388" y="1194757"/>
                    <a:pt x="487943" y="1164954"/>
                    <a:pt x="196215" y="1177266"/>
                  </a:cubicBezTo>
                  <a:cubicBezTo>
                    <a:pt x="96647" y="1185425"/>
                    <a:pt x="5426" y="1086174"/>
                    <a:pt x="0" y="981051"/>
                  </a:cubicBezTo>
                  <a:cubicBezTo>
                    <a:pt x="-3370" y="739963"/>
                    <a:pt x="-3976" y="611529"/>
                    <a:pt x="0" y="490528"/>
                  </a:cubicBezTo>
                  <a:cubicBezTo>
                    <a:pt x="9919" y="386149"/>
                    <a:pt x="7204" y="310950"/>
                    <a:pt x="0" y="196211"/>
                  </a:cubicBezTo>
                  <a:lnTo>
                    <a:pt x="0" y="196211"/>
                  </a:lnTo>
                  <a:lnTo>
                    <a:pt x="0" y="196215"/>
                  </a:lnTo>
                  <a:close/>
                </a:path>
              </a:pathLst>
            </a:custGeom>
            <a:solidFill>
              <a:schemeClr val="bg1">
                <a:alpha val="98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prstDash val="solid"/>
              <a:extLst>
                <a:ext uri="{C807C97D-BFC1-408E-A445-0C87EB9F89A2}">
                  <ask:lineSketchStyleProps xmlns="" xmlns:ask="http://schemas.microsoft.com/office/drawing/2018/sketchyshapes" sd="1219033472">
                    <a:prstGeom prst="wedgeRoundRectCallout">
                      <a:avLst>
                        <a:gd name="adj1" fmla="val 18357"/>
                        <a:gd name="adj2" fmla="val -72075"/>
                        <a:gd name="adj3" fmla="val 1666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endParaRPr lang="en-US" sz="2800" dirty="0">
                <a:solidFill>
                  <a:prstClr val="black"/>
                </a:solidFill>
                <a:latin typeface="Calibri Light" panose="020F03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CF2C327-DBF2-D1E1-D504-55A4E0430F81}"/>
                    </a:ext>
                  </a:extLst>
                </p:cNvPr>
                <p:cNvSpPr/>
                <p:nvPr/>
              </p:nvSpPr>
              <p:spPr>
                <a:xfrm>
                  <a:off x="4863470" y="5739537"/>
                  <a:ext cx="3250570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200" b="0" dirty="0">
                      <a:solidFill>
                        <a:schemeClr val="tx1"/>
                      </a:solidFill>
                      <a:latin typeface="+mj-lt"/>
                    </a:rPr>
                    <a:t>Hint</a:t>
                  </a:r>
                  <a:r>
                    <a:rPr lang="en-US" sz="2200" b="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d>
                    </m:oMath>
                  </a14:m>
                  <a:endParaRPr lang="en-US" sz="22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CF2C327-DBF2-D1E1-D504-55A4E0430F8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3470" y="5739537"/>
                  <a:ext cx="3250570" cy="430887"/>
                </a:xfrm>
                <a:prstGeom prst="rect">
                  <a:avLst/>
                </a:prstGeom>
                <a:blipFill>
                  <a:blip r:embed="rId10"/>
                  <a:stretch>
                    <a:fillRect l="-2335" t="-117143" b="-18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BDC5D3F-7DB7-889F-40B9-7E093C3B9CA4}"/>
                    </a:ext>
                  </a:extLst>
                </p:cNvPr>
                <p:cNvSpPr txBox="1"/>
                <p:nvPr/>
              </p:nvSpPr>
              <p:spPr>
                <a:xfrm>
                  <a:off x="4028975" y="6192596"/>
                  <a:ext cx="784860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rgbClr val="0432FF"/>
                      </a:solidFill>
                      <a:latin typeface="+mj-lt"/>
                    </a:rPr>
                    <a:t>Any ciphertext is </a:t>
                  </a:r>
                  <a:r>
                    <a:rPr lang="en-US" sz="2400" dirty="0" err="1">
                      <a:solidFill>
                        <a:srgbClr val="0432FF"/>
                      </a:solidFill>
                      <a:latin typeface="+mj-lt"/>
                    </a:rPr>
                    <a:t>equivocatable</a:t>
                  </a:r>
                  <a:r>
                    <a:rPr lang="en-US" sz="2400" dirty="0">
                      <a:solidFill>
                        <a:srgbClr val="0432FF"/>
                      </a:solidFill>
                      <a:latin typeface="+mj-lt"/>
                    </a:rPr>
                    <a:t>! Claim: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</m:oMath>
                  </a14:m>
                  <a:endParaRPr lang="en-US" sz="2400" dirty="0">
                    <a:solidFill>
                      <a:srgbClr val="0432FF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BDC5D3F-7DB7-889F-40B9-7E093C3B9C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8975" y="6192596"/>
                  <a:ext cx="7848600" cy="461665"/>
                </a:xfrm>
                <a:prstGeom prst="rect">
                  <a:avLst/>
                </a:prstGeom>
                <a:blipFill>
                  <a:blip r:embed="rId11"/>
                  <a:stretch>
                    <a:fillRect t="-7895" b="-26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3" name="!!OracleHasRP">
            <a:extLst>
              <a:ext uri="{FF2B5EF4-FFF2-40B4-BE49-F238E27FC236}">
                <a16:creationId xmlns:a16="http://schemas.microsoft.com/office/drawing/2014/main" id="{26A53EE9-50DE-4222-8905-8A3FF4FAB478}"/>
              </a:ext>
            </a:extLst>
          </p:cNvPr>
          <p:cNvSpPr/>
          <p:nvPr/>
        </p:nvSpPr>
        <p:spPr>
          <a:xfrm>
            <a:off x="4648200" y="2934017"/>
            <a:ext cx="7391400" cy="1177266"/>
          </a:xfrm>
          <a:custGeom>
            <a:avLst/>
            <a:gdLst>
              <a:gd name="connsiteX0" fmla="*/ 0 w 7391400"/>
              <a:gd name="connsiteY0" fmla="*/ 196215 h 1177266"/>
              <a:gd name="connsiteX1" fmla="*/ 196215 w 7391400"/>
              <a:gd name="connsiteY1" fmla="*/ 0 h 1177266"/>
              <a:gd name="connsiteX2" fmla="*/ 758658 w 7391400"/>
              <a:gd name="connsiteY2" fmla="*/ 0 h 1177266"/>
              <a:gd name="connsiteX3" fmla="*/ 1321101 w 7391400"/>
              <a:gd name="connsiteY3" fmla="*/ 0 h 1177266"/>
              <a:gd name="connsiteX4" fmla="*/ 2048161 w 7391400"/>
              <a:gd name="connsiteY4" fmla="*/ 0 h 1177266"/>
              <a:gd name="connsiteX5" fmla="*/ 2610604 w 7391400"/>
              <a:gd name="connsiteY5" fmla="*/ 0 h 1177266"/>
              <a:gd name="connsiteX6" fmla="*/ 3296509 w 7391400"/>
              <a:gd name="connsiteY6" fmla="*/ 0 h 1177266"/>
              <a:gd name="connsiteX7" fmla="*/ 4311650 w 7391400"/>
              <a:gd name="connsiteY7" fmla="*/ 0 h 1177266"/>
              <a:gd name="connsiteX8" fmla="*/ 4311650 w 7391400"/>
              <a:gd name="connsiteY8" fmla="*/ 0 h 1177266"/>
              <a:gd name="connsiteX9" fmla="*/ 4927600 w 7391400"/>
              <a:gd name="connsiteY9" fmla="*/ 0 h 1177266"/>
              <a:gd name="connsiteX10" fmla="*/ 5543550 w 7391400"/>
              <a:gd name="connsiteY10" fmla="*/ 0 h 1177266"/>
              <a:gd name="connsiteX11" fmla="*/ 6159500 w 7391400"/>
              <a:gd name="connsiteY11" fmla="*/ 0 h 1177266"/>
              <a:gd name="connsiteX12" fmla="*/ 6666986 w 7391400"/>
              <a:gd name="connsiteY12" fmla="*/ 0 h 1177266"/>
              <a:gd name="connsiteX13" fmla="*/ 7195185 w 7391400"/>
              <a:gd name="connsiteY13" fmla="*/ 0 h 1177266"/>
              <a:gd name="connsiteX14" fmla="*/ 7391400 w 7391400"/>
              <a:gd name="connsiteY14" fmla="*/ 196215 h 1177266"/>
              <a:gd name="connsiteX15" fmla="*/ 7391400 w 7391400"/>
              <a:gd name="connsiteY15" fmla="*/ 686739 h 1177266"/>
              <a:gd name="connsiteX16" fmla="*/ 7391400 w 7391400"/>
              <a:gd name="connsiteY16" fmla="*/ 686739 h 1177266"/>
              <a:gd name="connsiteX17" fmla="*/ 7391400 w 7391400"/>
              <a:gd name="connsiteY17" fmla="*/ 981055 h 1177266"/>
              <a:gd name="connsiteX18" fmla="*/ 7391400 w 7391400"/>
              <a:gd name="connsiteY18" fmla="*/ 981051 h 1177266"/>
              <a:gd name="connsiteX19" fmla="*/ 7195185 w 7391400"/>
              <a:gd name="connsiteY19" fmla="*/ 1177266 h 1177266"/>
              <a:gd name="connsiteX20" fmla="*/ 6677343 w 7391400"/>
              <a:gd name="connsiteY20" fmla="*/ 1177266 h 1177266"/>
              <a:gd name="connsiteX21" fmla="*/ 6159500 w 7391400"/>
              <a:gd name="connsiteY21" fmla="*/ 1177266 h 1177266"/>
              <a:gd name="connsiteX22" fmla="*/ 5516350 w 7391400"/>
              <a:gd name="connsiteY22" fmla="*/ 1356881 h 1177266"/>
              <a:gd name="connsiteX23" fmla="*/ 4901953 w 7391400"/>
              <a:gd name="connsiteY23" fmla="*/ 1265277 h 1177266"/>
              <a:gd name="connsiteX24" fmla="*/ 4311650 w 7391400"/>
              <a:gd name="connsiteY24" fmla="*/ 1177266 h 1177266"/>
              <a:gd name="connsiteX25" fmla="*/ 3584590 w 7391400"/>
              <a:gd name="connsiteY25" fmla="*/ 1177266 h 1177266"/>
              <a:gd name="connsiteX26" fmla="*/ 2857530 w 7391400"/>
              <a:gd name="connsiteY26" fmla="*/ 1177266 h 1177266"/>
              <a:gd name="connsiteX27" fmla="*/ 2171624 w 7391400"/>
              <a:gd name="connsiteY27" fmla="*/ 1177266 h 1177266"/>
              <a:gd name="connsiteX28" fmla="*/ 1609181 w 7391400"/>
              <a:gd name="connsiteY28" fmla="*/ 1177266 h 1177266"/>
              <a:gd name="connsiteX29" fmla="*/ 964430 w 7391400"/>
              <a:gd name="connsiteY29" fmla="*/ 1177266 h 1177266"/>
              <a:gd name="connsiteX30" fmla="*/ 196215 w 7391400"/>
              <a:gd name="connsiteY30" fmla="*/ 1177266 h 1177266"/>
              <a:gd name="connsiteX31" fmla="*/ 0 w 7391400"/>
              <a:gd name="connsiteY31" fmla="*/ 981051 h 1177266"/>
              <a:gd name="connsiteX32" fmla="*/ 0 w 7391400"/>
              <a:gd name="connsiteY32" fmla="*/ 981055 h 1177266"/>
              <a:gd name="connsiteX33" fmla="*/ 0 w 7391400"/>
              <a:gd name="connsiteY33" fmla="*/ 686739 h 1177266"/>
              <a:gd name="connsiteX34" fmla="*/ 0 w 7391400"/>
              <a:gd name="connsiteY34" fmla="*/ 686739 h 1177266"/>
              <a:gd name="connsiteX35" fmla="*/ 0 w 7391400"/>
              <a:gd name="connsiteY35" fmla="*/ 196215 h 11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391400" h="1177266" fill="none" extrusionOk="0">
                <a:moveTo>
                  <a:pt x="0" y="196215"/>
                </a:moveTo>
                <a:cubicBezTo>
                  <a:pt x="25334" y="95115"/>
                  <a:pt x="80032" y="-25482"/>
                  <a:pt x="196215" y="0"/>
                </a:cubicBezTo>
                <a:cubicBezTo>
                  <a:pt x="334059" y="-8747"/>
                  <a:pt x="571795" y="-13842"/>
                  <a:pt x="758658" y="0"/>
                </a:cubicBezTo>
                <a:cubicBezTo>
                  <a:pt x="945521" y="13842"/>
                  <a:pt x="1088771" y="8024"/>
                  <a:pt x="1321101" y="0"/>
                </a:cubicBezTo>
                <a:cubicBezTo>
                  <a:pt x="1553431" y="-8024"/>
                  <a:pt x="1833348" y="-14205"/>
                  <a:pt x="2048161" y="0"/>
                </a:cubicBezTo>
                <a:cubicBezTo>
                  <a:pt x="2262974" y="14205"/>
                  <a:pt x="2422729" y="13266"/>
                  <a:pt x="2610604" y="0"/>
                </a:cubicBezTo>
                <a:cubicBezTo>
                  <a:pt x="2798479" y="-13266"/>
                  <a:pt x="3093899" y="-28433"/>
                  <a:pt x="3296509" y="0"/>
                </a:cubicBezTo>
                <a:cubicBezTo>
                  <a:pt x="3499119" y="28433"/>
                  <a:pt x="4056225" y="-12796"/>
                  <a:pt x="4311650" y="0"/>
                </a:cubicBezTo>
                <a:lnTo>
                  <a:pt x="4311650" y="0"/>
                </a:lnTo>
                <a:cubicBezTo>
                  <a:pt x="4490737" y="8091"/>
                  <a:pt x="4695928" y="-27023"/>
                  <a:pt x="4927600" y="0"/>
                </a:cubicBezTo>
                <a:cubicBezTo>
                  <a:pt x="5159272" y="27023"/>
                  <a:pt x="5359508" y="14116"/>
                  <a:pt x="5543550" y="0"/>
                </a:cubicBezTo>
                <a:cubicBezTo>
                  <a:pt x="5727592" y="-14116"/>
                  <a:pt x="5971904" y="-8531"/>
                  <a:pt x="6159500" y="0"/>
                </a:cubicBezTo>
                <a:cubicBezTo>
                  <a:pt x="6311708" y="12433"/>
                  <a:pt x="6486822" y="225"/>
                  <a:pt x="6666986" y="0"/>
                </a:cubicBezTo>
                <a:cubicBezTo>
                  <a:pt x="6847150" y="-225"/>
                  <a:pt x="7021327" y="-14956"/>
                  <a:pt x="7195185" y="0"/>
                </a:cubicBezTo>
                <a:cubicBezTo>
                  <a:pt x="7318970" y="5289"/>
                  <a:pt x="7387238" y="79589"/>
                  <a:pt x="7391400" y="196215"/>
                </a:cubicBezTo>
                <a:cubicBezTo>
                  <a:pt x="7396056" y="378661"/>
                  <a:pt x="7383467" y="492563"/>
                  <a:pt x="7391400" y="686739"/>
                </a:cubicBezTo>
                <a:lnTo>
                  <a:pt x="7391400" y="686739"/>
                </a:lnTo>
                <a:cubicBezTo>
                  <a:pt x="7379498" y="771546"/>
                  <a:pt x="7403468" y="909746"/>
                  <a:pt x="7391400" y="981055"/>
                </a:cubicBezTo>
                <a:lnTo>
                  <a:pt x="7391400" y="981051"/>
                </a:lnTo>
                <a:cubicBezTo>
                  <a:pt x="7389559" y="1096947"/>
                  <a:pt x="7289455" y="1180974"/>
                  <a:pt x="7195185" y="1177266"/>
                </a:cubicBezTo>
                <a:cubicBezTo>
                  <a:pt x="6996804" y="1193707"/>
                  <a:pt x="6853299" y="1192987"/>
                  <a:pt x="6677343" y="1177266"/>
                </a:cubicBezTo>
                <a:cubicBezTo>
                  <a:pt x="6501387" y="1161545"/>
                  <a:pt x="6307913" y="1166923"/>
                  <a:pt x="6159500" y="1177266"/>
                </a:cubicBezTo>
                <a:cubicBezTo>
                  <a:pt x="5921140" y="1214997"/>
                  <a:pt x="5806130" y="1243373"/>
                  <a:pt x="5516350" y="1356881"/>
                </a:cubicBezTo>
                <a:cubicBezTo>
                  <a:pt x="5333360" y="1345877"/>
                  <a:pt x="5070037" y="1299374"/>
                  <a:pt x="4901953" y="1265277"/>
                </a:cubicBezTo>
                <a:cubicBezTo>
                  <a:pt x="4733869" y="1231180"/>
                  <a:pt x="4511589" y="1203687"/>
                  <a:pt x="4311650" y="1177266"/>
                </a:cubicBezTo>
                <a:cubicBezTo>
                  <a:pt x="3983481" y="1147457"/>
                  <a:pt x="3871025" y="1187484"/>
                  <a:pt x="3584590" y="1177266"/>
                </a:cubicBezTo>
                <a:cubicBezTo>
                  <a:pt x="3298155" y="1167048"/>
                  <a:pt x="3091409" y="1173405"/>
                  <a:pt x="2857530" y="1177266"/>
                </a:cubicBezTo>
                <a:cubicBezTo>
                  <a:pt x="2623651" y="1181127"/>
                  <a:pt x="2364105" y="1145320"/>
                  <a:pt x="2171624" y="1177266"/>
                </a:cubicBezTo>
                <a:cubicBezTo>
                  <a:pt x="1979143" y="1209212"/>
                  <a:pt x="1818678" y="1164425"/>
                  <a:pt x="1609181" y="1177266"/>
                </a:cubicBezTo>
                <a:cubicBezTo>
                  <a:pt x="1399684" y="1190107"/>
                  <a:pt x="1194021" y="1150725"/>
                  <a:pt x="964430" y="1177266"/>
                </a:cubicBezTo>
                <a:cubicBezTo>
                  <a:pt x="734839" y="1203807"/>
                  <a:pt x="380375" y="1194174"/>
                  <a:pt x="196215" y="1177266"/>
                </a:cubicBezTo>
                <a:cubicBezTo>
                  <a:pt x="107291" y="1160820"/>
                  <a:pt x="3791" y="1110820"/>
                  <a:pt x="0" y="981051"/>
                </a:cubicBezTo>
                <a:lnTo>
                  <a:pt x="0" y="981055"/>
                </a:lnTo>
                <a:cubicBezTo>
                  <a:pt x="-1842" y="915702"/>
                  <a:pt x="-2038" y="765519"/>
                  <a:pt x="0" y="686739"/>
                </a:cubicBezTo>
                <a:lnTo>
                  <a:pt x="0" y="686739"/>
                </a:lnTo>
                <a:cubicBezTo>
                  <a:pt x="-19277" y="572702"/>
                  <a:pt x="-15245" y="313527"/>
                  <a:pt x="0" y="196215"/>
                </a:cubicBezTo>
                <a:close/>
              </a:path>
              <a:path w="7391400" h="1177266" stroke="0" extrusionOk="0">
                <a:moveTo>
                  <a:pt x="0" y="196215"/>
                </a:moveTo>
                <a:cubicBezTo>
                  <a:pt x="-10736" y="81226"/>
                  <a:pt x="62944" y="9347"/>
                  <a:pt x="196215" y="0"/>
                </a:cubicBezTo>
                <a:cubicBezTo>
                  <a:pt x="477278" y="-19487"/>
                  <a:pt x="705882" y="8370"/>
                  <a:pt x="964430" y="0"/>
                </a:cubicBezTo>
                <a:cubicBezTo>
                  <a:pt x="1222978" y="-8370"/>
                  <a:pt x="1422235" y="8196"/>
                  <a:pt x="1609181" y="0"/>
                </a:cubicBezTo>
                <a:cubicBezTo>
                  <a:pt x="1796127" y="-8196"/>
                  <a:pt x="1917067" y="16997"/>
                  <a:pt x="2212778" y="0"/>
                </a:cubicBezTo>
                <a:cubicBezTo>
                  <a:pt x="2508489" y="-16997"/>
                  <a:pt x="2647451" y="32222"/>
                  <a:pt x="2939838" y="0"/>
                </a:cubicBezTo>
                <a:cubicBezTo>
                  <a:pt x="3232225" y="-32222"/>
                  <a:pt x="3305814" y="30269"/>
                  <a:pt x="3584590" y="0"/>
                </a:cubicBezTo>
                <a:cubicBezTo>
                  <a:pt x="3863366" y="-30269"/>
                  <a:pt x="4068040" y="32370"/>
                  <a:pt x="4311650" y="0"/>
                </a:cubicBezTo>
                <a:lnTo>
                  <a:pt x="4311650" y="0"/>
                </a:lnTo>
                <a:cubicBezTo>
                  <a:pt x="4534115" y="17573"/>
                  <a:pt x="4724922" y="19117"/>
                  <a:pt x="4890643" y="0"/>
                </a:cubicBezTo>
                <a:cubicBezTo>
                  <a:pt x="5056364" y="-19117"/>
                  <a:pt x="5244828" y="-11402"/>
                  <a:pt x="5506593" y="0"/>
                </a:cubicBezTo>
                <a:cubicBezTo>
                  <a:pt x="5768358" y="11402"/>
                  <a:pt x="5912762" y="-11888"/>
                  <a:pt x="6159500" y="0"/>
                </a:cubicBezTo>
                <a:cubicBezTo>
                  <a:pt x="6286635" y="-9121"/>
                  <a:pt x="6442874" y="-20370"/>
                  <a:pt x="6666986" y="0"/>
                </a:cubicBezTo>
                <a:cubicBezTo>
                  <a:pt x="6891098" y="20370"/>
                  <a:pt x="7051456" y="-1907"/>
                  <a:pt x="7195185" y="0"/>
                </a:cubicBezTo>
                <a:cubicBezTo>
                  <a:pt x="7283382" y="-5161"/>
                  <a:pt x="7400091" y="77059"/>
                  <a:pt x="7391400" y="196215"/>
                </a:cubicBezTo>
                <a:cubicBezTo>
                  <a:pt x="7397207" y="340630"/>
                  <a:pt x="7403880" y="583377"/>
                  <a:pt x="7391400" y="686739"/>
                </a:cubicBezTo>
                <a:lnTo>
                  <a:pt x="7391400" y="686739"/>
                </a:lnTo>
                <a:cubicBezTo>
                  <a:pt x="7386596" y="807780"/>
                  <a:pt x="7378540" y="911497"/>
                  <a:pt x="7391400" y="981055"/>
                </a:cubicBezTo>
                <a:lnTo>
                  <a:pt x="7391400" y="981051"/>
                </a:lnTo>
                <a:cubicBezTo>
                  <a:pt x="7387623" y="1078055"/>
                  <a:pt x="7324196" y="1173072"/>
                  <a:pt x="7195185" y="1177266"/>
                </a:cubicBezTo>
                <a:cubicBezTo>
                  <a:pt x="6961282" y="1198265"/>
                  <a:pt x="6927494" y="1170593"/>
                  <a:pt x="6708413" y="1177266"/>
                </a:cubicBezTo>
                <a:cubicBezTo>
                  <a:pt x="6489332" y="1183939"/>
                  <a:pt x="6342700" y="1173895"/>
                  <a:pt x="6159500" y="1177266"/>
                </a:cubicBezTo>
                <a:cubicBezTo>
                  <a:pt x="5845822" y="1265443"/>
                  <a:pt x="5763081" y="1286508"/>
                  <a:pt x="5516350" y="1356881"/>
                </a:cubicBezTo>
                <a:cubicBezTo>
                  <a:pt x="5327553" y="1335226"/>
                  <a:pt x="5135503" y="1269493"/>
                  <a:pt x="4914000" y="1267074"/>
                </a:cubicBezTo>
                <a:cubicBezTo>
                  <a:pt x="4692497" y="1264655"/>
                  <a:pt x="4460146" y="1223497"/>
                  <a:pt x="4311650" y="1177266"/>
                </a:cubicBezTo>
                <a:cubicBezTo>
                  <a:pt x="4028814" y="1187914"/>
                  <a:pt x="3872453" y="1158415"/>
                  <a:pt x="3625744" y="1177266"/>
                </a:cubicBezTo>
                <a:cubicBezTo>
                  <a:pt x="3379035" y="1196117"/>
                  <a:pt x="3239706" y="1153448"/>
                  <a:pt x="3022147" y="1177266"/>
                </a:cubicBezTo>
                <a:cubicBezTo>
                  <a:pt x="2804588" y="1201084"/>
                  <a:pt x="2515716" y="1161724"/>
                  <a:pt x="2295087" y="1177266"/>
                </a:cubicBezTo>
                <a:cubicBezTo>
                  <a:pt x="2074458" y="1192808"/>
                  <a:pt x="1891322" y="1148455"/>
                  <a:pt x="1691490" y="1177266"/>
                </a:cubicBezTo>
                <a:cubicBezTo>
                  <a:pt x="1491658" y="1206077"/>
                  <a:pt x="1179047" y="1151067"/>
                  <a:pt x="964430" y="1177266"/>
                </a:cubicBezTo>
                <a:cubicBezTo>
                  <a:pt x="749813" y="1203465"/>
                  <a:pt x="568284" y="1176309"/>
                  <a:pt x="196215" y="1177266"/>
                </a:cubicBezTo>
                <a:cubicBezTo>
                  <a:pt x="92039" y="1169990"/>
                  <a:pt x="-7017" y="1086728"/>
                  <a:pt x="0" y="981051"/>
                </a:cubicBezTo>
                <a:lnTo>
                  <a:pt x="0" y="981055"/>
                </a:lnTo>
                <a:cubicBezTo>
                  <a:pt x="629" y="896422"/>
                  <a:pt x="7863" y="828508"/>
                  <a:pt x="0" y="686739"/>
                </a:cubicBezTo>
                <a:lnTo>
                  <a:pt x="0" y="686739"/>
                </a:lnTo>
                <a:cubicBezTo>
                  <a:pt x="-9398" y="472507"/>
                  <a:pt x="6418" y="345509"/>
                  <a:pt x="0" y="196215"/>
                </a:cubicBezTo>
                <a:close/>
              </a:path>
            </a:pathLst>
          </a:custGeom>
          <a:solidFill>
            <a:schemeClr val="bg1">
              <a:alpha val="98000"/>
            </a:schemeClr>
          </a:solidFill>
          <a:ln w="25400">
            <a:solidFill>
              <a:schemeClr val="tx1">
                <a:lumMod val="50000"/>
                <a:lumOff val="50000"/>
              </a:schemeClr>
            </a:solidFill>
            <a:prstDash val="solid"/>
            <a:extLst>
              <a:ext uri="{C807C97D-BFC1-408E-A445-0C87EB9F89A2}">
                <ask:lineSketchStyleProps xmlns="" xmlns:ask="http://schemas.microsoft.com/office/drawing/2018/sketchyshapes" sd="1219033472">
                  <a:prstGeom prst="wedgeRoundRectCallout">
                    <a:avLst>
                      <a:gd name="adj1" fmla="val 24632"/>
                      <a:gd name="adj2" fmla="val 65257"/>
                      <a:gd name="adj3" fmla="val 16667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endParaRPr lang="en-US" sz="2800" dirty="0">
              <a:solidFill>
                <a:prstClr val="black"/>
              </a:solidFill>
              <a:latin typeface="Calibri Light" panose="020F03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823E8FE1-E345-A2F7-8487-B3B81396E1E8}"/>
                  </a:ext>
                </a:extLst>
              </p:cNvPr>
              <p:cNvSpPr/>
              <p:nvPr/>
            </p:nvSpPr>
            <p:spPr>
              <a:xfrm>
                <a:off x="4886881" y="3224119"/>
                <a:ext cx="6996531" cy="606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Safety Constraint: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Samp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 </a:t>
                </a:r>
                <a:r>
                  <a:rPr lang="en-US" sz="2000" dirty="0"/>
                  <a:t>(</a:t>
                </a:r>
                <a:r>
                  <a:rPr lang="en-US" sz="2000" dirty="0" err="1"/>
                  <a:t>w.h.p</a:t>
                </a:r>
                <a:r>
                  <a:rPr lang="en-US" sz="2000" dirty="0"/>
                  <a:t>.)</a:t>
                </a: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823E8FE1-E345-A2F7-8487-B3B81396E1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881" y="3224119"/>
                <a:ext cx="6996531" cy="606000"/>
              </a:xfrm>
              <a:prstGeom prst="rect">
                <a:avLst/>
              </a:prstGeom>
              <a:blipFill>
                <a:blip r:embed="rId12"/>
                <a:stretch>
                  <a:fillRect l="-2174" t="-8163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6887843-7EA9-98E2-A47A-FCB967C9435B}"/>
              </a:ext>
            </a:extLst>
          </p:cNvPr>
          <p:cNvCxnSpPr>
            <a:cxnSpLocks/>
          </p:cNvCxnSpPr>
          <p:nvPr/>
        </p:nvCxnSpPr>
        <p:spPr>
          <a:xfrm flipV="1">
            <a:off x="4886881" y="2954400"/>
            <a:ext cx="6996531" cy="966982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74A903E7-54EF-A5BF-1EA7-EF7EBC9CE7E8}"/>
              </a:ext>
            </a:extLst>
          </p:cNvPr>
          <p:cNvGrpSpPr/>
          <p:nvPr/>
        </p:nvGrpSpPr>
        <p:grpSpPr>
          <a:xfrm>
            <a:off x="533400" y="4617918"/>
            <a:ext cx="8441025" cy="683625"/>
            <a:chOff x="533400" y="4617918"/>
            <a:chExt cx="8441025" cy="6836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272F96F5-C706-EEF5-F43A-FBF5023D5C49}"/>
                    </a:ext>
                  </a:extLst>
                </p:cNvPr>
                <p:cNvSpPr/>
                <p:nvPr/>
              </p:nvSpPr>
              <p:spPr>
                <a:xfrm>
                  <a:off x="533400" y="4737106"/>
                  <a:ext cx="1441805" cy="49128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hct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4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272F96F5-C706-EEF5-F43A-FBF5023D5C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" y="4737106"/>
                  <a:ext cx="1441805" cy="491288"/>
                </a:xfrm>
                <a:prstGeom prst="rect">
                  <a:avLst/>
                </a:prstGeom>
                <a:blipFill>
                  <a:blip r:embed="rId13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ED877D0-84BF-BBF6-3BAB-DE75DE9C5D91}"/>
                    </a:ext>
                  </a:extLst>
                </p:cNvPr>
                <p:cNvSpPr/>
                <p:nvPr/>
              </p:nvSpPr>
              <p:spPr>
                <a:xfrm>
                  <a:off x="4066085" y="4737106"/>
                  <a:ext cx="1354730" cy="5027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hct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ED877D0-84BF-BBF6-3BAB-DE75DE9C5D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6085" y="4737106"/>
                  <a:ext cx="1354730" cy="502766"/>
                </a:xfrm>
                <a:prstGeom prst="rect">
                  <a:avLst/>
                </a:prstGeom>
                <a:blipFill>
                  <a:blip r:embed="rId14"/>
                  <a:stretch>
                    <a:fillRect b="-121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3986B050-2720-A06D-CC5F-71730B3769AB}"/>
                    </a:ext>
                  </a:extLst>
                </p:cNvPr>
                <p:cNvSpPr/>
                <p:nvPr/>
              </p:nvSpPr>
              <p:spPr>
                <a:xfrm>
                  <a:off x="7485725" y="4724400"/>
                  <a:ext cx="115339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𝑐𝑡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3986B050-2720-A06D-CC5F-71730B3769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5725" y="4724400"/>
                  <a:ext cx="1153393" cy="46166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DF62A5D9-B5C0-7C67-4965-4CDA232887CC}"/>
                    </a:ext>
                  </a:extLst>
                </p:cNvPr>
                <p:cNvSpPr txBox="1"/>
                <p:nvPr/>
              </p:nvSpPr>
              <p:spPr>
                <a:xfrm>
                  <a:off x="1807735" y="4648612"/>
                  <a:ext cx="51167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lang="en-US" sz="3600" dirty="0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DF62A5D9-B5C0-7C67-4965-4CDA232887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7735" y="4648612"/>
                  <a:ext cx="511679" cy="64633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313F519D-2875-B49C-E9FD-18E8B972F944}"/>
                    </a:ext>
                  </a:extLst>
                </p:cNvPr>
                <p:cNvSpPr txBox="1"/>
                <p:nvPr/>
              </p:nvSpPr>
              <p:spPr>
                <a:xfrm>
                  <a:off x="5274295" y="4655212"/>
                  <a:ext cx="51167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lang="en-US" sz="3600" dirty="0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313F519D-2875-B49C-E9FD-18E8B972F9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4295" y="4655212"/>
                  <a:ext cx="511679" cy="64633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119A670A-3EBA-5383-574F-0DAA1BA2B25E}"/>
                    </a:ext>
                  </a:extLst>
                </p:cNvPr>
                <p:cNvSpPr txBox="1"/>
                <p:nvPr/>
              </p:nvSpPr>
              <p:spPr>
                <a:xfrm>
                  <a:off x="8462746" y="4617918"/>
                  <a:ext cx="51167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lang="en-US" sz="3600" dirty="0">
                    <a:solidFill>
                      <a:srgbClr val="0432FF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119A670A-3EBA-5383-574F-0DAA1BA2B2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2746" y="4617918"/>
                  <a:ext cx="511679" cy="646331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976EB6D-4D01-6F54-22BF-D310DC11D514}"/>
                  </a:ext>
                </a:extLst>
              </p:cNvPr>
              <p:cNvSpPr txBox="1"/>
              <p:nvPr/>
            </p:nvSpPr>
            <p:spPr>
              <a:xfrm>
                <a:off x="6934200" y="5595789"/>
                <a:ext cx="5116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3600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976EB6D-4D01-6F54-22BF-D310DC11D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5595789"/>
                <a:ext cx="511679" cy="64633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104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/>
      <p:bldP spid="6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403FF976-051D-2DAD-67EA-C8E8DFA21C03}"/>
              </a:ext>
            </a:extLst>
          </p:cNvPr>
          <p:cNvSpPr txBox="1">
            <a:spLocks/>
          </p:cNvSpPr>
          <p:nvPr/>
        </p:nvSpPr>
        <p:spPr>
          <a:xfrm>
            <a:off x="4102501" y="4277610"/>
            <a:ext cx="7784699" cy="1742189"/>
          </a:xfrm>
          <a:custGeom>
            <a:avLst/>
            <a:gdLst>
              <a:gd name="connsiteX0" fmla="*/ 0 w 7784699"/>
              <a:gd name="connsiteY0" fmla="*/ 0 h 1742189"/>
              <a:gd name="connsiteX1" fmla="*/ 415184 w 7784699"/>
              <a:gd name="connsiteY1" fmla="*/ 0 h 1742189"/>
              <a:gd name="connsiteX2" fmla="*/ 1141756 w 7784699"/>
              <a:gd name="connsiteY2" fmla="*/ 0 h 1742189"/>
              <a:gd name="connsiteX3" fmla="*/ 1712634 w 7784699"/>
              <a:gd name="connsiteY3" fmla="*/ 0 h 1742189"/>
              <a:gd name="connsiteX4" fmla="*/ 2361359 w 7784699"/>
              <a:gd name="connsiteY4" fmla="*/ 0 h 1742189"/>
              <a:gd name="connsiteX5" fmla="*/ 3165778 w 7784699"/>
              <a:gd name="connsiteY5" fmla="*/ 0 h 1742189"/>
              <a:gd name="connsiteX6" fmla="*/ 3658809 w 7784699"/>
              <a:gd name="connsiteY6" fmla="*/ 0 h 1742189"/>
              <a:gd name="connsiteX7" fmla="*/ 4385380 w 7784699"/>
              <a:gd name="connsiteY7" fmla="*/ 0 h 1742189"/>
              <a:gd name="connsiteX8" fmla="*/ 4878411 w 7784699"/>
              <a:gd name="connsiteY8" fmla="*/ 0 h 1742189"/>
              <a:gd name="connsiteX9" fmla="*/ 5527136 w 7784699"/>
              <a:gd name="connsiteY9" fmla="*/ 0 h 1742189"/>
              <a:gd name="connsiteX10" fmla="*/ 6253708 w 7784699"/>
              <a:gd name="connsiteY10" fmla="*/ 0 h 1742189"/>
              <a:gd name="connsiteX11" fmla="*/ 6668892 w 7784699"/>
              <a:gd name="connsiteY11" fmla="*/ 0 h 1742189"/>
              <a:gd name="connsiteX12" fmla="*/ 7084076 w 7784699"/>
              <a:gd name="connsiteY12" fmla="*/ 0 h 1742189"/>
              <a:gd name="connsiteX13" fmla="*/ 7784699 w 7784699"/>
              <a:gd name="connsiteY13" fmla="*/ 0 h 1742189"/>
              <a:gd name="connsiteX14" fmla="*/ 7784699 w 7784699"/>
              <a:gd name="connsiteY14" fmla="*/ 580730 h 1742189"/>
              <a:gd name="connsiteX15" fmla="*/ 7784699 w 7784699"/>
              <a:gd name="connsiteY15" fmla="*/ 1178881 h 1742189"/>
              <a:gd name="connsiteX16" fmla="*/ 7784699 w 7784699"/>
              <a:gd name="connsiteY16" fmla="*/ 1742189 h 1742189"/>
              <a:gd name="connsiteX17" fmla="*/ 7058127 w 7784699"/>
              <a:gd name="connsiteY17" fmla="*/ 1742189 h 1742189"/>
              <a:gd name="connsiteX18" fmla="*/ 6331555 w 7784699"/>
              <a:gd name="connsiteY18" fmla="*/ 1742189 h 1742189"/>
              <a:gd name="connsiteX19" fmla="*/ 5682830 w 7784699"/>
              <a:gd name="connsiteY19" fmla="*/ 1742189 h 1742189"/>
              <a:gd name="connsiteX20" fmla="*/ 4878411 w 7784699"/>
              <a:gd name="connsiteY20" fmla="*/ 1742189 h 1742189"/>
              <a:gd name="connsiteX21" fmla="*/ 4073992 w 7784699"/>
              <a:gd name="connsiteY21" fmla="*/ 1742189 h 1742189"/>
              <a:gd name="connsiteX22" fmla="*/ 3347421 w 7784699"/>
              <a:gd name="connsiteY22" fmla="*/ 1742189 h 1742189"/>
              <a:gd name="connsiteX23" fmla="*/ 2620849 w 7784699"/>
              <a:gd name="connsiteY23" fmla="*/ 1742189 h 1742189"/>
              <a:gd name="connsiteX24" fmla="*/ 1894277 w 7784699"/>
              <a:gd name="connsiteY24" fmla="*/ 1742189 h 1742189"/>
              <a:gd name="connsiteX25" fmla="*/ 1401246 w 7784699"/>
              <a:gd name="connsiteY25" fmla="*/ 1742189 h 1742189"/>
              <a:gd name="connsiteX26" fmla="*/ 596827 w 7784699"/>
              <a:gd name="connsiteY26" fmla="*/ 1742189 h 1742189"/>
              <a:gd name="connsiteX27" fmla="*/ 0 w 7784699"/>
              <a:gd name="connsiteY27" fmla="*/ 1742189 h 1742189"/>
              <a:gd name="connsiteX28" fmla="*/ 0 w 7784699"/>
              <a:gd name="connsiteY28" fmla="*/ 1213725 h 1742189"/>
              <a:gd name="connsiteX29" fmla="*/ 0 w 7784699"/>
              <a:gd name="connsiteY29" fmla="*/ 615573 h 1742189"/>
              <a:gd name="connsiteX30" fmla="*/ 0 w 7784699"/>
              <a:gd name="connsiteY30" fmla="*/ 0 h 174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784699" h="1742189" fill="none" extrusionOk="0">
                <a:moveTo>
                  <a:pt x="0" y="0"/>
                </a:moveTo>
                <a:cubicBezTo>
                  <a:pt x="112551" y="11067"/>
                  <a:pt x="273059" y="-18355"/>
                  <a:pt x="415184" y="0"/>
                </a:cubicBezTo>
                <a:cubicBezTo>
                  <a:pt x="557309" y="18355"/>
                  <a:pt x="988688" y="3196"/>
                  <a:pt x="1141756" y="0"/>
                </a:cubicBezTo>
                <a:cubicBezTo>
                  <a:pt x="1294824" y="-3196"/>
                  <a:pt x="1513994" y="-3277"/>
                  <a:pt x="1712634" y="0"/>
                </a:cubicBezTo>
                <a:cubicBezTo>
                  <a:pt x="1911274" y="3277"/>
                  <a:pt x="2043917" y="9528"/>
                  <a:pt x="2361359" y="0"/>
                </a:cubicBezTo>
                <a:cubicBezTo>
                  <a:pt x="2678802" y="-9528"/>
                  <a:pt x="2979591" y="10845"/>
                  <a:pt x="3165778" y="0"/>
                </a:cubicBezTo>
                <a:cubicBezTo>
                  <a:pt x="3351965" y="-10845"/>
                  <a:pt x="3547154" y="13620"/>
                  <a:pt x="3658809" y="0"/>
                </a:cubicBezTo>
                <a:cubicBezTo>
                  <a:pt x="3770464" y="-13620"/>
                  <a:pt x="4157939" y="36109"/>
                  <a:pt x="4385380" y="0"/>
                </a:cubicBezTo>
                <a:cubicBezTo>
                  <a:pt x="4612821" y="-36109"/>
                  <a:pt x="4747473" y="-3994"/>
                  <a:pt x="4878411" y="0"/>
                </a:cubicBezTo>
                <a:cubicBezTo>
                  <a:pt x="5009349" y="3994"/>
                  <a:pt x="5395542" y="4093"/>
                  <a:pt x="5527136" y="0"/>
                </a:cubicBezTo>
                <a:cubicBezTo>
                  <a:pt x="5658731" y="-4093"/>
                  <a:pt x="5994346" y="-7600"/>
                  <a:pt x="6253708" y="0"/>
                </a:cubicBezTo>
                <a:cubicBezTo>
                  <a:pt x="6513070" y="7600"/>
                  <a:pt x="6473355" y="-18340"/>
                  <a:pt x="6668892" y="0"/>
                </a:cubicBezTo>
                <a:cubicBezTo>
                  <a:pt x="6864429" y="18340"/>
                  <a:pt x="6962889" y="12231"/>
                  <a:pt x="7084076" y="0"/>
                </a:cubicBezTo>
                <a:cubicBezTo>
                  <a:pt x="7205263" y="-12231"/>
                  <a:pt x="7611987" y="2015"/>
                  <a:pt x="7784699" y="0"/>
                </a:cubicBezTo>
                <a:cubicBezTo>
                  <a:pt x="7755932" y="163635"/>
                  <a:pt x="7777671" y="458073"/>
                  <a:pt x="7784699" y="580730"/>
                </a:cubicBezTo>
                <a:cubicBezTo>
                  <a:pt x="7791728" y="703387"/>
                  <a:pt x="7805043" y="881479"/>
                  <a:pt x="7784699" y="1178881"/>
                </a:cubicBezTo>
                <a:cubicBezTo>
                  <a:pt x="7764355" y="1476283"/>
                  <a:pt x="7759017" y="1486350"/>
                  <a:pt x="7784699" y="1742189"/>
                </a:cubicBezTo>
                <a:cubicBezTo>
                  <a:pt x="7618717" y="1717324"/>
                  <a:pt x="7383112" y="1745252"/>
                  <a:pt x="7058127" y="1742189"/>
                </a:cubicBezTo>
                <a:cubicBezTo>
                  <a:pt x="6733142" y="1739126"/>
                  <a:pt x="6573029" y="1712039"/>
                  <a:pt x="6331555" y="1742189"/>
                </a:cubicBezTo>
                <a:cubicBezTo>
                  <a:pt x="6090081" y="1772339"/>
                  <a:pt x="5861879" y="1710260"/>
                  <a:pt x="5682830" y="1742189"/>
                </a:cubicBezTo>
                <a:cubicBezTo>
                  <a:pt x="5503781" y="1774118"/>
                  <a:pt x="5124718" y="1715254"/>
                  <a:pt x="4878411" y="1742189"/>
                </a:cubicBezTo>
                <a:cubicBezTo>
                  <a:pt x="4632104" y="1769124"/>
                  <a:pt x="4248736" y="1771390"/>
                  <a:pt x="4073992" y="1742189"/>
                </a:cubicBezTo>
                <a:cubicBezTo>
                  <a:pt x="3899248" y="1712988"/>
                  <a:pt x="3500385" y="1729404"/>
                  <a:pt x="3347421" y="1742189"/>
                </a:cubicBezTo>
                <a:cubicBezTo>
                  <a:pt x="3194457" y="1754974"/>
                  <a:pt x="2889133" y="1767506"/>
                  <a:pt x="2620849" y="1742189"/>
                </a:cubicBezTo>
                <a:cubicBezTo>
                  <a:pt x="2352565" y="1716872"/>
                  <a:pt x="2151481" y="1708064"/>
                  <a:pt x="1894277" y="1742189"/>
                </a:cubicBezTo>
                <a:cubicBezTo>
                  <a:pt x="1637073" y="1776314"/>
                  <a:pt x="1514728" y="1747477"/>
                  <a:pt x="1401246" y="1742189"/>
                </a:cubicBezTo>
                <a:cubicBezTo>
                  <a:pt x="1287764" y="1736901"/>
                  <a:pt x="788680" y="1707682"/>
                  <a:pt x="596827" y="1742189"/>
                </a:cubicBezTo>
                <a:cubicBezTo>
                  <a:pt x="404974" y="1776696"/>
                  <a:pt x="260636" y="1718736"/>
                  <a:pt x="0" y="1742189"/>
                </a:cubicBezTo>
                <a:cubicBezTo>
                  <a:pt x="-2747" y="1482296"/>
                  <a:pt x="-9517" y="1373284"/>
                  <a:pt x="0" y="1213725"/>
                </a:cubicBezTo>
                <a:cubicBezTo>
                  <a:pt x="9517" y="1054166"/>
                  <a:pt x="14063" y="854311"/>
                  <a:pt x="0" y="615573"/>
                </a:cubicBezTo>
                <a:cubicBezTo>
                  <a:pt x="-14063" y="376835"/>
                  <a:pt x="1283" y="217640"/>
                  <a:pt x="0" y="0"/>
                </a:cubicBezTo>
                <a:close/>
              </a:path>
              <a:path w="7784699" h="1742189" stroke="0" extrusionOk="0">
                <a:moveTo>
                  <a:pt x="0" y="0"/>
                </a:moveTo>
                <a:cubicBezTo>
                  <a:pt x="201667" y="-18816"/>
                  <a:pt x="354135" y="-11614"/>
                  <a:pt x="570878" y="0"/>
                </a:cubicBezTo>
                <a:cubicBezTo>
                  <a:pt x="787621" y="11614"/>
                  <a:pt x="796785" y="5400"/>
                  <a:pt x="986062" y="0"/>
                </a:cubicBezTo>
                <a:cubicBezTo>
                  <a:pt x="1175339" y="-5400"/>
                  <a:pt x="1609740" y="30694"/>
                  <a:pt x="1790481" y="0"/>
                </a:cubicBezTo>
                <a:cubicBezTo>
                  <a:pt x="1971222" y="-30694"/>
                  <a:pt x="2220720" y="-14150"/>
                  <a:pt x="2361359" y="0"/>
                </a:cubicBezTo>
                <a:cubicBezTo>
                  <a:pt x="2501998" y="14150"/>
                  <a:pt x="2774701" y="1510"/>
                  <a:pt x="2932237" y="0"/>
                </a:cubicBezTo>
                <a:cubicBezTo>
                  <a:pt x="3089773" y="-1510"/>
                  <a:pt x="3413537" y="-7097"/>
                  <a:pt x="3736656" y="0"/>
                </a:cubicBezTo>
                <a:cubicBezTo>
                  <a:pt x="4059775" y="7097"/>
                  <a:pt x="4080492" y="13998"/>
                  <a:pt x="4229686" y="0"/>
                </a:cubicBezTo>
                <a:cubicBezTo>
                  <a:pt x="4378880" y="-13998"/>
                  <a:pt x="4866700" y="-6590"/>
                  <a:pt x="5034105" y="0"/>
                </a:cubicBezTo>
                <a:cubicBezTo>
                  <a:pt x="5201510" y="6590"/>
                  <a:pt x="5510018" y="35587"/>
                  <a:pt x="5838524" y="0"/>
                </a:cubicBezTo>
                <a:cubicBezTo>
                  <a:pt x="6167030" y="-35587"/>
                  <a:pt x="6339525" y="29892"/>
                  <a:pt x="6487249" y="0"/>
                </a:cubicBezTo>
                <a:cubicBezTo>
                  <a:pt x="6634973" y="-29892"/>
                  <a:pt x="7324649" y="58567"/>
                  <a:pt x="7784699" y="0"/>
                </a:cubicBezTo>
                <a:cubicBezTo>
                  <a:pt x="7777895" y="278019"/>
                  <a:pt x="7812723" y="345457"/>
                  <a:pt x="7784699" y="563308"/>
                </a:cubicBezTo>
                <a:cubicBezTo>
                  <a:pt x="7756675" y="781159"/>
                  <a:pt x="7774740" y="848038"/>
                  <a:pt x="7784699" y="1091772"/>
                </a:cubicBezTo>
                <a:cubicBezTo>
                  <a:pt x="7794658" y="1335506"/>
                  <a:pt x="7798470" y="1497376"/>
                  <a:pt x="7784699" y="1742189"/>
                </a:cubicBezTo>
                <a:cubicBezTo>
                  <a:pt x="7639345" y="1749336"/>
                  <a:pt x="7336202" y="1760272"/>
                  <a:pt x="7135974" y="1742189"/>
                </a:cubicBezTo>
                <a:cubicBezTo>
                  <a:pt x="6935747" y="1724106"/>
                  <a:pt x="6763836" y="1729595"/>
                  <a:pt x="6487249" y="1742189"/>
                </a:cubicBezTo>
                <a:cubicBezTo>
                  <a:pt x="6210662" y="1754783"/>
                  <a:pt x="5992355" y="1706463"/>
                  <a:pt x="5682830" y="1742189"/>
                </a:cubicBezTo>
                <a:cubicBezTo>
                  <a:pt x="5373305" y="1777915"/>
                  <a:pt x="5190067" y="1733485"/>
                  <a:pt x="5034105" y="1742189"/>
                </a:cubicBezTo>
                <a:cubicBezTo>
                  <a:pt x="4878144" y="1750893"/>
                  <a:pt x="4779548" y="1753723"/>
                  <a:pt x="4618921" y="1742189"/>
                </a:cubicBezTo>
                <a:cubicBezTo>
                  <a:pt x="4458294" y="1730655"/>
                  <a:pt x="4368506" y="1725584"/>
                  <a:pt x="4125890" y="1742189"/>
                </a:cubicBezTo>
                <a:cubicBezTo>
                  <a:pt x="3883274" y="1758794"/>
                  <a:pt x="3625648" y="1773168"/>
                  <a:pt x="3321472" y="1742189"/>
                </a:cubicBezTo>
                <a:cubicBezTo>
                  <a:pt x="3017296" y="1711210"/>
                  <a:pt x="2906623" y="1731633"/>
                  <a:pt x="2672747" y="1742189"/>
                </a:cubicBezTo>
                <a:cubicBezTo>
                  <a:pt x="2438872" y="1752745"/>
                  <a:pt x="2304551" y="1735623"/>
                  <a:pt x="2179716" y="1742189"/>
                </a:cubicBezTo>
                <a:cubicBezTo>
                  <a:pt x="2054881" y="1748755"/>
                  <a:pt x="1732221" y="1729776"/>
                  <a:pt x="1530991" y="1742189"/>
                </a:cubicBezTo>
                <a:cubicBezTo>
                  <a:pt x="1329761" y="1754602"/>
                  <a:pt x="1295479" y="1761449"/>
                  <a:pt x="1115807" y="1742189"/>
                </a:cubicBezTo>
                <a:cubicBezTo>
                  <a:pt x="936135" y="1722929"/>
                  <a:pt x="902871" y="1724919"/>
                  <a:pt x="700623" y="1742189"/>
                </a:cubicBezTo>
                <a:cubicBezTo>
                  <a:pt x="498375" y="1759459"/>
                  <a:pt x="254482" y="1750508"/>
                  <a:pt x="0" y="1742189"/>
                </a:cubicBezTo>
                <a:cubicBezTo>
                  <a:pt x="-14294" y="1579724"/>
                  <a:pt x="21018" y="1318754"/>
                  <a:pt x="0" y="1196303"/>
                </a:cubicBezTo>
                <a:cubicBezTo>
                  <a:pt x="-21018" y="1073852"/>
                  <a:pt x="5324" y="786400"/>
                  <a:pt x="0" y="580730"/>
                </a:cubicBezTo>
                <a:cubicBezTo>
                  <a:pt x="-5324" y="375060"/>
                  <a:pt x="-19731" y="18788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C00000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i="1" dirty="0">
              <a:solidFill>
                <a:srgbClr val="7030A0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629B2C9-B643-8474-A457-BEF3624F9078}"/>
              </a:ext>
            </a:extLst>
          </p:cNvPr>
          <p:cNvSpPr txBox="1">
            <a:spLocks/>
          </p:cNvSpPr>
          <p:nvPr/>
        </p:nvSpPr>
        <p:spPr>
          <a:xfrm>
            <a:off x="454497" y="4277610"/>
            <a:ext cx="3471203" cy="1742189"/>
          </a:xfrm>
          <a:custGeom>
            <a:avLst/>
            <a:gdLst>
              <a:gd name="connsiteX0" fmla="*/ 0 w 3471203"/>
              <a:gd name="connsiteY0" fmla="*/ 0 h 1742189"/>
              <a:gd name="connsiteX1" fmla="*/ 659529 w 3471203"/>
              <a:gd name="connsiteY1" fmla="*/ 0 h 1742189"/>
              <a:gd name="connsiteX2" fmla="*/ 1249633 w 3471203"/>
              <a:gd name="connsiteY2" fmla="*/ 0 h 1742189"/>
              <a:gd name="connsiteX3" fmla="*/ 1874450 w 3471203"/>
              <a:gd name="connsiteY3" fmla="*/ 0 h 1742189"/>
              <a:gd name="connsiteX4" fmla="*/ 2603402 w 3471203"/>
              <a:gd name="connsiteY4" fmla="*/ 0 h 1742189"/>
              <a:gd name="connsiteX5" fmla="*/ 3471203 w 3471203"/>
              <a:gd name="connsiteY5" fmla="*/ 0 h 1742189"/>
              <a:gd name="connsiteX6" fmla="*/ 3471203 w 3471203"/>
              <a:gd name="connsiteY6" fmla="*/ 545886 h 1742189"/>
              <a:gd name="connsiteX7" fmla="*/ 3471203 w 3471203"/>
              <a:gd name="connsiteY7" fmla="*/ 1074350 h 1742189"/>
              <a:gd name="connsiteX8" fmla="*/ 3471203 w 3471203"/>
              <a:gd name="connsiteY8" fmla="*/ 1742189 h 1742189"/>
              <a:gd name="connsiteX9" fmla="*/ 2776962 w 3471203"/>
              <a:gd name="connsiteY9" fmla="*/ 1742189 h 1742189"/>
              <a:gd name="connsiteX10" fmla="*/ 2152146 w 3471203"/>
              <a:gd name="connsiteY10" fmla="*/ 1742189 h 1742189"/>
              <a:gd name="connsiteX11" fmla="*/ 1388481 w 3471203"/>
              <a:gd name="connsiteY11" fmla="*/ 1742189 h 1742189"/>
              <a:gd name="connsiteX12" fmla="*/ 728953 w 3471203"/>
              <a:gd name="connsiteY12" fmla="*/ 1742189 h 1742189"/>
              <a:gd name="connsiteX13" fmla="*/ 0 w 3471203"/>
              <a:gd name="connsiteY13" fmla="*/ 1742189 h 1742189"/>
              <a:gd name="connsiteX14" fmla="*/ 0 w 3471203"/>
              <a:gd name="connsiteY14" fmla="*/ 1144037 h 1742189"/>
              <a:gd name="connsiteX15" fmla="*/ 0 w 3471203"/>
              <a:gd name="connsiteY15" fmla="*/ 580730 h 1742189"/>
              <a:gd name="connsiteX16" fmla="*/ 0 w 3471203"/>
              <a:gd name="connsiteY16" fmla="*/ 0 h 174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71203" h="1742189" fill="none" extrusionOk="0">
                <a:moveTo>
                  <a:pt x="0" y="0"/>
                </a:moveTo>
                <a:cubicBezTo>
                  <a:pt x="148650" y="-30701"/>
                  <a:pt x="453370" y="12129"/>
                  <a:pt x="659529" y="0"/>
                </a:cubicBezTo>
                <a:cubicBezTo>
                  <a:pt x="865688" y="-12129"/>
                  <a:pt x="993721" y="-9899"/>
                  <a:pt x="1249633" y="0"/>
                </a:cubicBezTo>
                <a:cubicBezTo>
                  <a:pt x="1505545" y="9899"/>
                  <a:pt x="1567725" y="25998"/>
                  <a:pt x="1874450" y="0"/>
                </a:cubicBezTo>
                <a:cubicBezTo>
                  <a:pt x="2181175" y="-25998"/>
                  <a:pt x="2302839" y="1019"/>
                  <a:pt x="2603402" y="0"/>
                </a:cubicBezTo>
                <a:cubicBezTo>
                  <a:pt x="2903965" y="-1019"/>
                  <a:pt x="3152220" y="31936"/>
                  <a:pt x="3471203" y="0"/>
                </a:cubicBezTo>
                <a:cubicBezTo>
                  <a:pt x="3469207" y="122859"/>
                  <a:pt x="3454341" y="417590"/>
                  <a:pt x="3471203" y="545886"/>
                </a:cubicBezTo>
                <a:cubicBezTo>
                  <a:pt x="3488065" y="674182"/>
                  <a:pt x="3452332" y="841893"/>
                  <a:pt x="3471203" y="1074350"/>
                </a:cubicBezTo>
                <a:cubicBezTo>
                  <a:pt x="3490074" y="1306807"/>
                  <a:pt x="3445105" y="1506632"/>
                  <a:pt x="3471203" y="1742189"/>
                </a:cubicBezTo>
                <a:cubicBezTo>
                  <a:pt x="3268987" y="1763132"/>
                  <a:pt x="2962855" y="1719152"/>
                  <a:pt x="2776962" y="1742189"/>
                </a:cubicBezTo>
                <a:cubicBezTo>
                  <a:pt x="2591069" y="1765226"/>
                  <a:pt x="2410468" y="1753435"/>
                  <a:pt x="2152146" y="1742189"/>
                </a:cubicBezTo>
                <a:cubicBezTo>
                  <a:pt x="1893824" y="1730943"/>
                  <a:pt x="1567555" y="1706291"/>
                  <a:pt x="1388481" y="1742189"/>
                </a:cubicBezTo>
                <a:cubicBezTo>
                  <a:pt x="1209408" y="1778087"/>
                  <a:pt x="1056841" y="1757256"/>
                  <a:pt x="728953" y="1742189"/>
                </a:cubicBezTo>
                <a:cubicBezTo>
                  <a:pt x="401065" y="1727122"/>
                  <a:pt x="199391" y="1716229"/>
                  <a:pt x="0" y="1742189"/>
                </a:cubicBezTo>
                <a:cubicBezTo>
                  <a:pt x="2998" y="1459310"/>
                  <a:pt x="-20113" y="1346590"/>
                  <a:pt x="0" y="1144037"/>
                </a:cubicBezTo>
                <a:cubicBezTo>
                  <a:pt x="20113" y="941484"/>
                  <a:pt x="21936" y="829943"/>
                  <a:pt x="0" y="580730"/>
                </a:cubicBezTo>
                <a:cubicBezTo>
                  <a:pt x="-21936" y="331517"/>
                  <a:pt x="-18598" y="289440"/>
                  <a:pt x="0" y="0"/>
                </a:cubicBezTo>
                <a:close/>
              </a:path>
              <a:path w="3471203" h="1742189" stroke="0" extrusionOk="0">
                <a:moveTo>
                  <a:pt x="0" y="0"/>
                </a:moveTo>
                <a:cubicBezTo>
                  <a:pt x="177283" y="-25666"/>
                  <a:pt x="381290" y="-30934"/>
                  <a:pt x="659529" y="0"/>
                </a:cubicBezTo>
                <a:cubicBezTo>
                  <a:pt x="937768" y="30934"/>
                  <a:pt x="1075948" y="9385"/>
                  <a:pt x="1249633" y="0"/>
                </a:cubicBezTo>
                <a:cubicBezTo>
                  <a:pt x="1423318" y="-9385"/>
                  <a:pt x="1726425" y="-26886"/>
                  <a:pt x="2013298" y="0"/>
                </a:cubicBezTo>
                <a:cubicBezTo>
                  <a:pt x="2300171" y="26886"/>
                  <a:pt x="2358257" y="-27517"/>
                  <a:pt x="2672826" y="0"/>
                </a:cubicBezTo>
                <a:cubicBezTo>
                  <a:pt x="2987395" y="27517"/>
                  <a:pt x="3161412" y="-35377"/>
                  <a:pt x="3471203" y="0"/>
                </a:cubicBezTo>
                <a:cubicBezTo>
                  <a:pt x="3488864" y="147451"/>
                  <a:pt x="3484435" y="365263"/>
                  <a:pt x="3471203" y="615573"/>
                </a:cubicBezTo>
                <a:cubicBezTo>
                  <a:pt x="3457971" y="865883"/>
                  <a:pt x="3493582" y="1002737"/>
                  <a:pt x="3471203" y="1196303"/>
                </a:cubicBezTo>
                <a:cubicBezTo>
                  <a:pt x="3448825" y="1389869"/>
                  <a:pt x="3483624" y="1476984"/>
                  <a:pt x="3471203" y="1742189"/>
                </a:cubicBezTo>
                <a:cubicBezTo>
                  <a:pt x="3302863" y="1745970"/>
                  <a:pt x="3119001" y="1720193"/>
                  <a:pt x="2846386" y="1742189"/>
                </a:cubicBezTo>
                <a:cubicBezTo>
                  <a:pt x="2573771" y="1764185"/>
                  <a:pt x="2388447" y="1718215"/>
                  <a:pt x="2152146" y="1742189"/>
                </a:cubicBezTo>
                <a:cubicBezTo>
                  <a:pt x="1915845" y="1766163"/>
                  <a:pt x="1711621" y="1719949"/>
                  <a:pt x="1457905" y="1742189"/>
                </a:cubicBezTo>
                <a:cubicBezTo>
                  <a:pt x="1204189" y="1764429"/>
                  <a:pt x="1054658" y="1760380"/>
                  <a:pt x="798377" y="1742189"/>
                </a:cubicBezTo>
                <a:cubicBezTo>
                  <a:pt x="542096" y="1723998"/>
                  <a:pt x="241792" y="1737484"/>
                  <a:pt x="0" y="1742189"/>
                </a:cubicBezTo>
                <a:cubicBezTo>
                  <a:pt x="6691" y="1454987"/>
                  <a:pt x="-27514" y="1289214"/>
                  <a:pt x="0" y="1126616"/>
                </a:cubicBezTo>
                <a:cubicBezTo>
                  <a:pt x="27514" y="964018"/>
                  <a:pt x="14147" y="684845"/>
                  <a:pt x="0" y="511042"/>
                </a:cubicBezTo>
                <a:cubicBezTo>
                  <a:pt x="-14147" y="337239"/>
                  <a:pt x="-5965" y="22241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70C0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i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7DE8BCD-23FD-4CF4-8470-3A188FFFCE5C}"/>
                  </a:ext>
                </a:extLst>
              </p:cNvPr>
              <p:cNvSpPr/>
              <p:nvPr/>
            </p:nvSpPr>
            <p:spPr>
              <a:xfrm>
                <a:off x="7261299" y="962467"/>
                <a:ext cx="4169603" cy="878446"/>
              </a:xfrm>
              <a:custGeom>
                <a:avLst/>
                <a:gdLst>
                  <a:gd name="connsiteX0" fmla="*/ 0 w 4169603"/>
                  <a:gd name="connsiteY0" fmla="*/ 0 h 878446"/>
                  <a:gd name="connsiteX1" fmla="*/ 653238 w 4169603"/>
                  <a:gd name="connsiteY1" fmla="*/ 0 h 878446"/>
                  <a:gd name="connsiteX2" fmla="*/ 1223084 w 4169603"/>
                  <a:gd name="connsiteY2" fmla="*/ 0 h 878446"/>
                  <a:gd name="connsiteX3" fmla="*/ 1834625 w 4169603"/>
                  <a:gd name="connsiteY3" fmla="*/ 0 h 878446"/>
                  <a:gd name="connsiteX4" fmla="*/ 2571255 w 4169603"/>
                  <a:gd name="connsiteY4" fmla="*/ 0 h 878446"/>
                  <a:gd name="connsiteX5" fmla="*/ 3224493 w 4169603"/>
                  <a:gd name="connsiteY5" fmla="*/ 0 h 878446"/>
                  <a:gd name="connsiteX6" fmla="*/ 4169603 w 4169603"/>
                  <a:gd name="connsiteY6" fmla="*/ 0 h 878446"/>
                  <a:gd name="connsiteX7" fmla="*/ 4169603 w 4169603"/>
                  <a:gd name="connsiteY7" fmla="*/ 448007 h 878446"/>
                  <a:gd name="connsiteX8" fmla="*/ 4169603 w 4169603"/>
                  <a:gd name="connsiteY8" fmla="*/ 878446 h 878446"/>
                  <a:gd name="connsiteX9" fmla="*/ 3474669 w 4169603"/>
                  <a:gd name="connsiteY9" fmla="*/ 878446 h 878446"/>
                  <a:gd name="connsiteX10" fmla="*/ 2863127 w 4169603"/>
                  <a:gd name="connsiteY10" fmla="*/ 878446 h 878446"/>
                  <a:gd name="connsiteX11" fmla="*/ 2084802 w 4169603"/>
                  <a:gd name="connsiteY11" fmla="*/ 878446 h 878446"/>
                  <a:gd name="connsiteX12" fmla="*/ 1431564 w 4169603"/>
                  <a:gd name="connsiteY12" fmla="*/ 878446 h 878446"/>
                  <a:gd name="connsiteX13" fmla="*/ 861718 w 4169603"/>
                  <a:gd name="connsiteY13" fmla="*/ 878446 h 878446"/>
                  <a:gd name="connsiteX14" fmla="*/ 0 w 4169603"/>
                  <a:gd name="connsiteY14" fmla="*/ 878446 h 878446"/>
                  <a:gd name="connsiteX15" fmla="*/ 0 w 4169603"/>
                  <a:gd name="connsiteY15" fmla="*/ 456792 h 878446"/>
                  <a:gd name="connsiteX16" fmla="*/ 0 w 4169603"/>
                  <a:gd name="connsiteY16" fmla="*/ 0 h 878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69603" h="878446" fill="none" extrusionOk="0">
                    <a:moveTo>
                      <a:pt x="0" y="0"/>
                    </a:moveTo>
                    <a:cubicBezTo>
                      <a:pt x="264451" y="-3570"/>
                      <a:pt x="475921" y="28395"/>
                      <a:pt x="653238" y="0"/>
                    </a:cubicBezTo>
                    <a:cubicBezTo>
                      <a:pt x="830555" y="-28395"/>
                      <a:pt x="961076" y="-9463"/>
                      <a:pt x="1223084" y="0"/>
                    </a:cubicBezTo>
                    <a:cubicBezTo>
                      <a:pt x="1485092" y="9463"/>
                      <a:pt x="1546012" y="-20736"/>
                      <a:pt x="1834625" y="0"/>
                    </a:cubicBezTo>
                    <a:cubicBezTo>
                      <a:pt x="2123238" y="20736"/>
                      <a:pt x="2277688" y="-16349"/>
                      <a:pt x="2571255" y="0"/>
                    </a:cubicBezTo>
                    <a:cubicBezTo>
                      <a:pt x="2864822" y="16349"/>
                      <a:pt x="2994515" y="-12923"/>
                      <a:pt x="3224493" y="0"/>
                    </a:cubicBezTo>
                    <a:cubicBezTo>
                      <a:pt x="3454471" y="12923"/>
                      <a:pt x="3894559" y="21196"/>
                      <a:pt x="4169603" y="0"/>
                    </a:cubicBezTo>
                    <a:cubicBezTo>
                      <a:pt x="4152467" y="163726"/>
                      <a:pt x="4181417" y="227198"/>
                      <a:pt x="4169603" y="448007"/>
                    </a:cubicBezTo>
                    <a:cubicBezTo>
                      <a:pt x="4157789" y="668816"/>
                      <a:pt x="4170081" y="779872"/>
                      <a:pt x="4169603" y="878446"/>
                    </a:cubicBezTo>
                    <a:cubicBezTo>
                      <a:pt x="3971203" y="888684"/>
                      <a:pt x="3798302" y="879109"/>
                      <a:pt x="3474669" y="878446"/>
                    </a:cubicBezTo>
                    <a:cubicBezTo>
                      <a:pt x="3151036" y="877783"/>
                      <a:pt x="3082443" y="885158"/>
                      <a:pt x="2863127" y="878446"/>
                    </a:cubicBezTo>
                    <a:cubicBezTo>
                      <a:pt x="2643811" y="871734"/>
                      <a:pt x="2459937" y="910594"/>
                      <a:pt x="2084802" y="878446"/>
                    </a:cubicBezTo>
                    <a:cubicBezTo>
                      <a:pt x="1709668" y="846298"/>
                      <a:pt x="1596190" y="910067"/>
                      <a:pt x="1431564" y="878446"/>
                    </a:cubicBezTo>
                    <a:cubicBezTo>
                      <a:pt x="1266938" y="846825"/>
                      <a:pt x="994199" y="900818"/>
                      <a:pt x="861718" y="878446"/>
                    </a:cubicBezTo>
                    <a:cubicBezTo>
                      <a:pt x="729237" y="856074"/>
                      <a:pt x="310936" y="898702"/>
                      <a:pt x="0" y="878446"/>
                    </a:cubicBezTo>
                    <a:cubicBezTo>
                      <a:pt x="-9058" y="776834"/>
                      <a:pt x="2721" y="547741"/>
                      <a:pt x="0" y="456792"/>
                    </a:cubicBezTo>
                    <a:cubicBezTo>
                      <a:pt x="-2721" y="365843"/>
                      <a:pt x="4868" y="152910"/>
                      <a:pt x="0" y="0"/>
                    </a:cubicBezTo>
                    <a:close/>
                  </a:path>
                  <a:path w="4169603" h="878446" stroke="0" extrusionOk="0">
                    <a:moveTo>
                      <a:pt x="0" y="0"/>
                    </a:moveTo>
                    <a:cubicBezTo>
                      <a:pt x="318994" y="-28983"/>
                      <a:pt x="332552" y="-3290"/>
                      <a:pt x="653238" y="0"/>
                    </a:cubicBezTo>
                    <a:cubicBezTo>
                      <a:pt x="973924" y="3290"/>
                      <a:pt x="1014984" y="-7090"/>
                      <a:pt x="1223084" y="0"/>
                    </a:cubicBezTo>
                    <a:cubicBezTo>
                      <a:pt x="1431184" y="7090"/>
                      <a:pt x="1744979" y="23520"/>
                      <a:pt x="2001409" y="0"/>
                    </a:cubicBezTo>
                    <a:cubicBezTo>
                      <a:pt x="2257839" y="-23520"/>
                      <a:pt x="2513199" y="9372"/>
                      <a:pt x="2654647" y="0"/>
                    </a:cubicBezTo>
                    <a:cubicBezTo>
                      <a:pt x="2796095" y="-9372"/>
                      <a:pt x="3146610" y="-2235"/>
                      <a:pt x="3307885" y="0"/>
                    </a:cubicBezTo>
                    <a:cubicBezTo>
                      <a:pt x="3469160" y="2235"/>
                      <a:pt x="3759297" y="-2456"/>
                      <a:pt x="4169603" y="0"/>
                    </a:cubicBezTo>
                    <a:cubicBezTo>
                      <a:pt x="4153793" y="142368"/>
                      <a:pt x="4173305" y="323886"/>
                      <a:pt x="4169603" y="421654"/>
                    </a:cubicBezTo>
                    <a:cubicBezTo>
                      <a:pt x="4165901" y="519422"/>
                      <a:pt x="4162178" y="736677"/>
                      <a:pt x="4169603" y="878446"/>
                    </a:cubicBezTo>
                    <a:cubicBezTo>
                      <a:pt x="3879805" y="890227"/>
                      <a:pt x="3778263" y="851689"/>
                      <a:pt x="3558061" y="878446"/>
                    </a:cubicBezTo>
                    <a:cubicBezTo>
                      <a:pt x="3337859" y="905203"/>
                      <a:pt x="3142372" y="893820"/>
                      <a:pt x="2863127" y="878446"/>
                    </a:cubicBezTo>
                    <a:cubicBezTo>
                      <a:pt x="2583882" y="863072"/>
                      <a:pt x="2358579" y="870116"/>
                      <a:pt x="2168194" y="878446"/>
                    </a:cubicBezTo>
                    <a:cubicBezTo>
                      <a:pt x="1977809" y="886776"/>
                      <a:pt x="1711802" y="885416"/>
                      <a:pt x="1514956" y="878446"/>
                    </a:cubicBezTo>
                    <a:cubicBezTo>
                      <a:pt x="1318110" y="871476"/>
                      <a:pt x="1052442" y="861119"/>
                      <a:pt x="736630" y="878446"/>
                    </a:cubicBezTo>
                    <a:cubicBezTo>
                      <a:pt x="420818" y="895773"/>
                      <a:pt x="267616" y="858967"/>
                      <a:pt x="0" y="878446"/>
                    </a:cubicBezTo>
                    <a:cubicBezTo>
                      <a:pt x="-9835" y="677305"/>
                      <a:pt x="-10290" y="653299"/>
                      <a:pt x="0" y="456792"/>
                    </a:cubicBezTo>
                    <a:cubicBezTo>
                      <a:pt x="10290" y="260285"/>
                      <a:pt x="-2673" y="217355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  <a:extLst>
                  <a:ext uri="{C807C97D-BFC1-408E-A445-0C87EB9F89A2}">
                    <ask:lineSketchStyleProps xmlns=""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en-US" altLang="zh-TW" sz="28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𝑟𝐵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7DE8BCD-23FD-4CF4-8470-3A188FFFCE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299" y="962467"/>
                <a:ext cx="4169603" cy="8784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tx1">
                    <a:lumMod val="50000"/>
                    <a:lumOff val="50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4169603"/>
                          <a:gd name="connsiteY0" fmla="*/ 0 h 878446"/>
                          <a:gd name="connsiteX1" fmla="*/ 653238 w 4169603"/>
                          <a:gd name="connsiteY1" fmla="*/ 0 h 878446"/>
                          <a:gd name="connsiteX2" fmla="*/ 1223084 w 4169603"/>
                          <a:gd name="connsiteY2" fmla="*/ 0 h 878446"/>
                          <a:gd name="connsiteX3" fmla="*/ 1834625 w 4169603"/>
                          <a:gd name="connsiteY3" fmla="*/ 0 h 878446"/>
                          <a:gd name="connsiteX4" fmla="*/ 2571255 w 4169603"/>
                          <a:gd name="connsiteY4" fmla="*/ 0 h 878446"/>
                          <a:gd name="connsiteX5" fmla="*/ 3224493 w 4169603"/>
                          <a:gd name="connsiteY5" fmla="*/ 0 h 878446"/>
                          <a:gd name="connsiteX6" fmla="*/ 4169603 w 4169603"/>
                          <a:gd name="connsiteY6" fmla="*/ 0 h 878446"/>
                          <a:gd name="connsiteX7" fmla="*/ 4169603 w 4169603"/>
                          <a:gd name="connsiteY7" fmla="*/ 448007 h 878446"/>
                          <a:gd name="connsiteX8" fmla="*/ 4169603 w 4169603"/>
                          <a:gd name="connsiteY8" fmla="*/ 878446 h 878446"/>
                          <a:gd name="connsiteX9" fmla="*/ 3474669 w 4169603"/>
                          <a:gd name="connsiteY9" fmla="*/ 878446 h 878446"/>
                          <a:gd name="connsiteX10" fmla="*/ 2863127 w 4169603"/>
                          <a:gd name="connsiteY10" fmla="*/ 878446 h 878446"/>
                          <a:gd name="connsiteX11" fmla="*/ 2084802 w 4169603"/>
                          <a:gd name="connsiteY11" fmla="*/ 878446 h 878446"/>
                          <a:gd name="connsiteX12" fmla="*/ 1431564 w 4169603"/>
                          <a:gd name="connsiteY12" fmla="*/ 878446 h 878446"/>
                          <a:gd name="connsiteX13" fmla="*/ 861718 w 4169603"/>
                          <a:gd name="connsiteY13" fmla="*/ 878446 h 878446"/>
                          <a:gd name="connsiteX14" fmla="*/ 0 w 4169603"/>
                          <a:gd name="connsiteY14" fmla="*/ 878446 h 878446"/>
                          <a:gd name="connsiteX15" fmla="*/ 0 w 4169603"/>
                          <a:gd name="connsiteY15" fmla="*/ 456792 h 878446"/>
                          <a:gd name="connsiteX16" fmla="*/ 0 w 4169603"/>
                          <a:gd name="connsiteY16" fmla="*/ 0 h 8784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4169603" h="878446" fill="none" extrusionOk="0">
                            <a:moveTo>
                              <a:pt x="0" y="0"/>
                            </a:moveTo>
                            <a:cubicBezTo>
                              <a:pt x="264451" y="-3570"/>
                              <a:pt x="475921" y="28395"/>
                              <a:pt x="653238" y="0"/>
                            </a:cubicBezTo>
                            <a:cubicBezTo>
                              <a:pt x="830555" y="-28395"/>
                              <a:pt x="961076" y="-9463"/>
                              <a:pt x="1223084" y="0"/>
                            </a:cubicBezTo>
                            <a:cubicBezTo>
                              <a:pt x="1485092" y="9463"/>
                              <a:pt x="1546012" y="-20736"/>
                              <a:pt x="1834625" y="0"/>
                            </a:cubicBezTo>
                            <a:cubicBezTo>
                              <a:pt x="2123238" y="20736"/>
                              <a:pt x="2277688" y="-16349"/>
                              <a:pt x="2571255" y="0"/>
                            </a:cubicBezTo>
                            <a:cubicBezTo>
                              <a:pt x="2864822" y="16349"/>
                              <a:pt x="2994515" y="-12923"/>
                              <a:pt x="3224493" y="0"/>
                            </a:cubicBezTo>
                            <a:cubicBezTo>
                              <a:pt x="3454471" y="12923"/>
                              <a:pt x="3894559" y="21196"/>
                              <a:pt x="4169603" y="0"/>
                            </a:cubicBezTo>
                            <a:cubicBezTo>
                              <a:pt x="4152467" y="163726"/>
                              <a:pt x="4181417" y="227198"/>
                              <a:pt x="4169603" y="448007"/>
                            </a:cubicBezTo>
                            <a:cubicBezTo>
                              <a:pt x="4157789" y="668816"/>
                              <a:pt x="4170081" y="779872"/>
                              <a:pt x="4169603" y="878446"/>
                            </a:cubicBezTo>
                            <a:cubicBezTo>
                              <a:pt x="3971203" y="888684"/>
                              <a:pt x="3798302" y="879109"/>
                              <a:pt x="3474669" y="878446"/>
                            </a:cubicBezTo>
                            <a:cubicBezTo>
                              <a:pt x="3151036" y="877783"/>
                              <a:pt x="3082443" y="885158"/>
                              <a:pt x="2863127" y="878446"/>
                            </a:cubicBezTo>
                            <a:cubicBezTo>
                              <a:pt x="2643811" y="871734"/>
                              <a:pt x="2459937" y="910594"/>
                              <a:pt x="2084802" y="878446"/>
                            </a:cubicBezTo>
                            <a:cubicBezTo>
                              <a:pt x="1709668" y="846298"/>
                              <a:pt x="1596190" y="910067"/>
                              <a:pt x="1431564" y="878446"/>
                            </a:cubicBezTo>
                            <a:cubicBezTo>
                              <a:pt x="1266938" y="846825"/>
                              <a:pt x="994199" y="900818"/>
                              <a:pt x="861718" y="878446"/>
                            </a:cubicBezTo>
                            <a:cubicBezTo>
                              <a:pt x="729237" y="856074"/>
                              <a:pt x="310936" y="898702"/>
                              <a:pt x="0" y="878446"/>
                            </a:cubicBezTo>
                            <a:cubicBezTo>
                              <a:pt x="-9058" y="776834"/>
                              <a:pt x="2721" y="547741"/>
                              <a:pt x="0" y="456792"/>
                            </a:cubicBezTo>
                            <a:cubicBezTo>
                              <a:pt x="-2721" y="365843"/>
                              <a:pt x="4868" y="152910"/>
                              <a:pt x="0" y="0"/>
                            </a:cubicBezTo>
                            <a:close/>
                          </a:path>
                          <a:path w="4169603" h="878446" stroke="0" extrusionOk="0">
                            <a:moveTo>
                              <a:pt x="0" y="0"/>
                            </a:moveTo>
                            <a:cubicBezTo>
                              <a:pt x="318994" y="-28983"/>
                              <a:pt x="332552" y="-3290"/>
                              <a:pt x="653238" y="0"/>
                            </a:cubicBezTo>
                            <a:cubicBezTo>
                              <a:pt x="973924" y="3290"/>
                              <a:pt x="1014984" y="-7090"/>
                              <a:pt x="1223084" y="0"/>
                            </a:cubicBezTo>
                            <a:cubicBezTo>
                              <a:pt x="1431184" y="7090"/>
                              <a:pt x="1744979" y="23520"/>
                              <a:pt x="2001409" y="0"/>
                            </a:cubicBezTo>
                            <a:cubicBezTo>
                              <a:pt x="2257839" y="-23520"/>
                              <a:pt x="2513199" y="9372"/>
                              <a:pt x="2654647" y="0"/>
                            </a:cubicBezTo>
                            <a:cubicBezTo>
                              <a:pt x="2796095" y="-9372"/>
                              <a:pt x="3146610" y="-2235"/>
                              <a:pt x="3307885" y="0"/>
                            </a:cubicBezTo>
                            <a:cubicBezTo>
                              <a:pt x="3469160" y="2235"/>
                              <a:pt x="3759297" y="-2456"/>
                              <a:pt x="4169603" y="0"/>
                            </a:cubicBezTo>
                            <a:cubicBezTo>
                              <a:pt x="4153793" y="142368"/>
                              <a:pt x="4173305" y="323886"/>
                              <a:pt x="4169603" y="421654"/>
                            </a:cubicBezTo>
                            <a:cubicBezTo>
                              <a:pt x="4165901" y="519422"/>
                              <a:pt x="4162178" y="736677"/>
                              <a:pt x="4169603" y="878446"/>
                            </a:cubicBezTo>
                            <a:cubicBezTo>
                              <a:pt x="3879805" y="890227"/>
                              <a:pt x="3778263" y="851689"/>
                              <a:pt x="3558061" y="878446"/>
                            </a:cubicBezTo>
                            <a:cubicBezTo>
                              <a:pt x="3337859" y="905203"/>
                              <a:pt x="3142372" y="893820"/>
                              <a:pt x="2863127" y="878446"/>
                            </a:cubicBezTo>
                            <a:cubicBezTo>
                              <a:pt x="2583882" y="863072"/>
                              <a:pt x="2358579" y="870116"/>
                              <a:pt x="2168194" y="878446"/>
                            </a:cubicBezTo>
                            <a:cubicBezTo>
                              <a:pt x="1977809" y="886776"/>
                              <a:pt x="1711802" y="885416"/>
                              <a:pt x="1514956" y="878446"/>
                            </a:cubicBezTo>
                            <a:cubicBezTo>
                              <a:pt x="1318110" y="871476"/>
                              <a:pt x="1052442" y="861119"/>
                              <a:pt x="736630" y="878446"/>
                            </a:cubicBezTo>
                            <a:cubicBezTo>
                              <a:pt x="420818" y="895773"/>
                              <a:pt x="267616" y="858967"/>
                              <a:pt x="0" y="878446"/>
                            </a:cubicBezTo>
                            <a:cubicBezTo>
                              <a:pt x="-9835" y="677305"/>
                              <a:pt x="-10290" y="653299"/>
                              <a:pt x="0" y="456792"/>
                            </a:cubicBezTo>
                            <a:cubicBezTo>
                              <a:pt x="10290" y="260285"/>
                              <a:pt x="-2673" y="217355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5F54EB9D-2A25-4617-9894-D10F1C320620}"/>
              </a:ext>
            </a:extLst>
          </p:cNvPr>
          <p:cNvSpPr/>
          <p:nvPr/>
        </p:nvSpPr>
        <p:spPr>
          <a:xfrm>
            <a:off x="68205" y="4325246"/>
            <a:ext cx="2651046" cy="451922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ndara" panose="020E0502030303020204" pitchFamily="34" charset="0"/>
              </a:rPr>
              <a:t>GSW Eval: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83F8F4C-866C-43E6-83F6-2DDC73F84B5D}"/>
              </a:ext>
            </a:extLst>
          </p:cNvPr>
          <p:cNvSpPr/>
          <p:nvPr/>
        </p:nvSpPr>
        <p:spPr>
          <a:xfrm>
            <a:off x="3925701" y="4317618"/>
            <a:ext cx="3509672" cy="451922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ndara" panose="020E0502030303020204" pitchFamily="34" charset="0"/>
              </a:rPr>
              <a:t>Safety Constraint: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6A79200-0527-3B56-DA06-CA794F913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1"/>
            <a:ext cx="10515600" cy="1325563"/>
          </a:xfrm>
        </p:spPr>
        <p:txBody>
          <a:bodyPr/>
          <a:lstStyle/>
          <a:p>
            <a:r>
              <a:rPr lang="en-US" sz="4400" dirty="0">
                <a:latin typeface="Candara" panose="020E0502030303020204" pitchFamily="34" charset="0"/>
              </a:rPr>
              <a:t>Specification – a Glimpse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A7FDF3-9E11-0F5F-73A7-BE8E1C572EEB}"/>
              </a:ext>
            </a:extLst>
          </p:cNvPr>
          <p:cNvGrpSpPr/>
          <p:nvPr/>
        </p:nvGrpSpPr>
        <p:grpSpPr>
          <a:xfrm>
            <a:off x="-103851" y="1655834"/>
            <a:ext cx="11610051" cy="2208497"/>
            <a:chOff x="200949" y="1655834"/>
            <a:chExt cx="11610051" cy="220849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40293A1-CA3A-D5E3-AACD-663CAD4058D9}"/>
                </a:ext>
              </a:extLst>
            </p:cNvPr>
            <p:cNvGrpSpPr/>
            <p:nvPr/>
          </p:nvGrpSpPr>
          <p:grpSpPr>
            <a:xfrm>
              <a:off x="200949" y="1655834"/>
              <a:ext cx="11610051" cy="2208497"/>
              <a:chOff x="136057" y="4090709"/>
              <a:chExt cx="11610051" cy="2208497"/>
            </a:xfrm>
          </p:grpSpPr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426096BE-3B76-66B8-C7D5-735A4C0F6E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8057" y="4644675"/>
                <a:ext cx="10848051" cy="1654531"/>
              </a:xfrm>
              <a:custGeom>
                <a:avLst/>
                <a:gdLst>
                  <a:gd name="connsiteX0" fmla="*/ 0 w 10848051"/>
                  <a:gd name="connsiteY0" fmla="*/ 0 h 1654531"/>
                  <a:gd name="connsiteX1" fmla="*/ 352562 w 10848051"/>
                  <a:gd name="connsiteY1" fmla="*/ 0 h 1654531"/>
                  <a:gd name="connsiteX2" fmla="*/ 1247526 w 10848051"/>
                  <a:gd name="connsiteY2" fmla="*/ 0 h 1654531"/>
                  <a:gd name="connsiteX3" fmla="*/ 1925529 w 10848051"/>
                  <a:gd name="connsiteY3" fmla="*/ 0 h 1654531"/>
                  <a:gd name="connsiteX4" fmla="*/ 2278091 w 10848051"/>
                  <a:gd name="connsiteY4" fmla="*/ 0 h 1654531"/>
                  <a:gd name="connsiteX5" fmla="*/ 2956094 w 10848051"/>
                  <a:gd name="connsiteY5" fmla="*/ 0 h 1654531"/>
                  <a:gd name="connsiteX6" fmla="*/ 3851058 w 10848051"/>
                  <a:gd name="connsiteY6" fmla="*/ 0 h 1654531"/>
                  <a:gd name="connsiteX7" fmla="*/ 4420581 w 10848051"/>
                  <a:gd name="connsiteY7" fmla="*/ 0 h 1654531"/>
                  <a:gd name="connsiteX8" fmla="*/ 4990103 w 10848051"/>
                  <a:gd name="connsiteY8" fmla="*/ 0 h 1654531"/>
                  <a:gd name="connsiteX9" fmla="*/ 5668107 w 10848051"/>
                  <a:gd name="connsiteY9" fmla="*/ 0 h 1654531"/>
                  <a:gd name="connsiteX10" fmla="*/ 6454590 w 10848051"/>
                  <a:gd name="connsiteY10" fmla="*/ 0 h 1654531"/>
                  <a:gd name="connsiteX11" fmla="*/ 7241074 w 10848051"/>
                  <a:gd name="connsiteY11" fmla="*/ 0 h 1654531"/>
                  <a:gd name="connsiteX12" fmla="*/ 8027558 w 10848051"/>
                  <a:gd name="connsiteY12" fmla="*/ 0 h 1654531"/>
                  <a:gd name="connsiteX13" fmla="*/ 8922522 w 10848051"/>
                  <a:gd name="connsiteY13" fmla="*/ 0 h 1654531"/>
                  <a:gd name="connsiteX14" fmla="*/ 9600525 w 10848051"/>
                  <a:gd name="connsiteY14" fmla="*/ 0 h 1654531"/>
                  <a:gd name="connsiteX15" fmla="*/ 10848051 w 10848051"/>
                  <a:gd name="connsiteY15" fmla="*/ 0 h 1654531"/>
                  <a:gd name="connsiteX16" fmla="*/ 10848051 w 10848051"/>
                  <a:gd name="connsiteY16" fmla="*/ 551510 h 1654531"/>
                  <a:gd name="connsiteX17" fmla="*/ 10848051 w 10848051"/>
                  <a:gd name="connsiteY17" fmla="*/ 1136111 h 1654531"/>
                  <a:gd name="connsiteX18" fmla="*/ 10848051 w 10848051"/>
                  <a:gd name="connsiteY18" fmla="*/ 1654531 h 1654531"/>
                  <a:gd name="connsiteX19" fmla="*/ 9953087 w 10848051"/>
                  <a:gd name="connsiteY19" fmla="*/ 1654531 h 1654531"/>
                  <a:gd name="connsiteX20" fmla="*/ 9383564 w 10848051"/>
                  <a:gd name="connsiteY20" fmla="*/ 1654531 h 1654531"/>
                  <a:gd name="connsiteX21" fmla="*/ 8814041 w 10848051"/>
                  <a:gd name="connsiteY21" fmla="*/ 1654531 h 1654531"/>
                  <a:gd name="connsiteX22" fmla="*/ 8244519 w 10848051"/>
                  <a:gd name="connsiteY22" fmla="*/ 1654531 h 1654531"/>
                  <a:gd name="connsiteX23" fmla="*/ 7458035 w 10848051"/>
                  <a:gd name="connsiteY23" fmla="*/ 1654531 h 1654531"/>
                  <a:gd name="connsiteX24" fmla="*/ 6780032 w 10848051"/>
                  <a:gd name="connsiteY24" fmla="*/ 1654531 h 1654531"/>
                  <a:gd name="connsiteX25" fmla="*/ 6427470 w 10848051"/>
                  <a:gd name="connsiteY25" fmla="*/ 1654531 h 1654531"/>
                  <a:gd name="connsiteX26" fmla="*/ 5857948 w 10848051"/>
                  <a:gd name="connsiteY26" fmla="*/ 1654531 h 1654531"/>
                  <a:gd name="connsiteX27" fmla="*/ 5071464 w 10848051"/>
                  <a:gd name="connsiteY27" fmla="*/ 1654531 h 1654531"/>
                  <a:gd name="connsiteX28" fmla="*/ 4610422 w 10848051"/>
                  <a:gd name="connsiteY28" fmla="*/ 1654531 h 1654531"/>
                  <a:gd name="connsiteX29" fmla="*/ 3715457 w 10848051"/>
                  <a:gd name="connsiteY29" fmla="*/ 1654531 h 1654531"/>
                  <a:gd name="connsiteX30" fmla="*/ 2820493 w 10848051"/>
                  <a:gd name="connsiteY30" fmla="*/ 1654531 h 1654531"/>
                  <a:gd name="connsiteX31" fmla="*/ 2142490 w 10848051"/>
                  <a:gd name="connsiteY31" fmla="*/ 1654531 h 1654531"/>
                  <a:gd name="connsiteX32" fmla="*/ 1247526 w 10848051"/>
                  <a:gd name="connsiteY32" fmla="*/ 1654531 h 1654531"/>
                  <a:gd name="connsiteX33" fmla="*/ 0 w 10848051"/>
                  <a:gd name="connsiteY33" fmla="*/ 1654531 h 1654531"/>
                  <a:gd name="connsiteX34" fmla="*/ 0 w 10848051"/>
                  <a:gd name="connsiteY34" fmla="*/ 1086475 h 1654531"/>
                  <a:gd name="connsiteX35" fmla="*/ 0 w 10848051"/>
                  <a:gd name="connsiteY35" fmla="*/ 568056 h 1654531"/>
                  <a:gd name="connsiteX36" fmla="*/ 0 w 10848051"/>
                  <a:gd name="connsiteY36" fmla="*/ 0 h 1654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848051" h="1654531" fill="none" extrusionOk="0">
                    <a:moveTo>
                      <a:pt x="0" y="0"/>
                    </a:moveTo>
                    <a:cubicBezTo>
                      <a:pt x="81482" y="6672"/>
                      <a:pt x="205582" y="5211"/>
                      <a:pt x="352562" y="0"/>
                    </a:cubicBezTo>
                    <a:cubicBezTo>
                      <a:pt x="499542" y="-5211"/>
                      <a:pt x="974509" y="-23590"/>
                      <a:pt x="1247526" y="0"/>
                    </a:cubicBezTo>
                    <a:cubicBezTo>
                      <a:pt x="1520543" y="23590"/>
                      <a:pt x="1779120" y="9076"/>
                      <a:pt x="1925529" y="0"/>
                    </a:cubicBezTo>
                    <a:cubicBezTo>
                      <a:pt x="2071938" y="-9076"/>
                      <a:pt x="2102429" y="-2086"/>
                      <a:pt x="2278091" y="0"/>
                    </a:cubicBezTo>
                    <a:cubicBezTo>
                      <a:pt x="2453753" y="2086"/>
                      <a:pt x="2629899" y="-17198"/>
                      <a:pt x="2956094" y="0"/>
                    </a:cubicBezTo>
                    <a:cubicBezTo>
                      <a:pt x="3282289" y="17198"/>
                      <a:pt x="3635137" y="3163"/>
                      <a:pt x="3851058" y="0"/>
                    </a:cubicBezTo>
                    <a:cubicBezTo>
                      <a:pt x="4066979" y="-3163"/>
                      <a:pt x="4285422" y="-12551"/>
                      <a:pt x="4420581" y="0"/>
                    </a:cubicBezTo>
                    <a:cubicBezTo>
                      <a:pt x="4555740" y="12551"/>
                      <a:pt x="4809528" y="15496"/>
                      <a:pt x="4990103" y="0"/>
                    </a:cubicBezTo>
                    <a:cubicBezTo>
                      <a:pt x="5170678" y="-15496"/>
                      <a:pt x="5362503" y="-24352"/>
                      <a:pt x="5668107" y="0"/>
                    </a:cubicBezTo>
                    <a:cubicBezTo>
                      <a:pt x="5973711" y="24352"/>
                      <a:pt x="6099249" y="-28407"/>
                      <a:pt x="6454590" y="0"/>
                    </a:cubicBezTo>
                    <a:cubicBezTo>
                      <a:pt x="6809931" y="28407"/>
                      <a:pt x="6896200" y="-37154"/>
                      <a:pt x="7241074" y="0"/>
                    </a:cubicBezTo>
                    <a:cubicBezTo>
                      <a:pt x="7585948" y="37154"/>
                      <a:pt x="7833071" y="-27340"/>
                      <a:pt x="8027558" y="0"/>
                    </a:cubicBezTo>
                    <a:cubicBezTo>
                      <a:pt x="8222045" y="27340"/>
                      <a:pt x="8693601" y="21505"/>
                      <a:pt x="8922522" y="0"/>
                    </a:cubicBezTo>
                    <a:cubicBezTo>
                      <a:pt x="9151443" y="-21505"/>
                      <a:pt x="9277381" y="-2535"/>
                      <a:pt x="9600525" y="0"/>
                    </a:cubicBezTo>
                    <a:cubicBezTo>
                      <a:pt x="9923669" y="2535"/>
                      <a:pt x="10319367" y="42424"/>
                      <a:pt x="10848051" y="0"/>
                    </a:cubicBezTo>
                    <a:cubicBezTo>
                      <a:pt x="10853486" y="146251"/>
                      <a:pt x="10860990" y="298606"/>
                      <a:pt x="10848051" y="551510"/>
                    </a:cubicBezTo>
                    <a:cubicBezTo>
                      <a:pt x="10835113" y="804414"/>
                      <a:pt x="10824753" y="968884"/>
                      <a:pt x="10848051" y="1136111"/>
                    </a:cubicBezTo>
                    <a:cubicBezTo>
                      <a:pt x="10871349" y="1303338"/>
                      <a:pt x="10857549" y="1435022"/>
                      <a:pt x="10848051" y="1654531"/>
                    </a:cubicBezTo>
                    <a:cubicBezTo>
                      <a:pt x="10568039" y="1656346"/>
                      <a:pt x="10303612" y="1670667"/>
                      <a:pt x="9953087" y="1654531"/>
                    </a:cubicBezTo>
                    <a:cubicBezTo>
                      <a:pt x="9602562" y="1638395"/>
                      <a:pt x="9598481" y="1668780"/>
                      <a:pt x="9383564" y="1654531"/>
                    </a:cubicBezTo>
                    <a:cubicBezTo>
                      <a:pt x="9168647" y="1640282"/>
                      <a:pt x="9022553" y="1642467"/>
                      <a:pt x="8814041" y="1654531"/>
                    </a:cubicBezTo>
                    <a:cubicBezTo>
                      <a:pt x="8605529" y="1666595"/>
                      <a:pt x="8400054" y="1654135"/>
                      <a:pt x="8244519" y="1654531"/>
                    </a:cubicBezTo>
                    <a:cubicBezTo>
                      <a:pt x="8088984" y="1654927"/>
                      <a:pt x="7816131" y="1660204"/>
                      <a:pt x="7458035" y="1654531"/>
                    </a:cubicBezTo>
                    <a:cubicBezTo>
                      <a:pt x="7099939" y="1648858"/>
                      <a:pt x="7093280" y="1628081"/>
                      <a:pt x="6780032" y="1654531"/>
                    </a:cubicBezTo>
                    <a:cubicBezTo>
                      <a:pt x="6466784" y="1680981"/>
                      <a:pt x="6531326" y="1652113"/>
                      <a:pt x="6427470" y="1654531"/>
                    </a:cubicBezTo>
                    <a:cubicBezTo>
                      <a:pt x="6323614" y="1656949"/>
                      <a:pt x="6006775" y="1664110"/>
                      <a:pt x="5857948" y="1654531"/>
                    </a:cubicBezTo>
                    <a:cubicBezTo>
                      <a:pt x="5709121" y="1644952"/>
                      <a:pt x="5339253" y="1664206"/>
                      <a:pt x="5071464" y="1654531"/>
                    </a:cubicBezTo>
                    <a:cubicBezTo>
                      <a:pt x="4803675" y="1644856"/>
                      <a:pt x="4832324" y="1659666"/>
                      <a:pt x="4610422" y="1654531"/>
                    </a:cubicBezTo>
                    <a:cubicBezTo>
                      <a:pt x="4388520" y="1649396"/>
                      <a:pt x="4126014" y="1615839"/>
                      <a:pt x="3715457" y="1654531"/>
                    </a:cubicBezTo>
                    <a:cubicBezTo>
                      <a:pt x="3304901" y="1693223"/>
                      <a:pt x="3008351" y="1660739"/>
                      <a:pt x="2820493" y="1654531"/>
                    </a:cubicBezTo>
                    <a:cubicBezTo>
                      <a:pt x="2632635" y="1648323"/>
                      <a:pt x="2456902" y="1668023"/>
                      <a:pt x="2142490" y="1654531"/>
                    </a:cubicBezTo>
                    <a:cubicBezTo>
                      <a:pt x="1828078" y="1641039"/>
                      <a:pt x="1632955" y="1657382"/>
                      <a:pt x="1247526" y="1654531"/>
                    </a:cubicBezTo>
                    <a:cubicBezTo>
                      <a:pt x="862097" y="1651680"/>
                      <a:pt x="498594" y="1660336"/>
                      <a:pt x="0" y="1654531"/>
                    </a:cubicBezTo>
                    <a:cubicBezTo>
                      <a:pt x="15018" y="1379981"/>
                      <a:pt x="-380" y="1323424"/>
                      <a:pt x="0" y="1086475"/>
                    </a:cubicBezTo>
                    <a:cubicBezTo>
                      <a:pt x="380" y="849526"/>
                      <a:pt x="-8222" y="734145"/>
                      <a:pt x="0" y="568056"/>
                    </a:cubicBezTo>
                    <a:cubicBezTo>
                      <a:pt x="8222" y="401967"/>
                      <a:pt x="23838" y="197218"/>
                      <a:pt x="0" y="0"/>
                    </a:cubicBezTo>
                    <a:close/>
                  </a:path>
                  <a:path w="10848051" h="1654531" stroke="0" extrusionOk="0">
                    <a:moveTo>
                      <a:pt x="0" y="0"/>
                    </a:moveTo>
                    <a:cubicBezTo>
                      <a:pt x="258164" y="17289"/>
                      <a:pt x="435603" y="-3369"/>
                      <a:pt x="569523" y="0"/>
                    </a:cubicBezTo>
                    <a:cubicBezTo>
                      <a:pt x="703443" y="3369"/>
                      <a:pt x="818790" y="-7134"/>
                      <a:pt x="922084" y="0"/>
                    </a:cubicBezTo>
                    <a:cubicBezTo>
                      <a:pt x="1025378" y="7134"/>
                      <a:pt x="1420626" y="-44558"/>
                      <a:pt x="1817049" y="0"/>
                    </a:cubicBezTo>
                    <a:cubicBezTo>
                      <a:pt x="2213472" y="44558"/>
                      <a:pt x="2239256" y="11275"/>
                      <a:pt x="2386571" y="0"/>
                    </a:cubicBezTo>
                    <a:cubicBezTo>
                      <a:pt x="2533886" y="-11275"/>
                      <a:pt x="2831184" y="27141"/>
                      <a:pt x="2956094" y="0"/>
                    </a:cubicBezTo>
                    <a:cubicBezTo>
                      <a:pt x="3081004" y="-27141"/>
                      <a:pt x="3491008" y="-6298"/>
                      <a:pt x="3851058" y="0"/>
                    </a:cubicBezTo>
                    <a:cubicBezTo>
                      <a:pt x="4211108" y="6298"/>
                      <a:pt x="4100676" y="11415"/>
                      <a:pt x="4312100" y="0"/>
                    </a:cubicBezTo>
                    <a:cubicBezTo>
                      <a:pt x="4523524" y="-11415"/>
                      <a:pt x="4952600" y="2980"/>
                      <a:pt x="5207064" y="0"/>
                    </a:cubicBezTo>
                    <a:cubicBezTo>
                      <a:pt x="5461528" y="-2980"/>
                      <a:pt x="5865132" y="-4839"/>
                      <a:pt x="6102029" y="0"/>
                    </a:cubicBezTo>
                    <a:cubicBezTo>
                      <a:pt x="6338926" y="4839"/>
                      <a:pt x="6587717" y="1415"/>
                      <a:pt x="6780032" y="0"/>
                    </a:cubicBezTo>
                    <a:cubicBezTo>
                      <a:pt x="6972347" y="-1415"/>
                      <a:pt x="7486554" y="9674"/>
                      <a:pt x="7674996" y="0"/>
                    </a:cubicBezTo>
                    <a:cubicBezTo>
                      <a:pt x="7863438" y="-9674"/>
                      <a:pt x="8118664" y="-4435"/>
                      <a:pt x="8244519" y="0"/>
                    </a:cubicBezTo>
                    <a:cubicBezTo>
                      <a:pt x="8370374" y="4435"/>
                      <a:pt x="8587968" y="22988"/>
                      <a:pt x="8814041" y="0"/>
                    </a:cubicBezTo>
                    <a:cubicBezTo>
                      <a:pt x="9040114" y="-22988"/>
                      <a:pt x="9359880" y="24759"/>
                      <a:pt x="9600525" y="0"/>
                    </a:cubicBezTo>
                    <a:cubicBezTo>
                      <a:pt x="9841170" y="-24759"/>
                      <a:pt x="9980439" y="19901"/>
                      <a:pt x="10170048" y="0"/>
                    </a:cubicBezTo>
                    <a:cubicBezTo>
                      <a:pt x="10359657" y="-19901"/>
                      <a:pt x="10667955" y="-15996"/>
                      <a:pt x="10848051" y="0"/>
                    </a:cubicBezTo>
                    <a:cubicBezTo>
                      <a:pt x="10844419" y="246565"/>
                      <a:pt x="10855342" y="303812"/>
                      <a:pt x="10848051" y="584601"/>
                    </a:cubicBezTo>
                    <a:cubicBezTo>
                      <a:pt x="10840760" y="865390"/>
                      <a:pt x="10843394" y="902896"/>
                      <a:pt x="10848051" y="1152657"/>
                    </a:cubicBezTo>
                    <a:cubicBezTo>
                      <a:pt x="10852708" y="1402418"/>
                      <a:pt x="10856587" y="1535964"/>
                      <a:pt x="10848051" y="1654531"/>
                    </a:cubicBezTo>
                    <a:cubicBezTo>
                      <a:pt x="10736227" y="1662209"/>
                      <a:pt x="10637366" y="1661593"/>
                      <a:pt x="10495489" y="1654531"/>
                    </a:cubicBezTo>
                    <a:cubicBezTo>
                      <a:pt x="10353612" y="1647469"/>
                      <a:pt x="9833003" y="1664552"/>
                      <a:pt x="9600525" y="1654531"/>
                    </a:cubicBezTo>
                    <a:cubicBezTo>
                      <a:pt x="9368047" y="1644510"/>
                      <a:pt x="9222052" y="1641198"/>
                      <a:pt x="8922522" y="1654531"/>
                    </a:cubicBezTo>
                    <a:cubicBezTo>
                      <a:pt x="8622992" y="1667864"/>
                      <a:pt x="8609448" y="1644579"/>
                      <a:pt x="8461480" y="1654531"/>
                    </a:cubicBezTo>
                    <a:cubicBezTo>
                      <a:pt x="8313512" y="1664483"/>
                      <a:pt x="8111302" y="1620834"/>
                      <a:pt x="7783477" y="1654531"/>
                    </a:cubicBezTo>
                    <a:cubicBezTo>
                      <a:pt x="7455652" y="1688228"/>
                      <a:pt x="7509721" y="1638870"/>
                      <a:pt x="7430915" y="1654531"/>
                    </a:cubicBezTo>
                    <a:cubicBezTo>
                      <a:pt x="7352109" y="1670192"/>
                      <a:pt x="7183915" y="1641050"/>
                      <a:pt x="7078353" y="1654531"/>
                    </a:cubicBezTo>
                    <a:cubicBezTo>
                      <a:pt x="6972791" y="1668012"/>
                      <a:pt x="6566455" y="1628128"/>
                      <a:pt x="6400350" y="1654531"/>
                    </a:cubicBezTo>
                    <a:cubicBezTo>
                      <a:pt x="6234245" y="1680934"/>
                      <a:pt x="6148505" y="1659567"/>
                      <a:pt x="5939308" y="1654531"/>
                    </a:cubicBezTo>
                    <a:cubicBezTo>
                      <a:pt x="5730111" y="1649495"/>
                      <a:pt x="5528301" y="1617603"/>
                      <a:pt x="5152824" y="1654531"/>
                    </a:cubicBezTo>
                    <a:cubicBezTo>
                      <a:pt x="4777347" y="1691459"/>
                      <a:pt x="4851326" y="1660211"/>
                      <a:pt x="4691782" y="1654531"/>
                    </a:cubicBezTo>
                    <a:cubicBezTo>
                      <a:pt x="4532238" y="1648851"/>
                      <a:pt x="4291430" y="1641913"/>
                      <a:pt x="3905298" y="1654531"/>
                    </a:cubicBezTo>
                    <a:cubicBezTo>
                      <a:pt x="3519166" y="1667149"/>
                      <a:pt x="3650511" y="1665610"/>
                      <a:pt x="3552737" y="1654531"/>
                    </a:cubicBezTo>
                    <a:cubicBezTo>
                      <a:pt x="3454963" y="1643452"/>
                      <a:pt x="3043116" y="1626294"/>
                      <a:pt x="2766253" y="1654531"/>
                    </a:cubicBezTo>
                    <a:cubicBezTo>
                      <a:pt x="2489390" y="1682768"/>
                      <a:pt x="2491714" y="1656114"/>
                      <a:pt x="2305211" y="1654531"/>
                    </a:cubicBezTo>
                    <a:cubicBezTo>
                      <a:pt x="2118708" y="1652948"/>
                      <a:pt x="2062811" y="1649163"/>
                      <a:pt x="1952649" y="1654531"/>
                    </a:cubicBezTo>
                    <a:cubicBezTo>
                      <a:pt x="1842487" y="1659899"/>
                      <a:pt x="1664677" y="1654313"/>
                      <a:pt x="1491607" y="1654531"/>
                    </a:cubicBezTo>
                    <a:cubicBezTo>
                      <a:pt x="1318537" y="1654749"/>
                      <a:pt x="895732" y="1684708"/>
                      <a:pt x="705123" y="1654531"/>
                    </a:cubicBezTo>
                    <a:cubicBezTo>
                      <a:pt x="514514" y="1624354"/>
                      <a:pt x="282250" y="1650636"/>
                      <a:pt x="0" y="1654531"/>
                    </a:cubicBezTo>
                    <a:cubicBezTo>
                      <a:pt x="-17471" y="1409660"/>
                      <a:pt x="-17561" y="1286661"/>
                      <a:pt x="0" y="1152657"/>
                    </a:cubicBezTo>
                    <a:cubicBezTo>
                      <a:pt x="17561" y="1018653"/>
                      <a:pt x="24252" y="878738"/>
                      <a:pt x="0" y="650782"/>
                    </a:cubicBezTo>
                    <a:cubicBezTo>
                      <a:pt x="-24252" y="422826"/>
                      <a:pt x="4928" y="241488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tx1">
                    <a:lumMod val="50000"/>
                    <a:lumOff val="50000"/>
                  </a:schemeClr>
                </a:solidFill>
                <a:extLst>
                  <a:ext uri="{C807C97D-BFC1-408E-A445-0C87EB9F89A2}">
                    <ask:lineSketchStyleProps xmlns=""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571500" indent="-571500">
                  <a:buFont typeface="+mj-lt"/>
                  <a:buAutoNum type="arabicPeriod"/>
                </a:pPr>
                <a:endParaRPr lang="en-US" sz="2800" i="1" dirty="0">
                  <a:solidFill>
                    <a:srgbClr val="7030A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96B03F52-B2AD-2200-93ED-790857D46F9B}"/>
                      </a:ext>
                    </a:extLst>
                  </p:cNvPr>
                  <p:cNvSpPr/>
                  <p:nvPr/>
                </p:nvSpPr>
                <p:spPr>
                  <a:xfrm>
                    <a:off x="136057" y="4090709"/>
                    <a:ext cx="2530943" cy="451922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Samp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tx1"/>
                      </a:solidFill>
                      <a:latin typeface="Candara" panose="020E0502030303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96B03F52-B2AD-2200-93ED-790857D46F9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6057" y="4090709"/>
                    <a:ext cx="2530943" cy="45192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27027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5031DAB0-FFB2-8535-FEDA-A13B2F16FDCF}"/>
                      </a:ext>
                    </a:extLst>
                  </p:cNvPr>
                  <p:cNvSpPr/>
                  <p:nvPr/>
                </p:nvSpPr>
                <p:spPr>
                  <a:xfrm>
                    <a:off x="1126657" y="5660457"/>
                    <a:ext cx="3215752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hct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sub>
                          </m:sSub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̅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oMath>
                      </m:oMathPara>
                    </a14:m>
                    <a:endParaRPr lang="en-US" sz="2800" dirty="0"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5031DAB0-FFB2-8535-FEDA-A13B2F16FDC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657" y="5660457"/>
                    <a:ext cx="3215752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930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9A444D41-EF7B-0955-BDD6-3D656BE2E16F}"/>
                    </a:ext>
                  </a:extLst>
                </p:cNvPr>
                <p:cNvSpPr/>
                <p:nvPr/>
              </p:nvSpPr>
              <p:spPr>
                <a:xfrm>
                  <a:off x="5352083" y="2387011"/>
                  <a:ext cx="6379695" cy="73718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ct</m:t>
                            </m:r>
                          </m:e>
                          <m:sub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vec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9A444D41-EF7B-0955-BDD6-3D656BE2E1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2083" y="2387011"/>
                  <a:ext cx="6379695" cy="73718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A86F244-81EC-8262-469A-1619AE6FB5EC}"/>
                    </a:ext>
                  </a:extLst>
                </p:cNvPr>
                <p:cNvSpPr/>
                <p:nvPr/>
              </p:nvSpPr>
              <p:spPr>
                <a:xfrm>
                  <a:off x="5378390" y="3176939"/>
                  <a:ext cx="445141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ct</m:t>
                            </m:r>
                          </m:e>
                          <m:sub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A86F244-81EC-8262-469A-1619AE6FB5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8390" y="3176939"/>
                  <a:ext cx="4451410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119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65F5816E-D654-AF33-7CA7-732005C363AC}"/>
                    </a:ext>
                  </a:extLst>
                </p:cNvPr>
                <p:cNvSpPr/>
                <p:nvPr/>
              </p:nvSpPr>
              <p:spPr>
                <a:xfrm>
                  <a:off x="1191549" y="2288788"/>
                  <a:ext cx="3936269" cy="9666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ct</m:t>
                            </m:r>
                          </m:e>
                          <m:sub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̅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sSub>
                                    <m:sSubPr>
                                      <m:ctrl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sSub>
                                    <m:sSubPr>
                                      <m:ctrl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0,</m:t>
                                      </m:r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65F5816E-D654-AF33-7CA7-732005C363A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1549" y="2288788"/>
                  <a:ext cx="3936269" cy="96661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FFB393C-658E-DFBF-880C-610359CC2AEE}"/>
                  </a:ext>
                </a:extLst>
              </p:cNvPr>
              <p:cNvSpPr/>
              <p:nvPr/>
            </p:nvSpPr>
            <p:spPr>
              <a:xfrm>
                <a:off x="3949148" y="4892697"/>
                <a:ext cx="8083302" cy="9878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Samp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d>
                        <m:dPr>
                          <m:begChr m:val="⌊"/>
                          <m:endChr m:val="⌉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ct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vec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ct</m:t>
                                  </m:r>
                                </m:e>
                                <m:sub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i="1" dirty="0">
                  <a:latin typeface="+mj-lt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FFB393C-658E-DFBF-880C-610359CC2A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148" y="4892697"/>
                <a:ext cx="8083302" cy="987899"/>
              </a:xfrm>
              <a:prstGeom prst="rect">
                <a:avLst/>
              </a:prstGeom>
              <a:blipFill>
                <a:blip r:embed="rId8"/>
                <a:stretch>
                  <a:fillRect b="-5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461F58B-0822-852B-BD3B-8077650E97D9}"/>
                  </a:ext>
                </a:extLst>
              </p:cNvPr>
              <p:cNvSpPr/>
              <p:nvPr/>
            </p:nvSpPr>
            <p:spPr>
              <a:xfrm>
                <a:off x="457200" y="4953000"/>
                <a:ext cx="3174651" cy="924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d>
                        <m:dPr>
                          <m:begChr m:val="⌊"/>
                          <m:endChr m:val="⌉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i="1" dirty="0">
                  <a:latin typeface="+mj-lt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461F58B-0822-852B-BD3B-8077650E97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953000"/>
                <a:ext cx="3174651" cy="9248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8CAF2CF5-319D-7096-347F-4CE29E12D7BA}"/>
              </a:ext>
            </a:extLst>
          </p:cNvPr>
          <p:cNvSpPr txBox="1"/>
          <p:nvPr/>
        </p:nvSpPr>
        <p:spPr>
          <a:xfrm>
            <a:off x="3581400" y="4971871"/>
            <a:ext cx="5453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C00000"/>
                </a:solidFill>
                <a:latin typeface="Marker Felt Thin" panose="02000400000000000000" pitchFamily="2" charset="77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69940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A9D1029-F8AD-F73D-BA84-60417B4E581D}"/>
              </a:ext>
            </a:extLst>
          </p:cNvPr>
          <p:cNvSpPr/>
          <p:nvPr/>
        </p:nvSpPr>
        <p:spPr>
          <a:xfrm>
            <a:off x="6096000" y="0"/>
            <a:ext cx="6594858" cy="6925404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6AF889-171D-EF1C-310D-F3EEE302D819}"/>
              </a:ext>
            </a:extLst>
          </p:cNvPr>
          <p:cNvSpPr/>
          <p:nvPr/>
        </p:nvSpPr>
        <p:spPr>
          <a:xfrm>
            <a:off x="909990" y="2235048"/>
            <a:ext cx="13716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231866-1EF7-5816-4C53-81DFA179D8C3}"/>
              </a:ext>
            </a:extLst>
          </p:cNvPr>
          <p:cNvSpPr/>
          <p:nvPr/>
        </p:nvSpPr>
        <p:spPr>
          <a:xfrm>
            <a:off x="3483728" y="2209800"/>
            <a:ext cx="13716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7DE8BCD-23FD-4CF4-8470-3A188FFFCE5C}"/>
                  </a:ext>
                </a:extLst>
              </p:cNvPr>
              <p:cNvSpPr/>
              <p:nvPr/>
            </p:nvSpPr>
            <p:spPr>
              <a:xfrm>
                <a:off x="1381734" y="2253812"/>
                <a:ext cx="4638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TW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7DE8BCD-23FD-4CF4-8470-3A188FFFCE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734" y="2253812"/>
                <a:ext cx="463845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0915460A-487D-46E0-B680-D8F891F7E46B}"/>
              </a:ext>
            </a:extLst>
          </p:cNvPr>
          <p:cNvSpPr txBox="1"/>
          <p:nvPr/>
        </p:nvSpPr>
        <p:spPr>
          <a:xfrm>
            <a:off x="964613" y="1447800"/>
            <a:ext cx="1321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Regev PK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A4194D8-ABD8-4206-836E-A833802F20E2}"/>
              </a:ext>
            </a:extLst>
          </p:cNvPr>
          <p:cNvSpPr txBox="1"/>
          <p:nvPr/>
        </p:nvSpPr>
        <p:spPr>
          <a:xfrm>
            <a:off x="2960756" y="1447799"/>
            <a:ext cx="3044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(Circular)-LWE samples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8440C20-12DE-4A39-9420-DEA914B36295}"/>
                  </a:ext>
                </a:extLst>
              </p:cNvPr>
              <p:cNvSpPr/>
              <p:nvPr/>
            </p:nvSpPr>
            <p:spPr>
              <a:xfrm>
                <a:off x="3256973" y="2214855"/>
                <a:ext cx="1827380" cy="451922"/>
              </a:xfrm>
              <a:prstGeom prst="rect">
                <a:avLst/>
              </a:prstGeom>
              <a:no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Samp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8440C20-12DE-4A39-9420-DEA914B362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973" y="2214855"/>
                <a:ext cx="1827380" cy="451922"/>
              </a:xfrm>
              <a:prstGeom prst="rect">
                <a:avLst/>
              </a:prstGeom>
              <a:blipFill>
                <a:blip r:embed="rId3"/>
                <a:stretch>
                  <a:fillRect b="-1944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rapezoid 33">
            <a:extLst>
              <a:ext uri="{FF2B5EF4-FFF2-40B4-BE49-F238E27FC236}">
                <a16:creationId xmlns:a16="http://schemas.microsoft.com/office/drawing/2014/main" id="{6185AFF7-0F81-483B-84F4-7A1CE6399D82}"/>
              </a:ext>
            </a:extLst>
          </p:cNvPr>
          <p:cNvSpPr>
            <a:spLocks noChangeAspect="1"/>
          </p:cNvSpPr>
          <p:nvPr/>
        </p:nvSpPr>
        <p:spPr>
          <a:xfrm>
            <a:off x="2503556" y="2672375"/>
            <a:ext cx="3387996" cy="852576"/>
          </a:xfrm>
          <a:prstGeom prst="trapezoid">
            <a:avLst>
              <a:gd name="adj" fmla="val 115981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Special Eval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72B63E7-A212-438D-B4B4-9664B9E8DAA3}"/>
                  </a:ext>
                </a:extLst>
              </p:cNvPr>
              <p:cNvSpPr/>
              <p:nvPr/>
            </p:nvSpPr>
            <p:spPr>
              <a:xfrm>
                <a:off x="2503556" y="3581400"/>
                <a:ext cx="3387996" cy="505291"/>
              </a:xfrm>
              <a:prstGeom prst="rect">
                <a:avLst/>
              </a:prstGeom>
              <a:no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sz="24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RegE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pk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72B63E7-A212-438D-B4B4-9664B9E8D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556" y="3581400"/>
                <a:ext cx="3387996" cy="505291"/>
              </a:xfrm>
              <a:prstGeom prst="rect">
                <a:avLst/>
              </a:prstGeom>
              <a:blipFill>
                <a:blip r:embed="rId5"/>
                <a:stretch>
                  <a:fillRect b="-15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89FD014-89D0-4021-9277-5AFD828330EF}"/>
                  </a:ext>
                </a:extLst>
              </p:cNvPr>
              <p:cNvSpPr/>
              <p:nvPr/>
            </p:nvSpPr>
            <p:spPr>
              <a:xfrm>
                <a:off x="1002977" y="4631778"/>
                <a:ext cx="4507992" cy="47548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="" xmlns:ask="http://schemas.microsoft.com/office/drawing/2018/sketchyshapes" sd="1219033472">
                      <a:custGeom>
                        <a:avLst/>
                        <a:gdLst>
                          <a:gd name="connsiteX0" fmla="*/ 0 w 4505209"/>
                          <a:gd name="connsiteY0" fmla="*/ 0 h 474810"/>
                          <a:gd name="connsiteX1" fmla="*/ 598549 w 4505209"/>
                          <a:gd name="connsiteY1" fmla="*/ 0 h 474810"/>
                          <a:gd name="connsiteX2" fmla="*/ 1106994 w 4505209"/>
                          <a:gd name="connsiteY2" fmla="*/ 0 h 474810"/>
                          <a:gd name="connsiteX3" fmla="*/ 1660491 w 4505209"/>
                          <a:gd name="connsiteY3" fmla="*/ 0 h 474810"/>
                          <a:gd name="connsiteX4" fmla="*/ 2349145 w 4505209"/>
                          <a:gd name="connsiteY4" fmla="*/ 0 h 474810"/>
                          <a:gd name="connsiteX5" fmla="*/ 2947694 w 4505209"/>
                          <a:gd name="connsiteY5" fmla="*/ 0 h 474810"/>
                          <a:gd name="connsiteX6" fmla="*/ 3501191 w 4505209"/>
                          <a:gd name="connsiteY6" fmla="*/ 0 h 474810"/>
                          <a:gd name="connsiteX7" fmla="*/ 4505209 w 4505209"/>
                          <a:gd name="connsiteY7" fmla="*/ 0 h 474810"/>
                          <a:gd name="connsiteX8" fmla="*/ 4505209 w 4505209"/>
                          <a:gd name="connsiteY8" fmla="*/ 474810 h 474810"/>
                          <a:gd name="connsiteX9" fmla="*/ 3861608 w 4505209"/>
                          <a:gd name="connsiteY9" fmla="*/ 474810 h 474810"/>
                          <a:gd name="connsiteX10" fmla="*/ 3308111 w 4505209"/>
                          <a:gd name="connsiteY10" fmla="*/ 474810 h 474810"/>
                          <a:gd name="connsiteX11" fmla="*/ 2574405 w 4505209"/>
                          <a:gd name="connsiteY11" fmla="*/ 474810 h 474810"/>
                          <a:gd name="connsiteX12" fmla="*/ 1975856 w 4505209"/>
                          <a:gd name="connsiteY12" fmla="*/ 474810 h 474810"/>
                          <a:gd name="connsiteX13" fmla="*/ 1467411 w 4505209"/>
                          <a:gd name="connsiteY13" fmla="*/ 474810 h 474810"/>
                          <a:gd name="connsiteX14" fmla="*/ 778758 w 4505209"/>
                          <a:gd name="connsiteY14" fmla="*/ 474810 h 474810"/>
                          <a:gd name="connsiteX15" fmla="*/ 0 w 4505209"/>
                          <a:gd name="connsiteY15" fmla="*/ 474810 h 474810"/>
                          <a:gd name="connsiteX16" fmla="*/ 0 w 4505209"/>
                          <a:gd name="connsiteY16" fmla="*/ 0 h 4748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4505209" h="474810" fill="none" extrusionOk="0">
                            <a:moveTo>
                              <a:pt x="0" y="0"/>
                            </a:moveTo>
                            <a:cubicBezTo>
                              <a:pt x="200433" y="10093"/>
                              <a:pt x="434954" y="-5265"/>
                              <a:pt x="598549" y="0"/>
                            </a:cubicBezTo>
                            <a:cubicBezTo>
                              <a:pt x="762144" y="5265"/>
                              <a:pt x="886282" y="-877"/>
                              <a:pt x="1106994" y="0"/>
                            </a:cubicBezTo>
                            <a:cubicBezTo>
                              <a:pt x="1327706" y="877"/>
                              <a:pt x="1545293" y="6894"/>
                              <a:pt x="1660491" y="0"/>
                            </a:cubicBezTo>
                            <a:cubicBezTo>
                              <a:pt x="1775689" y="-6894"/>
                              <a:pt x="2026474" y="-25476"/>
                              <a:pt x="2349145" y="0"/>
                            </a:cubicBezTo>
                            <a:cubicBezTo>
                              <a:pt x="2671816" y="25476"/>
                              <a:pt x="2789051" y="14737"/>
                              <a:pt x="2947694" y="0"/>
                            </a:cubicBezTo>
                            <a:cubicBezTo>
                              <a:pt x="3106337" y="-14737"/>
                              <a:pt x="3348209" y="-5753"/>
                              <a:pt x="3501191" y="0"/>
                            </a:cubicBezTo>
                            <a:cubicBezTo>
                              <a:pt x="3654173" y="5753"/>
                              <a:pt x="4193264" y="-9724"/>
                              <a:pt x="4505209" y="0"/>
                            </a:cubicBezTo>
                            <a:cubicBezTo>
                              <a:pt x="4495815" y="125022"/>
                              <a:pt x="4501215" y="336222"/>
                              <a:pt x="4505209" y="474810"/>
                            </a:cubicBezTo>
                            <a:cubicBezTo>
                              <a:pt x="4311979" y="464201"/>
                              <a:pt x="4094846" y="460376"/>
                              <a:pt x="3861608" y="474810"/>
                            </a:cubicBezTo>
                            <a:cubicBezTo>
                              <a:pt x="3628370" y="489244"/>
                              <a:pt x="3535064" y="455932"/>
                              <a:pt x="3308111" y="474810"/>
                            </a:cubicBezTo>
                            <a:cubicBezTo>
                              <a:pt x="3081158" y="493688"/>
                              <a:pt x="2850659" y="460697"/>
                              <a:pt x="2574405" y="474810"/>
                            </a:cubicBezTo>
                            <a:cubicBezTo>
                              <a:pt x="2298151" y="488923"/>
                              <a:pt x="2144358" y="504387"/>
                              <a:pt x="1975856" y="474810"/>
                            </a:cubicBezTo>
                            <a:cubicBezTo>
                              <a:pt x="1807354" y="445233"/>
                              <a:pt x="1683193" y="497389"/>
                              <a:pt x="1467411" y="474810"/>
                            </a:cubicBezTo>
                            <a:cubicBezTo>
                              <a:pt x="1251630" y="452231"/>
                              <a:pt x="1005618" y="445716"/>
                              <a:pt x="778758" y="474810"/>
                            </a:cubicBezTo>
                            <a:cubicBezTo>
                              <a:pt x="551898" y="503904"/>
                              <a:pt x="327151" y="470375"/>
                              <a:pt x="0" y="474810"/>
                            </a:cubicBezTo>
                            <a:cubicBezTo>
                              <a:pt x="-11867" y="328156"/>
                              <a:pt x="-6529" y="204008"/>
                              <a:pt x="0" y="0"/>
                            </a:cubicBezTo>
                            <a:close/>
                          </a:path>
                          <a:path w="4505209" h="474810" stroke="0" extrusionOk="0">
                            <a:moveTo>
                              <a:pt x="0" y="0"/>
                            </a:moveTo>
                            <a:cubicBezTo>
                              <a:pt x="245871" y="4245"/>
                              <a:pt x="399198" y="8510"/>
                              <a:pt x="598549" y="0"/>
                            </a:cubicBezTo>
                            <a:cubicBezTo>
                              <a:pt x="797900" y="-8510"/>
                              <a:pt x="932367" y="22229"/>
                              <a:pt x="1106994" y="0"/>
                            </a:cubicBezTo>
                            <a:cubicBezTo>
                              <a:pt x="1281622" y="-22229"/>
                              <a:pt x="1524836" y="-7297"/>
                              <a:pt x="1840700" y="0"/>
                            </a:cubicBezTo>
                            <a:cubicBezTo>
                              <a:pt x="2156564" y="7297"/>
                              <a:pt x="2195204" y="5713"/>
                              <a:pt x="2439249" y="0"/>
                            </a:cubicBezTo>
                            <a:cubicBezTo>
                              <a:pt x="2683294" y="-5713"/>
                              <a:pt x="2746342" y="-8342"/>
                              <a:pt x="3037798" y="0"/>
                            </a:cubicBezTo>
                            <a:cubicBezTo>
                              <a:pt x="3329254" y="8342"/>
                              <a:pt x="3528114" y="31566"/>
                              <a:pt x="3771504" y="0"/>
                            </a:cubicBezTo>
                            <a:cubicBezTo>
                              <a:pt x="4014894" y="-31566"/>
                              <a:pt x="4168468" y="3596"/>
                              <a:pt x="4505209" y="0"/>
                            </a:cubicBezTo>
                            <a:cubicBezTo>
                              <a:pt x="4523304" y="119819"/>
                              <a:pt x="4491991" y="316500"/>
                              <a:pt x="4505209" y="474810"/>
                            </a:cubicBezTo>
                            <a:cubicBezTo>
                              <a:pt x="4248125" y="456049"/>
                              <a:pt x="4139664" y="474407"/>
                              <a:pt x="3951712" y="474810"/>
                            </a:cubicBezTo>
                            <a:cubicBezTo>
                              <a:pt x="3763760" y="475213"/>
                              <a:pt x="3471946" y="473470"/>
                              <a:pt x="3308111" y="474810"/>
                            </a:cubicBezTo>
                            <a:cubicBezTo>
                              <a:pt x="3144276" y="476150"/>
                              <a:pt x="2910546" y="443542"/>
                              <a:pt x="2664509" y="474810"/>
                            </a:cubicBezTo>
                            <a:cubicBezTo>
                              <a:pt x="2418472" y="506078"/>
                              <a:pt x="2282838" y="504383"/>
                              <a:pt x="2065960" y="474810"/>
                            </a:cubicBezTo>
                            <a:cubicBezTo>
                              <a:pt x="1849082" y="445237"/>
                              <a:pt x="1667538" y="454254"/>
                              <a:pt x="1332255" y="474810"/>
                            </a:cubicBezTo>
                            <a:cubicBezTo>
                              <a:pt x="996973" y="495366"/>
                              <a:pt x="757369" y="501856"/>
                              <a:pt x="598549" y="474810"/>
                            </a:cubicBezTo>
                            <a:cubicBezTo>
                              <a:pt x="439729" y="447764"/>
                              <a:pt x="287402" y="452044"/>
                              <a:pt x="0" y="474810"/>
                            </a:cubicBezTo>
                            <a:cubicBezTo>
                              <a:pt x="22190" y="348128"/>
                              <a:pt x="-22966" y="191824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</a:rPr>
                  <a:t>Hint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×ℓ</m:t>
                        </m:r>
                      </m:sup>
                    </m:sSubSup>
                    <m:d>
                      <m:dPr>
                        <m:begChr m:val="|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ct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89FD014-89D0-4021-9277-5AFD828330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977" y="4631778"/>
                <a:ext cx="4507992" cy="475488"/>
              </a:xfrm>
              <a:prstGeom prst="rect">
                <a:avLst/>
              </a:prstGeom>
              <a:blipFill>
                <a:blip r:embed="rId6"/>
                <a:stretch>
                  <a:fillRect t="-115385" b="-182051"/>
                </a:stretch>
              </a:blipFill>
              <a:ln w="1270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4505209"/>
                          <a:gd name="connsiteY0" fmla="*/ 0 h 474810"/>
                          <a:gd name="connsiteX1" fmla="*/ 598549 w 4505209"/>
                          <a:gd name="connsiteY1" fmla="*/ 0 h 474810"/>
                          <a:gd name="connsiteX2" fmla="*/ 1106994 w 4505209"/>
                          <a:gd name="connsiteY2" fmla="*/ 0 h 474810"/>
                          <a:gd name="connsiteX3" fmla="*/ 1660491 w 4505209"/>
                          <a:gd name="connsiteY3" fmla="*/ 0 h 474810"/>
                          <a:gd name="connsiteX4" fmla="*/ 2349145 w 4505209"/>
                          <a:gd name="connsiteY4" fmla="*/ 0 h 474810"/>
                          <a:gd name="connsiteX5" fmla="*/ 2947694 w 4505209"/>
                          <a:gd name="connsiteY5" fmla="*/ 0 h 474810"/>
                          <a:gd name="connsiteX6" fmla="*/ 3501191 w 4505209"/>
                          <a:gd name="connsiteY6" fmla="*/ 0 h 474810"/>
                          <a:gd name="connsiteX7" fmla="*/ 4505209 w 4505209"/>
                          <a:gd name="connsiteY7" fmla="*/ 0 h 474810"/>
                          <a:gd name="connsiteX8" fmla="*/ 4505209 w 4505209"/>
                          <a:gd name="connsiteY8" fmla="*/ 474810 h 474810"/>
                          <a:gd name="connsiteX9" fmla="*/ 3861608 w 4505209"/>
                          <a:gd name="connsiteY9" fmla="*/ 474810 h 474810"/>
                          <a:gd name="connsiteX10" fmla="*/ 3308111 w 4505209"/>
                          <a:gd name="connsiteY10" fmla="*/ 474810 h 474810"/>
                          <a:gd name="connsiteX11" fmla="*/ 2574405 w 4505209"/>
                          <a:gd name="connsiteY11" fmla="*/ 474810 h 474810"/>
                          <a:gd name="connsiteX12" fmla="*/ 1975856 w 4505209"/>
                          <a:gd name="connsiteY12" fmla="*/ 474810 h 474810"/>
                          <a:gd name="connsiteX13" fmla="*/ 1467411 w 4505209"/>
                          <a:gd name="connsiteY13" fmla="*/ 474810 h 474810"/>
                          <a:gd name="connsiteX14" fmla="*/ 778758 w 4505209"/>
                          <a:gd name="connsiteY14" fmla="*/ 474810 h 474810"/>
                          <a:gd name="connsiteX15" fmla="*/ 0 w 4505209"/>
                          <a:gd name="connsiteY15" fmla="*/ 474810 h 474810"/>
                          <a:gd name="connsiteX16" fmla="*/ 0 w 4505209"/>
                          <a:gd name="connsiteY16" fmla="*/ 0 h 4748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4505209" h="474810" fill="none" extrusionOk="0">
                            <a:moveTo>
                              <a:pt x="0" y="0"/>
                            </a:moveTo>
                            <a:cubicBezTo>
                              <a:pt x="200433" y="10093"/>
                              <a:pt x="434954" y="-5265"/>
                              <a:pt x="598549" y="0"/>
                            </a:cubicBezTo>
                            <a:cubicBezTo>
                              <a:pt x="762144" y="5265"/>
                              <a:pt x="886282" y="-877"/>
                              <a:pt x="1106994" y="0"/>
                            </a:cubicBezTo>
                            <a:cubicBezTo>
                              <a:pt x="1327706" y="877"/>
                              <a:pt x="1545293" y="6894"/>
                              <a:pt x="1660491" y="0"/>
                            </a:cubicBezTo>
                            <a:cubicBezTo>
                              <a:pt x="1775689" y="-6894"/>
                              <a:pt x="2026474" y="-25476"/>
                              <a:pt x="2349145" y="0"/>
                            </a:cubicBezTo>
                            <a:cubicBezTo>
                              <a:pt x="2671816" y="25476"/>
                              <a:pt x="2789051" y="14737"/>
                              <a:pt x="2947694" y="0"/>
                            </a:cubicBezTo>
                            <a:cubicBezTo>
                              <a:pt x="3106337" y="-14737"/>
                              <a:pt x="3348209" y="-5753"/>
                              <a:pt x="3501191" y="0"/>
                            </a:cubicBezTo>
                            <a:cubicBezTo>
                              <a:pt x="3654173" y="5753"/>
                              <a:pt x="4193264" y="-9724"/>
                              <a:pt x="4505209" y="0"/>
                            </a:cubicBezTo>
                            <a:cubicBezTo>
                              <a:pt x="4495815" y="125022"/>
                              <a:pt x="4501215" y="336222"/>
                              <a:pt x="4505209" y="474810"/>
                            </a:cubicBezTo>
                            <a:cubicBezTo>
                              <a:pt x="4311979" y="464201"/>
                              <a:pt x="4094846" y="460376"/>
                              <a:pt x="3861608" y="474810"/>
                            </a:cubicBezTo>
                            <a:cubicBezTo>
                              <a:pt x="3628370" y="489244"/>
                              <a:pt x="3535064" y="455932"/>
                              <a:pt x="3308111" y="474810"/>
                            </a:cubicBezTo>
                            <a:cubicBezTo>
                              <a:pt x="3081158" y="493688"/>
                              <a:pt x="2850659" y="460697"/>
                              <a:pt x="2574405" y="474810"/>
                            </a:cubicBezTo>
                            <a:cubicBezTo>
                              <a:pt x="2298151" y="488923"/>
                              <a:pt x="2144358" y="504387"/>
                              <a:pt x="1975856" y="474810"/>
                            </a:cubicBezTo>
                            <a:cubicBezTo>
                              <a:pt x="1807354" y="445233"/>
                              <a:pt x="1683193" y="497389"/>
                              <a:pt x="1467411" y="474810"/>
                            </a:cubicBezTo>
                            <a:cubicBezTo>
                              <a:pt x="1251630" y="452231"/>
                              <a:pt x="1005618" y="445716"/>
                              <a:pt x="778758" y="474810"/>
                            </a:cubicBezTo>
                            <a:cubicBezTo>
                              <a:pt x="551898" y="503904"/>
                              <a:pt x="327151" y="470375"/>
                              <a:pt x="0" y="474810"/>
                            </a:cubicBezTo>
                            <a:cubicBezTo>
                              <a:pt x="-11867" y="328156"/>
                              <a:pt x="-6529" y="204008"/>
                              <a:pt x="0" y="0"/>
                            </a:cubicBezTo>
                            <a:close/>
                          </a:path>
                          <a:path w="4505209" h="474810" stroke="0" extrusionOk="0">
                            <a:moveTo>
                              <a:pt x="0" y="0"/>
                            </a:moveTo>
                            <a:cubicBezTo>
                              <a:pt x="245871" y="4245"/>
                              <a:pt x="399198" y="8510"/>
                              <a:pt x="598549" y="0"/>
                            </a:cubicBezTo>
                            <a:cubicBezTo>
                              <a:pt x="797900" y="-8510"/>
                              <a:pt x="932367" y="22229"/>
                              <a:pt x="1106994" y="0"/>
                            </a:cubicBezTo>
                            <a:cubicBezTo>
                              <a:pt x="1281622" y="-22229"/>
                              <a:pt x="1524836" y="-7297"/>
                              <a:pt x="1840700" y="0"/>
                            </a:cubicBezTo>
                            <a:cubicBezTo>
                              <a:pt x="2156564" y="7297"/>
                              <a:pt x="2195204" y="5713"/>
                              <a:pt x="2439249" y="0"/>
                            </a:cubicBezTo>
                            <a:cubicBezTo>
                              <a:pt x="2683294" y="-5713"/>
                              <a:pt x="2746342" y="-8342"/>
                              <a:pt x="3037798" y="0"/>
                            </a:cubicBezTo>
                            <a:cubicBezTo>
                              <a:pt x="3329254" y="8342"/>
                              <a:pt x="3528114" y="31566"/>
                              <a:pt x="3771504" y="0"/>
                            </a:cubicBezTo>
                            <a:cubicBezTo>
                              <a:pt x="4014894" y="-31566"/>
                              <a:pt x="4168468" y="3596"/>
                              <a:pt x="4505209" y="0"/>
                            </a:cubicBezTo>
                            <a:cubicBezTo>
                              <a:pt x="4523304" y="119819"/>
                              <a:pt x="4491991" y="316500"/>
                              <a:pt x="4505209" y="474810"/>
                            </a:cubicBezTo>
                            <a:cubicBezTo>
                              <a:pt x="4248125" y="456049"/>
                              <a:pt x="4139664" y="474407"/>
                              <a:pt x="3951712" y="474810"/>
                            </a:cubicBezTo>
                            <a:cubicBezTo>
                              <a:pt x="3763760" y="475213"/>
                              <a:pt x="3471946" y="473470"/>
                              <a:pt x="3308111" y="474810"/>
                            </a:cubicBezTo>
                            <a:cubicBezTo>
                              <a:pt x="3144276" y="476150"/>
                              <a:pt x="2910546" y="443542"/>
                              <a:pt x="2664509" y="474810"/>
                            </a:cubicBezTo>
                            <a:cubicBezTo>
                              <a:pt x="2418472" y="506078"/>
                              <a:pt x="2282838" y="504383"/>
                              <a:pt x="2065960" y="474810"/>
                            </a:cubicBezTo>
                            <a:cubicBezTo>
                              <a:pt x="1849082" y="445237"/>
                              <a:pt x="1667538" y="454254"/>
                              <a:pt x="1332255" y="474810"/>
                            </a:cubicBezTo>
                            <a:cubicBezTo>
                              <a:pt x="996973" y="495366"/>
                              <a:pt x="757369" y="501856"/>
                              <a:pt x="598549" y="474810"/>
                            </a:cubicBezTo>
                            <a:cubicBezTo>
                              <a:pt x="439729" y="447764"/>
                              <a:pt x="287402" y="452044"/>
                              <a:pt x="0" y="474810"/>
                            </a:cubicBezTo>
                            <a:cubicBezTo>
                              <a:pt x="22190" y="348128"/>
                              <a:pt x="-22966" y="191824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2149FE9-A1F1-836D-4D72-29B8F456B1CE}"/>
                  </a:ext>
                </a:extLst>
              </p:cNvPr>
              <p:cNvSpPr/>
              <p:nvPr/>
            </p:nvSpPr>
            <p:spPr>
              <a:xfrm>
                <a:off x="533400" y="2753180"/>
                <a:ext cx="1908984" cy="7661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𝑟𝐵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2149FE9-A1F1-836D-4D72-29B8F456B1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753180"/>
                <a:ext cx="1908984" cy="766172"/>
              </a:xfrm>
              <a:prstGeom prst="rect">
                <a:avLst/>
              </a:prstGeom>
              <a:blipFill>
                <a:blip r:embed="rId7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itle 1">
            <a:extLst>
              <a:ext uri="{FF2B5EF4-FFF2-40B4-BE49-F238E27FC236}">
                <a16:creationId xmlns:a16="http://schemas.microsoft.com/office/drawing/2014/main" id="{106BF336-6DD1-F2E7-7196-3F5FFE369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1"/>
            <a:ext cx="10515600" cy="1325563"/>
          </a:xfrm>
        </p:spPr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New Target</a:t>
            </a:r>
            <a:endParaRPr lang="en-US" dirty="0">
              <a:solidFill>
                <a:srgbClr val="7030A0"/>
              </a:solidFill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02A702-7545-AB92-8634-798075A12461}"/>
                  </a:ext>
                </a:extLst>
              </p:cNvPr>
              <p:cNvSpPr txBox="1"/>
              <p:nvPr/>
            </p:nvSpPr>
            <p:spPr>
              <a:xfrm>
                <a:off x="4510093" y="2240808"/>
                <a:ext cx="472301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 sz="4400" dirty="0">
                  <a:solidFill>
                    <a:srgbClr val="0432FF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02A702-7545-AB92-8634-798075A12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093" y="2240808"/>
                <a:ext cx="472301" cy="677108"/>
              </a:xfrm>
              <a:prstGeom prst="rect">
                <a:avLst/>
              </a:prstGeom>
              <a:blipFill>
                <a:blip r:embed="rId8"/>
                <a:stretch>
                  <a:fillRect l="-28947" t="-1852" r="-28947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2B2BC8-58A8-0775-C366-DC4ABBE26483}"/>
                  </a:ext>
                </a:extLst>
              </p:cNvPr>
              <p:cNvSpPr txBox="1"/>
              <p:nvPr/>
            </p:nvSpPr>
            <p:spPr>
              <a:xfrm>
                <a:off x="1905000" y="2227781"/>
                <a:ext cx="472301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 sz="4400" dirty="0">
                  <a:solidFill>
                    <a:srgbClr val="0432FF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2B2BC8-58A8-0775-C366-DC4ABBE26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227781"/>
                <a:ext cx="472301" cy="677108"/>
              </a:xfrm>
              <a:prstGeom prst="rect">
                <a:avLst/>
              </a:prstGeom>
              <a:blipFill>
                <a:blip r:embed="rId9"/>
                <a:stretch>
                  <a:fillRect l="-28947" t="-1852" r="-26316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9D6B2CD-8764-B5F1-4A7E-2C07914B66C4}"/>
                  </a:ext>
                </a:extLst>
              </p:cNvPr>
              <p:cNvSpPr/>
              <p:nvPr/>
            </p:nvSpPr>
            <p:spPr>
              <a:xfrm>
                <a:off x="2362200" y="5481308"/>
                <a:ext cx="2343077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≈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$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 in real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≈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$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 in ideal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9D6B2CD-8764-B5F1-4A7E-2C07914B66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5481308"/>
                <a:ext cx="2343077" cy="954107"/>
              </a:xfrm>
              <a:prstGeom prst="rect">
                <a:avLst/>
              </a:prstGeom>
              <a:blipFill>
                <a:blip r:embed="rId10"/>
                <a:stretch>
                  <a:fillRect l="-1622" t="-6579" r="-432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771B37F-0849-3D96-0D14-142B10C7160B}"/>
              </a:ext>
            </a:extLst>
          </p:cNvPr>
          <p:cNvSpPr txBox="1"/>
          <p:nvPr/>
        </p:nvSpPr>
        <p:spPr>
          <a:xfrm>
            <a:off x="834887" y="5466359"/>
            <a:ext cx="1382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432FF"/>
                </a:solidFill>
                <a:latin typeface="+mj-lt"/>
              </a:rPr>
              <a:t>Feature: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812B7A-EE58-B22D-3CD7-026ABB402914}"/>
              </a:ext>
            </a:extLst>
          </p:cNvPr>
          <p:cNvSpPr txBox="1"/>
          <p:nvPr/>
        </p:nvSpPr>
        <p:spPr>
          <a:xfrm>
            <a:off x="6628441" y="1829727"/>
            <a:ext cx="5030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No attack on LWE components,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+mj-lt"/>
              </a:rPr>
              <a:t>by circular security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8A566E-0037-D0B6-F73C-979F59B66ED0}"/>
              </a:ext>
            </a:extLst>
          </p:cNvPr>
          <p:cNvSpPr txBox="1"/>
          <p:nvPr/>
        </p:nvSpPr>
        <p:spPr>
          <a:xfrm>
            <a:off x="6605250" y="2890230"/>
            <a:ext cx="5510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No attack on hint, since it is random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9150EC-630E-7B8B-D470-A38E10A83F2F}"/>
                  </a:ext>
                </a:extLst>
              </p:cNvPr>
              <p:cNvSpPr txBox="1"/>
              <p:nvPr/>
            </p:nvSpPr>
            <p:spPr>
              <a:xfrm>
                <a:off x="6605250" y="3581400"/>
                <a:ext cx="505335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No attack by trivial combination , </a:t>
                </a:r>
              </a:p>
              <a:p>
                <a:pPr algn="r"/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since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+mj-lt"/>
                  </a:rPr>
                  <a:t> is known as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𝑠𝑎𝑚𝑝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9150EC-630E-7B8B-D470-A38E10A83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250" y="3581400"/>
                <a:ext cx="5053350" cy="830997"/>
              </a:xfrm>
              <a:prstGeom prst="rect">
                <a:avLst/>
              </a:prstGeom>
              <a:blipFill>
                <a:blip r:embed="rId11"/>
                <a:stretch>
                  <a:fillRect l="-2005" t="-7576" r="-1003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FA9C737F-0FB1-4094-CD8E-D0845927161C}"/>
              </a:ext>
            </a:extLst>
          </p:cNvPr>
          <p:cNvSpPr txBox="1"/>
          <p:nvPr/>
        </p:nvSpPr>
        <p:spPr>
          <a:xfrm>
            <a:off x="6264007" y="5512085"/>
            <a:ext cx="60439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+mj-lt"/>
              </a:rPr>
              <a:t>New Target: </a:t>
            </a:r>
          </a:p>
          <a:p>
            <a:r>
              <a:rPr lang="en-US" sz="2400" u="sng" dirty="0">
                <a:solidFill>
                  <a:srgbClr val="FFFF00"/>
                </a:solidFill>
                <a:latin typeface="+mj-lt"/>
              </a:rPr>
              <a:t>Non-trivial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 ways of combining LWE &amp; opening </a:t>
            </a:r>
          </a:p>
        </p:txBody>
      </p:sp>
    </p:spTree>
    <p:extLst>
      <p:ext uri="{BB962C8B-B14F-4D97-AF65-F5344CB8AC3E}">
        <p14:creationId xmlns:p14="http://schemas.microsoft.com/office/powerpoint/2010/main" val="155405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22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B35E52-6737-4385-A3E1-A5C4FC4DE99B}"/>
              </a:ext>
            </a:extLst>
          </p:cNvPr>
          <p:cNvSpPr txBox="1"/>
          <p:nvPr/>
        </p:nvSpPr>
        <p:spPr>
          <a:xfrm>
            <a:off x="4389874" y="2967335"/>
            <a:ext cx="34092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Thank You!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774D23-2AF5-45E2-B8EF-69B3CB9350D0}"/>
              </a:ext>
            </a:extLst>
          </p:cNvPr>
          <p:cNvSpPr/>
          <p:nvPr/>
        </p:nvSpPr>
        <p:spPr>
          <a:xfrm>
            <a:off x="4854392" y="4006334"/>
            <a:ext cx="2513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eprint.iacr.org/2025/390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CE43A5-7748-4648-96E9-9DCC22CD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07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36E14D14-66FF-2F42-A994-4AC325C4154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9BFBF92-BDFA-1247-94E4-7CAF62FD21E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313777" y="1589799"/>
                <a:ext cx="3714750" cy="1958182"/>
              </a:xfrm>
              <a:noFill/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en-US" sz="8000" b="1" dirty="0" err="1">
                    <a:solidFill>
                      <a:srgbClr val="C00000"/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iO</a:t>
                </a:r>
                <a:r>
                  <a:rPr lang="en-US" sz="8000" b="1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en-US" sz="6700" b="1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+</a:t>
                </a:r>
                <a:br>
                  <a:rPr lang="en-US" sz="6700" b="1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</a:br>
                <a:r>
                  <a:rPr lang="en-US" sz="3600" b="1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minimal hardness</a:t>
                </a:r>
                <a:br>
                  <a:rPr lang="en-US" sz="3600" b="1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</a:br>
                <a:r>
                  <a:rPr lang="en-US" sz="3600" b="1" dirty="0">
                    <a:solidFill>
                      <a:schemeClr val="accent5">
                        <a:lumMod val="75000"/>
                      </a:schemeClr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(e.g. </a:t>
                </a:r>
                <a:r>
                  <a:rPr lang="en-US" altLang="ja-JP" sz="3600" dirty="0">
                    <a:solidFill>
                      <a:schemeClr val="accent5">
                        <a:lumMod val="75000"/>
                      </a:schemeClr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NP</a:t>
                </a:r>
                <a14:m>
                  <m:oMath xmlns:m="http://schemas.openxmlformats.org/officeDocument/2006/math">
                    <m:r>
                      <a:rPr lang="en-US" altLang="ja-JP" sz="360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ja-JP" sz="3600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⊊</m:t>
                    </m:r>
                  </m:oMath>
                </a14:m>
                <a:r>
                  <a:rPr lang="en-US" altLang="ja-JP" sz="3600" b="1" dirty="0">
                    <a:solidFill>
                      <a:schemeClr val="accent5">
                        <a:lumMod val="75000"/>
                      </a:schemeClr>
                    </a:solidFill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 ioBPP)</a:t>
                </a:r>
                <a:endParaRPr lang="en-US" sz="3600" b="1" dirty="0">
                  <a:solidFill>
                    <a:srgbClr val="C00000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9BFBF92-BDFA-1247-94E4-7CAF62FD21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313777" y="1589799"/>
                <a:ext cx="3714750" cy="1958182"/>
              </a:xfrm>
              <a:blipFill>
                <a:blip r:embed="rId4"/>
                <a:stretch>
                  <a:fillRect t="-17757" b="-10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D44EEFA2-7955-D241-B665-2550B000F01D}"/>
              </a:ext>
            </a:extLst>
          </p:cNvPr>
          <p:cNvSpPr txBox="1"/>
          <p:nvPr/>
        </p:nvSpPr>
        <p:spPr>
          <a:xfrm>
            <a:off x="904984" y="2947891"/>
            <a:ext cx="2461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Trapdoor Permutation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616C61-D382-5D4A-83A5-E19B2E3F9603}"/>
              </a:ext>
            </a:extLst>
          </p:cNvPr>
          <p:cNvSpPr txBox="1"/>
          <p:nvPr/>
        </p:nvSpPr>
        <p:spPr>
          <a:xfrm>
            <a:off x="904984" y="4382181"/>
            <a:ext cx="3714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Fully Homomorphic Encryption *</a:t>
            </a:r>
            <a:endParaRPr lang="en-US" b="1" dirty="0">
              <a:solidFill>
                <a:srgbClr val="0432FF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DFF60C-06FD-A14B-BEB4-B669A03A50E8}"/>
              </a:ext>
            </a:extLst>
          </p:cNvPr>
          <p:cNvSpPr txBox="1"/>
          <p:nvPr/>
        </p:nvSpPr>
        <p:spPr>
          <a:xfrm>
            <a:off x="904984" y="4847537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Multiparty Computation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293A28-3CD8-5042-B4EE-19AC1F396A94}"/>
              </a:ext>
            </a:extLst>
          </p:cNvPr>
          <p:cNvSpPr txBox="1"/>
          <p:nvPr/>
        </p:nvSpPr>
        <p:spPr>
          <a:xfrm>
            <a:off x="904984" y="1598201"/>
            <a:ext cx="2385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Public Key Encryption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709B277-E9F4-8E44-8629-BEE495B90140}"/>
              </a:ext>
            </a:extLst>
          </p:cNvPr>
          <p:cNvSpPr/>
          <p:nvPr/>
        </p:nvSpPr>
        <p:spPr>
          <a:xfrm>
            <a:off x="904984" y="2490691"/>
            <a:ext cx="183107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Short Signature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B96935-7A07-1C47-BCB4-86F66E21C96A}"/>
              </a:ext>
            </a:extLst>
          </p:cNvPr>
          <p:cNvSpPr/>
          <p:nvPr/>
        </p:nvSpPr>
        <p:spPr>
          <a:xfrm>
            <a:off x="904984" y="3916825"/>
            <a:ext cx="297158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Attribute-Based Encryption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BD954F2-EE87-5041-977B-CEF993C2D7AD}"/>
              </a:ext>
            </a:extLst>
          </p:cNvPr>
          <p:cNvSpPr/>
          <p:nvPr/>
        </p:nvSpPr>
        <p:spPr>
          <a:xfrm>
            <a:off x="904984" y="5312891"/>
            <a:ext cx="41116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(Non-Interactive) Zero-Knowledge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5F2A3E-2F59-5441-BF46-FFA0BEE04D3E}"/>
              </a:ext>
            </a:extLst>
          </p:cNvPr>
          <p:cNvSpPr txBox="1"/>
          <p:nvPr/>
        </p:nvSpPr>
        <p:spPr>
          <a:xfrm>
            <a:off x="904984" y="3451469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Identity-Based Encryption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CA4A46-9FD4-3042-99F7-8170182D71CA}"/>
              </a:ext>
            </a:extLst>
          </p:cNvPr>
          <p:cNvSpPr txBox="1"/>
          <p:nvPr/>
        </p:nvSpPr>
        <p:spPr>
          <a:xfrm>
            <a:off x="8154190" y="2999508"/>
            <a:ext cx="3047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432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Correlation Intractable Hash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F9BFF8C-D5C2-DA4A-B5CE-53F105B01F67}"/>
              </a:ext>
            </a:extLst>
          </p:cNvPr>
          <p:cNvGrpSpPr/>
          <p:nvPr/>
        </p:nvGrpSpPr>
        <p:grpSpPr>
          <a:xfrm>
            <a:off x="6415982" y="1143000"/>
            <a:ext cx="4828370" cy="5041380"/>
            <a:chOff x="4129982" y="1143000"/>
            <a:chExt cx="4828370" cy="504138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E3E377C-563E-EB49-A87C-845F54A68C30}"/>
                </a:ext>
              </a:extLst>
            </p:cNvPr>
            <p:cNvSpPr txBox="1"/>
            <p:nvPr/>
          </p:nvSpPr>
          <p:spPr>
            <a:xfrm>
              <a:off x="5705538" y="2071254"/>
              <a:ext cx="32528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0432FF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(Doubly) Deniable Encryption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4FC669F-AFAE-1B45-8483-FC7C4127FBE6}"/>
                </a:ext>
              </a:extLst>
            </p:cNvPr>
            <p:cNvSpPr txBox="1"/>
            <p:nvPr/>
          </p:nvSpPr>
          <p:spPr>
            <a:xfrm>
              <a:off x="4455068" y="3927762"/>
              <a:ext cx="45032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0432FF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Multi-Party Non-Interactive Key Exchange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8C3072D-77F6-274D-AC3A-71A21014837C}"/>
                </a:ext>
              </a:extLst>
            </p:cNvPr>
            <p:cNvSpPr txBox="1"/>
            <p:nvPr/>
          </p:nvSpPr>
          <p:spPr>
            <a:xfrm>
              <a:off x="6436508" y="4856016"/>
              <a:ext cx="25218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0432FF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Succinct Garbled RAM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EBD6457-1F05-BA42-A61D-9326B7F85E78}"/>
                </a:ext>
              </a:extLst>
            </p:cNvPr>
            <p:cNvSpPr txBox="1"/>
            <p:nvPr/>
          </p:nvSpPr>
          <p:spPr>
            <a:xfrm>
              <a:off x="4129982" y="5784270"/>
              <a:ext cx="48283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0432FF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Constant Round Concurrent ZK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B9D3DFC-A9B2-FF4B-9FA8-266F4843E923}"/>
                </a:ext>
              </a:extLst>
            </p:cNvPr>
            <p:cNvSpPr txBox="1"/>
            <p:nvPr/>
          </p:nvSpPr>
          <p:spPr>
            <a:xfrm>
              <a:off x="6529482" y="1143000"/>
              <a:ext cx="24288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0432FF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Functional Encryption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A30EE33-7C0F-CF46-BF7A-31178D26E588}"/>
                </a:ext>
              </a:extLst>
            </p:cNvPr>
            <p:cNvSpPr txBox="1"/>
            <p:nvPr/>
          </p:nvSpPr>
          <p:spPr>
            <a:xfrm>
              <a:off x="5732533" y="4391889"/>
              <a:ext cx="32258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0432FF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OWF with poly hard core bits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B2A770D-7529-C148-A808-B72E1342CECE}"/>
                </a:ext>
              </a:extLst>
            </p:cNvPr>
            <p:cNvSpPr txBox="1"/>
            <p:nvPr/>
          </p:nvSpPr>
          <p:spPr>
            <a:xfrm>
              <a:off x="6781153" y="1607127"/>
              <a:ext cx="21771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0432FF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Witness Encryption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AB76D90A-FD27-6046-9418-2AE85950DC27}"/>
              </a:ext>
            </a:extLst>
          </p:cNvPr>
          <p:cNvSpPr txBox="1"/>
          <p:nvPr/>
        </p:nvSpPr>
        <p:spPr>
          <a:xfrm>
            <a:off x="990600" y="5875867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Two-Round MPC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6BD9C7-DB68-FD46-9286-6F6055135C02}"/>
              </a:ext>
            </a:extLst>
          </p:cNvPr>
          <p:cNvSpPr txBox="1"/>
          <p:nvPr/>
        </p:nvSpPr>
        <p:spPr>
          <a:xfrm>
            <a:off x="868631" y="2036291"/>
            <a:ext cx="2788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>
                <a:solidFill>
                  <a:srgbClr val="0432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Hardness of Finding Nash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5FC416F-F27C-1649-AFF1-5652661DBE0A}"/>
              </a:ext>
            </a:extLst>
          </p:cNvPr>
          <p:cNvSpPr txBox="1"/>
          <p:nvPr/>
        </p:nvSpPr>
        <p:spPr>
          <a:xfrm>
            <a:off x="904984" y="1143000"/>
            <a:ext cx="2385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One-Way Functions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D852572-1F91-8145-B805-A5B54152B839}"/>
              </a:ext>
            </a:extLst>
          </p:cNvPr>
          <p:cNvSpPr/>
          <p:nvPr/>
        </p:nvSpPr>
        <p:spPr>
          <a:xfrm rot="5400000">
            <a:off x="5628886" y="3749546"/>
            <a:ext cx="9813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itchFamily="2" charset="2"/>
              </a:rPr>
              <a:t> </a:t>
            </a:r>
            <a:endParaRPr lang="en-US" altLang="ja-JP" sz="48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7074B35-E0AA-E847-BBFA-25DDAE5392DF}"/>
              </a:ext>
            </a:extLst>
          </p:cNvPr>
          <p:cNvSpPr/>
          <p:nvPr/>
        </p:nvSpPr>
        <p:spPr>
          <a:xfrm>
            <a:off x="5237004" y="4495800"/>
            <a:ext cx="169719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Most</a:t>
            </a:r>
          </a:p>
          <a:p>
            <a:pPr algn="ctr"/>
            <a:r>
              <a:rPr lang="en-US" sz="4400" b="1" dirty="0">
                <a:solidFill>
                  <a:srgbClr val="C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Crypto</a:t>
            </a:r>
            <a:endParaRPr lang="en-US" altLang="ja-JP" sz="4400" b="1" dirty="0">
              <a:solidFill>
                <a:srgbClr val="C0000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23A0EDE-3A05-C24A-81EB-947802D37220}"/>
              </a:ext>
            </a:extLst>
          </p:cNvPr>
          <p:cNvSpPr txBox="1"/>
          <p:nvPr/>
        </p:nvSpPr>
        <p:spPr>
          <a:xfrm>
            <a:off x="7467600" y="2514600"/>
            <a:ext cx="3714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432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Secret Sharing for NP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7A16DA9-0979-2144-8829-44E35A2EBC7F}"/>
              </a:ext>
            </a:extLst>
          </p:cNvPr>
          <p:cNvSpPr txBox="1"/>
          <p:nvPr/>
        </p:nvSpPr>
        <p:spPr>
          <a:xfrm>
            <a:off x="6877050" y="3470563"/>
            <a:ext cx="4324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432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SNARG for NP in the standard model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7BECE0B-9518-E346-8517-26F3F63D3624}"/>
              </a:ext>
            </a:extLst>
          </p:cNvPr>
          <p:cNvSpPr txBox="1"/>
          <p:nvPr/>
        </p:nvSpPr>
        <p:spPr>
          <a:xfrm>
            <a:off x="8458200" y="5340293"/>
            <a:ext cx="2786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432FF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Multilinear Map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BD1EDB59-F1C4-6647-B9C5-9003716F8810}"/>
              </a:ext>
            </a:extLst>
          </p:cNvPr>
          <p:cNvSpPr txBox="1">
            <a:spLocks/>
          </p:cNvSpPr>
          <p:nvPr/>
        </p:nvSpPr>
        <p:spPr>
          <a:xfrm>
            <a:off x="3419480" y="-157136"/>
            <a:ext cx="5334000" cy="1701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C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Master Tool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86531B0-CB8F-0168-A7FB-12B1E9438E76}"/>
              </a:ext>
            </a:extLst>
          </p:cNvPr>
          <p:cNvSpPr txBox="1">
            <a:spLocks/>
          </p:cNvSpPr>
          <p:nvPr/>
        </p:nvSpPr>
        <p:spPr>
          <a:xfrm>
            <a:off x="868631" y="5004379"/>
            <a:ext cx="10515600" cy="13255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i="1" dirty="0">
                <a:solidFill>
                  <a:sysClr val="windowText" lastClr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PROM Heuristics[JJLW22] + Best-Possible obfuscation [GR07]: </a:t>
            </a:r>
          </a:p>
          <a:p>
            <a:pPr algn="ctr"/>
            <a:r>
              <a:rPr lang="en-US" sz="3200" i="1" dirty="0">
                <a:solidFill>
                  <a:sysClr val="windowText" lastClr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For natural applications, use </a:t>
            </a:r>
            <a:r>
              <a:rPr lang="en-US" sz="3200" i="1" dirty="0" err="1">
                <a:solidFill>
                  <a:sysClr val="windowText" lastClr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iO</a:t>
            </a:r>
            <a:r>
              <a:rPr lang="en-US" sz="3200" i="1" dirty="0">
                <a:solidFill>
                  <a:sysClr val="windowText" lastClr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as VBB / ideal obfuscation </a:t>
            </a:r>
            <a:endParaRPr lang="en-US" sz="3200" dirty="0">
              <a:solidFill>
                <a:sysClr val="windowText" lastClr="00000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22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4886C-8593-4AA3-B478-BB059117E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</a:t>
            </a:r>
            <a:r>
              <a:rPr lang="en-US" dirty="0" err="1"/>
              <a:t>iO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6B08259-2FD7-4FEB-8CB0-8B3FD3E46926}"/>
              </a:ext>
            </a:extLst>
          </p:cNvPr>
          <p:cNvSpPr/>
          <p:nvPr/>
        </p:nvSpPr>
        <p:spPr>
          <a:xfrm>
            <a:off x="848544" y="1350949"/>
            <a:ext cx="10491864" cy="117764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[JLS21, JLS22]</a:t>
            </a:r>
            <a:r>
              <a:rPr lang="en-US" sz="32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iO</a:t>
            </a:r>
            <a:r>
              <a:rPr lang="en-US" sz="32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exists assuming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LPN        +         Local PRG        +        </a:t>
            </a:r>
            <a:r>
              <a:rPr lang="en-US" sz="3200" dirty="0">
                <a:solidFill>
                  <a:sysClr val="windowText" lastClr="0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Pairing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FFF30D-86C9-4B22-B89B-20265C3E7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3139">
            <a:off x="10309819" y="1004990"/>
            <a:ext cx="991814" cy="1094508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13A4C499-7A0A-4B51-81D6-A97397F0E40A}"/>
              </a:ext>
            </a:extLst>
          </p:cNvPr>
          <p:cNvSpPr/>
          <p:nvPr/>
        </p:nvSpPr>
        <p:spPr>
          <a:xfrm>
            <a:off x="6094476" y="2528596"/>
            <a:ext cx="2947288" cy="588029"/>
          </a:xfrm>
          <a:prstGeom prst="wedgeRoundRectCallout">
            <a:avLst>
              <a:gd name="adj1" fmla="val -50018"/>
              <a:gd name="adj2" fmla="val -81462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[RVV24]: Sparse LPN</a:t>
            </a:r>
          </a:p>
        </p:txBody>
      </p:sp>
    </p:spTree>
    <p:extLst>
      <p:ext uri="{BB962C8B-B14F-4D97-AF65-F5344CB8AC3E}">
        <p14:creationId xmlns:p14="http://schemas.microsoft.com/office/powerpoint/2010/main" val="454330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4886C-8593-4AA3-B478-BB059117E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</a:t>
            </a:r>
            <a:r>
              <a:rPr lang="en-US" dirty="0" err="1"/>
              <a:t>iO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6B08259-2FD7-4FEB-8CB0-8B3FD3E46926}"/>
              </a:ext>
            </a:extLst>
          </p:cNvPr>
          <p:cNvSpPr/>
          <p:nvPr/>
        </p:nvSpPr>
        <p:spPr>
          <a:xfrm>
            <a:off x="848544" y="1350949"/>
            <a:ext cx="10491864" cy="117764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[JLS21, JLS22]</a:t>
            </a:r>
            <a:r>
              <a:rPr lang="en-US" sz="32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iO</a:t>
            </a:r>
            <a:r>
              <a:rPr lang="en-US" sz="32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exists assuming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LPN        +         Local PRG        +        </a:t>
            </a:r>
            <a:r>
              <a:rPr lang="en-US" sz="3200" dirty="0">
                <a:solidFill>
                  <a:srgbClr val="FF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Pairing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F7F8F5-0A15-479B-A9EA-EA98CB3568E2}"/>
              </a:ext>
            </a:extLst>
          </p:cNvPr>
          <p:cNvSpPr txBox="1"/>
          <p:nvPr/>
        </p:nvSpPr>
        <p:spPr>
          <a:xfrm flipH="1">
            <a:off x="848544" y="3155699"/>
            <a:ext cx="4004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Post-quantum</a:t>
            </a:r>
            <a:r>
              <a:rPr lang="en-US" sz="2800" dirty="0"/>
              <a:t> </a:t>
            </a:r>
            <a:r>
              <a:rPr lang="en-US" sz="2800" dirty="0" err="1"/>
              <a:t>iO</a:t>
            </a:r>
            <a:r>
              <a:rPr lang="en-US" sz="2800" dirty="0"/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Why?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FFF30D-86C9-4B22-B89B-20265C3E7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3139">
            <a:off x="10309819" y="1004990"/>
            <a:ext cx="991814" cy="1094508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6DE09EBA-D4A1-4F9F-98AD-5FA592FBA38A}"/>
              </a:ext>
            </a:extLst>
          </p:cNvPr>
          <p:cNvSpPr/>
          <p:nvPr/>
        </p:nvSpPr>
        <p:spPr>
          <a:xfrm>
            <a:off x="6094476" y="2528596"/>
            <a:ext cx="2947288" cy="588029"/>
          </a:xfrm>
          <a:prstGeom prst="wedgeRoundRectCallout">
            <a:avLst>
              <a:gd name="adj1" fmla="val -50018"/>
              <a:gd name="adj2" fmla="val -81462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[RVV24]: Sparse LPN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436637-B2BD-4786-A673-B9FA76976AE8}"/>
              </a:ext>
            </a:extLst>
          </p:cNvPr>
          <p:cNvSpPr txBox="1"/>
          <p:nvPr/>
        </p:nvSpPr>
        <p:spPr>
          <a:xfrm flipH="1">
            <a:off x="848544" y="4304533"/>
            <a:ext cx="110883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iO</a:t>
            </a:r>
            <a:r>
              <a:rPr lang="en-US" sz="2800" dirty="0"/>
              <a:t> is not yet practical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 We’d better aim for “future-proof” constructions.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iO</a:t>
            </a:r>
            <a:r>
              <a:rPr lang="en-US" sz="2800" dirty="0"/>
              <a:t> application for quantum crypto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Obfuscating quantum circuit, Quantum money, Copy protection…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We want different construction method!</a:t>
            </a:r>
          </a:p>
        </p:txBody>
      </p:sp>
    </p:spTree>
    <p:extLst>
      <p:ext uri="{BB962C8B-B14F-4D97-AF65-F5344CB8AC3E}">
        <p14:creationId xmlns:p14="http://schemas.microsoft.com/office/powerpoint/2010/main" val="93355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2C74C72-EB7A-C33D-77FB-31F61EAE0446}"/>
              </a:ext>
            </a:extLst>
          </p:cNvPr>
          <p:cNvSpPr txBox="1"/>
          <p:nvPr/>
        </p:nvSpPr>
        <p:spPr>
          <a:xfrm>
            <a:off x="2037521" y="4477382"/>
            <a:ext cx="8465888" cy="1697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10000"/>
              </a:lnSpc>
            </a:pPr>
            <a:r>
              <a:rPr lang="en-US" sz="2400" i="1" dirty="0">
                <a:solidFill>
                  <a:srgbClr val="7030A0"/>
                </a:solidFill>
                <a:latin typeface="+mj-lt"/>
              </a:rPr>
              <a:t>Circular Shield-Randomness Security </a:t>
            </a:r>
            <a:r>
              <a:rPr lang="en-US" sz="2400" dirty="0">
                <a:latin typeface="+mj-lt"/>
              </a:rPr>
              <a:t>[GP21,BDGM22]</a:t>
            </a:r>
          </a:p>
          <a:p>
            <a:pPr lvl="1">
              <a:lnSpc>
                <a:spcPct val="110000"/>
              </a:lnSpc>
            </a:pPr>
            <a:r>
              <a:rPr lang="en-US" sz="2400" i="1" dirty="0">
                <a:latin typeface="+mj-lt"/>
              </a:rPr>
              <a:t>Homomorphic Pseudorandom LWE Samples </a:t>
            </a:r>
            <a:r>
              <a:rPr lang="en-US" sz="2400" dirty="0">
                <a:latin typeface="+mj-lt"/>
              </a:rPr>
              <a:t>[WW21]</a:t>
            </a:r>
          </a:p>
          <a:p>
            <a:pPr lvl="1">
              <a:lnSpc>
                <a:spcPct val="110000"/>
              </a:lnSpc>
            </a:pPr>
            <a:r>
              <a:rPr lang="en-US" sz="2400" i="1" dirty="0">
                <a:solidFill>
                  <a:srgbClr val="7030A0"/>
                </a:solidFill>
                <a:latin typeface="+mj-lt"/>
              </a:rPr>
              <a:t>Subspace Flooding Assumption </a:t>
            </a:r>
            <a:r>
              <a:rPr lang="en-US" sz="2400" dirty="0">
                <a:latin typeface="+mj-lt"/>
              </a:rPr>
              <a:t>[DQVWW21]</a:t>
            </a:r>
          </a:p>
          <a:p>
            <a:pPr lvl="1">
              <a:lnSpc>
                <a:spcPct val="110000"/>
              </a:lnSpc>
            </a:pP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This work - Circular Security with Random Opening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1B09B0-273E-FE66-09D0-95EDCE3FE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14" y="222841"/>
            <a:ext cx="11277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ndara" panose="020E0502030303020204" pitchFamily="34" charset="0"/>
              </a:rPr>
              <a:t>Grand Goal: </a:t>
            </a:r>
            <a:r>
              <a:rPr lang="en-US" sz="4000" dirty="0" err="1">
                <a:solidFill>
                  <a:srgbClr val="C00000"/>
                </a:solidFill>
                <a:latin typeface="Candara" panose="020E0502030303020204" pitchFamily="34" charset="0"/>
              </a:rPr>
              <a:t>iO</a:t>
            </a:r>
            <a:r>
              <a:rPr lang="en-US" sz="4000" dirty="0">
                <a:solidFill>
                  <a:srgbClr val="C00000"/>
                </a:solidFill>
                <a:latin typeface="Candara" panose="020E0502030303020204" pitchFamily="34" charset="0"/>
              </a:rPr>
              <a:t> from Standard Lattice Assumptions!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E71DB621-8DED-488C-F818-20656D0F2B6C}"/>
              </a:ext>
            </a:extLst>
          </p:cNvPr>
          <p:cNvSpPr txBox="1">
            <a:spLocks/>
          </p:cNvSpPr>
          <p:nvPr/>
        </p:nvSpPr>
        <p:spPr>
          <a:xfrm>
            <a:off x="718415" y="1666606"/>
            <a:ext cx="10851342" cy="1841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So far, </a:t>
            </a:r>
            <a:r>
              <a:rPr lang="en-US" sz="3200" b="1" dirty="0">
                <a:solidFill>
                  <a:srgbClr val="0070C0"/>
                </a:solidFill>
              </a:rPr>
              <a:t>candidates based on multilinear maps </a:t>
            </a:r>
            <a:r>
              <a:rPr lang="en-US" sz="2800" dirty="0"/>
              <a:t>[GGHRSW13…]</a:t>
            </a:r>
          </a:p>
          <a:p>
            <a:r>
              <a:rPr lang="en-US" sz="3600" dirty="0"/>
              <a:t>or,</a:t>
            </a:r>
            <a:r>
              <a:rPr lang="en-US" sz="3600" b="1" dirty="0">
                <a:solidFill>
                  <a:srgbClr val="0070C0"/>
                </a:solidFill>
              </a:rPr>
              <a:t> candidates inspired by FHE </a:t>
            </a:r>
            <a:r>
              <a:rPr lang="en-US" sz="3200" dirty="0"/>
              <a:t>[BDGM20,GP21,BDGM22,WW21,DQVWW21]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83CB91-409F-BC2A-0A2E-C13C13968FB4}"/>
              </a:ext>
            </a:extLst>
          </p:cNvPr>
          <p:cNvSpPr/>
          <p:nvPr/>
        </p:nvSpPr>
        <p:spPr>
          <a:xfrm rot="900000">
            <a:off x="8141457" y="4792145"/>
            <a:ext cx="3200400" cy="646331"/>
          </a:xfrm>
          <a:prstGeom prst="rect">
            <a:avLst/>
          </a:prstGeom>
          <a:solidFill>
            <a:schemeClr val="bg1">
              <a:alpha val="74462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600" i="1" dirty="0">
                <a:solidFill>
                  <a:srgbClr val="0432FF"/>
                </a:solidFill>
                <a:latin typeface="Candara" panose="020E0502030303020204" pitchFamily="34" charset="0"/>
              </a:rPr>
              <a:t>LWE with Hints</a:t>
            </a:r>
            <a:endParaRPr lang="en-US" altLang="ja-JP" sz="2400" dirty="0">
              <a:solidFill>
                <a:srgbClr val="0432FF"/>
              </a:solidFill>
              <a:latin typeface="Candara" panose="020E0502030303020204" pitchFamily="34" charset="0"/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EE2334-5938-6FE9-941C-42D3B85DD1E0}"/>
              </a:ext>
            </a:extLst>
          </p:cNvPr>
          <p:cNvSpPr txBox="1"/>
          <p:nvPr/>
        </p:nvSpPr>
        <p:spPr>
          <a:xfrm>
            <a:off x="1408496" y="3366975"/>
            <a:ext cx="92334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432FF"/>
                </a:solidFill>
                <a:latin typeface="+mj-lt"/>
              </a:rPr>
              <a:t>Intermediate Goal:</a:t>
            </a:r>
          </a:p>
          <a:p>
            <a:r>
              <a:rPr lang="en-US" sz="2800" dirty="0">
                <a:solidFill>
                  <a:srgbClr val="0432FF"/>
                </a:solidFill>
                <a:latin typeface="+mj-lt"/>
              </a:rPr>
              <a:t>Security based on new, simple-to-state, lattice assumptions</a:t>
            </a:r>
          </a:p>
        </p:txBody>
      </p:sp>
    </p:spTree>
    <p:extLst>
      <p:ext uri="{BB962C8B-B14F-4D97-AF65-F5344CB8AC3E}">
        <p14:creationId xmlns:p14="http://schemas.microsoft.com/office/powerpoint/2010/main" val="402984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56FE2AF-9028-4ACB-80D4-252D0942A670}"/>
                  </a:ext>
                </a:extLst>
              </p:cNvPr>
              <p:cNvSpPr/>
              <p:nvPr/>
            </p:nvSpPr>
            <p:spPr>
              <a:xfrm>
                <a:off x="7360436" y="2270659"/>
                <a:ext cx="2675757" cy="36576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</m:acc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Encode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56FE2AF-9028-4ACB-80D4-252D0942A6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436" y="2270659"/>
                <a:ext cx="2675757" cy="365760"/>
              </a:xfrm>
              <a:prstGeom prst="rect">
                <a:avLst/>
              </a:prstGeom>
              <a:blipFill>
                <a:blip r:embed="rId5"/>
                <a:stretch>
                  <a:fillRect t="-26667" b="-1000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D332F32-4728-41C0-AE36-2EAEC7EDA863}"/>
                  </a:ext>
                </a:extLst>
              </p:cNvPr>
              <p:cNvSpPr/>
              <p:nvPr/>
            </p:nvSpPr>
            <p:spPr>
              <a:xfrm>
                <a:off x="7545835" y="4251770"/>
                <a:ext cx="2304958" cy="36576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4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opening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D332F32-4728-41C0-AE36-2EAEC7EDA8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835" y="4251770"/>
                <a:ext cx="2304958" cy="365760"/>
              </a:xfrm>
              <a:prstGeom prst="rect">
                <a:avLst/>
              </a:prstGeom>
              <a:blipFill>
                <a:blip r:embed="rId6"/>
                <a:stretch>
                  <a:fillRect b="-33333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7E80DF1-529F-49EE-ADA5-EDF9C988156A}"/>
                  </a:ext>
                </a:extLst>
              </p:cNvPr>
              <p:cNvSpPr/>
              <p:nvPr/>
            </p:nvSpPr>
            <p:spPr>
              <a:xfrm>
                <a:off x="996344" y="2070381"/>
                <a:ext cx="4007828" cy="8179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TW" sz="2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altLang="zh-TW" sz="28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ctrlPr>
                            <a:rPr lang="en-US" altLang="zh-TW" sz="2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𝑠𝐴</m:t>
                                </m:r>
                                <m:r>
                                  <a:rPr lang="en-US" altLang="zh-TW" sz="28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TW" sz="28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8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2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TW" sz="2800" i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circ</m:t>
                          </m:r>
                        </m:sup>
                      </m:sSup>
                      <m:r>
                        <a:rPr lang="en-US" altLang="zh-TW" sz="28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8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TW" sz="28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accent2">
                      <a:lumMod val="7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7E80DF1-529F-49EE-ADA5-EDF9C98815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344" y="2070381"/>
                <a:ext cx="4007828" cy="8179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rapezoid 6">
            <a:extLst>
              <a:ext uri="{FF2B5EF4-FFF2-40B4-BE49-F238E27FC236}">
                <a16:creationId xmlns:a16="http://schemas.microsoft.com/office/drawing/2014/main" id="{75673BDF-FD12-45EE-AD98-B7D4383D7EAE}"/>
              </a:ext>
            </a:extLst>
          </p:cNvPr>
          <p:cNvSpPr>
            <a:spLocks noChangeAspect="1"/>
          </p:cNvSpPr>
          <p:nvPr/>
        </p:nvSpPr>
        <p:spPr>
          <a:xfrm>
            <a:off x="6450415" y="2655578"/>
            <a:ext cx="4495800" cy="935482"/>
          </a:xfrm>
          <a:prstGeom prst="trapezoid">
            <a:avLst>
              <a:gd name="adj" fmla="val 96047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+mj-lt"/>
              </a:rPr>
              <a:t>HEval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4CAE8FB-D8C7-4E49-8EEB-99777B066F39}"/>
                  </a:ext>
                </a:extLst>
              </p:cNvPr>
              <p:cNvSpPr/>
              <p:nvPr/>
            </p:nvSpPr>
            <p:spPr>
              <a:xfrm>
                <a:off x="6450414" y="3604548"/>
                <a:ext cx="449580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TT</m:t>
                          </m:r>
                        </m:e>
                      </m:acc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Encode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TT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4CAE8FB-D8C7-4E49-8EEB-99777B066F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414" y="3604548"/>
                <a:ext cx="4495800" cy="365760"/>
              </a:xfrm>
              <a:prstGeom prst="rect">
                <a:avLst/>
              </a:prstGeom>
              <a:blipFill>
                <a:blip r:embed="rId8"/>
                <a:stretch>
                  <a:fillRect t="-26667" b="-10000"/>
                </a:stretch>
              </a:blipFill>
              <a:ln w="1270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D8F626B-A8AD-40A8-8251-2059DEEF403D}"/>
              </a:ext>
            </a:extLst>
          </p:cNvPr>
          <p:cNvSpPr txBox="1"/>
          <p:nvPr/>
        </p:nvSpPr>
        <p:spPr>
          <a:xfrm>
            <a:off x="7275302" y="3624862"/>
            <a:ext cx="6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sz="28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6281633-98F1-4B36-B67D-7DB9CE2BA661}"/>
                  </a:ext>
                </a:extLst>
              </p:cNvPr>
              <p:cNvSpPr/>
              <p:nvPr/>
            </p:nvSpPr>
            <p:spPr>
              <a:xfrm>
                <a:off x="6450414" y="4861370"/>
                <a:ext cx="4495800" cy="36576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TT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6281633-98F1-4B36-B67D-7DB9CE2BA6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414" y="4861370"/>
                <a:ext cx="4495800" cy="365760"/>
              </a:xfrm>
              <a:prstGeom prst="rect">
                <a:avLst/>
              </a:prstGeom>
              <a:blipFill>
                <a:blip r:embed="rId9"/>
                <a:stretch>
                  <a:fillRect b="-10000"/>
                </a:stretch>
              </a:blipFill>
              <a:ln w="1270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A1BC0FA-831F-42E0-B960-FFEF2832D4ED}"/>
                  </a:ext>
                </a:extLst>
              </p:cNvPr>
              <p:cNvSpPr/>
              <p:nvPr/>
            </p:nvSpPr>
            <p:spPr>
              <a:xfrm>
                <a:off x="1929612" y="4105862"/>
                <a:ext cx="2150397" cy="523220"/>
              </a:xfrm>
              <a:prstGeom prst="rect">
                <a:avLst/>
              </a:prstGeom>
              <a:solidFill>
                <a:schemeClr val="bg1">
                  <a:alpha val="61759"/>
                </a:schemeClr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b="0" i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Leak</m:t>
                      </m:r>
                      <m:d>
                        <m:dPr>
                          <m:ctrlPr>
                            <a:rPr lang="en-US" altLang="zh-TW" sz="28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8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TW" sz="28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accent3">
                      <a:lumMod val="7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A1BC0FA-831F-42E0-B960-FFEF2832D4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612" y="4105862"/>
                <a:ext cx="215039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929E282-54F4-469D-9D1F-F3C428A9FB7F}"/>
              </a:ext>
            </a:extLst>
          </p:cNvPr>
          <p:cNvCxnSpPr>
            <a:cxnSpLocks/>
          </p:cNvCxnSpPr>
          <p:nvPr/>
        </p:nvCxnSpPr>
        <p:spPr>
          <a:xfrm flipV="1">
            <a:off x="4918745" y="2508960"/>
            <a:ext cx="2320255" cy="94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4B6ACFB-CBE9-4BF8-9EF1-CF34D9652F24}"/>
                  </a:ext>
                </a:extLst>
              </p:cNvPr>
              <p:cNvSpPr txBox="1"/>
              <p:nvPr/>
            </p:nvSpPr>
            <p:spPr>
              <a:xfrm>
                <a:off x="6802873" y="5500916"/>
                <a:ext cx="3871573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0" dirty="0">
                    <a:latin typeface="+mj-lt"/>
                  </a:rPr>
                  <a:t>Succinctness: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</m:acc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≪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TT</m:t>
                        </m:r>
                      </m:e>
                    </m:d>
                  </m:oMath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4B6ACFB-CBE9-4BF8-9EF1-CF34D9652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873" y="5500916"/>
                <a:ext cx="3871573" cy="416845"/>
              </a:xfrm>
              <a:prstGeom prst="rect">
                <a:avLst/>
              </a:prstGeom>
              <a:blipFill>
                <a:blip r:embed="rId11"/>
                <a:stretch>
                  <a:fillRect l="-4902" t="-14286" b="-3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F86D506-197A-48DE-9814-F4E7D82B2F56}"/>
                  </a:ext>
                </a:extLst>
              </p:cNvPr>
              <p:cNvSpPr txBox="1"/>
              <p:nvPr/>
            </p:nvSpPr>
            <p:spPr>
              <a:xfrm>
                <a:off x="6802873" y="5983955"/>
                <a:ext cx="5143716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0" dirty="0">
                    <a:latin typeface="+mj-lt"/>
                  </a:rPr>
                  <a:t>Security: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F86D506-197A-48DE-9814-F4E7D82B2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873" y="5983955"/>
                <a:ext cx="5143716" cy="416845"/>
              </a:xfrm>
              <a:prstGeom prst="rect">
                <a:avLst/>
              </a:prstGeom>
              <a:blipFill>
                <a:blip r:embed="rId12"/>
                <a:stretch>
                  <a:fillRect l="-3695" t="-17647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6BD9AEF-5454-BBF8-FFBF-3E4A03C5F210}"/>
                  </a:ext>
                </a:extLst>
              </p:cNvPr>
              <p:cNvSpPr txBox="1"/>
              <p:nvPr/>
            </p:nvSpPr>
            <p:spPr>
              <a:xfrm>
                <a:off x="6836779" y="1737170"/>
                <a:ext cx="38100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𝐶𝑅𝑆</m:t>
                      </m:r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=$$$$$$…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6BD9AEF-5454-BBF8-FFBF-3E4A03C5F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779" y="1737170"/>
                <a:ext cx="3810000" cy="369332"/>
              </a:xfrm>
              <a:prstGeom prst="rect">
                <a:avLst/>
              </a:prstGeom>
              <a:blipFill>
                <a:blip r:embed="rId13"/>
                <a:stretch>
                  <a:fillRect t="-3279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86A202E-1F7F-A96B-17C8-170086D677F9}"/>
              </a:ext>
            </a:extLst>
          </p:cNvPr>
          <p:cNvSpPr txBox="1"/>
          <p:nvPr/>
        </p:nvSpPr>
        <p:spPr>
          <a:xfrm>
            <a:off x="4855204" y="5689248"/>
            <a:ext cx="2162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ndara" panose="020E0502030303020204" pitchFamily="34" charset="0"/>
              </a:rPr>
              <a:t>Challenge: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638B2A-38CA-E859-7AE4-9546C292A8C5}"/>
              </a:ext>
            </a:extLst>
          </p:cNvPr>
          <p:cNvSpPr txBox="1"/>
          <p:nvPr/>
        </p:nvSpPr>
        <p:spPr>
          <a:xfrm>
            <a:off x="996344" y="1447800"/>
            <a:ext cx="385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ndara" panose="020E0502030303020204" pitchFamily="34" charset="0"/>
              </a:rPr>
              <a:t>(Circular) LWE: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C98C5A-22EF-1FD4-4443-392F8D708F8B}"/>
              </a:ext>
            </a:extLst>
          </p:cNvPr>
          <p:cNvSpPr txBox="1"/>
          <p:nvPr/>
        </p:nvSpPr>
        <p:spPr>
          <a:xfrm>
            <a:off x="1109783" y="4099370"/>
            <a:ext cx="2162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ndara" panose="020E0502030303020204" pitchFamily="34" charset="0"/>
              </a:rPr>
              <a:t>Hint: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313BA86-B609-4E8B-B4B0-4B9A54769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1"/>
            <a:ext cx="10515600" cy="1325563"/>
          </a:xfrm>
        </p:spPr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LWE with Hints</a:t>
            </a:r>
          </a:p>
        </p:txBody>
      </p: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D7DC8F4B-065C-5711-F400-4EA176F62456}"/>
              </a:ext>
            </a:extLst>
          </p:cNvPr>
          <p:cNvCxnSpPr/>
          <p:nvPr/>
        </p:nvCxnSpPr>
        <p:spPr>
          <a:xfrm>
            <a:off x="4080009" y="4409320"/>
            <a:ext cx="3387591" cy="12700"/>
          </a:xfrm>
          <a:prstGeom prst="curvedConnector3">
            <a:avLst/>
          </a:prstGeom>
          <a:ln w="19050"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>
            <a:extLst>
              <a:ext uri="{FF2B5EF4-FFF2-40B4-BE49-F238E27FC236}">
                <a16:creationId xmlns:a16="http://schemas.microsoft.com/office/drawing/2014/main" id="{6070504E-57FD-5D66-0795-80A4BFA23952}"/>
              </a:ext>
            </a:extLst>
          </p:cNvPr>
          <p:cNvCxnSpPr>
            <a:cxnSpLocks/>
          </p:cNvCxnSpPr>
          <p:nvPr/>
        </p:nvCxnSpPr>
        <p:spPr>
          <a:xfrm flipV="1">
            <a:off x="4080009" y="1932730"/>
            <a:ext cx="3387591" cy="2476590"/>
          </a:xfrm>
          <a:prstGeom prst="curvedConnector3">
            <a:avLst/>
          </a:prstGeom>
          <a:ln w="19050"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itle 1">
            <a:extLst>
              <a:ext uri="{FF2B5EF4-FFF2-40B4-BE49-F238E27FC236}">
                <a16:creationId xmlns:a16="http://schemas.microsoft.com/office/drawing/2014/main" id="{4A1C1ACA-035E-BA3A-DEA6-804C0BAD7B88}"/>
              </a:ext>
            </a:extLst>
          </p:cNvPr>
          <p:cNvSpPr txBox="1">
            <a:spLocks/>
          </p:cNvSpPr>
          <p:nvPr/>
        </p:nvSpPr>
        <p:spPr>
          <a:xfrm>
            <a:off x="8329194" y="33194"/>
            <a:ext cx="8189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Candara" panose="020E0502030303020204" pitchFamily="34" charset="0"/>
              </a:rPr>
              <a:t>iO</a:t>
            </a:r>
            <a:r>
              <a:rPr lang="en-US" dirty="0"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261F3F42-BCA6-64A8-7E87-6B767C72E22E}"/>
              </a:ext>
            </a:extLst>
          </p:cNvPr>
          <p:cNvSpPr txBox="1">
            <a:spLocks/>
          </p:cNvSpPr>
          <p:nvPr/>
        </p:nvSpPr>
        <p:spPr>
          <a:xfrm>
            <a:off x="5759670" y="44961"/>
            <a:ext cx="8189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ndara" panose="020E0502030303020204" pitchFamily="34" charset="0"/>
                <a:sym typeface="Wingdings" pitchFamily="2" charset="2"/>
              </a:rPr>
              <a:t></a:t>
            </a:r>
            <a:endParaRPr lang="en-US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45B8777-78C0-71D2-F781-33F5B6742F7E}"/>
                  </a:ext>
                </a:extLst>
              </p:cNvPr>
              <p:cNvSpPr txBox="1"/>
              <p:nvPr/>
            </p:nvSpPr>
            <p:spPr>
              <a:xfrm>
                <a:off x="6802873" y="5486400"/>
                <a:ext cx="4251933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0" dirty="0">
                    <a:latin typeface="+mj-lt"/>
                  </a:rPr>
                  <a:t>Succinctness: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</m:acc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TT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</m:oMath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45B8777-78C0-71D2-F781-33F5B6742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873" y="5486400"/>
                <a:ext cx="4251933" cy="416845"/>
              </a:xfrm>
              <a:prstGeom prst="rect">
                <a:avLst/>
              </a:prstGeom>
              <a:blipFill>
                <a:blip r:embed="rId14"/>
                <a:stretch>
                  <a:fillRect l="-4464" t="-18182" b="-39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itle 1">
            <a:extLst>
              <a:ext uri="{FF2B5EF4-FFF2-40B4-BE49-F238E27FC236}">
                <a16:creationId xmlns:a16="http://schemas.microsoft.com/office/drawing/2014/main" id="{7BCE1187-6B34-AF16-AA2B-16D62D95E800}"/>
              </a:ext>
            </a:extLst>
          </p:cNvPr>
          <p:cNvSpPr txBox="1">
            <a:spLocks/>
          </p:cNvSpPr>
          <p:nvPr/>
        </p:nvSpPr>
        <p:spPr>
          <a:xfrm>
            <a:off x="8001000" y="31530"/>
            <a:ext cx="8189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  <a:latin typeface="Candara" panose="020E0502030303020204" pitchFamily="34" charset="0"/>
              </a:rPr>
              <a:t>x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3CF6981-9954-4AC1-A9A9-FCEC9A3EDE44}"/>
              </a:ext>
            </a:extLst>
          </p:cNvPr>
          <p:cNvSpPr txBox="1">
            <a:spLocks/>
          </p:cNvSpPr>
          <p:nvPr/>
        </p:nvSpPr>
        <p:spPr>
          <a:xfrm>
            <a:off x="8892006" y="57064"/>
            <a:ext cx="17505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Candara" panose="020E0502030303020204" pitchFamily="34" charset="0"/>
              </a:rPr>
              <a:t>[LPST16]</a:t>
            </a:r>
          </a:p>
        </p:txBody>
      </p:sp>
    </p:spTree>
    <p:extLst>
      <p:ext uri="{BB962C8B-B14F-4D97-AF65-F5344CB8AC3E}">
        <p14:creationId xmlns:p14="http://schemas.microsoft.com/office/powerpoint/2010/main" val="382606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  <p:bldP spid="5" grpId="0" animBg="1"/>
      <p:bldP spid="7" grpId="0" animBg="1"/>
      <p:bldP spid="8" grpId="0" animBg="1"/>
      <p:bldP spid="11" grpId="0" animBg="1"/>
      <p:bldP spid="18" grpId="0" animBg="1"/>
      <p:bldP spid="27" grpId="0"/>
      <p:bldP spid="27" grpId="1"/>
      <p:bldP spid="41" grpId="0"/>
      <p:bldP spid="2" grpId="1"/>
      <p:bldP spid="3" grpId="0"/>
      <p:bldP spid="4" grpId="0"/>
      <p:bldP spid="6" grpId="0"/>
      <p:bldP spid="34" grpId="0"/>
      <p:bldP spid="35" grpId="1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CAED51-E22D-2D3E-4ED4-BB4231C70C2C}"/>
                  </a:ext>
                </a:extLst>
              </p:cNvPr>
              <p:cNvSpPr txBox="1"/>
              <p:nvPr/>
            </p:nvSpPr>
            <p:spPr>
              <a:xfrm>
                <a:off x="5443986" y="2590800"/>
                <a:ext cx="54800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 dirty="0">
                    <a:solidFill>
                      <a:srgbClr val="0070C0"/>
                    </a:solidFill>
                    <a:latin typeface="+mj-lt"/>
                  </a:rPr>
                  <a:t>Matrix Preimage</a:t>
                </a:r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endParaRPr lang="en-US" sz="28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CAED51-E22D-2D3E-4ED4-BB4231C70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986" y="2590800"/>
                <a:ext cx="5480043" cy="523220"/>
              </a:xfrm>
              <a:prstGeom prst="rect">
                <a:avLst/>
              </a:prstGeom>
              <a:blipFill>
                <a:blip r:embed="rId2"/>
                <a:stretch>
                  <a:fillRect l="-222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7E80DF1-529F-49EE-ADA5-EDF9C988156A}"/>
                  </a:ext>
                </a:extLst>
              </p:cNvPr>
              <p:cNvSpPr/>
              <p:nvPr/>
            </p:nvSpPr>
            <p:spPr>
              <a:xfrm>
                <a:off x="996344" y="2070381"/>
                <a:ext cx="4007828" cy="8179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TW" sz="2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altLang="zh-TW" sz="28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ctrlPr>
                            <a:rPr lang="en-US" altLang="zh-TW" sz="2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𝑠𝐴</m:t>
                                </m:r>
                                <m:r>
                                  <a:rPr lang="en-US" altLang="zh-TW" sz="28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TW" sz="28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8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2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TW" sz="2800" i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circ</m:t>
                          </m:r>
                        </m:sup>
                      </m:sSup>
                      <m:r>
                        <a:rPr lang="en-US" altLang="zh-TW" sz="28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8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TW" sz="28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7E80DF1-529F-49EE-ADA5-EDF9C98815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344" y="2070381"/>
                <a:ext cx="4007828" cy="8179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D8F626B-A8AD-40A8-8251-2059DEEF403D}"/>
              </a:ext>
            </a:extLst>
          </p:cNvPr>
          <p:cNvSpPr txBox="1"/>
          <p:nvPr/>
        </p:nvSpPr>
        <p:spPr>
          <a:xfrm>
            <a:off x="7275302" y="3624862"/>
            <a:ext cx="6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sz="28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A1BC0FA-831F-42E0-B960-FFEF2832D4ED}"/>
                  </a:ext>
                </a:extLst>
              </p:cNvPr>
              <p:cNvSpPr/>
              <p:nvPr/>
            </p:nvSpPr>
            <p:spPr>
              <a:xfrm>
                <a:off x="1929612" y="4105862"/>
                <a:ext cx="2150397" cy="523220"/>
              </a:xfrm>
              <a:prstGeom prst="rect">
                <a:avLst/>
              </a:prstGeom>
              <a:solidFill>
                <a:schemeClr val="bg1">
                  <a:alpha val="61759"/>
                </a:schemeClr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b="0" i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Leak</m:t>
                      </m:r>
                      <m:d>
                        <m:dPr>
                          <m:ctrlPr>
                            <a:rPr lang="en-US" altLang="zh-TW" sz="28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8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TW" sz="28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accent3">
                      <a:lumMod val="7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A1BC0FA-831F-42E0-B960-FFEF2832D4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612" y="4105862"/>
                <a:ext cx="215039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2638B2A-38CA-E859-7AE4-9546C292A8C5}"/>
              </a:ext>
            </a:extLst>
          </p:cNvPr>
          <p:cNvSpPr txBox="1"/>
          <p:nvPr/>
        </p:nvSpPr>
        <p:spPr>
          <a:xfrm>
            <a:off x="996344" y="1447800"/>
            <a:ext cx="385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ndara" panose="020E0502030303020204" pitchFamily="34" charset="0"/>
              </a:rPr>
              <a:t>(Circular) LWE: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C98C5A-22EF-1FD4-4443-392F8D708F8B}"/>
              </a:ext>
            </a:extLst>
          </p:cNvPr>
          <p:cNvSpPr txBox="1"/>
          <p:nvPr/>
        </p:nvSpPr>
        <p:spPr>
          <a:xfrm>
            <a:off x="1109783" y="4099370"/>
            <a:ext cx="2162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ndara" panose="020E0502030303020204" pitchFamily="34" charset="0"/>
              </a:rPr>
              <a:t>Hint: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313BA86-B609-4E8B-B4B0-4B9A54769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1"/>
            <a:ext cx="10515600" cy="1325563"/>
          </a:xfrm>
        </p:spPr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LWE-with-hints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7C19BD9-169C-9F7C-78CA-DB8BFFD7E0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8837" flipH="1">
            <a:off x="10201318" y="1017744"/>
            <a:ext cx="240978" cy="7147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9414BC7-C82A-583D-C998-53538F0C19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8837" flipH="1">
            <a:off x="7265340" y="3313287"/>
            <a:ext cx="240978" cy="7147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B2CC5F5-1582-AE26-FB32-76975F9302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8837" flipH="1">
            <a:off x="11216252" y="2208745"/>
            <a:ext cx="240977" cy="7147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F024EAC-924E-3A63-2EB2-3B2C3D21BB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8837" flipH="1">
            <a:off x="8442717" y="963945"/>
            <a:ext cx="240977" cy="714764"/>
          </a:xfrm>
          <a:prstGeom prst="rect">
            <a:avLst/>
          </a:prstGeom>
        </p:spPr>
      </p:pic>
      <p:sp>
        <p:nvSpPr>
          <p:cNvPr id="29" name="Rectangle: Rounded Corners 2">
            <a:extLst>
              <a:ext uri="{FF2B5EF4-FFF2-40B4-BE49-F238E27FC236}">
                <a16:creationId xmlns:a16="http://schemas.microsoft.com/office/drawing/2014/main" id="{4FE34666-D12D-D0B5-EA1A-3239361AF3E5}"/>
              </a:ext>
            </a:extLst>
          </p:cNvPr>
          <p:cNvSpPr/>
          <p:nvPr/>
        </p:nvSpPr>
        <p:spPr>
          <a:xfrm>
            <a:off x="5257800" y="4917205"/>
            <a:ext cx="6533965" cy="1521016"/>
          </a:xfrm>
          <a:custGeom>
            <a:avLst/>
            <a:gdLst>
              <a:gd name="connsiteX0" fmla="*/ 0 w 6533965"/>
              <a:gd name="connsiteY0" fmla="*/ 253508 h 1521016"/>
              <a:gd name="connsiteX1" fmla="*/ 253508 w 6533965"/>
              <a:gd name="connsiteY1" fmla="*/ 0 h 1521016"/>
              <a:gd name="connsiteX2" fmla="*/ 862900 w 6533965"/>
              <a:gd name="connsiteY2" fmla="*/ 0 h 1521016"/>
              <a:gd name="connsiteX3" fmla="*/ 1351752 w 6533965"/>
              <a:gd name="connsiteY3" fmla="*/ 0 h 1521016"/>
              <a:gd name="connsiteX4" fmla="*/ 2081683 w 6533965"/>
              <a:gd name="connsiteY4" fmla="*/ 0 h 1521016"/>
              <a:gd name="connsiteX5" fmla="*/ 2630805 w 6533965"/>
              <a:gd name="connsiteY5" fmla="*/ 0 h 1521016"/>
              <a:gd name="connsiteX6" fmla="*/ 3119657 w 6533965"/>
              <a:gd name="connsiteY6" fmla="*/ 0 h 1521016"/>
              <a:gd name="connsiteX7" fmla="*/ 3668779 w 6533965"/>
              <a:gd name="connsiteY7" fmla="*/ 0 h 1521016"/>
              <a:gd name="connsiteX8" fmla="*/ 4398710 w 6533965"/>
              <a:gd name="connsiteY8" fmla="*/ 0 h 1521016"/>
              <a:gd name="connsiteX9" fmla="*/ 4947832 w 6533965"/>
              <a:gd name="connsiteY9" fmla="*/ 0 h 1521016"/>
              <a:gd name="connsiteX10" fmla="*/ 5436684 w 6533965"/>
              <a:gd name="connsiteY10" fmla="*/ 0 h 1521016"/>
              <a:gd name="connsiteX11" fmla="*/ 6280457 w 6533965"/>
              <a:gd name="connsiteY11" fmla="*/ 0 h 1521016"/>
              <a:gd name="connsiteX12" fmla="*/ 6533965 w 6533965"/>
              <a:gd name="connsiteY12" fmla="*/ 253508 h 1521016"/>
              <a:gd name="connsiteX13" fmla="*/ 6533965 w 6533965"/>
              <a:gd name="connsiteY13" fmla="*/ 730088 h 1521016"/>
              <a:gd name="connsiteX14" fmla="*/ 6533965 w 6533965"/>
              <a:gd name="connsiteY14" fmla="*/ 1267508 h 1521016"/>
              <a:gd name="connsiteX15" fmla="*/ 6280457 w 6533965"/>
              <a:gd name="connsiteY15" fmla="*/ 1521016 h 1521016"/>
              <a:gd name="connsiteX16" fmla="*/ 5791604 w 6533965"/>
              <a:gd name="connsiteY16" fmla="*/ 1521016 h 1521016"/>
              <a:gd name="connsiteX17" fmla="*/ 5182213 w 6533965"/>
              <a:gd name="connsiteY17" fmla="*/ 1521016 h 1521016"/>
              <a:gd name="connsiteX18" fmla="*/ 4452282 w 6533965"/>
              <a:gd name="connsiteY18" fmla="*/ 1521016 h 1521016"/>
              <a:gd name="connsiteX19" fmla="*/ 3903160 w 6533965"/>
              <a:gd name="connsiteY19" fmla="*/ 1521016 h 1521016"/>
              <a:gd name="connsiteX20" fmla="*/ 3233499 w 6533965"/>
              <a:gd name="connsiteY20" fmla="*/ 1521016 h 1521016"/>
              <a:gd name="connsiteX21" fmla="*/ 2744647 w 6533965"/>
              <a:gd name="connsiteY21" fmla="*/ 1521016 h 1521016"/>
              <a:gd name="connsiteX22" fmla="*/ 1954447 w 6533965"/>
              <a:gd name="connsiteY22" fmla="*/ 1521016 h 1521016"/>
              <a:gd name="connsiteX23" fmla="*/ 1284786 w 6533965"/>
              <a:gd name="connsiteY23" fmla="*/ 1521016 h 1521016"/>
              <a:gd name="connsiteX24" fmla="*/ 253508 w 6533965"/>
              <a:gd name="connsiteY24" fmla="*/ 1521016 h 1521016"/>
              <a:gd name="connsiteX25" fmla="*/ 0 w 6533965"/>
              <a:gd name="connsiteY25" fmla="*/ 1267508 h 1521016"/>
              <a:gd name="connsiteX26" fmla="*/ 0 w 6533965"/>
              <a:gd name="connsiteY26" fmla="*/ 750368 h 1521016"/>
              <a:gd name="connsiteX27" fmla="*/ 0 w 6533965"/>
              <a:gd name="connsiteY27" fmla="*/ 253508 h 152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533965" h="1521016" fill="none" extrusionOk="0">
                <a:moveTo>
                  <a:pt x="0" y="253508"/>
                </a:moveTo>
                <a:cubicBezTo>
                  <a:pt x="-526" y="102585"/>
                  <a:pt x="142441" y="18233"/>
                  <a:pt x="253508" y="0"/>
                </a:cubicBezTo>
                <a:cubicBezTo>
                  <a:pt x="396945" y="19351"/>
                  <a:pt x="602423" y="2845"/>
                  <a:pt x="862900" y="0"/>
                </a:cubicBezTo>
                <a:cubicBezTo>
                  <a:pt x="1123377" y="-2845"/>
                  <a:pt x="1219522" y="15571"/>
                  <a:pt x="1351752" y="0"/>
                </a:cubicBezTo>
                <a:cubicBezTo>
                  <a:pt x="1483982" y="-15571"/>
                  <a:pt x="1753354" y="24432"/>
                  <a:pt x="2081683" y="0"/>
                </a:cubicBezTo>
                <a:cubicBezTo>
                  <a:pt x="2410012" y="-24432"/>
                  <a:pt x="2437658" y="-21028"/>
                  <a:pt x="2630805" y="0"/>
                </a:cubicBezTo>
                <a:cubicBezTo>
                  <a:pt x="2823952" y="21028"/>
                  <a:pt x="2885639" y="-19951"/>
                  <a:pt x="3119657" y="0"/>
                </a:cubicBezTo>
                <a:cubicBezTo>
                  <a:pt x="3353675" y="19951"/>
                  <a:pt x="3518688" y="-8695"/>
                  <a:pt x="3668779" y="0"/>
                </a:cubicBezTo>
                <a:cubicBezTo>
                  <a:pt x="3818870" y="8695"/>
                  <a:pt x="4061832" y="33883"/>
                  <a:pt x="4398710" y="0"/>
                </a:cubicBezTo>
                <a:cubicBezTo>
                  <a:pt x="4735588" y="-33883"/>
                  <a:pt x="4698978" y="17851"/>
                  <a:pt x="4947832" y="0"/>
                </a:cubicBezTo>
                <a:cubicBezTo>
                  <a:pt x="5196686" y="-17851"/>
                  <a:pt x="5228366" y="-10829"/>
                  <a:pt x="5436684" y="0"/>
                </a:cubicBezTo>
                <a:cubicBezTo>
                  <a:pt x="5645002" y="10829"/>
                  <a:pt x="6094536" y="23045"/>
                  <a:pt x="6280457" y="0"/>
                </a:cubicBezTo>
                <a:cubicBezTo>
                  <a:pt x="6427882" y="18127"/>
                  <a:pt x="6553387" y="132712"/>
                  <a:pt x="6533965" y="253508"/>
                </a:cubicBezTo>
                <a:cubicBezTo>
                  <a:pt x="6532677" y="373535"/>
                  <a:pt x="6521467" y="543666"/>
                  <a:pt x="6533965" y="730088"/>
                </a:cubicBezTo>
                <a:cubicBezTo>
                  <a:pt x="6546463" y="916510"/>
                  <a:pt x="6515697" y="1136435"/>
                  <a:pt x="6533965" y="1267508"/>
                </a:cubicBezTo>
                <a:cubicBezTo>
                  <a:pt x="6526173" y="1393598"/>
                  <a:pt x="6414738" y="1523678"/>
                  <a:pt x="6280457" y="1521016"/>
                </a:cubicBezTo>
                <a:cubicBezTo>
                  <a:pt x="6049068" y="1523839"/>
                  <a:pt x="5985491" y="1529701"/>
                  <a:pt x="5791604" y="1521016"/>
                </a:cubicBezTo>
                <a:cubicBezTo>
                  <a:pt x="5597717" y="1512331"/>
                  <a:pt x="5349991" y="1492854"/>
                  <a:pt x="5182213" y="1521016"/>
                </a:cubicBezTo>
                <a:cubicBezTo>
                  <a:pt x="5014435" y="1549178"/>
                  <a:pt x="4626100" y="1512750"/>
                  <a:pt x="4452282" y="1521016"/>
                </a:cubicBezTo>
                <a:cubicBezTo>
                  <a:pt x="4278464" y="1529282"/>
                  <a:pt x="4111821" y="1526773"/>
                  <a:pt x="3903160" y="1521016"/>
                </a:cubicBezTo>
                <a:cubicBezTo>
                  <a:pt x="3694499" y="1515259"/>
                  <a:pt x="3479449" y="1528344"/>
                  <a:pt x="3233499" y="1521016"/>
                </a:cubicBezTo>
                <a:cubicBezTo>
                  <a:pt x="2987549" y="1513688"/>
                  <a:pt x="2966143" y="1497097"/>
                  <a:pt x="2744647" y="1521016"/>
                </a:cubicBezTo>
                <a:cubicBezTo>
                  <a:pt x="2523151" y="1544935"/>
                  <a:pt x="2217367" y="1492259"/>
                  <a:pt x="1954447" y="1521016"/>
                </a:cubicBezTo>
                <a:cubicBezTo>
                  <a:pt x="1691527" y="1549773"/>
                  <a:pt x="1449215" y="1539377"/>
                  <a:pt x="1284786" y="1521016"/>
                </a:cubicBezTo>
                <a:cubicBezTo>
                  <a:pt x="1120357" y="1502655"/>
                  <a:pt x="668193" y="1540957"/>
                  <a:pt x="253508" y="1521016"/>
                </a:cubicBezTo>
                <a:cubicBezTo>
                  <a:pt x="123704" y="1542792"/>
                  <a:pt x="-7742" y="1439181"/>
                  <a:pt x="0" y="1267508"/>
                </a:cubicBezTo>
                <a:cubicBezTo>
                  <a:pt x="-25644" y="1163854"/>
                  <a:pt x="-1804" y="948757"/>
                  <a:pt x="0" y="750368"/>
                </a:cubicBezTo>
                <a:cubicBezTo>
                  <a:pt x="1804" y="551979"/>
                  <a:pt x="22218" y="430954"/>
                  <a:pt x="0" y="253508"/>
                </a:cubicBezTo>
                <a:close/>
              </a:path>
              <a:path w="6533965" h="1521016" stroke="0" extrusionOk="0">
                <a:moveTo>
                  <a:pt x="0" y="253508"/>
                </a:moveTo>
                <a:cubicBezTo>
                  <a:pt x="-23614" y="98933"/>
                  <a:pt x="110478" y="1134"/>
                  <a:pt x="253508" y="0"/>
                </a:cubicBezTo>
                <a:cubicBezTo>
                  <a:pt x="606018" y="-39107"/>
                  <a:pt x="819919" y="-36481"/>
                  <a:pt x="1043708" y="0"/>
                </a:cubicBezTo>
                <a:cubicBezTo>
                  <a:pt x="1267497" y="36481"/>
                  <a:pt x="1372994" y="4143"/>
                  <a:pt x="1653099" y="0"/>
                </a:cubicBezTo>
                <a:cubicBezTo>
                  <a:pt x="1933204" y="-4143"/>
                  <a:pt x="2074248" y="-25811"/>
                  <a:pt x="2202222" y="0"/>
                </a:cubicBezTo>
                <a:cubicBezTo>
                  <a:pt x="2330196" y="25811"/>
                  <a:pt x="2688220" y="10132"/>
                  <a:pt x="2932152" y="0"/>
                </a:cubicBezTo>
                <a:cubicBezTo>
                  <a:pt x="3176084" y="-10132"/>
                  <a:pt x="3317797" y="6429"/>
                  <a:pt x="3541544" y="0"/>
                </a:cubicBezTo>
                <a:cubicBezTo>
                  <a:pt x="3765291" y="-6429"/>
                  <a:pt x="4125939" y="19307"/>
                  <a:pt x="4331743" y="0"/>
                </a:cubicBezTo>
                <a:cubicBezTo>
                  <a:pt x="4537547" y="-19307"/>
                  <a:pt x="4653770" y="-25615"/>
                  <a:pt x="4880866" y="0"/>
                </a:cubicBezTo>
                <a:cubicBezTo>
                  <a:pt x="5107962" y="25615"/>
                  <a:pt x="5282367" y="34568"/>
                  <a:pt x="5671065" y="0"/>
                </a:cubicBezTo>
                <a:cubicBezTo>
                  <a:pt x="6059763" y="-34568"/>
                  <a:pt x="6116426" y="4725"/>
                  <a:pt x="6280457" y="0"/>
                </a:cubicBezTo>
                <a:cubicBezTo>
                  <a:pt x="6417187" y="-188"/>
                  <a:pt x="6538449" y="101202"/>
                  <a:pt x="6533965" y="253508"/>
                </a:cubicBezTo>
                <a:cubicBezTo>
                  <a:pt x="6528488" y="490795"/>
                  <a:pt x="6520308" y="645078"/>
                  <a:pt x="6533965" y="770648"/>
                </a:cubicBezTo>
                <a:cubicBezTo>
                  <a:pt x="6547622" y="896218"/>
                  <a:pt x="6511136" y="1034485"/>
                  <a:pt x="6533965" y="1267508"/>
                </a:cubicBezTo>
                <a:cubicBezTo>
                  <a:pt x="6541636" y="1397994"/>
                  <a:pt x="6390999" y="1509625"/>
                  <a:pt x="6280457" y="1521016"/>
                </a:cubicBezTo>
                <a:cubicBezTo>
                  <a:pt x="6112561" y="1549887"/>
                  <a:pt x="5930357" y="1515936"/>
                  <a:pt x="5610796" y="1521016"/>
                </a:cubicBezTo>
                <a:cubicBezTo>
                  <a:pt x="5291235" y="1526096"/>
                  <a:pt x="5167764" y="1557806"/>
                  <a:pt x="4820596" y="1521016"/>
                </a:cubicBezTo>
                <a:cubicBezTo>
                  <a:pt x="4473428" y="1484226"/>
                  <a:pt x="4291061" y="1520291"/>
                  <a:pt x="4150935" y="1521016"/>
                </a:cubicBezTo>
                <a:cubicBezTo>
                  <a:pt x="4010809" y="1521741"/>
                  <a:pt x="3829074" y="1527902"/>
                  <a:pt x="3662082" y="1521016"/>
                </a:cubicBezTo>
                <a:cubicBezTo>
                  <a:pt x="3495090" y="1514130"/>
                  <a:pt x="3379387" y="1507838"/>
                  <a:pt x="3112960" y="1521016"/>
                </a:cubicBezTo>
                <a:cubicBezTo>
                  <a:pt x="2846533" y="1534194"/>
                  <a:pt x="2513566" y="1531778"/>
                  <a:pt x="2322760" y="1521016"/>
                </a:cubicBezTo>
                <a:cubicBezTo>
                  <a:pt x="2131954" y="1510254"/>
                  <a:pt x="1863037" y="1496391"/>
                  <a:pt x="1653099" y="1521016"/>
                </a:cubicBezTo>
                <a:cubicBezTo>
                  <a:pt x="1443161" y="1545641"/>
                  <a:pt x="1356027" y="1511076"/>
                  <a:pt x="1103977" y="1521016"/>
                </a:cubicBezTo>
                <a:cubicBezTo>
                  <a:pt x="851927" y="1530956"/>
                  <a:pt x="648311" y="1551964"/>
                  <a:pt x="253508" y="1521016"/>
                </a:cubicBezTo>
                <a:cubicBezTo>
                  <a:pt x="97994" y="1520138"/>
                  <a:pt x="6746" y="1413325"/>
                  <a:pt x="0" y="1267508"/>
                </a:cubicBezTo>
                <a:cubicBezTo>
                  <a:pt x="17589" y="1077140"/>
                  <a:pt x="-12602" y="991213"/>
                  <a:pt x="0" y="760508"/>
                </a:cubicBezTo>
                <a:cubicBezTo>
                  <a:pt x="12602" y="529803"/>
                  <a:pt x="-5981" y="477489"/>
                  <a:pt x="0" y="253508"/>
                </a:cubicBezTo>
                <a:close/>
              </a:path>
            </a:pathLst>
          </a:custGeom>
          <a:noFill/>
          <a:ln w="25400"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+mj-lt"/>
              </a:rPr>
              <a:t>Cryptanalysis: Structural Vulnerabilities on hints or noise leakage!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+mj-lt"/>
              </a:rPr>
              <a:t>[HJL21],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[JLLS23],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This+[DJMMV25]+[AMYY25]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B6B0FDB-82D3-CBF2-9D54-7CAD9DBE3352}"/>
                  </a:ext>
                </a:extLst>
              </p:cNvPr>
              <p:cNvSpPr txBox="1"/>
              <p:nvPr/>
            </p:nvSpPr>
            <p:spPr>
              <a:xfrm>
                <a:off x="5443987" y="3733800"/>
                <a:ext cx="5638165" cy="992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70C0"/>
                    </a:solidFill>
                    <a:latin typeface="+mj-lt"/>
                  </a:rPr>
                  <a:t>Opening</a:t>
                </a:r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 of a zero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ct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+mj-lt"/>
                  </a:rPr>
                  <a:t>w.r.t.</a:t>
                </a:r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pk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endParaRPr lang="en-US" sz="2800" dirty="0">
                  <a:latin typeface="+mj-lt"/>
                </a:endParaRPr>
              </a:p>
              <a:p>
                <a:r>
                  <a:rPr lang="en-US" sz="2800" dirty="0">
                    <a:latin typeface="+mj-lt"/>
                  </a:rPr>
                  <a:t>i.e.,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ct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RegE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0;</m:t>
                        </m:r>
                        <m: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7030A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B6B0FDB-82D3-CBF2-9D54-7CAD9DBE3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987" y="3733800"/>
                <a:ext cx="5638165" cy="992451"/>
              </a:xfrm>
              <a:prstGeom prst="rect">
                <a:avLst/>
              </a:prstGeom>
              <a:blipFill>
                <a:blip r:embed="rId8"/>
                <a:stretch>
                  <a:fillRect l="-2162" t="-6173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1C95924-7FD5-242A-A64A-FB1D0E65B230}"/>
              </a:ext>
            </a:extLst>
          </p:cNvPr>
          <p:cNvSpPr txBox="1"/>
          <p:nvPr/>
        </p:nvSpPr>
        <p:spPr>
          <a:xfrm>
            <a:off x="9489398" y="4186535"/>
            <a:ext cx="22454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chemeClr val="tx1"/>
                </a:solidFill>
                <a:latin typeface="+mj-lt"/>
              </a:rPr>
              <a:t>[GP21</a:t>
            </a:r>
            <a:r>
              <a:rPr lang="en-US" sz="2400" dirty="0">
                <a:latin typeface="+mj-lt"/>
              </a:rPr>
              <a:t>,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BDGM22]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A787D4-944B-8900-3E35-8C4F2A23745D}"/>
              </a:ext>
            </a:extLst>
          </p:cNvPr>
          <p:cNvSpPr txBox="1"/>
          <p:nvPr/>
        </p:nvSpPr>
        <p:spPr>
          <a:xfrm>
            <a:off x="7681692" y="3119735"/>
            <a:ext cx="40531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chemeClr val="tx1"/>
                </a:solidFill>
                <a:latin typeface="+mj-lt"/>
              </a:rPr>
              <a:t>[BDJMMPV2,AKY24]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4309D5-1119-C54C-811A-0354FE302983}"/>
                  </a:ext>
                </a:extLst>
              </p:cNvPr>
              <p:cNvSpPr txBox="1"/>
              <p:nvPr/>
            </p:nvSpPr>
            <p:spPr>
              <a:xfrm>
                <a:off x="5443987" y="1447800"/>
                <a:ext cx="40531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 dirty="0" err="1">
                    <a:solidFill>
                      <a:srgbClr val="0070C0"/>
                    </a:solidFill>
                    <a:latin typeface="+mj-lt"/>
                  </a:rPr>
                  <a:t>Func</a:t>
                </a:r>
                <a:r>
                  <a:rPr lang="en-US" sz="2800" b="1" dirty="0">
                    <a:solidFill>
                      <a:srgbClr val="0070C0"/>
                    </a:solidFill>
                    <a:latin typeface="+mj-lt"/>
                  </a:rPr>
                  <a:t> of secret</a:t>
                </a:r>
                <a:r>
                  <a:rPr lang="en-US" sz="2800" b="1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Leak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4309D5-1119-C54C-811A-0354FE302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987" y="1447800"/>
                <a:ext cx="4053108" cy="523220"/>
              </a:xfrm>
              <a:prstGeom prst="rect">
                <a:avLst/>
              </a:prstGeom>
              <a:blipFill>
                <a:blip r:embed="rId12"/>
                <a:stretch>
                  <a:fillRect l="-3125" t="-14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A6E76CC-36D7-6AF4-AC1C-5E895542CA56}"/>
              </a:ext>
            </a:extLst>
          </p:cNvPr>
          <p:cNvSpPr txBox="1"/>
          <p:nvPr/>
        </p:nvSpPr>
        <p:spPr>
          <a:xfrm>
            <a:off x="8181461" y="1960002"/>
            <a:ext cx="35533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chemeClr val="tx1"/>
                </a:solidFill>
                <a:latin typeface="+mj-lt"/>
              </a:rPr>
              <a:t>[WW21,</a:t>
            </a:r>
            <a:r>
              <a:rPr lang="en-US" sz="2400" dirty="0">
                <a:latin typeface="+mj-lt"/>
              </a:rPr>
              <a:t>DQVWW21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]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C85FFE4-385E-3764-5C1F-D74E2D8F6E24}"/>
                  </a:ext>
                </a:extLst>
              </p:cNvPr>
              <p:cNvSpPr txBox="1"/>
              <p:nvPr/>
            </p:nvSpPr>
            <p:spPr>
              <a:xfrm>
                <a:off x="8907645" y="1456396"/>
                <a:ext cx="20888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0" dirty="0">
                    <a:solidFill>
                      <a:schemeClr val="tx1"/>
                    </a:solidFill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Leak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C85FFE4-385E-3764-5C1F-D74E2D8F6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7645" y="1456396"/>
                <a:ext cx="2088817" cy="523220"/>
              </a:xfrm>
              <a:prstGeom prst="rect">
                <a:avLst/>
              </a:prstGeom>
              <a:blipFill>
                <a:blip r:embed="rId13"/>
                <a:stretch>
                  <a:fillRect l="-6061" t="-14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D7FFDAF-38A8-AF60-1668-539EAF21C302}"/>
                  </a:ext>
                </a:extLst>
              </p:cNvPr>
              <p:cNvSpPr txBox="1"/>
              <p:nvPr/>
            </p:nvSpPr>
            <p:spPr>
              <a:xfrm>
                <a:off x="9930334" y="2612792"/>
                <a:ext cx="20888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0" dirty="0">
                    <a:solidFill>
                      <a:schemeClr val="tx1"/>
                    </a:solidFill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Leak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D7FFDAF-38A8-AF60-1668-539EAF21C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0334" y="2612792"/>
                <a:ext cx="2088817" cy="523220"/>
              </a:xfrm>
              <a:prstGeom prst="rect">
                <a:avLst/>
              </a:prstGeom>
              <a:blipFill>
                <a:blip r:embed="rId14"/>
                <a:stretch>
                  <a:fillRect l="-6122" t="-15294" b="-3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303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9" grpId="0" animBg="1"/>
      <p:bldP spid="2" grpId="0"/>
      <p:bldP spid="3" grpId="0"/>
      <p:bldP spid="7" grpId="0"/>
      <p:bldP spid="12" grpId="0"/>
      <p:bldP spid="13" grpId="0"/>
      <p:bldP spid="17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7E80DF1-529F-49EE-ADA5-EDF9C988156A}"/>
                  </a:ext>
                </a:extLst>
              </p:cNvPr>
              <p:cNvSpPr/>
              <p:nvPr/>
            </p:nvSpPr>
            <p:spPr>
              <a:xfrm>
                <a:off x="996344" y="2070381"/>
                <a:ext cx="4007828" cy="8179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TW" sz="280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altLang="zh-TW" sz="28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ctrlPr>
                            <a:rPr lang="en-US" altLang="zh-TW" sz="2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𝑠𝐴</m:t>
                                </m:r>
                                <m:r>
                                  <a:rPr lang="en-US" altLang="zh-TW" sz="28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TW" sz="28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28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2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TW" sz="2800" i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circ</m:t>
                          </m:r>
                        </m:sup>
                      </m:sSup>
                      <m:r>
                        <a:rPr lang="en-US" altLang="zh-TW" sz="28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8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TW" sz="2800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accent2">
                      <a:lumMod val="7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7E80DF1-529F-49EE-ADA5-EDF9C98815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344" y="2070381"/>
                <a:ext cx="4007828" cy="8179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D8F626B-A8AD-40A8-8251-2059DEEF403D}"/>
              </a:ext>
            </a:extLst>
          </p:cNvPr>
          <p:cNvSpPr txBox="1"/>
          <p:nvPr/>
        </p:nvSpPr>
        <p:spPr>
          <a:xfrm>
            <a:off x="7275302" y="3624862"/>
            <a:ext cx="6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sz="28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A1BC0FA-831F-42E0-B960-FFEF2832D4ED}"/>
                  </a:ext>
                </a:extLst>
              </p:cNvPr>
              <p:cNvSpPr/>
              <p:nvPr/>
            </p:nvSpPr>
            <p:spPr>
              <a:xfrm>
                <a:off x="1929612" y="4105862"/>
                <a:ext cx="2150397" cy="523220"/>
              </a:xfrm>
              <a:prstGeom prst="rect">
                <a:avLst/>
              </a:prstGeom>
              <a:solidFill>
                <a:schemeClr val="bg1">
                  <a:alpha val="61759"/>
                </a:schemeClr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b="0" i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Leak</m:t>
                      </m:r>
                      <m:d>
                        <m:dPr>
                          <m:ctrlPr>
                            <a:rPr lang="en-US" altLang="zh-TW" sz="28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8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TW" sz="28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accent3">
                      <a:lumMod val="7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A1BC0FA-831F-42E0-B960-FFEF2832D4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612" y="4105862"/>
                <a:ext cx="215039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itle 1">
            <a:extLst>
              <a:ext uri="{FF2B5EF4-FFF2-40B4-BE49-F238E27FC236}">
                <a16:creationId xmlns:a16="http://schemas.microsoft.com/office/drawing/2014/main" id="{6313BA86-B609-4E8B-B4B0-4B9A54769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1"/>
            <a:ext cx="10515600" cy="1325563"/>
          </a:xfrm>
        </p:spPr>
        <p:txBody>
          <a:bodyPr/>
          <a:lstStyle/>
          <a:p>
            <a:r>
              <a:rPr lang="en-US" sz="4400" dirty="0">
                <a:latin typeface="Candara" panose="020E0502030303020204" pitchFamily="34" charset="0"/>
              </a:rPr>
              <a:t>Circular Security w/ Random Opening (CRO)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8BDE82-D661-19CF-BE09-506C4218B91F}"/>
                  </a:ext>
                </a:extLst>
              </p:cNvPr>
              <p:cNvSpPr txBox="1"/>
              <p:nvPr/>
            </p:nvSpPr>
            <p:spPr>
              <a:xfrm>
                <a:off x="5404717" y="3735211"/>
                <a:ext cx="6533085" cy="992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C00000"/>
                    </a:solidFill>
                    <a:latin typeface="+mj-lt"/>
                  </a:rPr>
                  <a:t>Random opening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>
                    <a:latin typeface="+mj-lt"/>
                  </a:rPr>
                  <a:t> of a zero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ct</m:t>
                    </m:r>
                  </m:oMath>
                </a14:m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w.r.t.</a:t>
                </a:r>
                <a:r>
                  <a:rPr lang="en-US" sz="2800" dirty="0">
                    <a:latin typeface="+mj-lt"/>
                  </a:rPr>
                  <a:t>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pk</m:t>
                    </m:r>
                  </m:oMath>
                </a14:m>
                <a:r>
                  <a:rPr lang="en-US" sz="2800" dirty="0">
                    <a:latin typeface="+mj-lt"/>
                  </a:rPr>
                  <a:t> </a:t>
                </a:r>
              </a:p>
              <a:p>
                <a:r>
                  <a:rPr lang="en-US" sz="2800" dirty="0">
                    <a:latin typeface="+mj-lt"/>
                  </a:rPr>
                  <a:t>i.e.,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←$ | </m:t>
                    </m:r>
                    <m:r>
                      <m:rPr>
                        <m:sty m:val="p"/>
                      </m:rPr>
                      <a:rPr lang="en-US" sz="280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ct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RegE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0;</m:t>
                        </m:r>
                        <m: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endParaRPr lang="en-US" sz="2800" dirty="0">
                  <a:solidFill>
                    <a:srgbClr val="7030A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28BDE82-D661-19CF-BE09-506C4218B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717" y="3735211"/>
                <a:ext cx="6533085" cy="992451"/>
              </a:xfrm>
              <a:prstGeom prst="rect">
                <a:avLst/>
              </a:prstGeom>
              <a:blipFill>
                <a:blip r:embed="rId4"/>
                <a:stretch>
                  <a:fillRect l="-1961" t="-6135" b="-12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AB8101C-D9E6-3DD7-7E6C-3C4C88F151A6}"/>
                  </a:ext>
                </a:extLst>
              </p:cNvPr>
              <p:cNvSpPr txBox="1"/>
              <p:nvPr/>
            </p:nvSpPr>
            <p:spPr>
              <a:xfrm>
                <a:off x="5393643" y="1438153"/>
                <a:ext cx="4768586" cy="1800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2800" dirty="0">
                    <a:solidFill>
                      <a:srgbClr val="C00000"/>
                    </a:solidFill>
                    <a:latin typeface="Candara" panose="020E0502030303020204" pitchFamily="34" charset="0"/>
                  </a:rPr>
                  <a:t>Features: </a:t>
                </a:r>
              </a:p>
              <a:p>
                <a:pPr marL="457200" indent="-457200">
                  <a:lnSpc>
                    <a:spcPct val="110000"/>
                  </a:lnSpc>
                  <a:buFont typeface="+mj-lt"/>
                  <a:buAutoNum type="arabicPeriod"/>
                </a:pPr>
                <a:r>
                  <a:rPr lang="en-US" sz="2400" i="1" u="sng" dirty="0">
                    <a:latin typeface="+mj-lt"/>
                  </a:rPr>
                  <a:t>Marginally random</a:t>
                </a:r>
                <a:r>
                  <a:rPr lang="en-US" sz="2400" dirty="0">
                    <a:latin typeface="+mj-lt"/>
                  </a:rPr>
                  <a:t> hints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ct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≈</m:t>
                        </m:r>
                      </m:e>
                      <m:sub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RegE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0;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d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≈</m:t>
                        </m:r>
                      </m:e>
                      <m:sub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$</m:t>
                    </m:r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pPr marL="457200" indent="-457200">
                  <a:lnSpc>
                    <a:spcPct val="110000"/>
                  </a:lnSpc>
                  <a:buFont typeface="+mj-lt"/>
                  <a:buAutoNum type="arabicPeriod"/>
                </a:pPr>
                <a:r>
                  <a:rPr lang="en-US" sz="2400" i="1" u="sng" dirty="0">
                    <a:latin typeface="+mj-lt"/>
                  </a:rPr>
                  <a:t>No</a:t>
                </a:r>
                <a:r>
                  <a:rPr lang="en-US" sz="2400" dirty="0">
                    <a:latin typeface="+mj-lt"/>
                  </a:rPr>
                  <a:t> natural noise leakage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AB8101C-D9E6-3DD7-7E6C-3C4C88F15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643" y="1438153"/>
                <a:ext cx="4768586" cy="1800942"/>
              </a:xfrm>
              <a:prstGeom prst="rect">
                <a:avLst/>
              </a:prstGeom>
              <a:blipFill>
                <a:blip r:embed="rId5"/>
                <a:stretch>
                  <a:fillRect l="-2685" t="-2373"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E49FACDD-6770-24CD-8FBD-C44E9A04E45B}"/>
              </a:ext>
            </a:extLst>
          </p:cNvPr>
          <p:cNvSpPr txBox="1"/>
          <p:nvPr/>
        </p:nvSpPr>
        <p:spPr>
          <a:xfrm>
            <a:off x="996345" y="1447800"/>
            <a:ext cx="2661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ndara" panose="020E0502030303020204" pitchFamily="34" charset="0"/>
              </a:rPr>
              <a:t>(Circular) LWE: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760778C-DDCD-DE46-5E7D-C01A89A380D3}"/>
              </a:ext>
            </a:extLst>
          </p:cNvPr>
          <p:cNvSpPr txBox="1"/>
          <p:nvPr/>
        </p:nvSpPr>
        <p:spPr>
          <a:xfrm>
            <a:off x="1109783" y="4099370"/>
            <a:ext cx="2162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ndara" panose="020E0502030303020204" pitchFamily="34" charset="0"/>
              </a:rPr>
              <a:t>Hint: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DC4F8B7-65CE-163A-682E-2C33BB9E8485}"/>
                  </a:ext>
                </a:extLst>
              </p:cNvPr>
              <p:cNvSpPr txBox="1"/>
              <p:nvPr/>
            </p:nvSpPr>
            <p:spPr>
              <a:xfrm>
                <a:off x="5410200" y="5119077"/>
                <a:ext cx="6308212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C00000"/>
                    </a:solidFill>
                    <a:latin typeface="Candara" panose="020E0502030303020204" pitchFamily="34" charset="0"/>
                  </a:rPr>
                  <a:t>New cryptanalysis target: </a:t>
                </a:r>
              </a:p>
              <a:p>
                <a:pPr lvl="1"/>
                <a:r>
                  <a:rPr lang="en-US" sz="2400" dirty="0">
                    <a:solidFill>
                      <a:srgbClr val="0432FF"/>
                    </a:solidFill>
                    <a:latin typeface="Candara" panose="020E0502030303020204" pitchFamily="34" charset="0"/>
                  </a:rPr>
                  <a:t>LWE &amp;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>
                    <a:solidFill>
                      <a:srgbClr val="0432FF"/>
                    </a:solidFill>
                    <a:latin typeface="Candara" panose="020E0502030303020204" pitchFamily="34" charset="0"/>
                  </a:rPr>
                  <a:t> </a:t>
                </a:r>
                <a:r>
                  <a:rPr lang="en-US" sz="2400" i="1" dirty="0">
                    <a:solidFill>
                      <a:srgbClr val="0432FF"/>
                    </a:solidFill>
                    <a:latin typeface="Candara" panose="020E0502030303020204" pitchFamily="34" charset="0"/>
                  </a:rPr>
                  <a:t>Individually sound </a:t>
                </a:r>
              </a:p>
              <a:p>
                <a:pPr lvl="1"/>
                <a:r>
                  <a:rPr lang="en-US" sz="2400" dirty="0">
                    <a:solidFill>
                      <a:srgbClr val="0432FF"/>
                    </a:solidFill>
                    <a:latin typeface="Candara" panose="020E0502030303020204" pitchFamily="34" charset="0"/>
                  </a:rPr>
                  <a:t>Need </a:t>
                </a:r>
                <a:r>
                  <a:rPr lang="en-US" sz="2400" i="1" dirty="0">
                    <a:solidFill>
                      <a:srgbClr val="0432FF"/>
                    </a:solidFill>
                    <a:latin typeface="Candara" panose="020E0502030303020204" pitchFamily="34" charset="0"/>
                  </a:rPr>
                  <a:t>non-trivial</a:t>
                </a:r>
                <a:r>
                  <a:rPr lang="en-US" sz="2400" dirty="0">
                    <a:solidFill>
                      <a:srgbClr val="0432FF"/>
                    </a:solidFill>
                    <a:latin typeface="Candara" panose="020E0502030303020204" pitchFamily="34" charset="0"/>
                  </a:rPr>
                  <a:t> Combination of LWE &amp;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endParaRPr lang="en-US" sz="2400" dirty="0">
                  <a:solidFill>
                    <a:srgbClr val="0432FF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DC4F8B7-65CE-163A-682E-2C33BB9E8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5119077"/>
                <a:ext cx="6308212" cy="1261884"/>
              </a:xfrm>
              <a:prstGeom prst="rect">
                <a:avLst/>
              </a:prstGeom>
              <a:blipFill>
                <a:blip r:embed="rId9"/>
                <a:stretch>
                  <a:fillRect l="-2012" t="-6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7BAF5689-3D89-4F81-AC7B-263381DA79B2}"/>
              </a:ext>
            </a:extLst>
          </p:cNvPr>
          <p:cNvSpPr/>
          <p:nvPr/>
        </p:nvSpPr>
        <p:spPr>
          <a:xfrm>
            <a:off x="5313810" y="3735211"/>
            <a:ext cx="6623797" cy="992451"/>
          </a:xfrm>
          <a:prstGeom prst="wedgeRoundRectCallout">
            <a:avLst>
              <a:gd name="adj1" fmla="val -68437"/>
              <a:gd name="adj2" fmla="val 19503"/>
              <a:gd name="adj3" fmla="val 16667"/>
            </a:avLst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86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theme/theme1.xml><?xml version="1.0" encoding="utf-8"?>
<a:theme xmlns:a="http://schemas.openxmlformats.org/drawingml/2006/main" name="Preparation">
  <a:themeElements>
    <a:clrScheme name="Standard Colors and UW Purp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B050"/>
      </a:accent2>
      <a:accent3>
        <a:srgbClr val="FFC000"/>
      </a:accent3>
      <a:accent4>
        <a:srgbClr val="C00000"/>
      </a:accent4>
      <a:accent5>
        <a:srgbClr val="FF0000"/>
      </a:accent5>
      <a:accent6>
        <a:srgbClr val="4B2E83"/>
      </a:accent6>
      <a:hlink>
        <a:srgbClr val="0070C0"/>
      </a:hlink>
      <a:folHlink>
        <a:srgbClr val="0070C0"/>
      </a:folHlink>
    </a:clrScheme>
    <a:fontScheme name="Custom 1">
      <a:majorFont>
        <a:latin typeface="Candara"/>
        <a:ea typeface="思源黑体 CN"/>
        <a:cs typeface=""/>
      </a:majorFont>
      <a:minorFont>
        <a:latin typeface="Calibri Light"/>
        <a:ea typeface="思源黑体 CN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sz="2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1">
              <a:lumMod val="50000"/>
              <a:lumOff val="50000"/>
            </a:schemeClr>
          </a:solidFill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ady">
  <a:themeElements>
    <a:clrScheme name="Standard Colors and UW Purp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B050"/>
      </a:accent2>
      <a:accent3>
        <a:srgbClr val="FFC000"/>
      </a:accent3>
      <a:accent4>
        <a:srgbClr val="C00000"/>
      </a:accent4>
      <a:accent5>
        <a:srgbClr val="FF0000"/>
      </a:accent5>
      <a:accent6>
        <a:srgbClr val="4B2E83"/>
      </a:accent6>
      <a:hlink>
        <a:srgbClr val="0070C0"/>
      </a:hlink>
      <a:folHlink>
        <a:srgbClr val="0070C0"/>
      </a:folHlink>
    </a:clrScheme>
    <a:fontScheme name="Candara-SourceHansSans">
      <a:majorFont>
        <a:latin typeface="Candara"/>
        <a:ea typeface="思源黑体 CN"/>
        <a:cs typeface=""/>
      </a:majorFont>
      <a:minorFont>
        <a:latin typeface="Candara"/>
        <a:ea typeface="思源黑体 CN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eparation with Video">
  <a:themeElements>
    <a:clrScheme name="Standard Colors and UW Purp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B050"/>
      </a:accent2>
      <a:accent3>
        <a:srgbClr val="FFC000"/>
      </a:accent3>
      <a:accent4>
        <a:srgbClr val="C00000"/>
      </a:accent4>
      <a:accent5>
        <a:srgbClr val="FF0000"/>
      </a:accent5>
      <a:accent6>
        <a:srgbClr val="4B2E83"/>
      </a:accent6>
      <a:hlink>
        <a:srgbClr val="0070C0"/>
      </a:hlink>
      <a:folHlink>
        <a:srgbClr val="0070C0"/>
      </a:folHlink>
    </a:clrScheme>
    <a:fontScheme name="Candara-SourceHansSans">
      <a:majorFont>
        <a:latin typeface="Candara"/>
        <a:ea typeface="思源黑体 CN"/>
        <a:cs typeface=""/>
      </a:majorFont>
      <a:minorFont>
        <a:latin typeface="Candara"/>
        <a:ea typeface="思源黑体 CN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sz="2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1">
              <a:lumMod val="50000"/>
              <a:lumOff val="50000"/>
            </a:schemeClr>
          </a:solidFill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eady with Video">
  <a:themeElements>
    <a:clrScheme name="Standard Colors and UW Purp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B050"/>
      </a:accent2>
      <a:accent3>
        <a:srgbClr val="FFC000"/>
      </a:accent3>
      <a:accent4>
        <a:srgbClr val="C00000"/>
      </a:accent4>
      <a:accent5>
        <a:srgbClr val="FF0000"/>
      </a:accent5>
      <a:accent6>
        <a:srgbClr val="4B2E83"/>
      </a:accent6>
      <a:hlink>
        <a:srgbClr val="0070C0"/>
      </a:hlink>
      <a:folHlink>
        <a:srgbClr val="0070C0"/>
      </a:folHlink>
    </a:clrScheme>
    <a:fontScheme name="Candara-SourceHansSans">
      <a:majorFont>
        <a:latin typeface="Candara"/>
        <a:ea typeface="思源黑体 CN"/>
        <a:cs typeface=""/>
      </a:majorFont>
      <a:minorFont>
        <a:latin typeface="Candara"/>
        <a:ea typeface="思源黑体 CN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14873</TotalTime>
  <Words>1918</Words>
  <Application>Microsoft Office PowerPoint</Application>
  <PresentationFormat>Widescreen</PresentationFormat>
  <Paragraphs>413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Lucida Calligraphy</vt:lpstr>
      <vt:lpstr>Arial</vt:lpstr>
      <vt:lpstr>Marker Felt Thin</vt:lpstr>
      <vt:lpstr>Calibri</vt:lpstr>
      <vt:lpstr>Candara</vt:lpstr>
      <vt:lpstr>Cambria Math</vt:lpstr>
      <vt:lpstr>思源黑体 CN</vt:lpstr>
      <vt:lpstr>ＭＳ Ｐゴシック</vt:lpstr>
      <vt:lpstr>Calibri Light</vt:lpstr>
      <vt:lpstr>Wingdings</vt:lpstr>
      <vt:lpstr>Preparation</vt:lpstr>
      <vt:lpstr>Ready</vt:lpstr>
      <vt:lpstr>Preparation with Video</vt:lpstr>
      <vt:lpstr>Ready with Video</vt:lpstr>
      <vt:lpstr>Lattice-Based Post-Quantum iO from   Circular Security with Random Opening Assumption </vt:lpstr>
      <vt:lpstr>Indistinguishability Obfuscation (iO) [BGIRSVY01]</vt:lpstr>
      <vt:lpstr>iO + minimal hardness (e.g. NP ⊊ ioBPP)</vt:lpstr>
      <vt:lpstr>Better iO</vt:lpstr>
      <vt:lpstr>Better iO</vt:lpstr>
      <vt:lpstr>Grand Goal: iO from Standard Lattice Assumptions!</vt:lpstr>
      <vt:lpstr>LWE with Hints</vt:lpstr>
      <vt:lpstr>LWE-with-hints</vt:lpstr>
      <vt:lpstr>Circular Security w/ Random Opening (CRO)</vt:lpstr>
      <vt:lpstr>CRO Assumption</vt:lpstr>
      <vt:lpstr>Regev Enc [Reg05]:  RegE_pk (x ⃗;R)=ct   </vt:lpstr>
      <vt:lpstr>Equivocability </vt:lpstr>
      <vt:lpstr>CRO (abstract)</vt:lpstr>
      <vt:lpstr>CRO (abstract)</vt:lpstr>
      <vt:lpstr>Rerandomizability</vt:lpstr>
      <vt:lpstr>GSW Homomorphism</vt:lpstr>
      <vt:lpstr>A Warm-up Example</vt:lpstr>
      <vt:lpstr>A Warm-up Example</vt:lpstr>
      <vt:lpstr>A Warm-up Example</vt:lpstr>
      <vt:lpstr>CRO: Real to Ideal </vt:lpstr>
      <vt:lpstr>CRO LWE Samples</vt:lpstr>
      <vt:lpstr>CRO Special Eval F w.r.t. (f,f ̃)</vt:lpstr>
      <vt:lpstr>CRO Ideal Distribution</vt:lpstr>
      <vt:lpstr>Specification – a Glimpse</vt:lpstr>
      <vt:lpstr>New Target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IO-CRO</dc:title>
  <dc:creator>ychsieh</dc:creator>
  <cp:lastModifiedBy>Yao Ching Hsieh</cp:lastModifiedBy>
  <cp:revision>198</cp:revision>
  <cp:lastPrinted>2025-06-22T03:14:30Z</cp:lastPrinted>
  <dcterms:created xsi:type="dcterms:W3CDTF">2022-10-13T21:03:56Z</dcterms:created>
  <dcterms:modified xsi:type="dcterms:W3CDTF">2025-08-20T20:46:46Z</dcterms:modified>
</cp:coreProperties>
</file>