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1.jpeg" ContentType="image/jpeg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6" name="Shape 19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5" name="Shape 22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say that Kt is a classic problem re finding shortest compression. will introduce later.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1" name="Shape 23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Say that K(x), a quantity, length of shortest program printing x</a:t>
            </a:r>
          </a:p>
          <a:p>
            <a:pPr/>
            <a:r>
              <a:t>Kt(x), length of shortest efficient, program printing x;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7" name="Shape 23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explain the difference from prior work</a:t>
            </a:r>
          </a:p>
          <a:p>
            <a:pPr/>
            <a:r>
              <a:t>explain why we can interpret it this way</a:t>
            </a:r>
          </a:p>
          <a:p>
            <a:pPr/>
          </a:p>
          <a:p>
            <a:pPr/>
            <a:r>
              <a:t>explain boundary</a:t>
            </a:r>
          </a:p>
          <a:p>
            <a:pPr/>
            <a:r>
              <a:t>explain </a:t>
            </a:r>
          </a:p>
          <a:p>
            <a:pPr/>
          </a:p>
          <a:p>
            <a:pPr/>
            <a:r>
              <a:t>In order to explain it in more detail, let’s introduce Kolmogorov complexity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8" name="Shape 24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  <a:r>
              <a:t>remove discussion of the examples</a:t>
            </a: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  <a:r>
              <a:t>say, K is large means lots of randomness, K is short, not so random</a:t>
            </a: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  <a:r>
              <a:t>a measure of randomness</a:t>
            </a: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  <a:r>
              <a:t>mandelbrot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8" name="Shape 25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  <a:r>
              <a:t>therefore Kolmogorov also introduced a time-bounded variant</a:t>
            </a: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  <a:r>
              <a:t>why is Kt efficient computable? is there an upper bound on K^t?</a:t>
            </a: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  <a:r>
              <a:t>— perebor: one way to understand it: there’s no structure in the problem that can be used to solve it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85" name="Shape 28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  <a:r>
              <a:t>therefore Kolmogorov also introduced a time-bounded variant</a:t>
            </a: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  <a:r>
              <a:t>why is Kt efficient computable? is there an upper bound on K^t?</a:t>
            </a: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  <a:r>
              <a:t>— perebor: one way to understand it: there’s no structure in the problem that can be used to solve it</a:t>
            </a: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</a:p>
          <a:p>
            <a:pPr defTabSz="914400">
              <a:lnSpc>
                <a:spcPct val="100000"/>
              </a:lnSpc>
              <a:defRPr sz="1200">
                <a:latin typeface="+mj-lt"/>
                <a:ea typeface="+mj-ea"/>
                <a:cs typeface="+mj-cs"/>
                <a:sym typeface="Calibri"/>
              </a:defRPr>
            </a:pPr>
            <a:r>
              <a:t>It’s not only just a hard problem, but also an important problem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08" name="Shape 30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Taken together, Kpoly(x) &lt;= log( n^O(1) / 2^n ) &lt;= n - O(log n) 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buSzTx/>
              <a:buNone/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 defTabSz="1828800">
              <a:lnSpc>
                <a:spcPct val="90000"/>
              </a:lnSpc>
              <a:defRPr spc="0" sz="9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  <a:lvl2pPr marL="0" indent="45720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2pPr>
            <a:lvl3pPr marL="0" indent="91440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3pPr>
            <a:lvl4pPr marL="0" indent="137160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4pPr>
            <a:lvl5pPr marL="0" indent="182880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10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1800"/>
              </a:spcBef>
              <a:buSzTx/>
              <a:buNone/>
              <a:defRPr spc="-55" sz="5500">
                <a:latin typeface="+mn-lt"/>
                <a:ea typeface="+mn-ea"/>
                <a:cs typeface="+mn-cs"/>
                <a:sym typeface="Helvetica Neue"/>
              </a:defRPr>
            </a:lvl1pPr>
            <a:lvl2pPr marL="0" indent="457200" defTabSz="825500">
              <a:spcBef>
                <a:spcPts val="1800"/>
              </a:spcBef>
              <a:buSzTx/>
              <a:buNone/>
              <a:defRPr spc="-55" sz="5500">
                <a:latin typeface="+mn-lt"/>
                <a:ea typeface="+mn-ea"/>
                <a:cs typeface="+mn-cs"/>
                <a:sym typeface="Helvetica Neue"/>
              </a:defRPr>
            </a:lvl2pPr>
            <a:lvl3pPr marL="0" indent="914400" defTabSz="825500">
              <a:spcBef>
                <a:spcPts val="1800"/>
              </a:spcBef>
              <a:buSzTx/>
              <a:buNone/>
              <a:defRPr spc="-55" sz="5500">
                <a:latin typeface="+mn-lt"/>
                <a:ea typeface="+mn-ea"/>
                <a:cs typeface="+mn-cs"/>
                <a:sym typeface="Helvetica Neue"/>
              </a:defRPr>
            </a:lvl3pPr>
            <a:lvl4pPr marL="0" indent="1371600" defTabSz="825500">
              <a:spcBef>
                <a:spcPts val="1800"/>
              </a:spcBef>
              <a:buSzTx/>
              <a:buNone/>
              <a:defRPr spc="-55" sz="5500">
                <a:latin typeface="+mn-lt"/>
                <a:ea typeface="+mn-ea"/>
                <a:cs typeface="+mn-cs"/>
                <a:sym typeface="Helvetica Neue"/>
              </a:defRPr>
            </a:lvl4pPr>
            <a:lvl5pPr marL="0" indent="1828800" defTabSz="825500">
              <a:spcBef>
                <a:spcPts val="1800"/>
              </a:spcBef>
              <a:buSzTx/>
              <a:buNone/>
              <a:defRPr spc="-55" sz="55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buSzTx/>
              <a:buNone/>
              <a:defRPr b="1" spc="-250" sz="25000">
                <a:latin typeface="+mn-lt"/>
                <a:ea typeface="+mn-ea"/>
                <a:cs typeface="+mn-cs"/>
                <a:sym typeface="Helvetica Neue"/>
              </a:defRPr>
            </a:lvl1pPr>
            <a:lvl2pPr marL="0" indent="457200" algn="ctr">
              <a:lnSpc>
                <a:spcPct val="80000"/>
              </a:lnSpc>
              <a:buSzTx/>
              <a:buNone/>
              <a:defRPr b="1" spc="-250" sz="25000">
                <a:latin typeface="+mn-lt"/>
                <a:ea typeface="+mn-ea"/>
                <a:cs typeface="+mn-cs"/>
                <a:sym typeface="Helvetica Neue"/>
              </a:defRPr>
            </a:lvl2pPr>
            <a:lvl3pPr marL="0" indent="914400" algn="ctr">
              <a:lnSpc>
                <a:spcPct val="80000"/>
              </a:lnSpc>
              <a:buSzTx/>
              <a:buNone/>
              <a:defRPr b="1" spc="-250" sz="25000">
                <a:latin typeface="+mn-lt"/>
                <a:ea typeface="+mn-ea"/>
                <a:cs typeface="+mn-cs"/>
                <a:sym typeface="Helvetica Neue"/>
              </a:defRPr>
            </a:lvl3pPr>
            <a:lvl4pPr marL="0" indent="1371600" algn="ctr">
              <a:lnSpc>
                <a:spcPct val="80000"/>
              </a:lnSpc>
              <a:buSzTx/>
              <a:buNone/>
              <a:defRPr b="1" spc="-250" sz="25000">
                <a:latin typeface="+mn-lt"/>
                <a:ea typeface="+mn-ea"/>
                <a:cs typeface="+mn-cs"/>
                <a:sym typeface="Helvetica Neue"/>
              </a:defRPr>
            </a:lvl4pPr>
            <a:lvl5pPr marL="0" indent="1828800" algn="ctr">
              <a:lnSpc>
                <a:spcPct val="80000"/>
              </a:lnSpc>
              <a:buSzTx/>
              <a:buNone/>
              <a:defRPr b="1" spc="-250" sz="250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buSzTx/>
              <a:buNone/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3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lnSpc>
                <a:spcPct val="90000"/>
              </a:lnSpc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lnSpc>
                <a:spcPct val="90000"/>
              </a:lnSpc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lnSpc>
                <a:spcPct val="90000"/>
              </a:lnSpc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lnSpc>
                <a:spcPct val="90000"/>
              </a:lnSpc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lnSpc>
                <a:spcPct val="90000"/>
              </a:lnSpc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wl of salad with fried rice, boiled eggs,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Bowl with salmon cakes, salad, and humm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Bowl of pappardelle pasta with parsley butter, roasted hazelnuts,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wl of salad with fried rice, boiled eggs,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itle Text"/>
          <p:cNvSpPr txBox="1"/>
          <p:nvPr>
            <p:ph type="title"/>
          </p:nvPr>
        </p:nvSpPr>
        <p:spPr>
          <a:xfrm>
            <a:off x="3048000" y="2244725"/>
            <a:ext cx="18288000" cy="4775201"/>
          </a:xfrm>
          <a:prstGeom prst="rect">
            <a:avLst/>
          </a:prstGeom>
        </p:spPr>
        <p:txBody>
          <a:bodyPr lIns="91439" tIns="91439" rIns="91439" bIns="91439" anchor="b"/>
          <a:lstStyle>
            <a:lvl1pPr algn="ctr" defTabSz="1828800">
              <a:lnSpc>
                <a:spcPct val="90000"/>
              </a:lnSpc>
              <a:defRPr b="0" spc="0" sz="12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70" name="Body Level One…"/>
          <p:cNvSpPr txBox="1"/>
          <p:nvPr>
            <p:ph type="body" sz="quarter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 lIns="91439" tIns="91439" rIns="91439" bIns="91439"/>
          <a:lstStyle>
            <a:lvl1pPr marL="0" indent="0" algn="ctr" defTabSz="1828800">
              <a:spcBef>
                <a:spcPts val="2000"/>
              </a:spcBef>
              <a:buSzTx/>
              <a:buNone/>
            </a:lvl1pPr>
            <a:lvl2pPr marL="0" indent="457200" algn="ctr" defTabSz="1828800">
              <a:spcBef>
                <a:spcPts val="2000"/>
              </a:spcBef>
              <a:buSzTx/>
              <a:buNone/>
            </a:lvl2pPr>
            <a:lvl3pPr marL="0" indent="914400" algn="ctr" defTabSz="1828800">
              <a:spcBef>
                <a:spcPts val="2000"/>
              </a:spcBef>
              <a:buSzTx/>
              <a:buNone/>
            </a:lvl3pPr>
            <a:lvl4pPr marL="0" indent="1371600" algn="ctr" defTabSz="1828800">
              <a:spcBef>
                <a:spcPts val="2000"/>
              </a:spcBef>
              <a:buSzTx/>
              <a:buNone/>
            </a:lvl4pPr>
            <a:lvl5pPr marL="0" indent="1828800" algn="ctr" defTabSz="1828800">
              <a:spcBef>
                <a:spcPts val="2000"/>
              </a:spcBef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1" name="Slide Number"/>
          <p:cNvSpPr txBox="1"/>
          <p:nvPr>
            <p:ph type="sldNum" sz="quarter" idx="2"/>
          </p:nvPr>
        </p:nvSpPr>
        <p:spPr>
          <a:xfrm>
            <a:off x="22203052" y="12835870"/>
            <a:ext cx="504548" cy="483910"/>
          </a:xfrm>
          <a:prstGeom prst="rect">
            <a:avLst/>
          </a:prstGeom>
        </p:spPr>
        <p:txBody>
          <a:bodyPr lIns="91439" tIns="91439" rIns="91439" bIns="91439" anchor="ctr"/>
          <a:lstStyle>
            <a:lvl1pPr algn="r" defTabSz="1828800">
              <a:defRPr sz="24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itle Text"/>
          <p:cNvSpPr txBox="1"/>
          <p:nvPr>
            <p:ph type="title"/>
          </p:nvPr>
        </p:nvSpPr>
        <p:spPr>
          <a:xfrm>
            <a:off x="1676400" y="730250"/>
            <a:ext cx="21031200" cy="1373240"/>
          </a:xfrm>
          <a:prstGeom prst="rect">
            <a:avLst/>
          </a:prstGeom>
        </p:spPr>
        <p:txBody>
          <a:bodyPr lIns="91439" tIns="91439" rIns="91439" bIns="91439" anchor="ctr"/>
          <a:lstStyle>
            <a:lvl1pPr defTabSz="1828800">
              <a:lnSpc>
                <a:spcPct val="90000"/>
              </a:lnSpc>
              <a:defRPr spc="0" sz="9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79" name="Body Level One…"/>
          <p:cNvSpPr txBox="1"/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lIns="91439" tIns="91439" rIns="91439" bIns="91439"/>
          <a:lstStyle>
            <a:lvl4pPr>
              <a:buSzPct val="80000"/>
            </a:lvl4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0" name="Slide Number"/>
          <p:cNvSpPr txBox="1"/>
          <p:nvPr>
            <p:ph type="sldNum" sz="quarter" idx="2"/>
          </p:nvPr>
        </p:nvSpPr>
        <p:spPr>
          <a:xfrm>
            <a:off x="22203052" y="12835870"/>
            <a:ext cx="504548" cy="483910"/>
          </a:xfrm>
          <a:prstGeom prst="rect">
            <a:avLst/>
          </a:prstGeom>
        </p:spPr>
        <p:txBody>
          <a:bodyPr lIns="91439" tIns="91439" rIns="91439" bIns="91439" anchor="ctr"/>
          <a:lstStyle>
            <a:lvl1pPr algn="r" defTabSz="1828800">
              <a:defRPr sz="24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 defTabSz="1828800">
              <a:lnSpc>
                <a:spcPct val="90000"/>
              </a:lnSpc>
              <a:defRPr spc="0" sz="9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buSzTx/>
              <a:buNone/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  <a:lvl2pPr marL="0" indent="45720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2pPr>
            <a:lvl3pPr marL="0" indent="91440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3pPr>
            <a:lvl4pPr marL="0" indent="137160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4pPr>
            <a:lvl5pPr marL="0" indent="182880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itle Text"/>
          <p:cNvSpPr txBox="1"/>
          <p:nvPr>
            <p:ph type="title"/>
          </p:nvPr>
        </p:nvSpPr>
        <p:spPr>
          <a:xfrm>
            <a:off x="1676400" y="730250"/>
            <a:ext cx="21031200" cy="2651126"/>
          </a:xfrm>
          <a:prstGeom prst="rect">
            <a:avLst/>
          </a:prstGeom>
        </p:spPr>
        <p:txBody>
          <a:bodyPr lIns="91439" tIns="91439" rIns="91439" bIns="91439" anchor="ctr"/>
          <a:lstStyle>
            <a:lvl1pPr defTabSz="1828800">
              <a:lnSpc>
                <a:spcPct val="90000"/>
              </a:lnSpc>
              <a:defRPr spc="0" sz="88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88" name="Body Level One…"/>
          <p:cNvSpPr txBox="1"/>
          <p:nvPr>
            <p:ph type="body" idx="1" hasCustomPrompt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lIns="91439" tIns="91439" rIns="91439" bIns="91439"/>
          <a:lstStyle>
            <a:lvl1pPr marL="457200" indent="-457200" defTabSz="1828800">
              <a:lnSpc>
                <a:spcPct val="90000"/>
              </a:lnSpc>
              <a:spcBef>
                <a:spcPts val="2000"/>
              </a:spcBef>
              <a:buSzPct val="100000"/>
              <a:buFont typeface="Arial"/>
              <a:defRPr sz="5600"/>
            </a:lvl1pPr>
            <a:lvl2pPr marL="990600" indent="-533400" defTabSz="1828800">
              <a:lnSpc>
                <a:spcPct val="90000"/>
              </a:lnSpc>
              <a:spcBef>
                <a:spcPts val="2000"/>
              </a:spcBef>
              <a:buSzPct val="100000"/>
              <a:buFont typeface="Arial"/>
              <a:defRPr sz="5600"/>
            </a:lvl2pPr>
            <a:lvl3pPr marL="1554479" indent="-640079" defTabSz="1828800">
              <a:lnSpc>
                <a:spcPct val="90000"/>
              </a:lnSpc>
              <a:spcBef>
                <a:spcPts val="2000"/>
              </a:spcBef>
              <a:buSzPct val="100000"/>
              <a:buFont typeface="Arial"/>
              <a:defRPr sz="5600"/>
            </a:lvl3pPr>
            <a:lvl4pPr marL="2082800" indent="-711200" defTabSz="1828800">
              <a:lnSpc>
                <a:spcPct val="90000"/>
              </a:lnSpc>
              <a:spcBef>
                <a:spcPts val="2000"/>
              </a:spcBef>
              <a:buSzPct val="100000"/>
              <a:buFont typeface="Arial"/>
              <a:defRPr sz="5600"/>
            </a:lvl4pPr>
            <a:lvl5pPr marL="2540000" indent="-711200" defTabSz="1828800">
              <a:lnSpc>
                <a:spcPct val="90000"/>
              </a:lnSpc>
              <a:spcBef>
                <a:spcPts val="2000"/>
              </a:spcBef>
              <a:buSzPct val="100000"/>
              <a:buFont typeface="Arial"/>
              <a:defRPr sz="5600"/>
            </a:lvl5pPr>
          </a:lstStyle>
          <a:p>
            <a:pPr/>
            <a:r>
              <a:t>   编辑母版文本样式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89" name="Slide Number"/>
          <p:cNvSpPr txBox="1"/>
          <p:nvPr>
            <p:ph type="sldNum" sz="quarter" idx="2"/>
          </p:nvPr>
        </p:nvSpPr>
        <p:spPr>
          <a:xfrm>
            <a:off x="22203052" y="12835870"/>
            <a:ext cx="504548" cy="483910"/>
          </a:xfrm>
          <a:prstGeom prst="rect">
            <a:avLst/>
          </a:prstGeom>
        </p:spPr>
        <p:txBody>
          <a:bodyPr lIns="91439" tIns="91439" rIns="91439" bIns="91439" anchor="ctr"/>
          <a:lstStyle>
            <a:lvl1pPr algn="r" defTabSz="1828800">
              <a:defRPr sz="24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, and humm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  <a:lvl2pPr marL="0" indent="45720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2pPr>
            <a:lvl3pPr marL="0" indent="91440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3pPr>
            <a:lvl4pPr marL="0" indent="137160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4pPr>
            <a:lvl5pPr marL="0" indent="182880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,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7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buSzTx/>
              <a:buNone/>
              <a:defRPr b="1" sz="55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defRPr sz="18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47700" marR="0" indent="-6477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80000"/>
        <a:buFontTx/>
        <a:buChar char="•"/>
        <a:tabLst/>
        <a:defRPr b="0" baseline="0" cap="none" i="0" spc="0" strike="noStrike" sz="5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1257300" marR="0" indent="-6477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80000"/>
        <a:buFontTx/>
        <a:buChar char="•"/>
        <a:tabLst/>
        <a:defRPr b="0" baseline="0" cap="none" i="0" spc="0" strike="noStrike" sz="5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866900" marR="0" indent="-6477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80000"/>
        <a:buFontTx/>
        <a:buChar char="•"/>
        <a:tabLst/>
        <a:defRPr b="0" baseline="0" cap="none" i="0" spc="0" strike="noStrike" sz="5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476500" marR="0" indent="-6477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5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3086100" marR="0" indent="-6477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80000"/>
        <a:buFontTx/>
        <a:buChar char="•"/>
        <a:tabLst/>
        <a:defRPr b="0" baseline="0" cap="none" i="0" spc="0" strike="noStrike" sz="5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695700" marR="0" indent="-6477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5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305300" marR="0" indent="-6477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5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914900" marR="0" indent="-6477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5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524500" marR="0" indent="-647700" algn="l" defTabSz="2438338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5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Relationship Id="rId4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Hardness Along the Boundary:…"/>
          <p:cNvSpPr txBox="1"/>
          <p:nvPr>
            <p:ph type="title"/>
          </p:nvPr>
        </p:nvSpPr>
        <p:spPr>
          <a:xfrm>
            <a:off x="1070946" y="2927901"/>
            <a:ext cx="22482792" cy="3081209"/>
          </a:xfrm>
          <a:prstGeom prst="rect">
            <a:avLst/>
          </a:prstGeom>
        </p:spPr>
        <p:txBody>
          <a:bodyPr/>
          <a:lstStyle/>
          <a:p>
            <a:pPr defTabSz="1463040">
              <a:defRPr b="1" sz="7600">
                <a:solidFill>
                  <a:srgbClr val="0433FF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Hardness Along the Boundary:</a:t>
            </a:r>
          </a:p>
          <a:p>
            <a:pPr defTabSz="1463040">
              <a:defRPr b="1" sz="6720">
                <a:solidFill>
                  <a:srgbClr val="0433FF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Towards OWFs from the Worst-Case Hardness of</a:t>
            </a:r>
          </a:p>
          <a:p>
            <a:pPr defTabSz="1463040">
              <a:defRPr b="1" sz="6720">
                <a:solidFill>
                  <a:srgbClr val="0433FF"/>
                </a:solidFill>
                <a:latin typeface="Carlito"/>
                <a:ea typeface="Carlito"/>
                <a:cs typeface="Carlito"/>
                <a:sym typeface="Carlito"/>
              </a:defRPr>
            </a:pPr>
            <a:r>
              <a:t>Time-Bounded Kolmogorov Complexity</a:t>
            </a:r>
          </a:p>
        </p:txBody>
      </p:sp>
      <p:sp>
        <p:nvSpPr>
          <p:cNvPr id="199" name="Yanyi Liu…"/>
          <p:cNvSpPr txBox="1"/>
          <p:nvPr/>
        </p:nvSpPr>
        <p:spPr>
          <a:xfrm>
            <a:off x="4910247" y="8594316"/>
            <a:ext cx="6275448" cy="33115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normAutofit fontScale="100000" lnSpcReduction="0"/>
          </a:bodyPr>
          <a:lstStyle/>
          <a:p>
            <a:pPr algn="ctr" defTabSz="1828800">
              <a:spcBef>
                <a:spcPts val="2000"/>
              </a:spcBef>
              <a:defRPr b="1"/>
            </a:pPr>
            <a:r>
              <a:t>Yanyi Liu</a:t>
            </a:r>
          </a:p>
          <a:p>
            <a:pPr algn="ctr" defTabSz="1828800">
              <a:spcBef>
                <a:spcPts val="2000"/>
              </a:spcBef>
            </a:pPr>
            <a:r>
              <a:t>Cornell Tech</a:t>
            </a:r>
          </a:p>
        </p:txBody>
      </p:sp>
      <p:sp>
        <p:nvSpPr>
          <p:cNvPr id="200" name="Rafael Pass…"/>
          <p:cNvSpPr txBox="1"/>
          <p:nvPr/>
        </p:nvSpPr>
        <p:spPr>
          <a:xfrm>
            <a:off x="13438990" y="8594316"/>
            <a:ext cx="6275448" cy="33115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normAutofit fontScale="100000" lnSpcReduction="0"/>
          </a:bodyPr>
          <a:lstStyle/>
          <a:p>
            <a:pPr algn="ctr" defTabSz="1828800">
              <a:spcBef>
                <a:spcPts val="2000"/>
              </a:spcBef>
            </a:pPr>
            <a:r>
              <a:t>Rafael Pass</a:t>
            </a:r>
          </a:p>
          <a:p>
            <a:pPr algn="ctr" defTabSz="1828800">
              <a:spcBef>
                <a:spcPts val="2000"/>
              </a:spcBef>
            </a:pPr>
            <a:r>
              <a:t>Cornell Tech, Techion,</a:t>
            </a:r>
          </a:p>
          <a:p>
            <a:pPr algn="ctr" defTabSz="1828800">
              <a:spcBef>
                <a:spcPts val="2000"/>
              </a:spcBef>
            </a:pPr>
            <a:r>
              <a:t>and TAU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9" name="Shape 202"/>
          <p:cNvGrpSpPr/>
          <p:nvPr/>
        </p:nvGrpSpPr>
        <p:grpSpPr>
          <a:xfrm>
            <a:off x="1353285" y="2979358"/>
            <a:ext cx="21948048" cy="2446462"/>
            <a:chOff x="0" y="0"/>
            <a:chExt cx="21948047" cy="2446460"/>
          </a:xfrm>
        </p:grpSpPr>
        <p:sp>
          <p:nvSpPr>
            <p:cNvPr id="267" name="矩形"/>
            <p:cNvSpPr/>
            <p:nvPr/>
          </p:nvSpPr>
          <p:spPr>
            <a:xfrm>
              <a:off x="0" y="0"/>
              <a:ext cx="21948048" cy="244646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21917" tIns="121917" rIns="121917" bIns="121917" numCol="1" anchor="t">
              <a:noAutofit/>
            </a:bodyPr>
            <a:lstStyle/>
            <a:p>
              <a:pPr defTabSz="2438400">
                <a:defRPr sz="5200"/>
              </a:pPr>
            </a:p>
          </p:txBody>
        </p:sp>
        <p:sp>
          <p:nvSpPr>
            <p:cNvPr id="268" name="Which of the following strings is more “random”:…"/>
            <p:cNvSpPr/>
            <p:nvPr/>
          </p:nvSpPr>
          <p:spPr>
            <a:xfrm>
              <a:off x="0" y="0"/>
              <a:ext cx="21948048" cy="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43797" tIns="243797" rIns="243797" bIns="243797" numCol="1" anchor="t">
              <a:spAutoFit/>
            </a:bodyPr>
            <a:lstStyle/>
            <a:p>
              <a:pPr indent="16933" defTabSz="2438400">
                <a:defRPr b="1" sz="5200"/>
              </a:pPr>
              <a:r>
                <a:rPr>
                  <a:solidFill>
                    <a:srgbClr val="FF2600"/>
                  </a:solidFill>
                </a:rPr>
                <a:t>[THM 1]</a:t>
              </a:r>
              <a:r>
                <a:t> </a:t>
              </a:r>
              <a:r>
                <a:rPr b="0"/>
                <a:t>Assuming “Derand”, </a:t>
              </a:r>
              <a:r>
                <a:t>OWFs exist</a:t>
              </a:r>
              <a:r>
                <a:rPr b="0"/>
                <a:t> if and only if</a:t>
              </a:r>
              <a:r>
                <a:t> boundary-MINK</a:t>
              </a:r>
              <a:r>
                <a:rPr baseline="31999"/>
                <a:t>poly</a:t>
              </a:r>
              <a:r>
                <a:t> </a:t>
              </a:r>
              <a14:m>
                <m:oMath>
                  <m:r>
                    <a:rPr xmlns:a="http://schemas.openxmlformats.org/drawingml/2006/main" sz="5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∉</m:t>
                  </m:r>
                </m:oMath>
              </a14:m>
              <a:r>
                <a:t> ioBPP</a:t>
              </a:r>
            </a:p>
          </p:txBody>
        </p:sp>
      </p:grpSp>
      <p:sp>
        <p:nvSpPr>
          <p:cNvPr id="270" name="Title 2"/>
          <p:cNvSpPr txBox="1"/>
          <p:nvPr/>
        </p:nvSpPr>
        <p:spPr>
          <a:xfrm>
            <a:off x="1607053" y="331786"/>
            <a:ext cx="21704206" cy="1408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>
            <a:lvl1pPr defTabSz="2438400">
              <a:defRPr b="1" sz="9200"/>
            </a:lvl1pPr>
          </a:lstStyle>
          <a:p>
            <a:pPr>
              <a:defRPr>
                <a:solidFill>
                  <a:srgbClr val="FF0000"/>
                </a:solidFill>
              </a:defRPr>
            </a:pPr>
            <a:r>
              <a:rPr>
                <a:solidFill>
                  <a:srgbClr val="000000"/>
                </a:solidFill>
              </a:rPr>
              <a:t>Main Theorem</a:t>
            </a:r>
          </a:p>
        </p:txBody>
      </p:sp>
      <p:sp>
        <p:nvSpPr>
          <p:cNvPr id="271" name="Rectangle 1"/>
          <p:cNvSpPr txBox="1"/>
          <p:nvPr/>
        </p:nvSpPr>
        <p:spPr>
          <a:xfrm>
            <a:off x="1607052" y="6868098"/>
            <a:ext cx="21169897" cy="1795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indent="16933" defTabSz="2438400">
              <a:defRPr sz="5200"/>
            </a:pPr>
            <a:r>
              <a:rPr b="1"/>
              <a:t>[Note]</a:t>
            </a:r>
            <a:r>
              <a:t> The “derand” denotes that for all k &gt; 0, E </a:t>
            </a:r>
            <a14:m>
              <m:oMath>
                <m:r>
                  <a:rPr xmlns:a="http://schemas.openxmlformats.org/drawingml/2006/main" sz="5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∉</m:t>
                </m:r>
              </m:oMath>
            </a14:m>
            <a:r>
              <a:t> ioNTIME[2</a:t>
            </a:r>
            <a:r>
              <a:rPr baseline="31999"/>
              <a:t>kn</a:t>
            </a:r>
            <a:r>
              <a:t>]/2</a:t>
            </a:r>
            <a:r>
              <a:rPr baseline="31999"/>
              <a:t>0.01n</a:t>
            </a:r>
            <a:r>
              <a:t>.</a:t>
            </a:r>
          </a:p>
          <a:p>
            <a:pPr marL="677333" indent="-660400" defTabSz="2438400">
              <a:buSzPct val="80000"/>
              <a:buChar char="•"/>
              <a:defRPr sz="5200"/>
            </a:pPr>
            <a:r>
              <a:t>It’s a reasonable strengthening of the assumption that derandomizes AM.</a:t>
            </a:r>
          </a:p>
        </p:txBody>
      </p:sp>
      <p:sp>
        <p:nvSpPr>
          <p:cNvPr id="272" name="Google Shape;261;p46"/>
          <p:cNvSpPr/>
          <p:nvPr/>
        </p:nvSpPr>
        <p:spPr>
          <a:xfrm>
            <a:off x="1114416" y="2799046"/>
            <a:ext cx="21231417" cy="2360099"/>
          </a:xfrm>
          <a:prstGeom prst="rect">
            <a:avLst/>
          </a:prstGeom>
          <a:ln w="63500">
            <a:solidFill>
              <a:srgbClr val="BA7C2E"/>
            </a:solidFill>
          </a:ln>
        </p:spPr>
        <p:txBody>
          <a:bodyPr lIns="121917" tIns="121917" rIns="121917" bIns="121917" anchor="ctr"/>
          <a:lstStyle/>
          <a:p>
            <a:pPr algn="ctr" defTabSz="2438400">
              <a:def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277" name="Group"/>
          <p:cNvGrpSpPr/>
          <p:nvPr/>
        </p:nvGrpSpPr>
        <p:grpSpPr>
          <a:xfrm>
            <a:off x="1098542" y="10106304"/>
            <a:ext cx="22186916" cy="2626775"/>
            <a:chOff x="0" y="0"/>
            <a:chExt cx="22186916" cy="2626773"/>
          </a:xfrm>
        </p:grpSpPr>
        <p:grpSp>
          <p:nvGrpSpPr>
            <p:cNvPr id="275" name="Shape 202"/>
            <p:cNvGrpSpPr/>
            <p:nvPr/>
          </p:nvGrpSpPr>
          <p:grpSpPr>
            <a:xfrm>
              <a:off x="238868" y="180313"/>
              <a:ext cx="21948049" cy="2446461"/>
              <a:chOff x="0" y="0"/>
              <a:chExt cx="21948047" cy="2446460"/>
            </a:xfrm>
          </p:grpSpPr>
          <p:sp>
            <p:nvSpPr>
              <p:cNvPr id="273" name="矩形"/>
              <p:cNvSpPr/>
              <p:nvPr/>
            </p:nvSpPr>
            <p:spPr>
              <a:xfrm>
                <a:off x="0" y="0"/>
                <a:ext cx="21948048" cy="2446461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21917" tIns="121917" rIns="121917" bIns="121917" numCol="1" anchor="t">
                <a:noAutofit/>
              </a:bodyPr>
              <a:lstStyle/>
              <a:p>
                <a:pPr defTabSz="2438400">
                  <a:defRPr sz="5200"/>
                </a:pPr>
              </a:p>
            </p:txBody>
          </p:sp>
          <p:sp>
            <p:nvSpPr>
              <p:cNvPr id="274" name="Which of the following strings is more “random”:…"/>
              <p:cNvSpPr/>
              <p:nvPr/>
            </p:nvSpPr>
            <p:spPr>
              <a:xfrm>
                <a:off x="0" y="0"/>
                <a:ext cx="21948048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0" fill="norm" stroke="1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243797" tIns="243797" rIns="243797" bIns="243797" numCol="1" anchor="t">
                <a:spAutoFit/>
              </a:bodyPr>
              <a:lstStyle/>
              <a:p>
                <a:pPr indent="16933" defTabSz="2438400">
                  <a:defRPr b="1" sz="5200"/>
                </a:pPr>
                <a:r>
                  <a:rPr>
                    <a:solidFill>
                      <a:srgbClr val="FF2600"/>
                    </a:solidFill>
                  </a:rPr>
                  <a:t>[THM 2]</a:t>
                </a:r>
                <a:r>
                  <a:rPr b="0"/>
                  <a:t> </a:t>
                </a:r>
                <a:r>
                  <a:t>OWFs exist</a:t>
                </a:r>
                <a:r>
                  <a:rPr b="0"/>
                  <a:t> if and only if</a:t>
                </a:r>
                <a:r>
                  <a:t> boundary-MINpK</a:t>
                </a:r>
                <a:r>
                  <a:rPr baseline="31999"/>
                  <a:t>poly</a:t>
                </a:r>
                <a:r>
                  <a:t> </a:t>
                </a:r>
                <a14:m>
                  <m:oMath>
                    <m:r>
                      <a:rPr xmlns:a="http://schemas.openxmlformats.org/drawingml/2006/main" sz="5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∉</m:t>
                    </m:r>
                  </m:oMath>
                </a14:m>
                <a:r>
                  <a:t> ioBPP</a:t>
                </a:r>
              </a:p>
            </p:txBody>
          </p:sp>
        </p:grpSp>
        <p:sp>
          <p:nvSpPr>
            <p:cNvPr id="276" name="Google Shape;261;p46"/>
            <p:cNvSpPr/>
            <p:nvPr/>
          </p:nvSpPr>
          <p:spPr>
            <a:xfrm>
              <a:off x="0" y="0"/>
              <a:ext cx="21231416" cy="1542007"/>
            </a:xfrm>
            <a:prstGeom prst="rect">
              <a:avLst/>
            </a:prstGeom>
            <a:noFill/>
            <a:ln w="63500" cap="flat">
              <a:solidFill>
                <a:srgbClr val="BA7C2E"/>
              </a:solidFill>
              <a:prstDash val="solid"/>
              <a:round/>
            </a:ln>
            <a:effectLst/>
          </p:spPr>
          <p:txBody>
            <a:bodyPr wrap="square" lIns="121917" tIns="121917" rIns="121917" bIns="121917" numCol="1" anchor="ctr">
              <a:noAutofit/>
            </a:bodyPr>
            <a:lstStyle/>
            <a:p>
              <a:pPr algn="ctr" defTabSz="2438400">
                <a:defRPr sz="36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1" grpId="1"/>
      <p:bldP build="whole" bldLvl="1" animBg="1" rev="0" advAuto="0" spid="277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1" name="Shape 202"/>
          <p:cNvGrpSpPr/>
          <p:nvPr/>
        </p:nvGrpSpPr>
        <p:grpSpPr>
          <a:xfrm>
            <a:off x="1485132" y="2653966"/>
            <a:ext cx="21948049" cy="2757116"/>
            <a:chOff x="0" y="0"/>
            <a:chExt cx="21948047" cy="2757114"/>
          </a:xfrm>
        </p:grpSpPr>
        <p:sp>
          <p:nvSpPr>
            <p:cNvPr id="279" name="矩形"/>
            <p:cNvSpPr/>
            <p:nvPr/>
          </p:nvSpPr>
          <p:spPr>
            <a:xfrm>
              <a:off x="0" y="0"/>
              <a:ext cx="21948048" cy="275711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21917" tIns="121917" rIns="121917" bIns="121917" numCol="1" anchor="t">
              <a:noAutofit/>
            </a:bodyPr>
            <a:lstStyle/>
            <a:p>
              <a:pPr defTabSz="2438400">
                <a:defRPr sz="5200"/>
              </a:pPr>
            </a:p>
          </p:txBody>
        </p:sp>
        <p:sp>
          <p:nvSpPr>
            <p:cNvPr id="280" name="Which of the following strings is more “random”:…"/>
            <p:cNvSpPr/>
            <p:nvPr/>
          </p:nvSpPr>
          <p:spPr>
            <a:xfrm>
              <a:off x="0" y="0"/>
              <a:ext cx="21948048" cy="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43797" tIns="243797" rIns="243797" bIns="243797" numCol="1" anchor="t">
              <a:spAutoFit/>
            </a:bodyPr>
            <a:lstStyle/>
            <a:p>
              <a:pPr indent="16933" defTabSz="2438400">
                <a:defRPr sz="5200">
                  <a:solidFill>
                    <a:srgbClr val="0433FF"/>
                  </a:solidFill>
                </a:defRPr>
              </a:pPr>
              <a:r>
                <a:t>Is </a:t>
              </a:r>
              <a:r>
                <a:rPr b="1"/>
                <a:t>boundary-MINK</a:t>
              </a:r>
              <a:r>
                <a:rPr b="1" baseline="31999"/>
                <a:t>poly </a:t>
              </a:r>
              <a:r>
                <a:t>equivalent to</a:t>
              </a:r>
              <a:r>
                <a:rPr b="1"/>
                <a:t> MINK</a:t>
              </a:r>
              <a:r>
                <a:rPr b="1" baseline="31999"/>
                <a:t>poly </a:t>
              </a:r>
              <a:r>
                <a:rPr b="1"/>
                <a:t>?</a:t>
              </a:r>
              <a:endParaRPr b="1"/>
            </a:p>
            <a:p>
              <a:pPr marL="897890" indent="-891540" defTabSz="2438400">
                <a:buSzPct val="100000"/>
                <a:buFont typeface="Arial"/>
                <a:buChar char="•"/>
                <a:defRPr sz="5200"/>
              </a:pPr>
              <a:r>
                <a:t>If so, would resolve the central question of basing OWFs on worst-case hardness of K</a:t>
              </a:r>
              <a:r>
                <a:rPr baseline="31999"/>
                <a:t>t</a:t>
              </a:r>
              <a:r>
                <a:t>.</a:t>
              </a:r>
            </a:p>
          </p:txBody>
        </p:sp>
      </p:grpSp>
      <p:sp>
        <p:nvSpPr>
          <p:cNvPr id="282" name="Title 2"/>
          <p:cNvSpPr txBox="1"/>
          <p:nvPr/>
        </p:nvSpPr>
        <p:spPr>
          <a:xfrm>
            <a:off x="1607053" y="331786"/>
            <a:ext cx="21704206" cy="1408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>
            <a:lvl1pPr defTabSz="2438400">
              <a:defRPr b="1" sz="9200"/>
            </a:lvl1pPr>
          </a:lstStyle>
          <a:p>
            <a:pPr>
              <a:defRPr>
                <a:solidFill>
                  <a:srgbClr val="FF0000"/>
                </a:solidFill>
              </a:defRPr>
            </a:pPr>
            <a:r>
              <a:rPr>
                <a:solidFill>
                  <a:srgbClr val="000000"/>
                </a:solidFill>
              </a:rPr>
              <a:t>Is Boundary Hardness WLOG?</a:t>
            </a:r>
          </a:p>
        </p:txBody>
      </p:sp>
      <p:sp>
        <p:nvSpPr>
          <p:cNvPr id="283" name="Rectangle 1"/>
          <p:cNvSpPr txBox="1"/>
          <p:nvPr/>
        </p:nvSpPr>
        <p:spPr>
          <a:xfrm>
            <a:off x="1607052" y="6104330"/>
            <a:ext cx="21169897" cy="5201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indent="16933" defTabSz="2438400">
              <a:defRPr sz="5200">
                <a:solidFill>
                  <a:srgbClr val="FF2600"/>
                </a:solidFill>
              </a:defRPr>
            </a:pPr>
            <a:r>
              <a:t>The answer is YES, if we consider </a:t>
            </a:r>
            <a:r>
              <a:rPr b="1"/>
              <a:t>3-SAT</a:t>
            </a:r>
            <a:endParaRPr b="1"/>
          </a:p>
          <a:p>
            <a:pPr marL="677333" indent="-660399" defTabSz="2438400">
              <a:buSzPct val="80000"/>
              <a:buChar char="•"/>
              <a:defRPr sz="3900"/>
            </a:pPr>
            <a:r>
              <a:t>Define </a:t>
            </a:r>
            <a:r>
              <a:rPr b="1"/>
              <a:t>boundary-3SAT</a:t>
            </a:r>
            <a:r>
              <a:t>: distinguish between (a) fully satisfiable formulas and (b) unsat formulas with at least n - log n satisfiable clauses.</a:t>
            </a:r>
          </a:p>
          <a:p>
            <a:pPr marL="677333" indent="-660399" defTabSz="2438400">
              <a:buSzPct val="80000"/>
              <a:buChar char="•"/>
              <a:defRPr sz="3900"/>
            </a:pPr>
            <a:r>
              <a:rPr b="1"/>
              <a:t>Reduction</a:t>
            </a:r>
            <a:r>
              <a:t>: check whether the input formula is SAT using the boundary oracle, with each clause replaced by dummy true clause one by one.</a:t>
            </a:r>
          </a:p>
          <a:p>
            <a:pPr marL="677333" indent="-660399" defTabSz="2438400">
              <a:buSzPct val="80000"/>
              <a:buChar char="•"/>
              <a:defRPr sz="3900"/>
            </a:pPr>
            <a:r>
              <a:rPr b="1"/>
              <a:t>Analysis</a:t>
            </a:r>
            <a:r>
              <a:t>: SAT will always be SAT, UNSAT will hit (b) at least once.</a:t>
            </a:r>
          </a:p>
          <a:p>
            <a:pPr marL="677333" indent="-660399" defTabSz="2438400">
              <a:buSzPct val="80000"/>
              <a:buChar char="•"/>
              <a:defRPr sz="3900">
                <a:solidFill>
                  <a:srgbClr val="0433FF"/>
                </a:solidFill>
              </a:defRPr>
            </a:pPr>
            <a:r>
              <a:rPr b="1"/>
              <a:t>For most optimization problems, boundary version &lt;=&gt; standard version</a:t>
            </a:r>
            <a:r>
              <a:t>.</a:t>
            </a:r>
          </a:p>
          <a:p>
            <a:pPr marL="677333" indent="-660399" defTabSz="2438400">
              <a:buSzPct val="80000"/>
              <a:buChar char="•"/>
              <a:defRPr sz="3900">
                <a:solidFill>
                  <a:srgbClr val="0433FF"/>
                </a:solidFill>
              </a:defRPr>
            </a:pPr>
            <a:r>
              <a:t>May also hold for MINK</a:t>
            </a:r>
            <a:r>
              <a:rPr baseline="31999"/>
              <a:t>poly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9" name="Shape 202"/>
          <p:cNvGrpSpPr/>
          <p:nvPr/>
        </p:nvGrpSpPr>
        <p:grpSpPr>
          <a:xfrm>
            <a:off x="1353285" y="2979358"/>
            <a:ext cx="21948048" cy="2446462"/>
            <a:chOff x="0" y="0"/>
            <a:chExt cx="21948047" cy="2446460"/>
          </a:xfrm>
        </p:grpSpPr>
        <p:sp>
          <p:nvSpPr>
            <p:cNvPr id="287" name="矩形"/>
            <p:cNvSpPr/>
            <p:nvPr/>
          </p:nvSpPr>
          <p:spPr>
            <a:xfrm>
              <a:off x="0" y="0"/>
              <a:ext cx="21948048" cy="244646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21917" tIns="121917" rIns="121917" bIns="121917" numCol="1" anchor="t">
              <a:noAutofit/>
            </a:bodyPr>
            <a:lstStyle/>
            <a:p>
              <a:pPr defTabSz="2438400">
                <a:defRPr sz="5200"/>
              </a:pPr>
            </a:p>
          </p:txBody>
        </p:sp>
        <p:sp>
          <p:nvSpPr>
            <p:cNvPr id="288" name="Which of the following strings is more “random”:…"/>
            <p:cNvSpPr/>
            <p:nvPr/>
          </p:nvSpPr>
          <p:spPr>
            <a:xfrm>
              <a:off x="0" y="0"/>
              <a:ext cx="21948048" cy="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43797" tIns="243797" rIns="243797" bIns="243797" numCol="1" anchor="t">
              <a:spAutoFit/>
            </a:bodyPr>
            <a:lstStyle/>
            <a:p>
              <a:pPr indent="16933" defTabSz="2438400">
                <a:defRPr b="1" sz="5200"/>
              </a:pPr>
              <a:r>
                <a:rPr>
                  <a:solidFill>
                    <a:srgbClr val="FF2600"/>
                  </a:solidFill>
                </a:rPr>
                <a:t>[THM 1]</a:t>
              </a:r>
              <a:r>
                <a:t> </a:t>
              </a:r>
              <a:r>
                <a:rPr b="0"/>
                <a:t>Assuming Derand, </a:t>
              </a:r>
              <a:r>
                <a:t>OWFs exist</a:t>
              </a:r>
              <a:r>
                <a:rPr b="0"/>
                <a:t> if and only if</a:t>
              </a:r>
              <a:r>
                <a:t> boundary-MINK</a:t>
              </a:r>
              <a:r>
                <a:rPr baseline="31999"/>
                <a:t>poly</a:t>
              </a:r>
              <a:r>
                <a:t> </a:t>
              </a:r>
              <a14:m>
                <m:oMath>
                  <m:r>
                    <a:rPr xmlns:a="http://schemas.openxmlformats.org/drawingml/2006/main" sz="5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∉</m:t>
                  </m:r>
                </m:oMath>
              </a14:m>
              <a:r>
                <a:t> ioBPP</a:t>
              </a:r>
            </a:p>
          </p:txBody>
        </p:sp>
      </p:grpSp>
      <p:sp>
        <p:nvSpPr>
          <p:cNvPr id="290" name="Title 2"/>
          <p:cNvSpPr txBox="1"/>
          <p:nvPr/>
        </p:nvSpPr>
        <p:spPr>
          <a:xfrm>
            <a:off x="1607053" y="331786"/>
            <a:ext cx="21704206" cy="1408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>
            <a:lvl1pPr defTabSz="2438400">
              <a:defRPr b="1" sz="9200"/>
            </a:lvl1pPr>
          </a:lstStyle>
          <a:p>
            <a:pPr>
              <a:defRPr>
                <a:solidFill>
                  <a:srgbClr val="FF0000"/>
                </a:solidFill>
              </a:defRPr>
            </a:pPr>
            <a:r>
              <a:rPr>
                <a:solidFill>
                  <a:srgbClr val="000000"/>
                </a:solidFill>
              </a:rPr>
              <a:t>Proof Overview</a:t>
            </a:r>
          </a:p>
        </p:txBody>
      </p:sp>
      <p:sp>
        <p:nvSpPr>
          <p:cNvPr id="291" name="Rectangle 1"/>
          <p:cNvSpPr txBox="1"/>
          <p:nvPr/>
        </p:nvSpPr>
        <p:spPr>
          <a:xfrm>
            <a:off x="1607052" y="7918279"/>
            <a:ext cx="21169896" cy="2498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marL="677333" indent="-660400" defTabSz="2438400">
              <a:buSzPct val="80000"/>
              <a:buChar char="•"/>
              <a:defRPr sz="5200"/>
            </a:pPr>
            <a:r>
              <a:rPr b="1"/>
              <a:t>[Today]</a:t>
            </a:r>
            <a:r>
              <a:t> briefly sketch how to prove the “if” direction (how to obtain a OWF from boundary-MINK).</a:t>
            </a:r>
          </a:p>
          <a:p>
            <a:pPr marL="677333" indent="-660400" defTabSz="2438400">
              <a:buSzPct val="80000"/>
              <a:buChar char="•"/>
              <a:defRPr sz="5200"/>
            </a:pPr>
            <a:r>
              <a:t>The only if direction follows from standard techniques.</a:t>
            </a:r>
          </a:p>
        </p:txBody>
      </p:sp>
      <p:sp>
        <p:nvSpPr>
          <p:cNvPr id="292" name="Google Shape;261;p46"/>
          <p:cNvSpPr/>
          <p:nvPr/>
        </p:nvSpPr>
        <p:spPr>
          <a:xfrm>
            <a:off x="1114416" y="2799046"/>
            <a:ext cx="21231417" cy="2360099"/>
          </a:xfrm>
          <a:prstGeom prst="rect">
            <a:avLst/>
          </a:prstGeom>
          <a:ln w="63500">
            <a:solidFill>
              <a:srgbClr val="BA7C2E"/>
            </a:solidFill>
          </a:ln>
        </p:spPr>
        <p:txBody>
          <a:bodyPr lIns="121917" tIns="121917" rIns="121917" bIns="121917" anchor="ctr"/>
          <a:lstStyle/>
          <a:p>
            <a:pPr algn="ctr" defTabSz="2438400">
              <a:def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" name="Shape 202"/>
          <p:cNvGrpSpPr/>
          <p:nvPr/>
        </p:nvGrpSpPr>
        <p:grpSpPr>
          <a:xfrm>
            <a:off x="1205276" y="2374709"/>
            <a:ext cx="21960748" cy="5392152"/>
            <a:chOff x="-12700" y="0"/>
            <a:chExt cx="21960747" cy="5392151"/>
          </a:xfrm>
        </p:grpSpPr>
        <p:sp>
          <p:nvSpPr>
            <p:cNvPr id="294" name="矩形"/>
            <p:cNvSpPr/>
            <p:nvPr/>
          </p:nvSpPr>
          <p:spPr>
            <a:xfrm>
              <a:off x="0" y="0"/>
              <a:ext cx="21948048" cy="244646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21917" tIns="121917" rIns="121917" bIns="121917" numCol="1" anchor="t">
              <a:noAutofit/>
            </a:bodyPr>
            <a:lstStyle/>
            <a:p>
              <a:pPr defTabSz="2438400">
                <a:defRPr sz="5200"/>
              </a:pPr>
            </a:p>
          </p:txBody>
        </p:sp>
        <p:sp>
          <p:nvSpPr>
            <p:cNvPr id="295" name="Which of the following strings is more “random”:…"/>
            <p:cNvSpPr txBox="1"/>
            <p:nvPr/>
          </p:nvSpPr>
          <p:spPr>
            <a:xfrm>
              <a:off x="-12700" y="0"/>
              <a:ext cx="21948048" cy="53921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43797" tIns="243797" rIns="243797" bIns="243797" numCol="1" anchor="t">
              <a:spAutoFit/>
            </a:bodyPr>
            <a:lstStyle/>
            <a:p>
              <a:pPr indent="16933" defTabSz="2438400">
                <a:defRPr sz="5200"/>
              </a:pPr>
              <a:r>
                <a:rPr b="1">
                  <a:solidFill>
                    <a:srgbClr val="0433FF"/>
                  </a:solidFill>
                </a:rPr>
                <a:t>Starting point [LP’23b]:</a:t>
              </a:r>
              <a:r>
                <a:t> worst-case hardness of deciding whether K</a:t>
              </a:r>
              <a:r>
                <a:rPr baseline="31999"/>
                <a:t>t</a:t>
              </a:r>
              <a:r>
                <a:t>(x) &lt; n - 1, given that K(x) &gt;= n - log n, implies OWFs.</a:t>
              </a:r>
            </a:p>
            <a:p>
              <a:pPr indent="16933" defTabSz="2438400">
                <a:defRPr sz="2300"/>
              </a:pPr>
            </a:p>
            <a:p>
              <a:pPr indent="16933" defTabSz="2438400">
                <a:defRPr b="1" sz="5200"/>
              </a:pPr>
              <a:r>
                <a:t>Their ideas:</a:t>
              </a:r>
            </a:p>
            <a:p>
              <a:pPr marL="677333" indent="-660400" defTabSz="2438400">
                <a:buSzPct val="80000"/>
                <a:buChar char="•"/>
                <a:defRPr sz="4900"/>
              </a:pPr>
              <a:r>
                <a:t>Relying on the average-case reduction for K</a:t>
              </a:r>
              <a:r>
                <a:rPr baseline="31999"/>
                <a:t>t</a:t>
              </a:r>
              <a:r>
                <a:t> using an OWF inverter [LP’20].</a:t>
              </a:r>
            </a:p>
            <a:p>
              <a:pPr marL="677333" indent="-660400" defTabSz="2438400">
                <a:buSzPct val="80000"/>
                <a:buChar char="•"/>
                <a:defRPr sz="4900"/>
              </a:pPr>
              <a:r>
                <a:t>It fails with small probability over uniform distribution - bad instances are rare.</a:t>
              </a:r>
            </a:p>
            <a:p>
              <a:pPr marL="677333" indent="-660400" defTabSz="2438400">
                <a:buSzPct val="80000"/>
                <a:buChar char="•"/>
                <a:defRPr sz="4900"/>
              </a:pPr>
              <a:r>
                <a:t>Thus, fails only when x small </a:t>
              </a:r>
              <a:r>
                <a:rPr b="1"/>
                <a:t>K(x) </a:t>
              </a:r>
              <a:r>
                <a:t>(as they can be enumerated by brute-force). </a:t>
              </a:r>
            </a:p>
          </p:txBody>
        </p:sp>
      </p:grpSp>
      <p:sp>
        <p:nvSpPr>
          <p:cNvPr id="297" name="Title 2"/>
          <p:cNvSpPr txBox="1"/>
          <p:nvPr/>
        </p:nvSpPr>
        <p:spPr>
          <a:xfrm>
            <a:off x="1607053" y="331786"/>
            <a:ext cx="21704206" cy="1408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>
            <a:lvl1pPr defTabSz="2438400">
              <a:defRPr b="1" sz="9200"/>
            </a:lvl1pPr>
          </a:lstStyle>
          <a:p>
            <a:pPr>
              <a:defRPr>
                <a:solidFill>
                  <a:srgbClr val="FF0000"/>
                </a:solidFill>
              </a:defRPr>
            </a:pPr>
            <a:r>
              <a:rPr>
                <a:solidFill>
                  <a:srgbClr val="000000"/>
                </a:solidFill>
              </a:rPr>
              <a:t>Earlier Approaches</a:t>
            </a:r>
          </a:p>
        </p:txBody>
      </p:sp>
      <p:sp>
        <p:nvSpPr>
          <p:cNvPr id="298" name="Rectangle 1"/>
          <p:cNvSpPr txBox="1"/>
          <p:nvPr/>
        </p:nvSpPr>
        <p:spPr>
          <a:xfrm>
            <a:off x="1353052" y="9291449"/>
            <a:ext cx="21169896" cy="3298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indent="16933" defTabSz="2438400">
              <a:defRPr b="1" sz="5200">
                <a:solidFill>
                  <a:srgbClr val="FF2600"/>
                </a:solidFill>
              </a:defRPr>
            </a:pPr>
            <a:r>
              <a:t>Key obstacle:</a:t>
            </a:r>
          </a:p>
          <a:p>
            <a:pPr marL="677333" indent="-660400" defTabSz="2438400">
              <a:buSzPct val="80000"/>
              <a:buChar char="•"/>
              <a:defRPr sz="5200"/>
            </a:pPr>
            <a:r>
              <a:t>Need to show bad instances have small </a:t>
            </a:r>
            <a:r>
              <a:rPr b="1"/>
              <a:t>K</a:t>
            </a:r>
            <a:r>
              <a:rPr b="1" baseline="31999"/>
              <a:t>poly</a:t>
            </a:r>
            <a:r>
              <a:t>-complexity</a:t>
            </a:r>
          </a:p>
          <a:p>
            <a:pPr marL="677333" indent="-660400" defTabSz="2438400">
              <a:buSzPct val="80000"/>
              <a:buChar char="•"/>
              <a:defRPr sz="5200"/>
            </a:pPr>
            <a:r>
              <a:t>Also known as </a:t>
            </a:r>
            <a:r>
              <a:rPr i="1"/>
              <a:t>language compression with efficient decompressor</a:t>
            </a:r>
            <a:r>
              <a:t> — still open for NP languages (even relative to a OWF inverter).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Shape 202"/>
          <p:cNvGrpSpPr/>
          <p:nvPr/>
        </p:nvGrpSpPr>
        <p:grpSpPr>
          <a:xfrm>
            <a:off x="1050158" y="10380422"/>
            <a:ext cx="21272915" cy="2371207"/>
            <a:chOff x="0" y="0"/>
            <a:chExt cx="21272913" cy="2371206"/>
          </a:xfrm>
        </p:grpSpPr>
        <p:sp>
          <p:nvSpPr>
            <p:cNvPr id="300" name="矩形"/>
            <p:cNvSpPr/>
            <p:nvPr/>
          </p:nvSpPr>
          <p:spPr>
            <a:xfrm>
              <a:off x="0" y="0"/>
              <a:ext cx="21272914" cy="2371207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21917" tIns="121917" rIns="121917" bIns="121917" numCol="1" anchor="t">
              <a:noAutofit/>
            </a:bodyPr>
            <a:lstStyle/>
            <a:p>
              <a:pPr defTabSz="2438400">
                <a:defRPr sz="5200"/>
              </a:pPr>
            </a:p>
          </p:txBody>
        </p:sp>
        <p:sp>
          <p:nvSpPr>
            <p:cNvPr id="301" name="Which of the following strings is more “random”:…"/>
            <p:cNvSpPr txBox="1"/>
            <p:nvPr/>
          </p:nvSpPr>
          <p:spPr>
            <a:xfrm>
              <a:off x="0" y="0"/>
              <a:ext cx="21272914" cy="188230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43797" tIns="243797" rIns="243797" bIns="243797" numCol="1" anchor="t">
              <a:noAutofit/>
            </a:bodyPr>
            <a:lstStyle/>
            <a:p>
              <a:pPr indent="16933" defTabSz="2438400">
                <a:defRPr sz="5200"/>
              </a:pPr>
              <a:r>
                <a:rPr b="1">
                  <a:solidFill>
                    <a:srgbClr val="0433FF"/>
                  </a:solidFill>
                </a:rPr>
                <a:t>Taken together,</a:t>
              </a:r>
              <a:r>
                <a:t> the reduction fails on x only if </a:t>
              </a:r>
              <a:r>
                <a:rPr b="1"/>
                <a:t>K</a:t>
              </a:r>
              <a:r>
                <a:rPr b="1" baseline="31999"/>
                <a:t>poly</a:t>
              </a:r>
              <a:r>
                <a:rPr b="1"/>
                <a:t>(x)</a:t>
              </a:r>
              <a:r>
                <a:t> &lt;= n - O(log(n)) — it will succeed when K</a:t>
              </a:r>
              <a:r>
                <a:rPr baseline="31999"/>
                <a:t>poly</a:t>
              </a:r>
              <a:r>
                <a:t>(x) is “intermediate” or “large” </a:t>
              </a:r>
            </a:p>
          </p:txBody>
        </p:sp>
      </p:grpSp>
      <p:sp>
        <p:nvSpPr>
          <p:cNvPr id="303" name="Title 2"/>
          <p:cNvSpPr txBox="1"/>
          <p:nvPr/>
        </p:nvSpPr>
        <p:spPr>
          <a:xfrm>
            <a:off x="1607053" y="331786"/>
            <a:ext cx="21704206" cy="1408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>
            <a:lvl1pPr defTabSz="2438400">
              <a:defRPr b="1" sz="9200"/>
            </a:lvl1pPr>
          </a:lstStyle>
          <a:p>
            <a:pPr>
              <a:defRPr>
                <a:solidFill>
                  <a:srgbClr val="FF0000"/>
                </a:solidFill>
              </a:defRPr>
            </a:pPr>
            <a:r>
              <a:rPr>
                <a:solidFill>
                  <a:srgbClr val="000000"/>
                </a:solidFill>
              </a:rPr>
              <a:t>Compression from Sampling</a:t>
            </a:r>
          </a:p>
        </p:txBody>
      </p:sp>
      <p:sp>
        <p:nvSpPr>
          <p:cNvPr id="304" name="Rectangle 1"/>
          <p:cNvSpPr txBox="1"/>
          <p:nvPr/>
        </p:nvSpPr>
        <p:spPr>
          <a:xfrm>
            <a:off x="1353052" y="2687808"/>
            <a:ext cx="21169896" cy="249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indent="16933" defTabSz="2438400">
              <a:defRPr b="1" sz="5200"/>
            </a:pPr>
            <a:r>
              <a:t>Step 1:</a:t>
            </a:r>
          </a:p>
          <a:p>
            <a:pPr marL="677333" indent="-660400" defTabSz="2438400">
              <a:buSzPct val="80000"/>
              <a:buChar char="•"/>
              <a:defRPr sz="5200"/>
            </a:pPr>
            <a:r>
              <a:t>Showing that if the reduction fails on x, x can be efficiently sampled by a PPT D with probability = </a:t>
            </a:r>
            <a:r>
              <a:rPr b="1"/>
              <a:t>pr(x)</a:t>
            </a:r>
            <a:r>
              <a:t> </a:t>
            </a:r>
            <a:r>
              <a:rPr b="1"/>
              <a:t>&gt;= poly(n) / 2</a:t>
            </a:r>
            <a:r>
              <a:rPr b="1" baseline="31999"/>
              <a:t>n</a:t>
            </a:r>
          </a:p>
        </p:txBody>
      </p:sp>
      <p:sp>
        <p:nvSpPr>
          <p:cNvPr id="305" name="Rectangle 1"/>
          <p:cNvSpPr txBox="1"/>
          <p:nvPr/>
        </p:nvSpPr>
        <p:spPr>
          <a:xfrm>
            <a:off x="1353052" y="5782888"/>
            <a:ext cx="21169896" cy="3298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indent="16933" defTabSz="2438400">
              <a:defRPr b="1" sz="5200"/>
            </a:pPr>
            <a:r>
              <a:t>Step 2:</a:t>
            </a:r>
            <a:endParaRPr b="0">
              <a:solidFill>
                <a:srgbClr val="FF2600"/>
              </a:solidFill>
            </a:endParaRPr>
          </a:p>
          <a:p>
            <a:pPr marL="677333" indent="-660400" defTabSz="2438400">
              <a:buSzPct val="80000"/>
              <a:buChar char="•"/>
              <a:defRPr sz="5200"/>
            </a:pPr>
            <a:r>
              <a:t>Proving a so-called “Coding Theorem”, bounding K</a:t>
            </a:r>
            <a:r>
              <a:rPr baseline="31999"/>
              <a:t>poly</a:t>
            </a:r>
            <a:r>
              <a:t>(x) by </a:t>
            </a:r>
            <a:r>
              <a:rPr b="1"/>
              <a:t>log 1/pr(x)</a:t>
            </a:r>
            <a:r>
              <a:t>+|D|.</a:t>
            </a:r>
          </a:p>
          <a:p>
            <a:pPr marL="677333" indent="-660400" defTabSz="2438400">
              <a:buSzPct val="80000"/>
              <a:buChar char="•"/>
              <a:defRPr sz="5200"/>
            </a:pPr>
            <a:r>
              <a:rPr b="1">
                <a:solidFill>
                  <a:srgbClr val="FF2600"/>
                </a:solidFill>
              </a:rPr>
              <a:t>Main technical contribution</a:t>
            </a:r>
            <a:r>
              <a:t>: the construction of a new non-black-box PRG, overcoming existing barriers (see the paper).</a:t>
            </a:r>
          </a:p>
        </p:txBody>
      </p:sp>
      <p:sp>
        <p:nvSpPr>
          <p:cNvPr id="306" name="Google Shape;261;p46"/>
          <p:cNvSpPr/>
          <p:nvPr/>
        </p:nvSpPr>
        <p:spPr>
          <a:xfrm>
            <a:off x="955298" y="2265691"/>
            <a:ext cx="21462635" cy="3199449"/>
          </a:xfrm>
          <a:prstGeom prst="rect">
            <a:avLst/>
          </a:prstGeom>
          <a:ln w="63500">
            <a:solidFill>
              <a:srgbClr val="BA7C2E"/>
            </a:solidFill>
          </a:ln>
        </p:spPr>
        <p:txBody>
          <a:bodyPr lIns="121917" tIns="121917" rIns="121917" bIns="121917" anchor="ctr"/>
          <a:lstStyle/>
          <a:p>
            <a:pPr algn="ctr" defTabSz="2438400">
              <a:def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2" grpId="3"/>
      <p:bldP build="whole" bldLvl="1" animBg="1" rev="0" advAuto="0" spid="304" grpId="1"/>
      <p:bldP build="whole" bldLvl="1" animBg="1" rev="0" advAuto="0" spid="306" grpId="4"/>
      <p:bldP build="whole" bldLvl="1" animBg="1" rev="0" advAuto="0" spid="305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2" name="Shape 202"/>
          <p:cNvGrpSpPr/>
          <p:nvPr/>
        </p:nvGrpSpPr>
        <p:grpSpPr>
          <a:xfrm>
            <a:off x="1179876" y="2565651"/>
            <a:ext cx="21986148" cy="2446462"/>
            <a:chOff x="0" y="0"/>
            <a:chExt cx="21986147" cy="2446460"/>
          </a:xfrm>
        </p:grpSpPr>
        <p:sp>
          <p:nvSpPr>
            <p:cNvPr id="310" name="矩形"/>
            <p:cNvSpPr/>
            <p:nvPr/>
          </p:nvSpPr>
          <p:spPr>
            <a:xfrm>
              <a:off x="38100" y="0"/>
              <a:ext cx="21948048" cy="244646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21917" tIns="121917" rIns="121917" bIns="121917" numCol="1" anchor="t">
              <a:noAutofit/>
            </a:bodyPr>
            <a:lstStyle/>
            <a:p>
              <a:pPr defTabSz="2438400">
                <a:defRPr sz="5200"/>
              </a:pPr>
            </a:p>
          </p:txBody>
        </p:sp>
        <p:sp>
          <p:nvSpPr>
            <p:cNvPr id="311" name="Which of the following strings is more “random”:…"/>
            <p:cNvSpPr/>
            <p:nvPr/>
          </p:nvSpPr>
          <p:spPr>
            <a:xfrm>
              <a:off x="0" y="0"/>
              <a:ext cx="21948048" cy="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43797" tIns="243797" rIns="243797" bIns="243797" numCol="1" anchor="t">
              <a:spAutoFit/>
            </a:bodyPr>
            <a:lstStyle/>
            <a:p>
              <a:pPr indent="16933" defTabSz="2438400">
                <a:defRPr sz="5200"/>
              </a:pPr>
              <a:r>
                <a:rPr b="1">
                  <a:solidFill>
                    <a:srgbClr val="0433FF"/>
                  </a:solidFill>
                </a:rPr>
                <a:t>Goal:</a:t>
              </a:r>
              <a:r>
                <a:t> to show that if the reduction fails on x, x can be efficiently sampled with probability &gt;= poly(n) / 2</a:t>
              </a:r>
              <a:r>
                <a:rPr baseline="31999"/>
                <a:t>n</a:t>
              </a:r>
              <a:r>
                <a:t>. (Let BAD denote the set of such x.) </a:t>
              </a:r>
            </a:p>
          </p:txBody>
        </p:sp>
      </p:grpSp>
      <p:sp>
        <p:nvSpPr>
          <p:cNvPr id="313" name="Title 2"/>
          <p:cNvSpPr txBox="1"/>
          <p:nvPr/>
        </p:nvSpPr>
        <p:spPr>
          <a:xfrm>
            <a:off x="1607053" y="331786"/>
            <a:ext cx="21704206" cy="1408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>
            <a:lvl1pPr defTabSz="2438400">
              <a:defRPr b="1" sz="9200"/>
            </a:lvl1pPr>
          </a:lstStyle>
          <a:p>
            <a:pPr>
              <a:defRPr>
                <a:solidFill>
                  <a:srgbClr val="FF0000"/>
                </a:solidFill>
              </a:defRPr>
            </a:pPr>
            <a:r>
              <a:rPr>
                <a:solidFill>
                  <a:srgbClr val="000000"/>
                </a:solidFill>
              </a:rPr>
              <a:t>Sampling Bad Instances</a:t>
            </a:r>
          </a:p>
        </p:txBody>
      </p:sp>
      <p:sp>
        <p:nvSpPr>
          <p:cNvPr id="314" name="Rectangle 1"/>
          <p:cNvSpPr txBox="1"/>
          <p:nvPr/>
        </p:nvSpPr>
        <p:spPr>
          <a:xfrm>
            <a:off x="1353052" y="5195101"/>
            <a:ext cx="21169896" cy="2567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marL="677333" indent="-660400" defTabSz="2438400">
              <a:buSzPct val="80000"/>
              <a:buChar char="•"/>
              <a:defRPr sz="5200"/>
            </a:pPr>
            <a:r>
              <a:rPr b="1"/>
              <a:t>Hitting BAD through [LP’20] sampling</a:t>
            </a:r>
            <a:r>
              <a:t>:</a:t>
            </a:r>
          </a:p>
          <a:p>
            <a:pPr lvl="2" marL="1896533" indent="-660400" defTabSz="2438400">
              <a:buSzPct val="80000"/>
              <a:buChar char="-"/>
              <a:defRPr sz="5200"/>
            </a:pPr>
            <a:r>
              <a:t>Each x can be sampled w.p. 2</a:t>
            </a:r>
            <a:r>
              <a:rPr baseline="31999"/>
              <a:t>-n</a:t>
            </a:r>
            <a:r>
              <a:t> / O(n), together with its K</a:t>
            </a:r>
            <a:r>
              <a:rPr baseline="31999"/>
              <a:t>t</a:t>
            </a:r>
            <a:r>
              <a:t>-witness.</a:t>
            </a:r>
          </a:p>
          <a:p>
            <a:pPr lvl="2" marL="1896533" indent="-660400" defTabSz="2438400">
              <a:buSzPct val="80000"/>
              <a:buChar char="-"/>
              <a:defRPr sz="5200"/>
            </a:pPr>
            <a:r>
              <a:t>BAD will only be sampled w.p. </a:t>
            </a:r>
            <a14:m>
              <m:oMath>
                <m:r>
                  <a:rPr xmlns:a="http://schemas.openxmlformats.org/drawingml/2006/main" sz="5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</m:oMath>
            </a14:m>
            <a:r>
              <a:t> &lt; 1/poly(n) (due to [Yao’82])</a:t>
            </a:r>
          </a:p>
        </p:txBody>
      </p:sp>
      <p:sp>
        <p:nvSpPr>
          <p:cNvPr id="315" name="Rectangle 1"/>
          <p:cNvSpPr txBox="1"/>
          <p:nvPr/>
        </p:nvSpPr>
        <p:spPr>
          <a:xfrm>
            <a:off x="1353052" y="8608417"/>
            <a:ext cx="21169896" cy="4167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marL="677333" indent="-660400" defTabSz="2438400">
              <a:buSzPct val="80000"/>
              <a:buChar char="•"/>
              <a:defRPr b="1" sz="5200"/>
            </a:pPr>
            <a:r>
              <a:t>Boosting probabilities through rejection sampling</a:t>
            </a:r>
          </a:p>
          <a:p>
            <a:pPr lvl="2" marL="1896533" indent="-660400" defTabSz="2438400">
              <a:buSzPct val="80000"/>
              <a:buChar char="-"/>
              <a:defRPr sz="5200"/>
            </a:pPr>
            <a:r>
              <a:t>Since we have witness, can check whether reduction fails</a:t>
            </a:r>
          </a:p>
          <a:p>
            <a:pPr lvl="2" marL="1896533" indent="-660400" defTabSz="2438400">
              <a:buSzPct val="80000"/>
              <a:buChar char="-"/>
              <a:defRPr sz="5200"/>
            </a:pPr>
            <a:r>
              <a:t>If x is not in BAD, repeat</a:t>
            </a:r>
          </a:p>
          <a:p>
            <a:pPr lvl="2" marL="1896533" indent="-660400" defTabSz="2438400">
              <a:buSzPct val="80000"/>
              <a:buChar char="-"/>
              <a:defRPr sz="5200"/>
            </a:pPr>
            <a:r>
              <a:t>Each element in BAD has prob 2</a:t>
            </a:r>
            <a:r>
              <a:rPr baseline="31999"/>
              <a:t>-n</a:t>
            </a:r>
            <a:r>
              <a:t> / O(n) / </a:t>
            </a:r>
            <a14:m>
              <m:oMath>
                <m:r>
                  <a:rPr xmlns:a="http://schemas.openxmlformats.org/drawingml/2006/main" sz="5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ϵ</m:t>
                </m:r>
              </m:oMath>
            </a14:m>
            <a:r>
              <a:t> &gt;= poly(n) / 2</a:t>
            </a:r>
            <a:r>
              <a:rPr baseline="31999"/>
              <a:t>n</a:t>
            </a:r>
          </a:p>
          <a:p>
            <a:pPr lvl="2" marL="1896533" indent="-660400" defTabSz="2438400">
              <a:buSzPct val="80000"/>
              <a:buChar char="-"/>
              <a:defRPr sz="5200"/>
            </a:pPr>
            <a:r>
              <a:rPr b="1"/>
              <a:t>Issue</a:t>
            </a:r>
            <a:r>
              <a:t>: only runs in expected poly-time; Cut-off is needed.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5" grpId="2"/>
      <p:bldP build="whole" bldLvl="1" animBg="1" rev="0" advAuto="0" spid="31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" name="Shape 202"/>
          <p:cNvGrpSpPr/>
          <p:nvPr/>
        </p:nvGrpSpPr>
        <p:grpSpPr>
          <a:xfrm>
            <a:off x="1217976" y="3518887"/>
            <a:ext cx="21948048" cy="2446462"/>
            <a:chOff x="0" y="0"/>
            <a:chExt cx="21948047" cy="2446460"/>
          </a:xfrm>
        </p:grpSpPr>
        <p:sp>
          <p:nvSpPr>
            <p:cNvPr id="317" name="矩形"/>
            <p:cNvSpPr/>
            <p:nvPr/>
          </p:nvSpPr>
          <p:spPr>
            <a:xfrm>
              <a:off x="0" y="0"/>
              <a:ext cx="21948048" cy="244646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21917" tIns="121917" rIns="121917" bIns="121917" numCol="1" anchor="t">
              <a:noAutofit/>
            </a:bodyPr>
            <a:lstStyle/>
            <a:p>
              <a:pPr defTabSz="2438400">
                <a:defRPr sz="5200"/>
              </a:pPr>
            </a:p>
          </p:txBody>
        </p:sp>
        <p:sp>
          <p:nvSpPr>
            <p:cNvPr id="318" name="Which of the following strings is more “random”:…"/>
            <p:cNvSpPr/>
            <p:nvPr/>
          </p:nvSpPr>
          <p:spPr>
            <a:xfrm>
              <a:off x="0" y="0"/>
              <a:ext cx="21948048" cy="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43797" tIns="243797" rIns="243797" bIns="243797" numCol="1" anchor="t">
              <a:spAutoFit/>
            </a:bodyPr>
            <a:lstStyle/>
            <a:p>
              <a:pPr indent="16933" defTabSz="2438400">
                <a:defRPr b="1" sz="5200"/>
              </a:pPr>
              <a:r>
                <a:t>[Today] </a:t>
              </a:r>
              <a:r>
                <a:rPr b="0"/>
                <a:t>Assuming Derand, </a:t>
              </a:r>
              <a:r>
                <a:t>OWFs exist</a:t>
              </a:r>
              <a:r>
                <a:rPr b="0"/>
                <a:t> if and only if</a:t>
              </a:r>
              <a:r>
                <a:t> boundary-MINK</a:t>
              </a:r>
              <a:r>
                <a:rPr baseline="31999"/>
                <a:t>poly</a:t>
              </a:r>
              <a:r>
                <a:t> </a:t>
              </a:r>
              <a14:m>
                <m:oMath>
                  <m:r>
                    <a:rPr xmlns:a="http://schemas.openxmlformats.org/drawingml/2006/main" sz="5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∉</m:t>
                  </m:r>
                </m:oMath>
              </a14:m>
              <a:r>
                <a:t> ioBPP</a:t>
              </a:r>
            </a:p>
          </p:txBody>
        </p:sp>
      </p:grpSp>
      <p:sp>
        <p:nvSpPr>
          <p:cNvPr id="320" name="Title 2"/>
          <p:cNvSpPr txBox="1"/>
          <p:nvPr/>
        </p:nvSpPr>
        <p:spPr>
          <a:xfrm>
            <a:off x="1607053" y="331786"/>
            <a:ext cx="21704206" cy="1408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>
            <a:lvl1pPr defTabSz="2438400">
              <a:defRPr b="1" sz="9200"/>
            </a:lvl1pPr>
          </a:lstStyle>
          <a:p>
            <a:pPr>
              <a:defRPr>
                <a:solidFill>
                  <a:srgbClr val="FF0000"/>
                </a:solidFill>
              </a:defRPr>
            </a:pPr>
            <a:r>
              <a:rPr>
                <a:solidFill>
                  <a:srgbClr val="000000"/>
                </a:solidFill>
              </a:rPr>
              <a:t>Conclusion</a:t>
            </a:r>
          </a:p>
        </p:txBody>
      </p:sp>
      <p:sp>
        <p:nvSpPr>
          <p:cNvPr id="321" name="Rectangle 1"/>
          <p:cNvSpPr txBox="1"/>
          <p:nvPr/>
        </p:nvSpPr>
        <p:spPr>
          <a:xfrm>
            <a:off x="1353052" y="8608417"/>
            <a:ext cx="21169896" cy="2498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indent="16933" defTabSz="2438400">
              <a:defRPr b="1" sz="5200">
                <a:solidFill>
                  <a:srgbClr val="0433FF"/>
                </a:solidFill>
              </a:defRPr>
            </a:pPr>
            <a:r>
              <a:t>Open Problems:</a:t>
            </a:r>
          </a:p>
          <a:p>
            <a:pPr marL="677333" indent="-660400" defTabSz="2438400">
              <a:buSzPct val="80000"/>
              <a:buChar char="•"/>
              <a:defRPr sz="5200"/>
            </a:pPr>
            <a:r>
              <a:t>Dealing with non-uniform attackers.</a:t>
            </a:r>
          </a:p>
          <a:p>
            <a:pPr marL="677333" indent="-660400" defTabSz="2438400">
              <a:buSzPct val="80000"/>
              <a:buChar char="•"/>
              <a:defRPr sz="5200"/>
            </a:pPr>
            <a:r>
              <a:t>A search algorithm for BAD?</a:t>
            </a:r>
          </a:p>
        </p:txBody>
      </p:sp>
      <p:sp>
        <p:nvSpPr>
          <p:cNvPr id="322" name="Google Shape;261;p46"/>
          <p:cNvSpPr/>
          <p:nvPr/>
        </p:nvSpPr>
        <p:spPr>
          <a:xfrm>
            <a:off x="1114416" y="3052161"/>
            <a:ext cx="22155167" cy="2360100"/>
          </a:xfrm>
          <a:prstGeom prst="rect">
            <a:avLst/>
          </a:prstGeom>
          <a:ln w="63500">
            <a:solidFill>
              <a:srgbClr val="BA7C2E"/>
            </a:solidFill>
          </a:ln>
        </p:spPr>
        <p:txBody>
          <a:bodyPr lIns="121917" tIns="121917" rIns="121917" bIns="121917" anchor="ctr"/>
          <a:lstStyle/>
          <a:p>
            <a:pPr algn="ctr" defTabSz="2438400">
              <a:def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1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Thank You!"/>
          <p:cNvSpPr txBox="1"/>
          <p:nvPr>
            <p:ph type="title"/>
          </p:nvPr>
        </p:nvSpPr>
        <p:spPr>
          <a:xfrm>
            <a:off x="8360442" y="6777708"/>
            <a:ext cx="21031201" cy="1373241"/>
          </a:xfrm>
          <a:prstGeom prst="rect">
            <a:avLst/>
          </a:prstGeom>
        </p:spPr>
        <p:txBody>
          <a:bodyPr/>
          <a:lstStyle>
            <a:lvl1pPr defTabSz="1810511">
              <a:defRPr sz="9306"/>
            </a:lvl1pPr>
          </a:lstStyle>
          <a:p>
            <a:pPr/>
            <a:r>
              <a:t>Thank You!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One-Way Functions (OWF) [Diffie-Hellman’76]"/>
          <p:cNvSpPr txBox="1"/>
          <p:nvPr>
            <p:ph type="title"/>
          </p:nvPr>
        </p:nvSpPr>
        <p:spPr>
          <a:xfrm>
            <a:off x="1545038" y="628700"/>
            <a:ext cx="21031201" cy="1373240"/>
          </a:xfrm>
          <a:prstGeom prst="rect">
            <a:avLst/>
          </a:prstGeom>
        </p:spPr>
        <p:txBody>
          <a:bodyPr/>
          <a:lstStyle>
            <a:lvl1pPr>
              <a:defRPr sz="8400"/>
            </a:lvl1pPr>
          </a:lstStyle>
          <a:p>
            <a:pPr/>
            <a:r>
              <a:t>One-Way Functions (OWF) [Diffie-Hellman’76]</a:t>
            </a:r>
          </a:p>
        </p:txBody>
      </p:sp>
      <p:sp>
        <p:nvSpPr>
          <p:cNvPr id="203" name="A function f that is…"/>
          <p:cNvSpPr txBox="1"/>
          <p:nvPr/>
        </p:nvSpPr>
        <p:spPr>
          <a:xfrm>
            <a:off x="1782961" y="2646276"/>
            <a:ext cx="14250796" cy="2320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 function </a:t>
            </a:r>
            <a:r>
              <a:rPr b="1">
                <a:solidFill>
                  <a:srgbClr val="0433FF"/>
                </a:solidFill>
              </a:rPr>
              <a:t>f</a:t>
            </a:r>
            <a:r>
              <a:t> that is</a:t>
            </a:r>
          </a:p>
          <a:p>
            <a:pPr marL="647700" indent="-647700">
              <a:buSzPct val="80000"/>
              <a:buChar char="•"/>
            </a:pPr>
            <a:r>
              <a:rPr b="1"/>
              <a:t>Easy to compute</a:t>
            </a:r>
            <a:r>
              <a:t>: can be computed in poly time</a:t>
            </a:r>
          </a:p>
          <a:p>
            <a:pPr marL="647700" indent="-647700">
              <a:buSzPct val="80000"/>
              <a:buChar char="•"/>
            </a:pPr>
            <a:r>
              <a:rPr b="1"/>
              <a:t>Hard to invert</a:t>
            </a:r>
            <a:r>
              <a:t>: no poly-time algorithm can invert it </a:t>
            </a:r>
          </a:p>
        </p:txBody>
      </p:sp>
      <p:sp>
        <p:nvSpPr>
          <p:cNvPr id="204" name="Circle"/>
          <p:cNvSpPr/>
          <p:nvPr/>
        </p:nvSpPr>
        <p:spPr>
          <a:xfrm>
            <a:off x="13536632" y="6168983"/>
            <a:ext cx="2700040" cy="270004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05" name="Line"/>
          <p:cNvSpPr/>
          <p:nvPr/>
        </p:nvSpPr>
        <p:spPr>
          <a:xfrm>
            <a:off x="6781103" y="6673272"/>
            <a:ext cx="7031701" cy="1"/>
          </a:xfrm>
          <a:prstGeom prst="line">
            <a:avLst/>
          </a:prstGeom>
          <a:ln w="101600">
            <a:solidFill>
              <a:srgbClr val="0433FF"/>
            </a:solidFill>
            <a:miter lim="400000"/>
            <a:tailEnd type="triangle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6" name="Line"/>
          <p:cNvSpPr/>
          <p:nvPr/>
        </p:nvSpPr>
        <p:spPr>
          <a:xfrm flipH="1" flipV="1">
            <a:off x="6753092" y="8372504"/>
            <a:ext cx="7087724" cy="1"/>
          </a:xfrm>
          <a:prstGeom prst="line">
            <a:avLst/>
          </a:prstGeom>
          <a:ln w="101600">
            <a:solidFill>
              <a:srgbClr val="0433FF"/>
            </a:solidFill>
            <a:miter lim="400000"/>
            <a:tailEnd type="triangle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7" name="x"/>
          <p:cNvSpPr txBox="1"/>
          <p:nvPr/>
        </p:nvSpPr>
        <p:spPr>
          <a:xfrm>
            <a:off x="5554600" y="7182018"/>
            <a:ext cx="361820" cy="673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/>
            </a:lvl1pPr>
          </a:lstStyle>
          <a:p>
            <a:pPr/>
            <a:r>
              <a:t>x</a:t>
            </a:r>
          </a:p>
        </p:txBody>
      </p:sp>
      <p:sp>
        <p:nvSpPr>
          <p:cNvPr id="208" name="y=f(x)"/>
          <p:cNvSpPr txBox="1"/>
          <p:nvPr/>
        </p:nvSpPr>
        <p:spPr>
          <a:xfrm>
            <a:off x="14159013" y="7170720"/>
            <a:ext cx="1455279" cy="6965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600"/>
            </a:lvl1pPr>
          </a:lstStyle>
          <a:p>
            <a:pPr/>
            <a:r>
              <a:t>y=f(x)</a:t>
            </a:r>
          </a:p>
        </p:txBody>
      </p:sp>
      <p:sp>
        <p:nvSpPr>
          <p:cNvPr id="209" name="easy"/>
          <p:cNvSpPr txBox="1"/>
          <p:nvPr/>
        </p:nvSpPr>
        <p:spPr>
          <a:xfrm>
            <a:off x="9770588" y="5816743"/>
            <a:ext cx="1121397" cy="6640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400"/>
            </a:lvl1pPr>
          </a:lstStyle>
          <a:p>
            <a:pPr/>
            <a:r>
              <a:t>easy</a:t>
            </a:r>
          </a:p>
        </p:txBody>
      </p:sp>
      <p:sp>
        <p:nvSpPr>
          <p:cNvPr id="210" name="hard"/>
          <p:cNvSpPr txBox="1"/>
          <p:nvPr/>
        </p:nvSpPr>
        <p:spPr>
          <a:xfrm>
            <a:off x="9754317" y="8634968"/>
            <a:ext cx="1156321" cy="6640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400"/>
            </a:lvl1pPr>
          </a:lstStyle>
          <a:p>
            <a:pPr/>
            <a:r>
              <a:t>hard</a:t>
            </a:r>
          </a:p>
        </p:txBody>
      </p:sp>
      <p:sp>
        <p:nvSpPr>
          <p:cNvPr id="211" name="Circle"/>
          <p:cNvSpPr/>
          <p:nvPr/>
        </p:nvSpPr>
        <p:spPr>
          <a:xfrm>
            <a:off x="4374489" y="6168983"/>
            <a:ext cx="2700040" cy="2700040"/>
          </a:xfrm>
          <a:prstGeom prst="ellips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12" name="Ex (factoring): use x to pick 2 random “large primes” p, q, and output y = p* q."/>
          <p:cNvSpPr txBox="1"/>
          <p:nvPr/>
        </p:nvSpPr>
        <p:spPr>
          <a:xfrm>
            <a:off x="1809351" y="10522584"/>
            <a:ext cx="20753413" cy="746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rPr b="1"/>
              <a:t>Ex (factoring)</a:t>
            </a:r>
            <a:r>
              <a:t>: use x to pick 2 random “large primes” p, q, and output y = p* q.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One-Way Functions (OWF) [Diffie-Hellman’76]"/>
          <p:cNvSpPr txBox="1"/>
          <p:nvPr>
            <p:ph type="title"/>
          </p:nvPr>
        </p:nvSpPr>
        <p:spPr>
          <a:xfrm>
            <a:off x="1545038" y="628700"/>
            <a:ext cx="21031201" cy="1373240"/>
          </a:xfrm>
          <a:prstGeom prst="rect">
            <a:avLst/>
          </a:prstGeom>
        </p:spPr>
        <p:txBody>
          <a:bodyPr/>
          <a:lstStyle>
            <a:lvl1pPr>
              <a:defRPr sz="8400"/>
            </a:lvl1pPr>
          </a:lstStyle>
          <a:p>
            <a:pPr/>
            <a:r>
              <a:t>One-Way Functions (OWF) [Diffie-Hellman’76]</a:t>
            </a:r>
          </a:p>
        </p:txBody>
      </p:sp>
      <p:sp>
        <p:nvSpPr>
          <p:cNvPr id="215" name="A function f that is…"/>
          <p:cNvSpPr txBox="1"/>
          <p:nvPr/>
        </p:nvSpPr>
        <p:spPr>
          <a:xfrm>
            <a:off x="1782961" y="2646276"/>
            <a:ext cx="14250796" cy="2320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 function </a:t>
            </a:r>
            <a:r>
              <a:rPr b="1">
                <a:solidFill>
                  <a:srgbClr val="0433FF"/>
                </a:solidFill>
              </a:rPr>
              <a:t>f</a:t>
            </a:r>
            <a:r>
              <a:t> that is</a:t>
            </a:r>
          </a:p>
          <a:p>
            <a:pPr marL="647700" indent="-647700">
              <a:buSzPct val="80000"/>
              <a:buChar char="•"/>
            </a:pPr>
            <a:r>
              <a:rPr b="1"/>
              <a:t>Easy to compute</a:t>
            </a:r>
            <a:r>
              <a:t>: can be computed in poly time</a:t>
            </a:r>
          </a:p>
          <a:p>
            <a:pPr marL="647700" indent="-647700">
              <a:buSzPct val="80000"/>
              <a:buChar char="•"/>
            </a:pPr>
            <a:r>
              <a:rPr b="1"/>
              <a:t>Hard to invert</a:t>
            </a:r>
            <a:r>
              <a:t>: no poly-time algorithm can invert it </a:t>
            </a:r>
          </a:p>
        </p:txBody>
      </p:sp>
      <p:sp>
        <p:nvSpPr>
          <p:cNvPr id="216" name="OWF both necessary [IL’89] and sufficient for:…"/>
          <p:cNvSpPr txBox="1"/>
          <p:nvPr/>
        </p:nvSpPr>
        <p:spPr>
          <a:xfrm>
            <a:off x="1782961" y="5738463"/>
            <a:ext cx="12907430" cy="570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/>
            </a:pPr>
            <a:r>
              <a:t>OWF both necessary [IL’89] and sufficient for:</a:t>
            </a:r>
          </a:p>
          <a:p>
            <a:pPr marL="647700" indent="-647700">
              <a:buSzPct val="80000"/>
              <a:buChar char="•"/>
              <a:defRPr sz="3400"/>
            </a:pPr>
            <a:r>
              <a:t>Private-key encryption [GM’84, HILL’99]</a:t>
            </a:r>
          </a:p>
          <a:p>
            <a:pPr marL="647700" indent="-647700">
              <a:buSzPct val="80000"/>
              <a:buChar char="•"/>
              <a:defRPr sz="3400"/>
            </a:pPr>
            <a:r>
              <a:t>Digital signatures [Rompel’90]</a:t>
            </a:r>
          </a:p>
          <a:p>
            <a:pPr marL="647700" indent="-647700">
              <a:buSzPct val="80000"/>
              <a:buChar char="•"/>
              <a:defRPr sz="3400"/>
            </a:pPr>
            <a:r>
              <a:t>Authentication schemes [FS’90]</a:t>
            </a:r>
          </a:p>
          <a:p>
            <a:pPr marL="647700" indent="-647700">
              <a:buSzPct val="80000"/>
              <a:buChar char="•"/>
              <a:defRPr sz="3400"/>
            </a:pPr>
            <a:r>
              <a:t>Pseudorandom generators [Shamir’83, BM’82, Yao’82, GL’80, HILL’99]</a:t>
            </a:r>
          </a:p>
          <a:p>
            <a:pPr marL="647700" indent="-647700">
              <a:buSzPct val="80000"/>
              <a:buChar char="•"/>
              <a:defRPr sz="3400"/>
            </a:pPr>
            <a:r>
              <a:t>Pseudorandom functions [GGM’84] </a:t>
            </a:r>
          </a:p>
          <a:p>
            <a:pPr marL="647700" indent="-647700">
              <a:buSzPct val="80000"/>
              <a:buChar char="•"/>
              <a:defRPr sz="3400"/>
            </a:pPr>
            <a:r>
              <a:t>Commitment schemes [Naor’90]</a:t>
            </a:r>
          </a:p>
          <a:p>
            <a:pPr marL="647700" indent="-647700">
              <a:buSzPct val="80000"/>
              <a:buChar char="•"/>
              <a:defRPr sz="3400"/>
            </a:pPr>
            <a:r>
              <a:t>Coin-tossing [Blum’84]</a:t>
            </a:r>
          </a:p>
          <a:p>
            <a:pPr marL="647700" indent="-647700">
              <a:buSzPct val="80000"/>
              <a:buChar char="•"/>
              <a:defRPr sz="3400"/>
            </a:pPr>
            <a:r>
              <a:t>Zero-knowledge [GMW’86]</a:t>
            </a:r>
          </a:p>
          <a:p>
            <a:pPr marL="647700" indent="-647700">
              <a:buSzPct val="80000"/>
              <a:buChar char="•"/>
              <a:defRPr sz="3400"/>
            </a:pPr>
            <a:r>
              <a:t>…</a:t>
            </a:r>
          </a:p>
        </p:txBody>
      </p:sp>
      <p:sp>
        <p:nvSpPr>
          <p:cNvPr id="217" name="Not sufficient for:…"/>
          <p:cNvSpPr txBox="1"/>
          <p:nvPr/>
        </p:nvSpPr>
        <p:spPr>
          <a:xfrm>
            <a:off x="16872163" y="8751312"/>
            <a:ext cx="6958907" cy="17532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>
              <a:defRPr b="1" sz="4100">
                <a:solidFill>
                  <a:srgbClr val="FF2600"/>
                </a:solidFill>
              </a:defRPr>
            </a:pPr>
            <a:r>
              <a:t>Not sufficient for:</a:t>
            </a:r>
          </a:p>
          <a:p>
            <a:pPr algn="ctr">
              <a:defRPr sz="3600"/>
            </a:pPr>
            <a:r>
              <a:t>public-key encryption (PKE) [RSA’83],</a:t>
            </a:r>
          </a:p>
          <a:p>
            <a:pPr algn="ctr">
              <a:defRPr sz="3600"/>
            </a:pPr>
            <a:r>
              <a:t>obfuscation (iO) [BGI+01]</a:t>
            </a:r>
          </a:p>
        </p:txBody>
      </p:sp>
      <p:sp>
        <p:nvSpPr>
          <p:cNvPr id="218" name="Whether OWFs exist is the most important open problem in cryptography"/>
          <p:cNvSpPr txBox="1"/>
          <p:nvPr/>
        </p:nvSpPr>
        <p:spPr>
          <a:xfrm>
            <a:off x="2423196" y="12218399"/>
            <a:ext cx="20014314" cy="746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433FF"/>
                </a:solidFill>
              </a:defRPr>
            </a:lvl1pPr>
          </a:lstStyle>
          <a:p>
            <a:pPr/>
            <a:r>
              <a:t>Whether OWFs exist is the most important open problem in cryptography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7" grpId="1"/>
      <p:bldP build="whole" bldLvl="1" animBg="1" rev="0" advAuto="0" spid="218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OWFs and Kolmogorov Complexity"/>
          <p:cNvSpPr txBox="1"/>
          <p:nvPr>
            <p:ph type="title"/>
          </p:nvPr>
        </p:nvSpPr>
        <p:spPr>
          <a:xfrm>
            <a:off x="1545038" y="628700"/>
            <a:ext cx="21031201" cy="1373240"/>
          </a:xfrm>
          <a:prstGeom prst="rect">
            <a:avLst/>
          </a:prstGeom>
        </p:spPr>
        <p:txBody>
          <a:bodyPr/>
          <a:lstStyle>
            <a:lvl1pPr>
              <a:defRPr sz="8400"/>
            </a:lvl1pPr>
          </a:lstStyle>
          <a:p>
            <a:pPr/>
            <a:r>
              <a:t>OWFs and Kolmogorov Complexity</a:t>
            </a:r>
          </a:p>
        </p:txBody>
      </p:sp>
      <p:sp>
        <p:nvSpPr>
          <p:cNvPr id="221" name="Can we obtain a simple complexity-theoretic characterization of OWFs?…"/>
          <p:cNvSpPr txBox="1"/>
          <p:nvPr/>
        </p:nvSpPr>
        <p:spPr>
          <a:xfrm>
            <a:off x="1782961" y="3923078"/>
            <a:ext cx="20818079" cy="1533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/>
            </a:pPr>
            <a:r>
              <a:t>Can we obtain a simple complexity-theoretic characterization of OWFs?</a:t>
            </a:r>
          </a:p>
          <a:p>
            <a:pPr marL="647700" indent="-647700">
              <a:buSzPct val="80000"/>
              <a:buChar char="•"/>
            </a:pPr>
            <a:r>
              <a:t>There are </a:t>
            </a:r>
            <a:r>
              <a:rPr>
                <a:solidFill>
                  <a:srgbClr val="FF2600"/>
                </a:solidFill>
              </a:rPr>
              <a:t>average-case characterizations</a:t>
            </a:r>
            <a:r>
              <a:t> of OWFs from K</a:t>
            </a:r>
            <a:r>
              <a:rPr baseline="31999"/>
              <a:t>t </a:t>
            </a:r>
            <a:r>
              <a:t>[LP’20, LP’23a]. </a:t>
            </a:r>
          </a:p>
        </p:txBody>
      </p:sp>
      <p:sp>
        <p:nvSpPr>
          <p:cNvPr id="222" name="Another line of work: Towards the NP hardness of Kt [Ila20, ILO20, Ila21, Ila22, LP22b, Hir22, Ila23].…"/>
          <p:cNvSpPr txBox="1"/>
          <p:nvPr/>
        </p:nvSpPr>
        <p:spPr>
          <a:xfrm>
            <a:off x="1786941" y="9687197"/>
            <a:ext cx="20547395" cy="2333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Another line of work: Towards the NP hardness of K</a:t>
            </a:r>
            <a:r>
              <a:rPr baseline="31999" sz="5200"/>
              <a:t>t</a:t>
            </a:r>
            <a:r>
              <a:t> </a:t>
            </a:r>
            <a:r>
              <a:rPr sz="4300"/>
              <a:t>[Ila20, ILO20, Ila21, Ila22, LP22b, Hir22, Ila23]</a:t>
            </a:r>
            <a:r>
              <a:t>.</a:t>
            </a:r>
          </a:p>
          <a:p>
            <a:pPr marL="647700" indent="-647700">
              <a:buSzPct val="80000"/>
              <a:buChar char="•"/>
              <a:defRPr b="1"/>
            </a:pPr>
            <a:r>
              <a:t>If both hold, would show NP != P =&gt; OWFs.</a:t>
            </a:r>
          </a:p>
        </p:txBody>
      </p:sp>
      <p:sp>
        <p:nvSpPr>
          <p:cNvPr id="223" name="Central Question: Does Just Worst-Case Hardness of Kt Suffice?"/>
          <p:cNvSpPr txBox="1"/>
          <p:nvPr/>
        </p:nvSpPr>
        <p:spPr>
          <a:xfrm>
            <a:off x="2757669" y="7631667"/>
            <a:ext cx="18036965" cy="8011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5400">
                <a:solidFill>
                  <a:srgbClr val="0433FF"/>
                </a:solidFill>
              </a:defRPr>
            </a:pPr>
            <a:r>
              <a:t>Central Question: Does Just </a:t>
            </a:r>
            <a:r>
              <a:rPr i="1"/>
              <a:t>Worst-Case</a:t>
            </a:r>
            <a:r>
              <a:t> Hardness of K</a:t>
            </a:r>
            <a:r>
              <a:rPr baseline="31999"/>
              <a:t>t</a:t>
            </a:r>
            <a:r>
              <a:t> Suffice?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2" grpId="2"/>
      <p:bldP build="whole" bldLvl="1" animBg="1" rev="0" advAuto="0" spid="22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Worst-Case Hardness of Kt"/>
          <p:cNvSpPr txBox="1"/>
          <p:nvPr>
            <p:ph type="title"/>
          </p:nvPr>
        </p:nvSpPr>
        <p:spPr>
          <a:xfrm>
            <a:off x="1545038" y="628700"/>
            <a:ext cx="21031201" cy="1373240"/>
          </a:xfrm>
          <a:prstGeom prst="rect">
            <a:avLst/>
          </a:prstGeom>
        </p:spPr>
        <p:txBody>
          <a:bodyPr/>
          <a:lstStyle/>
          <a:p>
            <a:pPr>
              <a:defRPr sz="8400"/>
            </a:pPr>
            <a:r>
              <a:t>Worst-Case Hardness of K</a:t>
            </a:r>
            <a:r>
              <a:rPr baseline="31999" sz="8500"/>
              <a:t>t</a:t>
            </a:r>
          </a:p>
        </p:txBody>
      </p:sp>
      <p:sp>
        <p:nvSpPr>
          <p:cNvPr id="228" name="Prior work: the worst-case hardness of the following problem &lt;=&gt; OWFs. [LP’23b,HN’23]…"/>
          <p:cNvSpPr txBox="1"/>
          <p:nvPr/>
        </p:nvSpPr>
        <p:spPr>
          <a:xfrm>
            <a:off x="1782961" y="3262678"/>
            <a:ext cx="20818079" cy="3108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/>
            </a:pPr>
            <a:r>
              <a:rPr>
                <a:solidFill>
                  <a:srgbClr val="0433FF"/>
                </a:solidFill>
              </a:rPr>
              <a:t>Prior work</a:t>
            </a:r>
            <a:r>
              <a:t>: the worst-case hardness of the following problem &lt;=&gt; OWFs. </a:t>
            </a:r>
            <a:r>
              <a:rPr b="0"/>
              <a:t>[LP’23b,HN’23]</a:t>
            </a:r>
          </a:p>
          <a:p>
            <a:pPr marL="647700" indent="-647700">
              <a:buSzPct val="80000"/>
              <a:buChar char="•"/>
            </a:pPr>
            <a:r>
              <a:t>(Promise) Given that </a:t>
            </a:r>
            <a:r>
              <a:rPr b="1"/>
              <a:t>K(x) &gt; n - O(log n)</a:t>
            </a:r>
            <a:r>
              <a:t> (i.e., Kolmogorov random) </a:t>
            </a:r>
          </a:p>
          <a:p>
            <a:pPr marL="647700" indent="-647700">
              <a:buSzPct val="80000"/>
              <a:buChar char="•"/>
            </a:pPr>
            <a:r>
              <a:t>Distinguish between whether </a:t>
            </a:r>
            <a:r>
              <a:rPr b="1"/>
              <a:t>K</a:t>
            </a:r>
            <a:r>
              <a:rPr b="1" baseline="31999"/>
              <a:t>t</a:t>
            </a:r>
            <a:r>
              <a:rPr b="1"/>
              <a:t>(x) &gt;= n - 1</a:t>
            </a:r>
            <a:r>
              <a:t> or </a:t>
            </a:r>
            <a:r>
              <a:rPr b="1"/>
              <a:t>K</a:t>
            </a:r>
            <a:r>
              <a:rPr b="1" baseline="31999"/>
              <a:t>t</a:t>
            </a:r>
            <a:r>
              <a:rPr b="1"/>
              <a:t>(x) &lt; n - 1 </a:t>
            </a:r>
          </a:p>
        </p:txBody>
      </p:sp>
      <p:sp>
        <p:nvSpPr>
          <p:cNvPr id="229" name="However, after adding the promise, it’s unclear how to intuitively interpret the problem.…"/>
          <p:cNvSpPr txBox="1"/>
          <p:nvPr/>
        </p:nvSpPr>
        <p:spPr>
          <a:xfrm>
            <a:off x="1786941" y="8758845"/>
            <a:ext cx="20547395" cy="3108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647700" indent="-647700">
              <a:buSzPct val="80000"/>
              <a:buChar char="•"/>
            </a:pPr>
            <a:r>
              <a:rPr b="1">
                <a:solidFill>
                  <a:srgbClr val="FF2600"/>
                </a:solidFill>
              </a:rPr>
              <a:t>However</a:t>
            </a:r>
            <a:r>
              <a:t>, after adding the promise, it’s unclear how to intuitively interpret the problem.</a:t>
            </a:r>
          </a:p>
          <a:p>
            <a:pPr marL="647700" indent="-647700">
              <a:buSzPct val="80000"/>
              <a:buChar char="•"/>
            </a:pPr>
            <a:r>
              <a:t>So it’s a bit artificial. </a:t>
            </a:r>
          </a:p>
          <a:p>
            <a:pPr marL="647700" indent="-647700">
              <a:buSzPct val="80000"/>
              <a:buChar char="•"/>
            </a:pPr>
            <a:r>
              <a:t>Technically, the promise is uncomputable.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Our Result in a Nutshell"/>
          <p:cNvSpPr txBox="1"/>
          <p:nvPr>
            <p:ph type="title"/>
          </p:nvPr>
        </p:nvSpPr>
        <p:spPr>
          <a:xfrm>
            <a:off x="1545038" y="628700"/>
            <a:ext cx="21031201" cy="1373240"/>
          </a:xfrm>
          <a:prstGeom prst="rect">
            <a:avLst/>
          </a:prstGeom>
        </p:spPr>
        <p:txBody>
          <a:bodyPr/>
          <a:lstStyle>
            <a:lvl1pPr>
              <a:defRPr sz="8400"/>
            </a:lvl1pPr>
          </a:lstStyle>
          <a:p>
            <a:pPr/>
            <a:r>
              <a:t>Our Result in a Nutshell</a:t>
            </a:r>
          </a:p>
        </p:txBody>
      </p:sp>
      <p:sp>
        <p:nvSpPr>
          <p:cNvPr id="234" name="[Today] The worst-case hardness of the following problem &lt;=&gt; OWFs (under an appropriate derandomization assumption).…"/>
          <p:cNvSpPr txBox="1"/>
          <p:nvPr/>
        </p:nvSpPr>
        <p:spPr>
          <a:xfrm>
            <a:off x="1782961" y="3262678"/>
            <a:ext cx="20818079" cy="3108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/>
            </a:pPr>
            <a:r>
              <a:rPr>
                <a:solidFill>
                  <a:srgbClr val="0433FF"/>
                </a:solidFill>
              </a:rPr>
              <a:t>[Today]</a:t>
            </a:r>
            <a:r>
              <a:t> The worst-case hardness of the following problem &lt;=&gt; OWFs </a:t>
            </a:r>
            <a:r>
              <a:rPr b="0"/>
              <a:t>(under an appropriate derandomization assumption)</a:t>
            </a:r>
            <a:r>
              <a:t>. </a:t>
            </a:r>
          </a:p>
          <a:p>
            <a:pPr marL="647700" indent="-647700">
              <a:buSzPct val="80000"/>
              <a:buChar char="•"/>
            </a:pPr>
            <a:r>
              <a:t>(Promise) Given that </a:t>
            </a:r>
            <a:r>
              <a:rPr b="1"/>
              <a:t>K</a:t>
            </a:r>
            <a:r>
              <a:rPr b="1" baseline="31999">
                <a:solidFill>
                  <a:srgbClr val="FF2600"/>
                </a:solidFill>
              </a:rPr>
              <a:t>t2</a:t>
            </a:r>
            <a:r>
              <a:rPr b="1"/>
              <a:t>(x) &gt; n - O(log n)</a:t>
            </a:r>
            <a:r>
              <a:t> </a:t>
            </a:r>
          </a:p>
          <a:p>
            <a:pPr marL="647700" indent="-647700">
              <a:buSzPct val="80000"/>
              <a:buChar char="•"/>
              <a:defRPr b="1"/>
            </a:pPr>
            <a:r>
              <a:rPr b="0"/>
              <a:t>Distinguish</a:t>
            </a:r>
            <a:r>
              <a:t> </a:t>
            </a:r>
            <a:r>
              <a:rPr b="0"/>
              <a:t>between whether (a)</a:t>
            </a:r>
            <a:r>
              <a:t> K</a:t>
            </a:r>
            <a:r>
              <a:rPr baseline="31999"/>
              <a:t>t2</a:t>
            </a:r>
            <a:r>
              <a:t>(x) &gt;= n - 1 </a:t>
            </a:r>
            <a:r>
              <a:rPr b="0"/>
              <a:t>and (b)</a:t>
            </a:r>
            <a:r>
              <a:t> K</a:t>
            </a:r>
            <a:r>
              <a:rPr baseline="31999"/>
              <a:t>t1</a:t>
            </a:r>
            <a:r>
              <a:t>(x) &lt; n - 1. </a:t>
            </a:r>
            <a:r>
              <a:rPr b="0"/>
              <a:t>(t1 &lt; t2)</a:t>
            </a:r>
          </a:p>
        </p:txBody>
      </p:sp>
      <p:sp>
        <p:nvSpPr>
          <p:cNvPr id="235" name="Interpretation: deciding whether Kpoly(x) is “very large” or “intermediate”…"/>
          <p:cNvSpPr txBox="1"/>
          <p:nvPr/>
        </p:nvSpPr>
        <p:spPr>
          <a:xfrm>
            <a:off x="1786941" y="8420600"/>
            <a:ext cx="20547395" cy="2320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rPr b="1">
                <a:solidFill>
                  <a:srgbClr val="FF2600"/>
                </a:solidFill>
              </a:rPr>
              <a:t>Interpretation: </a:t>
            </a:r>
            <a:r>
              <a:t>deciding whether K</a:t>
            </a:r>
            <a:r>
              <a:rPr baseline="31999"/>
              <a:t>poly</a:t>
            </a:r>
            <a:r>
              <a:t>(x) is “very large” or “intermediate”</a:t>
            </a:r>
          </a:p>
          <a:p>
            <a:pPr/>
          </a:p>
          <a:p>
            <a:pPr marL="647700" indent="-647700">
              <a:buSzPct val="80000"/>
              <a:buChar char="•"/>
            </a:pPr>
            <a:r>
              <a:t>Referred to as the boundary version.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" name="Shape 202"/>
          <p:cNvGrpSpPr/>
          <p:nvPr/>
        </p:nvGrpSpPr>
        <p:grpSpPr>
          <a:xfrm>
            <a:off x="1485133" y="2272082"/>
            <a:ext cx="21948049" cy="2757116"/>
            <a:chOff x="0" y="0"/>
            <a:chExt cx="21948047" cy="2757114"/>
          </a:xfrm>
        </p:grpSpPr>
        <p:sp>
          <p:nvSpPr>
            <p:cNvPr id="239" name="矩形"/>
            <p:cNvSpPr/>
            <p:nvPr/>
          </p:nvSpPr>
          <p:spPr>
            <a:xfrm>
              <a:off x="0" y="0"/>
              <a:ext cx="21948048" cy="275711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21917" tIns="121917" rIns="121917" bIns="121917" numCol="1" anchor="t">
              <a:noAutofit/>
            </a:bodyPr>
            <a:lstStyle/>
            <a:p>
              <a:pPr defTabSz="2438400">
                <a:defRPr sz="5200"/>
              </a:pPr>
            </a:p>
          </p:txBody>
        </p:sp>
        <p:sp>
          <p:nvSpPr>
            <p:cNvPr id="240" name="Which of the following strings is more “random”:…"/>
            <p:cNvSpPr/>
            <p:nvPr/>
          </p:nvSpPr>
          <p:spPr>
            <a:xfrm>
              <a:off x="0" y="0"/>
              <a:ext cx="21948048" cy="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43797" tIns="243797" rIns="243797" bIns="243797" numCol="1" anchor="t">
              <a:spAutoFit/>
            </a:bodyPr>
            <a:lstStyle/>
            <a:p>
              <a:pPr indent="16933" defTabSz="2438400">
                <a:defRPr sz="5200"/>
              </a:pPr>
              <a:r>
                <a:t>Which of the following strings/numbers is more “random”:</a:t>
              </a:r>
            </a:p>
            <a:p>
              <a:pPr marL="897890" indent="-891540" defTabSz="2438400">
                <a:buSzPct val="100000"/>
                <a:buFont typeface="Arial"/>
                <a:buChar char="•"/>
                <a:defRPr sz="5200"/>
              </a:pPr>
              <a:r>
                <a:t>1231231231231231231</a:t>
              </a:r>
            </a:p>
            <a:p>
              <a:pPr marL="897890" indent="-891540" defTabSz="2438400">
                <a:buSzPct val="100000"/>
                <a:buFont typeface="Arial"/>
                <a:buChar char="•"/>
                <a:defRPr sz="5200"/>
              </a:pPr>
              <a:r>
                <a:t>1730544459347394037</a:t>
              </a:r>
              <a:endParaRPr sz="3200"/>
            </a:p>
          </p:txBody>
        </p:sp>
      </p:grpSp>
      <p:sp>
        <p:nvSpPr>
          <p:cNvPr id="242" name="Title 2"/>
          <p:cNvSpPr txBox="1"/>
          <p:nvPr/>
        </p:nvSpPr>
        <p:spPr>
          <a:xfrm>
            <a:off x="1560605" y="331786"/>
            <a:ext cx="21704206" cy="1408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defTabSz="2438400">
              <a:defRPr b="1" sz="9200"/>
            </a:pPr>
            <a:r>
              <a:t>Kolmogorov Complexity </a:t>
            </a:r>
            <a:r>
              <a:rPr sz="7400"/>
              <a:t>[Sol’64,Kol’65,Cha’69]</a:t>
            </a:r>
            <a:r>
              <a:t> </a:t>
            </a:r>
          </a:p>
        </p:txBody>
      </p:sp>
      <p:sp>
        <p:nvSpPr>
          <p:cNvPr id="243" name="Rectangle 1"/>
          <p:cNvSpPr txBox="1"/>
          <p:nvPr/>
        </p:nvSpPr>
        <p:spPr>
          <a:xfrm>
            <a:off x="1607055" y="5873117"/>
            <a:ext cx="22159725" cy="898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indent="16933" defTabSz="2438400">
              <a:defRPr b="1" sz="5200">
                <a:solidFill>
                  <a:srgbClr val="0432FF"/>
                </a:solidFill>
              </a:defRPr>
            </a:pPr>
            <a:r>
              <a:t>K(x)</a:t>
            </a:r>
            <a:r>
              <a:rPr b="0">
                <a:solidFill>
                  <a:srgbClr val="000000"/>
                </a:solidFill>
              </a:rPr>
              <a:t>  = length of the shortest program that outputs </a:t>
            </a:r>
            <a:r>
              <a:t>x</a:t>
            </a:r>
          </a:p>
        </p:txBody>
      </p:sp>
      <p:sp>
        <p:nvSpPr>
          <p:cNvPr id="244" name="Rectangle 5"/>
          <p:cNvSpPr txBox="1"/>
          <p:nvPr/>
        </p:nvSpPr>
        <p:spPr>
          <a:xfrm>
            <a:off x="1607055" y="10079619"/>
            <a:ext cx="22159725" cy="2498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indent="16933" defTabSz="2438400">
              <a:defRPr sz="5200"/>
            </a:pPr>
            <a:r>
              <a:t>Lots of amazing applications (e.g., Godel’s incompleteness theorem, density of primes, ..)</a:t>
            </a:r>
          </a:p>
          <a:p>
            <a:pPr indent="16933" defTabSz="2438400">
              <a:defRPr sz="5200"/>
            </a:pPr>
            <a:r>
              <a:t>But </a:t>
            </a:r>
            <a:r>
              <a:rPr b="1">
                <a:solidFill>
                  <a:srgbClr val="FF0000"/>
                </a:solidFill>
              </a:rPr>
              <a:t>uncomputable</a:t>
            </a:r>
            <a:r>
              <a:t>.</a:t>
            </a:r>
          </a:p>
        </p:txBody>
      </p:sp>
      <p:pic>
        <p:nvPicPr>
          <p:cNvPr id="245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835154" y="1887271"/>
            <a:ext cx="4703951" cy="4703948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pasted-movie.png" descr="pasted-movi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536516" y="6731348"/>
            <a:ext cx="12154898" cy="28196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6" grpId="1"/>
      <p:bldP build="whole" bldLvl="1" animBg="1" rev="0" advAuto="0" spid="244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Shape 202"/>
          <p:cNvGrpSpPr/>
          <p:nvPr/>
        </p:nvGrpSpPr>
        <p:grpSpPr>
          <a:xfrm>
            <a:off x="1485133" y="2272082"/>
            <a:ext cx="21948049" cy="2757116"/>
            <a:chOff x="0" y="0"/>
            <a:chExt cx="21948047" cy="2757114"/>
          </a:xfrm>
        </p:grpSpPr>
        <p:sp>
          <p:nvSpPr>
            <p:cNvPr id="250" name="矩形"/>
            <p:cNvSpPr/>
            <p:nvPr/>
          </p:nvSpPr>
          <p:spPr>
            <a:xfrm>
              <a:off x="0" y="0"/>
              <a:ext cx="21948048" cy="275711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21917" tIns="121917" rIns="121917" bIns="121917" numCol="1" anchor="t">
              <a:noAutofit/>
            </a:bodyPr>
            <a:lstStyle/>
            <a:p>
              <a:pPr defTabSz="2438400">
                <a:defRPr sz="5200"/>
              </a:pPr>
            </a:p>
          </p:txBody>
        </p:sp>
        <p:sp>
          <p:nvSpPr>
            <p:cNvPr id="251" name="Which of the following strings is more “random”:…"/>
            <p:cNvSpPr/>
            <p:nvPr/>
          </p:nvSpPr>
          <p:spPr>
            <a:xfrm>
              <a:off x="0" y="0"/>
              <a:ext cx="21948048" cy="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43797" tIns="243797" rIns="243797" bIns="243797" numCol="1" anchor="t">
              <a:spAutoFit/>
            </a:bodyPr>
            <a:lstStyle/>
            <a:p>
              <a:pPr indent="16933" defTabSz="2438400">
                <a:defRPr sz="5200"/>
              </a:pPr>
              <a:r>
                <a:t>Which of the following strings/numbers is more “random”:</a:t>
              </a:r>
            </a:p>
            <a:p>
              <a:pPr marL="897890" indent="-891540" defTabSz="2438400">
                <a:buSzPct val="100000"/>
                <a:buFont typeface="Arial"/>
                <a:buChar char="•"/>
                <a:defRPr sz="5200"/>
              </a:pPr>
              <a:r>
                <a:t>1231231231231231231</a:t>
              </a:r>
            </a:p>
            <a:p>
              <a:pPr marL="897890" indent="-891540" defTabSz="2438400">
                <a:buSzPct val="100000"/>
                <a:buFont typeface="Arial"/>
                <a:buChar char="•"/>
                <a:defRPr sz="5200"/>
              </a:pPr>
              <a:r>
                <a:t>1730544459347394037</a:t>
              </a:r>
              <a:endParaRPr sz="3200"/>
            </a:p>
          </p:txBody>
        </p:sp>
      </p:grpSp>
      <p:sp>
        <p:nvSpPr>
          <p:cNvPr id="253" name="Title 2"/>
          <p:cNvSpPr txBox="1"/>
          <p:nvPr/>
        </p:nvSpPr>
        <p:spPr>
          <a:xfrm>
            <a:off x="1607053" y="331786"/>
            <a:ext cx="21704206" cy="1408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defTabSz="2438400">
              <a:defRPr b="1" sz="9200">
                <a:solidFill>
                  <a:srgbClr val="FF0000"/>
                </a:solidFill>
              </a:defRPr>
            </a:pPr>
            <a:r>
              <a:t>Time-Bounded</a:t>
            </a:r>
            <a:r>
              <a:rPr>
                <a:solidFill>
                  <a:srgbClr val="000000"/>
                </a:solidFill>
              </a:rPr>
              <a:t> Kolmogorov Complexity</a:t>
            </a:r>
          </a:p>
        </p:txBody>
      </p:sp>
      <p:sp>
        <p:nvSpPr>
          <p:cNvPr id="254" name="Rectangle 1"/>
          <p:cNvSpPr txBox="1"/>
          <p:nvPr/>
        </p:nvSpPr>
        <p:spPr>
          <a:xfrm>
            <a:off x="1607055" y="5873117"/>
            <a:ext cx="22159725" cy="16982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indent="16933" defTabSz="2438400">
              <a:defRPr b="1" sz="5200">
                <a:solidFill>
                  <a:srgbClr val="0432FF"/>
                </a:solidFill>
              </a:defRPr>
            </a:pPr>
            <a:r>
              <a:t>K(x)</a:t>
            </a:r>
            <a:r>
              <a:rPr b="0">
                <a:solidFill>
                  <a:srgbClr val="000000"/>
                </a:solidFill>
              </a:rPr>
              <a:t>  = length of the shortest program that outputs </a:t>
            </a:r>
            <a:r>
              <a:t>x</a:t>
            </a:r>
          </a:p>
          <a:p>
            <a:pPr indent="16933" defTabSz="2438400">
              <a:defRPr b="1" sz="5200">
                <a:solidFill>
                  <a:srgbClr val="0432FF"/>
                </a:solidFill>
              </a:defRPr>
            </a:pPr>
            <a:r>
              <a:t>K</a:t>
            </a:r>
            <a:r>
              <a:rPr baseline="31230"/>
              <a:t>t</a:t>
            </a:r>
            <a:r>
              <a:t>(x)</a:t>
            </a:r>
            <a:r>
              <a:rPr b="0">
                <a:solidFill>
                  <a:srgbClr val="000000"/>
                </a:solidFill>
              </a:rPr>
              <a:t> = length of the shortest program that outputs </a:t>
            </a:r>
            <a:r>
              <a:rPr>
                <a:solidFill>
                  <a:srgbClr val="000000"/>
                </a:solidFill>
              </a:rPr>
              <a:t>x</a:t>
            </a:r>
            <a:r>
              <a:rPr b="0">
                <a:solidFill>
                  <a:srgbClr val="000000"/>
                </a:solidFill>
              </a:rPr>
              <a:t> </a:t>
            </a:r>
            <a:r>
              <a:rPr b="0">
                <a:solidFill>
                  <a:srgbClr val="FF0000"/>
                </a:solidFill>
              </a:rPr>
              <a:t>within time </a:t>
            </a:r>
            <a:r>
              <a:rPr>
                <a:solidFill>
                  <a:srgbClr val="FF0000"/>
                </a:solidFill>
              </a:rPr>
              <a:t>t(|x|)</a:t>
            </a:r>
          </a:p>
        </p:txBody>
      </p:sp>
      <p:sp>
        <p:nvSpPr>
          <p:cNvPr id="255" name="TextBox 2"/>
          <p:cNvSpPr txBox="1"/>
          <p:nvPr/>
        </p:nvSpPr>
        <p:spPr>
          <a:xfrm>
            <a:off x="1607052" y="8604728"/>
            <a:ext cx="22847418" cy="35650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1917" tIns="121917" rIns="121917" bIns="121917">
            <a:spAutoFit/>
          </a:bodyPr>
          <a:lstStyle/>
          <a:p>
            <a:pPr defTabSz="2438400">
              <a:defRPr sz="5200"/>
            </a:pPr>
            <a:r>
              <a:t>Can </a:t>
            </a:r>
            <a:r>
              <a:rPr b="1">
                <a:solidFill>
                  <a:srgbClr val="0432FF"/>
                </a:solidFill>
              </a:rPr>
              <a:t>K</a:t>
            </a:r>
            <a:r>
              <a:rPr b="1" baseline="31230">
                <a:solidFill>
                  <a:srgbClr val="0432FF"/>
                </a:solidFill>
              </a:rPr>
              <a:t>t  </a:t>
            </a:r>
            <a:r>
              <a:t>be </a:t>
            </a:r>
            <a:r>
              <a:rPr b="1"/>
              <a:t>efficiently computed </a:t>
            </a:r>
            <a:r>
              <a:t>when </a:t>
            </a:r>
            <a:r>
              <a:rPr b="1">
                <a:solidFill>
                  <a:srgbClr val="0432FF"/>
                </a:solidFill>
              </a:rPr>
              <a:t>t</a:t>
            </a:r>
            <a:r>
              <a:t> is a polynomial?</a:t>
            </a:r>
          </a:p>
          <a:p>
            <a:pPr marL="900112" indent="-900112" defTabSz="2438400">
              <a:buSzPct val="100000"/>
              <a:buFont typeface="Arial"/>
              <a:buChar char="•"/>
              <a:defRPr sz="4300"/>
            </a:pPr>
            <a:r>
              <a:t>Studied in the Soviet Union since 60s [Kol’65,T’84]</a:t>
            </a:r>
          </a:p>
          <a:p>
            <a:pPr marL="900112" indent="-900112" defTabSz="2438400">
              <a:buSzPct val="100000"/>
              <a:buFont typeface="Arial"/>
              <a:buChar char="•"/>
              <a:defRPr sz="4300"/>
            </a:pPr>
            <a:r>
              <a:t>Whether being NP-hard: a major open problem </a:t>
            </a:r>
            <a:r>
              <a:rPr sz="3600"/>
              <a:t>[ABK+06, ILO20, Ila20a, Ila20b, ACM+21,</a:t>
            </a:r>
            <a:r>
              <a:rPr b="1" sz="3600"/>
              <a:t>L</a:t>
            </a:r>
            <a:r>
              <a:rPr sz="3600"/>
              <a:t>P22,Hir22,Ila23…]</a:t>
            </a:r>
            <a:r>
              <a:t> </a:t>
            </a:r>
          </a:p>
          <a:p>
            <a:pPr marL="900112" indent="-900112" defTabSz="2438400">
              <a:buSzPct val="100000"/>
              <a:buFont typeface="Arial"/>
              <a:buChar char="•"/>
              <a:defRPr b="1" sz="4300"/>
            </a:pPr>
            <a:r>
              <a:rPr>
                <a:solidFill>
                  <a:srgbClr val="FF2600"/>
                </a:solidFill>
              </a:rPr>
              <a:t>Resisting any attacks for over 60 years </a:t>
            </a:r>
            <a:r>
              <a:rPr b="0"/>
              <a:t>[MP’24, HIW’24]</a:t>
            </a:r>
            <a:endParaRPr b="0"/>
          </a:p>
          <a:p>
            <a:pPr marL="900112" indent="-900112" defTabSz="2438400">
              <a:buSzPct val="100000"/>
              <a:buFont typeface="Arial"/>
              <a:buChar char="•"/>
              <a:defRPr b="1" sz="4300"/>
            </a:pPr>
            <a:r>
              <a:rPr b="0" i="1"/>
              <a:t>Perebor</a:t>
            </a:r>
            <a:r>
              <a:rPr b="0"/>
              <a:t> conjecture [60s, T’84]: requires brute-force search</a:t>
            </a:r>
          </a:p>
        </p:txBody>
      </p:sp>
      <p:pic>
        <p:nvPicPr>
          <p:cNvPr id="256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835154" y="1887271"/>
            <a:ext cx="4703951" cy="47039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" name="Shape 202"/>
          <p:cNvGrpSpPr/>
          <p:nvPr/>
        </p:nvGrpSpPr>
        <p:grpSpPr>
          <a:xfrm>
            <a:off x="1485132" y="2653966"/>
            <a:ext cx="21948049" cy="3417799"/>
            <a:chOff x="0" y="0"/>
            <a:chExt cx="21948047" cy="3417797"/>
          </a:xfrm>
        </p:grpSpPr>
        <p:sp>
          <p:nvSpPr>
            <p:cNvPr id="260" name="矩形"/>
            <p:cNvSpPr/>
            <p:nvPr/>
          </p:nvSpPr>
          <p:spPr>
            <a:xfrm>
              <a:off x="0" y="0"/>
              <a:ext cx="21948048" cy="275711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21917" tIns="121917" rIns="121917" bIns="121917" numCol="1" anchor="t">
              <a:noAutofit/>
            </a:bodyPr>
            <a:lstStyle/>
            <a:p>
              <a:pPr defTabSz="2438400">
                <a:defRPr sz="5200"/>
              </a:pPr>
            </a:p>
          </p:txBody>
        </p:sp>
        <p:sp>
          <p:nvSpPr>
            <p:cNvPr id="261" name="Which of the following strings is more “random”:…"/>
            <p:cNvSpPr txBox="1"/>
            <p:nvPr/>
          </p:nvSpPr>
          <p:spPr>
            <a:xfrm>
              <a:off x="0" y="0"/>
              <a:ext cx="21948048" cy="34177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43797" tIns="243797" rIns="243797" bIns="243797" numCol="1" anchor="t">
              <a:spAutoFit/>
            </a:bodyPr>
            <a:lstStyle/>
            <a:p>
              <a:pPr indent="16933" defTabSz="2438400">
                <a:defRPr sz="5200"/>
              </a:pPr>
              <a:r>
                <a:t>For poly t1 &lt; t2, define a promise problem </a:t>
              </a:r>
              <a:r>
                <a:rPr b="1"/>
                <a:t>boundary-MINK</a:t>
              </a:r>
              <a:r>
                <a:rPr b="1" baseline="31999"/>
                <a:t>t1,t2</a:t>
              </a:r>
              <a:endParaRPr b="1"/>
            </a:p>
            <a:p>
              <a:pPr marL="897890" indent="-891540" defTabSz="2438400">
                <a:buSzPct val="100000"/>
                <a:buFont typeface="Arial"/>
                <a:buChar char="•"/>
                <a:defRPr sz="5200"/>
              </a:pPr>
              <a:r>
                <a:t>(</a:t>
              </a:r>
              <a:r>
                <a:t>YES, “intermediate") x </a:t>
              </a:r>
              <a14:m>
                <m:oMath>
                  <m:r>
                    <a:rPr xmlns:a="http://schemas.openxmlformats.org/drawingml/2006/main" sz="5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</m:oMath>
              </a14:m>
              <a:r>
                <a:t> {0, 1}</a:t>
              </a:r>
              <a:r>
                <a:rPr baseline="31999"/>
                <a:t>n</a:t>
              </a:r>
              <a:r>
                <a:t>, K</a:t>
              </a:r>
              <a:r>
                <a:rPr baseline="31999"/>
                <a:t>t1</a:t>
              </a:r>
              <a:r>
                <a:t>(x) &lt; n - 1 and </a:t>
              </a:r>
              <a:r>
                <a:rPr>
                  <a:solidFill>
                    <a:srgbClr val="FF2600"/>
                  </a:solidFill>
                </a:rPr>
                <a:t>K</a:t>
              </a:r>
              <a:r>
                <a:rPr baseline="31999">
                  <a:solidFill>
                    <a:srgbClr val="FF2600"/>
                  </a:solidFill>
                </a:rPr>
                <a:t>t2</a:t>
              </a:r>
              <a:r>
                <a:rPr>
                  <a:solidFill>
                    <a:srgbClr val="FF2600"/>
                  </a:solidFill>
                </a:rPr>
                <a:t>(x) &gt; n - log(n)</a:t>
              </a:r>
            </a:p>
            <a:p>
              <a:pPr marL="897890" indent="-891540" defTabSz="2438400">
                <a:buSzPct val="100000"/>
                <a:buFont typeface="Arial"/>
                <a:buChar char="•"/>
                <a:defRPr sz="5200"/>
              </a:pPr>
              <a:r>
                <a:t>(NO, “large”) x </a:t>
              </a:r>
              <a14:m>
                <m:oMath>
                  <m:r>
                    <a:rPr xmlns:a="http://schemas.openxmlformats.org/drawingml/2006/main" sz="5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</m:oMath>
              </a14:m>
              <a:r>
                <a:t> {0, 1}</a:t>
              </a:r>
              <a:r>
                <a:rPr baseline="31999"/>
                <a:t>n</a:t>
              </a:r>
              <a:r>
                <a:t>, K</a:t>
              </a:r>
              <a:r>
                <a:rPr baseline="31999"/>
                <a:t>t2</a:t>
              </a:r>
              <a:r>
                <a:t>(x) &gt;= n - 1</a:t>
              </a:r>
              <a:endParaRPr sz="3200"/>
            </a:p>
          </p:txBody>
        </p:sp>
      </p:grpSp>
      <p:sp>
        <p:nvSpPr>
          <p:cNvPr id="263" name="Title 2"/>
          <p:cNvSpPr txBox="1"/>
          <p:nvPr/>
        </p:nvSpPr>
        <p:spPr>
          <a:xfrm>
            <a:off x="1607053" y="331786"/>
            <a:ext cx="21704206" cy="1408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>
            <a:lvl1pPr defTabSz="2438400">
              <a:defRPr b="1" sz="9200"/>
            </a:lvl1pPr>
          </a:lstStyle>
          <a:p>
            <a:pPr>
              <a:defRPr>
                <a:solidFill>
                  <a:srgbClr val="FF0000"/>
                </a:solidFill>
              </a:defRPr>
            </a:pPr>
            <a:r>
              <a:rPr>
                <a:solidFill>
                  <a:srgbClr val="000000"/>
                </a:solidFill>
              </a:rPr>
              <a:t>The Boundary Version</a:t>
            </a:r>
          </a:p>
        </p:txBody>
      </p:sp>
      <p:sp>
        <p:nvSpPr>
          <p:cNvPr id="264" name="Rectangle 1"/>
          <p:cNvSpPr txBox="1"/>
          <p:nvPr/>
        </p:nvSpPr>
        <p:spPr>
          <a:xfrm>
            <a:off x="1283823" y="6008858"/>
            <a:ext cx="21169896" cy="1698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indent="16933" defTabSz="2438400">
              <a:defRPr b="1" sz="5200">
                <a:solidFill>
                  <a:srgbClr val="0432FF"/>
                </a:solidFill>
              </a:defRPr>
            </a:pPr>
            <a:r>
              <a:t>In other words, </a:t>
            </a:r>
            <a:r>
              <a:rPr b="0">
                <a:solidFill>
                  <a:srgbClr val="000000"/>
                </a:solidFill>
              </a:rPr>
              <a:t>deciding whether x is (a) time-bounded Kolmogorov random, or (b) just “near” time-bounded Kolmogorov random.</a:t>
            </a:r>
          </a:p>
        </p:txBody>
      </p:sp>
      <p:sp>
        <p:nvSpPr>
          <p:cNvPr id="265" name="TextBox 2"/>
          <p:cNvSpPr txBox="1"/>
          <p:nvPr/>
        </p:nvSpPr>
        <p:spPr>
          <a:xfrm>
            <a:off x="1607052" y="8604728"/>
            <a:ext cx="21169897" cy="42797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1917" tIns="121917" rIns="121917" bIns="121917">
            <a:spAutoFit/>
          </a:bodyPr>
          <a:lstStyle/>
          <a:p>
            <a:pPr defTabSz="2438400">
              <a:defRPr sz="5200"/>
            </a:pPr>
            <a:r>
              <a:t>We say that </a:t>
            </a:r>
            <a:r>
              <a:rPr b="1"/>
              <a:t>boundary-MINK</a:t>
            </a:r>
            <a:r>
              <a:rPr b="1" baseline="31999"/>
              <a:t>poly</a:t>
            </a:r>
            <a:r>
              <a:rPr b="1"/>
              <a:t> </a:t>
            </a:r>
            <a14:m>
              <m:oMath>
                <m:r>
                  <a:rPr xmlns:a="http://schemas.openxmlformats.org/drawingml/2006/main" sz="5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∉</m:t>
                </m:r>
              </m:oMath>
            </a14:m>
            <a:r>
              <a:rPr b="1"/>
              <a:t> ioBPP</a:t>
            </a:r>
            <a:r>
              <a:t> if for all polys t1 &lt; t2, boundary-MINK</a:t>
            </a:r>
            <a:r>
              <a:rPr baseline="31999"/>
              <a:t>t1,t2</a:t>
            </a:r>
            <a:r>
              <a:t> </a:t>
            </a:r>
            <a14:m>
              <m:oMath>
                <m:r>
                  <a:rPr xmlns:a="http://schemas.openxmlformats.org/drawingml/2006/main" sz="5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∉</m:t>
                </m:r>
              </m:oMath>
            </a14:m>
            <a:r>
              <a:t> ioBPP</a:t>
            </a:r>
          </a:p>
          <a:p>
            <a:pPr marL="660400" indent="-660400" defTabSz="2438400">
              <a:buSzPct val="80000"/>
              <a:buChar char="•"/>
              <a:defRPr sz="5200"/>
            </a:pPr>
          </a:p>
          <a:p>
            <a:pPr marL="660400" indent="-660400" defTabSz="2438400">
              <a:buSzPct val="80000"/>
              <a:buChar char="•"/>
              <a:defRPr sz="5200"/>
            </a:pPr>
            <a:r>
              <a:t>Note that if we consider a so-called probabilistic version of K</a:t>
            </a:r>
            <a:r>
              <a:rPr baseline="31999"/>
              <a:t>t</a:t>
            </a:r>
            <a:r>
              <a:t> (i.e., pK</a:t>
            </a:r>
            <a:r>
              <a:rPr baseline="31999"/>
              <a:t>t</a:t>
            </a:r>
            <a:r>
              <a:t>), we also can define the boundary version (</a:t>
            </a:r>
            <a:r>
              <a:rPr b="1"/>
              <a:t>boundary-MINpK</a:t>
            </a:r>
            <a:r>
              <a:rPr b="1" baseline="31999"/>
              <a:t>poly</a:t>
            </a:r>
            <a:r>
              <a:t>) accordingly.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5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Calibri"/>
        <a:ea typeface="Calibri"/>
        <a:cs typeface="Calibri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1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Calibri"/>
        <a:ea typeface="Calibri"/>
        <a:cs typeface="Calibri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1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